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256" r:id="rId5"/>
    <p:sldId id="261" r:id="rId6"/>
    <p:sldId id="273" r:id="rId7"/>
    <p:sldId id="268" r:id="rId8"/>
    <p:sldId id="277" r:id="rId9"/>
    <p:sldId id="264" r:id="rId10"/>
    <p:sldId id="270" r:id="rId11"/>
    <p:sldId id="283" r:id="rId12"/>
    <p:sldId id="282" r:id="rId13"/>
    <p:sldId id="274" r:id="rId14"/>
    <p:sldId id="275" r:id="rId15"/>
    <p:sldId id="280" r:id="rId16"/>
    <p:sldId id="279" r:id="rId17"/>
    <p:sldId id="276" r:id="rId18"/>
    <p:sldId id="263" r:id="rId19"/>
    <p:sldId id="281" r:id="rId20"/>
  </p:sldIdLst>
  <p:sldSz cx="12192000" cy="6858000"/>
  <p:notesSz cx="6858000" cy="9144000"/>
  <p:custDataLst>
    <p:tags r:id="rId22"/>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BB2CFB5-13EC-FC14-2A94-DB18D308ED67}" name="Isabelle Bourgeois" initials="IB" userId="S::isabelle.bourgeois@educaloi.qc.ca::62da3eca-ed7d-481c-ba2a-c4938ec016c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A68567-861A-45F8-BDA2-60B3372D7871}" v="90" dt="2026-09-25T13:55:34.3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érémie Morales-Chaurette" userId="S::jeremie.morales@educaloi.qc.ca::27827393-9c9d-482a-bd8a-ed694061af92" providerId="AD" clId="Web-{EFDA7C45-FEA4-537D-B8AB-8FD5A8C672B0}"/>
    <pc:docChg chg="modSld">
      <pc:chgData name="Jérémie Morales-Chaurette" userId="S::jeremie.morales@educaloi.qc.ca::27827393-9c9d-482a-bd8a-ed694061af92" providerId="AD" clId="Web-{EFDA7C45-FEA4-537D-B8AB-8FD5A8C672B0}" dt="2026-06-15T16:04:06.938" v="34"/>
      <pc:docMkLst>
        <pc:docMk/>
      </pc:docMkLst>
      <pc:sldChg chg="modNotes">
        <pc:chgData name="Jérémie Morales-Chaurette" userId="S::jeremie.morales@educaloi.qc.ca::27827393-9c9d-482a-bd8a-ed694061af92" providerId="AD" clId="Web-{EFDA7C45-FEA4-537D-B8AB-8FD5A8C672B0}" dt="2026-06-15T16:04:06.938" v="34"/>
        <pc:sldMkLst>
          <pc:docMk/>
          <pc:sldMk cId="412656306" sldId="277"/>
        </pc:sldMkLst>
      </pc:sldChg>
    </pc:docChg>
  </pc:docChgLst>
  <pc:docChgLst>
    <pc:chgData name="Alexandra Guellil" userId="060713e7-6a7b-4571-af27-f93569c08fca" providerId="ADAL" clId="{BC690559-ABFA-420B-8EF1-8DA493ED8E64}"/>
    <pc:docChg chg="modSld">
      <pc:chgData name="Alexandra Guellil" userId="060713e7-6a7b-4571-af27-f93569c08fca" providerId="ADAL" clId="{BC690559-ABFA-420B-8EF1-8DA493ED8E64}" dt="2026-09-25T13:55:34.395" v="89" actId="20577"/>
      <pc:docMkLst>
        <pc:docMk/>
      </pc:docMkLst>
      <pc:sldChg chg="modNotesTx">
        <pc:chgData name="Alexandra Guellil" userId="060713e7-6a7b-4571-af27-f93569c08fca" providerId="ADAL" clId="{BC690559-ABFA-420B-8EF1-8DA493ED8E64}" dt="2026-09-25T13:55:34.395" v="89" actId="20577"/>
        <pc:sldMkLst>
          <pc:docMk/>
          <pc:sldMk cId="2258642045" sldId="26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75F62-46BC-467F-B139-F02B29887D82}" type="datetimeFigureOut">
              <a:rPr lang="fr-CA" smtClean="0"/>
              <a:t>2026-09-25</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A964A5-F659-4CE6-8211-A0E2A008B8AC}" type="slidenum">
              <a:rPr lang="fr-CA" smtClean="0"/>
              <a:t>‹#›</a:t>
            </a:fld>
            <a:endParaRPr lang="fr-CA"/>
          </a:p>
        </p:txBody>
      </p:sp>
    </p:spTree>
    <p:extLst>
      <p:ext uri="{BB962C8B-B14F-4D97-AF65-F5344CB8AC3E}">
        <p14:creationId xmlns:p14="http://schemas.microsoft.com/office/powerpoint/2010/main" val="13286008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6" TargetMode="External"/><Relationship Id="rId13" Type="http://schemas.openxmlformats.org/officeDocument/2006/relationships/hyperlink" Target="https://canlii.ca/t/1kssp" TargetMode="External"/><Relationship Id="rId18" Type="http://schemas.openxmlformats.org/officeDocument/2006/relationships/hyperlink" Target="https://educaloi.qc.ca/capsules/le-partage-du-patrimoine-familial/" TargetMode="External"/><Relationship Id="rId2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8" TargetMode="External"/><Relationship Id="rId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 TargetMode="External"/><Relationship Id="rId21"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3" TargetMode="External"/><Relationship Id="rId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5" TargetMode="External"/><Relationship Id="rId12" Type="http://schemas.openxmlformats.org/officeDocument/2006/relationships/hyperlink" Target="https://canlii.ca/t/fpc29" TargetMode="External"/><Relationship Id="rId17" Type="http://schemas.openxmlformats.org/officeDocument/2006/relationships/hyperlink" Target="https://educaloi.qc.ca/capsules/les-biens-du-patrimoine-familial/" TargetMode="External"/><Relationship Id="rId2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7" TargetMode="External"/><Relationship Id="rId2" Type="http://schemas.openxmlformats.org/officeDocument/2006/relationships/slide" Target="../slides/slide4.xml"/><Relationship Id="rId16" Type="http://schemas.openxmlformats.org/officeDocument/2006/relationships/hyperlink" Target="https://educaloi.qc.ca/capsules/la-maison-pendant-la-separation-des-epoux/" TargetMode="External"/><Relationship Id="rId2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2"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4" TargetMode="External"/><Relationship Id="rId11" Type="http://schemas.openxmlformats.org/officeDocument/2006/relationships/hyperlink" Target="https://sosviolenceconjugale.ca/fr/articles/les-scenarios-de-protection-reprendre-du-pouvoir-sur-sa-securite" TargetMode="External"/><Relationship Id="rId2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6" TargetMode="External"/><Relationship Id="rId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3" TargetMode="External"/><Relationship Id="rId15" Type="http://schemas.openxmlformats.org/officeDocument/2006/relationships/hyperlink" Target="https://educaloi.qc.ca/capsules/la-maison-a-la-separation-des-conjoints-de-fait/" TargetMode="External"/><Relationship Id="rId2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5" TargetMode="External"/><Relationship Id="rId1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8" TargetMode="External"/><Relationship Id="rId19"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 TargetMode="External"/><Relationship Id="rId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2" TargetMode="External"/><Relationship Id="rId9"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7" TargetMode="External"/><Relationship Id="rId14" Type="http://schemas.openxmlformats.org/officeDocument/2006/relationships/hyperlink" Target="https://usc-powerpoint.officeapps.live.com/pods/ppt.aspx?ui=fr-FR&amp;rs=fr-CA&amp;wdenableroaming=1&amp;wdfr=1&amp;mscc=1&amp;hid=BA6E12A1-E009-5000-05EA-71EE3EB8744B.0&amp;uih=sharepointcom&amp;wdlcid=fr-FR&amp;jsapi=1&amp;jsapiver=v2&amp;corrid=31d11709-e2c8-19eb-d91c-9ee2aa69da11&amp;usid=31d11709-e2c8-19eb-d91c-9ee2aa69da11&amp;newsession=1&amp;sftc=1&amp;uihit=docaspx&amp;muv=1&amp;dchat=1&amp;sc=%7B%22pmo%22%3A%22https%3A%2F%2Feducaloi.sharepoint.com%22%2C%22pmshare%22%3Atrue%7D&amp;wdorigin=ItemsView&amp;wdhostclicktime=1709745031102&amp;wdpodsurl=https%3A%2F%2Fusc-powerpoint.officeapps.live.com%2Fpods%2F&amp;wdpopsurl=https%3A%2F%2Fusc-powerpoint.officeapps.live.com%2F&amp;wdoverrides=devicepixelratio:2,RenderGifSlideShow:true&amp;filename=2_Mes%20enfants_FMC%202024-02-28.pptx&amp;filegeturlbool=true&amp;fs=5593311&amp;ro=false&amp;fastboot=true&amp;noauth=1&amp;thpanel=571&amp;sw=1114&amp;sh=518&amp;postmessagetoken=31d11709-e2c8-19eb-d91c-9ee2aa69da11#_ftnref23" TargetMode="External"/><Relationship Id="rId22"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4" TargetMode="External"/><Relationship Id="rId27" Type="http://schemas.openxmlformats.org/officeDocument/2006/relationships/hyperlink" Target="https://sosviolenceconjugale.ca/fr/articles/13-questions-sur-le-droit-familial-en-contexte-de-violence-conjugale" TargetMode="External"/></Relationships>
</file>

<file path=ppt/notesSlides/_rels/notesSlide5.xml.rels><?xml version="1.0" encoding="UTF-8" standalone="yes"?>
<Relationships xmlns="http://schemas.openxmlformats.org/package/2006/relationships"><Relationship Id="rId1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9" TargetMode="External"/><Relationship Id="rId1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3" TargetMode="External"/><Relationship Id="rId2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6" TargetMode="External"/><Relationship Id="rId3" Type="http://schemas.openxmlformats.org/officeDocument/2006/relationships/hyperlink" Target="https://rclalq.qc.ca/wp-content/uploads/2019/11/Entente_resiliation_bail.pdf" TargetMode="External"/><Relationship Id="rId21"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 TargetMode="External"/><Relationship Id="rId7" Type="http://schemas.openxmlformats.org/officeDocument/2006/relationships/hyperlink" Target="https://www.tal.gouv.qc.ca/sites/default/files/notices/TAL_818_E.pdf" TargetMode="External"/><Relationship Id="rId12"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8" TargetMode="External"/><Relationship Id="rId1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2" TargetMode="External"/><Relationship Id="rId2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5" TargetMode="External"/><Relationship Id="rId3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3" TargetMode="External"/><Relationship Id="rId2" Type="http://schemas.openxmlformats.org/officeDocument/2006/relationships/slide" Target="../slides/slide5.xml"/><Relationship Id="rId1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1" TargetMode="External"/><Relationship Id="rId20" Type="http://schemas.openxmlformats.org/officeDocument/2006/relationships/hyperlink" Target="https://educaloi.qc.ca/capsules/la-cession-de-bail-et-la-sous-location-de-logement/" TargetMode="External"/><Relationship Id="rId29"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9" TargetMode="External"/><Relationship Id="rId1" Type="http://schemas.openxmlformats.org/officeDocument/2006/relationships/notesMaster" Target="../notesMasters/notesMaster1.xml"/><Relationship Id="rId6"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2" TargetMode="External"/><Relationship Id="rId11"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7" TargetMode="External"/><Relationship Id="rId2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4" TargetMode="External"/><Relationship Id="rId32"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2" TargetMode="External"/><Relationship Id="rId5"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 TargetMode="External"/><Relationship Id="rId15" Type="http://schemas.openxmlformats.org/officeDocument/2006/relationships/hyperlink" Target="https://www.quebec.ca/habitation-territoire/location/bail/fin-bail-violence-conjugale-agression-sexuelle" TargetMode="External"/><Relationship Id="rId23"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3" TargetMode="External"/><Relationship Id="rId2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8" TargetMode="External"/><Relationship Id="rId1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6" TargetMode="External"/><Relationship Id="rId19" Type="http://schemas.openxmlformats.org/officeDocument/2006/relationships/hyperlink" Target="https://educaloi.qc.ca/capsules/mettre-fin-a-un-bail-en-raison-de-violence-conjugale-ou-sexuelle/" TargetMode="External"/><Relationship Id="rId31"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1" TargetMode="External"/><Relationship Id="rId4" Type="http://schemas.openxmlformats.org/officeDocument/2006/relationships/hyperlink" Target="https://juridiqc.gouv.qc.ca/etre-locataire/loyer-modification-et-fin-du-bail/quitter-son-logement/comment-faire-pour-quitter-son-logement-en-cours-de-bail" TargetMode="External"/><Relationship Id="rId9"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5" TargetMode="External"/><Relationship Id="rId14"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10" TargetMode="External"/><Relationship Id="rId22"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2" TargetMode="External"/><Relationship Id="rId27"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7" TargetMode="External"/><Relationship Id="rId30"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ref10" TargetMode="External"/><Relationship Id="rId8" Type="http://schemas.openxmlformats.org/officeDocument/2006/relationships/hyperlink" Target="https://usc-powerpoint.officeapps.live.com/pods/ppt.aspx?ui=fr-FR&amp;rs=fr-CA&amp;wdenableroaming=1&amp;wdfr=1&amp;mscc=1&amp;hid=578F18A1-A00A-5000-17B9-5D10690E5A90.0&amp;uih=sharepointcom&amp;wdlcid=fr-FR&amp;jsapi=1&amp;jsapiver=v2&amp;corrid=eb3ef715-10cc-1466-94c0-ddb6eb862b17&amp;usid=eb3ef715-10cc-1466-94c0-ddb6eb862b17&amp;newsession=1&amp;sftc=1&amp;uihit=docaspx&amp;muv=1&amp;dchat=1&amp;sc=%7B%22pmo%22%3A%22https%3A%2F%2Feducaloi.sharepoint.com%22%2C%22pmshare%22%3Atrue%7D&amp;wdorigin=ItemsView&amp;wdhostclicktime=1711389841242&amp;wdpodsurl=https%3A%2F%2Fusc-powerpoint.officeapps.live.com%2Fpods%2F&amp;wdpopsurl=https%3A%2F%2Fusc-powerpoint.officeapps.live.com%2F&amp;wdoverrides=devicepixelratio:2,RenderGifSlideShow:true&amp;filename=3_Mon%20logement_FMC%202024-02-28.pptx&amp;filegeturlbool=true&amp;fs=5592794&amp;ro=false&amp;fastboot=true&amp;noauth=1&amp;thpanel=571&amp;sw=1059&amp;sh=518&amp;postmessagetoken=eb3ef715-10cc-1466-94c0-ddb6eb862b17#_ftn4"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info-justice.ca/contact/"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mailto:projet@rebatir.ca"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rclalq.qc.ca/comites-logement/"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justiceprobono.ca/porte-33/"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informelle.org/"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Instructions pour la personne animatrice</a:t>
            </a:r>
            <a:r>
              <a:rPr lang="fr-CA"/>
              <a:t> </a:t>
            </a:r>
            <a:endParaRPr lang="fr-FR"/>
          </a:p>
          <a:p>
            <a:endParaRPr lang="fr-CA"/>
          </a:p>
          <a:p>
            <a:r>
              <a:rPr lang="fr-CA"/>
              <a:t>Pour se préparer à animer cette activité : </a:t>
            </a:r>
            <a:endParaRPr lang="en-US"/>
          </a:p>
          <a:p>
            <a:endParaRPr lang="fr-CA"/>
          </a:p>
          <a:p>
            <a:pPr marL="285750" indent="-285750">
              <a:buFont typeface="Arial,Sans-Serif"/>
              <a:buChar char="•"/>
            </a:pPr>
            <a:r>
              <a:rPr lang="fr-CA"/>
              <a:t>Lisez le manuel d’animation</a:t>
            </a:r>
            <a:r>
              <a:rPr lang="en-US"/>
              <a:t> </a:t>
            </a:r>
          </a:p>
          <a:p>
            <a:pPr marL="285750" indent="-285750">
              <a:buFont typeface="Arial,Sans-Serif"/>
              <a:buChar char="•"/>
            </a:pPr>
            <a:r>
              <a:rPr lang="fr-CA"/>
              <a:t>Visionnez les vidéos </a:t>
            </a:r>
            <a:r>
              <a:rPr lang="en-US"/>
              <a:t> </a:t>
            </a:r>
          </a:p>
          <a:p>
            <a:pPr marL="285750" indent="-285750">
              <a:buFont typeface="Arial,Sans-Serif"/>
              <a:buChar char="•"/>
            </a:pPr>
            <a:r>
              <a:rPr lang="fr-CA"/>
              <a:t>Familiarisez-vous avec les notes sous les diapositives</a:t>
            </a:r>
            <a:r>
              <a:rPr lang="en-US"/>
              <a:t> </a:t>
            </a:r>
          </a:p>
          <a:p>
            <a:pPr marL="1200150" lvl="2" indent="-285750">
              <a:buFont typeface="Wingdings,Sans-Serif"/>
              <a:buChar char="§"/>
            </a:pPr>
            <a:r>
              <a:rPr lang="fr-CA"/>
              <a:t>Lisez les </a:t>
            </a:r>
            <a:r>
              <a:rPr lang="fr-CA" b="1"/>
              <a:t>instructions</a:t>
            </a:r>
            <a:r>
              <a:rPr lang="fr-CA"/>
              <a:t> pour l’animation.</a:t>
            </a:r>
            <a:r>
              <a:rPr lang="en-US"/>
              <a:t> </a:t>
            </a:r>
          </a:p>
          <a:p>
            <a:pPr marL="1200150" lvl="2" indent="-285750">
              <a:buFont typeface="Wingdings,Sans-Serif"/>
              <a:buChar char="§"/>
            </a:pPr>
            <a:r>
              <a:rPr lang="fr-CA"/>
              <a:t>Lisez les </a:t>
            </a:r>
            <a:r>
              <a:rPr lang="fr-CA" b="1"/>
              <a:t>informations juridiques </a:t>
            </a:r>
            <a:r>
              <a:rPr lang="fr-CA"/>
              <a:t>que vous allez partager avec les participantes. </a:t>
            </a:r>
            <a:r>
              <a:rPr lang="en-US"/>
              <a:t> </a:t>
            </a:r>
          </a:p>
          <a:p>
            <a:pPr marL="1200150" lvl="2" indent="-285750">
              <a:buFont typeface="Wingdings,Sans-Serif"/>
              <a:buChar char="§"/>
            </a:pPr>
            <a:r>
              <a:rPr lang="fr-CA"/>
              <a:t>Lisez les </a:t>
            </a:r>
            <a:r>
              <a:rPr lang="fr-CA" b="1"/>
              <a:t>notes complémentaires </a:t>
            </a:r>
            <a:r>
              <a:rPr lang="fr-CA"/>
              <a:t>pour approfondir votre compréhension de la thématique. </a:t>
            </a:r>
            <a:r>
              <a:rPr lang="en-US"/>
              <a:t> </a:t>
            </a:r>
          </a:p>
          <a:p>
            <a:pPr marL="285750" indent="-285750">
              <a:buFont typeface="Arial,Sans-Serif"/>
              <a:buChar char="•"/>
            </a:pPr>
            <a:r>
              <a:rPr lang="fr-CA"/>
              <a:t>Si le temps le permet, lisez les notes sous les diapositives des autres ateliers. Toutes les thématiques sont liées. Vos explications durant l'atelier pourraient faire émerger des questions sur des sujets abordés dans d'autres ateliers. </a:t>
            </a:r>
          </a:p>
          <a:p>
            <a:pPr marL="1200150" lvl="2" indent="-285750">
              <a:buFont typeface="Wingdings,Sans-Serif"/>
              <a:buChar char="§"/>
            </a:pPr>
            <a:endParaRPr lang="fr-CA"/>
          </a:p>
          <a:p>
            <a:r>
              <a:rPr lang="fr-CA"/>
              <a:t>N’oubliez pas de : </a:t>
            </a:r>
            <a:endParaRPr lang="en-US"/>
          </a:p>
          <a:p>
            <a:pPr marL="171450" indent="-171450">
              <a:buFont typeface="Arial,Sans-Serif"/>
              <a:buChar char="•"/>
            </a:pPr>
            <a:r>
              <a:rPr lang="fr-CA"/>
              <a:t>Mobiliser une personne interprète, au besoin.</a:t>
            </a:r>
            <a:endParaRPr lang="en-US"/>
          </a:p>
          <a:p>
            <a:pPr marL="171450" indent="-171450">
              <a:buFont typeface="Arial,Sans-Serif"/>
              <a:buChar char="•"/>
            </a:pPr>
            <a:r>
              <a:rPr lang="fr-CA"/>
              <a:t>Ajouter aux diapositives les ressources juridiques de votre quartier.</a:t>
            </a:r>
            <a:endParaRPr lang="en-US"/>
          </a:p>
          <a:p>
            <a:pPr marL="171450" indent="-171450">
              <a:buFont typeface="Arial,Sans-Serif"/>
              <a:buChar char="•"/>
            </a:pPr>
            <a:r>
              <a:rPr lang="fr-CA"/>
              <a:t>Combiner cette activité à d’autres activités psychosociales, au besoin.</a:t>
            </a:r>
            <a:endParaRPr lang="en-US"/>
          </a:p>
          <a:p>
            <a:pPr marL="171450" indent="-171450">
              <a:buFont typeface="Arial,Sans-Serif"/>
              <a:buChar char="•"/>
            </a:pPr>
            <a:r>
              <a:rPr lang="fr-CA"/>
              <a:t>Prendre le temps d’intervenir si des situations délicates surviennent durant l’activité. </a:t>
            </a:r>
          </a:p>
          <a:p>
            <a:endParaRPr lang="fr-CA"/>
          </a:p>
          <a:p>
            <a:r>
              <a:rPr lang="fr-CA"/>
              <a:t>L’information juridique contenue dans cette activité est valide en date du 30 juin 2025. </a:t>
            </a:r>
            <a:endParaRPr lang="en-US"/>
          </a:p>
          <a:p>
            <a:r>
              <a:rPr lang="fr-CA"/>
              <a:t>L’information contenue dans cette activité s’applique uniquement au Québec et ne doit pas être considérée comme un avis juridique.</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a:t>
            </a:fld>
            <a:endParaRPr lang="fr-CA"/>
          </a:p>
        </p:txBody>
      </p:sp>
    </p:spTree>
    <p:extLst>
      <p:ext uri="{BB962C8B-B14F-4D97-AF65-F5344CB8AC3E}">
        <p14:creationId xmlns:p14="http://schemas.microsoft.com/office/powerpoint/2010/main" val="1114170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3 minutes</a:t>
            </a:r>
            <a:r>
              <a:rPr lang="en-US" b="0" i="0">
                <a:solidFill>
                  <a:srgbClr val="444444"/>
                </a:solidFill>
                <a:effectLst/>
                <a:highlight>
                  <a:srgbClr val="F5F5F5"/>
                </a:highlight>
                <a:latin typeface="Calibri" panose="020F0502020204030204" pitchFamily="34" charset="0"/>
              </a:rPr>
              <a:t>​</a:t>
            </a:r>
          </a:p>
          <a:p>
            <a:pPr algn="l" rtl="0" fontAlgn="base"/>
            <a:r>
              <a:rPr lang="fr-CA" b="1" i="0">
                <a:solidFill>
                  <a:srgbClr val="000000"/>
                </a:solidFill>
                <a:effectLst/>
                <a:highlight>
                  <a:srgbClr val="F5F5F5"/>
                </a:highlight>
                <a:latin typeface="Calibri" panose="020F0502020204030204" pitchFamily="34" charset="0"/>
              </a:rPr>
              <a:t>Instructions pour la personne animatrice</a:t>
            </a:r>
            <a:r>
              <a:rPr lang="fr-CA" b="0" i="0">
                <a:solidFill>
                  <a:srgbClr val="444444"/>
                </a:solidFill>
                <a:effectLst/>
                <a:highlight>
                  <a:srgbClr val="F5F5F5"/>
                </a:highlight>
                <a:latin typeface="Calibri" panose="020F0502020204030204" pitchFamily="34" charset="0"/>
              </a:rPr>
              <a:t>​</a:t>
            </a:r>
          </a:p>
          <a:p>
            <a:pPr algn="l" rtl="0" fontAlgn="base"/>
            <a:r>
              <a:rPr lang="fr-CA" b="0" i="0">
                <a:solidFill>
                  <a:srgbClr val="444444"/>
                </a:solidFill>
                <a:effectLst/>
                <a:highlight>
                  <a:srgbClr val="F5F5F5"/>
                </a:highlight>
                <a:latin typeface="Calibri" panose="020F0502020204030204" pitchFamily="34" charset="0"/>
              </a:rPr>
              <a:t>​</a:t>
            </a:r>
          </a:p>
          <a:p>
            <a:pPr marL="285750" indent="-285750" fontAlgn="base">
              <a:buFont typeface="Arial" panose="020B0604020202020204" pitchFamily="34" charset="0"/>
              <a:buChar char="•"/>
            </a:pPr>
            <a:r>
              <a:rPr lang="fr-CA">
                <a:solidFill>
                  <a:srgbClr val="000000"/>
                </a:solidFill>
                <a:highlight>
                  <a:srgbClr val="F5F5F5"/>
                </a:highlight>
              </a:rPr>
              <a:t>Avant de commencer l'activité, mentionnez que vous êtes dans un espace sécuritaire où les personnes participantes peuvent s'exprimer librement et sans jugement. Les échanges durant l'atelier sont confidentiels. </a:t>
            </a:r>
            <a:endParaRPr lang="fr-CA" sz="1800">
              <a:solidFill>
                <a:srgbClr val="000000"/>
              </a:solidFill>
              <a:highlight>
                <a:srgbClr val="F5F5F5"/>
              </a:highlight>
              <a:latin typeface="Calibri"/>
              <a:cs typeface="Calibri"/>
            </a:endParaRPr>
          </a:p>
          <a:p>
            <a:pPr marL="285750" indent="-285750">
              <a:buFont typeface="Arial" panose="020B0604020202020204" pitchFamily="34" charset="0"/>
              <a:buChar char="•"/>
            </a:pPr>
            <a:r>
              <a:rPr lang="fr-CA" sz="1800" b="0" i="0" u="none" strike="noStrike">
                <a:solidFill>
                  <a:srgbClr val="000000"/>
                </a:solidFill>
                <a:effectLst/>
                <a:highlight>
                  <a:srgbClr val="F5F5F5"/>
                </a:highlight>
                <a:latin typeface="Calibri"/>
                <a:cs typeface="Calibri"/>
              </a:rPr>
              <a:t>Animez une discussion à partir des questions suivantes : </a:t>
            </a:r>
            <a:r>
              <a:rPr lang="en-US" sz="1800" b="0" i="0">
                <a:solidFill>
                  <a:srgbClr val="444444"/>
                </a:solidFill>
                <a:effectLst/>
                <a:highlight>
                  <a:srgbClr val="F5F5F5"/>
                </a:highlight>
                <a:latin typeface="Calibri"/>
                <a:cs typeface="Calibri"/>
              </a:rPr>
              <a:t>​</a:t>
            </a:r>
            <a:endParaRPr lang="fr-CA" sz="1800">
              <a:solidFill>
                <a:srgbClr val="444444"/>
              </a:solidFill>
              <a:highlight>
                <a:srgbClr val="F5F5F5"/>
              </a:highlight>
              <a:latin typeface="Calibri"/>
              <a:cs typeface="Calibri"/>
            </a:endParaRPr>
          </a:p>
          <a:p>
            <a:pPr marL="742950" lvl="1" indent="-285750" fontAlgn="base">
              <a:buFont typeface="Arial" panose="020B0604020202020204" pitchFamily="34" charset="0"/>
              <a:buChar char="•"/>
            </a:pPr>
            <a:r>
              <a:rPr lang="fr-CA" sz="1800">
                <a:solidFill>
                  <a:srgbClr val="000000"/>
                </a:solidFill>
                <a:highlight>
                  <a:srgbClr val="F5F5F5"/>
                </a:highlight>
                <a:latin typeface="Calibri"/>
                <a:cs typeface="Calibri"/>
              </a:rPr>
              <a:t>Qu'est-ce qui se passe dans cette situation?</a:t>
            </a:r>
          </a:p>
          <a:p>
            <a:pPr marL="742950" lvl="1" indent="-285750" algn="l">
              <a:buFont typeface="Arial" panose="020B0604020202020204" pitchFamily="34" charset="0"/>
              <a:buChar char="•"/>
            </a:pPr>
            <a:r>
              <a:rPr lang="fr-CA" sz="1800" b="0" i="0" u="none" strike="noStrike">
                <a:solidFill>
                  <a:srgbClr val="000000"/>
                </a:solidFill>
                <a:effectLst/>
                <a:highlight>
                  <a:srgbClr val="F5F5F5"/>
                </a:highlight>
                <a:latin typeface="Calibri"/>
                <a:cs typeface="Calibri"/>
              </a:rPr>
              <a:t>Qu’est-ce que cette image nous dit sur le couple?</a:t>
            </a:r>
            <a:r>
              <a:rPr lang="fr-CA" sz="1800" b="0" i="0">
                <a:solidFill>
                  <a:srgbClr val="444444"/>
                </a:solidFill>
                <a:effectLst/>
                <a:highlight>
                  <a:srgbClr val="F5F5F5"/>
                </a:highlight>
                <a:latin typeface="Calibri"/>
                <a:cs typeface="Calibri"/>
              </a:rPr>
              <a:t>​</a:t>
            </a:r>
          </a:p>
          <a:p>
            <a:pPr marL="742950" lvl="1"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Qu’est-ce que l’image nous dirait de plus si on savait que la femme souhaite quitter son mari?</a:t>
            </a:r>
            <a:r>
              <a:rPr lang="fr-CA" sz="1800" b="0" i="0">
                <a:solidFill>
                  <a:srgbClr val="444444"/>
                </a:solidFill>
                <a:effectLst/>
                <a:highlight>
                  <a:srgbClr val="F5F5F5"/>
                </a:highlight>
                <a:latin typeface="Calibri" panose="020F0502020204030204" pitchFamily="34" charset="0"/>
              </a:rPr>
              <a:t>​</a:t>
            </a:r>
            <a:endParaRPr lang="fr-CA" sz="1800" b="0" i="0">
              <a:solidFill>
                <a:srgbClr val="444444"/>
              </a:solidFill>
              <a:effectLst/>
              <a:highlight>
                <a:srgbClr val="F5F5F5"/>
              </a:highlight>
              <a:latin typeface="Arial" panose="020B0604020202020204" pitchFamily="34" charset="0"/>
            </a:endParaRPr>
          </a:p>
          <a:p>
            <a:pPr marL="742950" lvl="1"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Qu’est-ce que l’image nous dirait de plus si on savait que la femme a un statut d’immigration précaire?</a:t>
            </a:r>
            <a:r>
              <a:rPr lang="fr-CA" sz="1800" b="0" i="0">
                <a:solidFill>
                  <a:srgbClr val="444444"/>
                </a:solidFill>
                <a:effectLst/>
                <a:highlight>
                  <a:srgbClr val="F5F5F5"/>
                </a:highlight>
                <a:latin typeface="Calibri" panose="020F0502020204030204" pitchFamily="34" charset="0"/>
              </a:rPr>
              <a:t>​</a:t>
            </a:r>
            <a:endParaRPr lang="fr-CA" sz="1800" b="0" i="0">
              <a:solidFill>
                <a:srgbClr val="444444"/>
              </a:solidFill>
              <a:effectLst/>
              <a:highlight>
                <a:srgbClr val="F5F5F5"/>
              </a:highlight>
              <a:latin typeface="Arial" panose="020B0604020202020204" pitchFamily="34" charset="0"/>
            </a:endParaRPr>
          </a:p>
          <a:p>
            <a:pPr algn="l" rtl="0" fontAlgn="base">
              <a:buFont typeface="Arial" panose="020B0604020202020204" pitchFamily="34" charset="0"/>
              <a:buNone/>
            </a:pPr>
            <a:r>
              <a:rPr lang="fr-CA" sz="1800" b="0" i="0">
                <a:solidFill>
                  <a:srgbClr val="444444"/>
                </a:solidFill>
                <a:effectLst/>
                <a:highlight>
                  <a:srgbClr val="F5F5F5"/>
                </a:highlight>
                <a:latin typeface="Calibri" panose="020F0502020204030204" pitchFamily="34" charset="0"/>
              </a:rPr>
              <a:t>​</a:t>
            </a:r>
            <a:endParaRPr lang="fr-CA" sz="1800" b="0" i="0">
              <a:solidFill>
                <a:srgbClr val="444444"/>
              </a:solidFill>
              <a:effectLst/>
              <a:highlight>
                <a:srgbClr val="F5F5F5"/>
              </a:highlight>
              <a:latin typeface="Arial" panose="020B0604020202020204" pitchFamily="34" charset="0"/>
            </a:endParaRPr>
          </a:p>
          <a:p>
            <a:pPr marL="285750"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Résumez en répétant les mots clés qui ont été nommés par les participantes et qui sont liés à la thématique de cette activité. </a:t>
            </a:r>
            <a:endParaRPr lang="fr-CA" sz="18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2</a:t>
            </a:fld>
            <a:endParaRPr lang="fr-CA"/>
          </a:p>
        </p:txBody>
      </p:sp>
    </p:spTree>
    <p:extLst>
      <p:ext uri="{BB962C8B-B14F-4D97-AF65-F5344CB8AC3E}">
        <p14:creationId xmlns:p14="http://schemas.microsoft.com/office/powerpoint/2010/main" val="40383914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b="1"/>
          </a:p>
          <a:p>
            <a:r>
              <a:rPr lang="fr-CA" b="1"/>
              <a:t>5 minutes</a:t>
            </a:r>
            <a:endParaRPr lang="en-US"/>
          </a:p>
          <a:p>
            <a:endParaRPr lang="fr-CA"/>
          </a:p>
          <a:p>
            <a:r>
              <a:rPr lang="fr-CA" b="1" u="sng"/>
              <a:t>Instructions</a:t>
            </a:r>
            <a:endParaRPr lang="en-US"/>
          </a:p>
          <a:p>
            <a:endParaRPr lang="fr-CA"/>
          </a:p>
          <a:p>
            <a:pPr marL="171450" indent="-171450">
              <a:buFont typeface="Arial,Sans-Serif"/>
              <a:buChar char="•"/>
            </a:pPr>
            <a:r>
              <a:rPr lang="fr-CA"/>
              <a:t>Lisez à voix haute l’histoire suivante : </a:t>
            </a:r>
            <a:endParaRPr lang="en-US"/>
          </a:p>
          <a:p>
            <a:endParaRPr lang="fr-CA"/>
          </a:p>
          <a:p>
            <a:r>
              <a:rPr lang="fr-CA"/>
              <a:t>Shazia habite un appartement avec son conjoint depuis leur arrivée au Québec il y a 3 ans. Elle a tout décoré, surtout la chambre de leur petit garçon Hasan, qui a 4 ans. Ils sont d'ailleurs chanceux, car ils ont eu l'appartement à un très bon prix. Voilà une semaine, son conjoint lui a annoncé qu'il a rencontré quelqu'un d'autre et qu'il veut se séparer. Il lui demande de partir de chez eux avec l'enfant. Elle n'a aucune idée où aller, et elle aimerait rester dans cet appartement. De toute façon, elle n'a pas les moyens de se payer un loyer. </a:t>
            </a:r>
            <a:endParaRPr lang="en-US"/>
          </a:p>
          <a:p>
            <a:endParaRPr lang="fr-CA"/>
          </a:p>
          <a:p>
            <a:pPr marL="171450" indent="-171450">
              <a:buFont typeface="Arial,Sans-Serif"/>
              <a:buChar char="•"/>
            </a:pPr>
            <a:r>
              <a:rPr lang="fr-CA"/>
              <a:t>Animez une discussion à l’aide des questions suivantes : </a:t>
            </a:r>
            <a:endParaRPr lang="en-US"/>
          </a:p>
          <a:p>
            <a:pPr marL="628650" lvl="1" indent="-171450">
              <a:buFont typeface="Arial,Sans-Serif"/>
              <a:buChar char="•"/>
            </a:pPr>
            <a:r>
              <a:rPr lang="fr-CA"/>
              <a:t>Avez-vous déjà vécu une situation similaire?</a:t>
            </a:r>
            <a:endParaRPr lang="en-US"/>
          </a:p>
          <a:p>
            <a:pPr marL="628650" lvl="1" indent="-171450">
              <a:buFont typeface="Arial,Sans-Serif"/>
              <a:buChar char="•"/>
            </a:pPr>
            <a:r>
              <a:rPr lang="fr-CA"/>
              <a:t>Quels sont les principaux enjeux dans cette situation?</a:t>
            </a:r>
            <a:endParaRPr lang="en-US"/>
          </a:p>
          <a:p>
            <a:pPr marL="628650" lvl="1" indent="-171450">
              <a:buFont typeface="Arial,Sans-Serif"/>
              <a:buChar char="•"/>
            </a:pPr>
            <a:r>
              <a:rPr lang="fr-CA"/>
              <a:t>Quels sont les droits et responsabilités liés à ces enjeux</a:t>
            </a:r>
            <a:endParaRPr lang="en-US"/>
          </a:p>
          <a:p>
            <a:pPr marL="628650" lvl="1" indent="-171450">
              <a:buFont typeface="Arial,Sans-Serif"/>
              <a:buChar char="•"/>
            </a:pPr>
            <a:r>
              <a:rPr lang="fr-CA"/>
              <a:t>Que devrait faire Shazia pour résoudre le problème? </a:t>
            </a:r>
          </a:p>
          <a:p>
            <a:pPr marL="628650" lvl="1" indent="-171450">
              <a:buFont typeface="Arial,Sans-Serif"/>
              <a:buChar char="•"/>
            </a:pPr>
            <a:endParaRPr lang="fr-CA"/>
          </a:p>
          <a:p>
            <a:pPr marL="171450" indent="-171450">
              <a:buFont typeface="Arial"/>
              <a:buChar char="•"/>
            </a:pPr>
            <a:r>
              <a:rPr lang="fr-CA"/>
              <a:t>Mentionnez que vous partagerez des informations juridiques pour mieux comprendre les enjeux, droits et responsabilités de cette histoire et y reviendrons à la fin de l’activité. Précisez que vous vous aborderez les règles de base de la loi, tout en sachant que le système de justice peut être perçu différemment selon les personnes, notamment à cause d’expériences difficiles ou d’obstacles liés à la langue ou la culture. Rappelez aux participantes que l’objectif de l’atelier est de les informer sur leurs droits, afin qu’elles puissent prendre des décisions éclairées et se protéger dans leurs démarches.</a:t>
            </a:r>
          </a:p>
          <a:p>
            <a:endParaRPr lang="fr-CA"/>
          </a:p>
          <a:p>
            <a:pPr marL="171450" indent="-171450">
              <a:buFont typeface="Arial,Sans-Serif"/>
              <a:buChar char="•"/>
            </a:pPr>
            <a:r>
              <a:rPr lang="fr-CA"/>
              <a:t>Expliquez ensuite l’objectif de cette activité : Connaitre les options de logement après une séparation. </a:t>
            </a:r>
          </a:p>
          <a:p>
            <a:endParaRPr lang="fr-CA"/>
          </a:p>
          <a:p>
            <a:pPr marL="171450" indent="-171450">
              <a:buFont typeface="Arial,Sans-Serif"/>
              <a:buChar char="•"/>
            </a:pPr>
            <a:r>
              <a:rPr lang="fr-CA"/>
              <a:t>Nommez les principaux éléments qui seront discutés : le logement du couple (quitter ou rester?). </a:t>
            </a:r>
          </a:p>
          <a:p>
            <a:endParaRPr lang="fr-CA"/>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3</a:t>
            </a:fld>
            <a:endParaRPr lang="fr-CA"/>
          </a:p>
        </p:txBody>
      </p:sp>
    </p:spTree>
    <p:extLst>
      <p:ext uri="{BB962C8B-B14F-4D97-AF65-F5344CB8AC3E}">
        <p14:creationId xmlns:p14="http://schemas.microsoft.com/office/powerpoint/2010/main" val="606699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5 minutes</a:t>
            </a:r>
            <a:endParaRPr lang="en-US"/>
          </a:p>
          <a:p>
            <a:endParaRPr lang="fr-CA"/>
          </a:p>
          <a:p>
            <a:r>
              <a:rPr lang="fr-CA" b="1" u="sng"/>
              <a:t>Instructions pour la personne animatrice</a:t>
            </a:r>
            <a:endParaRPr lang="fr-CA"/>
          </a:p>
          <a:p>
            <a:endParaRPr lang="fr-CA"/>
          </a:p>
          <a:p>
            <a:pPr marL="285750" indent="-285750">
              <a:buFont typeface="Arial"/>
              <a:buChar char="•"/>
            </a:pPr>
            <a:r>
              <a:rPr lang="fr-CA"/>
              <a:t>Expliquez les informations ci-dessous en faisant le lien avec l'histoire.</a:t>
            </a:r>
            <a:endParaRPr lang="en-US"/>
          </a:p>
          <a:p>
            <a:endParaRPr lang="fr-CA"/>
          </a:p>
          <a:p>
            <a:r>
              <a:rPr lang="fr-CA" b="1" u="sng"/>
              <a:t>Informations à transmettre</a:t>
            </a:r>
            <a:endParaRPr lang="fr-CA"/>
          </a:p>
          <a:p>
            <a:endParaRPr lang="fr-CA"/>
          </a:p>
          <a:p>
            <a:r>
              <a:rPr lang="fr-CA" b="1"/>
              <a:t>Principe : Ce sont les personnes qui ont signé le bail (les locataires officiels) qui ont légalement le droit de rester</a:t>
            </a:r>
            <a:r>
              <a:rPr lang="fr-CA" b="1">
                <a:hlinkClick r:id="rId3"/>
              </a:rPr>
              <a:t>[1]</a:t>
            </a:r>
            <a:r>
              <a:rPr lang="fr-CA" b="1"/>
              <a:t>. </a:t>
            </a:r>
            <a:br>
              <a:rPr lang="fr-CA" b="1">
                <a:cs typeface="+mn-lt"/>
              </a:rPr>
            </a:br>
            <a:endParaRPr lang="fr-CA"/>
          </a:p>
          <a:p>
            <a:pPr marL="285750" indent="-285750">
              <a:buFont typeface="Arial"/>
              <a:buChar char="•"/>
            </a:pPr>
            <a:r>
              <a:rPr lang="fr-CA"/>
              <a:t>Si une personne est locataire : c’est elle qui a théoriquement le droit de rester. Elle peut toutefois décider de laisser le bail à son ex-conjoint ou ex-conjointe</a:t>
            </a:r>
            <a:r>
              <a:rPr lang="fr-CA">
                <a:hlinkClick r:id="rId4"/>
              </a:rPr>
              <a:t>[2]</a:t>
            </a:r>
            <a:r>
              <a:rPr lang="fr-CA"/>
              <a:t>. L’ex-conjoint ou ex-conjointe peut alors devenir officiellement locataire à sa place en avisant le ou la propriétaire maximum deux mois après la séparation</a:t>
            </a:r>
            <a:r>
              <a:rPr lang="fr-CA">
                <a:hlinkClick r:id="rId5"/>
              </a:rPr>
              <a:t>[3]</a:t>
            </a:r>
            <a:r>
              <a:rPr lang="fr-CA"/>
              <a:t>.</a:t>
            </a:r>
          </a:p>
          <a:p>
            <a:endParaRPr lang="fr-CA"/>
          </a:p>
          <a:p>
            <a:pPr marL="285750" indent="-285750">
              <a:buFont typeface="Arial"/>
              <a:buChar char="•"/>
            </a:pPr>
            <a:r>
              <a:rPr lang="fr-CA"/>
              <a:t>Si les deux personnes sont locataires : les deux ont le droit de rester. Elles devront décider ensemble qui reste et qui part. En général, les tribunaux n’ordonnent pas à l’une des personnes de quitter dans ce type de situation</a:t>
            </a:r>
            <a:r>
              <a:rPr lang="fr-CA">
                <a:hlinkClick r:id="rId6"/>
              </a:rPr>
              <a:t>[4]</a:t>
            </a:r>
            <a:r>
              <a:rPr lang="fr-CA"/>
              <a:t>. Une médiatrice familiale ou un médiateur familial peut les aider à trouver une solution, si la médiation est appropriée dans leur situation</a:t>
            </a:r>
            <a:r>
              <a:rPr lang="fr-CA">
                <a:hlinkClick r:id="rId7"/>
              </a:rPr>
              <a:t>[5]</a:t>
            </a:r>
            <a:r>
              <a:rPr lang="fr-CA"/>
              <a:t>. Un tribunal peut aussi intervenir et décider que le parent qui a la garde des enfants restera temporairement dans le logement avec eux </a:t>
            </a:r>
            <a:r>
              <a:rPr lang="fr-CA">
                <a:hlinkClick r:id="rId8"/>
              </a:rPr>
              <a:t>[6]</a:t>
            </a:r>
            <a:r>
              <a:rPr lang="fr-CA"/>
              <a:t>.</a:t>
            </a:r>
          </a:p>
          <a:p>
            <a:endParaRPr lang="fr-CA"/>
          </a:p>
          <a:p>
            <a:pPr marL="285750" indent="-285750">
              <a:buFont typeface="Arial"/>
              <a:buChar char="•"/>
            </a:pPr>
            <a:r>
              <a:rPr lang="fr-CA"/>
              <a:t>Dans le cas de Shazia, elle est locataire de l'appartement avec son conjoint. Elle peut lui proposer d'aller en médiation pour trouver une solution au niveau du logement si cela est approprié dans sa situation. </a:t>
            </a:r>
          </a:p>
          <a:p>
            <a:endParaRPr lang="en-US"/>
          </a:p>
          <a:p>
            <a:r>
              <a:rPr lang="en-US" b="1"/>
              <a:t>Des options existent pour les non-</a:t>
            </a:r>
            <a:r>
              <a:rPr lang="en-US" b="1" err="1"/>
              <a:t>locataires</a:t>
            </a:r>
            <a:endParaRPr lang="en-US"/>
          </a:p>
          <a:p>
            <a:endParaRPr lang="en-US"/>
          </a:p>
          <a:p>
            <a:pPr marL="285750" indent="-285750">
              <a:buFont typeface="Arial"/>
              <a:buChar char="•"/>
            </a:pPr>
            <a:r>
              <a:rPr lang="en-US"/>
              <a:t>Si </a:t>
            </a:r>
            <a:r>
              <a:rPr lang="fr-CA"/>
              <a:t>le couple a des </a:t>
            </a:r>
            <a:r>
              <a:rPr lang="fr-CA" b="1"/>
              <a:t>enfants </a:t>
            </a:r>
            <a:r>
              <a:rPr lang="fr-CA"/>
              <a:t>et que l’un des parents les a la grande majorité du temps (« garde exclusive »), ce parent peut demander à un tribunal de lui permettre de </a:t>
            </a:r>
            <a:r>
              <a:rPr lang="fr-CA" b="1"/>
              <a:t>rester temporairement</a:t>
            </a:r>
            <a:r>
              <a:rPr lang="fr-CA"/>
              <a:t> dans le logement en prouvant que c’est dans l’intérêt des enfants</a:t>
            </a:r>
            <a:r>
              <a:rPr lang="fr-CA">
                <a:hlinkClick r:id="rId8"/>
              </a:rPr>
              <a:t>[6]</a:t>
            </a:r>
            <a:r>
              <a:rPr lang="fr-CA"/>
              <a:t>. </a:t>
            </a:r>
          </a:p>
          <a:p>
            <a:endParaRPr lang="fr-CA"/>
          </a:p>
          <a:p>
            <a:pPr marL="285750" indent="-285750">
              <a:buFont typeface="Arial"/>
              <a:buChar char="•"/>
            </a:pPr>
            <a:r>
              <a:rPr lang="fr-CA"/>
              <a:t>L’un des parents peut aussi demander à un tribunal de lui « </a:t>
            </a:r>
            <a:r>
              <a:rPr lang="fr-CA" b="1"/>
              <a:t>attribuer le bail</a:t>
            </a:r>
            <a:r>
              <a:rPr lang="fr-CA"/>
              <a:t> »</a:t>
            </a:r>
            <a:r>
              <a:rPr lang="fr-CA">
                <a:hlinkClick r:id="rId9"/>
              </a:rPr>
              <a:t>[7]</a:t>
            </a:r>
            <a:r>
              <a:rPr lang="fr-CA"/>
              <a:t> : ça veut dire que ce parent va remplacer l’autre officiellement sur le bail</a:t>
            </a:r>
            <a:r>
              <a:rPr lang="fr-CA">
                <a:hlinkClick r:id="rId10"/>
              </a:rPr>
              <a:t>[8]</a:t>
            </a:r>
            <a:r>
              <a:rPr lang="fr-CA"/>
              <a:t>. </a:t>
            </a:r>
          </a:p>
          <a:p>
            <a:endParaRPr lang="en-US"/>
          </a:p>
          <a:p>
            <a:r>
              <a:rPr lang="en-US" b="1" err="1"/>
              <a:t>Établir</a:t>
            </a:r>
            <a:r>
              <a:rPr lang="en-US" b="1"/>
              <a:t> des </a:t>
            </a:r>
            <a:r>
              <a:rPr lang="en-US" b="1" err="1"/>
              <a:t>scénarios</a:t>
            </a:r>
            <a:r>
              <a:rPr lang="en-US" b="1"/>
              <a:t> de protection</a:t>
            </a:r>
          </a:p>
          <a:p>
            <a:endParaRPr lang="en-US"/>
          </a:p>
          <a:p>
            <a:pPr marL="171450" indent="-171450">
              <a:buFont typeface="Arial"/>
              <a:buChar char="•"/>
            </a:pPr>
            <a:r>
              <a:rPr lang="en-US"/>
              <a:t>Si la </a:t>
            </a:r>
            <a:r>
              <a:rPr lang="en-US" err="1"/>
              <a:t>personne</a:t>
            </a:r>
            <a:r>
              <a:rPr lang="en-US"/>
              <a:t> qui </a:t>
            </a:r>
            <a:r>
              <a:rPr lang="en-US" err="1"/>
              <a:t>reste</a:t>
            </a:r>
            <a:r>
              <a:rPr lang="en-US"/>
              <a:t> dans le </a:t>
            </a:r>
            <a:r>
              <a:rPr lang="en-US" err="1"/>
              <a:t>logement</a:t>
            </a:r>
            <a:r>
              <a:rPr lang="en-US"/>
              <a:t> </a:t>
            </a:r>
            <a:r>
              <a:rPr lang="en-US" err="1"/>
              <a:t>avait</a:t>
            </a:r>
            <a:r>
              <a:rPr lang="en-US"/>
              <a:t> </a:t>
            </a:r>
            <a:r>
              <a:rPr lang="en-US" err="1"/>
              <a:t>vécu</a:t>
            </a:r>
            <a:r>
              <a:rPr lang="en-US"/>
              <a:t> de la violence de la part de son conjoint </a:t>
            </a:r>
            <a:r>
              <a:rPr lang="en-US" err="1"/>
              <a:t>ou</a:t>
            </a:r>
            <a:r>
              <a:rPr lang="en-US"/>
              <a:t> </a:t>
            </a:r>
            <a:r>
              <a:rPr lang="en-US" err="1"/>
              <a:t>sa</a:t>
            </a:r>
            <a:r>
              <a:rPr lang="en-US"/>
              <a:t> </a:t>
            </a:r>
            <a:r>
              <a:rPr lang="en-US" err="1"/>
              <a:t>conjointe</a:t>
            </a:r>
            <a:r>
              <a:rPr lang="en-US"/>
              <a:t>, </a:t>
            </a:r>
            <a:r>
              <a:rPr lang="en-US" err="1"/>
              <a:t>elle</a:t>
            </a:r>
            <a:r>
              <a:rPr lang="en-US"/>
              <a:t> </a:t>
            </a:r>
            <a:r>
              <a:rPr lang="en-US" err="1"/>
              <a:t>peut</a:t>
            </a:r>
            <a:r>
              <a:rPr lang="en-US"/>
              <a:t> consulter un </a:t>
            </a:r>
            <a:r>
              <a:rPr lang="en-US" err="1"/>
              <a:t>organisme</a:t>
            </a:r>
            <a:r>
              <a:rPr lang="en-US"/>
              <a:t> </a:t>
            </a:r>
            <a:r>
              <a:rPr lang="en-US" err="1"/>
              <a:t>accompagnant</a:t>
            </a:r>
            <a:r>
              <a:rPr lang="en-US"/>
              <a:t> des </a:t>
            </a:r>
            <a:r>
              <a:rPr lang="en-US" err="1"/>
              <a:t>personnes</a:t>
            </a:r>
            <a:r>
              <a:rPr lang="en-US"/>
              <a:t> vivant de la violence pour </a:t>
            </a:r>
            <a:r>
              <a:rPr lang="en-US" err="1"/>
              <a:t>établir</a:t>
            </a:r>
            <a:r>
              <a:rPr lang="en-US"/>
              <a:t> un plan pour se </a:t>
            </a:r>
            <a:r>
              <a:rPr lang="en-US" err="1"/>
              <a:t>protéger</a:t>
            </a:r>
            <a:r>
              <a:rPr lang="en-US"/>
              <a:t> (un "</a:t>
            </a:r>
            <a:r>
              <a:rPr lang="en-US" err="1"/>
              <a:t>scénario</a:t>
            </a:r>
            <a:r>
              <a:rPr lang="en-US"/>
              <a:t> de protection"). Pour plus </a:t>
            </a:r>
            <a:r>
              <a:rPr lang="en-US" err="1"/>
              <a:t>d'informations</a:t>
            </a:r>
            <a:r>
              <a:rPr lang="en-US"/>
              <a:t>, </a:t>
            </a:r>
            <a:r>
              <a:rPr lang="en-US" err="1"/>
              <a:t>consultez</a:t>
            </a:r>
            <a:r>
              <a:rPr lang="en-US"/>
              <a:t> le site de SOS violence </a:t>
            </a:r>
            <a:r>
              <a:rPr lang="en-US" err="1"/>
              <a:t>conjugale</a:t>
            </a:r>
            <a:r>
              <a:rPr lang="en-US"/>
              <a:t> : </a:t>
            </a:r>
            <a:r>
              <a:rPr lang="en-US">
                <a:hlinkClick r:id="rId11"/>
              </a:rPr>
              <a:t>Les </a:t>
            </a:r>
            <a:r>
              <a:rPr lang="en-US" err="1">
                <a:hlinkClick r:id="rId11"/>
              </a:rPr>
              <a:t>scénarios</a:t>
            </a:r>
            <a:r>
              <a:rPr lang="en-US">
                <a:hlinkClick r:id="rId11"/>
              </a:rPr>
              <a:t> de protection : </a:t>
            </a:r>
            <a:r>
              <a:rPr lang="en-US" err="1">
                <a:hlinkClick r:id="rId11"/>
              </a:rPr>
              <a:t>reprendre</a:t>
            </a:r>
            <a:r>
              <a:rPr lang="en-US">
                <a:hlinkClick r:id="rId11"/>
              </a:rPr>
              <a:t> du </a:t>
            </a:r>
            <a:r>
              <a:rPr lang="en-US" err="1">
                <a:hlinkClick r:id="rId11"/>
              </a:rPr>
              <a:t>pouvoir</a:t>
            </a:r>
            <a:r>
              <a:rPr lang="en-US">
                <a:hlinkClick r:id="rId11"/>
              </a:rPr>
              <a:t> sur </a:t>
            </a:r>
            <a:r>
              <a:rPr lang="en-US" err="1">
                <a:hlinkClick r:id="rId11"/>
              </a:rPr>
              <a:t>sa</a:t>
            </a:r>
            <a:r>
              <a:rPr lang="en-US">
                <a:hlinkClick r:id="rId11"/>
              </a:rPr>
              <a:t> sécurité — SOS violence </a:t>
            </a:r>
            <a:r>
              <a:rPr lang="en-US" err="1">
                <a:hlinkClick r:id="rId11"/>
              </a:rPr>
              <a:t>conjugale</a:t>
            </a:r>
            <a:endParaRPr lang="en-US">
              <a:hlinkClick r:id="rId11"/>
            </a:endParaRPr>
          </a:p>
          <a:p>
            <a:endParaRPr lang="en-US"/>
          </a:p>
          <a:p>
            <a:r>
              <a:rPr lang="fr-CA" b="1" u="sng"/>
              <a:t>Notes complémentaires pour la personne animatrice</a:t>
            </a:r>
            <a:endParaRPr lang="fr-CA"/>
          </a:p>
          <a:p>
            <a:endParaRPr lang="fr-CA"/>
          </a:p>
          <a:p>
            <a:pPr marL="285750" indent="-285750">
              <a:buFont typeface="Arial"/>
              <a:buChar char="•"/>
            </a:pPr>
            <a:r>
              <a:rPr lang="fr-CA"/>
              <a:t>Voici des exemples de cas où un tribunal a donné au parent gardien des enfants le droit de rester temporairement dans le logement familial: </a:t>
            </a:r>
          </a:p>
          <a:p>
            <a:r>
              <a:rPr lang="fr-CA"/>
              <a:t> </a:t>
            </a:r>
          </a:p>
          <a:p>
            <a:pPr marL="742950" lvl="1" indent="-285750">
              <a:buFont typeface="Arial,Sans-Serif"/>
              <a:buChar char="•"/>
            </a:pPr>
            <a:r>
              <a:rPr lang="fr-CA" i="1">
                <a:hlinkClick r:id="rId12"/>
              </a:rPr>
              <a:t>Droit de la famille — 113973</a:t>
            </a:r>
            <a:r>
              <a:rPr lang="fr-CA">
                <a:hlinkClick r:id="rId13"/>
              </a:rPr>
              <a:t>, 2011 QCCA 2320</a:t>
            </a:r>
            <a:r>
              <a:rPr lang="fr-CA"/>
              <a:t> au para 6 : Le tribunal a permis à la mère de rester temporairement dans le logement avec l’enfant mineur du couple pour ne pas perturber son année scolaire en raison d’un déménagement précipité.</a:t>
            </a:r>
          </a:p>
          <a:p>
            <a:pPr lvl="1"/>
            <a:r>
              <a:rPr lang="fr-CA"/>
              <a:t> </a:t>
            </a:r>
          </a:p>
          <a:p>
            <a:pPr marL="742950" lvl="1" indent="-285750">
              <a:buFont typeface="Arial,Sans-Serif"/>
              <a:buChar char="•"/>
            </a:pPr>
            <a:r>
              <a:rPr lang="fr-CA" i="1">
                <a:hlinkClick r:id="rId13"/>
              </a:rPr>
              <a:t>S. (C.) c. P. (M.)</a:t>
            </a:r>
            <a:r>
              <a:rPr lang="fr-CA">
                <a:hlinkClick r:id="rId13"/>
              </a:rPr>
              <a:t>, 2000 CanLII 19266 (QC CS)</a:t>
            </a:r>
            <a:r>
              <a:rPr lang="fr-CA"/>
              <a:t> aux paras 25 et 26 : Les époux étaient copropriétaires de leur résidence. Le tribunal a donné un droit exclusif à la mère d’y rester temporairement avec les enfants parce que c’est elle qui s’en occupait principalement et que le bien-être des enfants le justifiait. </a:t>
            </a:r>
          </a:p>
          <a:p>
            <a:pPr lvl="1"/>
            <a:r>
              <a:rPr lang="fr-CA"/>
              <a:t> </a:t>
            </a:r>
          </a:p>
          <a:p>
            <a:pPr marL="285750" indent="-285750">
              <a:buFont typeface="Arial"/>
              <a:buChar char="•"/>
            </a:pPr>
            <a:r>
              <a:rPr lang="fr-CA"/>
              <a:t>Pour qu’une personne locataire laisse le bail à son ex, plusieurs conditions doivent être remplies</a:t>
            </a:r>
            <a:r>
              <a:rPr lang="fr-CA">
                <a:hlinkClick r:id="rId3"/>
              </a:rPr>
              <a:t>[9]</a:t>
            </a:r>
            <a:r>
              <a:rPr lang="fr-CA"/>
              <a:t> : </a:t>
            </a:r>
          </a:p>
          <a:p>
            <a:r>
              <a:rPr lang="fr-CA"/>
              <a:t> </a:t>
            </a:r>
          </a:p>
          <a:p>
            <a:pPr marL="742950" lvl="1" indent="-285750">
              <a:buFont typeface="Arial,Sans-Serif"/>
              <a:buChar char="•"/>
            </a:pPr>
            <a:r>
              <a:rPr lang="fr-CA"/>
              <a:t>La personne qui n’est pas locataire doit continuer à vivre dans le logement pendant au moins deux mois après la séparation,</a:t>
            </a:r>
          </a:p>
          <a:p>
            <a:pPr marL="742950" lvl="1" indent="-285750">
              <a:buFont typeface="Arial,Sans-Serif"/>
              <a:buChar char="•"/>
            </a:pPr>
            <a:r>
              <a:rPr lang="fr-CA"/>
              <a:t>Elle doit prévenir le propriétaire ou la propriétaire du logement de la séparation, maximum deux mois après la séparation,</a:t>
            </a:r>
          </a:p>
          <a:p>
            <a:pPr marL="742950" lvl="1" indent="-285750">
              <a:buFont typeface="Arial,Sans-Serif"/>
              <a:buChar char="•"/>
            </a:pPr>
            <a:r>
              <a:rPr lang="fr-CA"/>
              <a:t>Pour les couples non mariés et sans enfant : les deux personnes doivent avoir habité ensemble pendant au moins 6 mois. </a:t>
            </a:r>
          </a:p>
          <a:p>
            <a:pPr lvl="1"/>
            <a:r>
              <a:rPr lang="fr-CA" b="1"/>
              <a:t> </a:t>
            </a:r>
            <a:endParaRPr lang="fr-CA"/>
          </a:p>
          <a:p>
            <a:pPr marL="285750" indent="-285750">
              <a:buFont typeface="Arial"/>
              <a:buChar char="•"/>
            </a:pPr>
            <a:r>
              <a:rPr lang="fr-CA"/>
              <a:t>Cette diapositive se concentre sur le cas où le couple habite dans un logement loué. D’autres règles s’ajoutent si les deux personnes sont propriétaires d’une maison ou d’un appartement, ou si l’une d’elles est propriétaire. De même, si les personnes sont mariées,  les règles sur le partage du patrimoine familial s’appliquent </a:t>
            </a:r>
            <a:r>
              <a:rPr lang="fr-CA">
                <a:hlinkClick r:id="rId14"/>
              </a:rPr>
              <a:t>[10]</a:t>
            </a:r>
            <a:r>
              <a:rPr lang="fr-CA"/>
              <a:t> . Des règles de partage s’appliquent aussi aux couples non mariés qui ont eu des enfants à partir du 30 juin 2025 (couples en « union parentale »)</a:t>
            </a:r>
            <a:r>
              <a:rPr lang="fr-CA">
                <a:hlinkClick r:id="rId14"/>
              </a:rPr>
              <a:t> [11]</a:t>
            </a:r>
            <a:r>
              <a:rPr lang="fr-CA"/>
              <a:t>. Nos articles suivants abordent plusieurs de ces questions en détail : </a:t>
            </a:r>
          </a:p>
          <a:p>
            <a:pPr marL="742950" lvl="1" indent="-285750">
              <a:buFont typeface="Arial,Sans-Serif"/>
              <a:buChar char="•"/>
            </a:pPr>
            <a:r>
              <a:rPr lang="fr-CA">
                <a:hlinkClick r:id="rId15"/>
              </a:rPr>
              <a:t>La maison à la séparation des conjoints de fait | Éducaloi (educaloi.qc.ca)</a:t>
            </a:r>
            <a:endParaRPr lang="fr-CA"/>
          </a:p>
          <a:p>
            <a:pPr marL="742950" lvl="1" indent="-285750">
              <a:buFont typeface="Arial,Sans-Serif"/>
              <a:buChar char="•"/>
            </a:pPr>
            <a:r>
              <a:rPr lang="fr-CA">
                <a:hlinkClick r:id="rId16"/>
              </a:rPr>
              <a:t>La maison pendant la séparation des époux | Éducaloi (educaloi.qc.ca)</a:t>
            </a:r>
            <a:endParaRPr lang="fr-CA"/>
          </a:p>
          <a:p>
            <a:pPr marL="742950" lvl="1" indent="-285750">
              <a:buFont typeface="Arial,Sans-Serif"/>
              <a:buChar char="•"/>
            </a:pPr>
            <a:r>
              <a:rPr lang="fr-CA">
                <a:hlinkClick r:id="rId17"/>
              </a:rPr>
              <a:t>Les biens du patrimoine familial | Éducaloi (educaloi.qc.ca)</a:t>
            </a:r>
            <a:r>
              <a:rPr lang="fr-CA"/>
              <a:t> </a:t>
            </a:r>
            <a:endParaRPr lang="en-US"/>
          </a:p>
          <a:p>
            <a:pPr marL="742950" lvl="1" indent="-285750">
              <a:buFont typeface="Arial,Sans-Serif"/>
              <a:buChar char="•"/>
            </a:pPr>
            <a:r>
              <a:rPr lang="fr-CA">
                <a:hlinkClick r:id="rId18"/>
              </a:rPr>
              <a:t>Le partage du patrimoine familial | Éducaloi (educaloi.qc.ca)</a:t>
            </a:r>
            <a:r>
              <a:rPr lang="fr-CA"/>
              <a:t> </a:t>
            </a:r>
          </a:p>
          <a:p>
            <a:pPr lvl="1"/>
            <a:endParaRPr lang="fr-CA"/>
          </a:p>
          <a:p>
            <a:pPr marL="285750" indent="-285750">
              <a:buFont typeface="Arial"/>
              <a:buChar char="•"/>
            </a:pPr>
            <a:r>
              <a:rPr lang="fr-CA"/>
              <a:t>Il est généralement déconseillé d'avoir recours à la médiation en contexte de violence</a:t>
            </a:r>
            <a:r>
              <a:rPr lang="fr-CA">
                <a:hlinkClick r:id="rId14"/>
              </a:rPr>
              <a:t>[10]</a:t>
            </a:r>
            <a:r>
              <a:rPr lang="fr-CA"/>
              <a:t>. Cela dit, certaines personnes médiatrices sont spécialisées en médiation dans un contexte de violence conjugale. Pour les trouver, la personne peut aller sur le Répertoire de l’institut de médiation familiale du Québec, trouver le champ « Critères spécifiques » et choisir « Violence conjugale ».  </a:t>
            </a:r>
            <a:endParaRPr lang="en-US"/>
          </a:p>
          <a:p>
            <a:pPr marL="742950" lvl="1" indent="-285750">
              <a:buFont typeface="Arial,Sans-Serif"/>
              <a:buChar char="•"/>
            </a:pPr>
            <a:endParaRPr lang="fr-CA"/>
          </a:p>
          <a:p>
            <a:pPr lvl="1"/>
            <a:endParaRPr lang="fr-CA"/>
          </a:p>
          <a:p>
            <a:pPr marL="742950" lvl="1" indent="-285750">
              <a:buFont typeface="Arial,Sans-Serif"/>
              <a:buChar char="•"/>
            </a:pPr>
            <a:endParaRPr lang="fr-CA"/>
          </a:p>
          <a:p>
            <a:r>
              <a:rPr lang="fr-CA" b="1" u="sng"/>
              <a:t>Sources</a:t>
            </a:r>
            <a:endParaRPr lang="fr-CA"/>
          </a:p>
          <a:p>
            <a:endParaRPr lang="fr-CA"/>
          </a:p>
          <a:p>
            <a:r>
              <a:rPr lang="fr-CA">
                <a:hlinkClick r:id="rId19"/>
              </a:rPr>
              <a:t>[1]</a:t>
            </a:r>
            <a:r>
              <a:rPr lang="fr-CA"/>
              <a:t> </a:t>
            </a:r>
            <a:r>
              <a:rPr lang="fr-CA" i="1"/>
              <a:t>Code civil du Québec</a:t>
            </a:r>
            <a:r>
              <a:rPr lang="fr-CA"/>
              <a:t>, RLRQ, c C-1991, art 1440.</a:t>
            </a:r>
            <a:endParaRPr lang="en-US"/>
          </a:p>
          <a:p>
            <a:r>
              <a:rPr lang="fr-CA">
                <a:hlinkClick r:id="rId20"/>
              </a:rPr>
              <a:t>[2]</a:t>
            </a:r>
            <a:r>
              <a:rPr lang="fr-CA"/>
              <a:t> </a:t>
            </a:r>
            <a:r>
              <a:rPr lang="fr-CA" i="1"/>
              <a:t>Code civil du Québec</a:t>
            </a:r>
            <a:r>
              <a:rPr lang="fr-CA"/>
              <a:t>, RLRQ, c C-1991, art 1938 al 1.</a:t>
            </a:r>
            <a:endParaRPr lang="en-US"/>
          </a:p>
          <a:p>
            <a:r>
              <a:rPr lang="fr-CA">
                <a:hlinkClick r:id="rId21"/>
              </a:rPr>
              <a:t>[3]</a:t>
            </a:r>
            <a:r>
              <a:rPr lang="fr-CA"/>
              <a:t> </a:t>
            </a:r>
            <a:r>
              <a:rPr lang="fr-CA" i="1"/>
              <a:t>Code civil du Québec</a:t>
            </a:r>
            <a:r>
              <a:rPr lang="fr-CA"/>
              <a:t>, RLRQ, c C-1991, art 1938 al 1.</a:t>
            </a:r>
            <a:endParaRPr lang="en-US"/>
          </a:p>
          <a:p>
            <a:r>
              <a:rPr lang="fr-CA">
                <a:hlinkClick r:id="rId22"/>
              </a:rPr>
              <a:t>[4]</a:t>
            </a:r>
            <a:r>
              <a:rPr lang="fr-CA"/>
              <a:t> Sandra Fontaine, « La séparation de corps et le divorce : aspects généraux du traitement du litige conjugal » dans École du Barreau du Québec, Droit de la famille, Collection de droit 2022-2023, vol. 4, Montréal (</a:t>
            </a:r>
            <a:r>
              <a:rPr lang="fr-CA" err="1"/>
              <a:t>Qc</a:t>
            </a:r>
            <a:r>
              <a:rPr lang="fr-CA"/>
              <a:t>), Éditions Yvon Blais, 2022, 57.</a:t>
            </a:r>
            <a:endParaRPr lang="en-US"/>
          </a:p>
          <a:p>
            <a:r>
              <a:rPr lang="fr-CA">
                <a:hlinkClick r:id="rId23"/>
              </a:rPr>
              <a:t>[5]</a:t>
            </a:r>
            <a:r>
              <a:rPr lang="fr-CA"/>
              <a:t> </a:t>
            </a:r>
            <a:r>
              <a:rPr lang="fr-CA" i="1"/>
              <a:t>Code de procédure civile</a:t>
            </a:r>
            <a:r>
              <a:rPr lang="fr-CA"/>
              <a:t>, RLRQ c C-25.01, art 605 al 2.</a:t>
            </a:r>
            <a:endParaRPr lang="en-US"/>
          </a:p>
          <a:p>
            <a:r>
              <a:rPr lang="fr-CA">
                <a:hlinkClick r:id="rId24"/>
              </a:rPr>
              <a:t>[6]</a:t>
            </a:r>
            <a:r>
              <a:rPr lang="fr-CA"/>
              <a:t> </a:t>
            </a:r>
            <a:r>
              <a:rPr lang="fr-CA" i="1"/>
              <a:t>Code civil du Québec</a:t>
            </a:r>
            <a:r>
              <a:rPr lang="fr-CA"/>
              <a:t>, RLRQ, c C-1991, arts 32, 33, 599. </a:t>
            </a:r>
            <a:endParaRPr lang="en-US"/>
          </a:p>
          <a:p>
            <a:r>
              <a:rPr lang="fr-CA">
                <a:hlinkClick r:id="rId25"/>
              </a:rPr>
              <a:t>[7]</a:t>
            </a:r>
            <a:r>
              <a:rPr lang="fr-CA"/>
              <a:t> </a:t>
            </a:r>
            <a:r>
              <a:rPr lang="fr-CA" i="1"/>
              <a:t>Code civil du Québec</a:t>
            </a:r>
            <a:r>
              <a:rPr lang="fr-CA"/>
              <a:t>, RLRQ, c C-1991, arts 409 al 1, 521.24 al 1. </a:t>
            </a:r>
            <a:endParaRPr lang="en-US"/>
          </a:p>
          <a:p>
            <a:r>
              <a:rPr lang="fr-CA">
                <a:hlinkClick r:id="rId26"/>
              </a:rPr>
              <a:t>[8]</a:t>
            </a:r>
            <a:r>
              <a:rPr lang="fr-CA"/>
              <a:t> </a:t>
            </a:r>
            <a:r>
              <a:rPr lang="fr-CA" i="1"/>
              <a:t>Code civil du Québec</a:t>
            </a:r>
            <a:r>
              <a:rPr lang="fr-CA"/>
              <a:t>, RLRQ, c C-1991, arts 409 al 2, 521.24 al 1. </a:t>
            </a:r>
          </a:p>
          <a:p>
            <a:r>
              <a:rPr lang="fr-CA">
                <a:hlinkClick r:id="rId19"/>
              </a:rPr>
              <a:t>[9]</a:t>
            </a:r>
            <a:r>
              <a:rPr lang="fr-CA"/>
              <a:t> </a:t>
            </a:r>
            <a:r>
              <a:rPr lang="fr-CA" i="1"/>
              <a:t>Code civil du Québec</a:t>
            </a:r>
            <a:r>
              <a:rPr lang="fr-CA"/>
              <a:t>, RLRQ, c C-1991, art 1938 al 1.</a:t>
            </a:r>
          </a:p>
          <a:p>
            <a:r>
              <a:rPr lang="fr-CA">
                <a:hlinkClick r:id="rId19"/>
              </a:rPr>
              <a:t>[10]</a:t>
            </a:r>
            <a:r>
              <a:rPr lang="fr-CA"/>
              <a:t> </a:t>
            </a:r>
            <a:r>
              <a:rPr lang="fr-CA" i="1"/>
              <a:t>Code civil du Québec</a:t>
            </a:r>
            <a:r>
              <a:rPr lang="fr-CA"/>
              <a:t>, RLRQ, c C-1991, arts 414, 415, 416.</a:t>
            </a:r>
          </a:p>
          <a:p>
            <a:r>
              <a:rPr lang="fr-CA">
                <a:hlinkClick r:id="rId19"/>
              </a:rPr>
              <a:t>[11]</a:t>
            </a:r>
            <a:r>
              <a:rPr lang="fr-CA"/>
              <a:t> </a:t>
            </a:r>
            <a:r>
              <a:rPr lang="fr-CA" i="1"/>
              <a:t>Code civil du Québec</a:t>
            </a:r>
            <a:r>
              <a:rPr lang="fr-CA"/>
              <a:t>, RLRQ, c C-1991, arts 521.20, 521.29, 521.34 ; </a:t>
            </a:r>
            <a:r>
              <a:rPr lang="fr-FR" i="1"/>
              <a:t>Loi portant sur la réforme du droit de la famille et instituant le régime d’union parentale</a:t>
            </a:r>
            <a:r>
              <a:rPr lang="fr-FR"/>
              <a:t>, LQ 2024, c 22, art 45</a:t>
            </a:r>
            <a:r>
              <a:rPr lang="fr-CA"/>
              <a:t>.</a:t>
            </a:r>
          </a:p>
          <a:p>
            <a:r>
              <a:rPr lang="fr-CA">
                <a:hlinkClick r:id="rId14"/>
              </a:rPr>
              <a:t>[12]</a:t>
            </a:r>
            <a:r>
              <a:rPr lang="fr-CA"/>
              <a:t> Par exemple : </a:t>
            </a:r>
            <a:r>
              <a:rPr lang="fr-CA">
                <a:hlinkClick r:id="rId27"/>
              </a:rPr>
              <a:t>13 questions sur le droit familial en contexte de violence conjugale — SOS violence conjugale</a:t>
            </a:r>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4</a:t>
            </a:fld>
            <a:endParaRPr lang="fr-CA"/>
          </a:p>
        </p:txBody>
      </p:sp>
    </p:spTree>
    <p:extLst>
      <p:ext uri="{BB962C8B-B14F-4D97-AF65-F5344CB8AC3E}">
        <p14:creationId xmlns:p14="http://schemas.microsoft.com/office/powerpoint/2010/main" val="1108336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7 minutes</a:t>
            </a:r>
            <a:endParaRPr lang="en-US"/>
          </a:p>
          <a:p>
            <a:endParaRPr lang="fr-CA"/>
          </a:p>
          <a:p>
            <a:r>
              <a:rPr lang="fr-CA" b="1" u="sng"/>
              <a:t>Instructions</a:t>
            </a:r>
            <a:endParaRPr lang="fr-CA"/>
          </a:p>
          <a:p>
            <a:endParaRPr lang="fr-CA"/>
          </a:p>
          <a:p>
            <a:pPr marL="285750" indent="-285750">
              <a:buFont typeface="Arial,Sans-Serif"/>
              <a:buChar char="•"/>
            </a:pPr>
            <a:r>
              <a:rPr lang="fr-CA"/>
              <a:t>Expliquez les informations ci-dessous en faisant le lien avec l'histoire.</a:t>
            </a:r>
            <a:endParaRPr lang="en-US"/>
          </a:p>
          <a:p>
            <a:pPr marL="171450" indent="-171450">
              <a:buFont typeface="Arial,Sans-Serif"/>
              <a:buChar char="•"/>
            </a:pPr>
            <a:endParaRPr lang="fr-CA"/>
          </a:p>
          <a:p>
            <a:r>
              <a:rPr lang="fr-CA" b="1" u="sng"/>
              <a:t>Informations à transmettre</a:t>
            </a:r>
            <a:endParaRPr lang="fr-CA"/>
          </a:p>
          <a:p>
            <a:endParaRPr lang="fr-CA"/>
          </a:p>
          <a:p>
            <a:pPr algn="just"/>
            <a:r>
              <a:rPr lang="fr-CA"/>
              <a:t>Dans certains cas, une personne qui se sépare pourrait vouloir quitter son logement. Des options existent pour qu’elle quitte avant la fin de son bail. </a:t>
            </a:r>
            <a:endParaRPr lang="en-US"/>
          </a:p>
          <a:p>
            <a:pPr algn="just"/>
            <a:r>
              <a:rPr lang="fr-CA"/>
              <a:t> </a:t>
            </a:r>
            <a:endParaRPr lang="en-US"/>
          </a:p>
          <a:p>
            <a:pPr algn="just"/>
            <a:r>
              <a:rPr lang="fr-CA" b="1"/>
              <a:t>Option 1 : Essayer de s’entendre avec le ou la propriétaire</a:t>
            </a:r>
            <a:endParaRPr lang="fr-CA"/>
          </a:p>
          <a:p>
            <a:pPr algn="just"/>
            <a:r>
              <a:rPr lang="fr-CA"/>
              <a:t> </a:t>
            </a:r>
          </a:p>
          <a:p>
            <a:pPr algn="just"/>
            <a:r>
              <a:rPr lang="fr-CA"/>
              <a:t>Une personne qui se sépare peut essayer de s’entendre avec sa ou son propriétaire pour mettre fin à son bail plus tôt que la date prévue. Elle devra aussi avoir l'accord de son ex-conjoint ou son ex-conjointe si cette personne est aussi locataire. </a:t>
            </a:r>
          </a:p>
          <a:p>
            <a:pPr algn="just"/>
            <a:endParaRPr lang="fr-CA"/>
          </a:p>
          <a:p>
            <a:pPr algn="just"/>
            <a:r>
              <a:rPr lang="fr-CA"/>
              <a:t>Comment faire? </a:t>
            </a:r>
            <a:endParaRPr lang="en-US"/>
          </a:p>
          <a:p>
            <a:pPr algn="just"/>
            <a:r>
              <a:rPr lang="fr-CA"/>
              <a:t> </a:t>
            </a:r>
            <a:endParaRPr lang="en-US"/>
          </a:p>
          <a:p>
            <a:pPr algn="just"/>
            <a:r>
              <a:rPr lang="fr-CA"/>
              <a:t>1. En discuter avec la ou le propriétaire et essayer d’avoir son accord pour mettre fin au bail plus tôt.</a:t>
            </a:r>
          </a:p>
          <a:p>
            <a:pPr algn="just"/>
            <a:r>
              <a:rPr lang="fr-CA"/>
              <a:t> </a:t>
            </a:r>
          </a:p>
          <a:p>
            <a:pPr algn="just"/>
            <a:r>
              <a:rPr lang="fr-CA"/>
              <a:t>2. Si la ou le propriétaire accepte, une bonne pratique est de lui demander de signer un document confirmant :</a:t>
            </a:r>
          </a:p>
          <a:p>
            <a:pPr marL="742950" lvl="1" indent="-285750" algn="just">
              <a:buFont typeface="Arial,Sans-Serif"/>
              <a:buChar char="•"/>
            </a:pPr>
            <a:r>
              <a:rPr lang="fr-CA"/>
              <a:t>son accord,</a:t>
            </a:r>
          </a:p>
          <a:p>
            <a:pPr marL="742950" lvl="1" indent="-285750" algn="just">
              <a:buFont typeface="Arial,Sans-Serif"/>
              <a:buChar char="•"/>
            </a:pPr>
            <a:r>
              <a:rPr lang="fr-CA"/>
              <a:t>la nouvelle date de fin du bail,</a:t>
            </a:r>
          </a:p>
          <a:p>
            <a:pPr marL="742950" lvl="1" indent="-285750" algn="just">
              <a:buFont typeface="Arial,Sans-Serif"/>
              <a:buChar char="•"/>
            </a:pPr>
            <a:r>
              <a:rPr lang="fr-CA"/>
              <a:t>et tout autre détail pertinent, comme la date du déménagement.</a:t>
            </a:r>
          </a:p>
          <a:p>
            <a:pPr lvl="1" algn="just"/>
            <a:r>
              <a:rPr lang="fr-CA"/>
              <a:t> </a:t>
            </a:r>
          </a:p>
          <a:p>
            <a:pPr lvl="1" algn="just"/>
            <a:r>
              <a:rPr lang="fr-CA"/>
              <a:t>JuridiQC ont un </a:t>
            </a:r>
            <a:r>
              <a:rPr lang="fr-CA">
                <a:hlinkClick r:id="rId3"/>
              </a:rPr>
              <a:t>modèle d’entente de résiliation de bail</a:t>
            </a:r>
            <a:r>
              <a:rPr lang="fr-CA"/>
              <a:t> que le ou la locataire peut utiliser disponible sur la page </a:t>
            </a:r>
            <a:r>
              <a:rPr lang="fr-CA">
                <a:hlinkClick r:id="rId4"/>
              </a:rPr>
              <a:t>Comment faire pour quitter son logement en cours de bail ?</a:t>
            </a:r>
          </a:p>
          <a:p>
            <a:pPr algn="just"/>
            <a:endParaRPr lang="fr-CA"/>
          </a:p>
          <a:p>
            <a:pPr algn="just"/>
            <a:r>
              <a:rPr lang="fr-CA" b="1"/>
              <a:t>Option 2 : Mettre fin à son bail pour des raisons de violence conjugale ou sexuelle</a:t>
            </a:r>
            <a:r>
              <a:rPr lang="fr-CA"/>
              <a:t> </a:t>
            </a:r>
          </a:p>
          <a:p>
            <a:pPr algn="just"/>
            <a:endParaRPr lang="fr-CA"/>
          </a:p>
          <a:p>
            <a:pPr algn="just"/>
            <a:r>
              <a:rPr lang="fr-CA"/>
              <a:t>La loi permet aux locataires de mettre fin à leur bail si leur sécurité ou celle de leurs enfants est menacée en raison d’une situation de violence</a:t>
            </a:r>
            <a:r>
              <a:rPr lang="fr-CA">
                <a:hlinkClick r:id="rId5"/>
              </a:rPr>
              <a:t>[1]</a:t>
            </a:r>
            <a:r>
              <a:rPr lang="fr-CA"/>
              <a:t>. </a:t>
            </a:r>
          </a:p>
          <a:p>
            <a:pPr algn="just"/>
            <a:r>
              <a:rPr lang="fr-CA"/>
              <a:t> </a:t>
            </a:r>
          </a:p>
          <a:p>
            <a:pPr algn="just"/>
            <a:r>
              <a:rPr lang="fr-CA"/>
              <a:t>Comment faire? (détails dans les notes complémentaires)</a:t>
            </a:r>
          </a:p>
          <a:p>
            <a:pPr algn="just"/>
            <a:r>
              <a:rPr lang="fr-CA" b="1"/>
              <a:t> </a:t>
            </a:r>
            <a:endParaRPr lang="fr-CA"/>
          </a:p>
          <a:p>
            <a:pPr algn="just"/>
            <a:r>
              <a:rPr lang="fr-CA"/>
              <a:t>1. Obtenir une attestation qui confirme que la personne met fin au bail pour des raisons de violence</a:t>
            </a:r>
            <a:r>
              <a:rPr lang="fr-CA">
                <a:hlinkClick r:id="rId6"/>
              </a:rPr>
              <a:t>[2]</a:t>
            </a:r>
            <a:r>
              <a:rPr lang="fr-CA"/>
              <a:t>, </a:t>
            </a:r>
          </a:p>
          <a:p>
            <a:pPr algn="just"/>
            <a:r>
              <a:rPr lang="fr-CA"/>
              <a:t> </a:t>
            </a:r>
          </a:p>
          <a:p>
            <a:pPr algn="just"/>
            <a:r>
              <a:rPr lang="fr-CA"/>
              <a:t>2. Prévenir le ou la propriétaire en envoyant l’attestation et un </a:t>
            </a:r>
            <a:r>
              <a:rPr lang="fr-CA">
                <a:hlinkClick r:id="rId7"/>
              </a:rPr>
              <a:t>avis qui indique que la personne met fin à son bail[3]</a:t>
            </a:r>
            <a:r>
              <a:rPr lang="fr-CA"/>
              <a:t>.</a:t>
            </a:r>
          </a:p>
          <a:p>
            <a:pPr algn="just"/>
            <a:r>
              <a:rPr lang="fr-CA"/>
              <a:t> </a:t>
            </a:r>
          </a:p>
          <a:p>
            <a:pPr algn="just"/>
            <a:r>
              <a:rPr lang="fr-CA" b="1"/>
              <a:t>Option 3 : Céder son bail ou sous-louer son logement </a:t>
            </a:r>
            <a:endParaRPr lang="fr-CA"/>
          </a:p>
          <a:p>
            <a:pPr algn="just"/>
            <a:r>
              <a:rPr lang="fr-CA"/>
              <a:t> </a:t>
            </a:r>
          </a:p>
          <a:p>
            <a:pPr marL="285750" indent="-285750" algn="just">
              <a:buFont typeface="Arial,Sans-Serif"/>
              <a:buChar char="•"/>
            </a:pPr>
            <a:r>
              <a:rPr lang="fr-CA"/>
              <a:t>Une personne qui vit de la violence peut aussi décider de céder son bail à quelqu’un d’autre</a:t>
            </a:r>
            <a:r>
              <a:rPr lang="fr-CA">
                <a:hlinkClick r:id="rId8"/>
              </a:rPr>
              <a:t>[4]</a:t>
            </a:r>
            <a:r>
              <a:rPr lang="fr-CA"/>
              <a:t>. Dans ce cas-là, elle ne devra plus payer le loyer, car le nouveau ou la nouvelle locataire prend sa place dans le bail</a:t>
            </a:r>
            <a:r>
              <a:rPr lang="fr-CA">
                <a:hlinkClick r:id="rId9"/>
              </a:rPr>
              <a:t>[5]</a:t>
            </a:r>
            <a:r>
              <a:rPr lang="fr-CA"/>
              <a:t>.</a:t>
            </a:r>
          </a:p>
          <a:p>
            <a:pPr algn="just"/>
            <a:r>
              <a:rPr lang="fr-CA"/>
              <a:t> </a:t>
            </a:r>
          </a:p>
          <a:p>
            <a:pPr marL="285750" indent="-285750" algn="just">
              <a:buFont typeface="Arial,Sans-Serif"/>
              <a:buChar char="•"/>
            </a:pPr>
            <a:r>
              <a:rPr lang="fr-CA"/>
              <a:t>Une autre option est de sous-louer le logement</a:t>
            </a:r>
            <a:r>
              <a:rPr lang="fr-CA">
                <a:hlinkClick r:id="rId10"/>
              </a:rPr>
              <a:t>[6]</a:t>
            </a:r>
            <a:r>
              <a:rPr lang="fr-CA"/>
              <a:t>. Dans ce cas-là, la personne qui vit de la violence reste responsable du bail si la personne qui sous-loue ne paie pas</a:t>
            </a:r>
            <a:r>
              <a:rPr lang="fr-CA">
                <a:hlinkClick r:id="rId11"/>
              </a:rPr>
              <a:t>[7]</a:t>
            </a:r>
            <a:r>
              <a:rPr lang="fr-CA"/>
              <a:t>.</a:t>
            </a:r>
          </a:p>
          <a:p>
            <a:pPr algn="just"/>
            <a:r>
              <a:rPr lang="fr-CA"/>
              <a:t> </a:t>
            </a:r>
          </a:p>
          <a:p>
            <a:pPr marL="285750" indent="-285750" algn="just">
              <a:buFont typeface="Arial,Sans-Serif"/>
              <a:buChar char="•"/>
            </a:pPr>
            <a:r>
              <a:rPr lang="fr-CA"/>
              <a:t>Dans les deux cas, le ou la propriétaire doit donner son accord</a:t>
            </a:r>
            <a:r>
              <a:rPr lang="fr-CA">
                <a:hlinkClick r:id="rId12"/>
              </a:rPr>
              <a:t>[8]</a:t>
            </a:r>
            <a:r>
              <a:rPr lang="fr-CA"/>
              <a:t>. </a:t>
            </a:r>
          </a:p>
          <a:p>
            <a:pPr algn="just"/>
            <a:r>
              <a:rPr lang="fr-CA" b="1"/>
              <a:t> </a:t>
            </a:r>
            <a:endParaRPr lang="fr-CA"/>
          </a:p>
          <a:p>
            <a:pPr algn="just"/>
            <a:r>
              <a:rPr lang="fr-CA" b="1" u="sng"/>
              <a:t>Notes complémentaires pour la personne animatrice</a:t>
            </a:r>
            <a:endParaRPr lang="fr-CA"/>
          </a:p>
          <a:p>
            <a:pPr algn="just"/>
            <a:r>
              <a:rPr lang="fr-CA" b="1"/>
              <a:t> </a:t>
            </a:r>
            <a:endParaRPr lang="fr-CA"/>
          </a:p>
          <a:p>
            <a:pPr algn="just"/>
            <a:r>
              <a:rPr lang="fr-CA" b="1"/>
              <a:t>Concernant la résiliation du bail pour des raisons de violence conjugale ou sexuelle : </a:t>
            </a:r>
            <a:endParaRPr lang="fr-CA"/>
          </a:p>
          <a:p>
            <a:pPr algn="just"/>
            <a:r>
              <a:rPr lang="fr-CA" b="1"/>
              <a:t> </a:t>
            </a:r>
            <a:endParaRPr lang="fr-CA"/>
          </a:p>
          <a:p>
            <a:pPr marL="285750" indent="-285750" algn="just">
              <a:buFont typeface="Arial,Sans-Serif"/>
              <a:buChar char="•"/>
            </a:pPr>
            <a:r>
              <a:rPr lang="fr-CA"/>
              <a:t>La personne doit demander l’attestation auprès d’un ou une fonctionnaire ou d’un officier public ou d’une officière publique</a:t>
            </a:r>
            <a:r>
              <a:rPr lang="fr-CA">
                <a:hlinkClick r:id="rId13"/>
              </a:rPr>
              <a:t>[9]</a:t>
            </a:r>
            <a:r>
              <a:rPr lang="fr-CA"/>
              <a:t>.  </a:t>
            </a:r>
          </a:p>
          <a:p>
            <a:pPr algn="just"/>
            <a:endParaRPr lang="fr-CA"/>
          </a:p>
          <a:p>
            <a:pPr marL="285750" indent="-285750" algn="just">
              <a:buFont typeface="Arial,Sans-Serif"/>
              <a:buChar char="•"/>
            </a:pPr>
            <a:r>
              <a:rPr lang="fr-CA"/>
              <a:t>La personne doit fournir 3 documents pour obtenir l’attestation</a:t>
            </a:r>
            <a:r>
              <a:rPr lang="fr-CA">
                <a:hlinkClick r:id="rId14"/>
              </a:rPr>
              <a:t>[10]</a:t>
            </a:r>
            <a:r>
              <a:rPr lang="fr-CA"/>
              <a:t> : </a:t>
            </a:r>
          </a:p>
          <a:p>
            <a:pPr marL="742950" lvl="1" indent="-285750" algn="just">
              <a:buFont typeface="Arial,Sans-Serif"/>
              <a:buChar char="•"/>
            </a:pPr>
            <a:r>
              <a:rPr lang="fr-CA"/>
              <a:t>Le formulaire « </a:t>
            </a:r>
            <a:r>
              <a:rPr lang="fr-CA">
                <a:hlinkClick r:id="rId7"/>
              </a:rPr>
              <a:t>Demande d'attestation en vue de la résiliation d'un bail pour motifs de violence sexuelle, de violence conjugale ou de violence envers un enfant qui habite le logement visé par le bail</a:t>
            </a:r>
            <a:r>
              <a:rPr lang="fr-CA"/>
              <a:t> » disponible sur la page </a:t>
            </a:r>
            <a:r>
              <a:rPr lang="fr-CA">
                <a:hlinkClick r:id="rId15"/>
              </a:rPr>
              <a:t>Gouvernement du Québec</a:t>
            </a:r>
            <a:r>
              <a:rPr lang="fr-CA"/>
              <a:t>.</a:t>
            </a:r>
          </a:p>
          <a:p>
            <a:pPr marL="742950" lvl="1" indent="-285750" algn="just">
              <a:buFont typeface="Arial,Sans-Serif"/>
              <a:buChar char="•"/>
            </a:pPr>
            <a:r>
              <a:rPr lang="fr-CA"/>
              <a:t>Une copie du bail,</a:t>
            </a:r>
          </a:p>
          <a:p>
            <a:pPr marL="742950" lvl="1" indent="-285750" algn="just">
              <a:buFont typeface="Arial,Sans-Serif"/>
              <a:buChar char="•"/>
            </a:pPr>
            <a:r>
              <a:rPr lang="fr-CA"/>
              <a:t>Un document (ex. une lettre) d’une personne proche qui appuie la demande, ou une copie de la déclaration de police ou le nom du service de police intervenu dans le dossier. </a:t>
            </a:r>
            <a:endParaRPr lang="en-US"/>
          </a:p>
          <a:p>
            <a:pPr lvl="1" algn="just"/>
            <a:endParaRPr lang="fr-CA"/>
          </a:p>
          <a:p>
            <a:pPr marL="285750" indent="-285750" algn="just">
              <a:buFont typeface="Arial,Sans-Serif"/>
              <a:buChar char="•"/>
            </a:pPr>
            <a:r>
              <a:rPr lang="fr-CA"/>
              <a:t>L’envoi de l’avis et de l’attestation au propriétaire ou à la propriétaire ne met pas automatiquement fin au bail</a:t>
            </a:r>
            <a:r>
              <a:rPr lang="fr-CA">
                <a:hlinkClick r:id="rId16"/>
              </a:rPr>
              <a:t>[11]</a:t>
            </a:r>
            <a:r>
              <a:rPr lang="fr-CA"/>
              <a:t>. La personne doit généralement continuer à payer son loyer durant un certain délai</a:t>
            </a:r>
            <a:r>
              <a:rPr lang="fr-CA">
                <a:hlinkClick r:id="rId17"/>
              </a:rPr>
              <a:t>[12]</a:t>
            </a:r>
            <a:r>
              <a:rPr lang="fr-CA"/>
              <a:t>. Le délai varie selon la durée du bail</a:t>
            </a:r>
            <a:r>
              <a:rPr lang="fr-CA">
                <a:hlinkClick r:id="rId18"/>
              </a:rPr>
              <a:t>[13]</a:t>
            </a:r>
            <a:r>
              <a:rPr lang="fr-CA"/>
              <a:t>. Dans le cas d'un bail de 12 mois, ce délai est de deux mois après l'envoi de l'avis. </a:t>
            </a:r>
            <a:r>
              <a:rPr lang="fr-CA">
                <a:hlinkClick r:id="rId18"/>
              </a:rPr>
              <a:t>[14]</a:t>
            </a:r>
            <a:endParaRPr lang="fr-CA"/>
          </a:p>
          <a:p>
            <a:pPr algn="just"/>
            <a:endParaRPr lang="fr-CA"/>
          </a:p>
          <a:p>
            <a:pPr marL="285750" indent="-285750" algn="just">
              <a:buFont typeface="Arial,Sans-Serif"/>
              <a:buChar char="•"/>
            </a:pPr>
            <a:r>
              <a:rPr lang="fr-CA"/>
              <a:t>Pour plus d’informations concernant ce processus, consultez : </a:t>
            </a:r>
          </a:p>
          <a:p>
            <a:pPr marL="742950" lvl="1" indent="-285750" algn="just">
              <a:buFont typeface="Arial,Sans-Serif"/>
              <a:buChar char="•"/>
            </a:pPr>
            <a:r>
              <a:rPr lang="fr-CA">
                <a:hlinkClick r:id="rId19"/>
              </a:rPr>
              <a:t>Mettre fin à un bail en raison de violence conjugale ou sexuelle | Éducaloi (educaloi.qc.ca)</a:t>
            </a:r>
            <a:endParaRPr lang="fr-CA"/>
          </a:p>
          <a:p>
            <a:pPr marL="742950" lvl="1" indent="-285750" algn="just">
              <a:buFont typeface="Arial,Sans-Serif"/>
              <a:buChar char="•"/>
            </a:pPr>
            <a:r>
              <a:rPr lang="fr-CA">
                <a:hlinkClick r:id="rId15"/>
              </a:rPr>
              <a:t>Mettre fin à votre bail - Violence sexuelle, conjugale ou envers un enfant | Gouvernement du Québec (quebec.ca)</a:t>
            </a:r>
            <a:endParaRPr lang="fr-CA"/>
          </a:p>
          <a:p>
            <a:pPr algn="just"/>
            <a:br>
              <a:rPr lang="en-US">
                <a:cs typeface="+mn-lt"/>
              </a:rPr>
            </a:br>
            <a:r>
              <a:rPr lang="en-US" b="1" err="1"/>
              <a:t>Concernant</a:t>
            </a:r>
            <a:r>
              <a:rPr lang="en-US" b="1"/>
              <a:t> la cession de bail et la sous-location : </a:t>
            </a:r>
            <a:endParaRPr lang="en-US"/>
          </a:p>
          <a:p>
            <a:pPr algn="just"/>
            <a:endParaRPr lang="en-US"/>
          </a:p>
          <a:p>
            <a:pPr marL="285750" indent="-285750" algn="just">
              <a:buFont typeface="Arial,Sans-Serif"/>
              <a:buChar char="•"/>
            </a:pPr>
            <a:r>
              <a:rPr lang="fr-CA"/>
              <a:t>Notre article suivant contient plus d’informations sur la cession de bail et la sous-location : </a:t>
            </a:r>
            <a:r>
              <a:rPr lang="fr-CA">
                <a:hlinkClick r:id="rId20"/>
              </a:rPr>
              <a:t>La cession de bail et la sous-location de logement | Éducaloi (educaloi.qc.ca)</a:t>
            </a:r>
            <a:endParaRPr lang="en-US"/>
          </a:p>
          <a:p>
            <a:pPr algn="just"/>
            <a:endParaRPr lang="en-US"/>
          </a:p>
          <a:p>
            <a:pPr algn="just"/>
            <a:endParaRPr lang="en-US"/>
          </a:p>
          <a:p>
            <a:r>
              <a:rPr lang="fr-CA" b="1" u="sng"/>
              <a:t>Sources</a:t>
            </a:r>
            <a:endParaRPr lang="en-US"/>
          </a:p>
          <a:p>
            <a:endParaRPr lang="fr-CA"/>
          </a:p>
          <a:p>
            <a:pPr algn="just"/>
            <a:r>
              <a:rPr lang="fr-CA">
                <a:hlinkClick r:id="rId21"/>
              </a:rPr>
              <a:t>[1]</a:t>
            </a:r>
            <a:r>
              <a:rPr lang="fr-CA"/>
              <a:t> </a:t>
            </a:r>
            <a:r>
              <a:rPr lang="fr-CA" i="1"/>
              <a:t>Code civil du Québec</a:t>
            </a:r>
            <a:r>
              <a:rPr lang="fr-CA"/>
              <a:t>, RLRQ, c C-1991, art 1974.1 al 1.</a:t>
            </a:r>
            <a:endParaRPr lang="en-US"/>
          </a:p>
          <a:p>
            <a:pPr algn="just"/>
            <a:r>
              <a:rPr lang="fr-CA">
                <a:hlinkClick r:id="rId22"/>
              </a:rPr>
              <a:t>[2]</a:t>
            </a:r>
            <a:r>
              <a:rPr lang="fr-CA"/>
              <a:t> </a:t>
            </a:r>
            <a:r>
              <a:rPr lang="fr-CA" i="1"/>
              <a:t>Code civil du Québec</a:t>
            </a:r>
            <a:r>
              <a:rPr lang="fr-CA"/>
              <a:t>, RLRQ, c C-1991, art 1974.1 al 3.</a:t>
            </a:r>
            <a:endParaRPr lang="en-US"/>
          </a:p>
          <a:p>
            <a:pPr algn="just"/>
            <a:r>
              <a:rPr lang="fr-CA">
                <a:hlinkClick r:id="rId23"/>
              </a:rPr>
              <a:t>[3]</a:t>
            </a:r>
            <a:r>
              <a:rPr lang="fr-CA"/>
              <a:t> </a:t>
            </a:r>
            <a:r>
              <a:rPr lang="fr-CA" i="1"/>
              <a:t>Code civil du Québec</a:t>
            </a:r>
            <a:r>
              <a:rPr lang="fr-CA"/>
              <a:t>, RLRQ, c C-1991, art 1974.1 </a:t>
            </a:r>
            <a:r>
              <a:rPr lang="fr-CA" err="1"/>
              <a:t>als</a:t>
            </a:r>
            <a:r>
              <a:rPr lang="fr-CA"/>
              <a:t> 2 et 3.</a:t>
            </a:r>
            <a:endParaRPr lang="en-US"/>
          </a:p>
          <a:p>
            <a:pPr algn="just"/>
            <a:r>
              <a:rPr lang="fr-CA">
                <a:hlinkClick r:id="rId24"/>
              </a:rPr>
              <a:t>[4]</a:t>
            </a:r>
            <a:r>
              <a:rPr lang="fr-CA"/>
              <a:t> </a:t>
            </a:r>
            <a:r>
              <a:rPr lang="fr-CA" i="1"/>
              <a:t>Code civil du Québec</a:t>
            </a:r>
            <a:r>
              <a:rPr lang="fr-CA"/>
              <a:t>, RLRQ, c C-1991, art 1870. </a:t>
            </a:r>
            <a:endParaRPr lang="en-US"/>
          </a:p>
          <a:p>
            <a:pPr algn="just"/>
            <a:r>
              <a:rPr lang="fr-CA">
                <a:hlinkClick r:id="rId25"/>
              </a:rPr>
              <a:t>[5]</a:t>
            </a:r>
            <a:r>
              <a:rPr lang="fr-CA"/>
              <a:t> </a:t>
            </a:r>
            <a:r>
              <a:rPr lang="fr-CA" i="1"/>
              <a:t>Code civil du Québec</a:t>
            </a:r>
            <a:r>
              <a:rPr lang="fr-CA"/>
              <a:t>, RLRQ, c C-1991, art 1873.</a:t>
            </a:r>
            <a:endParaRPr lang="en-US"/>
          </a:p>
          <a:p>
            <a:pPr algn="just"/>
            <a:r>
              <a:rPr lang="fr-CA">
                <a:hlinkClick r:id="rId26"/>
              </a:rPr>
              <a:t>[6]</a:t>
            </a:r>
            <a:r>
              <a:rPr lang="fr-CA"/>
              <a:t> </a:t>
            </a:r>
            <a:r>
              <a:rPr lang="fr-CA" i="1"/>
              <a:t>Code civil du Québec</a:t>
            </a:r>
            <a:r>
              <a:rPr lang="fr-CA"/>
              <a:t>, RLRQ, c C-1991, art 1870. </a:t>
            </a:r>
            <a:endParaRPr lang="en-US"/>
          </a:p>
          <a:p>
            <a:pPr algn="just"/>
            <a:r>
              <a:rPr lang="fr-CA">
                <a:hlinkClick r:id="rId27"/>
              </a:rPr>
              <a:t>[7]</a:t>
            </a:r>
            <a:r>
              <a:rPr lang="fr-CA"/>
              <a:t> Voir, par exemple, </a:t>
            </a:r>
            <a:r>
              <a:rPr lang="fr-CA" i="1"/>
              <a:t>Code civil du Québec</a:t>
            </a:r>
            <a:r>
              <a:rPr lang="fr-CA"/>
              <a:t>, RLRQ, c C-1991, art 1874</a:t>
            </a:r>
            <a:endParaRPr lang="en-US"/>
          </a:p>
          <a:p>
            <a:pPr algn="just"/>
            <a:r>
              <a:rPr lang="fr-CA">
                <a:hlinkClick r:id="rId28"/>
              </a:rPr>
              <a:t>[8]</a:t>
            </a:r>
            <a:r>
              <a:rPr lang="fr-CA"/>
              <a:t> </a:t>
            </a:r>
            <a:r>
              <a:rPr lang="fr-CA" i="1"/>
              <a:t>Code civil du Québec</a:t>
            </a:r>
            <a:r>
              <a:rPr lang="fr-CA"/>
              <a:t>, RLRQ, c C-1991, arts 1870, 1871 al 1.</a:t>
            </a:r>
            <a:endParaRPr lang="en-US"/>
          </a:p>
          <a:p>
            <a:pPr algn="just"/>
            <a:r>
              <a:rPr lang="fr-CA">
                <a:hlinkClick r:id="rId29"/>
              </a:rPr>
              <a:t>[9]</a:t>
            </a:r>
            <a:r>
              <a:rPr lang="fr-CA"/>
              <a:t> </a:t>
            </a:r>
            <a:r>
              <a:rPr lang="fr-CA" i="1"/>
              <a:t>Code civil du Québec</a:t>
            </a:r>
            <a:r>
              <a:rPr lang="fr-CA"/>
              <a:t>, RLRQ, c C-1991, art 1974.1 al 3.</a:t>
            </a:r>
            <a:endParaRPr lang="en-US"/>
          </a:p>
          <a:p>
            <a:pPr algn="just"/>
            <a:r>
              <a:rPr lang="fr-CA">
                <a:hlinkClick r:id="rId30"/>
              </a:rPr>
              <a:t>[10]</a:t>
            </a:r>
            <a:r>
              <a:rPr lang="fr-CA"/>
              <a:t> </a:t>
            </a:r>
            <a:r>
              <a:rPr lang="fr-CA" i="1"/>
              <a:t>Code civil du Québec</a:t>
            </a:r>
            <a:r>
              <a:rPr lang="fr-CA"/>
              <a:t>, RLRQ, c C-1991, art 1974.1 al 3 ; </a:t>
            </a:r>
            <a:r>
              <a:rPr lang="fr-CA">
                <a:hlinkClick r:id="rId15"/>
              </a:rPr>
              <a:t>Mettre fin à votre bail - Violence sexuelle, conjugale ou envers un enfant | Gouvernement du Québec (quebec.ca)</a:t>
            </a:r>
            <a:r>
              <a:rPr lang="fr-CA"/>
              <a:t>.</a:t>
            </a:r>
            <a:endParaRPr lang="en-US"/>
          </a:p>
          <a:p>
            <a:pPr algn="just"/>
            <a:r>
              <a:rPr lang="fr-CA">
                <a:hlinkClick r:id="rId31"/>
              </a:rPr>
              <a:t>[11]</a:t>
            </a:r>
            <a:r>
              <a:rPr lang="fr-CA"/>
              <a:t> </a:t>
            </a:r>
            <a:r>
              <a:rPr lang="fr-CA" i="1"/>
              <a:t>Code civil du Québec</a:t>
            </a:r>
            <a:r>
              <a:rPr lang="fr-CA"/>
              <a:t>, RLRQ, c C-1991, art 1974.1 al 2. </a:t>
            </a:r>
            <a:endParaRPr lang="en-US"/>
          </a:p>
          <a:p>
            <a:pPr algn="just"/>
            <a:r>
              <a:rPr lang="fr-CA">
                <a:hlinkClick r:id="rId32"/>
              </a:rPr>
              <a:t>[12]</a:t>
            </a:r>
            <a:r>
              <a:rPr lang="fr-CA"/>
              <a:t> </a:t>
            </a:r>
            <a:r>
              <a:rPr lang="fr-CA" i="1"/>
              <a:t>Code civil du Québec</a:t>
            </a:r>
            <a:r>
              <a:rPr lang="fr-CA"/>
              <a:t>, RLRQ, c C-1991, art 1974.1 al 2. </a:t>
            </a:r>
            <a:endParaRPr lang="en-US"/>
          </a:p>
          <a:p>
            <a:pPr algn="just"/>
            <a:r>
              <a:rPr lang="fr-CA">
                <a:hlinkClick r:id="rId33"/>
              </a:rPr>
              <a:t>[13]</a:t>
            </a:r>
            <a:r>
              <a:rPr lang="fr-CA"/>
              <a:t> </a:t>
            </a:r>
            <a:r>
              <a:rPr lang="fr-CA" i="1"/>
              <a:t>Code civil du Québec</a:t>
            </a:r>
            <a:r>
              <a:rPr lang="fr-CA"/>
              <a:t>, RLRQ, c C-1991, art 1974.1 al 2.</a:t>
            </a:r>
            <a:endParaRPr lang="en-US"/>
          </a:p>
          <a:p>
            <a:pPr algn="just"/>
            <a:r>
              <a:rPr lang="fr-CA">
                <a:hlinkClick r:id="rId33"/>
              </a:rPr>
              <a:t>[14]</a:t>
            </a:r>
            <a:r>
              <a:rPr lang="fr-CA"/>
              <a:t> </a:t>
            </a:r>
            <a:r>
              <a:rPr lang="fr-CA" i="1"/>
              <a:t>Code civil du Québec</a:t>
            </a:r>
            <a:r>
              <a:rPr lang="fr-CA"/>
              <a:t>, RLRQ, c C-1991, art 1974.1 al 2.</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5</a:t>
            </a:fld>
            <a:endParaRPr lang="fr-CA"/>
          </a:p>
        </p:txBody>
      </p:sp>
    </p:spTree>
    <p:extLst>
      <p:ext uri="{BB962C8B-B14F-4D97-AF65-F5344CB8AC3E}">
        <p14:creationId xmlns:p14="http://schemas.microsoft.com/office/powerpoint/2010/main" val="1720217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i="0" u="none" strike="noStrike">
                <a:solidFill>
                  <a:srgbClr val="444444"/>
                </a:solidFill>
                <a:effectLst/>
                <a:highlight>
                  <a:srgbClr val="F5F5F5"/>
                </a:highlight>
              </a:rPr>
              <a:t>2 minutes</a:t>
            </a:r>
            <a:r>
              <a:rPr lang="fr-CA">
                <a:solidFill>
                  <a:srgbClr val="444444"/>
                </a:solidFill>
                <a:highlight>
                  <a:srgbClr val="F5F5F5"/>
                </a:highlight>
              </a:rPr>
              <a:t> </a:t>
            </a:r>
            <a:endParaRPr lang="en-US" b="0" i="0">
              <a:solidFill>
                <a:srgbClr val="444444"/>
              </a:solidFill>
              <a:effectLst/>
              <a:highlight>
                <a:srgbClr val="F5F5F5"/>
              </a:highlight>
            </a:endParaRPr>
          </a:p>
          <a:p>
            <a:endParaRPr lang="fr-CA" b="0" i="0" u="sng">
              <a:solidFill>
                <a:srgbClr val="444444"/>
              </a:solidFill>
              <a:effectLst/>
              <a:highlight>
                <a:srgbClr val="F5F5F5"/>
              </a:highlight>
            </a:endParaRPr>
          </a:p>
          <a:p>
            <a:r>
              <a:rPr lang="fr-CA" b="1" i="0" u="sng">
                <a:solidFill>
                  <a:srgbClr val="444444"/>
                </a:solidFill>
                <a:effectLst/>
                <a:highlight>
                  <a:srgbClr val="F5F5F5"/>
                </a:highlight>
              </a:rPr>
              <a:t>Instructions</a:t>
            </a:r>
            <a:r>
              <a:rPr lang="fr-CA" u="sng">
                <a:solidFill>
                  <a:srgbClr val="444444"/>
                </a:solidFill>
                <a:highlight>
                  <a:srgbClr val="F5F5F5"/>
                </a:highlight>
              </a:rPr>
              <a:t> </a:t>
            </a:r>
            <a:endParaRPr lang="en-US" b="0" i="0">
              <a:solidFill>
                <a:srgbClr val="444444"/>
              </a:solidFill>
              <a:effectLst/>
              <a:highlight>
                <a:srgbClr val="F5F5F5"/>
              </a:highlight>
            </a:endParaRPr>
          </a:p>
          <a:p>
            <a:r>
              <a:rPr lang="fr-CA">
                <a:solidFill>
                  <a:srgbClr val="444444"/>
                </a:solidFill>
                <a:highlight>
                  <a:srgbClr val="F5F5F5"/>
                </a:highlight>
              </a:rPr>
              <a:t> </a:t>
            </a:r>
            <a:endParaRPr lang="en-US" b="0" i="0">
              <a:solidFill>
                <a:srgbClr val="444444"/>
              </a:solidFill>
              <a:effectLst/>
              <a:highlight>
                <a:srgbClr val="F5F5F5"/>
              </a:highlight>
            </a:endParaRPr>
          </a:p>
          <a:p>
            <a:pPr marL="171450" indent="-171450">
              <a:buFont typeface="Arial"/>
              <a:buChar char="•"/>
            </a:pPr>
            <a:endParaRPr lang="fr-CA">
              <a:solidFill>
                <a:srgbClr val="444444"/>
              </a:solidFill>
              <a:highlight>
                <a:srgbClr val="F5F5F5"/>
              </a:highlight>
            </a:endParaRPr>
          </a:p>
          <a:p>
            <a:pPr marL="285750" indent="-285750">
              <a:buFont typeface="Arial,Sans-Serif"/>
              <a:buChar char="•"/>
            </a:pPr>
            <a:r>
              <a:rPr lang="fr-CA" b="0" i="0" u="none" strike="noStrike">
                <a:solidFill>
                  <a:srgbClr val="444444"/>
                </a:solidFill>
                <a:effectLst/>
                <a:highlight>
                  <a:srgbClr val="F5F5F5"/>
                </a:highlight>
              </a:rPr>
              <a:t>Dans les diapositives qui suivent, vous trouverez des ressources que vous pouvez présenter aux personnes participantes. </a:t>
            </a:r>
            <a:r>
              <a:rPr lang="fr-CA">
                <a:solidFill>
                  <a:srgbClr val="444444"/>
                </a:solidFill>
                <a:highlight>
                  <a:srgbClr val="F5F5F5"/>
                </a:highlight>
              </a:rPr>
              <a:t>Vous pouvez </a:t>
            </a:r>
            <a:r>
              <a:rPr lang="fr-CA" b="0" i="0" u="none" strike="noStrike">
                <a:solidFill>
                  <a:srgbClr val="444444"/>
                </a:solidFill>
                <a:effectLst/>
                <a:highlight>
                  <a:srgbClr val="F5F5F5"/>
                </a:highlight>
              </a:rPr>
              <a:t>adapter l'atelier en ajoutant des diapositives qui réfèrent vers d'autres ressources pertinentes pour les personnes participantes. </a:t>
            </a:r>
            <a:endParaRPr lang="en-US">
              <a:solidFill>
                <a:srgbClr val="444444"/>
              </a:solidFill>
              <a:highlight>
                <a:srgbClr val="F5F5F5"/>
              </a:highlight>
            </a:endParaRPr>
          </a:p>
          <a:p>
            <a:pPr marL="285750" indent="-285750">
              <a:buFont typeface="Arial,Sans-Serif"/>
              <a:buChar char="•"/>
            </a:pPr>
            <a:r>
              <a:rPr lang="fr-CA" b="0" i="0" u="none" strike="noStrike">
                <a:solidFill>
                  <a:srgbClr val="444444"/>
                </a:solidFill>
                <a:effectLst/>
                <a:highlight>
                  <a:srgbClr val="F5F5F5"/>
                </a:highlight>
              </a:rPr>
              <a:t>N'hésitez pas à </a:t>
            </a:r>
            <a:r>
              <a:rPr lang="fr-CA">
                <a:solidFill>
                  <a:srgbClr val="444444"/>
                </a:solidFill>
                <a:highlight>
                  <a:srgbClr val="F5F5F5"/>
                </a:highlight>
              </a:rPr>
              <a:t>imprimer </a:t>
            </a:r>
            <a:r>
              <a:rPr lang="fr-CA" b="0" i="0" u="none" strike="noStrike">
                <a:solidFill>
                  <a:srgbClr val="444444"/>
                </a:solidFill>
                <a:effectLst/>
                <a:highlight>
                  <a:srgbClr val="F5F5F5"/>
                </a:highlight>
              </a:rPr>
              <a:t>les </a:t>
            </a:r>
            <a:r>
              <a:rPr lang="fr-CA">
                <a:solidFill>
                  <a:srgbClr val="444444"/>
                </a:solidFill>
                <a:highlight>
                  <a:srgbClr val="F5F5F5"/>
                </a:highlight>
              </a:rPr>
              <a:t>diapositives </a:t>
            </a:r>
            <a:r>
              <a:rPr lang="fr-CA" b="0" i="0" u="none" strike="noStrike">
                <a:solidFill>
                  <a:srgbClr val="444444"/>
                </a:solidFill>
                <a:effectLst/>
                <a:highlight>
                  <a:srgbClr val="F5F5F5"/>
                </a:highlight>
              </a:rPr>
              <a:t>avec </a:t>
            </a:r>
            <a:r>
              <a:rPr lang="fr-CA">
                <a:solidFill>
                  <a:srgbClr val="444444"/>
                </a:solidFill>
                <a:highlight>
                  <a:srgbClr val="F5F5F5"/>
                </a:highlight>
              </a:rPr>
              <a:t>les ressources</a:t>
            </a:r>
            <a:r>
              <a:rPr lang="fr-CA" b="0" i="0" u="none" strike="noStrike">
                <a:solidFill>
                  <a:srgbClr val="444444"/>
                </a:solidFill>
                <a:effectLst/>
                <a:highlight>
                  <a:srgbClr val="F5F5F5"/>
                </a:highlight>
              </a:rPr>
              <a:t>.</a:t>
            </a:r>
            <a:endParaRPr lang="fr-CA" b="0" i="0">
              <a:solidFill>
                <a:srgbClr val="444444"/>
              </a:solidFill>
              <a:effectLst/>
              <a:highlight>
                <a:srgbClr val="F5F5F5"/>
              </a:highlight>
            </a:endParaRPr>
          </a:p>
          <a:p>
            <a:pPr marL="285750" indent="-285750">
              <a:buFont typeface="Arial,Sans-Serif"/>
              <a:buChar char="•"/>
            </a:pPr>
            <a:r>
              <a:rPr lang="fr-CA">
                <a:solidFill>
                  <a:srgbClr val="444444"/>
                </a:solidFill>
                <a:highlight>
                  <a:srgbClr val="F5F5F5"/>
                </a:highlight>
              </a:rPr>
              <a:t>N'hésitez pas à proposer d'aider </a:t>
            </a:r>
            <a:r>
              <a:rPr lang="fr-CA" b="0" i="0" u="none" strike="noStrike">
                <a:solidFill>
                  <a:srgbClr val="444444"/>
                </a:solidFill>
                <a:effectLst/>
                <a:highlight>
                  <a:srgbClr val="F5F5F5"/>
                </a:highlight>
              </a:rPr>
              <a:t>les personnes participantes à contacter l'une des ressources mentionnées, </a:t>
            </a:r>
            <a:r>
              <a:rPr lang="fr-CA">
                <a:solidFill>
                  <a:srgbClr val="444444"/>
                </a:solidFill>
                <a:highlight>
                  <a:srgbClr val="F5F5F5"/>
                </a:highlight>
              </a:rPr>
              <a:t>voire de les accompagner vers ces ressources</a:t>
            </a:r>
            <a:r>
              <a:rPr lang="fr-CA" b="0" i="0" u="none" strike="noStrike">
                <a:solidFill>
                  <a:srgbClr val="444444"/>
                </a:solidFill>
                <a:effectLst/>
                <a:highlight>
                  <a:srgbClr val="F5F5F5"/>
                </a:highlight>
              </a:rPr>
              <a:t>.</a:t>
            </a:r>
            <a:r>
              <a:rPr lang="fr-CA">
                <a:solidFill>
                  <a:srgbClr val="444444"/>
                </a:solidFill>
                <a:highlight>
                  <a:srgbClr val="F5F5F5"/>
                </a:highlight>
              </a:rPr>
              <a:t> Vous pouvez aussi naviguer sur les sites avec elles.</a:t>
            </a:r>
            <a:endParaRPr lang="en-US">
              <a:solidFill>
                <a:srgbClr val="444444"/>
              </a:solidFill>
              <a:highlight>
                <a:srgbClr val="F5F5F5"/>
              </a:highlight>
            </a:endParaRPr>
          </a:p>
          <a:p>
            <a:pPr marL="285750" indent="-285750">
              <a:buFont typeface="Arial,Sans-Serif"/>
              <a:buChar char="•"/>
            </a:pPr>
            <a:r>
              <a:rPr lang="fr-CA">
                <a:solidFill>
                  <a:srgbClr val="444444"/>
                </a:solidFill>
                <a:highlight>
                  <a:srgbClr val="F5F5F5"/>
                </a:highlight>
              </a:rPr>
              <a:t>Mentionnez qu'une personne peut consulter ces ressources même si elles n'a pas l'intention de quitter son conjoint, ou si elle n'est pas sûre. Elle peut consulter ces ressources simplement pour s'informer. </a:t>
            </a:r>
          </a:p>
          <a:p>
            <a:pPr marL="285750" indent="-285750">
              <a:buFont typeface="Arial,Sans-Serif"/>
              <a:buChar char="•"/>
            </a:pPr>
            <a:endParaRPr lang="fr-CA">
              <a:solidFill>
                <a:srgbClr val="444444"/>
              </a:solidFill>
              <a:highlight>
                <a:srgbClr val="F5F5F5"/>
              </a:highlight>
              <a:latin typeface="Aptos"/>
              <a:ea typeface="Calibri"/>
              <a:cs typeface="Calibri"/>
            </a:endParaRP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6</a:t>
            </a:fld>
            <a:endParaRPr lang="fr-CA"/>
          </a:p>
        </p:txBody>
      </p:sp>
    </p:spTree>
    <p:extLst>
      <p:ext uri="{BB962C8B-B14F-4D97-AF65-F5344CB8AC3E}">
        <p14:creationId xmlns:p14="http://schemas.microsoft.com/office/powerpoint/2010/main" val="1479330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fr-CA"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u="sng">
                <a:solidFill>
                  <a:srgbClr val="444444"/>
                </a:solidFill>
                <a:effectLst/>
                <a:highlight>
                  <a:srgbClr val="F5F5F5"/>
                </a:highlight>
                <a:latin typeface="Calibri" panose="020F0502020204030204" pitchFamily="34" charset="0"/>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Vous pouvez adapter cette diapositive si vous souhaitez en ajouter à celles qui se trouvent dans les diapositives suivantes. </a:t>
            </a:r>
            <a:endParaRPr lang="en-US" sz="12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7</a:t>
            </a:fld>
            <a:endParaRPr lang="fr-CA"/>
          </a:p>
        </p:txBody>
      </p:sp>
    </p:spTree>
    <p:extLst>
      <p:ext uri="{BB962C8B-B14F-4D97-AF65-F5344CB8AC3E}">
        <p14:creationId xmlns:p14="http://schemas.microsoft.com/office/powerpoint/2010/main" val="646068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a:ea typeface="Calibri"/>
                <a:cs typeface="Calibri"/>
              </a:rPr>
              <a:t>1 minute</a:t>
            </a:r>
            <a:r>
              <a:rPr lang="fr-CA" b="0" i="0">
                <a:solidFill>
                  <a:srgbClr val="444444"/>
                </a:solidFill>
                <a:effectLst/>
                <a:highlight>
                  <a:srgbClr val="F5F5F5"/>
                </a:highlight>
                <a:latin typeface="Calibri"/>
                <a:ea typeface="Calibri"/>
                <a:cs typeface="Calibri"/>
              </a:rPr>
              <a:t>​</a:t>
            </a:r>
          </a:p>
          <a:p>
            <a:endParaRPr lang="fr-CA">
              <a:solidFill>
                <a:srgbClr val="444444"/>
              </a:solidFill>
              <a:highlight>
                <a:srgbClr val="F5F5F5"/>
              </a:highlight>
              <a:latin typeface="Calibri"/>
              <a:ea typeface="Calibri"/>
              <a:cs typeface="Calibri"/>
            </a:endParaRPr>
          </a:p>
          <a:p>
            <a:pPr algn="l" rtl="0" fontAlgn="base"/>
            <a:r>
              <a:rPr lang="fr-CA" b="1" i="0" u="sng">
                <a:solidFill>
                  <a:srgbClr val="000000"/>
                </a:solidFill>
                <a:effectLst/>
                <a:highlight>
                  <a:srgbClr val="F5F5F5"/>
                </a:highlight>
                <a:latin typeface="Calibri"/>
                <a:ea typeface="Calibri"/>
                <a:cs typeface="Calibri"/>
              </a:rPr>
              <a:t>Instructions</a:t>
            </a:r>
            <a:r>
              <a:rPr lang="fr-CA" b="0" i="0" u="sng">
                <a:solidFill>
                  <a:srgbClr val="444444"/>
                </a:solidFill>
                <a:effectLst/>
                <a:highlight>
                  <a:srgbClr val="F5F5F5"/>
                </a:highlight>
                <a:latin typeface="Calibri"/>
                <a:ea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fontAlgn="base">
              <a:buFont typeface="Arial" panose="020B0604020202020204" pitchFamily="34" charset="0"/>
              <a:buChar char="•"/>
            </a:pPr>
            <a:r>
              <a:rPr lang="fr-CA">
                <a:solidFill>
                  <a:srgbClr val="000000"/>
                </a:solidFill>
                <a:highlight>
                  <a:srgbClr val="F5F5F5"/>
                </a:highlight>
              </a:rPr>
              <a:t>Expliquez qu'Éducaloi est un organisme d'information juridique dont la mission est de vulgariser le droit au Québec. Éducaloi est surtout connu pour son site web qui touche </a:t>
            </a:r>
            <a:r>
              <a:rPr lang="fr-CA" b="0" i="0" u="none" strike="noStrike">
                <a:solidFill>
                  <a:srgbClr val="000000"/>
                </a:solidFill>
                <a:effectLst/>
                <a:highlight>
                  <a:srgbClr val="F5F5F5"/>
                </a:highlight>
              </a:rPr>
              <a:t>à </a:t>
            </a:r>
            <a:r>
              <a:rPr lang="fr-CA">
                <a:solidFill>
                  <a:srgbClr val="000000"/>
                </a:solidFill>
                <a:highlight>
                  <a:srgbClr val="F5F5F5"/>
                </a:highlight>
              </a:rPr>
              <a:t>plusieurs sujets juridiques, dont la famille et le couple, la séparation et le divorce, le logement, le travail et plus. La majorité des contenus d'Éducaloi sont disponibles en français et en anglais</a:t>
            </a:r>
            <a:r>
              <a:rPr lang="fr-CA" b="0" i="0" u="none" strike="noStrike">
                <a:solidFill>
                  <a:srgbClr val="000000"/>
                </a:solidFill>
                <a:effectLst/>
                <a:highlight>
                  <a:srgbClr val="F5F5F5"/>
                </a:highlight>
              </a:rPr>
              <a:t>.</a:t>
            </a:r>
            <a:r>
              <a:rPr lang="fr-CA">
                <a:solidFill>
                  <a:srgbClr val="000000"/>
                </a:solidFill>
                <a:highlight>
                  <a:srgbClr val="F5F5F5"/>
                </a:highlight>
              </a:rPr>
              <a:t> </a:t>
            </a:r>
            <a:endParaRPr lang="en-US" sz="12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8</a:t>
            </a:fld>
            <a:endParaRPr lang="fr-CA"/>
          </a:p>
        </p:txBody>
      </p:sp>
    </p:spTree>
    <p:extLst>
      <p:ext uri="{BB962C8B-B14F-4D97-AF65-F5344CB8AC3E}">
        <p14:creationId xmlns:p14="http://schemas.microsoft.com/office/powerpoint/2010/main" val="38644793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fr-CA" b="0" i="0">
                <a:solidFill>
                  <a:srgbClr val="444444"/>
                </a:solidFill>
                <a:effectLst/>
                <a:highlight>
                  <a:srgbClr val="F5F5F5"/>
                </a:highlight>
                <a:latin typeface="Calibri" panose="020F0502020204030204" pitchFamily="34" charset="0"/>
              </a:rPr>
              <a:t>​</a:t>
            </a:r>
          </a:p>
          <a:p>
            <a:endParaRPr lang="fr-CA">
              <a:solidFill>
                <a:srgbClr val="444444"/>
              </a:solidFill>
              <a:highlight>
                <a:srgbClr val="F5F5F5"/>
              </a:highlight>
              <a:latin typeface="Calibri"/>
              <a:ea typeface="Calibri"/>
              <a:cs typeface="Calibri"/>
            </a:endParaRPr>
          </a:p>
          <a:p>
            <a:pPr algn="l" rtl="0" fontAlgn="base"/>
            <a:r>
              <a:rPr lang="fr-CA" b="1" i="0" u="sng">
                <a:solidFill>
                  <a:srgbClr val="000000"/>
                </a:solidFill>
                <a:effectLst/>
                <a:highlight>
                  <a:srgbClr val="F5F5F5"/>
                </a:highlight>
                <a:latin typeface="Calibri" panose="020F0502020204030204" pitchFamily="34" charset="0"/>
              </a:rPr>
              <a:t>Instructions</a:t>
            </a:r>
            <a:r>
              <a:rPr lang="fr-CA" b="0" i="0" u="sng">
                <a:solidFill>
                  <a:srgbClr val="444444"/>
                </a:solidFill>
                <a:effectLst/>
                <a:highlight>
                  <a:srgbClr val="F5F5F5"/>
                </a:highlight>
                <a:latin typeface="Calibri" panose="020F0502020204030204" pitchFamily="34" charset="0"/>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a:buFont typeface="Arial,Sans-Serif" panose="020B0604020202020204" pitchFamily="34" charset="0"/>
              <a:buChar char="•"/>
            </a:pPr>
            <a:r>
              <a:rPr lang="fr-CA">
                <a:solidFill>
                  <a:srgbClr val="000000"/>
                </a:solidFill>
                <a:highlight>
                  <a:srgbClr val="F5F5F5"/>
                </a:highlight>
              </a:rPr>
              <a:t>Expliquez que les participantes peuvent contacter cette ressource si elles ont des questions sur le logement, l'aide sociale, les pensions ou les allocations familiales.</a:t>
            </a:r>
          </a:p>
          <a:p>
            <a:pPr marL="171450" indent="-171450">
              <a:buFont typeface="Arial,Sans-Serif" panose="020B0604020202020204" pitchFamily="34" charset="0"/>
              <a:buChar char="•"/>
            </a:pPr>
            <a:endParaRPr lang="en-US" b="0" i="0">
              <a:solidFill>
                <a:srgbClr val="000000"/>
              </a:solidFill>
              <a:effectLst/>
              <a:highlight>
                <a:srgbClr val="F5F5F5"/>
              </a:highlight>
            </a:endParaRPr>
          </a:p>
          <a:p>
            <a:pPr marL="171450" indent="-171450">
              <a:buFont typeface="Arial,Sans-Serif" panose="020B0604020202020204" pitchFamily="34" charset="0"/>
              <a:buChar char="•"/>
            </a:pPr>
            <a:r>
              <a:rPr lang="fr-CA">
                <a:highlight>
                  <a:srgbClr val="F5F5F5"/>
                </a:highlight>
              </a:rPr>
              <a:t>Pour les joindre : 514-738-2036</a:t>
            </a:r>
          </a:p>
          <a:p>
            <a:pPr marL="171450" indent="-171450">
              <a:buFont typeface="Arial,Sans-Serif" panose="020B0604020202020204" pitchFamily="34" charset="0"/>
              <a:buChar char="•"/>
            </a:pPr>
            <a:endParaRPr lang="fr-CA">
              <a:highlight>
                <a:srgbClr val="F5F5F5"/>
              </a:highlight>
            </a:endParaRPr>
          </a:p>
          <a:p>
            <a:pPr marL="171450" indent="-171450">
              <a:buFont typeface="Arial" panose="020B0604020202020204" pitchFamily="34" charset="0"/>
              <a:buChar char="•"/>
            </a:pPr>
            <a:endParaRPr lang="fr-CA">
              <a:highlight>
                <a:srgbClr val="F5F5F5"/>
              </a:highlight>
              <a:latin typeface="Calibri"/>
              <a:ea typeface="Calibri"/>
              <a:cs typeface="Calibri"/>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9</a:t>
            </a:fld>
            <a:endParaRPr lang="fr-CA"/>
          </a:p>
        </p:txBody>
      </p:sp>
    </p:spTree>
    <p:extLst>
      <p:ext uri="{BB962C8B-B14F-4D97-AF65-F5344CB8AC3E}">
        <p14:creationId xmlns:p14="http://schemas.microsoft.com/office/powerpoint/2010/main" val="646068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fr-CA" b="0" i="0">
                <a:solidFill>
                  <a:srgbClr val="444444"/>
                </a:solidFill>
                <a:effectLst/>
                <a:highlight>
                  <a:srgbClr val="F5F5F5"/>
                </a:highlight>
                <a:latin typeface="Calibri" panose="020F0502020204030204" pitchFamily="34" charset="0"/>
              </a:rPr>
              <a:t>​</a:t>
            </a:r>
          </a:p>
          <a:p>
            <a:pPr algn="l" rtl="0" fontAlgn="base"/>
            <a:endParaRPr lang="fr-CA" b="0" i="0">
              <a:solidFill>
                <a:srgbClr val="444444"/>
              </a:solidFill>
              <a:effectLst/>
              <a:highlight>
                <a:srgbClr val="F5F5F5"/>
              </a:highlight>
              <a:latin typeface="Calibri" panose="020F0502020204030204" pitchFamily="34" charset="0"/>
            </a:endParaRPr>
          </a:p>
          <a:p>
            <a:pPr algn="l" rtl="0" fontAlgn="base"/>
            <a:r>
              <a:rPr lang="fr-CA" b="1" i="0" u="sng">
                <a:solidFill>
                  <a:srgbClr val="000000"/>
                </a:solidFill>
                <a:effectLst/>
                <a:highlight>
                  <a:srgbClr val="F5F5F5"/>
                </a:highlight>
                <a:latin typeface="Calibri" panose="020F0502020204030204" pitchFamily="34" charset="0"/>
              </a:rPr>
              <a:t>Instructions</a:t>
            </a:r>
            <a:r>
              <a:rPr lang="fr-CA" b="0" i="0">
                <a:solidFill>
                  <a:srgbClr val="444444"/>
                </a:solidFill>
                <a:effectLst/>
                <a:highlight>
                  <a:srgbClr val="F5F5F5"/>
                </a:highlight>
                <a:latin typeface="Calibri" panose="020F0502020204030204" pitchFamily="34" charset="0"/>
              </a:rPr>
              <a:t>​</a:t>
            </a:r>
          </a:p>
          <a:p>
            <a:pPr algn="l" rtl="0" fontAlgn="base"/>
            <a:endParaRPr lang="fr-CA" b="0" i="0">
              <a:solidFill>
                <a:srgbClr val="444444"/>
              </a:solidFill>
              <a:effectLst/>
              <a:highlight>
                <a:srgbClr val="F5F5F5"/>
              </a:highlight>
              <a:latin typeface="Calibri" panose="020F0502020204030204" pitchFamily="34" charset="0"/>
            </a:endParaRPr>
          </a:p>
          <a:p>
            <a:pPr marL="285750"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Expliquez que cette ressource juridique est à la disposition des participantes si elles rencontrent des enjeux juridiques liés au logement en contexte de séparation: le service « Info-séparation » des Centres Info Justice offre des consultations juridiques gratuites avec des juristes pour poser des questions juridiques en lien avec une séparation. </a:t>
            </a:r>
            <a:r>
              <a:rPr lang="fr-CA" sz="1800" b="0" i="0">
                <a:solidFill>
                  <a:srgbClr val="444444"/>
                </a:solidFill>
                <a:effectLst/>
                <a:highlight>
                  <a:srgbClr val="F5F5F5"/>
                </a:highlight>
                <a:latin typeface="Calibri" panose="020F0502020204030204" pitchFamily="34" charset="0"/>
              </a:rPr>
              <a:t>​Certains Centres Info Justice peuvent offrir de l’aide pour calculer la pension alimentaire pour enfants ainsi qu’un soutien psychologique.</a:t>
            </a:r>
            <a:endParaRPr lang="fr-CA" sz="1800" b="0" i="0">
              <a:solidFill>
                <a:srgbClr val="444444"/>
              </a:solidFill>
              <a:effectLst/>
              <a:highlight>
                <a:srgbClr val="F5F5F5"/>
              </a:highlight>
              <a:latin typeface="Arial" panose="020B0604020202020204" pitchFamily="34" charset="0"/>
            </a:endParaRPr>
          </a:p>
          <a:p>
            <a:pPr algn="l" rtl="0" fontAlgn="base"/>
            <a:r>
              <a:rPr lang="fr-CA" b="0" i="0">
                <a:solidFill>
                  <a:srgbClr val="444444"/>
                </a:solidFill>
                <a:effectLst/>
                <a:highlight>
                  <a:srgbClr val="F5F5F5"/>
                </a:highlight>
                <a:latin typeface="Calibri" panose="020F0502020204030204" pitchFamily="34" charset="0"/>
              </a:rPr>
              <a:t>​</a:t>
            </a:r>
          </a:p>
          <a:p>
            <a:pPr marL="285750" indent="-285750" algn="l" rtl="0" fontAlgn="base">
              <a:buFont typeface="Arial" panose="020B0604020202020204" pitchFamily="34" charset="0"/>
              <a:buChar char="•"/>
            </a:pPr>
            <a:r>
              <a:rPr lang="fr-CA" sz="1800" b="0" i="0" u="none" strike="noStrike">
                <a:solidFill>
                  <a:srgbClr val="000000"/>
                </a:solidFill>
                <a:effectLst/>
                <a:highlight>
                  <a:srgbClr val="F5F5F5"/>
                </a:highlight>
                <a:latin typeface="Calibri" panose="020F0502020204030204" pitchFamily="34" charset="0"/>
              </a:rPr>
              <a:t>Pour les joindre : </a:t>
            </a:r>
            <a:r>
              <a:rPr lang="fr-CA">
                <a:highlight>
                  <a:srgbClr val="F5F5F5"/>
                </a:highlight>
                <a:hlinkClick r:id="rId3"/>
              </a:rPr>
              <a:t>Contact - Info Justice</a:t>
            </a:r>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10</a:t>
            </a:fld>
            <a:endParaRPr lang="fr-CA"/>
          </a:p>
        </p:txBody>
      </p:sp>
    </p:spTree>
    <p:extLst>
      <p:ext uri="{BB962C8B-B14F-4D97-AF65-F5344CB8AC3E}">
        <p14:creationId xmlns:p14="http://schemas.microsoft.com/office/powerpoint/2010/main" val="8443055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en-US"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a:solidFill>
                  <a:srgbClr val="444444"/>
                </a:solidFill>
                <a:effectLst/>
                <a:highlight>
                  <a:srgbClr val="F5F5F5"/>
                </a:highlight>
                <a:latin typeface="Calibri" panose="020F0502020204030204" pitchFamily="34" charset="0"/>
              </a:rPr>
              <a:t>​</a:t>
            </a:r>
          </a:p>
          <a:p>
            <a:pPr algn="l" rtl="0" fontAlgn="base"/>
            <a:endParaRPr lang="fr-CA" b="0" i="0">
              <a:solidFill>
                <a:srgbClr val="444444"/>
              </a:solidFill>
              <a:effectLst/>
              <a:highlight>
                <a:srgbClr val="F5F5F5"/>
              </a:highlight>
              <a:latin typeface="Calibri" panose="020F0502020204030204" pitchFamily="34" charset="0"/>
            </a:endParaRPr>
          </a:p>
          <a:p>
            <a:pPr marL="171450" indent="-171450" fontAlgn="base">
              <a:buFont typeface="Arial" panose="020B0604020202020204" pitchFamily="34" charset="0"/>
              <a:buChar char="•"/>
            </a:pPr>
            <a:r>
              <a:rPr lang="fr-CA" sz="1200" b="0" i="0" u="none" strike="noStrike">
                <a:solidFill>
                  <a:srgbClr val="000000"/>
                </a:solidFill>
                <a:effectLst/>
                <a:highlight>
                  <a:srgbClr val="F5F5F5"/>
                </a:highlight>
                <a:latin typeface="Calibri"/>
                <a:cs typeface="Calibri"/>
              </a:rPr>
              <a:t>Expliquez que cette ressource juridique est à la disposition des participantes si elles rencontrent des enjeux juridiques liés </a:t>
            </a:r>
            <a:r>
              <a:rPr lang="fr-CA">
                <a:solidFill>
                  <a:srgbClr val="000000"/>
                </a:solidFill>
                <a:highlight>
                  <a:srgbClr val="F5F5F5"/>
                </a:highlight>
                <a:latin typeface="Calibri"/>
                <a:cs typeface="Calibri"/>
              </a:rPr>
              <a:t>au</a:t>
            </a:r>
            <a:r>
              <a:rPr lang="fr-CA" sz="1200" b="0" i="0" u="none" strike="noStrike">
                <a:solidFill>
                  <a:srgbClr val="000000"/>
                </a:solidFill>
                <a:effectLst/>
                <a:highlight>
                  <a:srgbClr val="F5F5F5"/>
                </a:highlight>
                <a:latin typeface="Calibri"/>
                <a:cs typeface="Calibri"/>
              </a:rPr>
              <a:t> </a:t>
            </a:r>
            <a:r>
              <a:rPr lang="fr-CA">
                <a:solidFill>
                  <a:srgbClr val="000000"/>
                </a:solidFill>
                <a:highlight>
                  <a:srgbClr val="F5F5F5"/>
                </a:highlight>
                <a:latin typeface="Calibri"/>
                <a:cs typeface="Calibri"/>
              </a:rPr>
              <a:t>logement en contexte de séparation </a:t>
            </a:r>
            <a:r>
              <a:rPr lang="fr-CA" sz="1200" b="0" i="0" u="none" strike="noStrike">
                <a:solidFill>
                  <a:srgbClr val="000000"/>
                </a:solidFill>
                <a:effectLst/>
                <a:highlight>
                  <a:srgbClr val="F5F5F5"/>
                </a:highlight>
                <a:latin typeface="Calibri"/>
                <a:cs typeface="Calibri"/>
              </a:rPr>
              <a:t>: </a:t>
            </a:r>
            <a:r>
              <a:rPr lang="fr-CA">
                <a:solidFill>
                  <a:srgbClr val="000000"/>
                </a:solidFill>
                <a:highlight>
                  <a:srgbClr val="F5F5F5"/>
                </a:highlight>
                <a:latin typeface="Calibri"/>
                <a:cs typeface="Calibri"/>
              </a:rPr>
              <a:t>le</a:t>
            </a:r>
            <a:r>
              <a:rPr lang="fr-CA" sz="1200" b="0" i="0" u="none" strike="noStrike">
                <a:solidFill>
                  <a:srgbClr val="000000"/>
                </a:solidFill>
                <a:effectLst/>
                <a:highlight>
                  <a:srgbClr val="F5F5F5"/>
                </a:highlight>
                <a:latin typeface="Calibri"/>
                <a:cs typeface="Calibri"/>
              </a:rPr>
              <a:t> service Rebâtir de la Commission des services juridiques offre 4 heures de consultations juridiques gratuites aux personnes qui vivent de la violence conjugale ou sexuelles dans tous les domaines du droit. </a:t>
            </a:r>
            <a:r>
              <a:rPr lang="fr-CA" sz="1200" b="0" i="0">
                <a:solidFill>
                  <a:srgbClr val="444444"/>
                </a:solidFill>
                <a:effectLst/>
                <a:highlight>
                  <a:srgbClr val="F5F5F5"/>
                </a:highlight>
                <a:latin typeface="Calibri"/>
                <a:cs typeface="Calibri"/>
              </a:rPr>
              <a:t>​</a:t>
            </a:r>
          </a:p>
          <a:p>
            <a:pPr algn="l" rtl="0" fontAlgn="base">
              <a:buFont typeface="Arial" panose="020B0604020202020204" pitchFamily="34" charset="0"/>
              <a:buChar char="•"/>
            </a:pPr>
            <a:endParaRPr lang="fr-CA" sz="1200" b="0" i="0">
              <a:solidFill>
                <a:srgbClr val="444444"/>
              </a:solidFill>
              <a:effectLst/>
              <a:highlight>
                <a:srgbClr val="F5F5F5"/>
              </a:highlight>
              <a:latin typeface="Arial" panose="020B0604020202020204" pitchFamily="34" charset="0"/>
            </a:endParaRP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Pour les joindre: appeler au 1-833-REBÂTIR (1-833-732-2847) ou écrire à </a:t>
            </a:r>
            <a:r>
              <a:rPr lang="fr-CA" sz="1200" b="0" i="0" u="sng" strike="noStrike">
                <a:solidFill>
                  <a:srgbClr val="212121"/>
                </a:solidFill>
                <a:effectLst/>
                <a:highlight>
                  <a:srgbClr val="F5F5F5"/>
                </a:highlight>
                <a:latin typeface="Calibri" panose="020F0502020204030204" pitchFamily="34" charset="0"/>
                <a:hlinkClick r:id="rId3"/>
              </a:rPr>
              <a:t>projet@rebatir.ca</a:t>
            </a:r>
            <a:r>
              <a:rPr lang="fr-CA" sz="1200" b="0" i="0" u="none" strike="noStrike">
                <a:solidFill>
                  <a:srgbClr val="000000"/>
                </a:solidFill>
                <a:effectLst/>
                <a:highlight>
                  <a:srgbClr val="F5F5F5"/>
                </a:highlight>
                <a:latin typeface="Calibri" panose="020F0502020204030204" pitchFamily="34" charset="0"/>
              </a:rPr>
              <a:t> </a:t>
            </a:r>
            <a:endParaRPr lang="fr-CA" sz="1200" b="0" i="0">
              <a:solidFill>
                <a:srgbClr val="444444"/>
              </a:solidFill>
              <a:effectLst/>
              <a:highlight>
                <a:srgbClr val="F5F5F5"/>
              </a:highlight>
              <a:latin typeface="Arial" panose="020B0604020202020204" pitchFamily="34" charset="0"/>
            </a:endParaRPr>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11</a:t>
            </a:fld>
            <a:endParaRPr lang="fr-CA"/>
          </a:p>
        </p:txBody>
      </p:sp>
    </p:spTree>
    <p:extLst>
      <p:ext uri="{BB962C8B-B14F-4D97-AF65-F5344CB8AC3E}">
        <p14:creationId xmlns:p14="http://schemas.microsoft.com/office/powerpoint/2010/main" val="3101477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444444"/>
                </a:solidFill>
                <a:highlight>
                  <a:srgbClr val="F5F5F5"/>
                </a:highlight>
              </a:rPr>
              <a:t>1 minute</a:t>
            </a:r>
            <a:endParaRPr lang="fr-CA">
              <a:solidFill>
                <a:srgbClr val="444444"/>
              </a:solidFill>
              <a:highlight>
                <a:srgbClr val="F5F5F5"/>
              </a:highlight>
            </a:endParaRPr>
          </a:p>
          <a:p>
            <a:r>
              <a:rPr lang="fr-CA" b="1" u="sng">
                <a:solidFill>
                  <a:srgbClr val="444444"/>
                </a:solidFill>
                <a:highlight>
                  <a:srgbClr val="F5F5F5"/>
                </a:highlight>
              </a:rPr>
              <a:t>Instructions</a:t>
            </a:r>
          </a:p>
          <a:p>
            <a:endParaRPr lang="fr-CA">
              <a:solidFill>
                <a:srgbClr val="444444"/>
              </a:solidFill>
              <a:highlight>
                <a:srgbClr val="F5F5F5"/>
              </a:highlight>
            </a:endParaRPr>
          </a:p>
          <a:p>
            <a:pPr marL="171450" indent="-171450">
              <a:buFont typeface="Arial,Sans-Serif"/>
              <a:buChar char="•"/>
            </a:pPr>
            <a:r>
              <a:rPr lang="fr-CA">
                <a:solidFill>
                  <a:srgbClr val="444444"/>
                </a:solidFill>
                <a:highlight>
                  <a:srgbClr val="F5F5F5"/>
                </a:highlight>
              </a:rPr>
              <a:t>Expliquez que cette ressource juridique est à la disposition des participantes si elles rencontrent des enjeux juridiques liés aux conséquences d'une séparation sur le logement : les comités logement ont pour mission de défendre les droits des locataires et peuvent répondre à des questions de locataires en lien avec les baux de logement. </a:t>
            </a:r>
          </a:p>
          <a:p>
            <a:pPr marL="171450" indent="-171450">
              <a:buFont typeface="Arial,Sans-Serif"/>
              <a:buChar char="•"/>
            </a:pPr>
            <a:endParaRPr lang="fr-CA">
              <a:solidFill>
                <a:srgbClr val="444444"/>
              </a:solidFill>
              <a:highlight>
                <a:srgbClr val="F5F5F5"/>
              </a:highlight>
            </a:endParaRPr>
          </a:p>
          <a:p>
            <a:pPr marL="171450" indent="-171450">
              <a:buFont typeface="Arial,Sans-Serif"/>
              <a:buChar char="•"/>
            </a:pPr>
            <a:r>
              <a:rPr lang="fr-CA">
                <a:solidFill>
                  <a:srgbClr val="444444"/>
                </a:solidFill>
                <a:highlight>
                  <a:srgbClr val="F5F5F5"/>
                </a:highlight>
              </a:rPr>
              <a:t>Pour trouver un comité logement : </a:t>
            </a:r>
            <a:r>
              <a:rPr lang="fr-CA">
                <a:solidFill>
                  <a:srgbClr val="444444"/>
                </a:solidFill>
                <a:highlight>
                  <a:srgbClr val="F5F5F5"/>
                </a:highlight>
                <a:hlinkClick r:id="rId3"/>
              </a:rPr>
              <a:t>Trouver un comité logement - Regroupement des comités logement et associations de locataires du Québec (rclalq.qc.ca)</a:t>
            </a:r>
            <a:endParaRPr lang="en-US"/>
          </a:p>
          <a:p>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12</a:t>
            </a:fld>
            <a:endParaRPr lang="fr-CA"/>
          </a:p>
        </p:txBody>
      </p:sp>
    </p:spTree>
    <p:extLst>
      <p:ext uri="{BB962C8B-B14F-4D97-AF65-F5344CB8AC3E}">
        <p14:creationId xmlns:p14="http://schemas.microsoft.com/office/powerpoint/2010/main" val="904586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t>2 minutes</a:t>
            </a:r>
            <a:endParaRPr lang="fr-FR"/>
          </a:p>
          <a:p>
            <a:r>
              <a:rPr lang="fr-CA" b="1" u="sng"/>
              <a:t>Instructions</a:t>
            </a:r>
            <a:endParaRPr lang="fr-CA"/>
          </a:p>
          <a:p>
            <a:pPr marL="171450" indent="-171450">
              <a:buFont typeface="Arial,Sans-Serif"/>
              <a:buChar char="•"/>
            </a:pPr>
            <a:r>
              <a:rPr lang="fr-CA"/>
              <a:t>Présentez les ressources ci-dessous. </a:t>
            </a:r>
          </a:p>
          <a:p>
            <a:pPr marL="171450" indent="-171450">
              <a:buFont typeface="Arial,Sans-Serif"/>
              <a:buChar char="•"/>
            </a:pPr>
            <a:endParaRPr lang="fr-CA"/>
          </a:p>
          <a:p>
            <a:r>
              <a:rPr lang="fr-CA" b="1" u="sng"/>
              <a:t>Informations à transmettre</a:t>
            </a:r>
            <a:endParaRPr lang="fr-CA"/>
          </a:p>
          <a:p>
            <a:endParaRPr lang="fr-CA"/>
          </a:p>
          <a:p>
            <a:r>
              <a:rPr lang="fr-CA">
                <a:hlinkClick r:id="rId3"/>
              </a:rPr>
              <a:t>Justice Pro Bono – Programme « Porte 33 » </a:t>
            </a:r>
            <a:r>
              <a:rPr lang="fr-CA"/>
              <a:t>: Service de rencontres individuelles, confidentielles et gratuites avec des juristes bénévoles et des personnes intervenantes psychosociales pour outiller les parents qui se séparent</a:t>
            </a:r>
          </a:p>
          <a:p>
            <a:endParaRPr lang="fr-CA"/>
          </a:p>
          <a:p>
            <a:r>
              <a:rPr lang="fr-CA">
                <a:hlinkClick r:id="rId4"/>
              </a:rPr>
              <a:t>Inform'elle</a:t>
            </a:r>
            <a:r>
              <a:rPr lang="fr-CA"/>
              <a:t> : Service d'information juridique en droit familial sur la rive-Sud de Montréal.</a:t>
            </a:r>
            <a:endParaRPr lang="fr-F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13</a:t>
            </a:fld>
            <a:endParaRPr lang="fr-CA"/>
          </a:p>
        </p:txBody>
      </p:sp>
    </p:spTree>
    <p:extLst>
      <p:ext uri="{BB962C8B-B14F-4D97-AF65-F5344CB8AC3E}">
        <p14:creationId xmlns:p14="http://schemas.microsoft.com/office/powerpoint/2010/main" val="1044642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a:solidFill>
                  <a:srgbClr val="444444"/>
                </a:solidFill>
                <a:highlight>
                  <a:srgbClr val="F5F5F5"/>
                </a:highlight>
              </a:rPr>
              <a:t>3 minutes</a:t>
            </a:r>
            <a:endParaRPr lang="en-US">
              <a:solidFill>
                <a:srgbClr val="444444"/>
              </a:solidFill>
              <a:highlight>
                <a:srgbClr val="F5F5F5"/>
              </a:highlight>
            </a:endParaRPr>
          </a:p>
          <a:p>
            <a:r>
              <a:rPr lang="fr-CA" b="1" u="sng">
                <a:solidFill>
                  <a:srgbClr val="444444"/>
                </a:solidFill>
                <a:highlight>
                  <a:srgbClr val="F5F5F5"/>
                </a:highlight>
              </a:rPr>
              <a:t>Instructions</a:t>
            </a:r>
            <a:endParaRPr lang="fr-CA">
              <a:solidFill>
                <a:srgbClr val="444444"/>
              </a:solidFill>
              <a:highlight>
                <a:srgbClr val="F5F5F5"/>
              </a:highlight>
            </a:endParaRPr>
          </a:p>
          <a:p>
            <a:pPr marL="171450" indent="-171450">
              <a:buFont typeface="Arial,Sans-Serif"/>
              <a:buChar char="•"/>
            </a:pPr>
            <a:r>
              <a:rPr lang="fr-CA">
                <a:solidFill>
                  <a:srgbClr val="444444"/>
                </a:solidFill>
                <a:highlight>
                  <a:srgbClr val="F5F5F5"/>
                </a:highlight>
              </a:rPr>
              <a:t>Rappelez l’histoire partagée au début de l’activité. </a:t>
            </a:r>
            <a:endParaRPr lang="en-US">
              <a:solidFill>
                <a:srgbClr val="444444"/>
              </a:solidFill>
              <a:highlight>
                <a:srgbClr val="F5F5F5"/>
              </a:highlight>
            </a:endParaRPr>
          </a:p>
          <a:p>
            <a:pPr marL="171450" indent="-171450">
              <a:buFont typeface="Arial,Sans-Serif"/>
              <a:buChar char="•"/>
            </a:pPr>
            <a:r>
              <a:rPr lang="fr-CA">
                <a:solidFill>
                  <a:srgbClr val="444444"/>
                </a:solidFill>
                <a:highlight>
                  <a:srgbClr val="F5F5F5"/>
                </a:highlight>
              </a:rPr>
              <a:t>Demandez aux participantes de répondre à la question suivante : </a:t>
            </a:r>
          </a:p>
          <a:p>
            <a:pPr marL="628650" lvl="1" indent="-171450">
              <a:buFont typeface="Arial,Sans-Serif"/>
              <a:buChar char="•"/>
            </a:pPr>
            <a:r>
              <a:rPr lang="fr-CA">
                <a:solidFill>
                  <a:srgbClr val="444444"/>
                </a:solidFill>
                <a:highlight>
                  <a:srgbClr val="F5F5F5"/>
                </a:highlight>
              </a:rPr>
              <a:t>À la lumière de toutes les informations et ressources que nous vous avons donné, qu’est-ce que Shazia pourrait faire?</a:t>
            </a:r>
          </a:p>
          <a:p>
            <a:pPr marL="171450" indent="-171450">
              <a:buFont typeface="Arial,Sans-Serif"/>
              <a:buChar char="•"/>
            </a:pPr>
            <a:r>
              <a:rPr lang="fr-CA">
                <a:solidFill>
                  <a:srgbClr val="444444"/>
                </a:solidFill>
                <a:highlight>
                  <a:srgbClr val="F5F5F5"/>
                </a:highlight>
              </a:rPr>
              <a:t>Complétez en partageant quelques pistes d’action. Cliquez pour faire apparaitre ces pistes à l'écran.  </a:t>
            </a:r>
          </a:p>
          <a:p>
            <a:pPr marL="171450" indent="-171450">
              <a:buFont typeface="Arial,Sans-Serif"/>
              <a:buChar char="•"/>
            </a:pPr>
            <a:r>
              <a:rPr lang="fr-CA">
                <a:solidFill>
                  <a:srgbClr val="444444"/>
                </a:solidFill>
                <a:highlight>
                  <a:srgbClr val="F5F5F5"/>
                </a:highlight>
              </a:rPr>
              <a:t>Concluez en mentionnant les 2 messages clés suivants : </a:t>
            </a:r>
          </a:p>
          <a:p>
            <a:pPr marL="628650" lvl="1" indent="-171450">
              <a:buFont typeface="Arial,Sans-Serif"/>
              <a:buChar char="•"/>
            </a:pPr>
            <a:r>
              <a:rPr lang="fr-CA">
                <a:solidFill>
                  <a:srgbClr val="444444"/>
                </a:solidFill>
                <a:highlight>
                  <a:srgbClr val="F5F5F5"/>
                </a:highlight>
              </a:rPr>
              <a:t>Au moment d'une séparation, il y a souvent différentes solutions pour une personne qui souhaite rester dans son logement, même si elle n'est pas locataire. </a:t>
            </a:r>
            <a:endParaRPr lang="en-US">
              <a:solidFill>
                <a:srgbClr val="444444"/>
              </a:solidFill>
              <a:highlight>
                <a:srgbClr val="F5F5F5"/>
              </a:highlight>
            </a:endParaRPr>
          </a:p>
          <a:p>
            <a:pPr marL="628650" lvl="1" indent="-171450">
              <a:buFont typeface="Arial,Sans-Serif"/>
              <a:buChar char="•"/>
            </a:pPr>
            <a:r>
              <a:rPr lang="fr-CA">
                <a:solidFill>
                  <a:srgbClr val="444444"/>
                </a:solidFill>
                <a:highlight>
                  <a:srgbClr val="F5F5F5"/>
                </a:highlight>
              </a:rPr>
              <a:t>Une personne qui souhaite quitter son logement après une séparation peut parfois mettre fin à son bail plus tôt que prévu. </a:t>
            </a:r>
            <a:endParaRPr lang="fr-CA"/>
          </a:p>
          <a:p>
            <a:pPr algn="l" rtl="0" fontAlgn="base"/>
            <a:endParaRPr lang="fr-CA"/>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14</a:t>
            </a:fld>
            <a:endParaRPr lang="fr-CA"/>
          </a:p>
        </p:txBody>
      </p:sp>
    </p:spTree>
    <p:extLst>
      <p:ext uri="{BB962C8B-B14F-4D97-AF65-F5344CB8AC3E}">
        <p14:creationId xmlns:p14="http://schemas.microsoft.com/office/powerpoint/2010/main" val="35467925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fontAlgn="base"/>
            <a:r>
              <a:rPr lang="fr-CA" b="1" i="0" u="none" strike="noStrike">
                <a:solidFill>
                  <a:srgbClr val="000000"/>
                </a:solidFill>
                <a:effectLst/>
                <a:highlight>
                  <a:srgbClr val="F5F5F5"/>
                </a:highlight>
                <a:latin typeface="Calibri" panose="020F0502020204030204" pitchFamily="34" charset="0"/>
              </a:rPr>
              <a:t>1 minute</a:t>
            </a:r>
            <a:r>
              <a:rPr lang="en-US" b="0" i="0">
                <a:solidFill>
                  <a:srgbClr val="444444"/>
                </a:solidFill>
                <a:effectLst/>
                <a:highlight>
                  <a:srgbClr val="F5F5F5"/>
                </a:highlight>
                <a:latin typeface="Calibri" panose="020F0502020204030204" pitchFamily="34" charset="0"/>
              </a:rPr>
              <a:t>​</a:t>
            </a:r>
          </a:p>
          <a:p>
            <a:pPr algn="l" rtl="0" fontAlgn="base"/>
            <a:r>
              <a:rPr lang="fr-CA" b="1" i="0" u="sng">
                <a:solidFill>
                  <a:srgbClr val="000000"/>
                </a:solidFill>
                <a:effectLst/>
                <a:highlight>
                  <a:srgbClr val="F5F5F5"/>
                </a:highlight>
                <a:latin typeface="Calibri" panose="020F0502020204030204" pitchFamily="34" charset="0"/>
              </a:rPr>
              <a:t>Instructions</a:t>
            </a:r>
            <a:r>
              <a:rPr lang="fr-CA" b="0" i="0" u="sng">
                <a:solidFill>
                  <a:srgbClr val="444444"/>
                </a:solidFill>
                <a:effectLst/>
                <a:highlight>
                  <a:srgbClr val="F5F5F5"/>
                </a:highlight>
                <a:latin typeface="Calibri" panose="020F0502020204030204" pitchFamily="34" charset="0"/>
              </a:rPr>
              <a:t>​</a:t>
            </a:r>
          </a:p>
          <a:p>
            <a:pPr marL="171450" indent="-171450" algn="l" rtl="0" fontAlgn="base">
              <a:buFont typeface="Arial" panose="020B0604020202020204" pitchFamily="34" charset="0"/>
              <a:buChar char="•"/>
            </a:pPr>
            <a:r>
              <a:rPr lang="fr-CA" sz="1200" b="0" i="0" u="none" strike="noStrike">
                <a:solidFill>
                  <a:srgbClr val="000000"/>
                </a:solidFill>
                <a:effectLst/>
                <a:highlight>
                  <a:srgbClr val="F5F5F5"/>
                </a:highlight>
                <a:latin typeface="Calibri" panose="020F0502020204030204" pitchFamily="34" charset="0"/>
              </a:rPr>
              <a:t>Répondez aux questions. </a:t>
            </a:r>
            <a:endParaRPr lang="fr-CA" sz="1200" b="0" i="0">
              <a:solidFill>
                <a:srgbClr val="444444"/>
              </a:solidFill>
              <a:effectLst/>
              <a:highlight>
                <a:srgbClr val="F5F5F5"/>
              </a:highlight>
              <a:latin typeface="Arial" panose="020B0604020202020204" pitchFamily="34" charset="0"/>
            </a:endParaRPr>
          </a:p>
          <a:p>
            <a:pPr marL="171450" indent="-171450">
              <a:buFont typeface="Arial" panose="020B0604020202020204" pitchFamily="34" charset="0"/>
              <a:buChar char="•"/>
            </a:pPr>
            <a:r>
              <a:rPr lang="fr-CA">
                <a:highlight>
                  <a:srgbClr val="F5F5F5"/>
                </a:highlight>
              </a:rPr>
              <a:t>Si le temps le permet, posez les questions suivantes et notez les réponses : </a:t>
            </a:r>
          </a:p>
          <a:p>
            <a:pPr marL="742950" lvl="1" indent="-171450">
              <a:buFont typeface="Courier New,monospace" panose="020B0604020202020204" pitchFamily="34" charset="0"/>
              <a:buChar char="o"/>
            </a:pPr>
            <a:r>
              <a:rPr lang="fr-FR">
                <a:highlight>
                  <a:srgbClr val="F5F5F5"/>
                </a:highlight>
              </a:rPr>
              <a:t>Avez-vous apprécié l’activité? Pourquoi? </a:t>
            </a:r>
            <a:endParaRPr lang="fr-CA">
              <a:highlight>
                <a:srgbClr val="F5F5F5"/>
              </a:highlight>
            </a:endParaRPr>
          </a:p>
          <a:p>
            <a:pPr marL="742950" lvl="1" indent="-171450">
              <a:buFont typeface="Courier New,monospace" panose="020B0604020202020204" pitchFamily="34" charset="0"/>
              <a:buChar char="o"/>
            </a:pPr>
            <a:r>
              <a:rPr lang="fr-FR">
                <a:highlight>
                  <a:srgbClr val="F5F5F5"/>
                </a:highlight>
              </a:rPr>
              <a:t>Qu’avez-vous appris de nouveau? </a:t>
            </a:r>
            <a:endParaRPr lang="fr-CA">
              <a:highlight>
                <a:srgbClr val="F5F5F5"/>
              </a:highlight>
            </a:endParaRPr>
          </a:p>
          <a:p>
            <a:pPr marL="742950" lvl="1" indent="-171450">
              <a:buFont typeface="Courier New,monospace" panose="020B0604020202020204" pitchFamily="34" charset="0"/>
              <a:buChar char="o"/>
            </a:pPr>
            <a:r>
              <a:rPr lang="fr-FR">
                <a:highlight>
                  <a:srgbClr val="F5F5F5"/>
                </a:highlight>
              </a:rPr>
              <a:t>Les informations partagées dans cette activité sont-elles utiles pour vous? Dans quelle situation les utiliserez-vous?</a:t>
            </a:r>
            <a:endParaRPr lang="fr-CA"/>
          </a:p>
          <a:p>
            <a:pPr marL="285750" indent="-285750">
              <a:buFont typeface="Arial"/>
              <a:buChar char="•"/>
            </a:pPr>
            <a:r>
              <a:rPr lang="fr-CA"/>
              <a:t>N'hésitez pas à remercier les personnes présentes d'avoir participé aux activités, posé des questions et partagé leurs points de vue.</a:t>
            </a:r>
          </a:p>
        </p:txBody>
      </p:sp>
      <p:sp>
        <p:nvSpPr>
          <p:cNvPr id="4" name="Espace réservé du numéro de diapositive 3"/>
          <p:cNvSpPr>
            <a:spLocks noGrp="1"/>
          </p:cNvSpPr>
          <p:nvPr>
            <p:ph type="sldNum" sz="quarter" idx="5"/>
          </p:nvPr>
        </p:nvSpPr>
        <p:spPr/>
        <p:txBody>
          <a:bodyPr/>
          <a:lstStyle/>
          <a:p>
            <a:fld id="{A2A964A5-F659-4CE6-8211-A0E2A008B8AC}" type="slidenum">
              <a:rPr lang="fr-CA" smtClean="0"/>
              <a:t>15</a:t>
            </a:fld>
            <a:endParaRPr lang="fr-CA"/>
          </a:p>
        </p:txBody>
      </p:sp>
    </p:spTree>
    <p:extLst>
      <p:ext uri="{BB962C8B-B14F-4D97-AF65-F5344CB8AC3E}">
        <p14:creationId xmlns:p14="http://schemas.microsoft.com/office/powerpoint/2010/main" val="5450838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hyperlink" Target="https://educaloi.qc.ca/en/" TargetMode="External"/><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hyperlink" Target="https://www.facebook.com/educaloi/?ref=page_internal" TargetMode="External"/><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2.svg"/><Relationship Id="rId11" Type="http://schemas.openxmlformats.org/officeDocument/2006/relationships/hyperlink" Target="https://www.instagram.com/educaloi/?hl=fr-ca" TargetMode="External"/><Relationship Id="rId5" Type="http://schemas.openxmlformats.org/officeDocument/2006/relationships/hyperlink" Target="https://educaloi.qc.ca/" TargetMode="External"/><Relationship Id="rId10" Type="http://schemas.openxmlformats.org/officeDocument/2006/relationships/hyperlink" Target="https://www.youtube.com/c/educaloi/videos" TargetMode="External"/><Relationship Id="rId4" Type="http://schemas.openxmlformats.org/officeDocument/2006/relationships/image" Target="../media/image11.png"/><Relationship Id="rId9" Type="http://schemas.openxmlformats.org/officeDocument/2006/relationships/image" Target="../media/image15.png"/><Relationship Id="rId1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13">
            <a:extLst>
              <a:ext uri="{FF2B5EF4-FFF2-40B4-BE49-F238E27FC236}">
                <a16:creationId xmlns:a16="http://schemas.microsoft.com/office/drawing/2014/main" id="{FF4AE20D-E092-A0A8-8EF1-844988D2D19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316" t="9271" r="3772" b="32316"/>
          <a:stretch/>
        </p:blipFill>
        <p:spPr>
          <a:xfrm>
            <a:off x="0" y="-128336"/>
            <a:ext cx="12192000" cy="4895546"/>
          </a:xfrm>
          <a:prstGeom prst="rect">
            <a:avLst/>
          </a:prstGeom>
        </p:spPr>
      </p:pic>
      <p:sp>
        <p:nvSpPr>
          <p:cNvPr id="2" name="Titre 1">
            <a:extLst>
              <a:ext uri="{FF2B5EF4-FFF2-40B4-BE49-F238E27FC236}">
                <a16:creationId xmlns:a16="http://schemas.microsoft.com/office/drawing/2014/main" id="{14268358-8787-DF04-9D5E-2C47C84BBC9A}"/>
              </a:ext>
            </a:extLst>
          </p:cNvPr>
          <p:cNvSpPr>
            <a:spLocks noGrp="1"/>
          </p:cNvSpPr>
          <p:nvPr>
            <p:ph type="ctrTitle"/>
          </p:nvPr>
        </p:nvSpPr>
        <p:spPr>
          <a:xfrm>
            <a:off x="733246" y="1122363"/>
            <a:ext cx="7806906" cy="2387600"/>
          </a:xfrm>
        </p:spPr>
        <p:txBody>
          <a:bodyPr anchor="b"/>
          <a:lstStyle>
            <a:lvl1pPr algn="l">
              <a:defRPr sz="6000">
                <a:solidFill>
                  <a:schemeClr val="bg1"/>
                </a:solidFill>
              </a:defRPr>
            </a:lvl1pPr>
          </a:lstStyle>
          <a:p>
            <a:r>
              <a:rPr lang="fr-FR"/>
              <a:t>Modifiez le style du titre</a:t>
            </a:r>
            <a:endParaRPr lang="fr-CA"/>
          </a:p>
        </p:txBody>
      </p:sp>
      <p:sp>
        <p:nvSpPr>
          <p:cNvPr id="4" name="Espace réservé de la date 3">
            <a:extLst>
              <a:ext uri="{FF2B5EF4-FFF2-40B4-BE49-F238E27FC236}">
                <a16:creationId xmlns:a16="http://schemas.microsoft.com/office/drawing/2014/main" id="{3B0C5AA0-E852-578A-8D1F-6CEED1F0A8F3}"/>
              </a:ext>
            </a:extLst>
          </p:cNvPr>
          <p:cNvSpPr>
            <a:spLocks noGrp="1"/>
          </p:cNvSpPr>
          <p:nvPr>
            <p:ph type="dt" sz="half" idx="10"/>
          </p:nvPr>
        </p:nvSpPr>
        <p:spPr>
          <a:xfrm>
            <a:off x="838200" y="6356350"/>
            <a:ext cx="2743200" cy="365125"/>
          </a:xfrm>
          <a:prstGeom prst="rect">
            <a:avLst/>
          </a:prstGeom>
        </p:spPr>
        <p:txBody>
          <a:bodyPr/>
          <a:lstStyle/>
          <a:p>
            <a:fld id="{A3CD4133-95F7-48D7-9EF0-9862A6E18954}" type="datetimeFigureOut">
              <a:rPr lang="fr-CA" smtClean="0"/>
              <a:t>2026-09-25</a:t>
            </a:fld>
            <a:endParaRPr lang="fr-CA"/>
          </a:p>
        </p:txBody>
      </p:sp>
      <p:sp>
        <p:nvSpPr>
          <p:cNvPr id="5" name="Espace réservé du pied de page 4">
            <a:extLst>
              <a:ext uri="{FF2B5EF4-FFF2-40B4-BE49-F238E27FC236}">
                <a16:creationId xmlns:a16="http://schemas.microsoft.com/office/drawing/2014/main" id="{02A35981-8A85-8AC7-A1C7-54AC56C82C7F}"/>
              </a:ext>
            </a:extLst>
          </p:cNvPr>
          <p:cNvSpPr>
            <a:spLocks noGrp="1"/>
          </p:cNvSpPr>
          <p:nvPr>
            <p:ph type="ftr" sz="quarter" idx="11"/>
          </p:nvPr>
        </p:nvSpPr>
        <p:spPr>
          <a:xfrm>
            <a:off x="4038600" y="6356350"/>
            <a:ext cx="4114800" cy="365125"/>
          </a:xfrm>
          <a:prstGeom prst="rect">
            <a:avLst/>
          </a:prstGeom>
        </p:spPr>
        <p:txBody>
          <a:bodyPr/>
          <a:lstStyle/>
          <a:p>
            <a:endParaRPr lang="fr-CA"/>
          </a:p>
        </p:txBody>
      </p:sp>
      <p:sp>
        <p:nvSpPr>
          <p:cNvPr id="6" name="Espace réservé du numéro de diapositive 5">
            <a:extLst>
              <a:ext uri="{FF2B5EF4-FFF2-40B4-BE49-F238E27FC236}">
                <a16:creationId xmlns:a16="http://schemas.microsoft.com/office/drawing/2014/main" id="{B45A0092-D95E-40D9-83DF-99846FF244DF}"/>
              </a:ext>
            </a:extLst>
          </p:cNvPr>
          <p:cNvSpPr>
            <a:spLocks noGrp="1"/>
          </p:cNvSpPr>
          <p:nvPr>
            <p:ph type="sldNum" sz="quarter" idx="12"/>
          </p:nvPr>
        </p:nvSpPr>
        <p:spPr>
          <a:xfrm>
            <a:off x="8610600" y="6356350"/>
            <a:ext cx="2743200" cy="365125"/>
          </a:xfrm>
          <a:prstGeom prst="rect">
            <a:avLst/>
          </a:prstGeom>
        </p:spPr>
        <p:txBody>
          <a:bodyPr/>
          <a:lstStyle/>
          <a:p>
            <a:fld id="{115A90E2-16E0-4520-91C8-BAA7D6C279B5}" type="slidenum">
              <a:rPr lang="fr-CA" smtClean="0"/>
              <a:t>‹#›</a:t>
            </a:fld>
            <a:endParaRPr lang="fr-CA"/>
          </a:p>
        </p:txBody>
      </p:sp>
      <p:sp>
        <p:nvSpPr>
          <p:cNvPr id="7" name="Rectangle 6">
            <a:extLst>
              <a:ext uri="{FF2B5EF4-FFF2-40B4-BE49-F238E27FC236}">
                <a16:creationId xmlns:a16="http://schemas.microsoft.com/office/drawing/2014/main" id="{DE7B2A1B-2889-0D82-FF83-4F3AB99B1E67}"/>
              </a:ext>
            </a:extLst>
          </p:cNvPr>
          <p:cNvSpPr/>
          <p:nvPr userDrawn="1"/>
        </p:nvSpPr>
        <p:spPr>
          <a:xfrm>
            <a:off x="0" y="4726112"/>
            <a:ext cx="12192000" cy="2262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 name="Sous-titre 2">
            <a:extLst>
              <a:ext uri="{FF2B5EF4-FFF2-40B4-BE49-F238E27FC236}">
                <a16:creationId xmlns:a16="http://schemas.microsoft.com/office/drawing/2014/main" id="{786A9653-0CF7-405B-9EE1-5F63ED582BED}"/>
              </a:ext>
            </a:extLst>
          </p:cNvPr>
          <p:cNvSpPr>
            <a:spLocks noGrp="1"/>
          </p:cNvSpPr>
          <p:nvPr>
            <p:ph type="subTitle" idx="1"/>
          </p:nvPr>
        </p:nvSpPr>
        <p:spPr>
          <a:xfrm>
            <a:off x="733246" y="4907756"/>
            <a:ext cx="5589916"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a:p>
        </p:txBody>
      </p:sp>
      <p:pic>
        <p:nvPicPr>
          <p:cNvPr id="15" name="Image 14" descr="Une image contenant Police, Graphique, logo, symbole&#10;&#10;Description générée automatiquement">
            <a:extLst>
              <a:ext uri="{FF2B5EF4-FFF2-40B4-BE49-F238E27FC236}">
                <a16:creationId xmlns:a16="http://schemas.microsoft.com/office/drawing/2014/main" id="{210534FF-39A5-D602-21C0-17F1FB83E7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67164" y="5889572"/>
            <a:ext cx="3551506" cy="673946"/>
          </a:xfrm>
          <a:prstGeom prst="rect">
            <a:avLst/>
          </a:prstGeom>
        </p:spPr>
      </p:pic>
    </p:spTree>
    <p:extLst>
      <p:ext uri="{BB962C8B-B14F-4D97-AF65-F5344CB8AC3E}">
        <p14:creationId xmlns:p14="http://schemas.microsoft.com/office/powerpoint/2010/main" val="42798568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1528011" y="365125"/>
            <a:ext cx="9825789"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1528011" y="1825625"/>
            <a:ext cx="982578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4" name="Picture 13">
            <a:extLst>
              <a:ext uri="{FF2B5EF4-FFF2-40B4-BE49-F238E27FC236}">
                <a16:creationId xmlns:a16="http://schemas.microsoft.com/office/drawing/2014/main" id="{3ADF9300-8B42-0AA6-3F5E-E87824B5643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043901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re et contenu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A9AD7D-A3FC-062C-7454-0A70589190A8}"/>
              </a:ext>
            </a:extLst>
          </p:cNvPr>
          <p:cNvSpPr>
            <a:spLocks noGrp="1"/>
          </p:cNvSpPr>
          <p:nvPr>
            <p:ph type="title"/>
          </p:nvPr>
        </p:nvSpPr>
        <p:spPr>
          <a:xfrm>
            <a:off x="2432650" y="365125"/>
            <a:ext cx="8921150"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F63F7D7A-C14E-9B37-2CC7-4B1879396B0D}"/>
              </a:ext>
            </a:extLst>
          </p:cNvPr>
          <p:cNvSpPr>
            <a:spLocks noGrp="1"/>
          </p:cNvSpPr>
          <p:nvPr>
            <p:ph idx="1"/>
          </p:nvPr>
        </p:nvSpPr>
        <p:spPr>
          <a:xfrm>
            <a:off x="2432650" y="1825625"/>
            <a:ext cx="8921150"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7" name="Picture 43" descr="Background pattern&#10;&#10;Description automatically generated">
            <a:extLst>
              <a:ext uri="{FF2B5EF4-FFF2-40B4-BE49-F238E27FC236}">
                <a16:creationId xmlns:a16="http://schemas.microsoft.com/office/drawing/2014/main" id="{8F58E42E-8F32-1375-6DBF-29FA5AE058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601" t="9356" r="5244" b="9538"/>
          <a:stretch/>
        </p:blipFill>
        <p:spPr>
          <a:xfrm>
            <a:off x="0" y="0"/>
            <a:ext cx="1972639" cy="6858000"/>
          </a:xfrm>
          <a:prstGeom prst="rect">
            <a:avLst/>
          </a:prstGeom>
        </p:spPr>
      </p:pic>
      <p:pic>
        <p:nvPicPr>
          <p:cNvPr id="4" name="Picture 13">
            <a:extLst>
              <a:ext uri="{FF2B5EF4-FFF2-40B4-BE49-F238E27FC236}">
                <a16:creationId xmlns:a16="http://schemas.microsoft.com/office/drawing/2014/main" id="{51ABD13D-9136-31A2-CCAF-2D1CB096CFE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4245586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pic>
        <p:nvPicPr>
          <p:cNvPr id="3" name="Picture 13">
            <a:extLst>
              <a:ext uri="{FF2B5EF4-FFF2-40B4-BE49-F238E27FC236}">
                <a16:creationId xmlns:a16="http://schemas.microsoft.com/office/drawing/2014/main" id="{9DF1776A-B268-6AB5-0EBE-E3F200FD9FB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18" name="Espace réservé pour une image  17">
            <a:extLst>
              <a:ext uri="{FF2B5EF4-FFF2-40B4-BE49-F238E27FC236}">
                <a16:creationId xmlns:a16="http://schemas.microsoft.com/office/drawing/2014/main" id="{35EDECBC-90C7-DC95-F8D0-7D0731E33795}"/>
              </a:ext>
            </a:extLst>
          </p:cNvPr>
          <p:cNvSpPr>
            <a:spLocks noGrp="1"/>
          </p:cNvSpPr>
          <p:nvPr>
            <p:ph type="pic" sz="quarter" idx="14"/>
          </p:nvPr>
        </p:nvSpPr>
        <p:spPr>
          <a:xfrm>
            <a:off x="0" y="2045368"/>
            <a:ext cx="12192000" cy="4812632"/>
          </a:xfrm>
        </p:spPr>
        <p:txBody>
          <a:bodyPr/>
          <a:lstStyle>
            <a:lvl1pPr marL="0" indent="0">
              <a:buNone/>
              <a:defRPr>
                <a:solidFill>
                  <a:schemeClr val="bg1"/>
                </a:solidFill>
              </a:defRPr>
            </a:lvl1pPr>
          </a:lstStyle>
          <a:p>
            <a:r>
              <a:rPr lang="fr-FR"/>
              <a:t>Cliquez sur l'icône pour ajouter une image</a:t>
            </a:r>
            <a:endParaRPr lang="fr-CA"/>
          </a:p>
        </p:txBody>
      </p:sp>
      <p:sp>
        <p:nvSpPr>
          <p:cNvPr id="2" name="Titre 1">
            <a:extLst>
              <a:ext uri="{FF2B5EF4-FFF2-40B4-BE49-F238E27FC236}">
                <a16:creationId xmlns:a16="http://schemas.microsoft.com/office/drawing/2014/main" id="{1F272EEC-D761-6683-B0BB-8BDDE356461E}"/>
              </a:ext>
            </a:extLst>
          </p:cNvPr>
          <p:cNvSpPr>
            <a:spLocks noGrp="1"/>
          </p:cNvSpPr>
          <p:nvPr>
            <p:ph type="title"/>
          </p:nvPr>
        </p:nvSpPr>
        <p:spPr>
          <a:xfrm>
            <a:off x="3767760" y="972738"/>
            <a:ext cx="8248749" cy="1133475"/>
          </a:xfrm>
        </p:spPr>
        <p:txBody>
          <a:bodyPr anchor="b">
            <a:normAutofit/>
          </a:bodyPr>
          <a:lstStyle>
            <a:lvl1pPr>
              <a:defRPr sz="5400">
                <a:solidFill>
                  <a:schemeClr val="bg1"/>
                </a:solidFill>
              </a:defRPr>
            </a:lvl1pPr>
          </a:lstStyle>
          <a:p>
            <a:r>
              <a:rPr lang="fr-FR"/>
              <a:t>Modifiez le style du titre</a:t>
            </a:r>
            <a:endParaRPr lang="fr-CA"/>
          </a:p>
        </p:txBody>
      </p:sp>
      <p:pic>
        <p:nvPicPr>
          <p:cNvPr id="8" name="Graphic 7">
            <a:extLst>
              <a:ext uri="{FF2B5EF4-FFF2-40B4-BE49-F238E27FC236}">
                <a16:creationId xmlns:a16="http://schemas.microsoft.com/office/drawing/2014/main" id="{977BF1D7-F4E5-3ABB-132C-FD36E7311BF3}"/>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26838" t="24556" r="30456" b="20361"/>
          <a:stretch/>
        </p:blipFill>
        <p:spPr>
          <a:xfrm>
            <a:off x="300448" y="522514"/>
            <a:ext cx="3347239" cy="3336199"/>
          </a:xfrm>
          <a:prstGeom prst="rect">
            <a:avLst/>
          </a:prstGeom>
        </p:spPr>
      </p:pic>
      <p:sp>
        <p:nvSpPr>
          <p:cNvPr id="12" name="Espace réservé du texte 11">
            <a:extLst>
              <a:ext uri="{FF2B5EF4-FFF2-40B4-BE49-F238E27FC236}">
                <a16:creationId xmlns:a16="http://schemas.microsoft.com/office/drawing/2014/main" id="{4EBF3470-72DA-B24E-D0C8-4C3EAECFCBB7}"/>
              </a:ext>
            </a:extLst>
          </p:cNvPr>
          <p:cNvSpPr>
            <a:spLocks noGrp="1"/>
          </p:cNvSpPr>
          <p:nvPr userDrawn="1">
            <p:ph type="body" sz="quarter" idx="13" hasCustomPrompt="1"/>
          </p:nvPr>
        </p:nvSpPr>
        <p:spPr>
          <a:xfrm>
            <a:off x="300038" y="942540"/>
            <a:ext cx="3348037" cy="2551112"/>
          </a:xfrm>
        </p:spPr>
        <p:txBody>
          <a:bodyPr anchor="ctr">
            <a:normAutofit/>
          </a:bodyPr>
          <a:lstStyle>
            <a:lvl1pPr marL="0" indent="0" algn="ctr">
              <a:buNone/>
              <a:defRPr sz="15400" b="1">
                <a:solidFill>
                  <a:schemeClr val="bg1"/>
                </a:solidFill>
              </a:defRPr>
            </a:lvl1pPr>
          </a:lstStyle>
          <a:p>
            <a:pPr lvl="0"/>
            <a:r>
              <a:rPr lang="fr-CA"/>
              <a:t>1</a:t>
            </a:r>
          </a:p>
        </p:txBody>
      </p:sp>
    </p:spTree>
    <p:extLst>
      <p:ext uri="{BB962C8B-B14F-4D97-AF65-F5344CB8AC3E}">
        <p14:creationId xmlns:p14="http://schemas.microsoft.com/office/powerpoint/2010/main" val="1870373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2">
    <p:spTree>
      <p:nvGrpSpPr>
        <p:cNvPr id="1" name=""/>
        <p:cNvGrpSpPr/>
        <p:nvPr/>
      </p:nvGrpSpPr>
      <p:grpSpPr>
        <a:xfrm>
          <a:off x="0" y="0"/>
          <a:ext cx="0" cy="0"/>
          <a:chOff x="0" y="0"/>
          <a:chExt cx="0" cy="0"/>
        </a:xfrm>
      </p:grpSpPr>
      <p:pic>
        <p:nvPicPr>
          <p:cNvPr id="8" name="Image 7" descr="Une image contenant capture d’écran, orange, jaune, conception&#10;&#10;Description générée automatiquement">
            <a:extLst>
              <a:ext uri="{FF2B5EF4-FFF2-40B4-BE49-F238E27FC236}">
                <a16:creationId xmlns:a16="http://schemas.microsoft.com/office/drawing/2014/main" id="{A2EAB39D-04C5-9EE6-6F1C-682B8000DF3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969" t="2638" b="2368"/>
          <a:stretch/>
        </p:blipFill>
        <p:spPr>
          <a:xfrm>
            <a:off x="0" y="7535"/>
            <a:ext cx="12192000" cy="6921971"/>
          </a:xfrm>
          <a:prstGeom prst="rect">
            <a:avLst/>
          </a:prstGeom>
        </p:spPr>
      </p:pic>
      <p:sp>
        <p:nvSpPr>
          <p:cNvPr id="7" name="Forme libre : forme 6">
            <a:extLst>
              <a:ext uri="{FF2B5EF4-FFF2-40B4-BE49-F238E27FC236}">
                <a16:creationId xmlns:a16="http://schemas.microsoft.com/office/drawing/2014/main" id="{E811AB08-E433-5B70-AD83-C0EF380E1EFD}"/>
              </a:ext>
            </a:extLst>
          </p:cNvPr>
          <p:cNvSpPr/>
          <p:nvPr userDrawn="1"/>
        </p:nvSpPr>
        <p:spPr>
          <a:xfrm>
            <a:off x="0" y="-63971"/>
            <a:ext cx="3818709" cy="6921971"/>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ln>
            <a:solidFill>
              <a:schemeClr val="bg1"/>
            </a:solidFill>
          </a:ln>
        </p:spPr>
        <p:style>
          <a:lnRef idx="2">
            <a:schemeClr val="accent6"/>
          </a:lnRef>
          <a:fillRef idx="1">
            <a:schemeClr val="lt1"/>
          </a:fillRef>
          <a:effectRef idx="0">
            <a:schemeClr val="accent6"/>
          </a:effectRef>
          <a:fontRef idx="minor">
            <a:schemeClr val="dk1"/>
          </a:fontRef>
        </p:style>
        <p:txBody>
          <a:bodyPr wrap="square" rtlCol="0" anchor="ctr">
            <a:noAutofit/>
          </a:bodyPr>
          <a:lstStyle/>
          <a:p>
            <a:pPr algn="ctr"/>
            <a:endParaRPr lang="fr-CA"/>
          </a:p>
        </p:txBody>
      </p:sp>
      <p:sp>
        <p:nvSpPr>
          <p:cNvPr id="9" name="Espace réservé du texte 8">
            <a:extLst>
              <a:ext uri="{FF2B5EF4-FFF2-40B4-BE49-F238E27FC236}">
                <a16:creationId xmlns:a16="http://schemas.microsoft.com/office/drawing/2014/main" id="{78B44B75-4FC8-31CA-C146-B1863B6AF9B4}"/>
              </a:ext>
            </a:extLst>
          </p:cNvPr>
          <p:cNvSpPr>
            <a:spLocks noGrp="1"/>
          </p:cNvSpPr>
          <p:nvPr>
            <p:ph type="body" sz="quarter" idx="13"/>
          </p:nvPr>
        </p:nvSpPr>
        <p:spPr>
          <a:xfrm>
            <a:off x="4208463" y="2147888"/>
            <a:ext cx="7243762" cy="2673350"/>
          </a:xfrm>
        </p:spPr>
        <p:txBody>
          <a:bodyPr>
            <a:normAutofit/>
          </a:bodyPr>
          <a:lstStyle>
            <a:lvl1pPr marL="0" indent="0">
              <a:buNone/>
              <a:defRPr sz="3600" b="1">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fr-FR"/>
              <a:t>Cliquez pour modifier les styles du texte du masque</a:t>
            </a:r>
          </a:p>
        </p:txBody>
      </p:sp>
    </p:spTree>
    <p:extLst>
      <p:ext uri="{BB962C8B-B14F-4D97-AF65-F5344CB8AC3E}">
        <p14:creationId xmlns:p14="http://schemas.microsoft.com/office/powerpoint/2010/main" val="252180631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_1">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7E04987-878B-554D-F226-8B3CB1096C80}"/>
              </a:ext>
            </a:extLst>
          </p:cNvPr>
          <p:cNvSpPr>
            <a:spLocks noGrp="1"/>
          </p:cNvSpPr>
          <p:nvPr>
            <p:ph type="title"/>
          </p:nvPr>
        </p:nvSpPr>
        <p:spPr>
          <a:xfrm>
            <a:off x="1418928" y="365125"/>
            <a:ext cx="9934872" cy="1325563"/>
          </a:xfrm>
        </p:spPr>
        <p:txBody>
          <a:bodyPr/>
          <a:lstStyle>
            <a:lvl1pPr>
              <a:defRPr>
                <a:solidFill>
                  <a:schemeClr val="accent1"/>
                </a:solidFill>
              </a:defRPr>
            </a:lvl1pPr>
          </a:lstStyle>
          <a:p>
            <a:r>
              <a:rPr lang="fr-FR"/>
              <a:t>Modifiez le style du titre</a:t>
            </a:r>
            <a:endParaRPr lang="fr-CA"/>
          </a:p>
        </p:txBody>
      </p:sp>
      <p:sp>
        <p:nvSpPr>
          <p:cNvPr id="5" name="Espace réservé du contenu 2">
            <a:extLst>
              <a:ext uri="{FF2B5EF4-FFF2-40B4-BE49-F238E27FC236}">
                <a16:creationId xmlns:a16="http://schemas.microsoft.com/office/drawing/2014/main" id="{E1D6BB22-8BC6-7611-DACA-3EDD978736F0}"/>
              </a:ext>
            </a:extLst>
          </p:cNvPr>
          <p:cNvSpPr>
            <a:spLocks noGrp="1"/>
          </p:cNvSpPr>
          <p:nvPr>
            <p:ph sz="half" idx="1"/>
          </p:nvPr>
        </p:nvSpPr>
        <p:spPr>
          <a:xfrm>
            <a:off x="1435770" y="1830388"/>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contenu 3">
            <a:extLst>
              <a:ext uri="{FF2B5EF4-FFF2-40B4-BE49-F238E27FC236}">
                <a16:creationId xmlns:a16="http://schemas.microsoft.com/office/drawing/2014/main" id="{A3EE2E16-C2A9-B23F-7FF6-4F3DC0FB1E1B}"/>
              </a:ext>
            </a:extLst>
          </p:cNvPr>
          <p:cNvSpPr>
            <a:spLocks noGrp="1"/>
          </p:cNvSpPr>
          <p:nvPr>
            <p:ph sz="half" idx="2"/>
          </p:nvPr>
        </p:nvSpPr>
        <p:spPr>
          <a:xfrm>
            <a:off x="6589297" y="1825625"/>
            <a:ext cx="4764504"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2" name="Picture 13">
            <a:extLst>
              <a:ext uri="{FF2B5EF4-FFF2-40B4-BE49-F238E27FC236}">
                <a16:creationId xmlns:a16="http://schemas.microsoft.com/office/drawing/2014/main" id="{7DA6CFA4-2506-DFA7-F330-43EB0D88A69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8252" t="9271" r="5389" b="10337"/>
          <a:stretch/>
        </p:blipFill>
        <p:spPr>
          <a:xfrm>
            <a:off x="12031" y="0"/>
            <a:ext cx="963386" cy="6858000"/>
          </a:xfrm>
          <a:prstGeom prst="rect">
            <a:avLst/>
          </a:prstGeom>
        </p:spPr>
      </p:pic>
    </p:spTree>
    <p:extLst>
      <p:ext uri="{BB962C8B-B14F-4D97-AF65-F5344CB8AC3E}">
        <p14:creationId xmlns:p14="http://schemas.microsoft.com/office/powerpoint/2010/main" val="3921565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eux contenus_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CB629-EF0D-03C8-EAD9-2E2864ED40D0}"/>
              </a:ext>
            </a:extLst>
          </p:cNvPr>
          <p:cNvSpPr>
            <a:spLocks noGrp="1"/>
          </p:cNvSpPr>
          <p:nvPr>
            <p:ph type="title"/>
          </p:nvPr>
        </p:nvSpPr>
        <p:spPr>
          <a:xfrm>
            <a:off x="2322094" y="365125"/>
            <a:ext cx="9031705" cy="1325563"/>
          </a:xfrm>
        </p:spPr>
        <p:txBody>
          <a:bodyPr/>
          <a:lstStyle>
            <a:lvl1pPr>
              <a:defRPr>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BEA45F0E-4A32-D119-435E-E939923B2F89}"/>
              </a:ext>
            </a:extLst>
          </p:cNvPr>
          <p:cNvSpPr>
            <a:spLocks noGrp="1"/>
          </p:cNvSpPr>
          <p:nvPr>
            <p:ph sz="half" idx="1"/>
          </p:nvPr>
        </p:nvSpPr>
        <p:spPr>
          <a:xfrm>
            <a:off x="2322093"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a:extLst>
              <a:ext uri="{FF2B5EF4-FFF2-40B4-BE49-F238E27FC236}">
                <a16:creationId xmlns:a16="http://schemas.microsoft.com/office/drawing/2014/main" id="{25F2A9D6-CB25-5757-0FB5-832B9CDCFEE4}"/>
              </a:ext>
            </a:extLst>
          </p:cNvPr>
          <p:cNvSpPr>
            <a:spLocks noGrp="1"/>
          </p:cNvSpPr>
          <p:nvPr>
            <p:ph sz="half" idx="2"/>
          </p:nvPr>
        </p:nvSpPr>
        <p:spPr>
          <a:xfrm>
            <a:off x="7022431" y="1825625"/>
            <a:ext cx="4331369" cy="466725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5" name="Picture 13">
            <a:extLst>
              <a:ext uri="{FF2B5EF4-FFF2-40B4-BE49-F238E27FC236}">
                <a16:creationId xmlns:a16="http://schemas.microsoft.com/office/drawing/2014/main" id="{55135780-7FC0-919B-DE96-BF4A5D275D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81591" t="9271" r="5389" b="10337"/>
          <a:stretch/>
        </p:blipFill>
        <p:spPr>
          <a:xfrm>
            <a:off x="-22934" y="0"/>
            <a:ext cx="1972639" cy="6858000"/>
          </a:xfrm>
          <a:prstGeom prst="rect">
            <a:avLst/>
          </a:prstGeom>
        </p:spPr>
      </p:pic>
    </p:spTree>
    <p:extLst>
      <p:ext uri="{BB962C8B-B14F-4D97-AF65-F5344CB8AC3E}">
        <p14:creationId xmlns:p14="http://schemas.microsoft.com/office/powerpoint/2010/main" val="24783249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ercle_un contenu">
    <p:spTree>
      <p:nvGrpSpPr>
        <p:cNvPr id="1" name=""/>
        <p:cNvGrpSpPr/>
        <p:nvPr/>
      </p:nvGrpSpPr>
      <p:grpSpPr>
        <a:xfrm>
          <a:off x="0" y="0"/>
          <a:ext cx="0" cy="0"/>
          <a:chOff x="0" y="0"/>
          <a:chExt cx="0" cy="0"/>
        </a:xfrm>
      </p:grpSpPr>
      <p:grpSp>
        <p:nvGrpSpPr>
          <p:cNvPr id="8" name="Groupe 9">
            <a:extLst>
              <a:ext uri="{FF2B5EF4-FFF2-40B4-BE49-F238E27FC236}">
                <a16:creationId xmlns:a16="http://schemas.microsoft.com/office/drawing/2014/main" id="{F3B61B89-997A-BE9A-2877-F96AB31856DF}"/>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BB737468-56E4-C5AF-D4CC-6ED79F2F5E21}"/>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DC3849D5-EBB2-154F-8DA2-7EEBFFF983C2}"/>
                </a:ext>
              </a:extLst>
            </p:cNvPr>
            <p:cNvPicPr>
              <a:picLocks noChangeAspect="1"/>
            </p:cNvPicPr>
            <p:nvPr/>
          </p:nvPicPr>
          <p:blipFill>
            <a:blip r:embed="rId2"/>
            <a:stretch>
              <a:fillRect/>
            </a:stretch>
          </p:blipFill>
          <p:spPr>
            <a:xfrm>
              <a:off x="9957844" y="6290315"/>
              <a:ext cx="1833096" cy="509600"/>
            </a:xfrm>
            <a:prstGeom prst="rect">
              <a:avLst/>
            </a:prstGeom>
            <a:grpFill/>
          </p:spPr>
        </p:pic>
      </p:grpSp>
      <p:sp>
        <p:nvSpPr>
          <p:cNvPr id="2" name="Titre 1">
            <a:extLst>
              <a:ext uri="{FF2B5EF4-FFF2-40B4-BE49-F238E27FC236}">
                <a16:creationId xmlns:a16="http://schemas.microsoft.com/office/drawing/2014/main" id="{B5614711-C102-2AA1-0081-3D747FB6E820}"/>
              </a:ext>
            </a:extLst>
          </p:cNvPr>
          <p:cNvSpPr>
            <a:spLocks noGrp="1"/>
          </p:cNvSpPr>
          <p:nvPr>
            <p:ph type="title"/>
          </p:nvPr>
        </p:nvSpPr>
        <p:spPr>
          <a:xfrm>
            <a:off x="3694544" y="365125"/>
            <a:ext cx="8109529" cy="1325563"/>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913E732A-3D0F-06B1-3216-8E356FB87C39}"/>
              </a:ext>
            </a:extLst>
          </p:cNvPr>
          <p:cNvSpPr>
            <a:spLocks noGrp="1"/>
          </p:cNvSpPr>
          <p:nvPr>
            <p:ph sz="half" idx="1"/>
          </p:nvPr>
        </p:nvSpPr>
        <p:spPr>
          <a:xfrm>
            <a:off x="4292599" y="2028825"/>
            <a:ext cx="7511473"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12" name="Forme libre : forme 11">
            <a:extLst>
              <a:ext uri="{FF2B5EF4-FFF2-40B4-BE49-F238E27FC236}">
                <a16:creationId xmlns:a16="http://schemas.microsoft.com/office/drawing/2014/main" id="{1419EE4C-C520-6CAA-BA14-B6FCDBBC17C4}"/>
              </a:ext>
            </a:extLst>
          </p:cNvPr>
          <p:cNvSpPr/>
          <p:nvPr userDrawn="1"/>
        </p:nvSpPr>
        <p:spPr>
          <a:xfrm>
            <a:off x="0" y="0"/>
            <a:ext cx="3818709" cy="6867235"/>
          </a:xfrm>
          <a:custGeom>
            <a:avLst/>
            <a:gdLst>
              <a:gd name="connsiteX0" fmla="*/ 0 w 3818709"/>
              <a:gd name="connsiteY0" fmla="*/ 0 h 6867235"/>
              <a:gd name="connsiteX1" fmla="*/ 2400888 w 3818709"/>
              <a:gd name="connsiteY1" fmla="*/ 0 h 6867235"/>
              <a:gd name="connsiteX2" fmla="*/ 2524238 w 3818709"/>
              <a:gd name="connsiteY2" fmla="*/ 117604 h 6867235"/>
              <a:gd name="connsiteX3" fmla="*/ 3818709 w 3818709"/>
              <a:gd name="connsiteY3" fmla="*/ 3242733 h 6867235"/>
              <a:gd name="connsiteX4" fmla="*/ 2043426 w 3818709"/>
              <a:gd name="connsiteY4" fmla="*/ 6784315 h 6867235"/>
              <a:gd name="connsiteX5" fmla="*/ 1926821 w 3818709"/>
              <a:gd name="connsiteY5" fmla="*/ 6867235 h 6867235"/>
              <a:gd name="connsiteX6" fmla="*/ 0 w 3818709"/>
              <a:gd name="connsiteY6" fmla="*/ 6867235 h 6867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8709" h="6867235">
                <a:moveTo>
                  <a:pt x="0" y="0"/>
                </a:moveTo>
                <a:lnTo>
                  <a:pt x="2400888" y="0"/>
                </a:lnTo>
                <a:lnTo>
                  <a:pt x="2524238" y="117604"/>
                </a:lnTo>
                <a:cubicBezTo>
                  <a:pt x="3324029" y="917394"/>
                  <a:pt x="3818709" y="2022294"/>
                  <a:pt x="3818709" y="3242733"/>
                </a:cubicBezTo>
                <a:cubicBezTo>
                  <a:pt x="3818709" y="4692005"/>
                  <a:pt x="3121132" y="5978348"/>
                  <a:pt x="2043426" y="6784315"/>
                </a:cubicBezTo>
                <a:lnTo>
                  <a:pt x="1926821" y="6867235"/>
                </a:lnTo>
                <a:lnTo>
                  <a:pt x="0" y="6867235"/>
                </a:lnTo>
                <a:close/>
              </a:path>
            </a:pathLst>
          </a:custGeom>
          <a:solidFill>
            <a:schemeClr val="accent2"/>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CA"/>
          </a:p>
        </p:txBody>
      </p:sp>
    </p:spTree>
    <p:extLst>
      <p:ext uri="{BB962C8B-B14F-4D97-AF65-F5344CB8AC3E}">
        <p14:creationId xmlns:p14="http://schemas.microsoft.com/office/powerpoint/2010/main" val="270435559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accent1"/>
        </a:solidFill>
        <a:effectLst/>
      </p:bgPr>
    </p:bg>
    <p:spTree>
      <p:nvGrpSpPr>
        <p:cNvPr id="1" name=""/>
        <p:cNvGrpSpPr/>
        <p:nvPr/>
      </p:nvGrpSpPr>
      <p:grpSpPr>
        <a:xfrm>
          <a:off x="0" y="0"/>
          <a:ext cx="0" cy="0"/>
          <a:chOff x="0" y="0"/>
          <a:chExt cx="0" cy="0"/>
        </a:xfrm>
      </p:grpSpPr>
      <p:pic>
        <p:nvPicPr>
          <p:cNvPr id="10" name="Image 9" descr="Une image contenant motif, conception, Symétrie, cercle&#10;&#10;Description générée automatiquement">
            <a:extLst>
              <a:ext uri="{FF2B5EF4-FFF2-40B4-BE49-F238E27FC236}">
                <a16:creationId xmlns:a16="http://schemas.microsoft.com/office/drawing/2014/main" id="{8D4DBD74-EC8C-91EB-96EC-40556C809015}"/>
              </a:ext>
            </a:extLst>
          </p:cNvPr>
          <p:cNvPicPr>
            <a:picLocks noChangeAspect="1"/>
          </p:cNvPicPr>
          <p:nvPr userDrawn="1"/>
        </p:nvPicPr>
        <p:blipFill rotWithShape="1">
          <a:blip r:embed="rId2">
            <a:alphaModFix amt="30000"/>
            <a:extLst>
              <a:ext uri="{28A0092B-C50C-407E-A947-70E740481C1C}">
                <a14:useLocalDpi xmlns:a14="http://schemas.microsoft.com/office/drawing/2010/main" val="0"/>
              </a:ext>
            </a:extLst>
          </a:blip>
          <a:srcRect r="7942" b="33100"/>
          <a:stretch/>
        </p:blipFill>
        <p:spPr>
          <a:xfrm>
            <a:off x="-16042" y="80210"/>
            <a:ext cx="12272210" cy="6690768"/>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79109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sposition personnalisée">
    <p:bg>
      <p:bgPr>
        <a:solidFill>
          <a:schemeClr val="accent3"/>
        </a:solidFill>
        <a:effectLst/>
      </p:bgPr>
    </p:bg>
    <p:spTree>
      <p:nvGrpSpPr>
        <p:cNvPr id="1" name=""/>
        <p:cNvGrpSpPr/>
        <p:nvPr/>
      </p:nvGrpSpPr>
      <p:grpSpPr>
        <a:xfrm>
          <a:off x="0" y="0"/>
          <a:ext cx="0" cy="0"/>
          <a:chOff x="0" y="0"/>
          <a:chExt cx="0" cy="0"/>
        </a:xfrm>
      </p:grpSpPr>
      <p:pic>
        <p:nvPicPr>
          <p:cNvPr id="4" name="Picture 19" descr="Background pattern&#10;&#10;Description automatically generated">
            <a:extLst>
              <a:ext uri="{FF2B5EF4-FFF2-40B4-BE49-F238E27FC236}">
                <a16:creationId xmlns:a16="http://schemas.microsoft.com/office/drawing/2014/main" id="{664730B6-B2F1-0703-0A30-3290CA2ED4B4}"/>
              </a:ext>
            </a:extLst>
          </p:cNvPr>
          <p:cNvPicPr>
            <a:picLocks noChangeAspect="1"/>
          </p:cNvPicPr>
          <p:nvPr userDrawn="1"/>
        </p:nvPicPr>
        <p:blipFill rotWithShape="1">
          <a:blip r:embed="rId2">
            <a:grayscl/>
            <a:alphaModFix amt="35000"/>
            <a:extLst>
              <a:ext uri="{28A0092B-C50C-407E-A947-70E740481C1C}">
                <a14:useLocalDpi xmlns:a14="http://schemas.microsoft.com/office/drawing/2010/main" val="0"/>
              </a:ext>
            </a:extLst>
          </a:blip>
          <a:srcRect l="11366" t="3545" r="2419" b="34438"/>
          <a:stretch/>
        </p:blipFill>
        <p:spPr>
          <a:xfrm>
            <a:off x="0" y="-1"/>
            <a:ext cx="12192000" cy="6770979"/>
          </a:xfrm>
          <a:prstGeom prst="rect">
            <a:avLst/>
          </a:prstGeom>
        </p:spPr>
      </p:pic>
      <p:sp>
        <p:nvSpPr>
          <p:cNvPr id="3" name="Bulle narrative : ronde 2">
            <a:extLst>
              <a:ext uri="{FF2B5EF4-FFF2-40B4-BE49-F238E27FC236}">
                <a16:creationId xmlns:a16="http://schemas.microsoft.com/office/drawing/2014/main" id="{33533F8A-1D78-EA78-D0BF-B34194F734E5}"/>
              </a:ext>
            </a:extLst>
          </p:cNvPr>
          <p:cNvSpPr/>
          <p:nvPr userDrawn="1"/>
        </p:nvSpPr>
        <p:spPr>
          <a:xfrm>
            <a:off x="1866899" y="704850"/>
            <a:ext cx="8458201" cy="5188781"/>
          </a:xfrm>
          <a:prstGeom prst="wedgeEllipseCallout">
            <a:avLst>
              <a:gd name="adj1" fmla="val -48356"/>
              <a:gd name="adj2" fmla="val 56840"/>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 name="Espace réservé du texte 5">
            <a:extLst>
              <a:ext uri="{FF2B5EF4-FFF2-40B4-BE49-F238E27FC236}">
                <a16:creationId xmlns:a16="http://schemas.microsoft.com/office/drawing/2014/main" id="{C9442EE2-1A1C-FF07-F1E2-9BB9BE5BA83D}"/>
              </a:ext>
            </a:extLst>
          </p:cNvPr>
          <p:cNvSpPr>
            <a:spLocks noGrp="1"/>
          </p:cNvSpPr>
          <p:nvPr>
            <p:ph type="body" sz="quarter" idx="10"/>
          </p:nvPr>
        </p:nvSpPr>
        <p:spPr>
          <a:xfrm>
            <a:off x="3095624" y="1675750"/>
            <a:ext cx="6000750" cy="3419475"/>
          </a:xfrm>
        </p:spPr>
        <p:txBody>
          <a:bodyPr anchor="ctr">
            <a:normAutofit/>
          </a:bodyPr>
          <a:lstStyle>
            <a:lvl1pPr marL="0" indent="0">
              <a:buNone/>
              <a:defRPr sz="3200"/>
            </a:lvl1pPr>
            <a:lvl2pPr marL="457200" indent="0">
              <a:buNone/>
              <a:defRPr/>
            </a:lvl2pPr>
            <a:lvl3pPr marL="914400" indent="0">
              <a:buNone/>
              <a:defRPr/>
            </a:lvl3pPr>
            <a:lvl4pPr marL="1371600" indent="0">
              <a:buNone/>
              <a:defRPr/>
            </a:lvl4pPr>
            <a:lvl5pPr marL="1828800" indent="0">
              <a:buNone/>
              <a:defRPr/>
            </a:lvl5pPr>
          </a:lstStyle>
          <a:p>
            <a:pPr lvl="0"/>
            <a:r>
              <a:rPr lang="fr-FR"/>
              <a:t>Cliquez pour modifier les styles du texte du masque</a:t>
            </a:r>
          </a:p>
        </p:txBody>
      </p:sp>
    </p:spTree>
    <p:extLst>
      <p:ext uri="{BB962C8B-B14F-4D97-AF65-F5344CB8AC3E}">
        <p14:creationId xmlns:p14="http://schemas.microsoft.com/office/powerpoint/2010/main" val="248108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pic>
        <p:nvPicPr>
          <p:cNvPr id="7" name="Image 6" descr="Une image contenant motif, conception, Symétrie, cercle&#10;&#10;Description générée automatiquement">
            <a:extLst>
              <a:ext uri="{FF2B5EF4-FFF2-40B4-BE49-F238E27FC236}">
                <a16:creationId xmlns:a16="http://schemas.microsoft.com/office/drawing/2014/main" id="{A7F3B36C-82EC-93F3-8431-8D9DFD1DBC16}"/>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
        <p:nvSpPr>
          <p:cNvPr id="2" name="Titre 1">
            <a:extLst>
              <a:ext uri="{FF2B5EF4-FFF2-40B4-BE49-F238E27FC236}">
                <a16:creationId xmlns:a16="http://schemas.microsoft.com/office/drawing/2014/main" id="{FA84991B-9EBD-DAED-C108-783F09094D5C}"/>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fr-FR"/>
              <a:t>Modifiez le style du titre</a:t>
            </a:r>
            <a:endParaRPr lang="fr-CA"/>
          </a:p>
        </p:txBody>
      </p:sp>
      <p:sp>
        <p:nvSpPr>
          <p:cNvPr id="3" name="Espace réservé du texte 2">
            <a:extLst>
              <a:ext uri="{FF2B5EF4-FFF2-40B4-BE49-F238E27FC236}">
                <a16:creationId xmlns:a16="http://schemas.microsoft.com/office/drawing/2014/main" id="{3E5E80BC-A930-D3A1-2303-2D8D6C3A396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A7D903F-A352-4171-BD36-83E517353DF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a:extLst>
              <a:ext uri="{FF2B5EF4-FFF2-40B4-BE49-F238E27FC236}">
                <a16:creationId xmlns:a16="http://schemas.microsoft.com/office/drawing/2014/main" id="{232C3633-AEF2-02DB-572C-4AA6FE3A7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1BD108C0-04C9-1007-54E9-75957CB3EA8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grpSp>
        <p:nvGrpSpPr>
          <p:cNvPr id="11" name="Groupe 9">
            <a:extLst>
              <a:ext uri="{FF2B5EF4-FFF2-40B4-BE49-F238E27FC236}">
                <a16:creationId xmlns:a16="http://schemas.microsoft.com/office/drawing/2014/main" id="{03033E5A-A25C-5101-78E1-E8B64ECFFB59}"/>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12" name="Rectangle 11">
              <a:extLst>
                <a:ext uri="{FF2B5EF4-FFF2-40B4-BE49-F238E27FC236}">
                  <a16:creationId xmlns:a16="http://schemas.microsoft.com/office/drawing/2014/main" id="{DE33AA58-3CAC-9214-E20B-17779163A6B5}"/>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3" name="Image 5">
              <a:extLst>
                <a:ext uri="{FF2B5EF4-FFF2-40B4-BE49-F238E27FC236}">
                  <a16:creationId xmlns:a16="http://schemas.microsoft.com/office/drawing/2014/main" id="{056832D5-8ABD-54AF-EA00-9C8DE1379901}"/>
                </a:ext>
              </a:extLst>
            </p:cNvPr>
            <p:cNvPicPr>
              <a:picLocks noChangeAspect="1"/>
            </p:cNvPicPr>
            <p:nvPr/>
          </p:nvPicPr>
          <p:blipFill>
            <a:blip r:embed="rId3"/>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2648816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 et contenu 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599" y="1323474"/>
            <a:ext cx="11232763" cy="865544"/>
          </a:xfrm>
        </p:spPr>
        <p:txBody>
          <a:bodyPr/>
          <a:lstStyle>
            <a:lvl1pPr>
              <a:defRPr>
                <a:solidFill>
                  <a:schemeClr val="accent1"/>
                </a:solidFill>
              </a:defRPr>
            </a:lvl1pPr>
          </a:lstStyle>
          <a:p>
            <a:r>
              <a:rPr lang="fr-FR"/>
              <a:t>Modifiez le style du titre</a:t>
            </a:r>
            <a:endParaRPr lang="fr-CA"/>
          </a:p>
        </p:txBody>
      </p:sp>
      <p:sp>
        <p:nvSpPr>
          <p:cNvPr id="7" name="Espace réservé du contenu 2">
            <a:extLst>
              <a:ext uri="{FF2B5EF4-FFF2-40B4-BE49-F238E27FC236}">
                <a16:creationId xmlns:a16="http://schemas.microsoft.com/office/drawing/2014/main" id="{1B018064-8571-36C2-CFD6-4B0FF03F32E7}"/>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pic>
        <p:nvPicPr>
          <p:cNvPr id="3" name="Picture 13">
            <a:extLst>
              <a:ext uri="{FF2B5EF4-FFF2-40B4-BE49-F238E27FC236}">
                <a16:creationId xmlns:a16="http://schemas.microsoft.com/office/drawing/2014/main" id="{123C9219-306C-B7B1-57BB-3850D007476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37859462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re et contenu_3">
    <p:spTree>
      <p:nvGrpSpPr>
        <p:cNvPr id="1" name=""/>
        <p:cNvGrpSpPr/>
        <p:nvPr/>
      </p:nvGrpSpPr>
      <p:grpSpPr>
        <a:xfrm>
          <a:off x="0" y="0"/>
          <a:ext cx="0" cy="0"/>
          <a:chOff x="0" y="0"/>
          <a:chExt cx="0" cy="0"/>
        </a:xfrm>
      </p:grpSpPr>
      <p:pic>
        <p:nvPicPr>
          <p:cNvPr id="6" name="Picture 13">
            <a:extLst>
              <a:ext uri="{FF2B5EF4-FFF2-40B4-BE49-F238E27FC236}">
                <a16:creationId xmlns:a16="http://schemas.microsoft.com/office/drawing/2014/main" id="{4C0EA56B-7832-2912-D433-6BA227A837F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453" t="7555" r="4635" b="66509"/>
          <a:stretch/>
        </p:blipFill>
        <p:spPr>
          <a:xfrm>
            <a:off x="0" y="-19363"/>
            <a:ext cx="12192000" cy="2173704"/>
          </a:xfrm>
          <a:prstGeom prst="rect">
            <a:avLst/>
          </a:prstGeom>
        </p:spPr>
      </p:pic>
      <p:sp>
        <p:nvSpPr>
          <p:cNvPr id="2" name="Titre 1">
            <a:extLst>
              <a:ext uri="{FF2B5EF4-FFF2-40B4-BE49-F238E27FC236}">
                <a16:creationId xmlns:a16="http://schemas.microsoft.com/office/drawing/2014/main" id="{0D026445-ACFC-A72F-1723-BEF8474F44AD}"/>
              </a:ext>
            </a:extLst>
          </p:cNvPr>
          <p:cNvSpPr>
            <a:spLocks noGrp="1"/>
          </p:cNvSpPr>
          <p:nvPr>
            <p:ph type="title"/>
          </p:nvPr>
        </p:nvSpPr>
        <p:spPr>
          <a:xfrm>
            <a:off x="543466" y="549327"/>
            <a:ext cx="11232897" cy="1325563"/>
          </a:xfrm>
        </p:spPr>
        <p:txBody>
          <a:bodyPr anchor="b"/>
          <a:lstStyle>
            <a:lvl1pPr>
              <a:defRPr>
                <a:solidFill>
                  <a:schemeClr val="bg1"/>
                </a:solidFill>
              </a:defRPr>
            </a:lvl1pPr>
          </a:lstStyle>
          <a:p>
            <a:r>
              <a:rPr lang="fr-FR"/>
              <a:t>Modifiez le style du titre</a:t>
            </a:r>
            <a:endParaRPr lang="fr-CA"/>
          </a:p>
        </p:txBody>
      </p:sp>
      <p:grpSp>
        <p:nvGrpSpPr>
          <p:cNvPr id="4" name="Groupe 9">
            <a:extLst>
              <a:ext uri="{FF2B5EF4-FFF2-40B4-BE49-F238E27FC236}">
                <a16:creationId xmlns:a16="http://schemas.microsoft.com/office/drawing/2014/main" id="{FC538D49-A55C-432B-37A1-FBF2F542249D}"/>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5" name="Rectangle 4">
              <a:extLst>
                <a:ext uri="{FF2B5EF4-FFF2-40B4-BE49-F238E27FC236}">
                  <a16:creationId xmlns:a16="http://schemas.microsoft.com/office/drawing/2014/main" id="{7DB067FC-368A-ADFE-5403-B04C0D0ED1AC}"/>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2E6CC879-4823-152F-17DF-1975E60CA16D}"/>
                </a:ext>
              </a:extLst>
            </p:cNvPr>
            <p:cNvPicPr>
              <a:picLocks noChangeAspect="1"/>
            </p:cNvPicPr>
            <p:nvPr/>
          </p:nvPicPr>
          <p:blipFill>
            <a:blip r:embed="rId3"/>
            <a:stretch>
              <a:fillRect/>
            </a:stretch>
          </p:blipFill>
          <p:spPr>
            <a:xfrm>
              <a:off x="9957844" y="6290315"/>
              <a:ext cx="1833096" cy="509600"/>
            </a:xfrm>
            <a:prstGeom prst="rect">
              <a:avLst/>
            </a:prstGeom>
            <a:grpFill/>
          </p:spPr>
        </p:pic>
      </p:grpSp>
      <p:sp>
        <p:nvSpPr>
          <p:cNvPr id="11" name="Espace réservé du contenu 2">
            <a:extLst>
              <a:ext uri="{FF2B5EF4-FFF2-40B4-BE49-F238E27FC236}">
                <a16:creationId xmlns:a16="http://schemas.microsoft.com/office/drawing/2014/main" id="{44B7FDBD-DBAF-3EA0-C1DD-AD3FC25DB2B2}"/>
              </a:ext>
            </a:extLst>
          </p:cNvPr>
          <p:cNvSpPr>
            <a:spLocks noGrp="1"/>
          </p:cNvSpPr>
          <p:nvPr>
            <p:ph idx="1"/>
          </p:nvPr>
        </p:nvSpPr>
        <p:spPr>
          <a:xfrm>
            <a:off x="543600" y="2417592"/>
            <a:ext cx="11232764" cy="39555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37355833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grpSp>
        <p:nvGrpSpPr>
          <p:cNvPr id="5" name="Groupe 9">
            <a:extLst>
              <a:ext uri="{FF2B5EF4-FFF2-40B4-BE49-F238E27FC236}">
                <a16:creationId xmlns:a16="http://schemas.microsoft.com/office/drawing/2014/main" id="{33208C2E-B8E6-D146-AEBC-3BE23F36A50B}"/>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6" name="Rectangle 5">
              <a:extLst>
                <a:ext uri="{FF2B5EF4-FFF2-40B4-BE49-F238E27FC236}">
                  <a16:creationId xmlns:a16="http://schemas.microsoft.com/office/drawing/2014/main" id="{8A148585-A276-1EDE-8B51-18BC527E0B0F}"/>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7" name="Image 5">
              <a:extLst>
                <a:ext uri="{FF2B5EF4-FFF2-40B4-BE49-F238E27FC236}">
                  <a16:creationId xmlns:a16="http://schemas.microsoft.com/office/drawing/2014/main" id="{59EAA03F-A5F2-5D1B-0913-2DE8E20FA081}"/>
                </a:ext>
              </a:extLst>
            </p:cNvPr>
            <p:cNvPicPr>
              <a:picLocks noChangeAspect="1"/>
            </p:cNvPicPr>
            <p:nvPr/>
          </p:nvPicPr>
          <p:blipFill>
            <a:blip r:embed="rId2"/>
            <a:stretch>
              <a:fillRect/>
            </a:stretch>
          </p:blipFill>
          <p:spPr>
            <a:xfrm>
              <a:off x="9957844" y="6290315"/>
              <a:ext cx="1833096" cy="509600"/>
            </a:xfrm>
            <a:prstGeom prst="rect">
              <a:avLst/>
            </a:prstGeom>
            <a:grpFill/>
          </p:spPr>
        </p:pic>
      </p:grpSp>
    </p:spTree>
    <p:extLst>
      <p:ext uri="{BB962C8B-B14F-4D97-AF65-F5344CB8AC3E}">
        <p14:creationId xmlns:p14="http://schemas.microsoft.com/office/powerpoint/2010/main" val="31002894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12883-DB84-062B-B115-A2DA747C20D6}"/>
              </a:ext>
            </a:extLst>
          </p:cNvPr>
          <p:cNvSpPr>
            <a:spLocks noGrp="1"/>
          </p:cNvSpPr>
          <p:nvPr>
            <p:ph type="title"/>
          </p:nvPr>
        </p:nvSpPr>
        <p:spPr>
          <a:xfrm>
            <a:off x="839788" y="661737"/>
            <a:ext cx="3932237" cy="1985209"/>
          </a:xfrm>
        </p:spPr>
        <p:txBody>
          <a:bodyPr anchor="b">
            <a:normAutofit/>
          </a:bodyPr>
          <a:lstStyle>
            <a:lvl1pPr>
              <a:defRPr sz="4000">
                <a:solidFill>
                  <a:schemeClr val="accent1"/>
                </a:solidFill>
              </a:defRPr>
            </a:lvl1pPr>
          </a:lstStyle>
          <a:p>
            <a:r>
              <a:rPr lang="fr-FR"/>
              <a:t>Modifiez le style du titre</a:t>
            </a:r>
            <a:endParaRPr lang="fr-CA"/>
          </a:p>
        </p:txBody>
      </p:sp>
      <p:sp>
        <p:nvSpPr>
          <p:cNvPr id="3" name="Espace réservé du contenu 2">
            <a:extLst>
              <a:ext uri="{FF2B5EF4-FFF2-40B4-BE49-F238E27FC236}">
                <a16:creationId xmlns:a16="http://schemas.microsoft.com/office/drawing/2014/main" id="{99E5B265-4900-CB60-3DF7-B1DD87401DC5}"/>
              </a:ext>
            </a:extLst>
          </p:cNvPr>
          <p:cNvSpPr>
            <a:spLocks noGrp="1"/>
          </p:cNvSpPr>
          <p:nvPr>
            <p:ph idx="1"/>
          </p:nvPr>
        </p:nvSpPr>
        <p:spPr>
          <a:xfrm>
            <a:off x="5183188" y="661737"/>
            <a:ext cx="6172200" cy="51993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a:extLst>
              <a:ext uri="{FF2B5EF4-FFF2-40B4-BE49-F238E27FC236}">
                <a16:creationId xmlns:a16="http://schemas.microsoft.com/office/drawing/2014/main" id="{4953DAE2-B543-D4FC-B0A4-C871E47A8131}"/>
              </a:ext>
            </a:extLst>
          </p:cNvPr>
          <p:cNvSpPr>
            <a:spLocks noGrp="1"/>
          </p:cNvSpPr>
          <p:nvPr>
            <p:ph type="body" sz="half" idx="2"/>
          </p:nvPr>
        </p:nvSpPr>
        <p:spPr>
          <a:xfrm>
            <a:off x="839788" y="2815388"/>
            <a:ext cx="3932237" cy="305359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grpSp>
        <p:nvGrpSpPr>
          <p:cNvPr id="8" name="Groupe 9">
            <a:extLst>
              <a:ext uri="{FF2B5EF4-FFF2-40B4-BE49-F238E27FC236}">
                <a16:creationId xmlns:a16="http://schemas.microsoft.com/office/drawing/2014/main" id="{A4DB4544-1375-FDA1-E144-1E1F73677A38}"/>
              </a:ext>
            </a:extLst>
          </p:cNvPr>
          <p:cNvGrpSpPr>
            <a:grpSpLocks noChangeAspect="1"/>
          </p:cNvGrpSpPr>
          <p:nvPr userDrawn="1"/>
        </p:nvGrpSpPr>
        <p:grpSpPr>
          <a:xfrm>
            <a:off x="0" y="6507490"/>
            <a:ext cx="12192001" cy="359745"/>
            <a:chOff x="-10989200" y="6217979"/>
            <a:chExt cx="23181200" cy="639862"/>
          </a:xfrm>
          <a:solidFill>
            <a:schemeClr val="accent1"/>
          </a:solidFill>
        </p:grpSpPr>
        <p:sp>
          <p:nvSpPr>
            <p:cNvPr id="9" name="Rectangle 8">
              <a:extLst>
                <a:ext uri="{FF2B5EF4-FFF2-40B4-BE49-F238E27FC236}">
                  <a16:creationId xmlns:a16="http://schemas.microsoft.com/office/drawing/2014/main" id="{A67A29BB-352A-F74C-A439-7EB608678E1E}"/>
                </a:ext>
              </a:extLst>
            </p:cNvPr>
            <p:cNvSpPr/>
            <p:nvPr/>
          </p:nvSpPr>
          <p:spPr>
            <a:xfrm>
              <a:off x="-10989200" y="6217979"/>
              <a:ext cx="231812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Image 5">
              <a:extLst>
                <a:ext uri="{FF2B5EF4-FFF2-40B4-BE49-F238E27FC236}">
                  <a16:creationId xmlns:a16="http://schemas.microsoft.com/office/drawing/2014/main" id="{46D1E15D-82D8-2D9C-98B0-251E7FF2986C}"/>
                </a:ext>
              </a:extLst>
            </p:cNvPr>
            <p:cNvPicPr>
              <a:picLocks noChangeAspect="1"/>
            </p:cNvPicPr>
            <p:nvPr/>
          </p:nvPicPr>
          <p:blipFill>
            <a:blip r:embed="rId2"/>
            <a:stretch>
              <a:fillRect/>
            </a:stretch>
          </p:blipFill>
          <p:spPr>
            <a:xfrm>
              <a:off x="9957844" y="6290315"/>
              <a:ext cx="1833096" cy="509600"/>
            </a:xfrm>
            <a:prstGeom prst="rect">
              <a:avLst/>
            </a:prstGeom>
            <a:grpFill/>
          </p:spPr>
        </p:pic>
      </p:grpSp>
      <p:pic>
        <p:nvPicPr>
          <p:cNvPr id="5" name="Image 4" descr="Une image contenant motif, conception, Symétrie, cercle&#10;&#10;Description générée automatiquement">
            <a:extLst>
              <a:ext uri="{FF2B5EF4-FFF2-40B4-BE49-F238E27FC236}">
                <a16:creationId xmlns:a16="http://schemas.microsoft.com/office/drawing/2014/main" id="{FFF5F553-A745-A1AD-4DE6-FEB323DF9B75}"/>
              </a:ext>
            </a:extLst>
          </p:cNvPr>
          <p:cNvPicPr>
            <a:picLocks noChangeAspect="1"/>
          </p:cNvPicPr>
          <p:nvPr userDrawn="1"/>
        </p:nvPicPr>
        <p:blipFill rotWithShape="1">
          <a:blip r:embed="rId3">
            <a:alphaModFix amt="10000"/>
            <a:extLst>
              <a:ext uri="{28A0092B-C50C-407E-A947-70E740481C1C}">
                <a14:useLocalDpi xmlns:a14="http://schemas.microsoft.com/office/drawing/2010/main" val="0"/>
              </a:ext>
            </a:extLst>
          </a:blip>
          <a:srcRect r="7942" b="33100"/>
          <a:stretch/>
        </p:blipFill>
        <p:spPr>
          <a:xfrm>
            <a:off x="0" y="23332"/>
            <a:ext cx="12272210" cy="6690768"/>
          </a:xfrm>
          <a:prstGeom prst="rect">
            <a:avLst/>
          </a:prstGeom>
        </p:spPr>
      </p:pic>
    </p:spTree>
    <p:extLst>
      <p:ext uri="{BB962C8B-B14F-4D97-AF65-F5344CB8AC3E}">
        <p14:creationId xmlns:p14="http://schemas.microsoft.com/office/powerpoint/2010/main" val="3255062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ducaloi_reseaux sociaux">
    <p:spTree>
      <p:nvGrpSpPr>
        <p:cNvPr id="1" name=""/>
        <p:cNvGrpSpPr/>
        <p:nvPr/>
      </p:nvGrpSpPr>
      <p:grpSpPr>
        <a:xfrm>
          <a:off x="0" y="0"/>
          <a:ext cx="0" cy="0"/>
          <a:chOff x="0" y="0"/>
          <a:chExt cx="0" cy="0"/>
        </a:xfrm>
      </p:grpSpPr>
      <p:pic>
        <p:nvPicPr>
          <p:cNvPr id="28" name="Image 27" descr="Une image contenant Police, Graphique, logo, graphisme&#10;&#10;Description générée automatiquement">
            <a:extLst>
              <a:ext uri="{FF2B5EF4-FFF2-40B4-BE49-F238E27FC236}">
                <a16:creationId xmlns:a16="http://schemas.microsoft.com/office/drawing/2014/main" id="{72F422A0-9BA7-EDE5-006D-4A33414216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2680" y="5915861"/>
            <a:ext cx="1008711" cy="629729"/>
          </a:xfrm>
          <a:prstGeom prst="rect">
            <a:avLst/>
          </a:prstGeom>
        </p:spPr>
      </p:pic>
      <p:grpSp>
        <p:nvGrpSpPr>
          <p:cNvPr id="4" name="Group 30">
            <a:extLst>
              <a:ext uri="{FF2B5EF4-FFF2-40B4-BE49-F238E27FC236}">
                <a16:creationId xmlns:a16="http://schemas.microsoft.com/office/drawing/2014/main" id="{C50FDE65-1077-5242-E7B1-13AA0A7B9B9E}"/>
              </a:ext>
            </a:extLst>
          </p:cNvPr>
          <p:cNvGrpSpPr/>
          <p:nvPr userDrawn="1"/>
        </p:nvGrpSpPr>
        <p:grpSpPr>
          <a:xfrm>
            <a:off x="285324" y="1474403"/>
            <a:ext cx="5810676" cy="3502410"/>
            <a:chOff x="4419601" y="2396066"/>
            <a:chExt cx="7992532" cy="4817533"/>
          </a:xfrm>
        </p:grpSpPr>
        <p:pic>
          <p:nvPicPr>
            <p:cNvPr id="5" name="Image 27">
              <a:extLst>
                <a:ext uri="{FF2B5EF4-FFF2-40B4-BE49-F238E27FC236}">
                  <a16:creationId xmlns:a16="http://schemas.microsoft.com/office/drawing/2014/main" id="{9967820A-8013-7E44-9AD6-FC493A7764A2}"/>
                </a:ext>
              </a:extLst>
            </p:cNvPr>
            <p:cNvPicPr>
              <a:picLocks noChangeAspect="1"/>
            </p:cNvPicPr>
            <p:nvPr/>
          </p:nvPicPr>
          <p:blipFill rotWithShape="1">
            <a:blip r:embed="rId3"/>
            <a:srcRect l="-26" t="2093" r="-383" b="-2963"/>
            <a:stretch/>
          </p:blipFill>
          <p:spPr>
            <a:xfrm>
              <a:off x="4419601" y="2396066"/>
              <a:ext cx="7992532" cy="4817533"/>
            </a:xfrm>
            <a:prstGeom prst="rect">
              <a:avLst/>
            </a:prstGeom>
          </p:spPr>
        </p:pic>
        <p:pic>
          <p:nvPicPr>
            <p:cNvPr id="6" name="Picture 32" descr="Graphical user interface, application&#10;&#10;Description automatically generated">
              <a:extLst>
                <a:ext uri="{FF2B5EF4-FFF2-40B4-BE49-F238E27FC236}">
                  <a16:creationId xmlns:a16="http://schemas.microsoft.com/office/drawing/2014/main" id="{99C0C2DB-F8CC-6978-3E50-551225BA98AF}"/>
                </a:ext>
              </a:extLst>
            </p:cNvPr>
            <p:cNvPicPr>
              <a:picLocks noChangeAspect="1"/>
            </p:cNvPicPr>
            <p:nvPr/>
          </p:nvPicPr>
          <p:blipFill rotWithShape="1">
            <a:blip r:embed="rId4">
              <a:extLst>
                <a:ext uri="{28A0092B-C50C-407E-A947-70E740481C1C}">
                  <a14:useLocalDpi xmlns:a14="http://schemas.microsoft.com/office/drawing/2010/main" val="0"/>
                </a:ext>
              </a:extLst>
            </a:blip>
            <a:srcRect r="10810" b="6410"/>
            <a:stretch/>
          </p:blipFill>
          <p:spPr>
            <a:xfrm>
              <a:off x="5511028" y="2713443"/>
              <a:ext cx="5783505" cy="3628089"/>
            </a:xfrm>
            <a:prstGeom prst="rect">
              <a:avLst/>
            </a:prstGeom>
          </p:spPr>
        </p:pic>
      </p:grpSp>
      <p:grpSp>
        <p:nvGrpSpPr>
          <p:cNvPr id="7" name="Groupe 17">
            <a:extLst>
              <a:ext uri="{FF2B5EF4-FFF2-40B4-BE49-F238E27FC236}">
                <a16:creationId xmlns:a16="http://schemas.microsoft.com/office/drawing/2014/main" id="{03020146-95CB-80DD-BA8C-34164305C658}"/>
              </a:ext>
            </a:extLst>
          </p:cNvPr>
          <p:cNvGrpSpPr>
            <a:grpSpLocks noChangeAspect="1"/>
          </p:cNvGrpSpPr>
          <p:nvPr userDrawn="1"/>
        </p:nvGrpSpPr>
        <p:grpSpPr>
          <a:xfrm>
            <a:off x="2881020" y="4898330"/>
            <a:ext cx="630976" cy="630936"/>
            <a:chOff x="8915400" y="2747719"/>
            <a:chExt cx="1689500" cy="1689393"/>
          </a:xfrm>
        </p:grpSpPr>
        <p:sp>
          <p:nvSpPr>
            <p:cNvPr id="8" name="Oval 24">
              <a:hlinkClick r:id="rId5"/>
              <a:extLst>
                <a:ext uri="{FF2B5EF4-FFF2-40B4-BE49-F238E27FC236}">
                  <a16:creationId xmlns:a16="http://schemas.microsoft.com/office/drawing/2014/main" id="{638BF88E-FED5-F53A-B10D-8C26F7CA8157}"/>
                </a:ext>
              </a:extLst>
            </p:cNvPr>
            <p:cNvSpPr>
              <a:spLocks/>
            </p:cNvSpPr>
            <p:nvPr userDrawn="1"/>
          </p:nvSpPr>
          <p:spPr bwMode="auto">
            <a:xfrm>
              <a:off x="8915400"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pic>
          <p:nvPicPr>
            <p:cNvPr id="9" name="Graphique 16">
              <a:extLst>
                <a:ext uri="{FF2B5EF4-FFF2-40B4-BE49-F238E27FC236}">
                  <a16:creationId xmlns:a16="http://schemas.microsoft.com/office/drawing/2014/main" id="{64AA9B73-C036-B61F-15A2-431C58169E4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9421750" y="3254015"/>
              <a:ext cx="676800" cy="676800"/>
            </a:xfrm>
            <a:prstGeom prst="rect">
              <a:avLst/>
            </a:prstGeom>
          </p:spPr>
        </p:pic>
      </p:grpSp>
      <p:pic>
        <p:nvPicPr>
          <p:cNvPr id="10" name="Image 5">
            <a:extLst>
              <a:ext uri="{FF2B5EF4-FFF2-40B4-BE49-F238E27FC236}">
                <a16:creationId xmlns:a16="http://schemas.microsoft.com/office/drawing/2014/main" id="{D7B2A707-4B1B-59A0-1136-4D0A974ECC76}"/>
              </a:ext>
            </a:extLst>
          </p:cNvPr>
          <p:cNvPicPr>
            <a:picLocks noChangeAspect="1"/>
          </p:cNvPicPr>
          <p:nvPr userDrawn="1"/>
        </p:nvPicPr>
        <p:blipFill rotWithShape="1">
          <a:blip r:embed="rId7"/>
          <a:srcRect l="642" r="857"/>
          <a:stretch/>
        </p:blipFill>
        <p:spPr>
          <a:xfrm>
            <a:off x="6417032" y="1531158"/>
            <a:ext cx="1506886" cy="1280160"/>
          </a:xfrm>
          <a:prstGeom prst="rect">
            <a:avLst/>
          </a:prstGeom>
          <a:ln w="38100">
            <a:solidFill>
              <a:srgbClr val="333F48"/>
            </a:solidFill>
            <a:miter lim="800000"/>
          </a:ln>
        </p:spPr>
      </p:pic>
      <p:pic>
        <p:nvPicPr>
          <p:cNvPr id="11" name="Image 21">
            <a:extLst>
              <a:ext uri="{FF2B5EF4-FFF2-40B4-BE49-F238E27FC236}">
                <a16:creationId xmlns:a16="http://schemas.microsoft.com/office/drawing/2014/main" id="{C9490D14-F70D-9C52-503A-DC037DCDD60B}"/>
              </a:ext>
            </a:extLst>
          </p:cNvPr>
          <p:cNvPicPr>
            <a:picLocks noChangeAspect="1"/>
          </p:cNvPicPr>
          <p:nvPr userDrawn="1"/>
        </p:nvPicPr>
        <p:blipFill>
          <a:blip r:embed="rId8"/>
          <a:stretch>
            <a:fillRect/>
          </a:stretch>
        </p:blipFill>
        <p:spPr>
          <a:xfrm>
            <a:off x="6417032" y="3139224"/>
            <a:ext cx="1508760" cy="1159542"/>
          </a:xfrm>
          <a:prstGeom prst="rect">
            <a:avLst/>
          </a:prstGeom>
          <a:ln w="38100">
            <a:solidFill>
              <a:srgbClr val="333F48"/>
            </a:solidFill>
            <a:miter lim="800000"/>
          </a:ln>
        </p:spPr>
      </p:pic>
      <p:pic>
        <p:nvPicPr>
          <p:cNvPr id="12" name="Image 23">
            <a:extLst>
              <a:ext uri="{FF2B5EF4-FFF2-40B4-BE49-F238E27FC236}">
                <a16:creationId xmlns:a16="http://schemas.microsoft.com/office/drawing/2014/main" id="{473DAE30-D840-A1A6-4143-DFFE8AF256B7}"/>
              </a:ext>
            </a:extLst>
          </p:cNvPr>
          <p:cNvPicPr>
            <a:picLocks noChangeAspect="1"/>
          </p:cNvPicPr>
          <p:nvPr userDrawn="1"/>
        </p:nvPicPr>
        <p:blipFill>
          <a:blip r:embed="rId9"/>
          <a:stretch>
            <a:fillRect/>
          </a:stretch>
        </p:blipFill>
        <p:spPr>
          <a:xfrm>
            <a:off x="6417032" y="4626671"/>
            <a:ext cx="1508760" cy="1443298"/>
          </a:xfrm>
          <a:prstGeom prst="rect">
            <a:avLst/>
          </a:prstGeom>
          <a:ln w="38100">
            <a:solidFill>
              <a:srgbClr val="333F48"/>
            </a:solidFill>
            <a:miter lim="800000"/>
          </a:ln>
        </p:spPr>
      </p:pic>
      <p:grpSp>
        <p:nvGrpSpPr>
          <p:cNvPr id="13" name="Groupe 13">
            <a:extLst>
              <a:ext uri="{FF2B5EF4-FFF2-40B4-BE49-F238E27FC236}">
                <a16:creationId xmlns:a16="http://schemas.microsoft.com/office/drawing/2014/main" id="{76EEB412-7B52-E3C7-B9CC-F71BBC22A166}"/>
              </a:ext>
            </a:extLst>
          </p:cNvPr>
          <p:cNvGrpSpPr/>
          <p:nvPr userDrawn="1"/>
        </p:nvGrpSpPr>
        <p:grpSpPr>
          <a:xfrm>
            <a:off x="7636735" y="3402403"/>
            <a:ext cx="633224" cy="633184"/>
            <a:chOff x="539551" y="2747719"/>
            <a:chExt cx="1689499" cy="1689393"/>
          </a:xfrm>
        </p:grpSpPr>
        <p:sp>
          <p:nvSpPr>
            <p:cNvPr id="14" name="Oval 18">
              <a:hlinkClick r:id="rId10"/>
              <a:extLst>
                <a:ext uri="{FF2B5EF4-FFF2-40B4-BE49-F238E27FC236}">
                  <a16:creationId xmlns:a16="http://schemas.microsoft.com/office/drawing/2014/main" id="{3B8C6BA3-B753-C6E1-C755-6E0A4EFA3726}"/>
                </a:ext>
              </a:extLst>
            </p:cNvPr>
            <p:cNvSpPr>
              <a:spLocks/>
            </p:cNvSpPr>
            <p:nvPr userDrawn="1"/>
          </p:nvSpPr>
          <p:spPr bwMode="auto">
            <a:xfrm>
              <a:off x="539551" y="2747719"/>
              <a:ext cx="1689499"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5" name="AutoShape 19">
              <a:extLst>
                <a:ext uri="{FF2B5EF4-FFF2-40B4-BE49-F238E27FC236}">
                  <a16:creationId xmlns:a16="http://schemas.microsoft.com/office/drawing/2014/main" id="{44726357-5FBC-BB20-C28B-03EE36BADD78}"/>
                </a:ext>
              </a:extLst>
            </p:cNvPr>
            <p:cNvSpPr>
              <a:spLocks/>
            </p:cNvSpPr>
            <p:nvPr userDrawn="1"/>
          </p:nvSpPr>
          <p:spPr bwMode="auto">
            <a:xfrm>
              <a:off x="1003650" y="3322308"/>
              <a:ext cx="749689" cy="551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56" y="0"/>
                  </a:moveTo>
                  <a:cubicBezTo>
                    <a:pt x="7835" y="0"/>
                    <a:pt x="5327" y="1"/>
                    <a:pt x="2507" y="428"/>
                  </a:cubicBezTo>
                  <a:cubicBezTo>
                    <a:pt x="1973" y="522"/>
                    <a:pt x="1432" y="912"/>
                    <a:pt x="1021" y="1493"/>
                  </a:cubicBezTo>
                  <a:cubicBezTo>
                    <a:pt x="637" y="2037"/>
                    <a:pt x="379" y="2733"/>
                    <a:pt x="315" y="3413"/>
                  </a:cubicBezTo>
                  <a:cubicBezTo>
                    <a:pt x="1" y="5970"/>
                    <a:pt x="0" y="8096"/>
                    <a:pt x="0" y="10653"/>
                  </a:cubicBezTo>
                  <a:cubicBezTo>
                    <a:pt x="0" y="10683"/>
                    <a:pt x="0" y="10717"/>
                    <a:pt x="0" y="10751"/>
                  </a:cubicBezTo>
                  <a:cubicBezTo>
                    <a:pt x="0" y="10785"/>
                    <a:pt x="0" y="10818"/>
                    <a:pt x="0" y="10849"/>
                  </a:cubicBezTo>
                  <a:cubicBezTo>
                    <a:pt x="0" y="10883"/>
                    <a:pt x="0" y="10917"/>
                    <a:pt x="0" y="10947"/>
                  </a:cubicBezTo>
                  <a:cubicBezTo>
                    <a:pt x="0" y="13504"/>
                    <a:pt x="1" y="15630"/>
                    <a:pt x="315" y="18187"/>
                  </a:cubicBezTo>
                  <a:cubicBezTo>
                    <a:pt x="379" y="18867"/>
                    <a:pt x="637" y="19563"/>
                    <a:pt x="1021" y="20107"/>
                  </a:cubicBezTo>
                  <a:cubicBezTo>
                    <a:pt x="1432" y="20688"/>
                    <a:pt x="1973" y="21078"/>
                    <a:pt x="2507" y="21172"/>
                  </a:cubicBezTo>
                  <a:cubicBezTo>
                    <a:pt x="5327" y="21599"/>
                    <a:pt x="7835" y="21600"/>
                    <a:pt x="10656" y="21600"/>
                  </a:cubicBezTo>
                  <a:cubicBezTo>
                    <a:pt x="10695" y="21600"/>
                    <a:pt x="10738" y="21600"/>
                    <a:pt x="10779" y="21600"/>
                  </a:cubicBezTo>
                  <a:cubicBezTo>
                    <a:pt x="10793" y="21600"/>
                    <a:pt x="10807" y="21600"/>
                    <a:pt x="10821" y="21600"/>
                  </a:cubicBezTo>
                  <a:cubicBezTo>
                    <a:pt x="10862" y="21600"/>
                    <a:pt x="10905" y="21600"/>
                    <a:pt x="10944" y="21600"/>
                  </a:cubicBezTo>
                  <a:cubicBezTo>
                    <a:pt x="13765" y="21600"/>
                    <a:pt x="16273" y="21599"/>
                    <a:pt x="19093" y="21172"/>
                  </a:cubicBezTo>
                  <a:cubicBezTo>
                    <a:pt x="19627" y="21078"/>
                    <a:pt x="20168" y="20688"/>
                    <a:pt x="20579" y="20107"/>
                  </a:cubicBezTo>
                  <a:cubicBezTo>
                    <a:pt x="20963" y="19563"/>
                    <a:pt x="21221" y="18867"/>
                    <a:pt x="21285" y="18187"/>
                  </a:cubicBezTo>
                  <a:cubicBezTo>
                    <a:pt x="21599" y="15630"/>
                    <a:pt x="21600" y="13504"/>
                    <a:pt x="21600" y="10947"/>
                  </a:cubicBezTo>
                  <a:cubicBezTo>
                    <a:pt x="21600" y="10917"/>
                    <a:pt x="21600" y="10883"/>
                    <a:pt x="21600" y="10849"/>
                  </a:cubicBezTo>
                  <a:cubicBezTo>
                    <a:pt x="21600" y="10815"/>
                    <a:pt x="21600" y="10782"/>
                    <a:pt x="21600" y="10751"/>
                  </a:cubicBezTo>
                  <a:cubicBezTo>
                    <a:pt x="21600" y="10717"/>
                    <a:pt x="21600" y="10683"/>
                    <a:pt x="21600" y="10653"/>
                  </a:cubicBezTo>
                  <a:cubicBezTo>
                    <a:pt x="21600" y="8096"/>
                    <a:pt x="21599" y="5970"/>
                    <a:pt x="21285" y="3413"/>
                  </a:cubicBezTo>
                  <a:cubicBezTo>
                    <a:pt x="21221" y="2733"/>
                    <a:pt x="20963" y="2037"/>
                    <a:pt x="20579" y="1493"/>
                  </a:cubicBezTo>
                  <a:cubicBezTo>
                    <a:pt x="20168" y="912"/>
                    <a:pt x="19627" y="522"/>
                    <a:pt x="19093" y="428"/>
                  </a:cubicBezTo>
                  <a:cubicBezTo>
                    <a:pt x="16273" y="1"/>
                    <a:pt x="13765" y="0"/>
                    <a:pt x="10944" y="0"/>
                  </a:cubicBezTo>
                  <a:cubicBezTo>
                    <a:pt x="10905" y="0"/>
                    <a:pt x="10862" y="0"/>
                    <a:pt x="10821" y="0"/>
                  </a:cubicBezTo>
                  <a:cubicBezTo>
                    <a:pt x="10807" y="0"/>
                    <a:pt x="10793" y="0"/>
                    <a:pt x="10779" y="0"/>
                  </a:cubicBezTo>
                  <a:cubicBezTo>
                    <a:pt x="10738" y="0"/>
                    <a:pt x="10695" y="0"/>
                    <a:pt x="10656" y="0"/>
                  </a:cubicBezTo>
                  <a:close/>
                  <a:moveTo>
                    <a:pt x="8201" y="6153"/>
                  </a:moveTo>
                  <a:lnTo>
                    <a:pt x="14441" y="10394"/>
                  </a:lnTo>
                  <a:lnTo>
                    <a:pt x="8201" y="14634"/>
                  </a:lnTo>
                  <a:lnTo>
                    <a:pt x="8201" y="6153"/>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45720" rIns="45720"/>
            <a:lstStyle/>
            <a:p>
              <a:pPr algn="l" defTabSz="457200"/>
              <a:endParaRPr lang="fr-CA" sz="2400" b="0">
                <a:latin typeface="Calibri" charset="0"/>
                <a:cs typeface="Calibri" charset="0"/>
                <a:sym typeface="Calibri" charset="0"/>
              </a:endParaRPr>
            </a:p>
          </p:txBody>
        </p:sp>
      </p:grpSp>
      <p:grpSp>
        <p:nvGrpSpPr>
          <p:cNvPr id="16" name="Groupe 15">
            <a:extLst>
              <a:ext uri="{FF2B5EF4-FFF2-40B4-BE49-F238E27FC236}">
                <a16:creationId xmlns:a16="http://schemas.microsoft.com/office/drawing/2014/main" id="{8734E242-53E7-98E4-183D-AFD902DE5F60}"/>
              </a:ext>
            </a:extLst>
          </p:cNvPr>
          <p:cNvGrpSpPr/>
          <p:nvPr userDrawn="1"/>
        </p:nvGrpSpPr>
        <p:grpSpPr>
          <a:xfrm>
            <a:off x="7636735" y="1854646"/>
            <a:ext cx="633224" cy="633184"/>
            <a:chOff x="2675683" y="2747719"/>
            <a:chExt cx="1689500" cy="1689393"/>
          </a:xfrm>
        </p:grpSpPr>
        <p:sp>
          <p:nvSpPr>
            <p:cNvPr id="17" name="Oval 24">
              <a:hlinkClick r:id="rId11"/>
              <a:extLst>
                <a:ext uri="{FF2B5EF4-FFF2-40B4-BE49-F238E27FC236}">
                  <a16:creationId xmlns:a16="http://schemas.microsoft.com/office/drawing/2014/main" id="{F64C223B-AAEC-A5A3-6078-5A36F93D650F}"/>
                </a:ext>
              </a:extLst>
            </p:cNvPr>
            <p:cNvSpPr>
              <a:spLocks/>
            </p:cNvSpPr>
            <p:nvPr userDrawn="1"/>
          </p:nvSpPr>
          <p:spPr bwMode="auto">
            <a:xfrm>
              <a:off x="2675683" y="2747719"/>
              <a:ext cx="1689500" cy="1689393"/>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18" name="AutoShape 25">
              <a:extLst>
                <a:ext uri="{FF2B5EF4-FFF2-40B4-BE49-F238E27FC236}">
                  <a16:creationId xmlns:a16="http://schemas.microsoft.com/office/drawing/2014/main" id="{FFF61030-DA99-5052-A530-C85697218289}"/>
                </a:ext>
              </a:extLst>
            </p:cNvPr>
            <p:cNvSpPr>
              <a:spLocks/>
            </p:cNvSpPr>
            <p:nvPr userDrawn="1"/>
          </p:nvSpPr>
          <p:spPr bwMode="auto">
            <a:xfrm>
              <a:off x="3186504" y="3258585"/>
              <a:ext cx="667883" cy="667662"/>
            </a:xfrm>
            <a:custGeom>
              <a:avLst/>
              <a:gdLst>
                <a:gd name="T0" fmla="+- 0 10799 1"/>
                <a:gd name="T1" fmla="*/ T0 w 21597"/>
                <a:gd name="T2" fmla="+- 0 10800 2"/>
                <a:gd name="T3" fmla="*/ 10800 h 21597"/>
                <a:gd name="T4" fmla="+- 0 10799 1"/>
                <a:gd name="T5" fmla="*/ T4 w 21597"/>
                <a:gd name="T6" fmla="+- 0 10800 2"/>
                <a:gd name="T7" fmla="*/ 10800 h 21597"/>
                <a:gd name="T8" fmla="+- 0 10799 1"/>
                <a:gd name="T9" fmla="*/ T8 w 21597"/>
                <a:gd name="T10" fmla="+- 0 10800 2"/>
                <a:gd name="T11" fmla="*/ 10800 h 21597"/>
                <a:gd name="T12" fmla="+- 0 10799 1"/>
                <a:gd name="T13" fmla="*/ T12 w 21597"/>
                <a:gd name="T14" fmla="+- 0 10800 2"/>
                <a:gd name="T15" fmla="*/ 10800 h 21597"/>
              </a:gdLst>
              <a:ahLst/>
              <a:cxnLst>
                <a:cxn ang="0">
                  <a:pos x="T1" y="T3"/>
                </a:cxn>
                <a:cxn ang="0">
                  <a:pos x="T5" y="T7"/>
                </a:cxn>
                <a:cxn ang="0">
                  <a:pos x="T9" y="T11"/>
                </a:cxn>
                <a:cxn ang="0">
                  <a:pos x="T13" y="T15"/>
                </a:cxn>
              </a:cxnLst>
              <a:rect l="0" t="0" r="r" b="b"/>
              <a:pathLst>
                <a:path w="21597" h="21597">
                  <a:moveTo>
                    <a:pt x="4955" y="0"/>
                  </a:moveTo>
                  <a:cubicBezTo>
                    <a:pt x="4242" y="0"/>
                    <a:pt x="3702" y="-2"/>
                    <a:pt x="3248" y="29"/>
                  </a:cubicBezTo>
                  <a:cubicBezTo>
                    <a:pt x="2794" y="59"/>
                    <a:pt x="2425" y="122"/>
                    <a:pt x="2044" y="243"/>
                  </a:cubicBezTo>
                  <a:cubicBezTo>
                    <a:pt x="1625" y="395"/>
                    <a:pt x="1251" y="636"/>
                    <a:pt x="944" y="943"/>
                  </a:cubicBezTo>
                  <a:cubicBezTo>
                    <a:pt x="637" y="1251"/>
                    <a:pt x="396" y="1624"/>
                    <a:pt x="244" y="2044"/>
                  </a:cubicBezTo>
                  <a:cubicBezTo>
                    <a:pt x="122" y="2427"/>
                    <a:pt x="60" y="2800"/>
                    <a:pt x="29" y="3254"/>
                  </a:cubicBezTo>
                  <a:cubicBezTo>
                    <a:pt x="-1" y="3707"/>
                    <a:pt x="0" y="4240"/>
                    <a:pt x="1" y="4950"/>
                  </a:cubicBezTo>
                  <a:lnTo>
                    <a:pt x="1" y="16623"/>
                  </a:lnTo>
                  <a:cubicBezTo>
                    <a:pt x="1" y="17344"/>
                    <a:pt x="-1" y="17886"/>
                    <a:pt x="29" y="18342"/>
                  </a:cubicBezTo>
                  <a:cubicBezTo>
                    <a:pt x="60" y="18799"/>
                    <a:pt x="122" y="19170"/>
                    <a:pt x="244" y="19553"/>
                  </a:cubicBezTo>
                  <a:cubicBezTo>
                    <a:pt x="396" y="19972"/>
                    <a:pt x="637" y="20345"/>
                    <a:pt x="944" y="20653"/>
                  </a:cubicBezTo>
                  <a:cubicBezTo>
                    <a:pt x="1251" y="20960"/>
                    <a:pt x="1625" y="21201"/>
                    <a:pt x="2044" y="21353"/>
                  </a:cubicBezTo>
                  <a:cubicBezTo>
                    <a:pt x="2427" y="21475"/>
                    <a:pt x="2799" y="21537"/>
                    <a:pt x="3254" y="21568"/>
                  </a:cubicBezTo>
                  <a:cubicBezTo>
                    <a:pt x="3708" y="21598"/>
                    <a:pt x="4246" y="21597"/>
                    <a:pt x="4955" y="21596"/>
                  </a:cubicBezTo>
                  <a:lnTo>
                    <a:pt x="16625" y="21596"/>
                  </a:lnTo>
                  <a:cubicBezTo>
                    <a:pt x="17346" y="21596"/>
                    <a:pt x="17884" y="21598"/>
                    <a:pt x="18339" y="21568"/>
                  </a:cubicBezTo>
                  <a:cubicBezTo>
                    <a:pt x="18793" y="21537"/>
                    <a:pt x="19166" y="21475"/>
                    <a:pt x="19548" y="21353"/>
                  </a:cubicBezTo>
                  <a:cubicBezTo>
                    <a:pt x="19967" y="21201"/>
                    <a:pt x="20345" y="20960"/>
                    <a:pt x="20654" y="20653"/>
                  </a:cubicBezTo>
                  <a:cubicBezTo>
                    <a:pt x="20963" y="20345"/>
                    <a:pt x="21202" y="19972"/>
                    <a:pt x="21354" y="19553"/>
                  </a:cubicBezTo>
                  <a:cubicBezTo>
                    <a:pt x="21476" y="19170"/>
                    <a:pt x="21538" y="18796"/>
                    <a:pt x="21569" y="18342"/>
                  </a:cubicBezTo>
                  <a:cubicBezTo>
                    <a:pt x="21599" y="17889"/>
                    <a:pt x="21598" y="17356"/>
                    <a:pt x="21597" y="16646"/>
                  </a:cubicBezTo>
                  <a:lnTo>
                    <a:pt x="21597" y="4973"/>
                  </a:lnTo>
                  <a:cubicBezTo>
                    <a:pt x="21598" y="4252"/>
                    <a:pt x="21599" y="3710"/>
                    <a:pt x="21569" y="3254"/>
                  </a:cubicBezTo>
                  <a:cubicBezTo>
                    <a:pt x="21538" y="2797"/>
                    <a:pt x="21476" y="2426"/>
                    <a:pt x="21354" y="2044"/>
                  </a:cubicBezTo>
                  <a:cubicBezTo>
                    <a:pt x="21202" y="1624"/>
                    <a:pt x="20963" y="1251"/>
                    <a:pt x="20654" y="943"/>
                  </a:cubicBezTo>
                  <a:cubicBezTo>
                    <a:pt x="20345" y="636"/>
                    <a:pt x="19967" y="395"/>
                    <a:pt x="19548" y="243"/>
                  </a:cubicBezTo>
                  <a:cubicBezTo>
                    <a:pt x="19166" y="121"/>
                    <a:pt x="18792" y="59"/>
                    <a:pt x="18339" y="29"/>
                  </a:cubicBezTo>
                  <a:cubicBezTo>
                    <a:pt x="17885" y="-2"/>
                    <a:pt x="17352" y="0"/>
                    <a:pt x="16643" y="0"/>
                  </a:cubicBezTo>
                  <a:lnTo>
                    <a:pt x="4973" y="0"/>
                  </a:lnTo>
                  <a:lnTo>
                    <a:pt x="4955" y="0"/>
                  </a:lnTo>
                  <a:close/>
                  <a:moveTo>
                    <a:pt x="16093" y="2704"/>
                  </a:moveTo>
                  <a:lnTo>
                    <a:pt x="18599" y="2704"/>
                  </a:lnTo>
                  <a:cubicBezTo>
                    <a:pt x="18766" y="2704"/>
                    <a:pt x="18851" y="2704"/>
                    <a:pt x="18941" y="2733"/>
                  </a:cubicBezTo>
                  <a:cubicBezTo>
                    <a:pt x="19039" y="2768"/>
                    <a:pt x="19113" y="2843"/>
                    <a:pt x="19149" y="2941"/>
                  </a:cubicBezTo>
                  <a:cubicBezTo>
                    <a:pt x="19177" y="3031"/>
                    <a:pt x="19178" y="3119"/>
                    <a:pt x="19178" y="3288"/>
                  </a:cubicBezTo>
                  <a:lnTo>
                    <a:pt x="19178" y="5790"/>
                  </a:lnTo>
                  <a:cubicBezTo>
                    <a:pt x="19178" y="5956"/>
                    <a:pt x="19177" y="6041"/>
                    <a:pt x="19149" y="6131"/>
                  </a:cubicBezTo>
                  <a:cubicBezTo>
                    <a:pt x="19113" y="6230"/>
                    <a:pt x="19039" y="6304"/>
                    <a:pt x="18941" y="6340"/>
                  </a:cubicBezTo>
                  <a:cubicBezTo>
                    <a:pt x="18851" y="6368"/>
                    <a:pt x="18763" y="6369"/>
                    <a:pt x="18593" y="6369"/>
                  </a:cubicBezTo>
                  <a:lnTo>
                    <a:pt x="16093" y="6369"/>
                  </a:lnTo>
                  <a:cubicBezTo>
                    <a:pt x="15926" y="6369"/>
                    <a:pt x="15841" y="6368"/>
                    <a:pt x="15751" y="6340"/>
                  </a:cubicBezTo>
                  <a:cubicBezTo>
                    <a:pt x="15653" y="6304"/>
                    <a:pt x="15573" y="6230"/>
                    <a:pt x="15537" y="6131"/>
                  </a:cubicBezTo>
                  <a:cubicBezTo>
                    <a:pt x="15508" y="6041"/>
                    <a:pt x="15514" y="5953"/>
                    <a:pt x="15514" y="5784"/>
                  </a:cubicBezTo>
                  <a:lnTo>
                    <a:pt x="15514" y="3283"/>
                  </a:lnTo>
                  <a:cubicBezTo>
                    <a:pt x="15514" y="3116"/>
                    <a:pt x="15508" y="3031"/>
                    <a:pt x="15537" y="2941"/>
                  </a:cubicBezTo>
                  <a:cubicBezTo>
                    <a:pt x="15573" y="2843"/>
                    <a:pt x="15653" y="2768"/>
                    <a:pt x="15751" y="2733"/>
                  </a:cubicBezTo>
                  <a:cubicBezTo>
                    <a:pt x="15841" y="2704"/>
                    <a:pt x="15923" y="2704"/>
                    <a:pt x="16093" y="2704"/>
                  </a:cubicBezTo>
                  <a:close/>
                  <a:moveTo>
                    <a:pt x="10796" y="6537"/>
                  </a:moveTo>
                  <a:cubicBezTo>
                    <a:pt x="11896" y="6537"/>
                    <a:pt x="13001" y="6953"/>
                    <a:pt x="13841" y="7793"/>
                  </a:cubicBezTo>
                  <a:cubicBezTo>
                    <a:pt x="15520" y="9473"/>
                    <a:pt x="15520" y="12199"/>
                    <a:pt x="13841" y="13878"/>
                  </a:cubicBezTo>
                  <a:cubicBezTo>
                    <a:pt x="12162" y="15558"/>
                    <a:pt x="9436" y="15558"/>
                    <a:pt x="7757" y="13878"/>
                  </a:cubicBezTo>
                  <a:cubicBezTo>
                    <a:pt x="6078" y="12199"/>
                    <a:pt x="6078" y="9473"/>
                    <a:pt x="7757" y="7793"/>
                  </a:cubicBezTo>
                  <a:cubicBezTo>
                    <a:pt x="8597" y="6953"/>
                    <a:pt x="9696" y="6537"/>
                    <a:pt x="10796" y="6537"/>
                  </a:cubicBezTo>
                  <a:close/>
                  <a:moveTo>
                    <a:pt x="2403" y="9565"/>
                  </a:moveTo>
                  <a:lnTo>
                    <a:pt x="4191" y="9565"/>
                  </a:lnTo>
                  <a:cubicBezTo>
                    <a:pt x="3785" y="11684"/>
                    <a:pt x="4397" y="13957"/>
                    <a:pt x="6038" y="15598"/>
                  </a:cubicBezTo>
                  <a:cubicBezTo>
                    <a:pt x="8667" y="18228"/>
                    <a:pt x="12931" y="18228"/>
                    <a:pt x="15560" y="15598"/>
                  </a:cubicBezTo>
                  <a:cubicBezTo>
                    <a:pt x="17201" y="13957"/>
                    <a:pt x="17813" y="11684"/>
                    <a:pt x="17407" y="9565"/>
                  </a:cubicBezTo>
                  <a:lnTo>
                    <a:pt x="19195" y="9565"/>
                  </a:lnTo>
                  <a:lnTo>
                    <a:pt x="19195" y="17567"/>
                  </a:lnTo>
                  <a:cubicBezTo>
                    <a:pt x="19195" y="17800"/>
                    <a:pt x="19194" y="17974"/>
                    <a:pt x="19184" y="18122"/>
                  </a:cubicBezTo>
                  <a:cubicBezTo>
                    <a:pt x="19173" y="18271"/>
                    <a:pt x="19154" y="18396"/>
                    <a:pt x="19114" y="18522"/>
                  </a:cubicBezTo>
                  <a:cubicBezTo>
                    <a:pt x="19064" y="18660"/>
                    <a:pt x="18986" y="18779"/>
                    <a:pt x="18883" y="18881"/>
                  </a:cubicBezTo>
                  <a:cubicBezTo>
                    <a:pt x="18780" y="18983"/>
                    <a:pt x="18655" y="19064"/>
                    <a:pt x="18518" y="19113"/>
                  </a:cubicBezTo>
                  <a:cubicBezTo>
                    <a:pt x="18392" y="19153"/>
                    <a:pt x="18268" y="19172"/>
                    <a:pt x="18119" y="19182"/>
                  </a:cubicBezTo>
                  <a:cubicBezTo>
                    <a:pt x="17969" y="19192"/>
                    <a:pt x="17794" y="19194"/>
                    <a:pt x="17557" y="19194"/>
                  </a:cubicBezTo>
                  <a:lnTo>
                    <a:pt x="4035" y="19194"/>
                  </a:lnTo>
                  <a:cubicBezTo>
                    <a:pt x="3801" y="19194"/>
                    <a:pt x="3628" y="19192"/>
                    <a:pt x="3479" y="19182"/>
                  </a:cubicBezTo>
                  <a:cubicBezTo>
                    <a:pt x="3331" y="19172"/>
                    <a:pt x="3206" y="19153"/>
                    <a:pt x="3080" y="19113"/>
                  </a:cubicBezTo>
                  <a:cubicBezTo>
                    <a:pt x="2943" y="19064"/>
                    <a:pt x="2818" y="18983"/>
                    <a:pt x="2715" y="18881"/>
                  </a:cubicBezTo>
                  <a:cubicBezTo>
                    <a:pt x="2612" y="18779"/>
                    <a:pt x="2534" y="18660"/>
                    <a:pt x="2484" y="18522"/>
                  </a:cubicBezTo>
                  <a:cubicBezTo>
                    <a:pt x="2444" y="18396"/>
                    <a:pt x="2425" y="18273"/>
                    <a:pt x="2414" y="18122"/>
                  </a:cubicBezTo>
                  <a:cubicBezTo>
                    <a:pt x="2404" y="17972"/>
                    <a:pt x="2403" y="17792"/>
                    <a:pt x="2403" y="17555"/>
                  </a:cubicBezTo>
                  <a:lnTo>
                    <a:pt x="2403" y="9565"/>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grpSp>
      <p:grpSp>
        <p:nvGrpSpPr>
          <p:cNvPr id="19" name="Groupe 49">
            <a:extLst>
              <a:ext uri="{FF2B5EF4-FFF2-40B4-BE49-F238E27FC236}">
                <a16:creationId xmlns:a16="http://schemas.microsoft.com/office/drawing/2014/main" id="{F4821425-3856-1490-A3F0-DD47054B0275}"/>
              </a:ext>
            </a:extLst>
          </p:cNvPr>
          <p:cNvGrpSpPr/>
          <p:nvPr userDrawn="1"/>
        </p:nvGrpSpPr>
        <p:grpSpPr>
          <a:xfrm>
            <a:off x="7636735" y="5031728"/>
            <a:ext cx="633224" cy="633184"/>
            <a:chOff x="7305431" y="4396728"/>
            <a:chExt cx="633224" cy="633184"/>
          </a:xfrm>
        </p:grpSpPr>
        <p:sp>
          <p:nvSpPr>
            <p:cNvPr id="20" name="Oval 24">
              <a:hlinkClick r:id="rId12"/>
              <a:extLst>
                <a:ext uri="{FF2B5EF4-FFF2-40B4-BE49-F238E27FC236}">
                  <a16:creationId xmlns:a16="http://schemas.microsoft.com/office/drawing/2014/main" id="{B4330074-9DE3-DF54-89BA-2C6B1D3BC392}"/>
                </a:ext>
              </a:extLst>
            </p:cNvPr>
            <p:cNvSpPr>
              <a:spLocks/>
            </p:cNvSpPr>
            <p:nvPr userDrawn="1"/>
          </p:nvSpPr>
          <p:spPr bwMode="auto">
            <a:xfrm>
              <a:off x="7305431" y="4396728"/>
              <a:ext cx="633224" cy="633184"/>
            </a:xfrm>
            <a:prstGeom prst="ellipse">
              <a:avLst/>
            </a:prstGeom>
            <a:solidFill>
              <a:srgbClr val="333F48"/>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solidFill>
                  <a:srgbClr val="FFFFFF"/>
                </a:solidFill>
                <a:latin typeface="Helvetica Light" charset="0"/>
                <a:cs typeface="Helvetica Light" charset="0"/>
                <a:sym typeface="Helvetica Light" charset="0"/>
              </a:endParaRPr>
            </a:p>
          </p:txBody>
        </p:sp>
        <p:sp>
          <p:nvSpPr>
            <p:cNvPr id="21" name="AutoShape 4">
              <a:extLst>
                <a:ext uri="{FF2B5EF4-FFF2-40B4-BE49-F238E27FC236}">
                  <a16:creationId xmlns:a16="http://schemas.microsoft.com/office/drawing/2014/main" id="{C1F3FE24-3C51-CCE0-EAF3-1948DB89323A}"/>
                </a:ext>
              </a:extLst>
            </p:cNvPr>
            <p:cNvSpPr>
              <a:spLocks/>
            </p:cNvSpPr>
            <p:nvPr userDrawn="1"/>
          </p:nvSpPr>
          <p:spPr bwMode="auto">
            <a:xfrm>
              <a:off x="7534602" y="4546903"/>
              <a:ext cx="174883" cy="332835"/>
            </a:xfrm>
            <a:custGeom>
              <a:avLst/>
              <a:gdLst>
                <a:gd name="T0" fmla="*/ 10800 w 21600"/>
                <a:gd name="T1" fmla="+- 0 10802 5"/>
                <a:gd name="T2" fmla="*/ 10802 h 21595"/>
                <a:gd name="T3" fmla="*/ 10800 w 21600"/>
                <a:gd name="T4" fmla="+- 0 10802 5"/>
                <a:gd name="T5" fmla="*/ 10802 h 21595"/>
                <a:gd name="T6" fmla="*/ 10800 w 21600"/>
                <a:gd name="T7" fmla="+- 0 10802 5"/>
                <a:gd name="T8" fmla="*/ 10802 h 21595"/>
                <a:gd name="T9" fmla="*/ 10800 w 21600"/>
                <a:gd name="T10" fmla="+- 0 10802 5"/>
                <a:gd name="T11" fmla="*/ 10802 h 21595"/>
              </a:gdLst>
              <a:ahLst/>
              <a:cxnLst>
                <a:cxn ang="0">
                  <a:pos x="T0" y="T2"/>
                </a:cxn>
                <a:cxn ang="0">
                  <a:pos x="T3" y="T5"/>
                </a:cxn>
                <a:cxn ang="0">
                  <a:pos x="T6" y="T8"/>
                </a:cxn>
                <a:cxn ang="0">
                  <a:pos x="T9" y="T11"/>
                </a:cxn>
              </a:cxnLst>
              <a:rect l="0" t="0" r="r" b="b"/>
              <a:pathLst>
                <a:path w="21600" h="21595">
                  <a:moveTo>
                    <a:pt x="14325" y="0"/>
                  </a:moveTo>
                  <a:cubicBezTo>
                    <a:pt x="11947" y="-5"/>
                    <a:pt x="9683" y="535"/>
                    <a:pt x="8120" y="1477"/>
                  </a:cubicBezTo>
                  <a:cubicBezTo>
                    <a:pt x="6945" y="2186"/>
                    <a:pt x="6249" y="3081"/>
                    <a:pt x="6144" y="4019"/>
                  </a:cubicBezTo>
                  <a:lnTo>
                    <a:pt x="6123" y="7733"/>
                  </a:lnTo>
                  <a:lnTo>
                    <a:pt x="0" y="7733"/>
                  </a:lnTo>
                  <a:lnTo>
                    <a:pt x="0" y="11796"/>
                  </a:lnTo>
                  <a:lnTo>
                    <a:pt x="6103" y="11796"/>
                  </a:lnTo>
                  <a:lnTo>
                    <a:pt x="6052" y="21595"/>
                  </a:lnTo>
                  <a:lnTo>
                    <a:pt x="14509" y="21595"/>
                  </a:lnTo>
                  <a:lnTo>
                    <a:pt x="14509" y="11796"/>
                  </a:lnTo>
                  <a:lnTo>
                    <a:pt x="20469" y="11796"/>
                  </a:lnTo>
                  <a:lnTo>
                    <a:pt x="21447" y="7733"/>
                  </a:lnTo>
                  <a:lnTo>
                    <a:pt x="14509" y="7733"/>
                  </a:lnTo>
                  <a:lnTo>
                    <a:pt x="14509" y="4988"/>
                  </a:lnTo>
                  <a:cubicBezTo>
                    <a:pt x="14453" y="4560"/>
                    <a:pt x="14822" y="4150"/>
                    <a:pt x="15487" y="3901"/>
                  </a:cubicBezTo>
                  <a:cubicBezTo>
                    <a:pt x="15925" y="3738"/>
                    <a:pt x="16459" y="3660"/>
                    <a:pt x="16995" y="3682"/>
                  </a:cubicBezTo>
                  <a:lnTo>
                    <a:pt x="21600" y="3677"/>
                  </a:lnTo>
                  <a:lnTo>
                    <a:pt x="21590" y="0"/>
                  </a:lnTo>
                  <a:lnTo>
                    <a:pt x="14325" y="0"/>
                  </a:lnTo>
                  <a:close/>
                </a:path>
              </a:pathLst>
            </a:custGeom>
            <a:solidFill>
              <a:srgbClr val="FFFFFF"/>
            </a:solidFill>
            <a:ln>
              <a:noFill/>
            </a:ln>
            <a:effectLst/>
            <a:extLst>
              <a:ext uri="{91240B29-F687-4f45-9708-019B960494DF}">
                <a14:hiddenLine xmlns:a14="http://schemas.microsoft.com/office/drawing/2010/main" xmlns="" w="12700"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50800" tIns="50800" rIns="50800" bIns="50800" anchor="ctr"/>
            <a:lstStyle/>
            <a:p>
              <a:endParaRPr lang="fr-CA" sz="3200" b="0">
                <a:latin typeface="Helvetica Light" charset="0"/>
                <a:cs typeface="Helvetica Light" charset="0"/>
                <a:sym typeface="Helvetica Light" charset="0"/>
              </a:endParaRPr>
            </a:p>
          </p:txBody>
        </p:sp>
      </p:grpSp>
      <p:sp>
        <p:nvSpPr>
          <p:cNvPr id="23" name="Rectangle 22">
            <a:extLst>
              <a:ext uri="{FF2B5EF4-FFF2-40B4-BE49-F238E27FC236}">
                <a16:creationId xmlns:a16="http://schemas.microsoft.com/office/drawing/2014/main" id="{7846A12A-6D5C-8A0F-5CCE-58D8A4FC315E}"/>
              </a:ext>
            </a:extLst>
          </p:cNvPr>
          <p:cNvSpPr/>
          <p:nvPr userDrawn="1"/>
        </p:nvSpPr>
        <p:spPr>
          <a:xfrm>
            <a:off x="2176617" y="5620128"/>
            <a:ext cx="2039783" cy="338554"/>
          </a:xfrm>
          <a:prstGeom prst="rect">
            <a:avLst/>
          </a:prstGeom>
        </p:spPr>
        <p:txBody>
          <a:bodyPr wrap="square" lIns="91440" tIns="45720" rIns="91440" bIns="45720" anchor="t">
            <a:spAutoFit/>
          </a:bodyPr>
          <a:lstStyle/>
          <a:p>
            <a:pPr algn="ctr"/>
            <a:r>
              <a:rPr lang="fr-CA" sz="1600">
                <a:solidFill>
                  <a:schemeClr val="accent1"/>
                </a:solidFill>
                <a:latin typeface="Arial"/>
                <a:ea typeface="+mn-lt"/>
                <a:cs typeface="Arial"/>
                <a:hlinkClick r:id="rId13">
                  <a:extLst>
                    <a:ext uri="{A12FA001-AC4F-418D-AE19-62706E023703}">
                      <ahyp:hlinkClr xmlns:ahyp="http://schemas.microsoft.com/office/drawing/2018/hyperlinkcolor" val="tx"/>
                    </a:ext>
                  </a:extLst>
                </a:hlinkClick>
              </a:rPr>
              <a:t>educaloi.qc.ca/en</a:t>
            </a:r>
            <a:endParaRPr lang="fr-CA" sz="1600">
              <a:solidFill>
                <a:schemeClr val="accent1"/>
              </a:solidFill>
              <a:latin typeface="Arial"/>
              <a:ea typeface="+mn-lt"/>
              <a:cs typeface="Arial"/>
            </a:endParaRPr>
          </a:p>
        </p:txBody>
      </p:sp>
      <p:sp>
        <p:nvSpPr>
          <p:cNvPr id="24" name="Rectangle 23">
            <a:extLst>
              <a:ext uri="{FF2B5EF4-FFF2-40B4-BE49-F238E27FC236}">
                <a16:creationId xmlns:a16="http://schemas.microsoft.com/office/drawing/2014/main" id="{22859D47-0BAA-7473-A8B1-3D840578CFDC}"/>
              </a:ext>
            </a:extLst>
          </p:cNvPr>
          <p:cNvSpPr/>
          <p:nvPr userDrawn="1"/>
        </p:nvSpPr>
        <p:spPr>
          <a:xfrm>
            <a:off x="8374217" y="3555999"/>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YouTube/</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sp>
        <p:nvSpPr>
          <p:cNvPr id="25" name="Rectangle 24">
            <a:extLst>
              <a:ext uri="{FF2B5EF4-FFF2-40B4-BE49-F238E27FC236}">
                <a16:creationId xmlns:a16="http://schemas.microsoft.com/office/drawing/2014/main" id="{80A30FA2-30A0-AE98-4C42-8D5B02C90D1C}"/>
              </a:ext>
            </a:extLst>
          </p:cNvPr>
          <p:cNvSpPr/>
          <p:nvPr userDrawn="1"/>
        </p:nvSpPr>
        <p:spPr>
          <a:xfrm>
            <a:off x="8374217" y="200089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Instagram/</a:t>
            </a:r>
            <a:r>
              <a:rPr lang="fr-CA" sz="1600" err="1">
                <a:solidFill>
                  <a:schemeClr val="accent1"/>
                </a:solidFill>
                <a:latin typeface="Arial"/>
                <a:ea typeface="+mn-lt"/>
                <a:cs typeface="Arial"/>
              </a:rPr>
              <a:t>educaloi_en</a:t>
            </a:r>
            <a:endParaRPr lang="fr-CA" sz="1600">
              <a:solidFill>
                <a:schemeClr val="accent1"/>
              </a:solidFill>
              <a:latin typeface="Arial"/>
              <a:ea typeface="+mn-lt"/>
              <a:cs typeface="Arial"/>
            </a:endParaRPr>
          </a:p>
        </p:txBody>
      </p:sp>
      <p:sp>
        <p:nvSpPr>
          <p:cNvPr id="26" name="Rectangle 25">
            <a:extLst>
              <a:ext uri="{FF2B5EF4-FFF2-40B4-BE49-F238E27FC236}">
                <a16:creationId xmlns:a16="http://schemas.microsoft.com/office/drawing/2014/main" id="{D71A6281-08B7-5EAB-D403-7A8B644D9FE4}"/>
              </a:ext>
            </a:extLst>
          </p:cNvPr>
          <p:cNvSpPr/>
          <p:nvPr userDrawn="1"/>
        </p:nvSpPr>
        <p:spPr>
          <a:xfrm>
            <a:off x="8374217" y="5180012"/>
            <a:ext cx="2708649" cy="338554"/>
          </a:xfrm>
          <a:prstGeom prst="rect">
            <a:avLst/>
          </a:prstGeom>
        </p:spPr>
        <p:txBody>
          <a:bodyPr wrap="square" lIns="91440" tIns="45720" rIns="91440" bIns="45720" anchor="t">
            <a:spAutoFit/>
          </a:bodyPr>
          <a:lstStyle/>
          <a:p>
            <a:r>
              <a:rPr lang="fr-CA" sz="1600">
                <a:solidFill>
                  <a:schemeClr val="accent1"/>
                </a:solidFill>
                <a:latin typeface="Arial"/>
                <a:ea typeface="+mn-lt"/>
                <a:cs typeface="Arial"/>
              </a:rPr>
              <a:t>Facebook/</a:t>
            </a:r>
            <a:r>
              <a:rPr lang="fr-CA" sz="1600" err="1">
                <a:solidFill>
                  <a:schemeClr val="accent1"/>
                </a:solidFill>
                <a:latin typeface="Arial"/>
                <a:ea typeface="+mn-lt"/>
                <a:cs typeface="Arial"/>
              </a:rPr>
              <a:t>educaloi</a:t>
            </a:r>
            <a:endParaRPr lang="fr-CA" sz="1600">
              <a:solidFill>
                <a:schemeClr val="accent1"/>
              </a:solidFill>
              <a:latin typeface="Arial"/>
              <a:ea typeface="+mn-lt"/>
              <a:cs typeface="Arial"/>
            </a:endParaRPr>
          </a:p>
        </p:txBody>
      </p:sp>
      <p:pic>
        <p:nvPicPr>
          <p:cNvPr id="2" name="Picture 13">
            <a:extLst>
              <a:ext uri="{FF2B5EF4-FFF2-40B4-BE49-F238E27FC236}">
                <a16:creationId xmlns:a16="http://schemas.microsoft.com/office/drawing/2014/main" id="{E3DD75DE-59B6-8F9F-D980-3ED54AC20045}"/>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l="13453" t="7555" r="4635" b="77750"/>
          <a:stretch/>
        </p:blipFill>
        <p:spPr>
          <a:xfrm>
            <a:off x="0" y="0"/>
            <a:ext cx="12192000" cy="1231636"/>
          </a:xfrm>
          <a:prstGeom prst="rect">
            <a:avLst/>
          </a:prstGeom>
        </p:spPr>
      </p:pic>
    </p:spTree>
    <p:extLst>
      <p:ext uri="{BB962C8B-B14F-4D97-AF65-F5344CB8AC3E}">
        <p14:creationId xmlns:p14="http://schemas.microsoft.com/office/powerpoint/2010/main" val="40824213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enaire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415CED-1D34-272C-BEFE-6EC6E53AA0AE}"/>
              </a:ext>
            </a:extLst>
          </p:cNvPr>
          <p:cNvSpPr/>
          <p:nvPr userDrawn="1"/>
        </p:nvSpPr>
        <p:spPr>
          <a:xfrm>
            <a:off x="1243934" y="5130424"/>
            <a:ext cx="9946731" cy="861774"/>
          </a:xfrm>
          <a:prstGeom prst="rect">
            <a:avLst/>
          </a:prstGeom>
        </p:spPr>
        <p:txBody>
          <a:bodyPr wrap="square" lIns="91440" tIns="45720" rIns="91440" bIns="45720" anchor="t">
            <a:spAutoFit/>
          </a:bodyPr>
          <a:lstStyle/>
          <a:p>
            <a:pPr>
              <a:spcAft>
                <a:spcPts val="1200"/>
              </a:spcAft>
            </a:pPr>
            <a:endParaRPr lang="fr-CA" sz="2800">
              <a:solidFill>
                <a:srgbClr val="333F48"/>
              </a:solidFill>
              <a:latin typeface="Arial"/>
              <a:ea typeface="+mn-lt"/>
              <a:cs typeface="Arial"/>
            </a:endParaRPr>
          </a:p>
          <a:p>
            <a:pPr>
              <a:spcAft>
                <a:spcPts val="1200"/>
              </a:spcAft>
            </a:pPr>
            <a:r>
              <a:rPr lang="en-CA" sz="1200" b="0" i="0" u="none" strike="noStrike">
                <a:solidFill>
                  <a:srgbClr val="333F48"/>
                </a:solidFill>
                <a:effectLst/>
                <a:latin typeface="Arial"/>
                <a:cs typeface="Arial"/>
              </a:rPr>
              <a:t>© </a:t>
            </a:r>
            <a:r>
              <a:rPr lang="en-US" sz="1200" b="0" i="0" u="none" strike="noStrike">
                <a:solidFill>
                  <a:srgbClr val="333F48"/>
                </a:solidFill>
                <a:effectLst/>
                <a:latin typeface="Arial"/>
                <a:cs typeface="Arial"/>
              </a:rPr>
              <a:t>​</a:t>
            </a:r>
            <a:r>
              <a:rPr lang="en-US" sz="1200" b="0" i="0" u="none" strike="noStrike" err="1">
                <a:solidFill>
                  <a:srgbClr val="333F48"/>
                </a:solidFill>
                <a:effectLst/>
                <a:latin typeface="Arial"/>
                <a:cs typeface="Arial"/>
              </a:rPr>
              <a:t>Éducaloi</a:t>
            </a:r>
            <a:r>
              <a:rPr lang="en-US" sz="1200" b="0" i="0" u="none" strike="noStrike">
                <a:solidFill>
                  <a:srgbClr val="333F48"/>
                </a:solidFill>
                <a:effectLst/>
                <a:latin typeface="Arial"/>
                <a:cs typeface="Arial"/>
              </a:rPr>
              <a:t> </a:t>
            </a:r>
            <a:r>
              <a:rPr lang="en-US" sz="1200">
                <a:solidFill>
                  <a:srgbClr val="333F48"/>
                </a:solidFill>
                <a:latin typeface="Arial"/>
                <a:cs typeface="Arial"/>
              </a:rPr>
              <a:t>2023</a:t>
            </a:r>
            <a:endParaRPr lang="fr-CA" sz="1200">
              <a:solidFill>
                <a:srgbClr val="333F48"/>
              </a:solidFill>
              <a:latin typeface="Arial"/>
              <a:ea typeface="+mn-lt"/>
              <a:cs typeface="Arial"/>
            </a:endParaRPr>
          </a:p>
        </p:txBody>
      </p:sp>
      <p:sp>
        <p:nvSpPr>
          <p:cNvPr id="5" name="Rectangle 4">
            <a:extLst>
              <a:ext uri="{FF2B5EF4-FFF2-40B4-BE49-F238E27FC236}">
                <a16:creationId xmlns:a16="http://schemas.microsoft.com/office/drawing/2014/main" id="{03430FED-0448-6706-6B53-0282DE0DC538}"/>
              </a:ext>
            </a:extLst>
          </p:cNvPr>
          <p:cNvSpPr/>
          <p:nvPr userDrawn="1"/>
        </p:nvSpPr>
        <p:spPr>
          <a:xfrm>
            <a:off x="1246843" y="2437304"/>
            <a:ext cx="9516104" cy="707886"/>
          </a:xfrm>
          <a:prstGeom prst="rect">
            <a:avLst/>
          </a:prstGeom>
        </p:spPr>
        <p:txBody>
          <a:bodyPr wrap="square" lIns="91440" tIns="45720" rIns="91440" bIns="45720" anchor="t">
            <a:spAutoFit/>
          </a:bodyPr>
          <a:lstStyle/>
          <a:p>
            <a:endParaRPr lang="fr-FR" sz="4000" b="1">
              <a:solidFill>
                <a:srgbClr val="333F48"/>
              </a:solidFill>
              <a:latin typeface="Arial" panose="020B0604020202020204" pitchFamily="34" charset="0"/>
              <a:ea typeface="+mn-lt"/>
              <a:cs typeface="Arial" panose="020B0604020202020204" pitchFamily="34" charset="0"/>
            </a:endParaRPr>
          </a:p>
        </p:txBody>
      </p:sp>
      <p:grpSp>
        <p:nvGrpSpPr>
          <p:cNvPr id="6" name="Groupe 9">
            <a:extLst>
              <a:ext uri="{FF2B5EF4-FFF2-40B4-BE49-F238E27FC236}">
                <a16:creationId xmlns:a16="http://schemas.microsoft.com/office/drawing/2014/main" id="{A4AE456D-E2D3-6E67-2C6D-DD853C71C694}"/>
              </a:ext>
            </a:extLst>
          </p:cNvPr>
          <p:cNvGrpSpPr>
            <a:grpSpLocks noChangeAspect="1"/>
          </p:cNvGrpSpPr>
          <p:nvPr userDrawn="1"/>
        </p:nvGrpSpPr>
        <p:grpSpPr>
          <a:xfrm>
            <a:off x="-1" y="6174000"/>
            <a:ext cx="12192001" cy="684000"/>
            <a:chOff x="0" y="6217979"/>
            <a:chExt cx="12192000" cy="639862"/>
          </a:xfrm>
          <a:solidFill>
            <a:schemeClr val="accent1"/>
          </a:solidFill>
        </p:grpSpPr>
        <p:sp>
          <p:nvSpPr>
            <p:cNvPr id="7" name="Rectangle 6">
              <a:extLst>
                <a:ext uri="{FF2B5EF4-FFF2-40B4-BE49-F238E27FC236}">
                  <a16:creationId xmlns:a16="http://schemas.microsoft.com/office/drawing/2014/main" id="{4BDB53CA-4EC0-01E0-2B07-3C2B5F8A5FEF}"/>
                </a:ext>
              </a:extLst>
            </p:cNvPr>
            <p:cNvSpPr/>
            <p:nvPr/>
          </p:nvSpPr>
          <p:spPr>
            <a:xfrm>
              <a:off x="0" y="6217979"/>
              <a:ext cx="12192000" cy="6398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8" name="Image 5">
              <a:extLst>
                <a:ext uri="{FF2B5EF4-FFF2-40B4-BE49-F238E27FC236}">
                  <a16:creationId xmlns:a16="http://schemas.microsoft.com/office/drawing/2014/main" id="{270FD6F5-7B85-D95C-81F6-D5F19010FE79}"/>
                </a:ext>
              </a:extLst>
            </p:cNvPr>
            <p:cNvPicPr>
              <a:picLocks noChangeAspect="1"/>
            </p:cNvPicPr>
            <p:nvPr/>
          </p:nvPicPr>
          <p:blipFill>
            <a:blip r:embed="rId2"/>
            <a:stretch>
              <a:fillRect/>
            </a:stretch>
          </p:blipFill>
          <p:spPr>
            <a:xfrm>
              <a:off x="5179452" y="6283109"/>
              <a:ext cx="1833096" cy="509601"/>
            </a:xfrm>
            <a:prstGeom prst="rect">
              <a:avLst/>
            </a:prstGeom>
            <a:grpFill/>
          </p:spPr>
        </p:pic>
      </p:grpSp>
      <p:sp>
        <p:nvSpPr>
          <p:cNvPr id="9" name="ZoneTexte 1">
            <a:extLst>
              <a:ext uri="{FF2B5EF4-FFF2-40B4-BE49-F238E27FC236}">
                <a16:creationId xmlns:a16="http://schemas.microsoft.com/office/drawing/2014/main" id="{57EA964D-A20A-A59C-3FB7-07493B72533F}"/>
              </a:ext>
            </a:extLst>
          </p:cNvPr>
          <p:cNvSpPr txBox="1"/>
          <p:nvPr userDrawn="1"/>
        </p:nvSpPr>
        <p:spPr>
          <a:xfrm>
            <a:off x="1801537" y="2548216"/>
            <a:ext cx="8581291" cy="830997"/>
          </a:xfrm>
          <a:prstGeom prst="rect">
            <a:avLst/>
          </a:prstGeom>
          <a:noFill/>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sz="2400">
                <a:solidFill>
                  <a:srgbClr val="333F48"/>
                </a:solidFill>
                <a:latin typeface="Arial"/>
                <a:ea typeface="+mn-lt"/>
                <a:cs typeface="Arial"/>
              </a:rPr>
              <a:t>Our services for </a:t>
            </a:r>
            <a:r>
              <a:rPr lang="fr-CA" sz="2400" err="1">
                <a:solidFill>
                  <a:srgbClr val="333F48"/>
                </a:solidFill>
                <a:latin typeface="Arial"/>
                <a:ea typeface="+mn-lt"/>
                <a:cs typeface="Arial"/>
              </a:rPr>
              <a:t>Quebec’s</a:t>
            </a:r>
            <a:r>
              <a:rPr lang="fr-CA" sz="2400">
                <a:solidFill>
                  <a:srgbClr val="333F48"/>
                </a:solidFill>
                <a:latin typeface="Arial"/>
                <a:ea typeface="+mn-lt"/>
                <a:cs typeface="Arial"/>
              </a:rPr>
              <a:t> English-</a:t>
            </a:r>
            <a:r>
              <a:rPr lang="fr-CA" sz="2400" err="1">
                <a:solidFill>
                  <a:srgbClr val="333F48"/>
                </a:solidFill>
                <a:latin typeface="Arial"/>
                <a:ea typeface="+mn-lt"/>
                <a:cs typeface="Arial"/>
              </a:rPr>
              <a:t>speaking</a:t>
            </a:r>
            <a:r>
              <a:rPr lang="fr-CA" sz="2400">
                <a:solidFill>
                  <a:srgbClr val="333F48"/>
                </a:solidFill>
                <a:latin typeface="Arial"/>
                <a:ea typeface="+mn-lt"/>
                <a:cs typeface="Arial"/>
              </a:rPr>
              <a:t> </a:t>
            </a:r>
            <a:r>
              <a:rPr lang="fr-CA" sz="2400" err="1">
                <a:solidFill>
                  <a:srgbClr val="333F48"/>
                </a:solidFill>
                <a:latin typeface="Arial"/>
                <a:ea typeface="+mn-lt"/>
                <a:cs typeface="Arial"/>
              </a:rPr>
              <a:t>communities</a:t>
            </a:r>
            <a:r>
              <a:rPr lang="fr-CA" sz="2400">
                <a:solidFill>
                  <a:srgbClr val="333F48"/>
                </a:solidFill>
                <a:latin typeface="Arial"/>
                <a:ea typeface="+mn-lt"/>
                <a:cs typeface="Arial"/>
              </a:rPr>
              <a:t> </a:t>
            </a:r>
          </a:p>
          <a:p>
            <a:pPr algn="ctr"/>
            <a:r>
              <a:rPr lang="fr-CA" sz="2400">
                <a:solidFill>
                  <a:srgbClr val="333F48"/>
                </a:solidFill>
                <a:latin typeface="Arial"/>
                <a:ea typeface="+mn-lt"/>
                <a:cs typeface="Arial"/>
              </a:rPr>
              <a:t>are made possible </a:t>
            </a:r>
            <a:r>
              <a:rPr lang="fr-CA" sz="2400" err="1">
                <a:solidFill>
                  <a:srgbClr val="333F48"/>
                </a:solidFill>
                <a:latin typeface="Arial"/>
                <a:ea typeface="+mn-lt"/>
                <a:cs typeface="Arial"/>
              </a:rPr>
              <a:t>thanks</a:t>
            </a:r>
            <a:r>
              <a:rPr lang="fr-CA" sz="2400">
                <a:solidFill>
                  <a:srgbClr val="333F48"/>
                </a:solidFill>
                <a:latin typeface="Arial"/>
                <a:ea typeface="+mn-lt"/>
                <a:cs typeface="Arial"/>
              </a:rPr>
              <a:t> to </a:t>
            </a:r>
            <a:endParaRPr lang="en-US" sz="2400"/>
          </a:p>
        </p:txBody>
      </p:sp>
      <p:pic>
        <p:nvPicPr>
          <p:cNvPr id="10" name="Image 9" descr="Une image contenant texte&#10;&#10;Description générée automatiquement">
            <a:extLst>
              <a:ext uri="{FF2B5EF4-FFF2-40B4-BE49-F238E27FC236}">
                <a16:creationId xmlns:a16="http://schemas.microsoft.com/office/drawing/2014/main" id="{1D221E31-AA64-9CEA-836B-C3D18F219591}"/>
              </a:ext>
            </a:extLst>
          </p:cNvPr>
          <p:cNvPicPr>
            <a:picLocks noChangeAspect="1"/>
          </p:cNvPicPr>
          <p:nvPr userDrawn="1"/>
        </p:nvPicPr>
        <p:blipFill>
          <a:blip r:embed="rId3"/>
          <a:stretch>
            <a:fillRect/>
          </a:stretch>
        </p:blipFill>
        <p:spPr>
          <a:xfrm>
            <a:off x="3067492" y="3691775"/>
            <a:ext cx="3026735" cy="1299704"/>
          </a:xfrm>
          <a:prstGeom prst="rect">
            <a:avLst/>
          </a:prstGeom>
        </p:spPr>
      </p:pic>
      <p:pic>
        <p:nvPicPr>
          <p:cNvPr id="11" name="Image 10">
            <a:extLst>
              <a:ext uri="{FF2B5EF4-FFF2-40B4-BE49-F238E27FC236}">
                <a16:creationId xmlns:a16="http://schemas.microsoft.com/office/drawing/2014/main" id="{2DC332C2-0B82-C6B3-5609-ABD3E1425605}"/>
              </a:ext>
            </a:extLst>
          </p:cNvPr>
          <p:cNvPicPr>
            <a:picLocks noChangeAspect="1"/>
          </p:cNvPicPr>
          <p:nvPr userDrawn="1"/>
        </p:nvPicPr>
        <p:blipFill>
          <a:blip r:embed="rId4"/>
          <a:stretch>
            <a:fillRect/>
          </a:stretch>
        </p:blipFill>
        <p:spPr>
          <a:xfrm>
            <a:off x="6381306" y="4078982"/>
            <a:ext cx="3584943" cy="941733"/>
          </a:xfrm>
          <a:prstGeom prst="rect">
            <a:avLst/>
          </a:prstGeom>
        </p:spPr>
      </p:pic>
      <p:pic>
        <p:nvPicPr>
          <p:cNvPr id="2" name="Picture 13">
            <a:extLst>
              <a:ext uri="{FF2B5EF4-FFF2-40B4-BE49-F238E27FC236}">
                <a16:creationId xmlns:a16="http://schemas.microsoft.com/office/drawing/2014/main" id="{C318EE6E-668F-CAD4-A139-FAC83EB30027}"/>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l="13453" t="7555" r="4635" b="66509"/>
          <a:stretch/>
        </p:blipFill>
        <p:spPr>
          <a:xfrm>
            <a:off x="3585" y="-24465"/>
            <a:ext cx="12192000" cy="2173704"/>
          </a:xfrm>
          <a:prstGeom prst="rect">
            <a:avLst/>
          </a:prstGeom>
        </p:spPr>
      </p:pic>
    </p:spTree>
    <p:extLst>
      <p:ext uri="{BB962C8B-B14F-4D97-AF65-F5344CB8AC3E}">
        <p14:creationId xmlns:p14="http://schemas.microsoft.com/office/powerpoint/2010/main" val="39708057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CCAD9F8-AC00-F3E1-737B-BD623AD712D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A0A0DBA0-7AAE-FD27-6661-524E03F509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Tree>
    <p:extLst>
      <p:ext uri="{BB962C8B-B14F-4D97-AF65-F5344CB8AC3E}">
        <p14:creationId xmlns:p14="http://schemas.microsoft.com/office/powerpoint/2010/main" val="28696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6" r:id="rId3"/>
    <p:sldLayoutId id="2147483651" r:id="rId4"/>
    <p:sldLayoutId id="2147483663" r:id="rId5"/>
    <p:sldLayoutId id="2147483667" r:id="rId6"/>
    <p:sldLayoutId id="2147483652" r:id="rId7"/>
    <p:sldLayoutId id="2147483662" r:id="rId8"/>
    <p:sldLayoutId id="2147483670" r:id="rId9"/>
    <p:sldLayoutId id="2147483669" r:id="rId10"/>
    <p:sldLayoutId id="2147483661" r:id="rId11"/>
    <p:sldLayoutId id="2147483654" r:id="rId12"/>
    <p:sldLayoutId id="2147483660" r:id="rId13"/>
    <p:sldLayoutId id="2147483655" r:id="rId14"/>
    <p:sldLayoutId id="2147483656" r:id="rId15"/>
    <p:sldLayoutId id="2147483664" r:id="rId16"/>
    <p:sldLayoutId id="2147483668" r:id="rId17"/>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3.xml"/><Relationship Id="rId5" Type="http://schemas.openxmlformats.org/officeDocument/2006/relationships/image" Target="../media/image19.png"/><Relationship Id="rId4" Type="http://schemas.openxmlformats.org/officeDocument/2006/relationships/image" Target="../media/image20.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xml"/><Relationship Id="rId5" Type="http://schemas.openxmlformats.org/officeDocument/2006/relationships/image" Target="../media/image22.sv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5.xml"/><Relationship Id="rId5" Type="http://schemas.openxmlformats.org/officeDocument/2006/relationships/image" Target="../media/image22.svg"/><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4.sv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hyperlink" Target="https://www.tal.gouv.qc.ca/"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8.xml"/><Relationship Id="rId7" Type="http://schemas.openxmlformats.org/officeDocument/2006/relationships/image" Target="../media/image25.svg"/><Relationship Id="rId2" Type="http://schemas.openxmlformats.org/officeDocument/2006/relationships/slideLayout" Target="../slideLayouts/slideLayout15.xml"/><Relationship Id="rId1" Type="http://schemas.openxmlformats.org/officeDocument/2006/relationships/tags" Target="../tags/tag6.xml"/><Relationship Id="rId6" Type="http://schemas.openxmlformats.org/officeDocument/2006/relationships/image" Target="../media/image24.svg"/><Relationship Id="rId5" Type="http://schemas.openxmlformats.org/officeDocument/2006/relationships/image" Target="../media/image21.png"/><Relationship Id="rId4" Type="http://schemas.openxmlformats.org/officeDocument/2006/relationships/hyperlink" Target="https://educaloi.qc.ca/" TargetMode="External"/><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9.xml"/><Relationship Id="rId7" Type="http://schemas.openxmlformats.org/officeDocument/2006/relationships/hyperlink" Target="https://www.tal.gouv.qc.ca/" TargetMode="External"/><Relationship Id="rId2" Type="http://schemas.openxmlformats.org/officeDocument/2006/relationships/slideLayout" Target="../slideLayouts/slideLayout15.xml"/><Relationship Id="rId1" Type="http://schemas.openxmlformats.org/officeDocument/2006/relationships/tags" Target="../tags/tag7.xml"/><Relationship Id="rId6" Type="http://schemas.openxmlformats.org/officeDocument/2006/relationships/image" Target="../media/image10.png"/><Relationship Id="rId11" Type="http://schemas.openxmlformats.org/officeDocument/2006/relationships/image" Target="../media/image28.png"/><Relationship Id="rId5" Type="http://schemas.openxmlformats.org/officeDocument/2006/relationships/image" Target="../media/image23.png"/><Relationship Id="rId10" Type="http://schemas.openxmlformats.org/officeDocument/2006/relationships/image" Target="../media/image25.svg"/><Relationship Id="rId4" Type="http://schemas.openxmlformats.org/officeDocument/2006/relationships/hyperlink" Target="https://genese.qc.ca/fr/pg/droit-au-logement/" TargetMode="External"/><Relationship Id="rId9" Type="http://schemas.openxmlformats.org/officeDocument/2006/relationships/image" Target="../media/image24.svg"/></Relationships>
</file>

<file path=ppt/slides/_rels/slide10.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notesSlide" Target="../notesSlides/notesSlide10.xml"/><Relationship Id="rId7" Type="http://schemas.openxmlformats.org/officeDocument/2006/relationships/image" Target="../media/image21.png"/><Relationship Id="rId2" Type="http://schemas.openxmlformats.org/officeDocument/2006/relationships/slideLayout" Target="../slideLayouts/slideLayout15.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23.png"/><Relationship Id="rId10" Type="http://schemas.openxmlformats.org/officeDocument/2006/relationships/image" Target="../media/image29.jpeg"/><Relationship Id="rId4" Type="http://schemas.openxmlformats.org/officeDocument/2006/relationships/hyperlink" Target="https://info-justice.ca/services/info-separation/" TargetMode="External"/><Relationship Id="rId9" Type="http://schemas.openxmlformats.org/officeDocument/2006/relationships/image" Target="../media/image25.svg"/></Relationships>
</file>

<file path=ppt/slides/_rels/slide11.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notesSlide" Target="../notesSlides/notesSlide11.xml"/><Relationship Id="rId7" Type="http://schemas.openxmlformats.org/officeDocument/2006/relationships/image" Target="../media/image24.svg"/><Relationship Id="rId2" Type="http://schemas.openxmlformats.org/officeDocument/2006/relationships/slideLayout" Target="../slideLayouts/slideLayout15.xml"/><Relationship Id="rId1" Type="http://schemas.openxmlformats.org/officeDocument/2006/relationships/tags" Target="../tags/tag9.xml"/><Relationship Id="rId6" Type="http://schemas.openxmlformats.org/officeDocument/2006/relationships/image" Target="../media/image21.png"/><Relationship Id="rId11" Type="http://schemas.openxmlformats.org/officeDocument/2006/relationships/image" Target="../media/image30.jpeg"/><Relationship Id="rId5" Type="http://schemas.openxmlformats.org/officeDocument/2006/relationships/image" Target="../media/image10.png"/><Relationship Id="rId10" Type="http://schemas.openxmlformats.org/officeDocument/2006/relationships/hyperlink" Target="https://rebatir.ca/" TargetMode="External"/><Relationship Id="rId4" Type="http://schemas.openxmlformats.org/officeDocument/2006/relationships/image" Target="../media/image23.png"/><Relationship Id="rId9" Type="http://schemas.openxmlformats.org/officeDocument/2006/relationships/hyperlink" Target="https://www.tal.gouv.qc.ca/"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notesSlide" Target="../notesSlides/notesSlide12.xml"/><Relationship Id="rId7" Type="http://schemas.openxmlformats.org/officeDocument/2006/relationships/image" Target="../media/image24.svg"/><Relationship Id="rId2" Type="http://schemas.openxmlformats.org/officeDocument/2006/relationships/slideLayout" Target="../slideLayouts/slideLayout15.xml"/><Relationship Id="rId1" Type="http://schemas.openxmlformats.org/officeDocument/2006/relationships/tags" Target="../tags/tag10.xml"/><Relationship Id="rId6" Type="http://schemas.openxmlformats.org/officeDocument/2006/relationships/image" Target="../media/image21.png"/><Relationship Id="rId11" Type="http://schemas.openxmlformats.org/officeDocument/2006/relationships/image" Target="../media/image31.jpeg"/><Relationship Id="rId5" Type="http://schemas.openxmlformats.org/officeDocument/2006/relationships/image" Target="../media/image10.png"/><Relationship Id="rId10" Type="http://schemas.openxmlformats.org/officeDocument/2006/relationships/hyperlink" Target="https://rclalq.qc.ca/comites-logement/" TargetMode="External"/><Relationship Id="rId4" Type="http://schemas.openxmlformats.org/officeDocument/2006/relationships/image" Target="../media/image23.png"/><Relationship Id="rId9" Type="http://schemas.openxmlformats.org/officeDocument/2006/relationships/hyperlink" Target="https://www.tal.gouv.qc.ca/" TargetMode="Externa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BD971B-2C72-F1DB-8C22-B12CAC11AF0F}"/>
              </a:ext>
            </a:extLst>
          </p:cNvPr>
          <p:cNvSpPr>
            <a:spLocks noGrp="1"/>
          </p:cNvSpPr>
          <p:nvPr>
            <p:ph type="ctrTitle"/>
          </p:nvPr>
        </p:nvSpPr>
        <p:spPr/>
        <p:txBody>
          <a:bodyPr>
            <a:normAutofit/>
          </a:bodyPr>
          <a:lstStyle/>
          <a:p>
            <a:r>
              <a:rPr lang="fr-CA"/>
              <a:t>Mon logement</a:t>
            </a:r>
            <a:br>
              <a:rPr lang="fr-CA"/>
            </a:br>
            <a:r>
              <a:rPr lang="fr-CA" sz="2000">
                <a:cs typeface="Arial"/>
              </a:rPr>
              <a:t>Mon couple</a:t>
            </a:r>
          </a:p>
        </p:txBody>
      </p:sp>
      <p:pic>
        <p:nvPicPr>
          <p:cNvPr id="5" name="Image 4" descr="Une image contenant dessin humoristique, dessin, illustration, croquis&#10;&#10;Description générée automatiquement">
            <a:extLst>
              <a:ext uri="{FF2B5EF4-FFF2-40B4-BE49-F238E27FC236}">
                <a16:creationId xmlns:a16="http://schemas.microsoft.com/office/drawing/2014/main" id="{929DD6BA-9154-5218-1AD6-CF9E5B692FC4}"/>
              </a:ext>
            </a:extLst>
          </p:cNvPr>
          <p:cNvPicPr>
            <a:picLocks noChangeAspect="1"/>
          </p:cNvPicPr>
          <p:nvPr/>
        </p:nvPicPr>
        <p:blipFill>
          <a:blip r:embed="rId4"/>
          <a:stretch>
            <a:fillRect/>
          </a:stretch>
        </p:blipFill>
        <p:spPr>
          <a:xfrm>
            <a:off x="7193547" y="609600"/>
            <a:ext cx="4114800" cy="4114800"/>
          </a:xfrm>
          <a:prstGeom prst="rect">
            <a:avLst/>
          </a:prstGeom>
        </p:spPr>
      </p:pic>
      <p:sp>
        <p:nvSpPr>
          <p:cNvPr id="6" name="Sous-titre 5">
            <a:extLst>
              <a:ext uri="{FF2B5EF4-FFF2-40B4-BE49-F238E27FC236}">
                <a16:creationId xmlns:a16="http://schemas.microsoft.com/office/drawing/2014/main" id="{F7F10B72-532B-3188-CF1D-B0FE1CD25D6D}"/>
              </a:ext>
            </a:extLst>
          </p:cNvPr>
          <p:cNvSpPr>
            <a:spLocks noGrp="1"/>
          </p:cNvSpPr>
          <p:nvPr>
            <p:ph type="subTitle" idx="1"/>
          </p:nvPr>
        </p:nvSpPr>
        <p:spPr/>
        <p:txBody>
          <a:bodyPr/>
          <a:lstStyle/>
          <a:p>
            <a:endParaRPr lang="fr-FR"/>
          </a:p>
        </p:txBody>
      </p:sp>
    </p:spTree>
    <p:custDataLst>
      <p:tags r:id="rId1"/>
    </p:custDataLst>
    <p:extLst>
      <p:ext uri="{BB962C8B-B14F-4D97-AF65-F5344CB8AC3E}">
        <p14:creationId xmlns:p14="http://schemas.microsoft.com/office/powerpoint/2010/main" val="20492195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B514E21-4339-3A09-CDE5-9BDD2BAB410C}"/>
              </a:ext>
            </a:extLst>
          </p:cNvPr>
          <p:cNvSpPr>
            <a:spLocks noGrp="1"/>
          </p:cNvSpPr>
          <p:nvPr>
            <p:ph type="title"/>
          </p:nvPr>
        </p:nvSpPr>
        <p:spPr/>
        <p:txBody>
          <a:bodyPr/>
          <a:lstStyle/>
          <a:p>
            <a:r>
              <a:rPr lang="fr-CA" sz="1800" b="1" i="0" u="none" strike="noStrike">
                <a:effectLst/>
                <a:latin typeface="Arial" panose="020B0604020202020204" pitchFamily="34" charset="0"/>
              </a:rPr>
              <a:t>Observer la situation</a:t>
            </a:r>
            <a:br>
              <a:rPr lang="fr-CA" sz="1800" b="1" i="0" u="none" strike="noStrike">
                <a:solidFill>
                  <a:srgbClr val="00A9CE"/>
                </a:solidFill>
                <a:effectLst/>
                <a:latin typeface="Arial" panose="020B0604020202020204" pitchFamily="34" charset="0"/>
              </a:rPr>
            </a:br>
            <a:r>
              <a:rPr lang="fr-CA" sz="4000" b="1" i="0" u="none" strike="noStrike">
                <a:solidFill>
                  <a:srgbClr val="333F48"/>
                </a:solidFill>
                <a:effectLst/>
                <a:latin typeface="Arial" panose="020B0604020202020204" pitchFamily="34" charset="0"/>
              </a:rPr>
              <a:t>Que voyez-vous ici?</a:t>
            </a:r>
            <a:endParaRPr lang="fr-FR" sz="4000"/>
          </a:p>
        </p:txBody>
      </p:sp>
      <p:pic>
        <p:nvPicPr>
          <p:cNvPr id="6" name="Espace réservé du contenu 5" descr="Une image contenant dessin humoristique, habits, illustration, clipart&#10;&#10;Description générée automatiquement">
            <a:extLst>
              <a:ext uri="{FF2B5EF4-FFF2-40B4-BE49-F238E27FC236}">
                <a16:creationId xmlns:a16="http://schemas.microsoft.com/office/drawing/2014/main" id="{E4984347-B3BE-1CDB-7E1B-9C32122814AB}"/>
              </a:ext>
            </a:extLst>
          </p:cNvPr>
          <p:cNvPicPr>
            <a:picLocks noGrp="1" noChangeAspect="1"/>
          </p:cNvPicPr>
          <p:nvPr>
            <p:ph sz="half" idx="2"/>
          </p:nvPr>
        </p:nvPicPr>
        <p:blipFill>
          <a:blip r:embed="rId3"/>
          <a:stretch>
            <a:fillRect/>
          </a:stretch>
        </p:blipFill>
        <p:spPr>
          <a:xfrm>
            <a:off x="3923658" y="1569888"/>
            <a:ext cx="4919932" cy="4977441"/>
          </a:xfrm>
        </p:spPr>
      </p:pic>
    </p:spTree>
    <p:extLst>
      <p:ext uri="{BB962C8B-B14F-4D97-AF65-F5344CB8AC3E}">
        <p14:creationId xmlns:p14="http://schemas.microsoft.com/office/powerpoint/2010/main" val="7881163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b="1" i="0" u="none" strike="noStrike">
                <a:effectLst/>
                <a:latin typeface="Arial"/>
                <a:cs typeface="Arial"/>
              </a:rPr>
              <a:t>Comprendre les enjeux juridiques</a:t>
            </a:r>
            <a:br>
              <a:rPr lang="fr-CA" sz="1800" b="1" i="0" u="none" strike="noStrike">
                <a:effectLst/>
                <a:latin typeface="Arial" panose="020B0604020202020204" pitchFamily="34" charset="0"/>
              </a:rPr>
            </a:br>
            <a:r>
              <a:rPr lang="fr-CA" sz="4000" b="1" i="0" u="none" strike="noStrike">
                <a:solidFill>
                  <a:schemeClr val="accent2"/>
                </a:solidFill>
                <a:effectLst/>
                <a:latin typeface="Arial"/>
                <a:cs typeface="Arial"/>
              </a:rPr>
              <a:t>L’histoire de </a:t>
            </a:r>
            <a:r>
              <a:rPr lang="fr-CA" sz="4000">
                <a:solidFill>
                  <a:schemeClr val="accent2"/>
                </a:solidFill>
                <a:latin typeface="Arial"/>
                <a:cs typeface="Arial"/>
              </a:rPr>
              <a:t>Shazia</a:t>
            </a: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a:xfrm>
            <a:off x="6096000" y="1584265"/>
            <a:ext cx="5257801" cy="4908610"/>
          </a:xfrm>
        </p:spPr>
        <p:txBody>
          <a:bodyPr vert="horz" lIns="91440" tIns="45720" rIns="91440" bIns="45720" rtlCol="0" anchor="t">
            <a:normAutofit/>
          </a:bodyPr>
          <a:lstStyle/>
          <a:p>
            <a:pPr fontAlgn="base">
              <a:lnSpc>
                <a:spcPct val="100000"/>
              </a:lnSpc>
            </a:pPr>
            <a:r>
              <a:rPr lang="fr-CA" b="1">
                <a:solidFill>
                  <a:srgbClr val="212121"/>
                </a:solidFill>
                <a:latin typeface="Arial"/>
                <a:cs typeface="Arial"/>
              </a:rPr>
              <a:t>" J'aime mon appartement."</a:t>
            </a:r>
            <a:endParaRPr lang="fr-FR">
              <a:solidFill>
                <a:srgbClr val="212121"/>
              </a:solidFill>
              <a:latin typeface="Arial"/>
              <a:cs typeface="Arial"/>
            </a:endParaRPr>
          </a:p>
          <a:p>
            <a:pPr>
              <a:lnSpc>
                <a:spcPct val="100000"/>
              </a:lnSpc>
            </a:pPr>
            <a:r>
              <a:rPr lang="fr-CA" b="1">
                <a:solidFill>
                  <a:srgbClr val="212121"/>
                </a:solidFill>
                <a:latin typeface="Arial"/>
                <a:cs typeface="Arial"/>
              </a:rPr>
              <a:t>" Il veut que nous partions."</a:t>
            </a:r>
            <a:endParaRPr lang="fr-CA">
              <a:solidFill>
                <a:srgbClr val="212121"/>
              </a:solidFill>
              <a:latin typeface="Arial"/>
              <a:cs typeface="Arial"/>
            </a:endParaRPr>
          </a:p>
          <a:p>
            <a:pPr>
              <a:lnSpc>
                <a:spcPct val="100000"/>
              </a:lnSpc>
            </a:pPr>
            <a:r>
              <a:rPr lang="fr-CA" b="1">
                <a:solidFill>
                  <a:srgbClr val="212121"/>
                </a:solidFill>
                <a:latin typeface="Arial"/>
                <a:cs typeface="Arial"/>
              </a:rPr>
              <a:t>"Je ne sais pas où aller."</a:t>
            </a:r>
            <a:endParaRPr lang="en-US">
              <a:solidFill>
                <a:srgbClr val="212121"/>
              </a:solidFill>
              <a:latin typeface="Arial"/>
              <a:cs typeface="Arial"/>
            </a:endParaRPr>
          </a:p>
          <a:p>
            <a:pPr>
              <a:lnSpc>
                <a:spcPct val="100000"/>
              </a:lnSpc>
            </a:pPr>
            <a:r>
              <a:rPr lang="fr-CA" b="1">
                <a:solidFill>
                  <a:srgbClr val="212121"/>
                </a:solidFill>
                <a:latin typeface="Arial"/>
                <a:cs typeface="Arial"/>
              </a:rPr>
              <a:t>"J'aimerais rester ici."</a:t>
            </a:r>
            <a:endParaRPr lang="fr-CA"/>
          </a:p>
          <a:p>
            <a:endParaRPr lang="fr-CA"/>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3" name="Image 12" descr="Une image contenant clipart, Graphique, conception&#10;&#10;Description générée automatiquement">
            <a:extLst>
              <a:ext uri="{FF2B5EF4-FFF2-40B4-BE49-F238E27FC236}">
                <a16:creationId xmlns:a16="http://schemas.microsoft.com/office/drawing/2014/main" id="{10E9810A-BD67-0C32-2F74-A8672A8EDC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1392" y="5568821"/>
            <a:ext cx="981212" cy="924054"/>
          </a:xfrm>
          <a:prstGeom prst="rect">
            <a:avLst/>
          </a:prstGeom>
        </p:spPr>
      </p:pic>
      <p:pic>
        <p:nvPicPr>
          <p:cNvPr id="3" name="Image 2" descr="Une image contenant dessin humoristique, habits, illustration, clipart&#10;&#10;Description générée automatiquement">
            <a:extLst>
              <a:ext uri="{FF2B5EF4-FFF2-40B4-BE49-F238E27FC236}">
                <a16:creationId xmlns:a16="http://schemas.microsoft.com/office/drawing/2014/main" id="{1A95E2CB-C575-45D4-1CA4-C2B3029A362A}"/>
              </a:ext>
            </a:extLst>
          </p:cNvPr>
          <p:cNvPicPr>
            <a:picLocks noChangeAspect="1"/>
          </p:cNvPicPr>
          <p:nvPr/>
        </p:nvPicPr>
        <p:blipFill>
          <a:blip r:embed="rId5"/>
          <a:stretch>
            <a:fillRect/>
          </a:stretch>
        </p:blipFill>
        <p:spPr>
          <a:xfrm>
            <a:off x="1623204" y="1702279"/>
            <a:ext cx="4114800" cy="4114800"/>
          </a:xfrm>
          <a:prstGeom prst="rect">
            <a:avLst/>
          </a:prstGeom>
        </p:spPr>
      </p:pic>
    </p:spTree>
    <p:custDataLst>
      <p:tags r:id="rId1"/>
    </p:custDataLst>
    <p:extLst>
      <p:ext uri="{BB962C8B-B14F-4D97-AF65-F5344CB8AC3E}">
        <p14:creationId xmlns:p14="http://schemas.microsoft.com/office/powerpoint/2010/main" val="25620215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lstStyle/>
          <a:p>
            <a:r>
              <a:rPr lang="fr-FR">
                <a:cs typeface="Arial"/>
              </a:rPr>
              <a:t>Rester dans le logement</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404495" lvl="2" indent="-404495" fontAlgn="base">
              <a:lnSpc>
                <a:spcPct val="100000"/>
              </a:lnSpc>
              <a:spcBef>
                <a:spcPts val="1000"/>
              </a:spcBef>
            </a:pPr>
            <a:r>
              <a:rPr lang="fr-CA" sz="2400">
                <a:solidFill>
                  <a:srgbClr val="212121"/>
                </a:solidFill>
                <a:latin typeface="Arial"/>
                <a:cs typeface="Arial"/>
              </a:rPr>
              <a:t>Les locataires officiels ou officielles peuvent rester</a:t>
            </a:r>
            <a:endParaRPr lang="en-US" sz="2400">
              <a:solidFill>
                <a:srgbClr val="212121"/>
              </a:solidFill>
              <a:latin typeface="Arial"/>
              <a:cs typeface="Arial"/>
            </a:endParaRPr>
          </a:p>
          <a:p>
            <a:pPr marL="404495" lvl="2" indent="-404495">
              <a:lnSpc>
                <a:spcPct val="100000"/>
              </a:lnSpc>
              <a:spcBef>
                <a:spcPts val="1000"/>
              </a:spcBef>
            </a:pPr>
            <a:r>
              <a:rPr lang="fr-CA" sz="2400">
                <a:solidFill>
                  <a:srgbClr val="212121"/>
                </a:solidFill>
                <a:latin typeface="Arial"/>
                <a:cs typeface="Arial"/>
              </a:rPr>
              <a:t>Des options existent pour les non-locataires</a:t>
            </a:r>
            <a:endParaRPr lang="fr-CA"/>
          </a:p>
          <a:p>
            <a:endParaRPr lang="fr-F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Tree>
    <p:custDataLst>
      <p:tags r:id="rId1"/>
    </p:custDataLst>
    <p:extLst>
      <p:ext uri="{BB962C8B-B14F-4D97-AF65-F5344CB8AC3E}">
        <p14:creationId xmlns:p14="http://schemas.microsoft.com/office/powerpoint/2010/main" val="22586420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287A08-DE0A-3C22-D512-1325EE58DCAB}"/>
              </a:ext>
            </a:extLst>
          </p:cNvPr>
          <p:cNvSpPr>
            <a:spLocks noGrp="1"/>
          </p:cNvSpPr>
          <p:nvPr>
            <p:ph type="title"/>
          </p:nvPr>
        </p:nvSpPr>
        <p:spPr/>
        <p:txBody>
          <a:bodyPr>
            <a:normAutofit/>
          </a:bodyPr>
          <a:lstStyle/>
          <a:p>
            <a:r>
              <a:rPr lang="fr-FR" sz="4000">
                <a:cs typeface="Arial"/>
              </a:rPr>
              <a:t>Quitter le logement</a:t>
            </a:r>
          </a:p>
        </p:txBody>
      </p:sp>
      <p:sp>
        <p:nvSpPr>
          <p:cNvPr id="3" name="Espace réservé du contenu 2">
            <a:extLst>
              <a:ext uri="{FF2B5EF4-FFF2-40B4-BE49-F238E27FC236}">
                <a16:creationId xmlns:a16="http://schemas.microsoft.com/office/drawing/2014/main" id="{3B28B986-B56D-E700-4184-02404A001CA2}"/>
              </a:ext>
            </a:extLst>
          </p:cNvPr>
          <p:cNvSpPr>
            <a:spLocks noGrp="1"/>
          </p:cNvSpPr>
          <p:nvPr>
            <p:ph idx="1"/>
          </p:nvPr>
        </p:nvSpPr>
        <p:spPr/>
        <p:txBody>
          <a:bodyPr vert="horz" lIns="91440" tIns="45720" rIns="91440" bIns="45720" rtlCol="0" anchor="t">
            <a:normAutofit/>
          </a:bodyPr>
          <a:lstStyle/>
          <a:p>
            <a:pPr marL="1143000" fontAlgn="base">
              <a:spcBef>
                <a:spcPts val="1000"/>
              </a:spcBef>
            </a:pPr>
            <a:endParaRPr lang="fr-CA" sz="2400">
              <a:solidFill>
                <a:srgbClr val="212121"/>
              </a:solidFill>
              <a:cs typeface="Arial"/>
            </a:endParaRPr>
          </a:p>
          <a:p>
            <a:pPr marL="404495" lvl="2" indent="-404495">
              <a:lnSpc>
                <a:spcPct val="100000"/>
              </a:lnSpc>
            </a:pPr>
            <a:r>
              <a:rPr lang="fr-CA" sz="2400">
                <a:solidFill>
                  <a:srgbClr val="212121"/>
                </a:solidFill>
                <a:cs typeface="Arial"/>
              </a:rPr>
              <a:t>Option 1 : S'entendre avec le ou la propriétaire</a:t>
            </a:r>
            <a:endParaRPr lang="en-US" sz="2400">
              <a:solidFill>
                <a:srgbClr val="212121"/>
              </a:solidFill>
              <a:cs typeface="Arial"/>
            </a:endParaRPr>
          </a:p>
          <a:p>
            <a:pPr marL="404495" lvl="2" indent="-404495">
              <a:lnSpc>
                <a:spcPct val="100000"/>
              </a:lnSpc>
            </a:pPr>
            <a:r>
              <a:rPr lang="fr-CA" sz="2400">
                <a:solidFill>
                  <a:srgbClr val="212121"/>
                </a:solidFill>
                <a:cs typeface="Arial"/>
              </a:rPr>
              <a:t>Option 2 : Mettre fin au bail pour des raisons de violence</a:t>
            </a:r>
            <a:endParaRPr lang="en-US" sz="2400">
              <a:solidFill>
                <a:srgbClr val="212121"/>
              </a:solidFill>
              <a:cs typeface="Arial"/>
            </a:endParaRPr>
          </a:p>
          <a:p>
            <a:pPr marL="404495" lvl="2" indent="-404495">
              <a:lnSpc>
                <a:spcPct val="100000"/>
              </a:lnSpc>
            </a:pPr>
            <a:r>
              <a:rPr lang="fr-CA" sz="2400">
                <a:solidFill>
                  <a:srgbClr val="212121"/>
                </a:solidFill>
                <a:cs typeface="Arial"/>
              </a:rPr>
              <a:t>Option 3 : Céder le bail ou sous-louer le logement</a:t>
            </a:r>
            <a:endParaRPr lang="fr-FR"/>
          </a:p>
          <a:p>
            <a:endParaRPr lang="fr-FR"/>
          </a:p>
        </p:txBody>
      </p:sp>
      <p:pic>
        <p:nvPicPr>
          <p:cNvPr id="3074" name="Picture 2">
            <a:extLst>
              <a:ext uri="{FF2B5EF4-FFF2-40B4-BE49-F238E27FC236}">
                <a16:creationId xmlns:a16="http://schemas.microsoft.com/office/drawing/2014/main" id="{1ECB5EAC-AE3F-9299-1B25-B2390D4B95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81556" y="5525120"/>
            <a:ext cx="783553" cy="783553"/>
          </a:xfrm>
          <a:prstGeom prst="rect">
            <a:avLst/>
          </a:prstGeom>
          <a:noFill/>
          <a:extLst>
            <a:ext uri="{909E8E84-426E-40DD-AFC4-6F175D3DCCD1}">
              <a14:hiddenFill xmlns:a14="http://schemas.microsoft.com/office/drawing/2010/main">
                <a:solidFill>
                  <a:srgbClr val="FFFFFF"/>
                </a:solidFill>
              </a14:hiddenFill>
            </a:ext>
          </a:extLst>
        </p:spPr>
      </p:pic>
      <p:sp>
        <p:nvSpPr>
          <p:cNvPr id="5" name="Ellipse 4">
            <a:extLst>
              <a:ext uri="{FF2B5EF4-FFF2-40B4-BE49-F238E27FC236}">
                <a16:creationId xmlns:a16="http://schemas.microsoft.com/office/drawing/2014/main" id="{707045F1-1A73-3E68-F967-3792C6844CD3}"/>
              </a:ext>
            </a:extLst>
          </p:cNvPr>
          <p:cNvSpPr/>
          <p:nvPr/>
        </p:nvSpPr>
        <p:spPr>
          <a:xfrm>
            <a:off x="11225500" y="5621405"/>
            <a:ext cx="550863" cy="590982"/>
          </a:xfrm>
          <a:prstGeom prst="ellipse">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 name="Graphique 12" descr="Livres avec un remplissage uni">
            <a:extLst>
              <a:ext uri="{FF2B5EF4-FFF2-40B4-BE49-F238E27FC236}">
                <a16:creationId xmlns:a16="http://schemas.microsoft.com/office/drawing/2014/main" id="{4A0C5603-AB44-951A-A598-A277CDB82A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205440" y="5621405"/>
            <a:ext cx="590982" cy="590982"/>
          </a:xfrm>
          <a:prstGeom prst="rect">
            <a:avLst/>
          </a:prstGeom>
        </p:spPr>
      </p:pic>
    </p:spTree>
    <p:custDataLst>
      <p:tags r:id="rId1"/>
    </p:custDataLst>
    <p:extLst>
      <p:ext uri="{BB962C8B-B14F-4D97-AF65-F5344CB8AC3E}">
        <p14:creationId xmlns:p14="http://schemas.microsoft.com/office/powerpoint/2010/main" val="4126563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6E8CB86-01D2-E2F4-A73A-317F2A713321}"/>
              </a:ext>
            </a:extLst>
          </p:cNvPr>
          <p:cNvSpPr>
            <a:spLocks noGrp="1"/>
          </p:cNvSpPr>
          <p:nvPr>
            <p:ph type="body" sz="quarter" idx="10"/>
          </p:nvPr>
        </p:nvSpPr>
        <p:spPr/>
        <p:txBody>
          <a:bodyPr/>
          <a:lstStyle/>
          <a:p>
            <a:pPr algn="ctr"/>
            <a:r>
              <a:rPr lang="fr-FR" b="1">
                <a:solidFill>
                  <a:schemeClr val="accent2"/>
                </a:solidFill>
              </a:rPr>
              <a:t>Où trouver de l’aide?</a:t>
            </a:r>
          </a:p>
        </p:txBody>
      </p:sp>
    </p:spTree>
    <p:extLst>
      <p:ext uri="{BB962C8B-B14F-4D97-AF65-F5344CB8AC3E}">
        <p14:creationId xmlns:p14="http://schemas.microsoft.com/office/powerpoint/2010/main" val="1944422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a:highlight>
                  <a:srgbClr val="FFFF00"/>
                </a:highlight>
              </a:rPr>
              <a:t>(Nom de l’organisme)</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a:normAutofit lnSpcReduction="10000"/>
          </a:bodyPr>
          <a:lstStyle/>
          <a:p>
            <a:r>
              <a:rPr lang="fr-FR" sz="2000">
                <a:solidFill>
                  <a:schemeClr val="accent2"/>
                </a:solidFill>
                <a:highlight>
                  <a:srgbClr val="FFFF00"/>
                </a:highlight>
              </a:rPr>
              <a:t>(Description rapide de leur service)</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r>
              <a:rPr lang="fr-FR" sz="2000">
                <a:solidFill>
                  <a:schemeClr val="accent2"/>
                </a:solidFill>
                <a:highlight>
                  <a:srgbClr val="FFFF00"/>
                </a:highlight>
              </a:rPr>
              <a:t>(Lien vers leur site web)</a:t>
            </a: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3">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4"/>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57821" y="2440704"/>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sp>
        <p:nvSpPr>
          <p:cNvPr id="9" name="Espace réservé du texte 3">
            <a:hlinkClick r:id="rId5"/>
            <a:extLst>
              <a:ext uri="{FF2B5EF4-FFF2-40B4-BE49-F238E27FC236}">
                <a16:creationId xmlns:a16="http://schemas.microsoft.com/office/drawing/2014/main" id="{D40A4EB7-09BB-6ABC-34FA-668D112D2C82}"/>
              </a:ext>
            </a:extLst>
          </p:cNvPr>
          <p:cNvSpPr txBox="1">
            <a:spLocks/>
          </p:cNvSpPr>
          <p:nvPr/>
        </p:nvSpPr>
        <p:spPr>
          <a:xfrm>
            <a:off x="5771814" y="3429000"/>
            <a:ext cx="5362179" cy="760980"/>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highlight>
                  <a:srgbClr val="FFFF00"/>
                </a:highlight>
                <a:cs typeface="Arial"/>
              </a:rPr>
              <a:t>(Capture d'écran du site web de l'organisme)</a:t>
            </a:r>
            <a:endParaRPr lang="fr-FR">
              <a:solidFill>
                <a:srgbClr val="333F48"/>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Tree>
    <p:extLst>
      <p:ext uri="{BB962C8B-B14F-4D97-AF65-F5344CB8AC3E}">
        <p14:creationId xmlns:p14="http://schemas.microsoft.com/office/powerpoint/2010/main" val="10460260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a:cs typeface="Arial"/>
              </a:rPr>
              <a:t>Trouver de l'aide</a:t>
            </a:r>
            <a:br>
              <a:rPr lang="fr-FR"/>
            </a:br>
            <a:r>
              <a:rPr lang="fr-FR"/>
              <a:t>Éducaloi</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fontScale="85000" lnSpcReduction="20000"/>
          </a:bodyPr>
          <a:lstStyle/>
          <a:p>
            <a:r>
              <a:rPr lang="fr-FR" sz="2000">
                <a:solidFill>
                  <a:schemeClr val="accent2"/>
                </a:solidFill>
              </a:rPr>
              <a:t>Information juridique gratuite en ligne, notamment sur:</a:t>
            </a:r>
            <a:endParaRPr lang="fr-FR" sz="2000">
              <a:solidFill>
                <a:schemeClr val="accent2"/>
              </a:solidFill>
              <a:cs typeface="Arial"/>
            </a:endParaRPr>
          </a:p>
          <a:p>
            <a:pPr marL="342900" indent="-342900">
              <a:buChar char="•"/>
            </a:pPr>
            <a:r>
              <a:rPr lang="fr-FR" sz="2000">
                <a:solidFill>
                  <a:schemeClr val="accent2"/>
                </a:solidFill>
                <a:cs typeface="Arial"/>
              </a:rPr>
              <a:t>La famille, le couple, la séparation et le divorce</a:t>
            </a:r>
          </a:p>
          <a:p>
            <a:pPr marL="342900" indent="-342900">
              <a:buChar char="•"/>
            </a:pPr>
            <a:r>
              <a:rPr lang="fr-FR" sz="2000">
                <a:solidFill>
                  <a:schemeClr val="accent2"/>
                </a:solidFill>
                <a:cs typeface="Arial"/>
              </a:rPr>
              <a:t>Le logement</a:t>
            </a:r>
          </a:p>
          <a:p>
            <a:pPr marL="342900" indent="-342900">
              <a:buChar char="•"/>
            </a:pPr>
            <a:r>
              <a:rPr lang="fr-FR" sz="2000">
                <a:solidFill>
                  <a:schemeClr val="accent2"/>
                </a:solidFill>
                <a:cs typeface="Arial"/>
              </a:rPr>
              <a:t>Le travail</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cs typeface="Arial"/>
            </a:endParaRPr>
          </a:p>
          <a:p>
            <a:endParaRPr lang="fr-FR" sz="2000">
              <a:cs typeface="Arial"/>
            </a:endParaRPr>
          </a:p>
          <a:p>
            <a:r>
              <a:rPr lang="fr-FR" sz="2000">
                <a:solidFill>
                  <a:schemeClr val="accent2"/>
                </a:solidFill>
                <a:ea typeface="+mn-lt"/>
                <a:cs typeface="+mn-lt"/>
                <a:hlinkClick r:id="rId4">
                  <a:extLst>
                    <a:ext uri="{A12FA001-AC4F-418D-AE19-62706E023703}">
                      <ahyp:hlinkClr xmlns:ahyp="http://schemas.microsoft.com/office/drawing/2018/hyperlinkcolor" val="tx"/>
                    </a:ext>
                  </a:extLst>
                </a:hlinkClick>
              </a:rPr>
              <a:t>Éducaloi - La loi expliquée en un seul endroit</a:t>
            </a:r>
            <a:endParaRPr lang="fr-FR">
              <a:solidFill>
                <a:schemeClr val="accent2"/>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358409" y="5729889"/>
            <a:ext cx="505676" cy="505676"/>
          </a:xfrm>
          <a:prstGeom prst="rect">
            <a:avLst/>
          </a:prstGeom>
        </p:spPr>
      </p:pic>
      <p:pic>
        <p:nvPicPr>
          <p:cNvPr id="12" name="Graphique 11" descr="Curseur avec un remplissage uni">
            <a:extLst>
              <a:ext uri="{FF2B5EF4-FFF2-40B4-BE49-F238E27FC236}">
                <a16:creationId xmlns:a16="http://schemas.microsoft.com/office/drawing/2014/main" id="{0A96CB1F-1C85-51D5-6D98-16E0937B24E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14001" y="5410508"/>
            <a:ext cx="914400" cy="914400"/>
          </a:xfrm>
          <a:prstGeom prst="rect">
            <a:avLst/>
          </a:prstGeom>
        </p:spPr>
      </p:pic>
      <p:grpSp>
        <p:nvGrpSpPr>
          <p:cNvPr id="13" name="Group 16">
            <a:extLst>
              <a:ext uri="{FF2B5EF4-FFF2-40B4-BE49-F238E27FC236}">
                <a16:creationId xmlns:a16="http://schemas.microsoft.com/office/drawing/2014/main" id="{F44709E9-6B37-93C1-C866-81C7C7971593}"/>
              </a:ext>
            </a:extLst>
          </p:cNvPr>
          <p:cNvGrpSpPr/>
          <p:nvPr/>
        </p:nvGrpSpPr>
        <p:grpSpPr>
          <a:xfrm>
            <a:off x="4963717" y="1651736"/>
            <a:ext cx="6899675" cy="3754278"/>
            <a:chOff x="348585" y="2384981"/>
            <a:chExt cx="7138693" cy="3826504"/>
          </a:xfrm>
        </p:grpSpPr>
        <p:pic>
          <p:nvPicPr>
            <p:cNvPr id="14" name="Picture 13" descr="A white computer with a blank screen&#10;&#10;Description automatically generated">
              <a:extLst>
                <a:ext uri="{FF2B5EF4-FFF2-40B4-BE49-F238E27FC236}">
                  <a16:creationId xmlns:a16="http://schemas.microsoft.com/office/drawing/2014/main" id="{2F2CB927-BB19-04D0-8C8A-176092B6D8C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585" y="2384981"/>
              <a:ext cx="7138693" cy="3826504"/>
            </a:xfrm>
            <a:prstGeom prst="rect">
              <a:avLst/>
            </a:prstGeom>
          </p:spPr>
        </p:pic>
        <p:pic>
          <p:nvPicPr>
            <p:cNvPr id="15" name="Image 14">
              <a:extLst>
                <a:ext uri="{FF2B5EF4-FFF2-40B4-BE49-F238E27FC236}">
                  <a16:creationId xmlns:a16="http://schemas.microsoft.com/office/drawing/2014/main" id="{BBDA9E50-FAC4-4D47-AE66-026124FAB5E3}"/>
                </a:ext>
              </a:extLst>
            </p:cNvPr>
            <p:cNvPicPr>
              <a:picLocks noChangeAspect="1"/>
            </p:cNvPicPr>
            <p:nvPr/>
          </p:nvPicPr>
          <p:blipFill rotWithShape="1">
            <a:blip r:embed="rId9"/>
            <a:srcRect b="4704"/>
            <a:stretch/>
          </p:blipFill>
          <p:spPr>
            <a:xfrm>
              <a:off x="1181911" y="2607285"/>
              <a:ext cx="5236727" cy="2864868"/>
            </a:xfrm>
            <a:prstGeom prst="rect">
              <a:avLst/>
            </a:prstGeom>
          </p:spPr>
        </p:pic>
      </p:grpSp>
    </p:spTree>
    <p:custDataLst>
      <p:tags r:id="rId1"/>
    </p:custDataLst>
    <p:extLst>
      <p:ext uri="{BB962C8B-B14F-4D97-AF65-F5344CB8AC3E}">
        <p14:creationId xmlns:p14="http://schemas.microsoft.com/office/powerpoint/2010/main" val="38172887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522336"/>
            <a:ext cx="7703711" cy="1071529"/>
          </a:xfrm>
        </p:spPr>
        <p:txBody>
          <a:bodyPr>
            <a:normAutofit/>
          </a:bodyPr>
          <a:lstStyle/>
          <a:p>
            <a:r>
              <a:rPr lang="fr-CA" sz="2000" b="1" i="0" u="none" strike="noStrike">
                <a:effectLst/>
                <a:latin typeface="Arial" panose="020B0604020202020204" pitchFamily="34" charset="0"/>
              </a:rPr>
              <a:t>Trouver de l'aide</a:t>
            </a:r>
            <a:br>
              <a:rPr lang="fr-FR">
                <a:highlight>
                  <a:srgbClr val="FFFF00"/>
                </a:highlight>
              </a:rPr>
            </a:br>
            <a:r>
              <a:rPr lang="fr-FR"/>
              <a:t>Projet Genèse </a:t>
            </a:r>
            <a:endParaRPr lang="fr-FR">
              <a:solidFill>
                <a:schemeClr val="tx1"/>
              </a:solidFill>
            </a:endParaRP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904481" y="1782837"/>
            <a:ext cx="3932237" cy="4328587"/>
          </a:xfrm>
        </p:spPr>
        <p:txBody>
          <a:bodyPr>
            <a:normAutofit fontScale="70000" lnSpcReduction="20000"/>
          </a:bodyPr>
          <a:lstStyle/>
          <a:p>
            <a:r>
              <a:rPr lang="fr-FR" sz="4400"/>
              <a:t>Information juridique gratuite :</a:t>
            </a:r>
          </a:p>
          <a:p>
            <a:pPr marL="571500" indent="-571500">
              <a:buFont typeface="Arial" panose="020B0604020202020204" pitchFamily="34" charset="0"/>
              <a:buChar char="•"/>
            </a:pPr>
            <a:r>
              <a:rPr lang="fr-FR" sz="4400"/>
              <a:t>logement</a:t>
            </a:r>
          </a:p>
          <a:p>
            <a:pPr marL="571500" indent="-571500">
              <a:buFont typeface="Arial" panose="020B0604020202020204" pitchFamily="34" charset="0"/>
              <a:buChar char="•"/>
            </a:pPr>
            <a:r>
              <a:rPr lang="fr-FR" sz="4400"/>
              <a:t>aide sociale</a:t>
            </a:r>
            <a:endParaRPr lang="fr-FR" sz="4400">
              <a:solidFill>
                <a:schemeClr val="tx1"/>
              </a:solidFill>
            </a:endParaRPr>
          </a:p>
          <a:p>
            <a:pPr marL="571500" indent="-571500">
              <a:buFont typeface="Arial" panose="020B0604020202020204" pitchFamily="34" charset="0"/>
              <a:buChar char="•"/>
            </a:pPr>
            <a:r>
              <a:rPr lang="fr-FR" sz="4400">
                <a:solidFill>
                  <a:schemeClr val="tx1"/>
                </a:solidFill>
              </a:rPr>
              <a:t>pensions et allocations familiales</a:t>
            </a:r>
          </a:p>
          <a:p>
            <a:endParaRPr lang="fr-FR" sz="4400">
              <a:solidFill>
                <a:schemeClr val="accent2"/>
              </a:solidFill>
            </a:endParaRPr>
          </a:p>
          <a:p>
            <a:r>
              <a:rPr lang="fr-FR" sz="2900"/>
              <a:t>514-738-2036</a:t>
            </a:r>
            <a:endParaRPr lang="fr-FR" sz="2900">
              <a:highlight>
                <a:srgbClr val="FFFF00"/>
              </a:highlight>
            </a:endParaRPr>
          </a:p>
          <a:p>
            <a:r>
              <a:rPr lang="fr-FR" sz="2900">
                <a:hlinkClick r:id="rId4">
                  <a:extLst>
                    <a:ext uri="{A12FA001-AC4F-418D-AE19-62706E023703}">
                      <ahyp:hlinkClr xmlns:ahyp="http://schemas.microsoft.com/office/drawing/2018/hyperlinkcolor" val="tx"/>
                    </a:ext>
                  </a:extLst>
                </a:hlinkClick>
              </a:rPr>
              <a:t>https://genese.qc.ca/fr/pg/droit-au-logement/</a:t>
            </a:r>
            <a:r>
              <a:rPr lang="fr-FR" sz="2900"/>
              <a:t> </a:t>
            </a: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5">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6"/>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57821" y="2440704"/>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sp>
        <p:nvSpPr>
          <p:cNvPr id="9" name="Espace réservé du texte 3">
            <a:hlinkClick r:id="rId7"/>
            <a:extLst>
              <a:ext uri="{FF2B5EF4-FFF2-40B4-BE49-F238E27FC236}">
                <a16:creationId xmlns:a16="http://schemas.microsoft.com/office/drawing/2014/main" id="{D40A4EB7-09BB-6ABC-34FA-668D112D2C82}"/>
              </a:ext>
            </a:extLst>
          </p:cNvPr>
          <p:cNvSpPr txBox="1">
            <a:spLocks/>
          </p:cNvSpPr>
          <p:nvPr/>
        </p:nvSpPr>
        <p:spPr>
          <a:xfrm>
            <a:off x="5771814" y="3429000"/>
            <a:ext cx="5362179" cy="760980"/>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highlight>
                  <a:srgbClr val="FFFF00"/>
                </a:highlight>
                <a:cs typeface="Arial"/>
              </a:rPr>
              <a:t>(Capture d'écran du site web de l'organisme)</a:t>
            </a:r>
            <a:endParaRPr lang="fr-FR">
              <a:solidFill>
                <a:srgbClr val="333F48"/>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1358409" y="5729889"/>
            <a:ext cx="505676" cy="505676"/>
          </a:xfrm>
          <a:prstGeom prst="rect">
            <a:avLst/>
          </a:prstGeom>
        </p:spPr>
      </p:pic>
      <p:pic>
        <p:nvPicPr>
          <p:cNvPr id="3" name="Graphique 2" descr="Curseur avec un remplissage uni">
            <a:extLst>
              <a:ext uri="{FF2B5EF4-FFF2-40B4-BE49-F238E27FC236}">
                <a16:creationId xmlns:a16="http://schemas.microsoft.com/office/drawing/2014/main" id="{98592177-80C9-E388-15D2-7B36B77618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905234" y="5557283"/>
            <a:ext cx="914400" cy="914400"/>
          </a:xfrm>
          <a:prstGeom prst="rect">
            <a:avLst/>
          </a:prstGeom>
        </p:spPr>
      </p:pic>
      <p:pic>
        <p:nvPicPr>
          <p:cNvPr id="17" name="Image 16">
            <a:extLst>
              <a:ext uri="{FF2B5EF4-FFF2-40B4-BE49-F238E27FC236}">
                <a16:creationId xmlns:a16="http://schemas.microsoft.com/office/drawing/2014/main" id="{D1942531-AB38-D113-A32B-FFC29E2D7965}"/>
              </a:ext>
            </a:extLst>
          </p:cNvPr>
          <p:cNvPicPr>
            <a:picLocks noChangeAspect="1"/>
          </p:cNvPicPr>
          <p:nvPr/>
        </p:nvPicPr>
        <p:blipFill>
          <a:blip r:embed="rId11"/>
          <a:stretch>
            <a:fillRect/>
          </a:stretch>
        </p:blipFill>
        <p:spPr>
          <a:xfrm>
            <a:off x="5654899" y="2440704"/>
            <a:ext cx="4800264" cy="2877283"/>
          </a:xfrm>
          <a:prstGeom prst="rect">
            <a:avLst/>
          </a:prstGeom>
        </p:spPr>
      </p:pic>
    </p:spTree>
    <p:custDataLst>
      <p:tags r:id="rId1"/>
    </p:custDataLst>
    <p:extLst>
      <p:ext uri="{BB962C8B-B14F-4D97-AF65-F5344CB8AC3E}">
        <p14:creationId xmlns:p14="http://schemas.microsoft.com/office/powerpoint/2010/main" val="2983779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a:t>Centres Info Justice</a:t>
            </a: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a:normAutofit lnSpcReduction="10000"/>
          </a:bodyPr>
          <a:lstStyle/>
          <a:p>
            <a:r>
              <a:rPr lang="fr-FR" sz="4000" b="1">
                <a:solidFill>
                  <a:schemeClr val="accent2"/>
                </a:solidFill>
              </a:rPr>
              <a:t>Service « Info-séparation »</a:t>
            </a:r>
          </a:p>
          <a:p>
            <a:r>
              <a:rPr lang="fr-FR" sz="4000">
                <a:solidFill>
                  <a:schemeClr val="accent2"/>
                </a:solidFill>
              </a:rPr>
              <a:t>Information juridique gratuite</a:t>
            </a:r>
          </a:p>
          <a:p>
            <a:endParaRPr lang="fr-FR" sz="2000">
              <a:highlight>
                <a:srgbClr val="FFFF00"/>
              </a:highlight>
            </a:endParaRPr>
          </a:p>
          <a:p>
            <a:r>
              <a:rPr lang="fr-CA" sz="2000">
                <a:hlinkClick r:id="rId4"/>
              </a:rPr>
              <a:t>Info Séparation - Info Justice</a:t>
            </a:r>
            <a:endParaRPr lang="fr-FR" sz="2000"/>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1956434"/>
            <a:ext cx="6658039" cy="401866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5">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6"/>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3" name="AutoShape 6">
            <a:extLst>
              <a:ext uri="{FF2B5EF4-FFF2-40B4-BE49-F238E27FC236}">
                <a16:creationId xmlns:a16="http://schemas.microsoft.com/office/drawing/2014/main" id="{E348A94B-109B-0848-B950-97973A1EF3DA}"/>
              </a:ext>
            </a:extLst>
          </p:cNvPr>
          <p:cNvSpPr>
            <a:spLocks noChangeAspect="1" noChangeArrowheads="1"/>
          </p:cNvSpPr>
          <p:nvPr/>
        </p:nvSpPr>
        <p:spPr bwMode="auto">
          <a:xfrm>
            <a:off x="9348716" y="494380"/>
            <a:ext cx="1462054" cy="146205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99180" y="5345447"/>
            <a:ext cx="914400" cy="914400"/>
          </a:xfrm>
          <a:prstGeom prst="rect">
            <a:avLst/>
          </a:prstGeom>
        </p:spPr>
      </p:pic>
      <p:pic>
        <p:nvPicPr>
          <p:cNvPr id="14" name="Image 13" descr="Une image contenant texte, habits, capture d’écran, Visage humain&#10;&#10;Le contenu généré par l’IA peut être incorrect.">
            <a:extLst>
              <a:ext uri="{FF2B5EF4-FFF2-40B4-BE49-F238E27FC236}">
                <a16:creationId xmlns:a16="http://schemas.microsoft.com/office/drawing/2014/main" id="{196BA2AB-0898-1DA2-CE55-5379B7DCAE9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73302" y="2297244"/>
            <a:ext cx="4920670" cy="3127896"/>
          </a:xfrm>
          <a:prstGeom prst="rect">
            <a:avLst/>
          </a:prstGeom>
        </p:spPr>
      </p:pic>
    </p:spTree>
    <p:custDataLst>
      <p:tags r:id="rId1"/>
    </p:custDataLst>
    <p:extLst>
      <p:ext uri="{BB962C8B-B14F-4D97-AF65-F5344CB8AC3E}">
        <p14:creationId xmlns:p14="http://schemas.microsoft.com/office/powerpoint/2010/main" val="31479678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panose="020B0604020202020204" pitchFamily="34" charset="0"/>
              </a:rPr>
              <a:t>Trouver de l'aide</a:t>
            </a:r>
            <a:br>
              <a:rPr lang="fr-FR"/>
            </a:br>
            <a:r>
              <a:rPr lang="fr-FR" err="1"/>
              <a:t>ReBâtir</a:t>
            </a:r>
            <a:endParaRPr lang="fr-F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4217987" cy="3753584"/>
          </a:xfrm>
        </p:spPr>
        <p:txBody>
          <a:bodyPr vert="horz" lIns="91440" tIns="45720" rIns="91440" bIns="45720" rtlCol="0" anchor="t">
            <a:normAutofit/>
          </a:bodyPr>
          <a:lstStyle/>
          <a:p>
            <a:r>
              <a:rPr lang="fr-FR" sz="2800">
                <a:solidFill>
                  <a:schemeClr val="accent2"/>
                </a:solidFill>
              </a:rPr>
              <a:t>4 heures de consultation juridique gratuite</a:t>
            </a:r>
            <a:endParaRPr lang="fr-FR">
              <a:solidFill>
                <a:schemeClr val="accent2"/>
              </a:solidFill>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4">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5"/>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010514" y="5608218"/>
            <a:ext cx="914400" cy="914400"/>
          </a:xfrm>
          <a:prstGeom prst="rect">
            <a:avLst/>
          </a:prstGeom>
        </p:spPr>
      </p:pic>
      <p:sp>
        <p:nvSpPr>
          <p:cNvPr id="9" name="Espace réservé du texte 3">
            <a:hlinkClick r:id="rId9"/>
            <a:extLst>
              <a:ext uri="{FF2B5EF4-FFF2-40B4-BE49-F238E27FC236}">
                <a16:creationId xmlns:a16="http://schemas.microsoft.com/office/drawing/2014/main" id="{DFC00939-A5AF-2F45-8497-DF6071357F40}"/>
              </a:ext>
            </a:extLst>
          </p:cNvPr>
          <p:cNvSpPr txBox="1">
            <a:spLocks/>
          </p:cNvSpPr>
          <p:nvPr/>
        </p:nvSpPr>
        <p:spPr>
          <a:xfrm>
            <a:off x="1073799" y="5090279"/>
            <a:ext cx="3291840" cy="415925"/>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chemeClr val="accent2"/>
                </a:solidFill>
                <a:hlinkClick r:id="rId10">
                  <a:extLst>
                    <a:ext uri="{A12FA001-AC4F-418D-AE19-62706E023703}">
                      <ahyp:hlinkClr xmlns:ahyp="http://schemas.microsoft.com/office/drawing/2018/hyperlinkcolor" val="tx"/>
                    </a:ext>
                  </a:extLst>
                </a:hlinkClick>
              </a:rPr>
              <a:t>Rebâtir.ca</a:t>
            </a:r>
            <a:endParaRPr lang="fr-CA">
              <a:solidFill>
                <a:schemeClr val="accent2"/>
              </a:solidFill>
            </a:endParaRPr>
          </a:p>
        </p:txBody>
      </p:sp>
      <p:pic>
        <p:nvPicPr>
          <p:cNvPr id="6146" name="Picture 2">
            <a:extLst>
              <a:ext uri="{FF2B5EF4-FFF2-40B4-BE49-F238E27FC236}">
                <a16:creationId xmlns:a16="http://schemas.microsoft.com/office/drawing/2014/main" id="{78DCA688-1FDA-3755-776B-BEF1F69A119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94333" y="2669312"/>
            <a:ext cx="4800264" cy="2420967"/>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a:extLst>
              <a:ext uri="{FF2B5EF4-FFF2-40B4-BE49-F238E27FC236}">
                <a16:creationId xmlns:a16="http://schemas.microsoft.com/office/drawing/2014/main" id="{C92BD923-89A4-2DE5-3E0A-D142DAD85859}"/>
              </a:ext>
            </a:extLst>
          </p:cNvPr>
          <p:cNvSpPr txBox="1"/>
          <p:nvPr/>
        </p:nvSpPr>
        <p:spPr>
          <a:xfrm>
            <a:off x="837122" y="3172364"/>
            <a:ext cx="396239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CA" sz="2800">
                <a:solidFill>
                  <a:schemeClr val="accent2"/>
                </a:solidFill>
                <a:latin typeface="Arial"/>
                <a:ea typeface="Calibri"/>
                <a:cs typeface="Calibri"/>
              </a:rPr>
              <a:t>1-833-732-2847</a:t>
            </a:r>
            <a:endParaRPr lang="fr-FR" sz="2800">
              <a:solidFill>
                <a:schemeClr val="accent2"/>
              </a:solidFill>
              <a:latin typeface="Arial"/>
              <a:cs typeface="Arial"/>
            </a:endParaRPr>
          </a:p>
        </p:txBody>
      </p:sp>
    </p:spTree>
    <p:custDataLst>
      <p:tags r:id="rId1"/>
    </p:custDataLst>
    <p:extLst>
      <p:ext uri="{BB962C8B-B14F-4D97-AF65-F5344CB8AC3E}">
        <p14:creationId xmlns:p14="http://schemas.microsoft.com/office/powerpoint/2010/main" val="31453903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0169F9-DB6E-F048-179F-D40EB2C95A96}"/>
              </a:ext>
            </a:extLst>
          </p:cNvPr>
          <p:cNvSpPr>
            <a:spLocks noGrp="1"/>
          </p:cNvSpPr>
          <p:nvPr>
            <p:ph type="title"/>
          </p:nvPr>
        </p:nvSpPr>
        <p:spPr>
          <a:xfrm>
            <a:off x="839788" y="661737"/>
            <a:ext cx="7703711" cy="1071529"/>
          </a:xfrm>
        </p:spPr>
        <p:txBody>
          <a:bodyPr>
            <a:normAutofit/>
          </a:bodyPr>
          <a:lstStyle/>
          <a:p>
            <a:r>
              <a:rPr lang="fr-CA" sz="2000" b="1" i="0" u="none" strike="noStrike">
                <a:effectLst/>
                <a:latin typeface="Arial"/>
                <a:cs typeface="Arial"/>
              </a:rPr>
              <a:t>Trouver de l'aide</a:t>
            </a:r>
            <a:br>
              <a:rPr lang="fr-FR"/>
            </a:br>
            <a:r>
              <a:rPr lang="fr-CA">
                <a:cs typeface="Arial"/>
              </a:rPr>
              <a:t>Les Comités logement</a:t>
            </a:r>
            <a:endParaRPr lang="fr-FR"/>
          </a:p>
        </p:txBody>
      </p:sp>
      <p:sp>
        <p:nvSpPr>
          <p:cNvPr id="4" name="Espace réservé du texte 3">
            <a:extLst>
              <a:ext uri="{FF2B5EF4-FFF2-40B4-BE49-F238E27FC236}">
                <a16:creationId xmlns:a16="http://schemas.microsoft.com/office/drawing/2014/main" id="{3F0D7A1A-5954-C4F2-A92B-20225AE4FDE0}"/>
              </a:ext>
            </a:extLst>
          </p:cNvPr>
          <p:cNvSpPr>
            <a:spLocks noGrp="1"/>
          </p:cNvSpPr>
          <p:nvPr>
            <p:ph type="body" sz="half" idx="2"/>
          </p:nvPr>
        </p:nvSpPr>
        <p:spPr>
          <a:xfrm>
            <a:off x="839788" y="2115404"/>
            <a:ext cx="3932237" cy="3753584"/>
          </a:xfrm>
        </p:spPr>
        <p:txBody>
          <a:bodyPr vert="horz" lIns="91440" tIns="45720" rIns="91440" bIns="45720" rtlCol="0" anchor="t">
            <a:normAutofit/>
          </a:bodyPr>
          <a:lstStyle/>
          <a:p>
            <a:r>
              <a:rPr lang="fr-FR" sz="2800">
                <a:solidFill>
                  <a:schemeClr val="accent2"/>
                </a:solidFill>
                <a:cs typeface="Arial"/>
              </a:rPr>
              <a:t>Information juridique gratuite et défense des droits des locataires</a:t>
            </a: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a:p>
            <a:endParaRPr lang="fr-FR" sz="2000">
              <a:highlight>
                <a:srgbClr val="FFFF00"/>
              </a:highlight>
            </a:endParaRPr>
          </a:p>
        </p:txBody>
      </p:sp>
      <p:grpSp>
        <p:nvGrpSpPr>
          <p:cNvPr id="5" name="Groupe 4">
            <a:extLst>
              <a:ext uri="{FF2B5EF4-FFF2-40B4-BE49-F238E27FC236}">
                <a16:creationId xmlns:a16="http://schemas.microsoft.com/office/drawing/2014/main" id="{0BA47CB2-95E5-7C4B-83FA-912D5D4A06C2}"/>
              </a:ext>
            </a:extLst>
          </p:cNvPr>
          <p:cNvGrpSpPr/>
          <p:nvPr/>
        </p:nvGrpSpPr>
        <p:grpSpPr>
          <a:xfrm>
            <a:off x="4808537" y="2115404"/>
            <a:ext cx="6543675" cy="3859694"/>
            <a:chOff x="4224131" y="1669774"/>
            <a:chExt cx="7967869" cy="4780721"/>
          </a:xfrm>
        </p:grpSpPr>
        <p:pic>
          <p:nvPicPr>
            <p:cNvPr id="6" name="Picture 7">
              <a:extLst>
                <a:ext uri="{FF2B5EF4-FFF2-40B4-BE49-F238E27FC236}">
                  <a16:creationId xmlns:a16="http://schemas.microsoft.com/office/drawing/2014/main" id="{93B4EF2E-0725-8D48-BB59-D61A435F93AC}"/>
                </a:ext>
              </a:extLst>
            </p:cNvPr>
            <p:cNvPicPr>
              <a:picLocks noChangeAspect="1"/>
            </p:cNvPicPr>
            <p:nvPr/>
          </p:nvPicPr>
          <p:blipFill rotWithShape="1">
            <a:blip r:embed="rId4">
              <a:extLst>
                <a:ext uri="{28A0092B-C50C-407E-A947-70E740481C1C}">
                  <a14:useLocalDpi xmlns:a14="http://schemas.microsoft.com/office/drawing/2010/main" val="0"/>
                </a:ext>
              </a:extLst>
            </a:blip>
            <a:srcRect r="9925"/>
            <a:stretch/>
          </p:blipFill>
          <p:spPr>
            <a:xfrm>
              <a:off x="5302716" y="2075211"/>
              <a:ext cx="5845014" cy="3729291"/>
            </a:xfrm>
            <a:prstGeom prst="rect">
              <a:avLst/>
            </a:prstGeom>
          </p:spPr>
        </p:pic>
        <p:pic>
          <p:nvPicPr>
            <p:cNvPr id="7" name="Image 6">
              <a:extLst>
                <a:ext uri="{FF2B5EF4-FFF2-40B4-BE49-F238E27FC236}">
                  <a16:creationId xmlns:a16="http://schemas.microsoft.com/office/drawing/2014/main" id="{B96DF935-2E9B-4B41-9EA7-0D563CEB1AAC}"/>
                </a:ext>
              </a:extLst>
            </p:cNvPr>
            <p:cNvPicPr>
              <a:picLocks noChangeAspect="1"/>
            </p:cNvPicPr>
            <p:nvPr/>
          </p:nvPicPr>
          <p:blipFill>
            <a:blip r:embed="rId5"/>
            <a:stretch>
              <a:fillRect/>
            </a:stretch>
          </p:blipFill>
          <p:spPr>
            <a:xfrm>
              <a:off x="4224131" y="1669774"/>
              <a:ext cx="7967869" cy="4780721"/>
            </a:xfrm>
            <a:prstGeom prst="rect">
              <a:avLst/>
            </a:prstGeom>
          </p:spPr>
        </p:pic>
      </p:grpSp>
      <p:sp>
        <p:nvSpPr>
          <p:cNvPr id="8" name="Rectangle 7">
            <a:extLst>
              <a:ext uri="{FF2B5EF4-FFF2-40B4-BE49-F238E27FC236}">
                <a16:creationId xmlns:a16="http://schemas.microsoft.com/office/drawing/2014/main" id="{5E02049A-2CAD-CF9E-EDF5-0519B6E17CBD}"/>
              </a:ext>
            </a:extLst>
          </p:cNvPr>
          <p:cNvSpPr/>
          <p:nvPr/>
        </p:nvSpPr>
        <p:spPr>
          <a:xfrm>
            <a:off x="5694333" y="2379772"/>
            <a:ext cx="4800264" cy="3012855"/>
          </a:xfrm>
          <a:prstGeom prst="rect">
            <a:avLst/>
          </a:prstGeom>
          <a:solidFill>
            <a:srgbClr val="FFFFFF"/>
          </a:solidFill>
          <a:ln w="12700" cap="flat" cmpd="sng" algn="ctr">
            <a:solidFill>
              <a:srgbClr val="FFFFFF"/>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rgbClr val="FFFFFF"/>
                </a:solidFill>
                <a:latin typeface="Arial" panose="020B0604020202020204"/>
              </a:defRPr>
            </a:lvl1pPr>
            <a:lvl2pPr marL="457200" algn="l" defTabSz="914400" rtl="0" eaLnBrk="1" latinLnBrk="0" hangingPunct="1">
              <a:defRPr sz="1800" kern="1200">
                <a:solidFill>
                  <a:srgbClr val="FFFFFF"/>
                </a:solidFill>
                <a:latin typeface="Arial" panose="020B0604020202020204"/>
              </a:defRPr>
            </a:lvl2pPr>
            <a:lvl3pPr marL="914400" algn="l" defTabSz="914400" rtl="0" eaLnBrk="1" latinLnBrk="0" hangingPunct="1">
              <a:defRPr sz="1800" kern="1200">
                <a:solidFill>
                  <a:srgbClr val="FFFFFF"/>
                </a:solidFill>
                <a:latin typeface="Arial" panose="020B0604020202020204"/>
              </a:defRPr>
            </a:lvl3pPr>
            <a:lvl4pPr marL="1371600" algn="l" defTabSz="914400" rtl="0" eaLnBrk="1" latinLnBrk="0" hangingPunct="1">
              <a:defRPr sz="1800" kern="1200">
                <a:solidFill>
                  <a:srgbClr val="FFFFFF"/>
                </a:solidFill>
                <a:latin typeface="Arial" panose="020B0604020202020204"/>
              </a:defRPr>
            </a:lvl4pPr>
            <a:lvl5pPr marL="1828800" algn="l" defTabSz="914400" rtl="0" eaLnBrk="1" latinLnBrk="0" hangingPunct="1">
              <a:defRPr sz="1800" kern="1200">
                <a:solidFill>
                  <a:srgbClr val="FFFFFF"/>
                </a:solidFill>
                <a:latin typeface="Arial" panose="020B0604020202020204"/>
              </a:defRPr>
            </a:lvl5pPr>
            <a:lvl6pPr marL="2286000" algn="l" defTabSz="914400" rtl="0" eaLnBrk="1" latinLnBrk="0" hangingPunct="1">
              <a:defRPr sz="1800" kern="1200">
                <a:solidFill>
                  <a:srgbClr val="FFFFFF"/>
                </a:solidFill>
                <a:latin typeface="Arial" panose="020B0604020202020204"/>
              </a:defRPr>
            </a:lvl6pPr>
            <a:lvl7pPr marL="2743200" algn="l" defTabSz="914400" rtl="0" eaLnBrk="1" latinLnBrk="0" hangingPunct="1">
              <a:defRPr sz="1800" kern="1200">
                <a:solidFill>
                  <a:srgbClr val="FFFFFF"/>
                </a:solidFill>
                <a:latin typeface="Arial" panose="020B0604020202020204"/>
              </a:defRPr>
            </a:lvl7pPr>
            <a:lvl8pPr marL="3200400" algn="l" defTabSz="914400" rtl="0" eaLnBrk="1" latinLnBrk="0" hangingPunct="1">
              <a:defRPr sz="1800" kern="1200">
                <a:solidFill>
                  <a:srgbClr val="FFFFFF"/>
                </a:solidFill>
                <a:latin typeface="Arial" panose="020B0604020202020204"/>
              </a:defRPr>
            </a:lvl8pPr>
            <a:lvl9pPr marL="3657600" algn="l" defTabSz="914400" rtl="0" eaLnBrk="1" latinLnBrk="0" hangingPunct="1">
              <a:defRPr sz="1800" kern="1200">
                <a:solidFill>
                  <a:srgbClr val="FFFFFF"/>
                </a:solidFill>
                <a:latin typeface="Arial" panose="020B0604020202020204"/>
              </a:defRPr>
            </a:lvl9pPr>
          </a:lstStyle>
          <a:p>
            <a:pPr algn="ctr"/>
            <a:endParaRPr lang="fr-CA" err="1">
              <a:solidFill>
                <a:srgbClr val="212121"/>
              </a:solidFill>
            </a:endParaRPr>
          </a:p>
        </p:txBody>
      </p:sp>
      <p:pic>
        <p:nvPicPr>
          <p:cNvPr id="4098" name="Picture 2" descr="Une image contenant logo, Graphique, Police, symbole&#10;&#10;Description générée automatiquement">
            <a:extLst>
              <a:ext uri="{FF2B5EF4-FFF2-40B4-BE49-F238E27FC236}">
                <a16:creationId xmlns:a16="http://schemas.microsoft.com/office/drawing/2014/main" id="{697687F4-F71A-657D-D592-8C95FCBFE9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133993" y="5506204"/>
            <a:ext cx="937787" cy="937787"/>
          </a:xfrm>
          <a:prstGeom prst="rect">
            <a:avLst/>
          </a:prstGeom>
          <a:noFill/>
          <a:extLst>
            <a:ext uri="{909E8E84-426E-40DD-AFC4-6F175D3DCCD1}">
              <a14:hiddenFill xmlns:a14="http://schemas.microsoft.com/office/drawing/2010/main">
                <a:solidFill>
                  <a:srgbClr val="FFFFFF"/>
                </a:solidFill>
              </a14:hiddenFill>
            </a:ext>
          </a:extLst>
        </p:spPr>
      </p:pic>
      <p:sp>
        <p:nvSpPr>
          <p:cNvPr id="11" name="Ellipse 10">
            <a:extLst>
              <a:ext uri="{FF2B5EF4-FFF2-40B4-BE49-F238E27FC236}">
                <a16:creationId xmlns:a16="http://schemas.microsoft.com/office/drawing/2014/main" id="{AD40B124-2A20-FF5F-4646-61C2D606A6DE}"/>
              </a:ext>
            </a:extLst>
          </p:cNvPr>
          <p:cNvSpPr/>
          <p:nvPr/>
        </p:nvSpPr>
        <p:spPr>
          <a:xfrm>
            <a:off x="11288987" y="5608218"/>
            <a:ext cx="627797" cy="749018"/>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0" name="Graphique 12" descr="Outils avec un remplissage uni">
            <a:extLst>
              <a:ext uri="{FF2B5EF4-FFF2-40B4-BE49-F238E27FC236}">
                <a16:creationId xmlns:a16="http://schemas.microsoft.com/office/drawing/2014/main" id="{D797B756-E0F4-8A28-80B2-78A231419D4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358409" y="5729889"/>
            <a:ext cx="505676" cy="505676"/>
          </a:xfrm>
          <a:prstGeom prst="rect">
            <a:avLst/>
          </a:prstGeom>
        </p:spPr>
      </p:pic>
      <p:sp>
        <p:nvSpPr>
          <p:cNvPr id="3" name="AutoShape 2">
            <a:extLst>
              <a:ext uri="{FF2B5EF4-FFF2-40B4-BE49-F238E27FC236}">
                <a16:creationId xmlns:a16="http://schemas.microsoft.com/office/drawing/2014/main" id="{0F5DF2B0-9A4F-A02B-80DF-79F1B3746FC9}"/>
              </a:ext>
            </a:extLst>
          </p:cNvPr>
          <p:cNvSpPr>
            <a:spLocks noChangeAspect="1" noChangeArrowheads="1"/>
          </p:cNvSpPr>
          <p:nvPr/>
        </p:nvSpPr>
        <p:spPr bwMode="auto">
          <a:xfrm>
            <a:off x="5487420" y="3276600"/>
            <a:ext cx="760980" cy="7609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2" name="AutoShape 4">
            <a:extLst>
              <a:ext uri="{FF2B5EF4-FFF2-40B4-BE49-F238E27FC236}">
                <a16:creationId xmlns:a16="http://schemas.microsoft.com/office/drawing/2014/main" id="{5608BFED-CC85-9949-347F-229B785B3CD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5" name="Graphique 14" descr="Curseur avec un remplissage uni">
            <a:extLst>
              <a:ext uri="{FF2B5EF4-FFF2-40B4-BE49-F238E27FC236}">
                <a16:creationId xmlns:a16="http://schemas.microsoft.com/office/drawing/2014/main" id="{104CFDFD-9779-B774-7549-2046B040F11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27745" y="5363987"/>
            <a:ext cx="914400" cy="914400"/>
          </a:xfrm>
          <a:prstGeom prst="rect">
            <a:avLst/>
          </a:prstGeom>
        </p:spPr>
      </p:pic>
      <p:sp>
        <p:nvSpPr>
          <p:cNvPr id="9" name="Espace réservé du texte 3">
            <a:hlinkClick r:id="rId9"/>
            <a:extLst>
              <a:ext uri="{FF2B5EF4-FFF2-40B4-BE49-F238E27FC236}">
                <a16:creationId xmlns:a16="http://schemas.microsoft.com/office/drawing/2014/main" id="{DFC00939-A5AF-2F45-8497-DF6071357F40}"/>
              </a:ext>
            </a:extLst>
          </p:cNvPr>
          <p:cNvSpPr txBox="1">
            <a:spLocks/>
          </p:cNvSpPr>
          <p:nvPr/>
        </p:nvSpPr>
        <p:spPr>
          <a:xfrm>
            <a:off x="484328" y="5090279"/>
            <a:ext cx="4197612" cy="401548"/>
          </a:xfrm>
          <a:prstGeom prst="rect">
            <a:avLst/>
          </a:prstGeom>
        </p:spPr>
        <p:txBody>
          <a:bodyPr vert="horz" lIns="0" tIns="0" rIns="0" bIns="0" rtlCol="0" anchor="b">
            <a:noAutofit/>
          </a:bodyPr>
          <a:lstStyle>
            <a:defPPr>
              <a:defRPr lang="fr-FR"/>
            </a:defPPr>
            <a:lvl1pPr marL="0" algn="l" defTabSz="914400" rtl="0" eaLnBrk="1" latinLnBrk="0" hangingPunct="1">
              <a:defRPr sz="1800" kern="1200">
                <a:solidFill>
                  <a:srgbClr val="212121"/>
                </a:solidFill>
                <a:latin typeface="Arial" panose="020B0604020202020204"/>
              </a:defRPr>
            </a:lvl1pPr>
            <a:lvl2pPr marL="457200" algn="l" defTabSz="914400" rtl="0" eaLnBrk="1" latinLnBrk="0" hangingPunct="1">
              <a:defRPr sz="1800" kern="1200">
                <a:solidFill>
                  <a:srgbClr val="212121"/>
                </a:solidFill>
                <a:latin typeface="Arial" panose="020B0604020202020204"/>
              </a:defRPr>
            </a:lvl2pPr>
            <a:lvl3pPr marL="914400" algn="l" defTabSz="914400" rtl="0" eaLnBrk="1" latinLnBrk="0" hangingPunct="1">
              <a:defRPr sz="1800" kern="1200">
                <a:solidFill>
                  <a:srgbClr val="212121"/>
                </a:solidFill>
                <a:latin typeface="Arial" panose="020B0604020202020204"/>
              </a:defRPr>
            </a:lvl3pPr>
            <a:lvl4pPr marL="1371600" algn="l" defTabSz="914400" rtl="0" eaLnBrk="1" latinLnBrk="0" hangingPunct="1">
              <a:defRPr sz="1800" kern="1200">
                <a:solidFill>
                  <a:srgbClr val="212121"/>
                </a:solidFill>
                <a:latin typeface="Arial" panose="020B0604020202020204"/>
              </a:defRPr>
            </a:lvl4pPr>
            <a:lvl5pPr marL="1828800" algn="l" defTabSz="914400" rtl="0" eaLnBrk="1" latinLnBrk="0" hangingPunct="1">
              <a:defRPr sz="1800" kern="1200">
                <a:solidFill>
                  <a:srgbClr val="212121"/>
                </a:solidFill>
                <a:latin typeface="Arial" panose="020B0604020202020204"/>
              </a:defRPr>
            </a:lvl5pPr>
            <a:lvl6pPr marL="2286000" algn="l" defTabSz="914400" rtl="0" eaLnBrk="1" latinLnBrk="0" hangingPunct="1">
              <a:defRPr sz="1800" kern="1200">
                <a:solidFill>
                  <a:srgbClr val="212121"/>
                </a:solidFill>
                <a:latin typeface="Arial" panose="020B0604020202020204"/>
              </a:defRPr>
            </a:lvl6pPr>
            <a:lvl7pPr marL="2743200" algn="l" defTabSz="914400" rtl="0" eaLnBrk="1" latinLnBrk="0" hangingPunct="1">
              <a:defRPr sz="1800" kern="1200">
                <a:solidFill>
                  <a:srgbClr val="212121"/>
                </a:solidFill>
                <a:latin typeface="Arial" panose="020B0604020202020204"/>
              </a:defRPr>
            </a:lvl7pPr>
            <a:lvl8pPr marL="3200400" algn="l" defTabSz="914400" rtl="0" eaLnBrk="1" latinLnBrk="0" hangingPunct="1">
              <a:defRPr sz="1800" kern="1200">
                <a:solidFill>
                  <a:srgbClr val="212121"/>
                </a:solidFill>
                <a:latin typeface="Arial" panose="020B0604020202020204"/>
              </a:defRPr>
            </a:lvl8pPr>
            <a:lvl9pPr marL="3657600" algn="l" defTabSz="914400" rtl="0" eaLnBrk="1" latinLnBrk="0" hangingPunct="1">
              <a:defRPr sz="1800" kern="1200">
                <a:solidFill>
                  <a:srgbClr val="212121"/>
                </a:solidFill>
                <a:latin typeface="Arial" panose="020B0604020202020204"/>
              </a:defRPr>
            </a:lvl9pPr>
          </a:lstStyle>
          <a:p>
            <a:r>
              <a:rPr lang="fr-CA">
                <a:solidFill>
                  <a:srgbClr val="333F48"/>
                </a:solidFill>
                <a:cs typeface="Arial"/>
                <a:hlinkClick r:id="rId10">
                  <a:extLst>
                    <a:ext uri="{A12FA001-AC4F-418D-AE19-62706E023703}">
                      <ahyp:hlinkClr xmlns:ahyp="http://schemas.microsoft.com/office/drawing/2018/hyperlinkcolor" val="tx"/>
                    </a:ext>
                  </a:extLst>
                </a:hlinkClick>
              </a:rPr>
              <a:t>https://rclalq.qc.ca/comites-logement/</a:t>
            </a:r>
            <a:endParaRPr lang="fr-FR">
              <a:solidFill>
                <a:srgbClr val="333F48"/>
              </a:solidFill>
            </a:endParaRPr>
          </a:p>
        </p:txBody>
      </p:sp>
      <p:pic>
        <p:nvPicPr>
          <p:cNvPr id="13" name="Image 12" descr="Une image contenant texte, capture d’écran, Police, graphisme&#10;&#10;Description générée automatiquement">
            <a:extLst>
              <a:ext uri="{FF2B5EF4-FFF2-40B4-BE49-F238E27FC236}">
                <a16:creationId xmlns:a16="http://schemas.microsoft.com/office/drawing/2014/main" id="{BB3711CC-66A3-9957-05C4-15CD59520926}"/>
              </a:ext>
            </a:extLst>
          </p:cNvPr>
          <p:cNvPicPr>
            <a:picLocks noChangeAspect="1"/>
          </p:cNvPicPr>
          <p:nvPr/>
        </p:nvPicPr>
        <p:blipFill>
          <a:blip r:embed="rId11"/>
          <a:stretch>
            <a:fillRect/>
          </a:stretch>
        </p:blipFill>
        <p:spPr>
          <a:xfrm>
            <a:off x="5689390" y="2379273"/>
            <a:ext cx="4810125" cy="2990850"/>
          </a:xfrm>
          <a:prstGeom prst="rect">
            <a:avLst/>
          </a:prstGeom>
        </p:spPr>
      </p:pic>
      <p:sp>
        <p:nvSpPr>
          <p:cNvPr id="16" name="ZoneTexte 15">
            <a:extLst>
              <a:ext uri="{FF2B5EF4-FFF2-40B4-BE49-F238E27FC236}">
                <a16:creationId xmlns:a16="http://schemas.microsoft.com/office/drawing/2014/main" id="{610B1248-83E9-B17A-8B29-F30ED21939D0}"/>
              </a:ext>
            </a:extLst>
          </p:cNvPr>
          <p:cNvSpPr txBox="1"/>
          <p:nvPr/>
        </p:nvSpPr>
        <p:spPr>
          <a:xfrm>
            <a:off x="837122" y="3661194"/>
            <a:ext cx="3962399"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A" sz="2800">
                <a:solidFill>
                  <a:schemeClr val="accent2"/>
                </a:solidFill>
                <a:latin typeface="Arial"/>
                <a:ea typeface="Calibri"/>
                <a:cs typeface="Arial"/>
              </a:rPr>
              <a:t>(514</a:t>
            </a:r>
            <a:r>
              <a:rPr lang="fr-CA" sz="2800">
                <a:solidFill>
                  <a:schemeClr val="accent2"/>
                </a:solidFill>
                <a:ea typeface="+mn-lt"/>
                <a:cs typeface="+mn-lt"/>
              </a:rPr>
              <a:t>) 521-7114</a:t>
            </a:r>
            <a:endParaRPr lang="fr-FR" sz="2800">
              <a:solidFill>
                <a:schemeClr val="accent2"/>
              </a:solidFill>
              <a:ea typeface="+mn-lt"/>
              <a:cs typeface="+mn-lt"/>
            </a:endParaRPr>
          </a:p>
        </p:txBody>
      </p:sp>
    </p:spTree>
    <p:custDataLst>
      <p:tags r:id="rId1"/>
    </p:custDataLst>
    <p:extLst>
      <p:ext uri="{BB962C8B-B14F-4D97-AF65-F5344CB8AC3E}">
        <p14:creationId xmlns:p14="http://schemas.microsoft.com/office/powerpoint/2010/main" val="2825560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932B2-778B-E564-A069-D21DA32A6D4F}"/>
              </a:ext>
            </a:extLst>
          </p:cNvPr>
          <p:cNvSpPr>
            <a:spLocks noGrp="1"/>
          </p:cNvSpPr>
          <p:nvPr>
            <p:ph type="title"/>
          </p:nvPr>
        </p:nvSpPr>
        <p:spPr/>
        <p:txBody>
          <a:bodyPr/>
          <a:lstStyle/>
          <a:p>
            <a:r>
              <a:rPr lang="fr-FR">
                <a:cs typeface="Arial"/>
              </a:rPr>
              <a:t>D'autres ressources</a:t>
            </a:r>
            <a:endParaRPr lang="fr-FR"/>
          </a:p>
        </p:txBody>
      </p:sp>
      <p:sp>
        <p:nvSpPr>
          <p:cNvPr id="3" name="Espace réservé du contenu 2">
            <a:extLst>
              <a:ext uri="{FF2B5EF4-FFF2-40B4-BE49-F238E27FC236}">
                <a16:creationId xmlns:a16="http://schemas.microsoft.com/office/drawing/2014/main" id="{2736D7D5-1126-A213-EBC9-FBE7AF17CC6D}"/>
              </a:ext>
            </a:extLst>
          </p:cNvPr>
          <p:cNvSpPr>
            <a:spLocks noGrp="1"/>
          </p:cNvSpPr>
          <p:nvPr>
            <p:ph idx="1"/>
          </p:nvPr>
        </p:nvSpPr>
        <p:spPr/>
        <p:txBody>
          <a:bodyPr vert="horz" lIns="91440" tIns="45720" rIns="91440" bIns="45720" rtlCol="0" anchor="t">
            <a:normAutofit/>
          </a:bodyPr>
          <a:lstStyle/>
          <a:p>
            <a:endParaRPr lang="fr-FR"/>
          </a:p>
          <a:p>
            <a:pPr marL="404495" lvl="2" indent="-404495">
              <a:lnSpc>
                <a:spcPct val="100000"/>
              </a:lnSpc>
            </a:pPr>
            <a:r>
              <a:rPr lang="fr-CA" sz="2400">
                <a:solidFill>
                  <a:srgbClr val="212121"/>
                </a:solidFill>
                <a:cs typeface="Arial"/>
              </a:rPr>
              <a:t>Justice Pro Bono – Programme "Porte 33"</a:t>
            </a:r>
          </a:p>
          <a:p>
            <a:pPr marL="404495" lvl="2" indent="-404495">
              <a:lnSpc>
                <a:spcPct val="100000"/>
              </a:lnSpc>
            </a:pPr>
            <a:r>
              <a:rPr lang="fr-CA" sz="2400" err="1">
                <a:solidFill>
                  <a:srgbClr val="212121"/>
                </a:solidFill>
                <a:cs typeface="Arial"/>
              </a:rPr>
              <a:t>Inform'elle</a:t>
            </a:r>
            <a:r>
              <a:rPr lang="fr-CA" sz="2400">
                <a:solidFill>
                  <a:srgbClr val="212121"/>
                </a:solidFill>
                <a:cs typeface="Arial"/>
              </a:rPr>
              <a:t> (Rive-Sud de Montréal)</a:t>
            </a:r>
            <a:endParaRPr lang="fr-FR"/>
          </a:p>
        </p:txBody>
      </p:sp>
    </p:spTree>
    <p:custDataLst>
      <p:tags r:id="rId1"/>
    </p:custDataLst>
    <p:extLst>
      <p:ext uri="{BB962C8B-B14F-4D97-AF65-F5344CB8AC3E}">
        <p14:creationId xmlns:p14="http://schemas.microsoft.com/office/powerpoint/2010/main" val="21205764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E739C1-403D-1C98-CE13-2CD78AF72842}"/>
              </a:ext>
            </a:extLst>
          </p:cNvPr>
          <p:cNvSpPr>
            <a:spLocks noGrp="1"/>
          </p:cNvSpPr>
          <p:nvPr>
            <p:ph type="title"/>
          </p:nvPr>
        </p:nvSpPr>
        <p:spPr/>
        <p:txBody>
          <a:bodyPr>
            <a:normAutofit/>
          </a:bodyPr>
          <a:lstStyle/>
          <a:p>
            <a:r>
              <a:rPr lang="fr-CA" sz="1800">
                <a:latin typeface="Arial"/>
                <a:cs typeface="Arial"/>
              </a:rPr>
              <a:t>Prendre action</a:t>
            </a:r>
            <a:br>
              <a:rPr lang="fr-CA" sz="1800" b="1" i="0" u="none" strike="noStrike">
                <a:effectLst/>
                <a:latin typeface="Arial" panose="020B0604020202020204" pitchFamily="34" charset="0"/>
              </a:rPr>
            </a:br>
            <a:r>
              <a:rPr lang="fr-CA" sz="4000">
                <a:solidFill>
                  <a:schemeClr val="accent2"/>
                </a:solidFill>
                <a:latin typeface="Arial"/>
                <a:cs typeface="Arial"/>
              </a:rPr>
              <a:t>Qu’est-ce que Shazia pourrait faire?</a:t>
            </a:r>
            <a:endParaRPr lang="fr-CA">
              <a:solidFill>
                <a:schemeClr val="accent2"/>
              </a:solidFill>
              <a:latin typeface="Arial"/>
              <a:cs typeface="Arial"/>
            </a:endParaRPr>
          </a:p>
        </p:txBody>
      </p:sp>
      <p:sp>
        <p:nvSpPr>
          <p:cNvPr id="4" name="Espace réservé du contenu 3">
            <a:extLst>
              <a:ext uri="{FF2B5EF4-FFF2-40B4-BE49-F238E27FC236}">
                <a16:creationId xmlns:a16="http://schemas.microsoft.com/office/drawing/2014/main" id="{58C44320-6FD9-CC92-7A20-1AD20861F3FE}"/>
              </a:ext>
            </a:extLst>
          </p:cNvPr>
          <p:cNvSpPr>
            <a:spLocks noGrp="1"/>
          </p:cNvSpPr>
          <p:nvPr>
            <p:ph sz="half" idx="2"/>
          </p:nvPr>
        </p:nvSpPr>
        <p:spPr/>
        <p:txBody>
          <a:bodyPr vert="horz" lIns="91440" tIns="45720" rIns="91440" bIns="45720" rtlCol="0" anchor="t">
            <a:normAutofit/>
          </a:bodyPr>
          <a:lstStyle/>
          <a:p>
            <a:pPr fontAlgn="base">
              <a:lnSpc>
                <a:spcPct val="100000"/>
              </a:lnSpc>
              <a:spcBef>
                <a:spcPts val="1000"/>
              </a:spcBef>
            </a:pPr>
            <a:r>
              <a:rPr lang="fr-CA" b="1">
                <a:solidFill>
                  <a:srgbClr val="212121"/>
                </a:solidFill>
                <a:latin typeface="Arial"/>
                <a:cs typeface="Arial"/>
              </a:rPr>
              <a:t>Vérifier si son nom est sur le bail</a:t>
            </a:r>
            <a:endParaRPr lang="en-US">
              <a:solidFill>
                <a:srgbClr val="212121"/>
              </a:solidFill>
              <a:latin typeface="Arial"/>
              <a:cs typeface="Arial"/>
            </a:endParaRPr>
          </a:p>
          <a:p>
            <a:pPr>
              <a:lnSpc>
                <a:spcPct val="100000"/>
              </a:lnSpc>
              <a:spcBef>
                <a:spcPts val="1000"/>
              </a:spcBef>
            </a:pPr>
            <a:endParaRPr lang="fr-CA">
              <a:solidFill>
                <a:srgbClr val="212121"/>
              </a:solidFill>
              <a:latin typeface="Arial"/>
              <a:cs typeface="Arial"/>
            </a:endParaRPr>
          </a:p>
          <a:p>
            <a:pPr>
              <a:lnSpc>
                <a:spcPct val="100000"/>
              </a:lnSpc>
              <a:spcBef>
                <a:spcPts val="1000"/>
              </a:spcBef>
            </a:pPr>
            <a:r>
              <a:rPr lang="fr-CA" b="1">
                <a:solidFill>
                  <a:srgbClr val="212121"/>
                </a:solidFill>
                <a:latin typeface="Arial"/>
                <a:cs typeface="Arial"/>
              </a:rPr>
              <a:t>Faire une copie du bail</a:t>
            </a:r>
            <a:endParaRPr lang="fr-CA">
              <a:solidFill>
                <a:srgbClr val="212121"/>
              </a:solidFill>
              <a:latin typeface="Arial"/>
              <a:cs typeface="Arial"/>
            </a:endParaRPr>
          </a:p>
          <a:p>
            <a:pPr>
              <a:lnSpc>
                <a:spcPct val="100000"/>
              </a:lnSpc>
              <a:spcBef>
                <a:spcPts val="1000"/>
              </a:spcBef>
            </a:pPr>
            <a:endParaRPr lang="fr-CA">
              <a:solidFill>
                <a:srgbClr val="212121"/>
              </a:solidFill>
              <a:latin typeface="Arial"/>
              <a:cs typeface="Arial"/>
            </a:endParaRPr>
          </a:p>
          <a:p>
            <a:pPr>
              <a:lnSpc>
                <a:spcPct val="100000"/>
              </a:lnSpc>
              <a:spcBef>
                <a:spcPts val="1000"/>
              </a:spcBef>
            </a:pPr>
            <a:r>
              <a:rPr lang="fr-CA" b="1">
                <a:solidFill>
                  <a:srgbClr val="212121"/>
                </a:solidFill>
                <a:latin typeface="Arial"/>
                <a:cs typeface="Arial"/>
              </a:rPr>
              <a:t>Trouver le numéro de téléphone ou l'adresse d'un organisme</a:t>
            </a:r>
            <a:endParaRPr lang="fr-CA">
              <a:cs typeface="Arial"/>
            </a:endParaRPr>
          </a:p>
          <a:p>
            <a:endParaRPr lang="fr-CA"/>
          </a:p>
        </p:txBody>
      </p:sp>
      <p:sp>
        <p:nvSpPr>
          <p:cNvPr id="6" name="AutoShape 2" descr="Tête avec engrenages avec un remplissage uni">
            <a:extLst>
              <a:ext uri="{FF2B5EF4-FFF2-40B4-BE49-F238E27FC236}">
                <a16:creationId xmlns:a16="http://schemas.microsoft.com/office/drawing/2014/main" id="{528A4477-6D60-BE54-22CC-BC3844DE622B}"/>
              </a:ext>
            </a:extLst>
          </p:cNvPr>
          <p:cNvSpPr>
            <a:spLocks noChangeAspect="1" noChangeArrowheads="1"/>
          </p:cNvSpPr>
          <p:nvPr/>
        </p:nvSpPr>
        <p:spPr bwMode="auto">
          <a:xfrm>
            <a:off x="9352277" y="4472785"/>
            <a:ext cx="78577" cy="7857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sp>
        <p:nvSpPr>
          <p:cNvPr id="10" name="AutoShape 9" descr="Tête avec engrenages avec un remplissage uni">
            <a:extLst>
              <a:ext uri="{FF2B5EF4-FFF2-40B4-BE49-F238E27FC236}">
                <a16:creationId xmlns:a16="http://schemas.microsoft.com/office/drawing/2014/main" id="{05D50952-1990-F2A1-3128-FE85163D2F6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9" name="Image 8" descr="Une image contenant cercle, conception&#10;&#10;Description générée automatiquement">
            <a:extLst>
              <a:ext uri="{FF2B5EF4-FFF2-40B4-BE49-F238E27FC236}">
                <a16:creationId xmlns:a16="http://schemas.microsoft.com/office/drawing/2014/main" id="{F4BAD8E5-07FB-1694-5D75-1617633646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7010" y="5646600"/>
            <a:ext cx="933580" cy="981212"/>
          </a:xfrm>
          <a:prstGeom prst="rect">
            <a:avLst/>
          </a:prstGeom>
        </p:spPr>
      </p:pic>
      <p:pic>
        <p:nvPicPr>
          <p:cNvPr id="7" name="Espace réservé du contenu 6" descr="Une image contenant dessin humoristique, habits, illustration, clipart&#10;&#10;Description générée automatiquement">
            <a:extLst>
              <a:ext uri="{FF2B5EF4-FFF2-40B4-BE49-F238E27FC236}">
                <a16:creationId xmlns:a16="http://schemas.microsoft.com/office/drawing/2014/main" id="{4FB2AF42-57A6-314F-ECF2-9C259DEF787F}"/>
              </a:ext>
            </a:extLst>
          </p:cNvPr>
          <p:cNvPicPr>
            <a:picLocks noGrp="1" noChangeAspect="1"/>
          </p:cNvPicPr>
          <p:nvPr>
            <p:ph sz="half" idx="1"/>
          </p:nvPr>
        </p:nvPicPr>
        <p:blipFill>
          <a:blip r:embed="rId4"/>
          <a:stretch>
            <a:fillRect/>
          </a:stretch>
        </p:blipFill>
        <p:spPr>
          <a:xfrm>
            <a:off x="1670215" y="1887054"/>
            <a:ext cx="4386019" cy="4321445"/>
          </a:xfrm>
        </p:spPr>
      </p:pic>
    </p:spTree>
    <p:extLst>
      <p:ext uri="{BB962C8B-B14F-4D97-AF65-F5344CB8AC3E}">
        <p14:creationId xmlns:p14="http://schemas.microsoft.com/office/powerpoint/2010/main" val="17678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55A3B0-F52C-79E9-AE16-8FE2DC355203}"/>
              </a:ext>
            </a:extLst>
          </p:cNvPr>
          <p:cNvSpPr>
            <a:spLocks noGrp="1"/>
          </p:cNvSpPr>
          <p:nvPr>
            <p:ph type="title"/>
          </p:nvPr>
        </p:nvSpPr>
        <p:spPr>
          <a:xfrm>
            <a:off x="3935176" y="2766218"/>
            <a:ext cx="8109529" cy="1325563"/>
          </a:xfrm>
        </p:spPr>
        <p:txBody>
          <a:bodyPr>
            <a:normAutofit/>
          </a:bodyPr>
          <a:lstStyle/>
          <a:p>
            <a:r>
              <a:rPr lang="fr-FR" sz="6000"/>
              <a:t>Des questions?</a:t>
            </a:r>
          </a:p>
        </p:txBody>
      </p:sp>
    </p:spTree>
    <p:extLst>
      <p:ext uri="{BB962C8B-B14F-4D97-AF65-F5344CB8AC3E}">
        <p14:creationId xmlns:p14="http://schemas.microsoft.com/office/powerpoint/2010/main" val="128419458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a:extLst>
              <a:ext uri="{FF2B5EF4-FFF2-40B4-BE49-F238E27FC236}">
                <a16:creationId xmlns:a16="http://schemas.microsoft.com/office/drawing/2014/main" id="{890338BD-4DB7-21FC-BC4B-B3607E3CD24D}"/>
              </a:ext>
            </a:extLst>
          </p:cNvPr>
          <p:cNvSpPr>
            <a:spLocks noGrp="1"/>
          </p:cNvSpPr>
          <p:nvPr/>
        </p:nvSpPr>
        <p:spPr>
          <a:xfrm>
            <a:off x="1737093" y="2417592"/>
            <a:ext cx="8992669" cy="39555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2400">
                <a:cs typeface="Arial"/>
              </a:rPr>
              <a:t>Éducaloi remercie la Maison Bleue et Femmes du monde à Côte-des-Neiges pour leur précieuse collaboration.</a:t>
            </a:r>
          </a:p>
          <a:p>
            <a:pPr marL="0" indent="0" algn="ctr">
              <a:buNone/>
            </a:pPr>
            <a:endParaRPr lang="fr-FR" sz="2400">
              <a:cs typeface="Arial"/>
            </a:endParaRPr>
          </a:p>
          <a:p>
            <a:pPr marL="0" indent="0" algn="ctr">
              <a:buNone/>
            </a:pPr>
            <a:endParaRPr lang="fr-FR" sz="2400">
              <a:cs typeface="Arial"/>
            </a:endParaRPr>
          </a:p>
          <a:p>
            <a:pPr marL="0" indent="0" algn="ctr">
              <a:buNone/>
            </a:pPr>
            <a:endParaRPr lang="fr-FR" sz="2400">
              <a:cs typeface="Arial"/>
            </a:endParaRPr>
          </a:p>
          <a:p>
            <a:pPr marL="0" indent="0" algn="ctr">
              <a:buNone/>
            </a:pPr>
            <a:r>
              <a:rPr lang="fr-FR" sz="2400">
                <a:cs typeface="Arial"/>
              </a:rPr>
              <a:t>Cet atelier a été réalisé avec le soutien de</a:t>
            </a:r>
          </a:p>
          <a:p>
            <a:pPr marL="0" indent="0" algn="ctr">
              <a:buNone/>
            </a:pPr>
            <a:endParaRPr lang="fr-FR" sz="2400">
              <a:cs typeface="Arial"/>
            </a:endParaRPr>
          </a:p>
        </p:txBody>
      </p:sp>
      <p:pic>
        <p:nvPicPr>
          <p:cNvPr id="5" name="Image 4" descr="Une image contenant texte, Police, Graphique, graphisme&#10;&#10;Description générée automatiquement">
            <a:extLst>
              <a:ext uri="{FF2B5EF4-FFF2-40B4-BE49-F238E27FC236}">
                <a16:creationId xmlns:a16="http://schemas.microsoft.com/office/drawing/2014/main" id="{EFEB8311-3C1B-D0E2-4AEE-185330E83046}"/>
              </a:ext>
            </a:extLst>
          </p:cNvPr>
          <p:cNvPicPr>
            <a:picLocks noChangeAspect="1"/>
          </p:cNvPicPr>
          <p:nvPr/>
        </p:nvPicPr>
        <p:blipFill>
          <a:blip r:embed="rId2"/>
          <a:stretch>
            <a:fillRect/>
          </a:stretch>
        </p:blipFill>
        <p:spPr>
          <a:xfrm>
            <a:off x="5361543" y="5235918"/>
            <a:ext cx="1468916" cy="728646"/>
          </a:xfrm>
          <a:prstGeom prst="rect">
            <a:avLst/>
          </a:prstGeom>
        </p:spPr>
      </p:pic>
    </p:spTree>
    <p:extLst>
      <p:ext uri="{BB962C8B-B14F-4D97-AF65-F5344CB8AC3E}">
        <p14:creationId xmlns:p14="http://schemas.microsoft.com/office/powerpoint/2010/main" val="20056075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ème Office">
  <a:themeElements>
    <a:clrScheme name="Éducation juridique">
      <a:dk1>
        <a:sysClr val="windowText" lastClr="000000"/>
      </a:dk1>
      <a:lt1>
        <a:sysClr val="window" lastClr="FFFFFF"/>
      </a:lt1>
      <a:dk2>
        <a:srgbClr val="000000"/>
      </a:dk2>
      <a:lt2>
        <a:srgbClr val="E7E6E6"/>
      </a:lt2>
      <a:accent1>
        <a:srgbClr val="F6891F"/>
      </a:accent1>
      <a:accent2>
        <a:srgbClr val="333F48"/>
      </a:accent2>
      <a:accent3>
        <a:srgbClr val="C1C6C8"/>
      </a:accent3>
      <a:accent4>
        <a:srgbClr val="00A9CE"/>
      </a:accent4>
      <a:accent5>
        <a:srgbClr val="D1D9DE"/>
      </a:accent5>
      <a:accent6>
        <a:srgbClr val="F2F3F4"/>
      </a:accent6>
      <a:hlink>
        <a:srgbClr val="0563C1"/>
      </a:hlink>
      <a:folHlink>
        <a:srgbClr val="954F72"/>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barit_ateliers_education juridique.potx" id="{3A2C94E1-6A6D-4A7C-BB17-155A3F40D1D6}" vid="{E717FB27-4517-4013-AC06-F303D879323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19a9c1d-6107-471a-83e8-1a40088b2974">
      <Terms xmlns="http://schemas.microsoft.com/office/infopath/2007/PartnerControls"/>
    </lcf76f155ced4ddcb4097134ff3c332f>
    <Date_Alerte xmlns="319a9c1d-6107-471a-83e8-1a40088b2974" xsi:nil="true"/>
    <EnVeille xmlns="7c4c9101-ca6c-4953-bf15-5ed2fb777a67">true</EnVeille>
    <Classement xmlns="319a9c1d-6107-471a-83e8-1a40088b2974">Ateliers_et_presentations</Classement>
    <nb_x0020_pages xmlns="7c4c9101-ca6c-4953-bf15-5ed2fb777a67" xsi:nil="true"/>
    <DocumentSetDescription xmlns="http://schemas.microsoft.com/sharepoint/v3" xsi:nil="true"/>
    <MiseAJour xmlns="7c4c9101-ca6c-4953-bf15-5ed2fb777a67" xsi:nil="true"/>
    <_Statut xmlns="319a9c1d-6107-471a-83e8-1a40088b2974">
      <Value>En ligne</Value>
    </_Statut>
    <Date_x0020_de_x0020_validation_x0020_juridique_x0020_compl_x00e8_te xmlns="319a9c1d-6107-471a-83e8-1a40088b2974">2025-06-30T04:00:00+00:00</Date_x0020_de_x0020_validation_x0020_juridique_x0020_compl_x00e8_te>
    <_Lien xmlns="319a9c1d-6107-471a-83e8-1a40088b2974">
      <Url>https://www.educationjuridique.ca/fr/intervenant/trousses-obnl/partir-et-se-reconstruire-se-separer-ou-divorcer-en-contexte-dimmigration/</Url>
      <Description>https://www.educationjuridique.ca/fr/intervenant/trousses-obnl/partir-et-se-reconstruire-se-separer-ou-divorcer-en-contexte-dimmigration/</Description>
    </_Lien>
    <Notes1 xmlns="7c4c9101-ca6c-4953-bf15-5ed2fb777a67">Ensemble d'outils bonifiés ou créés lors du projet FEJ
**2025-10 ATTENTION il s'agit en fait d'une trousse clé en main, et non d'un atelier. On devra déterminer s'il doit être déplacé ailleurs dans le catalogue.</Notes1>
    <Date_x0020_de_x0020_validation_x0020_CCD_x002f_p_x00e9_dago_x002f_graphique xmlns="319a9c1d-6107-471a-83e8-1a40088b2974">2025-06-30T04:00:00+00:00</Date_x0020_de_x0020_validation_x0020_CCD_x002f_p_x00e9_dago_x002f_graphique>
    <Langue_x0020_de_x0020_la_x0020_présentation xmlns="7c4c9101-ca6c-4953-bf15-5ed2fb777a67">Français</Langue_x0020_de_x0020_la_x0020_présentation>
    <i907d86ec4584f6cb358ae81bbc1ea6b xmlns="319a9c1d-6107-471a-83e8-1a40088b2974">
      <Terms xmlns="http://schemas.microsoft.com/office/infopath/2007/PartnerControls"/>
    </i907d86ec4584f6cb358ae81bbc1ea6b>
    <Date_x0020_d_x0027_impression xmlns="7c4c9101-ca6c-4953-bf15-5ed2fb777a67" xsi:nil="true"/>
    <PublicCible xmlns="7c4c9101-ca6c-4953-bf15-5ed2fb777a67" xsi:nil="true"/>
    <MediaLengthInSeconds xmlns="319a9c1d-6107-471a-83e8-1a40088b2974" xsi:nil="true"/>
    <Titre_x0020_anglais xmlns="7c4c9101-ca6c-4953-bf15-5ed2fb777a67">To Walk Away and Rebuild - Separating or Divorcing in the Context of Immigration</Titre_x0020_anglais>
    <Année_x0020_de_x0020_développement xmlns="7c4c9101-ca6c-4953-bf15-5ed2fb777a67" xsi:nil="true"/>
    <SharedWithUsers xmlns="7c4c9101-ca6c-4953-bf15-5ed2fb777a67">
      <UserInfo>
        <DisplayName/>
        <AccountId xsi:nil="true"/>
        <AccountType/>
      </UserInfo>
    </SharedWithUsers>
    <TaxCatchAll xmlns="7c4c9101-ca6c-4953-bf15-5ed2fb777a67" xsi:nil="true"/>
    <Durée_x0020__x0028_minutes_x0029_ xmlns="7c4c9101-ca6c-4953-bf15-5ed2fb777a67">45</Durée_x0020__x0028_minutes_x0029_>
    <PublishingExpirationDate xmlns="http://schemas.microsoft.com/sharepoint/v3" xsi:nil="true"/>
    <DateDePublication xmlns="7c4c9101-ca6c-4953-bf15-5ed2fb777a67" xsi:nil="true"/>
    <PublishingStartDate xmlns="http://schemas.microsoft.com/sharepoint/v3" xsi:nil="true"/>
    <Partenariat xmlns="7c4c9101-ca6c-4953-bf15-5ed2fb777a67" xsi:nil="true"/>
    <Poids xmlns="7c4c9101-ca6c-4953-bf15-5ed2fb777a67" xsi:nil="true"/>
    <Thème_Vidéo xmlns="7c4c9101-ca6c-4953-bf15-5ed2fb777a67" xsi:nil="true"/>
    <MediaServiceAutoKeyPoints xmlns="319a9c1d-6107-471a-83e8-1a40088b2974" xsi:nil="true"/>
    <MediaServiceObjectDetectorVersions xmlns="319a9c1d-6107-471a-83e8-1a40088b2974" xsi:nil="true"/>
    <MediaServiceLocation xmlns="319a9c1d-6107-471a-83e8-1a40088b2974" xsi:nil="true"/>
    <MediaServiceSearchProperties xmlns="319a9c1d-6107-471a-83e8-1a40088b2974" xsi:nil="true"/>
    <Type_x0020_de_x0020_contenu xmlns="7c4c9101-ca6c-4953-bf15-5ed2fb777a67" xsi:nil="true"/>
    <Anim_x00e9__x0020_par xmlns="319a9c1d-6107-471a-83e8-1a40088b2974">
      <Value>Public OBNL/Bibliothèque</Value>
    </Anim_x00e9__x0020_par>
    <Type_x0020_Test xmlns="319a9c1d-6107-471a-83e8-1a40088b2974">Trousse OBNL/Biblio</Type_x0020_Test>
    <Cat_x00e9_gorie_x0020_de xmlns="319a9c1d-6107-471a-83e8-1a40088b2974" xsi:nil="true"/>
    <Verbatim_x003f_ xmlns="319a9c1d-6107-471a-83e8-1a40088b2974" xsi:nil="true"/>
    <Type_x0020_de_x0020_public xmlns="319a9c1d-6107-471a-83e8-1a40088b2974" xsi:nil="true"/>
    <NumeroLLVD xmlns="7c4c9101-ca6c-4953-bf15-5ed2fb777a67" xsi:nil="true"/>
    <c01619f680564398b04b11e07e4c0290 xmlns="319a9c1d-6107-471a-83e8-1a40088b2974">
      <Terms xmlns="http://schemas.microsoft.com/office/infopath/2007/PartnerControls"/>
    </c01619f680564398b04b11e07e4c0290>
    <h7b0f6842a2c4d96a5959abc37dc6680 xmlns="319a9c1d-6107-471a-83e8-1a40088b2974">
      <Terms xmlns="http://schemas.microsoft.com/office/infopath/2007/PartnerControls"/>
    </h7b0f6842a2c4d96a5959abc37dc6680>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9CD263CC683F48BC8AE0DBBAC34D4E" ma:contentTypeVersion="162" ma:contentTypeDescription="Crée un document." ma:contentTypeScope="" ma:versionID="73723a5903e9fcfae8c12963c7dfe2bf">
  <xsd:schema xmlns:xsd="http://www.w3.org/2001/XMLSchema" xmlns:xs="http://www.w3.org/2001/XMLSchema" xmlns:p="http://schemas.microsoft.com/office/2006/metadata/properties" xmlns:ns1="http://schemas.microsoft.com/sharepoint/v3" xmlns:ns2="7c4c9101-ca6c-4953-bf15-5ed2fb777a67" xmlns:ns3="319a9c1d-6107-471a-83e8-1a40088b2974" targetNamespace="http://schemas.microsoft.com/office/2006/metadata/properties" ma:root="true" ma:fieldsID="0b207326597568d6159eb5171dc0b3eb" ns1:_="" ns2:_="" ns3:_="">
    <xsd:import namespace="http://schemas.microsoft.com/sharepoint/v3"/>
    <xsd:import namespace="7c4c9101-ca6c-4953-bf15-5ed2fb777a67"/>
    <xsd:import namespace="319a9c1d-6107-471a-83e8-1a40088b2974"/>
    <xsd:element name="properties">
      <xsd:complexType>
        <xsd:sequence>
          <xsd:element name="documentManagement">
            <xsd:complexType>
              <xsd:all>
                <xsd:element ref="ns2:Titre_x0020_anglais" minOccurs="0"/>
                <xsd:element ref="ns2:Langue_x0020_de_x0020_la_x0020_présentation" minOccurs="0"/>
                <xsd:element ref="ns3:_Statut" minOccurs="0"/>
                <xsd:element ref="ns2:Notes1" minOccurs="0"/>
                <xsd:element ref="ns2:PublicCible" minOccurs="0"/>
                <xsd:element ref="ns2:EnVeille" minOccurs="0"/>
                <xsd:element ref="ns2:MiseAJour" minOccurs="0"/>
                <xsd:element ref="ns2:Type_x0020_de_x0020_contenu" minOccurs="0"/>
                <xsd:element ref="ns3:Type_x0020_Test" minOccurs="0"/>
                <xsd:element ref="ns3:Anim_x00e9__x0020_par" minOccurs="0"/>
                <xsd:element ref="ns3:Cat_x00e9_gorie_x0020_de" minOccurs="0"/>
                <xsd:element ref="ns3:Type_x0020_de_x0020_public" minOccurs="0"/>
                <xsd:element ref="ns3:Verbatim_x003f_" minOccurs="0"/>
                <xsd:element ref="ns2:NumeroLLVD" minOccurs="0"/>
                <xsd:element ref="ns3:Date_x0020_de_x0020_validation_x0020_juridique_x0020_compl_x00e8_te" minOccurs="0"/>
                <xsd:element ref="ns3:lcf76f155ced4ddcb4097134ff3c332f" minOccurs="0"/>
                <xsd:element ref="ns3:MediaServiceObjectDetectorVersions" minOccurs="0"/>
                <xsd:element ref="ns3:MediaServiceSearchProperties" minOccurs="0"/>
                <xsd:element ref="ns2:TaxCatchAll" minOccurs="0"/>
                <xsd:element ref="ns2:SharedWithUsers" minOccurs="0"/>
                <xsd:element ref="ns2:SharedWithDetails" minOccurs="0"/>
                <xsd:element ref="ns1:DocumentSetDescription" minOccurs="0"/>
                <xsd:element ref="ns3:MediaLengthInSeconds" minOccurs="0"/>
                <xsd:element ref="ns1:PublishingStartDate" minOccurs="0"/>
                <xsd:element ref="ns1:PublishingExpirationDate" minOccurs="0"/>
                <xsd:element ref="ns3:MediaServiceKeyPoints" minOccurs="0"/>
                <xsd:element ref="ns3:MediaServiceFastMetadata" minOccurs="0"/>
                <xsd:element ref="ns3:MediaServiceLocation" minOccurs="0"/>
                <xsd:element ref="ns3:MediaServiceDateTaken" minOccurs="0"/>
                <xsd:element ref="ns3:MediaServiceAutoKeyPoints" minOccurs="0"/>
                <xsd:element ref="ns3:MediaServiceGenerationTime" minOccurs="0"/>
                <xsd:element ref="ns3:_Lien" minOccurs="0"/>
                <xsd:element ref="ns3:MediaServiceOCR" minOccurs="0"/>
                <xsd:element ref="ns3:i907d86ec4584f6cb358ae81bbc1ea6b" minOccurs="0"/>
                <xsd:element ref="ns3:Classement" minOccurs="0"/>
                <xsd:element ref="ns3:Date_Alerte" minOccurs="0"/>
                <xsd:element ref="ns3:MediaServiceEventHashCode" minOccurs="0"/>
                <xsd:element ref="ns3:MediaServiceMetadata" minOccurs="0"/>
                <xsd:element ref="ns2:Thème_Vidéo" minOccurs="0"/>
                <xsd:element ref="ns3:Date_x0020_de_x0020_validation_x0020_CCD_x002f_p_x00e9_dago_x002f_graphique" minOccurs="0"/>
                <xsd:element ref="ns3:MediaServiceBillingMetadata" minOccurs="0"/>
                <xsd:element ref="ns2:Poids" minOccurs="0"/>
                <xsd:element ref="ns2:Date_x0020_d_x0027_impression" minOccurs="0"/>
                <xsd:element ref="ns2:DateDePublication" minOccurs="0"/>
                <xsd:element ref="ns2:nb_x0020_pages" minOccurs="0"/>
                <xsd:element ref="ns2:Partenariat" minOccurs="0"/>
                <xsd:element ref="ns2:Durée_x0020__x0028_minutes_x0029_" minOccurs="0"/>
                <xsd:element ref="ns2:Année_x0020_de_x0020_développement" minOccurs="0"/>
                <xsd:element ref="ns3:c01619f680564398b04b11e07e4c0290" minOccurs="0"/>
                <xsd:element ref="ns3:h7b0f6842a2c4d96a5959abc37dc668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DocumentSetDescription" ma:index="25" nillable="true" ma:displayName="Description" ma:description="Description de l’ensemble de documents" ma:hidden="true" ma:internalName="DocumentSetDescription" ma:readOnly="false">
      <xsd:simpleType>
        <xsd:restriction base="dms:Note"/>
      </xsd:simpleType>
    </xsd:element>
    <xsd:element name="PublishingStartDate" ma:index="27"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hidden="true" ma:internalName="PublishingStartDate" ma:readOnly="false">
      <xsd:simpleType>
        <xsd:restriction base="dms:Unknown"/>
      </xsd:simpleType>
    </xsd:element>
    <xsd:element name="PublishingExpirationDate" ma:index="28" nillable="true" ma:displayName="Date de fin de planification" ma:description="La colonne de site Date de fin de planification est créée par la fonctionnalité de publication. Elle permet de spécifier les date et heure auxquelles cette page n'apparaîtra plus aux visiteurs du site."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c4c9101-ca6c-4953-bf15-5ed2fb777a67" elementFormDefault="qualified">
    <xsd:import namespace="http://schemas.microsoft.com/office/2006/documentManagement/types"/>
    <xsd:import namespace="http://schemas.microsoft.com/office/infopath/2007/PartnerControls"/>
    <xsd:element name="Titre_x0020_anglais" ma:index="1" nillable="true" ma:displayName="Titre anglais" ma:description="Titre du contenu en ANG" ma:internalName="Titre_x0020_anglais" ma:readOnly="false">
      <xsd:simpleType>
        <xsd:restriction base="dms:Text">
          <xsd:maxLength value="255"/>
        </xsd:restriction>
      </xsd:simpleType>
    </xsd:element>
    <xsd:element name="Langue_x0020_de_x0020_la_x0020_présentation" ma:index="2" nillable="true" ma:displayName="Langues" ma:format="Dropdown" ma:internalName="Langue_x0020_de_x0020_la_x0020_pr_x00e9_sentation" ma:readOnly="false">
      <xsd:simpleType>
        <xsd:restriction base="dms:Choice">
          <xsd:enumeration value="Français et Anglais"/>
          <xsd:enumeration value="Anglais"/>
          <xsd:enumeration value="Français"/>
          <xsd:enumeration value="Autre"/>
        </xsd:restriction>
      </xsd:simpleType>
    </xsd:element>
    <xsd:element name="Notes1" ma:index="4" nillable="true" ma:displayName="Notes / Commentaires" ma:format="Dropdown" ma:internalName="Notes1" ma:readOnly="false">
      <xsd:simpleType>
        <xsd:restriction base="dms:Note">
          <xsd:maxLength value="255"/>
        </xsd:restriction>
      </xsd:simpleType>
    </xsd:element>
    <xsd:element name="PublicCible" ma:index="6" nillable="true" ma:displayName="Public cible" ma:internalName="PublicCible" ma:readOnly="false">
      <xsd:simpleType>
        <xsd:restriction base="dms:Text">
          <xsd:maxLength value="255"/>
        </xsd:restriction>
      </xsd:simpleType>
    </xsd:element>
    <xsd:element name="EnVeille" ma:index="7" nillable="true" ma:displayName="À veiller" ma:default="0" ma:description="Ne pas mettre le dossier à veiller" ma:format="Dropdown" ma:indexed="true" ma:internalName="EnVeille" ma:readOnly="false">
      <xsd:simpleType>
        <xsd:restriction base="dms:Boolean"/>
      </xsd:simpleType>
    </xsd:element>
    <xsd:element name="MiseAJour" ma:index="8" nillable="true" ma:displayName="Date de mise à jour" ma:description="Date de la dernière mise à jour complète" ma:format="DateOnly" ma:indexed="true" ma:internalName="MiseAJour" ma:readOnly="false">
      <xsd:simpleType>
        <xsd:restriction base="dms:DateTime"/>
      </xsd:simpleType>
    </xsd:element>
    <xsd:element name="Type_x0020_de_x0020_contenu" ma:index="9" nillable="true" ma:displayName="Type de publication" ma:format="Dropdown" ma:internalName="Type_x0020_de_x0020_contenu" ma:readOnly="false">
      <xsd:complexType>
        <xsd:complexContent>
          <xsd:extension base="dms:MultiChoice">
            <xsd:sequence>
              <xsd:element name="Value" maxOccurs="unbounded" minOccurs="0" nillable="true">
                <xsd:simpleType>
                  <xsd:restriction base="dms:Choice">
                    <xsd:enumeration value="Guide"/>
                    <xsd:enumeration value="Dépliant"/>
                    <xsd:enumeration value="Infographie"/>
                    <xsd:enumeration value="Affiche"/>
                    <xsd:enumeration value="Bande dessiné"/>
                    <xsd:enumeration value="Jeu-questionnaire"/>
                    <xsd:enumeration value="Outil interactif"/>
                    <xsd:enumeration value="Atelier/Formation"/>
                    <xsd:enumeration value="Vidéo"/>
                    <xsd:enumeration value="Autre"/>
                  </xsd:restriction>
                </xsd:simpleType>
              </xsd:element>
            </xsd:sequence>
          </xsd:extension>
        </xsd:complexContent>
      </xsd:complexType>
    </xsd:element>
    <xsd:element name="NumeroLLVD" ma:index="15" nillable="true" ma:displayName="#" ma:description="Numéro d'identification unique" ma:indexed="true" ma:internalName="NumeroLLVD" ma:readOnly="false" ma:percentage="FALSE">
      <xsd:simpleType>
        <xsd:restriction base="dms:Number">
          <xsd:maxInclusive value="10000"/>
          <xsd:minInclusive value="1"/>
        </xsd:restriction>
      </xsd:simpleType>
    </xsd:element>
    <xsd:element name="TaxCatchAll" ma:index="22" nillable="true" ma:displayName="Taxonomy Catch All Column" ma:hidden="true" ma:list="{cc76b3d9-fc3b-4c5d-afcf-44cc642b1146}" ma:internalName="TaxCatchAll" ma:readOnly="false" ma:showField="CatchAllData" ma:web="7c4c9101-ca6c-4953-bf15-5ed2fb777a67">
      <xsd:complexType>
        <xsd:complexContent>
          <xsd:extension base="dms:MultiChoiceLookup">
            <xsd:sequence>
              <xsd:element name="Value" type="dms:Lookup" maxOccurs="unbounded" minOccurs="0" nillable="true"/>
            </xsd:sequence>
          </xsd:extension>
        </xsd:complexContent>
      </xsd:complexType>
    </xsd:element>
    <xsd:element name="SharedWithUsers" ma:index="23" nillable="true" ma:displayName="Partagé avec"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hidden="true" ma:internalName="SharedWithDetails" ma:readOnly="true">
      <xsd:simpleType>
        <xsd:restriction base="dms:Note"/>
      </xsd:simpleType>
    </xsd:element>
    <xsd:element name="Thème_Vidéo" ma:index="47" nillable="true" ma:displayName="Titre de la série" ma:description="Quelle est la thématique de la vidéo? Ex: quiz, Educaloi.TV, etc." ma:format="Dropdown" ma:hidden="true" ma:indexed="true" ma:internalName="Th_x00e8_me_Vid_x00e9_o">
      <xsd:simpleType>
        <xsd:restriction base="dms:Choice">
          <xsd:enumeration value="(À définir)"/>
          <xsd:enumeration value="Educaloi.TV"/>
          <xsd:enumeration value="TV Jeunesse - jeu questionnaire"/>
          <xsd:enumeration value="Familles"/>
          <xsd:enumeration value="Vrai ou Faux"/>
          <xsd:enumeration value="LSJPA Autochtones"/>
          <xsd:enumeration value="Getting Started in Quebec"/>
          <xsd:enumeration value="FAVAC"/>
          <xsd:enumeration value="CN - Autochtones"/>
          <xsd:enumeration value="Capsules - Droit criminel"/>
          <xsd:enumeration value="Webinaires"/>
          <xsd:enumeration value="CHSSN"/>
          <xsd:enumeration value="Intervenir LGBTQ+ Violences Sexuelles"/>
          <xsd:enumeration value="Planifier l'avenir"/>
          <xsd:enumeration value="#Après"/>
          <xsd:enumeration value="Au coeur d'un procès"/>
          <xsd:enumeration value="#C'est quoi l'affaire"/>
          <xsd:enumeration value="Choisir mon testament"/>
          <xsd:enumeration value="Violences dans une relation intime LGBTQ+"/>
          <xsd:enumeration value="Ça dépend François"/>
        </xsd:restriction>
      </xsd:simpleType>
    </xsd:element>
    <xsd:element name="Poids" ma:index="51" nillable="true" ma:displayName="Poids" ma:decimals="0" ma:hidden="true" ma:internalName="Poids" ma:readOnly="false">
      <xsd:simpleType>
        <xsd:restriction base="dms:Number">
          <xsd:maxInclusive value="15"/>
          <xsd:minInclusive value="0"/>
        </xsd:restriction>
      </xsd:simpleType>
    </xsd:element>
    <xsd:element name="Date_x0020_d_x0027_impression" ma:index="52" nillable="true" ma:displayName="Date de la dernière impression" ma:format="DateOnly" ma:hidden="true" ma:internalName="Date_x0020_d_x0027_impression" ma:readOnly="false">
      <xsd:simpleType>
        <xsd:restriction base="dms:DateTime"/>
      </xsd:simpleType>
    </xsd:element>
    <xsd:element name="DateDePublication" ma:index="53" nillable="true" ma:displayName="Date de publication" ma:format="DateOnly" ma:hidden="true" ma:indexed="true" ma:internalName="DateDePublication" ma:readOnly="false">
      <xsd:simpleType>
        <xsd:restriction base="dms:DateTime"/>
      </xsd:simpleType>
    </xsd:element>
    <xsd:element name="nb_x0020_pages" ma:index="54" nillable="true" ma:displayName="Nb pages" ma:decimals="0" ma:hidden="true" ma:internalName="nb_x0020_pages" ma:readOnly="false" ma:percentage="FALSE">
      <xsd:simpleType>
        <xsd:restriction base="dms:Number"/>
      </xsd:simpleType>
    </xsd:element>
    <xsd:element name="Partenariat" ma:index="55" nillable="true" ma:displayName="Partenariat" ma:hidden="true" ma:internalName="Partenariat" ma:readOnly="false">
      <xsd:simpleType>
        <xsd:restriction base="dms:Text">
          <xsd:maxLength value="255"/>
        </xsd:restriction>
      </xsd:simpleType>
    </xsd:element>
    <xsd:element name="Durée_x0020__x0028_minutes_x0029_" ma:index="56" nillable="true" ma:displayName="Durée en minutes" ma:format="Dropdown" ma:hidden="true" ma:internalName="Dur_x00e9_e_x0020__x0028_minutes_x0029_" ma:readOnly="false" ma:percentage="FALSE">
      <xsd:simpleType>
        <xsd:restriction base="dms:Number"/>
      </xsd:simpleType>
    </xsd:element>
    <xsd:element name="Année_x0020_de_x0020_développement" ma:index="57" nillable="true" ma:displayName="Année de développement" ma:format="Dropdown" ma:hidden="true" ma:internalName="Ann_x00e9_e_x0020_de_x0020_d_x00e9_veloppement"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9a9c1d-6107-471a-83e8-1a40088b2974" elementFormDefault="qualified">
    <xsd:import namespace="http://schemas.microsoft.com/office/2006/documentManagement/types"/>
    <xsd:import namespace="http://schemas.microsoft.com/office/infopath/2007/PartnerControls"/>
    <xsd:element name="_Statut" ma:index="3" nillable="true" ma:displayName="Statut" ma:format="Dropdown" ma:internalName="_Statut">
      <xsd:complexType>
        <xsd:complexContent>
          <xsd:extension base="dms:MultiChoice">
            <xsd:sequence>
              <xsd:element name="Value" maxOccurs="unbounded" minOccurs="0" nillable="true">
                <xsd:simpleType>
                  <xsd:restriction base="dms:Choice">
                    <xsd:enumeration value="En ligne"/>
                    <xsd:enumeration value="Hors ligne"/>
                    <xsd:enumeration value="En travail"/>
                    <xsd:enumeration value="Préalerte"/>
                    <xsd:enumeration value="Alerte Majeure"/>
                    <xsd:enumeration value="Alerte Mineure"/>
                    <xsd:enumeration value="Imprimé"/>
                    <xsd:enumeration value="Actif et hors ligne"/>
                    <xsd:enumeration value="À évaluer"/>
                  </xsd:restriction>
                </xsd:simpleType>
              </xsd:element>
            </xsd:sequence>
          </xsd:extension>
        </xsd:complexContent>
      </xsd:complexType>
    </xsd:element>
    <xsd:element name="Type_x0020_Test" ma:index="10" nillable="true" ma:displayName="Type d'activité" ma:format="Dropdown" ma:internalName="Type_x0020_Test" ma:readOnly="false">
      <xsd:simpleType>
        <xsd:restriction base="dms:Choice">
          <xsd:enumeration value="Apprentissage en ligne"/>
          <xsd:enumeration value="Atelier OBNL/Biblio"/>
          <xsd:enumeration value="Trousse OBNL/Biblio"/>
          <xsd:enumeration value="Atelier en classe"/>
          <xsd:enumeration value="Trousse pédagogique"/>
          <xsd:enumeration value="Textes et questionnaires pour éducation financière"/>
          <xsd:enumeration value="Jeux-questionnaires interactifs"/>
          <xsd:enumeration value="Guides pour l'éducation aux adultes"/>
          <xsd:enumeration value="Vidéo"/>
          <xsd:enumeration value="Atelier CCD/Pédagogique"/>
          <xsd:enumeration value="Autre"/>
          <xsd:enumeration value="Infographie"/>
          <xsd:enumeration value="Guide (fiche pratique)"/>
          <xsd:enumeration value="Règlement généraux"/>
          <xsd:enumeration value="N/A"/>
        </xsd:restriction>
      </xsd:simpleType>
    </xsd:element>
    <xsd:element name="Anim_x00e9__x0020_par" ma:index="11" nillable="true" ma:displayName="Animateur/utilisateur" ma:format="Dropdown" ma:internalName="Anim_x00e9__x0020_par" ma:readOnly="false">
      <xsd:complexType>
        <xsd:complexContent>
          <xsd:extension base="dms:MultiChoice">
            <xsd:sequence>
              <xsd:element name="Value" maxOccurs="unbounded" minOccurs="0" nillable="true">
                <xsd:simpleType>
                  <xsd:restriction base="dms:Choice">
                    <xsd:enumeration value="Grand public"/>
                    <xsd:enumeration value="Éducaloi"/>
                    <xsd:enumeration value="Bénévole"/>
                    <xsd:enumeration value="Professeur"/>
                    <xsd:enumeration value="Public OBNL/Bibliothèque"/>
                    <xsd:enumeration value="Élève"/>
                  </xsd:restriction>
                </xsd:simpleType>
              </xsd:element>
            </xsd:sequence>
          </xsd:extension>
        </xsd:complexContent>
      </xsd:complexType>
    </xsd:element>
    <xsd:element name="Cat_x00e9_gorie_x0020_de" ma:index="12" nillable="true" ma:displayName="Catégorie de public" ma:format="Dropdown" ma:internalName="Cat_x00e9_gorie_x0020_de" ma:readOnly="false">
      <xsd:simpleType>
        <xsd:restriction base="dms:Choice">
          <xsd:enumeration value="Grand public"/>
          <xsd:enumeration value="Public ayant des réalités spécifiques"/>
          <xsd:enumeration value="Monde juridique"/>
          <xsd:enumeration value="Relais"/>
          <xsd:enumeration value="Professionnel(les)"/>
          <xsd:enumeration value="Éducation"/>
          <xsd:enumeration value="International"/>
        </xsd:restriction>
      </xsd:simpleType>
    </xsd:element>
    <xsd:element name="Type_x0020_de_x0020_public" ma:index="13" nillable="true" ma:displayName="Type de public" ma:format="Dropdown" ma:internalName="Type_x0020_de_x0020_public" ma:readOnly="false">
      <xsd:complexType>
        <xsd:complexContent>
          <xsd:extension base="dms:MultiChoice">
            <xsd:sequence>
              <xsd:element name="Value" maxOccurs="unbounded" minOccurs="0" nillable="true">
                <xsd:simpleType>
                  <xsd:restriction base="dms:Choice">
                    <xsd:enumeration value="Grand public"/>
                    <xsd:enumeration value="Corpo"/>
                    <xsd:enumeration value="Personnes Aînées"/>
                    <xsd:enumeration value="Jeunesse"/>
                    <xsd:enumeration value="Couple"/>
                    <xsd:enumeration value="Femmes"/>
                    <xsd:enumeration value="Locataires"/>
                    <xsd:enumeration value="Propriétaire"/>
                    <xsd:enumeration value="Personnes proche-aidantes"/>
                    <xsd:enumeration value="Parents"/>
                    <xsd:enumeration value="Personnes se représentant seul€"/>
                    <xsd:enumeration value="Personnes d'expression anglaise"/>
                    <xsd:enumeration value="Personnes consommant"/>
                    <xsd:enumeration value="Autochtones"/>
                    <xsd:enumeration value="Communautés LGBTQ+"/>
                    <xsd:enumeration value="Personnes avec des enjeux de littératie"/>
                    <xsd:enumeration value="Personnes en situation de handicap"/>
                    <xsd:enumeration value="Personnes ayant des enjeux de (Santé mentale)"/>
                    <xsd:enumeration value="Personnes nouvellement arrivées"/>
                    <xsd:enumeration value="Personnes judiciarisées"/>
                    <xsd:enumeration value="Personnes victime Viol. Sex."/>
                    <xsd:enumeration value="Personnes victimes Viol. Conjugale"/>
                    <xsd:enumeration value="Personnes victime actes criminels"/>
                    <xsd:enumeration value="Personnes en prison"/>
                    <xsd:enumeration value="Juristes"/>
                    <xsd:enumeration value="OBNL justice"/>
                    <xsd:enumeration value="Juges"/>
                    <xsd:enumeration value="Avocat(e)s"/>
                    <xsd:enumeration value="Employé(e)s d'Éducaloi"/>
                    <xsd:enumeration value="Notaires"/>
                    <xsd:enumeration value="Org. Communautaires"/>
                    <xsd:enumeration value="OBNL"/>
                    <xsd:enumeration value="Médias / journalistes"/>
                    <xsd:enumeration value="Artistes"/>
                    <xsd:enumeration value="Milieux de travail (responsables RH)"/>
                    <xsd:enumeration value="Entrepreunariat"/>
                    <xsd:enumeration value="Éducation primaire"/>
                    <xsd:enumeration value="Éducation secondaire"/>
                    <xsd:enumeration value="Enseignement supérieur"/>
                    <xsd:enumeration value="Éducation aux adultes"/>
                    <xsd:enumeration value="Office de la protection du citoyen (Haïti)"/>
                    <xsd:enumeration value="Population du Mali"/>
                    <xsd:enumeration value="Juristes haïtiens"/>
                  </xsd:restriction>
                </xsd:simpleType>
              </xsd:element>
            </xsd:sequence>
          </xsd:extension>
        </xsd:complexContent>
      </xsd:complexType>
    </xsd:element>
    <xsd:element name="Verbatim_x003f_" ma:index="14" nillable="true" ma:displayName="Verbatim?" ma:format="Dropdown" ma:internalName="Verbatim_x003f_" ma:readOnly="false">
      <xsd:simpleType>
        <xsd:restriction base="dms:Choice">
          <xsd:enumeration value="Non"/>
          <xsd:enumeration value="Oui"/>
          <xsd:enumeration value="Oui - autre fichier"/>
        </xsd:restriction>
      </xsd:simpleType>
    </xsd:element>
    <xsd:element name="Date_x0020_de_x0020_validation_x0020_juridique_x0020_compl_x00e8_te" ma:index="16" nillable="true" ma:displayName="Date de validation juridique complète" ma:format="DateOnly" ma:internalName="Date_x0020_de_x0020_validation_x0020_juridique_x0020_compl_x00e8_te" ma:readOnly="false">
      <xsd:simpleType>
        <xsd:restriction base="dms:DateTime"/>
      </xsd:simpleType>
    </xsd:element>
    <xsd:element name="lcf76f155ced4ddcb4097134ff3c332f" ma:index="18" nillable="true" ma:taxonomy="true" ma:internalName="lcf76f155ced4ddcb4097134ff3c332f" ma:taxonomyFieldName="MediaServiceImageTags" ma:displayName="Balises d’images" ma:readOnly="false" ma:fieldId="{5cf76f15-5ced-4ddc-b409-7134ff3c332f}" ma:taxonomyMulti="true" ma:sspId="299ed9a0-a2e4-4baf-bc0e-5da7c71c47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9" nillable="true" ma:displayName="MediaServiceObjectDetectorVersions" ma:hidden="true" ma:indexed="true" ma:internalName="MediaServiceObjectDetectorVersions" ma:readOnly="false">
      <xsd:simpleType>
        <xsd:restriction base="dms:Text"/>
      </xsd:simpleType>
    </xsd:element>
    <xsd:element name="MediaServiceSearchProperties" ma:index="20" nillable="true" ma:displayName="MediaServiceSearchProperties" ma:hidden="true" ma:internalName="MediaServiceSearchProperties" ma:readOnly="false">
      <xsd:simpleType>
        <xsd:restriction base="dms:Note"/>
      </xsd:simpleType>
    </xsd:element>
    <xsd:element name="MediaLengthInSeconds" ma:index="26" nillable="true" ma:displayName="Length (seconds)" ma:hidden="true" ma:internalName="MediaLengthInSeconds" ma:readOnly="true">
      <xsd:simpleType>
        <xsd:restriction base="dms:Unknown"/>
      </xsd:simpleType>
    </xsd:element>
    <xsd:element name="MediaServiceKeyPoints" ma:index="29" nillable="true" ma:displayName="KeyPoints" ma:hidden="true" ma:internalName="MediaServiceKeyPoints" ma:readOnly="true">
      <xsd:simpleType>
        <xsd:restriction base="dms:Note"/>
      </xsd:simpleType>
    </xsd:element>
    <xsd:element name="MediaServiceFastMetadata" ma:index="30" nillable="true" ma:displayName="MediaServiceFastMetadata" ma:hidden="true" ma:internalName="MediaServiceFastMetadata" ma:readOnly="true">
      <xsd:simpleType>
        <xsd:restriction base="dms:Note"/>
      </xsd:simpleType>
    </xsd:element>
    <xsd:element name="MediaServiceLocation" ma:index="31" nillable="true" ma:displayName="Location" ma:hidden="true" ma:internalName="MediaServiceLocation" ma:readOnly="false">
      <xsd:simpleType>
        <xsd:restriction base="dms:Text"/>
      </xsd:simpleType>
    </xsd:element>
    <xsd:element name="MediaServiceDateTaken" ma:index="33" nillable="true" ma:displayName="MediaServiceDateTaken" ma:description="" ma:hidden="true" ma:internalName="MediaServiceDateTaken" ma:readOnly="true">
      <xsd:simpleType>
        <xsd:restriction base="dms:Text"/>
      </xsd:simpleType>
    </xsd:element>
    <xsd:element name="MediaServiceAutoKeyPoints" ma:index="35" nillable="true" ma:displayName="MediaServiceAutoKeyPoints" ma:hidden="true" ma:internalName="MediaServiceAutoKeyPoints" ma:readOnly="false">
      <xsd:simpleType>
        <xsd:restriction base="dms:Note"/>
      </xsd:simpleType>
    </xsd:element>
    <xsd:element name="MediaServiceGenerationTime" ma:index="36" nillable="true" ma:displayName="MediaServiceGenerationTime" ma:hidden="true" ma:internalName="MediaServiceGenerationTime" ma:readOnly="true">
      <xsd:simpleType>
        <xsd:restriction base="dms:Text"/>
      </xsd:simpleType>
    </xsd:element>
    <xsd:element name="_Lien" ma:index="37" nillable="true" ma:displayName="Lien(s) vers le contenu (URL)" ma:description="Hyperliens vers des plateformes d'Éducaloi ou celles de tiers" ma:format="Hyperlink" ma:hidden="true" ma:internalName="_Lien"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OCR" ma:index="38" nillable="true" ma:displayName="Extracted Text" ma:hidden="true" ma:internalName="MediaServiceOCR" ma:readOnly="true">
      <xsd:simpleType>
        <xsd:restriction base="dms:Note"/>
      </xsd:simpleType>
    </xsd:element>
    <xsd:element name="i907d86ec4584f6cb358ae81bbc1ea6b" ma:index="39" nillable="true" ma:taxonomy="true" ma:internalName="i907d86ec4584f6cb358ae81bbc1ea6b" ma:taxonomyFieldName="_Categorisation" ma:displayName="Categorisation" ma:indexed="true" ma:readOnly="false" ma:default="" ma:fieldId="{2907d86e-c458-4f6c-b358-ae81bbc1ea6b}"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Classement" ma:index="40" nillable="true" ma:displayName="Classement" ma:format="Dropdown" ma:hidden="true" ma:indexed="true" ma:internalName="Classement" ma:readOnly="false">
      <xsd:simpleType>
        <xsd:restriction base="dms:Choice">
          <xsd:enumeration value="Actualités"/>
          <xsd:enumeration value="balados"/>
          <xsd:enumeration value="Depliants"/>
          <xsd:enumeration value="Education_juridique"/>
          <xsd:enumeration value="Dossiers Web"/>
          <xsd:enumeration value="Expertise"/>
          <xsd:enumeration value="Guide"/>
          <xsd:enumeration value="LLVD"/>
          <xsd:enumeration value="Partenariats"/>
          <xsd:enumeration value="Ateliers_et_presentations"/>
          <xsd:enumeration value="Infographies"/>
          <xsd:enumeration value="Videos"/>
        </xsd:restriction>
      </xsd:simpleType>
    </xsd:element>
    <xsd:element name="Date_Alerte" ma:index="41" nillable="true" ma:displayName="Date Alerte" ma:format="DateOnly" ma:hidden="true" ma:indexed="true" ma:internalName="Date_Alerte">
      <xsd:simpleType>
        <xsd:restriction base="dms:DateTime"/>
      </xsd:simpleType>
    </xsd:element>
    <xsd:element name="MediaServiceEventHashCode" ma:index="42" nillable="true" ma:displayName="MediaServiceEventHashCode" ma:hidden="true" ma:internalName="MediaServiceEventHashCode" ma:readOnly="true">
      <xsd:simpleType>
        <xsd:restriction base="dms:Text"/>
      </xsd:simpleType>
    </xsd:element>
    <xsd:element name="MediaServiceMetadata" ma:index="46" nillable="true" ma:displayName="MediaServiceMetadata" ma:hidden="true" ma:internalName="MediaServiceMetadata" ma:readOnly="true">
      <xsd:simpleType>
        <xsd:restriction base="dms:Note"/>
      </xsd:simpleType>
    </xsd:element>
    <xsd:element name="Date_x0020_de_x0020_validation_x0020_CCD_x002f_p_x00e9_dago_x002f_graphique" ma:index="48" nillable="true" ma:displayName="Date de validation CCD/pédago/graphique" ma:format="DateOnly" ma:hidden="true" ma:internalName="Date_x0020_de_x0020_validation_x0020_CCD_x002f_p_x00e9_dago_x002f_graphique" ma:readOnly="false">
      <xsd:simpleType>
        <xsd:restriction base="dms:DateTime"/>
      </xsd:simpleType>
    </xsd:element>
    <xsd:element name="MediaServiceBillingMetadata" ma:index="49" nillable="true" ma:displayName="MediaServiceBillingMetadata" ma:hidden="true" ma:internalName="MediaServiceBillingMetadata" ma:readOnly="true">
      <xsd:simpleType>
        <xsd:restriction base="dms:Note"/>
      </xsd:simpleType>
    </xsd:element>
    <xsd:element name="c01619f680564398b04b11e07e4c0290" ma:index="59" nillable="true" ma:taxonomy="true" ma:internalName="c01619f680564398b04b11e07e4c0290" ma:taxonomyFieldName="Cat_x00e9_gorie" ma:displayName="Catégorie" ma:default="" ma:fieldId="{c01619f6-8056-4398-b04b-11e07e4c0290}" ma:sspId="299ed9a0-a2e4-4baf-bc0e-5da7c71c4752" ma:termSetId="18288f0d-28f3-4df4-8ee2-9185959cd787" ma:anchorId="00000000-0000-0000-0000-000000000000" ma:open="false" ma:isKeyword="false">
      <xsd:complexType>
        <xsd:sequence>
          <xsd:element ref="pc:Terms" minOccurs="0" maxOccurs="1"/>
        </xsd:sequence>
      </xsd:complexType>
    </xsd:element>
    <xsd:element name="h7b0f6842a2c4d96a5959abc37dc6680" ma:index="61" nillable="true" ma:taxonomy="true" ma:internalName="h7b0f6842a2c4d96a5959abc37dc6680" ma:taxonomyFieldName="Section" ma:displayName="Section" ma:default="" ma:fieldId="{17b0f684-2a2c-4d96-a595-9abc37dc6680}" ma:sspId="299ed9a0-a2e4-4baf-bc0e-5da7c71c4752" ma:termSetId="18288f0d-28f3-4df4-8ee2-9185959cd787"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Type de contenu"/>
        <xsd:element ref="dc:title" minOccurs="0" maxOccurs="1"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E8C6C2-DDA4-4AE5-86FD-885A7AFED248}">
  <ds:schemaRefs>
    <ds:schemaRef ds:uri="319a9c1d-6107-471a-83e8-1a40088b2974"/>
    <ds:schemaRef ds:uri="7c4c9101-ca6c-4953-bf15-5ed2fb777a6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C2C02BB2-70FE-4D99-A954-3A0CD7CF1EB8}">
  <ds:schemaRefs>
    <ds:schemaRef ds:uri="http://schemas.microsoft.com/sharepoint/v3/contenttype/forms"/>
  </ds:schemaRefs>
</ds:datastoreItem>
</file>

<file path=customXml/itemProps3.xml><?xml version="1.0" encoding="utf-8"?>
<ds:datastoreItem xmlns:ds="http://schemas.openxmlformats.org/officeDocument/2006/customXml" ds:itemID="{18BBCFCB-72BE-43EF-BFEC-C43A0F5616DA}"/>
</file>

<file path=docProps/app.xml><?xml version="1.0" encoding="utf-8"?>
<Properties xmlns="http://schemas.openxmlformats.org/officeDocument/2006/extended-properties" xmlns:vt="http://schemas.openxmlformats.org/officeDocument/2006/docPropsVTypes">
  <Template>Gabarit_ateliers_education juridique_pour_les_adultes</Template>
  <Application>Microsoft Office PowerPoint</Application>
  <PresentationFormat>Widescreen</PresentationFormat>
  <Slides>16</Slides>
  <Notes>15</Notes>
  <HiddenSlides>1</HiddenSlide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Thème Office</vt:lpstr>
      <vt:lpstr>Mon logement Mon couple</vt:lpstr>
      <vt:lpstr>Observer la situation Que voyez-vous ici?</vt:lpstr>
      <vt:lpstr>Comprendre les enjeux juridiques L’histoire de Shazia</vt:lpstr>
      <vt:lpstr>Rester dans le logement</vt:lpstr>
      <vt:lpstr>Quitter le logement</vt:lpstr>
      <vt:lpstr>PowerPoint Presentation</vt:lpstr>
      <vt:lpstr>Trouver de l'aide (Nom de l’organisme)</vt:lpstr>
      <vt:lpstr>Trouver de l'aide Éducaloi</vt:lpstr>
      <vt:lpstr>Trouver de l'aide Projet Genèse </vt:lpstr>
      <vt:lpstr>Trouver de l'aide Centres Info Justice</vt:lpstr>
      <vt:lpstr>Trouver de l'aide ReBâtir</vt:lpstr>
      <vt:lpstr>Trouver de l'aide Les Comités logement</vt:lpstr>
      <vt:lpstr>D'autres ressources</vt:lpstr>
      <vt:lpstr>Prendre action Qu’est-ce que Shazia pourrait faire?</vt:lpstr>
      <vt:lpstr>Des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Anne-Marie Lavoie</dc:creator>
  <cp:revision>1</cp:revision>
  <dcterms:created xsi:type="dcterms:W3CDTF">2024-06-10T18:08:19Z</dcterms:created>
  <dcterms:modified xsi:type="dcterms:W3CDTF">2026-09-25T13:55:37Z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0x010100EF9CD263CC683F48BC8AE0DBBAC34D4E</vt:lpwstr>
  </property>
  <property fmtid="{D5CDD505-2E9C-101B-9397-08002B2CF9AE}" pid="3" name="MediaServiceImageTags">
    <vt:lpwstr/>
  </property>
  <property fmtid="{D5CDD505-2E9C-101B-9397-08002B2CF9AE}" pid="4" name="Order">
    <vt:r8>204157900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dlc_DocIdItemGuid">
    <vt:lpwstr>59fa9dde-d1f0-4a3c-a2c4-5dfab677bef3</vt:lpwstr>
  </property>
  <property fmtid="{D5CDD505-2E9C-101B-9397-08002B2CF9AE}" pid="12" name="ArticulateGUID">
    <vt:lpwstr>F9442153-FCF3-4907-B306-813B67488BC1</vt:lpwstr>
  </property>
  <property fmtid="{D5CDD505-2E9C-101B-9397-08002B2CF9AE}" pid="13" name="ArticulatePath">
    <vt:lpwstr>https://educaloi.sharepoint.com/projets/081000/3_Productions_livrables/3_Atelier_ÉJ_Femmes/VF_Ateliers_FMC_apres_reforme_PL56_en_cours/3_Mon logement_FMC_en_cours</vt:lpwstr>
  </property>
  <property fmtid="{D5CDD505-2E9C-101B-9397-08002B2CF9AE}" pid="14" name="_dlc_DocId">
    <vt:lpwstr>EDUC-1465940978-589</vt:lpwstr>
  </property>
  <property fmtid="{D5CDD505-2E9C-101B-9397-08002B2CF9AE}" pid="15" name="Titre anglais">
    <vt:lpwstr>To walk away and rebuild</vt:lpwstr>
  </property>
  <property fmtid="{D5CDD505-2E9C-101B-9397-08002B2CF9AE}" pid="16" name="TaxCatchAll">
    <vt:lpwstr>4754;#educationjuridique.ca|dce57c6f-75f4-486f-9f86-2ea9ad4459b8</vt:lpwstr>
  </property>
  <property fmtid="{D5CDD505-2E9C-101B-9397-08002B2CF9AE}" pid="17" name="_dlc_DocIdUrl">
    <vt:lpwstr>https://educaloi.sharepoint.com/projets/_layouts/15/DocIdRedir.aspx?ID=EDUC-1465940978-589, EDUC-1465940978-589</vt:lpwstr>
  </property>
  <property fmtid="{D5CDD505-2E9C-101B-9397-08002B2CF9AE}" pid="18" name="Refonte_migré">
    <vt:bool>false</vt:bool>
  </property>
  <property fmtid="{D5CDD505-2E9C-101B-9397-08002B2CF9AE}" pid="19" name="Publications">
    <vt:bool>false</vt:bool>
  </property>
  <property fmtid="{D5CDD505-2E9C-101B-9397-08002B2CF9AE}" pid="20" name="PublicCible">
    <vt:lpwstr/>
  </property>
  <property fmtid="{D5CDD505-2E9C-101B-9397-08002B2CF9AE}" pid="21" name="EnLigneFR">
    <vt:bool>false</vt:bool>
  </property>
  <property fmtid="{D5CDD505-2E9C-101B-9397-08002B2CF9AE}" pid="22" name="Disciplines scolaires">
    <vt:lpwstr/>
  </property>
  <property fmtid="{D5CDD505-2E9C-101B-9397-08002B2CF9AE}" pid="23" name="SujetGuide">
    <vt:lpwstr/>
  </property>
  <property fmtid="{D5CDD505-2E9C-101B-9397-08002B2CF9AE}" pid="24" name="Graphiste">
    <vt:lpwstr/>
  </property>
  <property fmtid="{D5CDD505-2E9C-101B-9397-08002B2CF9AE}" pid="25" name="Sujet">
    <vt:lpwstr/>
  </property>
  <property fmtid="{D5CDD505-2E9C-101B-9397-08002B2CF9AE}" pid="26" name="Thème_Vidéo">
    <vt:lpwstr/>
  </property>
  <property fmtid="{D5CDD505-2E9C-101B-9397-08002B2CF9AE}" pid="27" name="Cat_texte">
    <vt:lpwstr/>
  </property>
  <property fmtid="{D5CDD505-2E9C-101B-9397-08002B2CF9AE}" pid="28" name="WP">
    <vt:bool>false</vt:bool>
  </property>
  <property fmtid="{D5CDD505-2E9C-101B-9397-08002B2CF9AE}" pid="29" name="Type de contenu">
    <vt:lpwstr/>
  </property>
  <property fmtid="{D5CDD505-2E9C-101B-9397-08002B2CF9AE}" pid="30" name="Commentaire d'impression">
    <vt:lpwstr/>
  </property>
  <property fmtid="{D5CDD505-2E9C-101B-9397-08002B2CF9AE}" pid="31" name="Année de développement">
    <vt:lpwstr/>
  </property>
  <property fmtid="{D5CDD505-2E9C-101B-9397-08002B2CF9AE}" pid="32" name="EnLigneEN">
    <vt:bool>false</vt:bool>
  </property>
  <property fmtid="{D5CDD505-2E9C-101B-9397-08002B2CF9AE}" pid="33" name="Categorie">
    <vt:lpwstr/>
  </property>
  <property fmtid="{D5CDD505-2E9C-101B-9397-08002B2CF9AE}" pid="34" name="SharedWithUsers">
    <vt:lpwstr/>
  </property>
  <property fmtid="{D5CDD505-2E9C-101B-9397-08002B2CF9AE}" pid="35" name="EnLigneEnANGSur">
    <vt:lpwstr/>
  </property>
  <property fmtid="{D5CDD505-2E9C-101B-9397-08002B2CF9AE}" pid="36" name="Sujets">
    <vt:lpwstr/>
  </property>
  <property fmtid="{D5CDD505-2E9C-101B-9397-08002B2CF9AE}" pid="37" name="Clientèles">
    <vt:lpwstr/>
  </property>
  <property fmtid="{D5CDD505-2E9C-101B-9397-08002B2CF9AE}" pid="38" name="Champ d'expertise12">
    <vt:lpwstr/>
  </property>
  <property fmtid="{D5CDD505-2E9C-101B-9397-08002B2CF9AE}" pid="39" name="Publié">
    <vt:bool>false</vt:bool>
  </property>
  <property fmtid="{D5CDD505-2E9C-101B-9397-08002B2CF9AE}" pid="40" name="Type d'activité">
    <vt:lpwstr/>
  </property>
  <property fmtid="{D5CDD505-2E9C-101B-9397-08002B2CF9AE}" pid="41" name="Noeud">
    <vt:lpwstr/>
  </property>
  <property fmtid="{D5CDD505-2E9C-101B-9397-08002B2CF9AE}" pid="42" name="Facebook">
    <vt:bool>false</vt:bool>
  </property>
  <property fmtid="{D5CDD505-2E9C-101B-9397-08002B2CF9AE}" pid="43" name="EnLigneEnFrSur">
    <vt:lpwstr/>
  </property>
  <property fmtid="{D5CDD505-2E9C-101B-9397-08002B2CF9AE}" pid="44" name="Catégories Publications">
    <vt:lpwstr/>
  </property>
  <property fmtid="{D5CDD505-2E9C-101B-9397-08002B2CF9AE}" pid="45" name="Statut">
    <vt:lpwstr/>
  </property>
  <property fmtid="{D5CDD505-2E9C-101B-9397-08002B2CF9AE}" pid="46" name="YouTube">
    <vt:bool>false</vt:bool>
  </property>
  <property fmtid="{D5CDD505-2E9C-101B-9397-08002B2CF9AE}" pid="47" name="Coordo responsable">
    <vt:lpwstr/>
  </property>
  <property fmtid="{D5CDD505-2E9C-101B-9397-08002B2CF9AE}" pid="48" name="Niveau suggéré">
    <vt:lpwstr/>
  </property>
  <property fmtid="{D5CDD505-2E9C-101B-9397-08002B2CF9AE}" pid="49" name="Derniers_animateurs">
    <vt:lpwstr/>
  </property>
  <property fmtid="{D5CDD505-2E9C-101B-9397-08002B2CF9AE}" pid="50" name="Partenariat">
    <vt:lpwstr/>
  </property>
  <property fmtid="{D5CDD505-2E9C-101B-9397-08002B2CF9AE}" pid="51" name="_docset_NoMedatataSyncRequired">
    <vt:lpwstr>False</vt:lpwstr>
  </property>
  <property fmtid="{D5CDD505-2E9C-101B-9397-08002B2CF9AE}" pid="52" name="Disponible">
    <vt:bool>true</vt:bool>
  </property>
  <property fmtid="{D5CDD505-2E9C-101B-9397-08002B2CF9AE}" pid="53" name="À lire aussi">
    <vt:lpwstr>;#-;#</vt:lpwstr>
  </property>
  <property fmtid="{D5CDD505-2E9C-101B-9397-08002B2CF9AE}" pid="54" name="Publications liées">
    <vt:lpwstr>;#Faire un choix;#</vt:lpwstr>
  </property>
  <property fmtid="{D5CDD505-2E9C-101B-9397-08002B2CF9AE}" pid="55" name="Intervenants">
    <vt:bool>false</vt:bool>
  </property>
  <property fmtid="{D5CDD505-2E9C-101B-9397-08002B2CF9AE}" pid="57" name="_Enstock">
    <vt:bool>false</vt:bool>
  </property>
  <property fmtid="{D5CDD505-2E9C-101B-9397-08002B2CF9AE}" pid="58" name="Cat_x00e9_gorie">
    <vt:lpwstr/>
  </property>
  <property fmtid="{D5CDD505-2E9C-101B-9397-08002B2CF9AE}" pid="59" name="Catégorie">
    <vt:lpwstr/>
  </property>
</Properties>
</file>