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tags/tag8.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sldIdLst>
    <p:sldId id="256" r:id="rId5"/>
    <p:sldId id="261" r:id="rId6"/>
    <p:sldId id="273" r:id="rId7"/>
    <p:sldId id="268" r:id="rId8"/>
    <p:sldId id="277" r:id="rId9"/>
    <p:sldId id="284" r:id="rId10"/>
    <p:sldId id="285" r:id="rId11"/>
    <p:sldId id="286" r:id="rId12"/>
    <p:sldId id="282" r:id="rId13"/>
    <p:sldId id="287" r:id="rId14"/>
    <p:sldId id="288" r:id="rId15"/>
    <p:sldId id="280" r:id="rId16"/>
    <p:sldId id="279" r:id="rId17"/>
    <p:sldId id="276" r:id="rId18"/>
    <p:sldId id="289" r:id="rId19"/>
    <p:sldId id="290" r:id="rId20"/>
  </p:sldIdLst>
  <p:sldSz cx="12192000" cy="6858000"/>
  <p:notesSz cx="6858000" cy="9144000"/>
  <p:custDataLst>
    <p:tags r:id="rId22"/>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BB2CFB5-13EC-FC14-2A94-DB18D308ED67}" name="Isabelle Bourgeois" initials="IB" userId="S::isabelle.bourgeois@educaloi.qc.ca::62da3eca-ed7d-481c-ba2a-c4938ec016c9"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0073" autoAdjust="0"/>
  </p:normalViewPr>
  <p:slideViewPr>
    <p:cSldViewPr snapToGrid="0">
      <p:cViewPr varScale="1">
        <p:scale>
          <a:sx n="39" d="100"/>
          <a:sy n="39" d="100"/>
        </p:scale>
        <p:origin x="60" y="3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gs" Target="tags/tag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hal Selim" userId="S::nihal.selim@educaloi.qc.ca::5ebe341c-5dd7-4c31-8797-5d5454b6c11a" providerId="AD" clId="Web-{78900501-9F71-B780-B00D-6BD634D62040}"/>
    <pc:docChg chg="modSld">
      <pc:chgData name="Nihal Selim" userId="S::nihal.selim@educaloi.qc.ca::5ebe341c-5dd7-4c31-8797-5d5454b6c11a" providerId="AD" clId="Web-{78900501-9F71-B780-B00D-6BD634D62040}" dt="2026-02-18T20:37:48.393" v="36"/>
      <pc:docMkLst>
        <pc:docMk/>
      </pc:docMkLst>
      <pc:sldChg chg="modNotes">
        <pc:chgData name="Nihal Selim" userId="S::nihal.selim@educaloi.qc.ca::5ebe341c-5dd7-4c31-8797-5d5454b6c11a" providerId="AD" clId="Web-{78900501-9F71-B780-B00D-6BD634D62040}" dt="2026-02-18T20:36:56.471" v="22"/>
        <pc:sldMkLst>
          <pc:docMk/>
          <pc:sldMk cId="2258642045" sldId="268"/>
        </pc:sldMkLst>
      </pc:sldChg>
      <pc:sldChg chg="modNotes">
        <pc:chgData name="Nihal Selim" userId="S::nihal.selim@educaloi.qc.ca::5ebe341c-5dd7-4c31-8797-5d5454b6c11a" providerId="AD" clId="Web-{78900501-9F71-B780-B00D-6BD634D62040}" dt="2026-02-18T20:37:48.393" v="36"/>
        <pc:sldMkLst>
          <pc:docMk/>
          <pc:sldMk cId="412656306" sldId="277"/>
        </pc:sldMkLst>
      </pc:sldChg>
    </pc:docChg>
  </pc:docChgLst>
  <pc:docChgLst>
    <pc:chgData name="Gaëlle Feruzi" userId="S::gaelle.feruzi@educaloi.qc.ca::62419bfa-e71e-4e1b-8396-924b332b3f96" providerId="AD" clId="Web-{485310AB-134E-B11F-0240-EEDF9630CBC8}"/>
    <pc:docChg chg="modSld">
      <pc:chgData name="Gaëlle Feruzi" userId="S::gaelle.feruzi@educaloi.qc.ca::62419bfa-e71e-4e1b-8396-924b332b3f96" providerId="AD" clId="Web-{485310AB-134E-B11F-0240-EEDF9630CBC8}" dt="2026-02-12T14:40:18.489" v="10"/>
      <pc:docMkLst>
        <pc:docMk/>
      </pc:docMkLst>
      <pc:sldChg chg="modNotes">
        <pc:chgData name="Gaëlle Feruzi" userId="S::gaelle.feruzi@educaloi.qc.ca::62419bfa-e71e-4e1b-8396-924b332b3f96" providerId="AD" clId="Web-{485310AB-134E-B11F-0240-EEDF9630CBC8}" dt="2026-02-12T14:40:18.489" v="10"/>
        <pc:sldMkLst>
          <pc:docMk/>
          <pc:sldMk cId="2120576460" sldId="279"/>
        </pc:sldMkLst>
      </pc:sldChg>
    </pc:docChg>
  </pc:docChgLst>
  <pc:docChgLst>
    <pc:chgData name="Gaëlle Feruzi" userId="62419bfa-e71e-4e1b-8396-924b332b3f96" providerId="ADAL" clId="{34561811-6E26-4BA4-B9D6-9F8553181D0F}"/>
    <pc:docChg chg="modSld">
      <pc:chgData name="Gaëlle Feruzi" userId="62419bfa-e71e-4e1b-8396-924b332b3f96" providerId="ADAL" clId="{34561811-6E26-4BA4-B9D6-9F8553181D0F}" dt="2026-02-02T16:53:25.749" v="28" actId="20577"/>
      <pc:docMkLst>
        <pc:docMk/>
      </pc:docMkLst>
      <pc:sldChg chg="modSp mod">
        <pc:chgData name="Gaëlle Feruzi" userId="62419bfa-e71e-4e1b-8396-924b332b3f96" providerId="ADAL" clId="{34561811-6E26-4BA4-B9D6-9F8553181D0F}" dt="2026-02-02T16:50:11.701" v="0" actId="20577"/>
        <pc:sldMkLst>
          <pc:docMk/>
          <pc:sldMk cId="17678412" sldId="276"/>
        </pc:sldMkLst>
        <pc:spChg chg="mod">
          <ac:chgData name="Gaëlle Feruzi" userId="62419bfa-e71e-4e1b-8396-924b332b3f96" providerId="ADAL" clId="{34561811-6E26-4BA4-B9D6-9F8553181D0F}" dt="2026-02-02T16:50:11.701" v="0" actId="20577"/>
          <ac:spMkLst>
            <pc:docMk/>
            <pc:sldMk cId="17678412" sldId="276"/>
            <ac:spMk id="2" creationId="{E7E739C1-403D-1C98-CE13-2CD78AF72842}"/>
          </ac:spMkLst>
        </pc:spChg>
      </pc:sldChg>
      <pc:sldChg chg="modSp modNotesTx">
        <pc:chgData name="Gaëlle Feruzi" userId="62419bfa-e71e-4e1b-8396-924b332b3f96" providerId="ADAL" clId="{34561811-6E26-4BA4-B9D6-9F8553181D0F}" dt="2026-02-02T16:53:25.749" v="28" actId="20577"/>
        <pc:sldMkLst>
          <pc:docMk/>
          <pc:sldMk cId="774702421" sldId="287"/>
        </pc:sldMkLst>
        <pc:spChg chg="mod">
          <ac:chgData name="Gaëlle Feruzi" userId="62419bfa-e71e-4e1b-8396-924b332b3f96" providerId="ADAL" clId="{34561811-6E26-4BA4-B9D6-9F8553181D0F}" dt="2026-02-02T16:52:31.086" v="1"/>
          <ac:spMkLst>
            <pc:docMk/>
            <pc:sldMk cId="774702421" sldId="287"/>
            <ac:spMk id="4" creationId="{3F0D7A1A-5954-C4F2-A92B-20225AE4FDE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075F62-46BC-467F-B139-F02B29887D82}" type="datetimeFigureOut">
              <a:rPr lang="fr-CA" smtClean="0"/>
              <a:t>2026-02-18</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A964A5-F659-4CE6-8211-A0E2A008B8AC}" type="slidenum">
              <a:rPr lang="fr-CA" smtClean="0"/>
              <a:t>‹#›</a:t>
            </a:fld>
            <a:endParaRPr lang="fr-CA"/>
          </a:p>
        </p:txBody>
      </p:sp>
    </p:spTree>
    <p:extLst>
      <p:ext uri="{BB962C8B-B14F-4D97-AF65-F5344CB8AC3E}">
        <p14:creationId xmlns:p14="http://schemas.microsoft.com/office/powerpoint/2010/main" val="1328600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info-justice.ca/en/services/separation-info/"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mailto:projet@rebatir.ca"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rclalq.qc.ca/en/housing-committe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justiceprobono.ca/porte-33/"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informelle.org/"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6" TargetMode="External"/><Relationship Id="rId13" Type="http://schemas.openxmlformats.org/officeDocument/2006/relationships/hyperlink" Target="https://canlii.ca/t/1kssp" TargetMode="External"/><Relationship Id="rId18" Type="http://schemas.openxmlformats.org/officeDocument/2006/relationships/hyperlink" Target="https://educaloi.qc.ca/en/capsules/dividing-family-patrimony/" TargetMode="External"/><Relationship Id="rId26"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ref7" TargetMode="External"/><Relationship Id="rId3"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1" TargetMode="External"/><Relationship Id="rId21"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ref2" TargetMode="External"/><Relationship Id="rId7"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5" TargetMode="External"/><Relationship Id="rId12" Type="http://schemas.openxmlformats.org/officeDocument/2006/relationships/hyperlink" Target="https://www.canlii.org/fr/qc/qccs/doc/2000/2000canlii19266/2000canlii19266.html?noCache=en" TargetMode="External"/><Relationship Id="rId17" Type="http://schemas.openxmlformats.org/officeDocument/2006/relationships/hyperlink" Target="https://educaloi.qc.ca/en/capsules/property-included-in-the-family-patrimony/" TargetMode="External"/><Relationship Id="rId25"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ref6" TargetMode="External"/><Relationship Id="rId2" Type="http://schemas.openxmlformats.org/officeDocument/2006/relationships/slide" Target="../slides/slide4.xml"/><Relationship Id="rId16" Type="http://schemas.openxmlformats.org/officeDocument/2006/relationships/hyperlink" Target="https://educaloi.qc.ca/en/capsules/the-family-home-when-spouses-separate/" TargetMode="External"/><Relationship Id="rId20"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ref1" TargetMode="External"/><Relationship Id="rId1" Type="http://schemas.openxmlformats.org/officeDocument/2006/relationships/notesMaster" Target="../notesMasters/notesMaster1.xml"/><Relationship Id="rId6"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4" TargetMode="External"/><Relationship Id="rId11" Type="http://schemas.openxmlformats.org/officeDocument/2006/relationships/hyperlink" Target="https://sosviolenceconjugale.ca/en/articles/safety-planning-the-empowerment-power-tool" TargetMode="External"/><Relationship Id="rId24"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ref5" TargetMode="External"/><Relationship Id="rId5"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3" TargetMode="External"/><Relationship Id="rId15" Type="http://schemas.openxmlformats.org/officeDocument/2006/relationships/hyperlink" Target="https://educaloi.qc.ca/en/capsules/separation-of-common-law-couples-who-stays-in-the-family-house/" TargetMode="External"/><Relationship Id="rId23"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ref4" TargetMode="External"/><Relationship Id="rId28" Type="http://schemas.openxmlformats.org/officeDocument/2006/relationships/hyperlink" Target="https://sosviolenceconjugale.ca/en/articles/13-frequently-asked-family-law-questions-about-situations-of-intimate-partner-violence" TargetMode="External"/><Relationship Id="rId10"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8" TargetMode="External"/><Relationship Id="rId19" Type="http://schemas.openxmlformats.org/officeDocument/2006/relationships/hyperlink" Target="https://www.mediationquebec.ca/en/" TargetMode="External"/><Relationship Id="rId4"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2" TargetMode="External"/><Relationship Id="rId9"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7" TargetMode="External"/><Relationship Id="rId14"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23" TargetMode="External"/><Relationship Id="rId22"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ref3" TargetMode="External"/><Relationship Id="rId27"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ref8" TargetMode="External"/></Relationships>
</file>

<file path=ppt/notesSlides/_rels/notesSlide5.xml.rels><?xml version="1.0" encoding="UTF-8" standalone="yes"?>
<Relationships xmlns="http://schemas.openxmlformats.org/package/2006/relationships"><Relationship Id="rId13"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9" TargetMode="External"/><Relationship Id="rId18"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13" TargetMode="External"/><Relationship Id="rId26"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ref5" TargetMode="External"/><Relationship Id="rId3" Type="http://schemas.openxmlformats.org/officeDocument/2006/relationships/hyperlink" Target="https://juridiqc.gouv.qc.ca/media/dlnebzdu/example_agreement_resiliation_en.pdf" TargetMode="External"/><Relationship Id="rId21" Type="http://schemas.openxmlformats.org/officeDocument/2006/relationships/hyperlink" Target="https://educaloi.qc.ca/en/capsules/assigning-a-lease-or-subletting/" TargetMode="External"/><Relationship Id="rId34"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ref12" TargetMode="External"/><Relationship Id="rId7"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3" TargetMode="External"/><Relationship Id="rId12"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8" TargetMode="External"/><Relationship Id="rId17"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12" TargetMode="External"/><Relationship Id="rId25"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ref4" TargetMode="External"/><Relationship Id="rId33"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ref11" TargetMode="External"/><Relationship Id="rId2" Type="http://schemas.openxmlformats.org/officeDocument/2006/relationships/slide" Target="../slides/slide5.xml"/><Relationship Id="rId16"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11" TargetMode="External"/><Relationship Id="rId20" Type="http://schemas.openxmlformats.org/officeDocument/2006/relationships/hyperlink" Target="https://www.tal.gouv.qc.ca/en/resiliation-of-a-lease/spousal-violence-or-sexual-aggression" TargetMode="External"/><Relationship Id="rId29"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ref8" TargetMode="External"/><Relationship Id="rId1" Type="http://schemas.openxmlformats.org/officeDocument/2006/relationships/notesMaster" Target="../notesMasters/notesMaster1.xml"/><Relationship Id="rId6" Type="http://schemas.openxmlformats.org/officeDocument/2006/relationships/hyperlink" Target="https://www.tal.gouv.qc.ca/sites/default/files/notices/TAL_818A_E.pdf" TargetMode="External"/><Relationship Id="rId11"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7" TargetMode="External"/><Relationship Id="rId24"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ref3" TargetMode="External"/><Relationship Id="rId32" Type="http://schemas.openxmlformats.org/officeDocument/2006/relationships/hyperlink" Target="https://www.quebec.ca/en/housing-territory/renting/leases/terminate-lease-domestic-violence-sexual-assault" TargetMode="External"/><Relationship Id="rId5"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2" TargetMode="External"/><Relationship Id="rId15" Type="http://schemas.openxmlformats.org/officeDocument/2006/relationships/hyperlink" Target="https://cdn-contenu.quebec.ca/cdn-contenu/adm/org/dpcp/PDF/officiers_publics_bail_residentiel_demande_services_sante/FO_Resiliation_bail_Demande_attestation_en_ligne_VA_DPCP.pdf" TargetMode="External"/><Relationship Id="rId23"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ref2" TargetMode="External"/><Relationship Id="rId28"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ref7" TargetMode="External"/><Relationship Id="rId10"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6" TargetMode="External"/><Relationship Id="rId19" Type="http://schemas.openxmlformats.org/officeDocument/2006/relationships/hyperlink" Target="https://educaloi.qc.ca/en/capsules/ending-a-lease-for-spousal-or-sexual-violence/" TargetMode="External"/><Relationship Id="rId31"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ref10" TargetMode="External"/><Relationship Id="rId4"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1" TargetMode="External"/><Relationship Id="rId9"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5" TargetMode="External"/><Relationship Id="rId14"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10" TargetMode="External"/><Relationship Id="rId22"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ref1" TargetMode="External"/><Relationship Id="rId27"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ref6" TargetMode="External"/><Relationship Id="rId30"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ref9" TargetMode="External"/><Relationship Id="rId35"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ref13" TargetMode="External"/><Relationship Id="rId8" Type="http://schemas.openxmlformats.org/officeDocument/2006/relationships/hyperlink" Target="https://usc-powerpoint.officeapps.live.com/pods/ppt.aspx?ui=fr-FR&amp;rs=fr-CA&amp;wdenableroaming=1&amp;wdfr=1&amp;mscc=1&amp;hid=578F18A1-A00A-5000-17B9-5D10690E5A90.0&amp;uih=sharepointcom&amp;wdlcid=fr-FR&amp;jsapi=1&amp;jsapiver=v2&amp;corrid=eb3ef715-10cc-1466-94c0-ddb6eb862b17&amp;usid=eb3ef715-10cc-1466-94c0-ddb6eb862b17&amp;newsession=1&amp;sftc=1&amp;uihit=docaspx&amp;muv=1&amp;dchat=1&amp;sc=%7B%22pmo%22%3A%22https%3A%2F%2Feducaloi.sharepoint.com%22%2C%22pmshare%22%3Atrue%7D&amp;wdorigin=ItemsView&amp;wdhostclicktime=1711389841242&amp;wdpodsurl=https%3A%2F%2Fusc-powerpoint.officeapps.live.com%2Fpods%2F&amp;wdpopsurl=https%3A%2F%2Fusc-powerpoint.officeapps.live.com%2F&amp;wdoverrides=devicepixelratio:2,RenderGifSlideShow:true&amp;filename=3_Mon%20logement_FMC%202024-02-28.pptx&amp;filegeturlbool=true&amp;fs=5592794&amp;ro=false&amp;fastboot=true&amp;noauth=1&amp;thpanel=571&amp;sw=1059&amp;sh=518&amp;postmessagetoken=eb3ef715-10cc-1466-94c0-ddb6eb862b17#_ftn4"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t>Instructions for the workshop </a:t>
            </a:r>
            <a:r>
              <a:rPr lang="fr-CA" b="1" err="1"/>
              <a:t>facilitator</a:t>
            </a:r>
            <a:endParaRPr lang="fr-FR" err="1"/>
          </a:p>
          <a:p>
            <a:endParaRPr lang="fr-CA" dirty="0"/>
          </a:p>
          <a:p>
            <a:r>
              <a:rPr lang="en-CA"/>
              <a:t>To prepare to lead this workshop:</a:t>
            </a:r>
            <a:endParaRPr lang="fr-CA" dirty="0"/>
          </a:p>
          <a:p>
            <a:r>
              <a:rPr lang="fr-CA" dirty="0"/>
              <a:t> </a:t>
            </a:r>
            <a:endParaRPr lang="en-US" dirty="0"/>
          </a:p>
          <a:p>
            <a:pPr marL="285750" indent="-285750">
              <a:buFont typeface="Arial,Sans-Serif"/>
              <a:buChar char="•"/>
            </a:pPr>
            <a:r>
              <a:rPr lang="en-CA" dirty="0"/>
              <a:t>Read the Facilitator’s Guide.</a:t>
            </a:r>
            <a:endParaRPr lang="fr-CA" dirty="0"/>
          </a:p>
          <a:p>
            <a:pPr marL="285750" indent="-285750">
              <a:buFont typeface="Arial,Sans-Serif"/>
              <a:buChar char="•"/>
            </a:pPr>
            <a:r>
              <a:rPr lang="en-CA" dirty="0"/>
              <a:t>Watch the associated videos.</a:t>
            </a:r>
            <a:endParaRPr lang="fr-CA" dirty="0"/>
          </a:p>
          <a:p>
            <a:pPr marL="285750" indent="-285750">
              <a:buFont typeface="Arial,Sans-Serif"/>
              <a:buChar char="•"/>
            </a:pPr>
            <a:r>
              <a:rPr lang="en-CA" dirty="0"/>
              <a:t>Read the notes at the bottom of each slide.</a:t>
            </a:r>
            <a:endParaRPr lang="en-US" dirty="0"/>
          </a:p>
          <a:p>
            <a:pPr marL="1085850" lvl="2" indent="-285750">
              <a:buFont typeface="Wingdings,Sans-Serif"/>
              <a:buChar char="§"/>
            </a:pPr>
            <a:r>
              <a:rPr lang="en-CA" dirty="0"/>
              <a:t>Read the</a:t>
            </a:r>
            <a:r>
              <a:rPr lang="en-CA" b="1" dirty="0"/>
              <a:t> instructions</a:t>
            </a:r>
            <a:r>
              <a:rPr lang="en-CA" dirty="0"/>
              <a:t> for the workshop facilitator.</a:t>
            </a:r>
            <a:endParaRPr lang="en-US" dirty="0"/>
          </a:p>
          <a:p>
            <a:pPr marL="1085850" lvl="2" indent="-285750">
              <a:buFont typeface="Wingdings,Sans-Serif"/>
              <a:buChar char="§"/>
            </a:pPr>
            <a:r>
              <a:rPr lang="en-CA" dirty="0"/>
              <a:t>Go over the </a:t>
            </a:r>
            <a:r>
              <a:rPr lang="en-CA" b="1" dirty="0"/>
              <a:t>legal information</a:t>
            </a:r>
            <a:r>
              <a:rPr lang="en-CA" dirty="0"/>
              <a:t> that you will share with participants.</a:t>
            </a:r>
          </a:p>
          <a:p>
            <a:pPr marL="1085850" lvl="2" indent="-285750">
              <a:buFont typeface="Wingdings,Sans-Serif"/>
              <a:buChar char="§"/>
            </a:pPr>
            <a:r>
              <a:rPr lang="en-CA" dirty="0"/>
              <a:t>Read the </a:t>
            </a:r>
            <a:r>
              <a:rPr lang="en-CA" b="1" dirty="0"/>
              <a:t>additional information</a:t>
            </a:r>
            <a:r>
              <a:rPr lang="en-CA" dirty="0"/>
              <a:t> to deepen your understanding of the theme addressed in this workshop.</a:t>
            </a:r>
            <a:endParaRPr lang="en-US" dirty="0"/>
          </a:p>
          <a:p>
            <a:pPr marL="285750" indent="-285750">
              <a:buFont typeface="Arial,Sans-Serif"/>
              <a:buChar char="•"/>
            </a:pPr>
            <a:r>
              <a:rPr lang="en-CA" dirty="0"/>
              <a:t>If you have time, read the notes at the bottom of each slide of the PowerPoint presentations for the other workshops. All the themes covered in the different workshops are connected. Your explanations during this workshop could bring up questions on topics discussed in other workshops.</a:t>
            </a:r>
            <a:endParaRPr lang="en-US" dirty="0"/>
          </a:p>
          <a:p>
            <a:pPr marL="285750" indent="-285750">
              <a:buFont typeface="Arial,Sans-Serif"/>
              <a:buChar char="•"/>
            </a:pPr>
            <a:endParaRPr lang="en-CA" dirty="0"/>
          </a:p>
          <a:p>
            <a:r>
              <a:rPr lang="en-CA" dirty="0"/>
              <a:t>Don’t forget to:</a:t>
            </a:r>
            <a:endParaRPr lang="en-US" dirty="0"/>
          </a:p>
          <a:p>
            <a:pPr marL="285750" indent="-285750">
              <a:buFont typeface="Arial,Sans-Serif"/>
              <a:buChar char="•"/>
            </a:pPr>
            <a:r>
              <a:rPr lang="en-CA" dirty="0"/>
              <a:t>Arrange for an interpreter, if necessary.</a:t>
            </a:r>
            <a:endParaRPr lang="en-US" dirty="0"/>
          </a:p>
          <a:p>
            <a:pPr marL="285750" indent="-285750">
              <a:buFont typeface="Arial,Sans-Serif"/>
              <a:buChar char="•"/>
            </a:pPr>
            <a:r>
              <a:rPr lang="en-CA" dirty="0"/>
              <a:t>Add local legal services and resources to the slides.</a:t>
            </a:r>
            <a:endParaRPr lang="en-US"/>
          </a:p>
          <a:p>
            <a:pPr marL="285750" indent="-285750">
              <a:buFont typeface="Arial,Sans-Serif"/>
              <a:buChar char="•"/>
            </a:pPr>
            <a:r>
              <a:rPr lang="en-CA" dirty="0"/>
              <a:t>Combine this workshop with other psychosocial support activities, if necessary.</a:t>
            </a:r>
            <a:endParaRPr lang="en-US"/>
          </a:p>
          <a:p>
            <a:pPr marL="285750" indent="-285750">
              <a:buFont typeface="Arial,Sans-Serif"/>
              <a:buChar char="•"/>
            </a:pPr>
            <a:r>
              <a:rPr lang="en-CA" dirty="0"/>
              <a:t>Take the time to address delicate situations that may arise during the workshop.</a:t>
            </a:r>
            <a:endParaRPr lang="en-US"/>
          </a:p>
          <a:p>
            <a:pPr marL="285750" indent="-285750">
              <a:buFont typeface="Arial,Sans-Serif"/>
              <a:buChar char="•"/>
            </a:pPr>
            <a:endParaRPr lang="en-CA" dirty="0"/>
          </a:p>
          <a:p>
            <a:r>
              <a:rPr lang="en-CA" dirty="0"/>
              <a:t>This workshop addresses issues relating to separation and violence. The participants have different experiences. Some may be comfortable with the possibility of separation, and others may be strongly opposed to it. Be mindful of this diversity of perspectives when setting the tone for the workshop.</a:t>
            </a:r>
            <a:endParaRPr lang="en-US" dirty="0"/>
          </a:p>
          <a:p>
            <a:endParaRPr lang="en-CA" dirty="0"/>
          </a:p>
          <a:p>
            <a:r>
              <a:rPr lang="en-CA" dirty="0"/>
              <a:t>Legal information contained in this activity is valid as of June 30th, 2025.</a:t>
            </a:r>
            <a:endParaRPr lang="en-US" dirty="0"/>
          </a:p>
          <a:p>
            <a:r>
              <a:rPr lang="en-CA" dirty="0"/>
              <a:t>The information contained in this workshop applies only to Quebec and should not be considered legal advice.</a:t>
            </a:r>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a:t>
            </a:fld>
            <a:endParaRPr lang="fr-CA"/>
          </a:p>
        </p:txBody>
      </p:sp>
    </p:spTree>
    <p:extLst>
      <p:ext uri="{BB962C8B-B14F-4D97-AF65-F5344CB8AC3E}">
        <p14:creationId xmlns:p14="http://schemas.microsoft.com/office/powerpoint/2010/main" val="1114170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sz="1200" b="1" i="0" u="none" strike="noStrike" dirty="0">
                <a:solidFill>
                  <a:srgbClr val="000000"/>
                </a:solidFill>
                <a:effectLst/>
                <a:highlight>
                  <a:srgbClr val="F5F5F5"/>
                </a:highlight>
                <a:latin typeface="Calibri"/>
                <a:ea typeface="Calibri"/>
                <a:cs typeface="Calibri"/>
              </a:rPr>
              <a:t>1 minute</a:t>
            </a:r>
            <a:r>
              <a:rPr lang="fr-CA" sz="1200" b="0" i="0" dirty="0">
                <a:solidFill>
                  <a:srgbClr val="444444"/>
                </a:solidFill>
                <a:effectLst/>
                <a:highlight>
                  <a:srgbClr val="F5F5F5"/>
                </a:highlight>
                <a:latin typeface="Calibri"/>
                <a:ea typeface="Calibri"/>
                <a:cs typeface="Calibri"/>
              </a:rPr>
              <a:t>​</a:t>
            </a:r>
          </a:p>
          <a:p>
            <a:pPr algn="l" rtl="0" fontAlgn="base"/>
            <a:r>
              <a:rPr lang="fr-CA" sz="1200" b="1" i="0" u="sng" dirty="0">
                <a:solidFill>
                  <a:srgbClr val="000000"/>
                </a:solidFill>
                <a:effectLst/>
                <a:highlight>
                  <a:srgbClr val="F5F5F5"/>
                </a:highlight>
                <a:latin typeface="Calibri"/>
                <a:ea typeface="Calibri"/>
                <a:cs typeface="Calibri"/>
              </a:rPr>
              <a:t>Instructions</a:t>
            </a:r>
            <a:r>
              <a:rPr lang="fr-CA" sz="1200" b="0" i="0" dirty="0">
                <a:solidFill>
                  <a:srgbClr val="444444"/>
                </a:solidFill>
                <a:effectLst/>
                <a:highlight>
                  <a:srgbClr val="F5F5F5"/>
                </a:highlight>
                <a:latin typeface="Calibri"/>
                <a:ea typeface="Calibri"/>
                <a:cs typeface="Calibri"/>
              </a:rPr>
              <a:t>​</a:t>
            </a:r>
          </a:p>
          <a:p>
            <a:pPr marL="285750" indent="-285750" fontAlgn="base">
              <a:buFont typeface="Arial" panose="020B0604020202020204" pitchFamily="34" charset="0"/>
              <a:buChar char="•"/>
            </a:pPr>
            <a:r>
              <a:rPr lang="en-CA" dirty="0">
                <a:solidFill>
                  <a:srgbClr val="000000"/>
                </a:solidFill>
                <a:highlight>
                  <a:srgbClr val="F5F5F5"/>
                </a:highlight>
              </a:rPr>
              <a:t>Explain that this resource is available to participants if they encounter legal issues related to their life as a couple. The "Info-Separation" service of the Info Justice Centers offers free legal consultations with lawyers or notaries to ask legal questions related to separation.</a:t>
            </a:r>
            <a:endParaRPr lang="fr-CA" b="0" i="0" dirty="0">
              <a:solidFill>
                <a:srgbClr val="000000"/>
              </a:solidFill>
              <a:effectLst/>
              <a:highlight>
                <a:srgbClr val="F5F5F5"/>
              </a:highlight>
            </a:endParaRPr>
          </a:p>
          <a:p>
            <a:pPr algn="l" rtl="0" fontAlgn="base"/>
            <a:r>
              <a:rPr lang="fr-CA" sz="1200" b="0" i="0" dirty="0">
                <a:solidFill>
                  <a:srgbClr val="444444"/>
                </a:solidFill>
                <a:effectLst/>
                <a:highlight>
                  <a:srgbClr val="F5F5F5"/>
                </a:highlight>
                <a:latin typeface="Calibri"/>
                <a:ea typeface="Calibri"/>
                <a:cs typeface="Calibri"/>
              </a:rPr>
              <a:t>​</a:t>
            </a:r>
          </a:p>
          <a:p>
            <a:pPr marL="285750" indent="-285750" fontAlgn="base">
              <a:buFont typeface="Arial" panose="020B0604020202020204" pitchFamily="34" charset="0"/>
              <a:buChar char="•"/>
            </a:pPr>
            <a:r>
              <a:rPr lang="fr-CA" dirty="0">
                <a:solidFill>
                  <a:srgbClr val="000000"/>
                </a:solidFill>
                <a:highlight>
                  <a:srgbClr val="F5F5F5"/>
                </a:highlight>
              </a:rPr>
              <a:t>To contact </a:t>
            </a:r>
            <a:r>
              <a:rPr lang="fr-CA" dirty="0" err="1">
                <a:solidFill>
                  <a:srgbClr val="000000"/>
                </a:solidFill>
                <a:highlight>
                  <a:srgbClr val="F5F5F5"/>
                </a:highlight>
              </a:rPr>
              <a:t>them</a:t>
            </a:r>
            <a:r>
              <a:rPr lang="fr-CA" dirty="0">
                <a:solidFill>
                  <a:srgbClr val="000000"/>
                </a:solidFill>
                <a:highlight>
                  <a:srgbClr val="F5F5F5"/>
                </a:highlight>
              </a:rPr>
              <a:t>: </a:t>
            </a:r>
            <a:r>
              <a:rPr lang="fr-CA" dirty="0">
                <a:highlight>
                  <a:srgbClr val="F5F5F5"/>
                </a:highlight>
                <a:hlinkClick r:id="rId3"/>
              </a:rPr>
              <a:t>https://info-justice.ca/en/services/separation-info/tice</a:t>
            </a:r>
            <a:endParaRPr lang="fr-CA" sz="1200" dirty="0">
              <a:latin typeface="Calibri" panose="020F0502020204030204" pitchFamily="34" charset="0"/>
              <a:cs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10</a:t>
            </a:fld>
            <a:endParaRPr lang="fr-CA"/>
          </a:p>
        </p:txBody>
      </p:sp>
    </p:spTree>
    <p:extLst>
      <p:ext uri="{BB962C8B-B14F-4D97-AF65-F5344CB8AC3E}">
        <p14:creationId xmlns:p14="http://schemas.microsoft.com/office/powerpoint/2010/main" val="844305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a:cs typeface="Calibri"/>
              </a:rPr>
              <a:t>1 minute</a:t>
            </a:r>
            <a:r>
              <a:rPr lang="en-US" b="0" i="0" dirty="0">
                <a:solidFill>
                  <a:srgbClr val="444444"/>
                </a:solidFill>
                <a:effectLst/>
                <a:highlight>
                  <a:srgbClr val="F5F5F5"/>
                </a:highlight>
                <a:latin typeface="Calibri"/>
                <a:cs typeface="Calibri"/>
              </a:rPr>
              <a:t>​</a:t>
            </a:r>
          </a:p>
          <a:p>
            <a:pPr algn="l" rtl="0" fontAlgn="base"/>
            <a:r>
              <a:rPr lang="fr-CA" b="1" i="0" u="sng" dirty="0">
                <a:solidFill>
                  <a:srgbClr val="000000"/>
                </a:solidFill>
                <a:effectLst/>
                <a:highlight>
                  <a:srgbClr val="F5F5F5"/>
                </a:highlight>
                <a:latin typeface="Calibri"/>
                <a:cs typeface="Calibri"/>
              </a:rPr>
              <a:t>Instructions</a:t>
            </a:r>
            <a:r>
              <a:rPr lang="fr-CA" b="0" i="0" dirty="0">
                <a:solidFill>
                  <a:srgbClr val="444444"/>
                </a:solidFill>
                <a:effectLst/>
                <a:highlight>
                  <a:srgbClr val="F5F5F5"/>
                </a:highlight>
                <a:latin typeface="Calibri"/>
                <a:cs typeface="Calibri"/>
              </a:rPr>
              <a:t>​</a:t>
            </a:r>
          </a:p>
          <a:p>
            <a:endParaRPr lang="fr-CA" dirty="0">
              <a:solidFill>
                <a:srgbClr val="444444"/>
              </a:solidFill>
              <a:highlight>
                <a:srgbClr val="F5F5F5"/>
              </a:highlight>
              <a:latin typeface="Calibri"/>
              <a:cs typeface="Calibri"/>
            </a:endParaRPr>
          </a:p>
          <a:p>
            <a:pPr marL="171450" indent="-171450">
              <a:buFont typeface="Arial" panose="020B0604020202020204" pitchFamily="34" charset="0"/>
              <a:buChar char="•"/>
            </a:pPr>
            <a:r>
              <a:rPr lang="en-CA" dirty="0">
                <a:solidFill>
                  <a:srgbClr val="000000"/>
                </a:solidFill>
                <a:highlight>
                  <a:srgbClr val="F5F5F5"/>
                </a:highlight>
              </a:rPr>
              <a:t>Explain that this resource is available to participants if they encounter legal issues related to their life as a couple. </a:t>
            </a:r>
            <a:r>
              <a:rPr lang="en-CA" dirty="0" err="1">
                <a:solidFill>
                  <a:srgbClr val="000000"/>
                </a:solidFill>
                <a:highlight>
                  <a:srgbClr val="F5F5F5"/>
                </a:highlight>
              </a:rPr>
              <a:t>Rebâtir</a:t>
            </a:r>
            <a:r>
              <a:rPr lang="en-CA" dirty="0">
                <a:solidFill>
                  <a:srgbClr val="000000"/>
                </a:solidFill>
                <a:highlight>
                  <a:srgbClr val="F5F5F5"/>
                </a:highlight>
              </a:rPr>
              <a:t> is the name of a legal consultation service provided by the Commission des services </a:t>
            </a:r>
            <a:r>
              <a:rPr lang="en-CA" dirty="0" err="1">
                <a:solidFill>
                  <a:srgbClr val="000000"/>
                </a:solidFill>
                <a:highlight>
                  <a:srgbClr val="F5F5F5"/>
                </a:highlight>
              </a:rPr>
              <a:t>juridiques</a:t>
            </a:r>
            <a:r>
              <a:rPr lang="en-CA" dirty="0">
                <a:solidFill>
                  <a:srgbClr val="000000"/>
                </a:solidFill>
                <a:highlight>
                  <a:srgbClr val="F5F5F5"/>
                </a:highlight>
              </a:rPr>
              <a:t> (legal aid). It offers 4 hours of free legal consultation to people who experience domestic or sexual violence in all areas of law.</a:t>
            </a:r>
            <a:endParaRPr lang="fr-CA" dirty="0">
              <a:solidFill>
                <a:srgbClr val="000000"/>
              </a:solidFill>
              <a:highlight>
                <a:srgbClr val="F5F5F5"/>
              </a:highlight>
            </a:endParaRPr>
          </a:p>
          <a:p>
            <a:pPr fontAlgn="base">
              <a:buFont typeface="Arial" panose="020B0604020202020204" pitchFamily="34" charset="0"/>
              <a:buChar char="•"/>
            </a:pPr>
            <a:endParaRPr lang="fr-CA" b="0" i="0">
              <a:solidFill>
                <a:srgbClr val="444444"/>
              </a:solidFill>
              <a:effectLst/>
              <a:highlight>
                <a:srgbClr val="F5F5F5"/>
              </a:highlight>
              <a:latin typeface="Calibri" panose="020F0502020204030204" pitchFamily="34" charset="0"/>
              <a:ea typeface="Calibri" panose="020F0502020204030204" pitchFamily="34" charset="0"/>
              <a:cs typeface="Calibri" panose="020F0502020204030204" pitchFamily="34" charset="0"/>
            </a:endParaRPr>
          </a:p>
          <a:p>
            <a:pPr marL="171450" indent="-171450" fontAlgn="base">
              <a:buFont typeface="Arial" panose="020B0604020202020204" pitchFamily="34" charset="0"/>
              <a:buChar char="•"/>
            </a:pPr>
            <a:r>
              <a:rPr lang="en-CA" dirty="0">
                <a:solidFill>
                  <a:srgbClr val="000000"/>
                </a:solidFill>
                <a:highlight>
                  <a:srgbClr val="F5F5F5"/>
                </a:highlight>
              </a:rPr>
              <a:t>To contact them: call 1-833-REBÂTIR (1-833-732-2847) or write to </a:t>
            </a:r>
            <a:r>
              <a:rPr lang="en-CA" u="sng" dirty="0">
                <a:solidFill>
                  <a:srgbClr val="000000"/>
                </a:solidFill>
                <a:highlight>
                  <a:srgbClr val="F5F5F5"/>
                </a:highlight>
                <a:hlinkClick r:id="rId3"/>
              </a:rPr>
              <a:t>projet@rebatir.ca</a:t>
            </a:r>
            <a:endParaRPr lang="fr-CA" b="0" i="0">
              <a:solidFill>
                <a:srgbClr val="000000"/>
              </a:solidFill>
              <a:effectLst/>
              <a:highlight>
                <a:srgbClr val="F5F5F5"/>
              </a:highlight>
            </a:endParaRPr>
          </a:p>
          <a:p>
            <a:endParaRPr lang="fr-CA">
              <a:latin typeface="Calibri" panose="020F0502020204030204" pitchFamily="34" charset="0"/>
              <a:cs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11</a:t>
            </a:fld>
            <a:endParaRPr lang="fr-CA"/>
          </a:p>
        </p:txBody>
      </p:sp>
    </p:spTree>
    <p:extLst>
      <p:ext uri="{BB962C8B-B14F-4D97-AF65-F5344CB8AC3E}">
        <p14:creationId xmlns:p14="http://schemas.microsoft.com/office/powerpoint/2010/main" val="31014778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solidFill>
                  <a:srgbClr val="444444"/>
                </a:solidFill>
                <a:highlight>
                  <a:srgbClr val="F5F5F5"/>
                </a:highlight>
              </a:rPr>
              <a:t>1 minute</a:t>
            </a:r>
            <a:endParaRPr lang="fr-CA" dirty="0">
              <a:solidFill>
                <a:srgbClr val="444444"/>
              </a:solidFill>
              <a:highlight>
                <a:srgbClr val="F5F5F5"/>
              </a:highlight>
            </a:endParaRPr>
          </a:p>
          <a:p>
            <a:r>
              <a:rPr lang="fr-CA" b="1" u="sng" dirty="0">
                <a:solidFill>
                  <a:srgbClr val="444444"/>
                </a:solidFill>
                <a:highlight>
                  <a:srgbClr val="F5F5F5"/>
                </a:highlight>
              </a:rPr>
              <a:t>Instructions</a:t>
            </a:r>
          </a:p>
          <a:p>
            <a:endParaRPr lang="fr-CA">
              <a:solidFill>
                <a:srgbClr val="444444"/>
              </a:solidFill>
              <a:highlight>
                <a:srgbClr val="F5F5F5"/>
              </a:highlight>
            </a:endParaRPr>
          </a:p>
          <a:p>
            <a:pPr marL="171450" indent="-171450">
              <a:buFont typeface="Arial"/>
              <a:buChar char="•"/>
            </a:pPr>
            <a:r>
              <a:rPr lang="en-CA" dirty="0"/>
              <a:t>Explain that this resource is available to participants if they encounter legal issues related to the consequences of a separation on housing. Housing committees defend the rights of tenants and can answer tenants' questions related to residential leases.</a:t>
            </a:r>
            <a:endParaRPr lang="fr-CA" dirty="0"/>
          </a:p>
          <a:p>
            <a:pPr marL="171450" indent="-171450">
              <a:buFont typeface="Arial"/>
              <a:buChar char="•"/>
            </a:pPr>
            <a:endParaRPr lang="en-CA" dirty="0"/>
          </a:p>
          <a:p>
            <a:pPr marL="171450" indent="-171450">
              <a:buFont typeface="Arial"/>
              <a:buChar char="•"/>
            </a:pPr>
            <a:r>
              <a:rPr lang="fr-FR"/>
              <a:t>To </a:t>
            </a:r>
            <a:r>
              <a:rPr lang="fr-FR" err="1"/>
              <a:t>find</a:t>
            </a:r>
            <a:r>
              <a:rPr lang="fr-FR"/>
              <a:t> a </a:t>
            </a:r>
            <a:r>
              <a:rPr lang="fr-FR" err="1"/>
              <a:t>housing</a:t>
            </a:r>
            <a:r>
              <a:rPr lang="fr-FR"/>
              <a:t> </a:t>
            </a:r>
            <a:r>
              <a:rPr lang="fr-FR" err="1"/>
              <a:t>committee</a:t>
            </a:r>
            <a:r>
              <a:rPr lang="fr-FR"/>
              <a:t>: </a:t>
            </a:r>
            <a:r>
              <a:rPr lang="fr-FR" u="sng" dirty="0">
                <a:hlinkClick r:id="rId3"/>
              </a:rPr>
              <a:t>Find a housing committee - Regroupement des comités logement et associations de locataires du Québec</a:t>
            </a:r>
            <a:endParaRPr lang="fr-CA"/>
          </a:p>
          <a:p>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12</a:t>
            </a:fld>
            <a:endParaRPr lang="fr-CA"/>
          </a:p>
        </p:txBody>
      </p:sp>
    </p:spTree>
    <p:extLst>
      <p:ext uri="{BB962C8B-B14F-4D97-AF65-F5344CB8AC3E}">
        <p14:creationId xmlns:p14="http://schemas.microsoft.com/office/powerpoint/2010/main" val="9045862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2 minutes</a:t>
            </a:r>
            <a:endParaRPr lang="fr-FR" dirty="0"/>
          </a:p>
          <a:p>
            <a:r>
              <a:rPr lang="fr-CA" b="1" u="sng" dirty="0"/>
              <a:t>Instructions</a:t>
            </a:r>
            <a:endParaRPr lang="fr-CA" dirty="0"/>
          </a:p>
          <a:p>
            <a:pPr marL="171450" indent="-171450">
              <a:buFont typeface="Arial,Sans-Serif"/>
              <a:buChar char="•"/>
            </a:pPr>
            <a:r>
              <a:rPr lang="en-CA" dirty="0"/>
              <a:t>Introduce the resources below.</a:t>
            </a:r>
            <a:r>
              <a:rPr lang="fr-CA" dirty="0"/>
              <a:t> </a:t>
            </a:r>
          </a:p>
          <a:p>
            <a:pPr marL="171450" indent="-171450">
              <a:buFont typeface="Arial,Sans-Serif"/>
              <a:buChar char="•"/>
            </a:pPr>
            <a:endParaRPr lang="fr-CA"/>
          </a:p>
          <a:p>
            <a:r>
              <a:rPr lang="fr-CA" b="1" u="sng" dirty="0"/>
              <a:t>Information to </a:t>
            </a:r>
            <a:r>
              <a:rPr lang="fr-CA" b="1" u="sng" dirty="0" err="1"/>
              <a:t>share</a:t>
            </a:r>
            <a:endParaRPr lang="fr-CA" dirty="0" err="1"/>
          </a:p>
          <a:p>
            <a:endParaRPr lang="fr-CA"/>
          </a:p>
          <a:p>
            <a:r>
              <a:rPr lang="fr-CA" dirty="0">
                <a:hlinkClick r:id="rId3"/>
              </a:rPr>
              <a:t>Justice Pro Bono – Programme « Porte 33 » </a:t>
            </a:r>
            <a:r>
              <a:rPr lang="fr-CA" dirty="0"/>
              <a:t>: </a:t>
            </a:r>
            <a:r>
              <a:rPr lang="en-CA" dirty="0"/>
              <a:t>Free, confidential, one-on-one meetings with volunteer lawyers, notaries or psychosocial counsellors to provide parents who are separating with valuable information.</a:t>
            </a:r>
          </a:p>
          <a:p>
            <a:endParaRPr lang="fr-CA" dirty="0"/>
          </a:p>
          <a:p>
            <a:endParaRPr lang="fr-CA"/>
          </a:p>
          <a:p>
            <a:r>
              <a:rPr lang="fr-CA" dirty="0">
                <a:hlinkClick r:id="rId4"/>
              </a:rPr>
              <a:t>Inform'elle</a:t>
            </a:r>
            <a:r>
              <a:rPr lang="fr-CA" dirty="0"/>
              <a:t> : Legal information service for </a:t>
            </a:r>
            <a:r>
              <a:rPr lang="fr-CA" dirty="0" err="1"/>
              <a:t>family</a:t>
            </a:r>
            <a:r>
              <a:rPr lang="fr-CA" dirty="0"/>
              <a:t> </a:t>
            </a:r>
            <a:r>
              <a:rPr lang="fr-CA" dirty="0" err="1"/>
              <a:t>law</a:t>
            </a:r>
            <a:r>
              <a:rPr lang="fr-CA" dirty="0"/>
              <a:t> on the South Shore of </a:t>
            </a:r>
            <a:r>
              <a:rPr lang="fr-CA" dirty="0" err="1"/>
              <a:t>Montreal</a:t>
            </a:r>
            <a:r>
              <a:rPr lang="fr-CA" dirty="0"/>
              <a:t> (French </a:t>
            </a:r>
            <a:r>
              <a:rPr lang="fr-CA" dirty="0" err="1"/>
              <a:t>only</a:t>
            </a:r>
            <a:r>
              <a:rPr lang="fr-CA" dirty="0"/>
              <a:t>). </a:t>
            </a:r>
            <a:endParaRPr lang="fr-FR"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13</a:t>
            </a:fld>
            <a:endParaRPr lang="fr-CA"/>
          </a:p>
        </p:txBody>
      </p:sp>
    </p:spTree>
    <p:extLst>
      <p:ext uri="{BB962C8B-B14F-4D97-AF65-F5344CB8AC3E}">
        <p14:creationId xmlns:p14="http://schemas.microsoft.com/office/powerpoint/2010/main" val="10446423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solidFill>
                  <a:srgbClr val="444444"/>
                </a:solidFill>
                <a:highlight>
                  <a:srgbClr val="F5F5F5"/>
                </a:highlight>
              </a:rPr>
              <a:t>3 minutes</a:t>
            </a:r>
            <a:endParaRPr lang="en-US" dirty="0">
              <a:solidFill>
                <a:srgbClr val="444444"/>
              </a:solidFill>
              <a:highlight>
                <a:srgbClr val="F5F5F5"/>
              </a:highlight>
            </a:endParaRPr>
          </a:p>
          <a:p>
            <a:r>
              <a:rPr lang="fr-CA" b="1" u="sng" dirty="0">
                <a:solidFill>
                  <a:srgbClr val="444444"/>
                </a:solidFill>
                <a:highlight>
                  <a:srgbClr val="F5F5F5"/>
                </a:highlight>
              </a:rPr>
              <a:t>Instructions</a:t>
            </a:r>
            <a:endParaRPr lang="fr-CA" dirty="0">
              <a:solidFill>
                <a:srgbClr val="444444"/>
              </a:solidFill>
              <a:highlight>
                <a:srgbClr val="F5F5F5"/>
              </a:highlight>
            </a:endParaRPr>
          </a:p>
          <a:p>
            <a:pPr marL="171450" indent="-171450">
              <a:buFont typeface="Arial,Sans-Serif"/>
              <a:buChar char="•"/>
            </a:pPr>
            <a:r>
              <a:rPr lang="en-CA" dirty="0">
                <a:solidFill>
                  <a:srgbClr val="444444"/>
                </a:solidFill>
                <a:highlight>
                  <a:srgbClr val="F5F5F5"/>
                </a:highlight>
              </a:rPr>
              <a:t>Remind the participants about the scenario shared at the beginning of the workshop.</a:t>
            </a:r>
            <a:endParaRPr lang="fr-CA" dirty="0">
              <a:solidFill>
                <a:srgbClr val="444444"/>
              </a:solidFill>
              <a:highlight>
                <a:srgbClr val="F5F5F5"/>
              </a:highlight>
            </a:endParaRPr>
          </a:p>
          <a:p>
            <a:pPr marL="171450" indent="-171450">
              <a:buFont typeface="Arial,Sans-Serif"/>
              <a:buChar char="•"/>
            </a:pPr>
            <a:r>
              <a:rPr lang="en-CA" dirty="0">
                <a:solidFill>
                  <a:srgbClr val="444444"/>
                </a:solidFill>
                <a:highlight>
                  <a:srgbClr val="F5F5F5"/>
                </a:highlight>
              </a:rPr>
              <a:t>Ask participants to answer the following question:</a:t>
            </a:r>
            <a:endParaRPr lang="fr-CA" dirty="0">
              <a:solidFill>
                <a:srgbClr val="444444"/>
              </a:solidFill>
              <a:highlight>
                <a:srgbClr val="F5F5F5"/>
              </a:highlight>
            </a:endParaRPr>
          </a:p>
          <a:p>
            <a:pPr marL="628650" lvl="1" indent="-171450">
              <a:buFont typeface="Arial,Sans-Serif"/>
              <a:buChar char="•"/>
            </a:pPr>
            <a:r>
              <a:rPr lang="en-CA" dirty="0">
                <a:solidFill>
                  <a:srgbClr val="444444"/>
                </a:solidFill>
                <a:highlight>
                  <a:srgbClr val="F5F5F5"/>
                </a:highlight>
              </a:rPr>
              <a:t>In light of all the information and resources we have given you, what could Shazia do?</a:t>
            </a:r>
            <a:endParaRPr lang="fr-CA" dirty="0">
              <a:solidFill>
                <a:srgbClr val="444444"/>
              </a:solidFill>
              <a:highlight>
                <a:srgbClr val="F5F5F5"/>
              </a:highlight>
            </a:endParaRPr>
          </a:p>
          <a:p>
            <a:pPr marL="171450" indent="-171450">
              <a:buFont typeface="Arial,Sans-Serif"/>
              <a:buChar char="•"/>
            </a:pPr>
            <a:r>
              <a:rPr lang="en-CA" dirty="0">
                <a:solidFill>
                  <a:srgbClr val="444444"/>
                </a:solidFill>
                <a:highlight>
                  <a:srgbClr val="F5F5F5"/>
                </a:highlight>
              </a:rPr>
              <a:t>Complete the participants’ answers by sharing some possible courses of action. Click to make these options appear on the screen.</a:t>
            </a:r>
            <a:endParaRPr lang="fr-CA" dirty="0">
              <a:solidFill>
                <a:srgbClr val="444444"/>
              </a:solidFill>
              <a:highlight>
                <a:srgbClr val="F5F5F5"/>
              </a:highlight>
            </a:endParaRPr>
          </a:p>
          <a:p>
            <a:pPr marL="171450" indent="-171450">
              <a:buFont typeface="Arial,Sans-Serif"/>
              <a:buChar char="•"/>
            </a:pPr>
            <a:r>
              <a:rPr lang="en-CA" dirty="0">
                <a:solidFill>
                  <a:srgbClr val="444444"/>
                </a:solidFill>
                <a:highlight>
                  <a:srgbClr val="F5F5F5"/>
                </a:highlight>
              </a:rPr>
              <a:t>Conclude with these two key messages:</a:t>
            </a:r>
            <a:endParaRPr lang="fr-CA" dirty="0">
              <a:solidFill>
                <a:srgbClr val="444444"/>
              </a:solidFill>
              <a:highlight>
                <a:srgbClr val="F5F5F5"/>
              </a:highlight>
            </a:endParaRPr>
          </a:p>
          <a:p>
            <a:pPr marL="628650" lvl="1" indent="-171450">
              <a:buFont typeface="Arial,Sans-Serif"/>
              <a:buChar char="•"/>
            </a:pPr>
            <a:r>
              <a:rPr lang="en-US" dirty="0">
                <a:solidFill>
                  <a:srgbClr val="444444"/>
                </a:solidFill>
                <a:highlight>
                  <a:srgbClr val="F5F5F5"/>
                </a:highlight>
              </a:rPr>
              <a:t>When a couple separates, there are often different options for someone who wants to stay in their home, even if they’re not the tenant on the lease.</a:t>
            </a:r>
            <a:endParaRPr lang="fr-CA" dirty="0">
              <a:solidFill>
                <a:srgbClr val="444444"/>
              </a:solidFill>
              <a:highlight>
                <a:srgbClr val="F5F5F5"/>
              </a:highlight>
            </a:endParaRPr>
          </a:p>
          <a:p>
            <a:pPr marL="628650" lvl="1" indent="-171450">
              <a:buFont typeface="Arial,Sans-Serif"/>
              <a:buChar char="•"/>
            </a:pPr>
            <a:r>
              <a:rPr lang="fr-CA" dirty="0" err="1">
                <a:solidFill>
                  <a:srgbClr val="444444"/>
                </a:solidFill>
                <a:highlight>
                  <a:srgbClr val="F5F5F5"/>
                </a:highlight>
              </a:rPr>
              <a:t>Someone</a:t>
            </a:r>
            <a:r>
              <a:rPr lang="fr-CA" dirty="0">
                <a:solidFill>
                  <a:srgbClr val="444444"/>
                </a:solidFill>
                <a:highlight>
                  <a:srgbClr val="F5F5F5"/>
                </a:highlight>
              </a:rPr>
              <a:t> </a:t>
            </a:r>
            <a:r>
              <a:rPr lang="fr-CA" dirty="0" err="1">
                <a:solidFill>
                  <a:srgbClr val="444444"/>
                </a:solidFill>
                <a:highlight>
                  <a:srgbClr val="F5F5F5"/>
                </a:highlight>
              </a:rPr>
              <a:t>who</a:t>
            </a:r>
            <a:r>
              <a:rPr lang="fr-CA" dirty="0">
                <a:solidFill>
                  <a:srgbClr val="444444"/>
                </a:solidFill>
                <a:highlight>
                  <a:srgbClr val="F5F5F5"/>
                </a:highlight>
              </a:rPr>
              <a:t> </a:t>
            </a:r>
            <a:r>
              <a:rPr lang="fr-CA" dirty="0" err="1">
                <a:solidFill>
                  <a:srgbClr val="444444"/>
                </a:solidFill>
                <a:highlight>
                  <a:srgbClr val="F5F5F5"/>
                </a:highlight>
              </a:rPr>
              <a:t>wants</a:t>
            </a:r>
            <a:r>
              <a:rPr lang="fr-CA" dirty="0">
                <a:solidFill>
                  <a:srgbClr val="444444"/>
                </a:solidFill>
                <a:highlight>
                  <a:srgbClr val="F5F5F5"/>
                </a:highlight>
              </a:rPr>
              <a:t> to </a:t>
            </a:r>
            <a:r>
              <a:rPr lang="fr-CA" dirty="0" err="1">
                <a:solidFill>
                  <a:srgbClr val="444444"/>
                </a:solidFill>
                <a:highlight>
                  <a:srgbClr val="F5F5F5"/>
                </a:highlight>
              </a:rPr>
              <a:t>leave</a:t>
            </a:r>
            <a:r>
              <a:rPr lang="fr-CA" dirty="0">
                <a:solidFill>
                  <a:srgbClr val="444444"/>
                </a:solidFill>
                <a:highlight>
                  <a:srgbClr val="F5F5F5"/>
                </a:highlight>
              </a:rPr>
              <a:t> </a:t>
            </a:r>
            <a:r>
              <a:rPr lang="fr-CA" dirty="0" err="1">
                <a:solidFill>
                  <a:srgbClr val="444444"/>
                </a:solidFill>
                <a:highlight>
                  <a:srgbClr val="F5F5F5"/>
                </a:highlight>
              </a:rPr>
              <a:t>their</a:t>
            </a:r>
            <a:r>
              <a:rPr lang="fr-CA" dirty="0">
                <a:solidFill>
                  <a:srgbClr val="444444"/>
                </a:solidFill>
                <a:highlight>
                  <a:srgbClr val="F5F5F5"/>
                </a:highlight>
              </a:rPr>
              <a:t> home </a:t>
            </a:r>
            <a:r>
              <a:rPr lang="fr-CA" dirty="0" err="1">
                <a:solidFill>
                  <a:srgbClr val="444444"/>
                </a:solidFill>
                <a:highlight>
                  <a:srgbClr val="F5F5F5"/>
                </a:highlight>
              </a:rPr>
              <a:t>after</a:t>
            </a:r>
            <a:r>
              <a:rPr lang="fr-CA" dirty="0">
                <a:solidFill>
                  <a:srgbClr val="444444"/>
                </a:solidFill>
                <a:highlight>
                  <a:srgbClr val="F5F5F5"/>
                </a:highlight>
              </a:rPr>
              <a:t> a </a:t>
            </a:r>
            <a:r>
              <a:rPr lang="fr-CA" dirty="0" err="1">
                <a:solidFill>
                  <a:srgbClr val="444444"/>
                </a:solidFill>
                <a:highlight>
                  <a:srgbClr val="F5F5F5"/>
                </a:highlight>
              </a:rPr>
              <a:t>separation</a:t>
            </a:r>
            <a:r>
              <a:rPr lang="fr-CA" dirty="0">
                <a:solidFill>
                  <a:srgbClr val="444444"/>
                </a:solidFill>
                <a:highlight>
                  <a:srgbClr val="F5F5F5"/>
                </a:highlight>
              </a:rPr>
              <a:t> </a:t>
            </a:r>
            <a:r>
              <a:rPr lang="fr-CA" dirty="0" err="1">
                <a:solidFill>
                  <a:srgbClr val="444444"/>
                </a:solidFill>
                <a:highlight>
                  <a:srgbClr val="F5F5F5"/>
                </a:highlight>
              </a:rPr>
              <a:t>may</a:t>
            </a:r>
            <a:r>
              <a:rPr lang="fr-CA" dirty="0">
                <a:solidFill>
                  <a:srgbClr val="444444"/>
                </a:solidFill>
                <a:highlight>
                  <a:srgbClr val="F5F5F5"/>
                </a:highlight>
              </a:rPr>
              <a:t>, in </a:t>
            </a:r>
            <a:r>
              <a:rPr lang="fr-CA" dirty="0" err="1">
                <a:solidFill>
                  <a:srgbClr val="444444"/>
                </a:solidFill>
                <a:highlight>
                  <a:srgbClr val="F5F5F5"/>
                </a:highlight>
              </a:rPr>
              <a:t>some</a:t>
            </a:r>
            <a:r>
              <a:rPr lang="fr-CA" dirty="0">
                <a:solidFill>
                  <a:srgbClr val="444444"/>
                </a:solidFill>
                <a:highlight>
                  <a:srgbClr val="F5F5F5"/>
                </a:highlight>
              </a:rPr>
              <a:t> cases, </a:t>
            </a:r>
            <a:r>
              <a:rPr lang="fr-CA" dirty="0" err="1">
                <a:solidFill>
                  <a:srgbClr val="444444"/>
                </a:solidFill>
                <a:highlight>
                  <a:srgbClr val="F5F5F5"/>
                </a:highlight>
              </a:rPr>
              <a:t>be</a:t>
            </a:r>
            <a:r>
              <a:rPr lang="fr-CA" dirty="0">
                <a:solidFill>
                  <a:srgbClr val="444444"/>
                </a:solidFill>
                <a:highlight>
                  <a:srgbClr val="F5F5F5"/>
                </a:highlight>
              </a:rPr>
              <a:t> able to end </a:t>
            </a:r>
            <a:r>
              <a:rPr lang="fr-CA" dirty="0" err="1">
                <a:solidFill>
                  <a:srgbClr val="444444"/>
                </a:solidFill>
                <a:highlight>
                  <a:srgbClr val="F5F5F5"/>
                </a:highlight>
              </a:rPr>
              <a:t>their</a:t>
            </a:r>
            <a:r>
              <a:rPr lang="fr-CA" dirty="0">
                <a:solidFill>
                  <a:srgbClr val="444444"/>
                </a:solidFill>
                <a:highlight>
                  <a:srgbClr val="F5F5F5"/>
                </a:highlight>
              </a:rPr>
              <a:t> </a:t>
            </a:r>
            <a:r>
              <a:rPr lang="fr-CA" dirty="0" err="1">
                <a:solidFill>
                  <a:srgbClr val="444444"/>
                </a:solidFill>
                <a:highlight>
                  <a:srgbClr val="F5F5F5"/>
                </a:highlight>
              </a:rPr>
              <a:t>lease</a:t>
            </a:r>
            <a:r>
              <a:rPr lang="fr-CA" dirty="0">
                <a:solidFill>
                  <a:srgbClr val="444444"/>
                </a:solidFill>
                <a:highlight>
                  <a:srgbClr val="F5F5F5"/>
                </a:highlight>
              </a:rPr>
              <a:t> </a:t>
            </a:r>
            <a:r>
              <a:rPr lang="fr-CA" dirty="0" err="1">
                <a:solidFill>
                  <a:srgbClr val="444444"/>
                </a:solidFill>
                <a:highlight>
                  <a:srgbClr val="F5F5F5"/>
                </a:highlight>
              </a:rPr>
              <a:t>early</a:t>
            </a:r>
            <a:r>
              <a:rPr lang="fr-CA" dirty="0">
                <a:solidFill>
                  <a:srgbClr val="444444"/>
                </a:solidFill>
                <a:highlight>
                  <a:srgbClr val="F5F5F5"/>
                </a:highlight>
              </a:rPr>
              <a:t>.</a:t>
            </a:r>
          </a:p>
          <a:p>
            <a:pPr algn="l" rtl="0" fontAlgn="base"/>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14</a:t>
            </a:fld>
            <a:endParaRPr lang="fr-CA"/>
          </a:p>
        </p:txBody>
      </p:sp>
    </p:spTree>
    <p:extLst>
      <p:ext uri="{BB962C8B-B14F-4D97-AF65-F5344CB8AC3E}">
        <p14:creationId xmlns:p14="http://schemas.microsoft.com/office/powerpoint/2010/main" val="35467925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fontAlgn="base"/>
            <a:r>
              <a:rPr lang="fr-CA" b="1" dirty="0">
                <a:solidFill>
                  <a:srgbClr val="000000"/>
                </a:solidFill>
                <a:highlight>
                  <a:srgbClr val="F5F5F5"/>
                </a:highlight>
                <a:latin typeface="Calibri"/>
                <a:ea typeface="Calibri"/>
                <a:cs typeface="Calibri"/>
              </a:rPr>
              <a:t>1 minute</a:t>
            </a:r>
            <a:r>
              <a:rPr lang="en-US" dirty="0">
                <a:solidFill>
                  <a:srgbClr val="444444"/>
                </a:solidFill>
                <a:highlight>
                  <a:srgbClr val="F5F5F5"/>
                </a:highlight>
                <a:latin typeface="Calibri"/>
                <a:ea typeface="Calibri"/>
                <a:cs typeface="Calibri"/>
              </a:rPr>
              <a:t>​</a:t>
            </a:r>
            <a:endParaRPr lang="fr-FR"/>
          </a:p>
          <a:p>
            <a:r>
              <a:rPr lang="fr-CA" b="1" u="sng" dirty="0">
                <a:solidFill>
                  <a:srgbClr val="000000"/>
                </a:solidFill>
                <a:highlight>
                  <a:srgbClr val="F5F5F5"/>
                </a:highlight>
                <a:latin typeface="Calibri"/>
                <a:ea typeface="Calibri"/>
                <a:cs typeface="Calibri"/>
              </a:rPr>
              <a:t>Instructions for the workshop </a:t>
            </a:r>
            <a:r>
              <a:rPr lang="fr-CA" b="1" u="sng" dirty="0" err="1">
                <a:solidFill>
                  <a:srgbClr val="000000"/>
                </a:solidFill>
                <a:highlight>
                  <a:srgbClr val="F5F5F5"/>
                </a:highlight>
                <a:latin typeface="Calibri"/>
                <a:ea typeface="Calibri"/>
                <a:cs typeface="Calibri"/>
              </a:rPr>
              <a:t>facilitator</a:t>
            </a:r>
          </a:p>
          <a:p>
            <a:pPr marL="171450" indent="-171450">
              <a:buFont typeface="Arial" panose="020B0604020202020204" pitchFamily="34" charset="0"/>
              <a:buChar char="•"/>
            </a:pPr>
            <a:r>
              <a:rPr lang="en-CA" dirty="0">
                <a:solidFill>
                  <a:srgbClr val="000000"/>
                </a:solidFill>
                <a:highlight>
                  <a:srgbClr val="F5F5F5"/>
                </a:highlight>
              </a:rPr>
              <a:t>Answer the participants’ questions.</a:t>
            </a:r>
            <a:endParaRPr lang="fr-CA" dirty="0">
              <a:solidFill>
                <a:srgbClr val="000000"/>
              </a:solidFill>
              <a:highlight>
                <a:srgbClr val="F5F5F5"/>
              </a:highlight>
            </a:endParaRPr>
          </a:p>
          <a:p>
            <a:pPr marL="171450" indent="-171450">
              <a:buFont typeface="Arial" panose="020B0604020202020204" pitchFamily="34" charset="0"/>
              <a:buChar char="•"/>
            </a:pPr>
            <a:r>
              <a:rPr lang="en-CA" dirty="0">
                <a:solidFill>
                  <a:srgbClr val="000000"/>
                </a:solidFill>
                <a:highlight>
                  <a:srgbClr val="F5F5F5"/>
                </a:highlight>
              </a:rPr>
              <a:t>If you have time, ask the following questions and write down the answers:</a:t>
            </a:r>
            <a:endParaRPr lang="fr-CA" dirty="0">
              <a:solidFill>
                <a:srgbClr val="000000"/>
              </a:solidFill>
              <a:highlight>
                <a:srgbClr val="F5F5F5"/>
              </a:highlight>
            </a:endParaRPr>
          </a:p>
          <a:p>
            <a:pPr lvl="1" indent="-171450">
              <a:buFont typeface="Courier New" panose="020B0604020202020204" pitchFamily="34" charset="0"/>
              <a:buChar char="o"/>
            </a:pPr>
            <a:r>
              <a:rPr lang="fr-FR" dirty="0" err="1">
                <a:solidFill>
                  <a:srgbClr val="000000"/>
                </a:solidFill>
                <a:highlight>
                  <a:srgbClr val="F5F5F5"/>
                </a:highlight>
                <a:latin typeface="Aptos"/>
                <a:ea typeface="Calibri"/>
                <a:cs typeface="Calibri"/>
              </a:rPr>
              <a:t>Did</a:t>
            </a:r>
            <a:r>
              <a:rPr lang="fr-FR" dirty="0">
                <a:solidFill>
                  <a:srgbClr val="000000"/>
                </a:solidFill>
                <a:highlight>
                  <a:srgbClr val="F5F5F5"/>
                </a:highlight>
              </a:rPr>
              <a:t> </a:t>
            </a:r>
            <a:r>
              <a:rPr lang="fr-FR" dirty="0" err="1">
                <a:solidFill>
                  <a:srgbClr val="000000"/>
                </a:solidFill>
                <a:highlight>
                  <a:srgbClr val="F5F5F5"/>
                </a:highlight>
              </a:rPr>
              <a:t>you</a:t>
            </a:r>
            <a:r>
              <a:rPr lang="fr-FR" dirty="0">
                <a:solidFill>
                  <a:srgbClr val="000000"/>
                </a:solidFill>
                <a:highlight>
                  <a:srgbClr val="F5F5F5"/>
                </a:highlight>
              </a:rPr>
              <a:t> </a:t>
            </a:r>
            <a:r>
              <a:rPr lang="fr-FR" dirty="0" err="1">
                <a:solidFill>
                  <a:srgbClr val="000000"/>
                </a:solidFill>
                <a:highlight>
                  <a:srgbClr val="F5F5F5"/>
                </a:highlight>
              </a:rPr>
              <a:t>enjoy</a:t>
            </a:r>
            <a:r>
              <a:rPr lang="fr-FR" dirty="0">
                <a:solidFill>
                  <a:srgbClr val="000000"/>
                </a:solidFill>
                <a:highlight>
                  <a:srgbClr val="F5F5F5"/>
                </a:highlight>
              </a:rPr>
              <a:t> the workshop? </a:t>
            </a:r>
            <a:r>
              <a:rPr lang="fr-FR" dirty="0" err="1">
                <a:solidFill>
                  <a:srgbClr val="000000"/>
                </a:solidFill>
                <a:highlight>
                  <a:srgbClr val="F5F5F5"/>
                </a:highlight>
              </a:rPr>
              <a:t>Why</a:t>
            </a:r>
            <a:r>
              <a:rPr lang="fr-FR" dirty="0">
                <a:solidFill>
                  <a:srgbClr val="000000"/>
                </a:solidFill>
                <a:highlight>
                  <a:srgbClr val="F5F5F5"/>
                </a:highlight>
              </a:rPr>
              <a:t>?</a:t>
            </a:r>
            <a:endParaRPr lang="fr-CA" dirty="0">
              <a:solidFill>
                <a:srgbClr val="000000"/>
              </a:solidFill>
              <a:highlight>
                <a:srgbClr val="F5F5F5"/>
              </a:highlight>
              <a:latin typeface="Calibri"/>
              <a:ea typeface="Calibri"/>
              <a:cs typeface="Calibri"/>
            </a:endParaRPr>
          </a:p>
          <a:p>
            <a:pPr lvl="1" indent="-171450">
              <a:buFont typeface="Courier New" panose="020B0604020202020204" pitchFamily="34" charset="0"/>
              <a:buChar char="o"/>
            </a:pPr>
            <a:r>
              <a:rPr lang="en-CA" dirty="0">
                <a:solidFill>
                  <a:srgbClr val="000000"/>
                </a:solidFill>
                <a:highlight>
                  <a:srgbClr val="F5F5F5"/>
                </a:highlight>
              </a:rPr>
              <a:t>What new things did you learn?</a:t>
            </a:r>
            <a:endParaRPr lang="fr-CA" dirty="0">
              <a:solidFill>
                <a:srgbClr val="000000"/>
              </a:solidFill>
              <a:highlight>
                <a:srgbClr val="F5F5F5"/>
              </a:highlight>
              <a:latin typeface="Calibri"/>
              <a:ea typeface="Calibri"/>
              <a:cs typeface="Calibri"/>
            </a:endParaRPr>
          </a:p>
          <a:p>
            <a:pPr lvl="1" indent="-171450">
              <a:buFont typeface="Courier New" panose="020B0604020202020204" pitchFamily="34" charset="0"/>
              <a:buChar char="o"/>
            </a:pPr>
            <a:r>
              <a:rPr lang="fr-FR" dirty="0">
                <a:solidFill>
                  <a:srgbClr val="000000"/>
                </a:solidFill>
                <a:highlight>
                  <a:srgbClr val="F5F5F5"/>
                </a:highlight>
                <a:latin typeface="Aptos"/>
                <a:ea typeface="Calibri"/>
                <a:cs typeface="Calibri"/>
              </a:rPr>
              <a:t>Is</a:t>
            </a:r>
            <a:r>
              <a:rPr lang="fr-FR" dirty="0">
                <a:solidFill>
                  <a:srgbClr val="000000"/>
                </a:solidFill>
                <a:highlight>
                  <a:srgbClr val="F5F5F5"/>
                </a:highlight>
              </a:rPr>
              <a:t> the information </a:t>
            </a:r>
            <a:r>
              <a:rPr lang="fr-FR" dirty="0" err="1">
                <a:solidFill>
                  <a:srgbClr val="000000"/>
                </a:solidFill>
                <a:highlight>
                  <a:srgbClr val="F5F5F5"/>
                </a:highlight>
              </a:rPr>
              <a:t>shared</a:t>
            </a:r>
            <a:r>
              <a:rPr lang="fr-FR" dirty="0">
                <a:solidFill>
                  <a:srgbClr val="000000"/>
                </a:solidFill>
                <a:highlight>
                  <a:srgbClr val="F5F5F5"/>
                </a:highlight>
              </a:rPr>
              <a:t> in </a:t>
            </a:r>
            <a:r>
              <a:rPr lang="fr-FR" dirty="0" err="1">
                <a:solidFill>
                  <a:srgbClr val="000000"/>
                </a:solidFill>
                <a:highlight>
                  <a:srgbClr val="F5F5F5"/>
                </a:highlight>
              </a:rPr>
              <a:t>this</a:t>
            </a:r>
            <a:r>
              <a:rPr lang="fr-FR" dirty="0">
                <a:solidFill>
                  <a:srgbClr val="000000"/>
                </a:solidFill>
                <a:highlight>
                  <a:srgbClr val="F5F5F5"/>
                </a:highlight>
              </a:rPr>
              <a:t> workshop </a:t>
            </a:r>
            <a:r>
              <a:rPr lang="fr-FR" dirty="0" err="1">
                <a:solidFill>
                  <a:srgbClr val="000000"/>
                </a:solidFill>
                <a:highlight>
                  <a:srgbClr val="F5F5F5"/>
                </a:highlight>
              </a:rPr>
              <a:t>useful</a:t>
            </a:r>
            <a:r>
              <a:rPr lang="fr-FR" dirty="0">
                <a:solidFill>
                  <a:srgbClr val="000000"/>
                </a:solidFill>
                <a:highlight>
                  <a:srgbClr val="F5F5F5"/>
                </a:highlight>
              </a:rPr>
              <a:t> to </a:t>
            </a:r>
            <a:r>
              <a:rPr lang="fr-FR" dirty="0" err="1">
                <a:solidFill>
                  <a:srgbClr val="000000"/>
                </a:solidFill>
                <a:highlight>
                  <a:srgbClr val="F5F5F5"/>
                </a:highlight>
              </a:rPr>
              <a:t>you</a:t>
            </a:r>
            <a:r>
              <a:rPr lang="fr-FR" dirty="0">
                <a:solidFill>
                  <a:srgbClr val="000000"/>
                </a:solidFill>
                <a:highlight>
                  <a:srgbClr val="F5F5F5"/>
                </a:highlight>
              </a:rPr>
              <a:t>? In </a:t>
            </a:r>
            <a:r>
              <a:rPr lang="fr-FR" dirty="0" err="1">
                <a:solidFill>
                  <a:srgbClr val="000000"/>
                </a:solidFill>
                <a:highlight>
                  <a:srgbClr val="F5F5F5"/>
                </a:highlight>
              </a:rPr>
              <a:t>what</a:t>
            </a:r>
            <a:r>
              <a:rPr lang="fr-FR" dirty="0">
                <a:solidFill>
                  <a:srgbClr val="000000"/>
                </a:solidFill>
                <a:highlight>
                  <a:srgbClr val="F5F5F5"/>
                </a:highlight>
              </a:rPr>
              <a:t> situation </a:t>
            </a:r>
            <a:r>
              <a:rPr lang="fr-FR" dirty="0" err="1">
                <a:solidFill>
                  <a:srgbClr val="000000"/>
                </a:solidFill>
                <a:highlight>
                  <a:srgbClr val="F5F5F5"/>
                </a:highlight>
              </a:rPr>
              <a:t>will</a:t>
            </a:r>
            <a:r>
              <a:rPr lang="fr-FR" dirty="0">
                <a:solidFill>
                  <a:srgbClr val="000000"/>
                </a:solidFill>
                <a:highlight>
                  <a:srgbClr val="F5F5F5"/>
                </a:highlight>
              </a:rPr>
              <a:t> </a:t>
            </a:r>
            <a:r>
              <a:rPr lang="fr-FR" dirty="0" err="1">
                <a:solidFill>
                  <a:srgbClr val="000000"/>
                </a:solidFill>
                <a:highlight>
                  <a:srgbClr val="F5F5F5"/>
                </a:highlight>
              </a:rPr>
              <a:t>you</a:t>
            </a:r>
            <a:r>
              <a:rPr lang="fr-FR" dirty="0">
                <a:solidFill>
                  <a:srgbClr val="000000"/>
                </a:solidFill>
                <a:highlight>
                  <a:srgbClr val="F5F5F5"/>
                </a:highlight>
              </a:rPr>
              <a:t> use </a:t>
            </a:r>
            <a:r>
              <a:rPr lang="fr-FR" dirty="0" err="1">
                <a:solidFill>
                  <a:srgbClr val="000000"/>
                </a:solidFill>
                <a:highlight>
                  <a:srgbClr val="F5F5F5"/>
                </a:highlight>
              </a:rPr>
              <a:t>it</a:t>
            </a:r>
            <a:r>
              <a:rPr lang="fr-FR" dirty="0">
                <a:solidFill>
                  <a:srgbClr val="000000"/>
                </a:solidFill>
                <a:highlight>
                  <a:srgbClr val="F5F5F5"/>
                </a:highlight>
              </a:rPr>
              <a:t>?</a:t>
            </a:r>
            <a:endParaRPr lang="fr-CA" dirty="0">
              <a:solidFill>
                <a:srgbClr val="000000"/>
              </a:solidFill>
              <a:highlight>
                <a:srgbClr val="F5F5F5"/>
              </a:highlight>
              <a:latin typeface="Calibri"/>
              <a:ea typeface="Calibri"/>
              <a:cs typeface="Calibri"/>
            </a:endParaRPr>
          </a:p>
          <a:p>
            <a:pPr marL="171450" indent="-171450">
              <a:buFont typeface="Arial" panose="020B0604020202020204" pitchFamily="34" charset="0"/>
              <a:buChar char="•"/>
            </a:pPr>
            <a:r>
              <a:rPr lang="en-CA" dirty="0">
                <a:solidFill>
                  <a:srgbClr val="000000"/>
                </a:solidFill>
                <a:highlight>
                  <a:srgbClr val="F5F5F5"/>
                </a:highlight>
              </a:rPr>
              <a:t>Feel free to thank everyone for participating in the workshop, asking questions and sharing their perspective.</a:t>
            </a:r>
            <a:endParaRPr lang="fr-CA" dirty="0">
              <a:highlight>
                <a:srgbClr val="F5F5F5"/>
              </a:highlight>
            </a:endParaRPr>
          </a:p>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15</a:t>
            </a:fld>
            <a:endParaRPr lang="fr-CA"/>
          </a:p>
        </p:txBody>
      </p:sp>
    </p:spTree>
    <p:extLst>
      <p:ext uri="{BB962C8B-B14F-4D97-AF65-F5344CB8AC3E}">
        <p14:creationId xmlns:p14="http://schemas.microsoft.com/office/powerpoint/2010/main" val="5450838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16</a:t>
            </a:fld>
            <a:endParaRPr lang="fr-CA"/>
          </a:p>
        </p:txBody>
      </p:sp>
    </p:spTree>
    <p:extLst>
      <p:ext uri="{BB962C8B-B14F-4D97-AF65-F5344CB8AC3E}">
        <p14:creationId xmlns:p14="http://schemas.microsoft.com/office/powerpoint/2010/main" val="3038305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fontAlgn="base"/>
            <a:r>
              <a:rPr lang="fr-CA" b="1">
                <a:solidFill>
                  <a:srgbClr val="000000"/>
                </a:solidFill>
                <a:highlight>
                  <a:srgbClr val="F5F5F5"/>
                </a:highlight>
              </a:rPr>
              <a:t>3 minutes</a:t>
            </a:r>
            <a:r>
              <a:rPr lang="en-US" dirty="0">
                <a:solidFill>
                  <a:srgbClr val="000000"/>
                </a:solidFill>
                <a:highlight>
                  <a:srgbClr val="F5F5F5"/>
                </a:highlight>
              </a:rPr>
              <a:t> </a:t>
            </a:r>
            <a:endParaRPr lang="fr-FR" dirty="0"/>
          </a:p>
          <a:p>
            <a:r>
              <a:rPr lang="fr-CA" b="1">
                <a:solidFill>
                  <a:srgbClr val="000000"/>
                </a:solidFill>
                <a:highlight>
                  <a:srgbClr val="F5F5F5"/>
                </a:highlight>
              </a:rPr>
              <a:t>Instructions for the workshop </a:t>
            </a:r>
            <a:r>
              <a:rPr lang="fr-CA" b="1" err="1">
                <a:solidFill>
                  <a:srgbClr val="000000"/>
                </a:solidFill>
                <a:highlight>
                  <a:srgbClr val="F5F5F5"/>
                </a:highlight>
              </a:rPr>
              <a:t>facilitator</a:t>
            </a:r>
            <a:endParaRPr lang="fr-CA" dirty="0" err="1">
              <a:solidFill>
                <a:srgbClr val="000000"/>
              </a:solidFill>
              <a:highlight>
                <a:srgbClr val="F5F5F5"/>
              </a:highlight>
            </a:endParaRPr>
          </a:p>
          <a:p>
            <a:pPr marL="171450" indent="-171450">
              <a:buFont typeface="Arial" panose="020B0604020202020204" pitchFamily="34" charset="0"/>
              <a:buChar char="•"/>
            </a:pPr>
            <a:endParaRPr lang="fr-CA" dirty="0">
              <a:solidFill>
                <a:srgbClr val="000000"/>
              </a:solidFill>
              <a:highlight>
                <a:srgbClr val="F5F5F5"/>
              </a:highlight>
            </a:endParaRPr>
          </a:p>
          <a:p>
            <a:pPr marL="285750" indent="-285750">
              <a:buFont typeface="Arial,Sans-Serif" panose="020B0604020202020204" pitchFamily="34" charset="0"/>
              <a:buChar char="•"/>
            </a:pPr>
            <a:r>
              <a:rPr lang="en-CA">
                <a:solidFill>
                  <a:srgbClr val="000000"/>
                </a:solidFill>
                <a:highlight>
                  <a:srgbClr val="F5F5F5"/>
                </a:highlight>
              </a:rPr>
              <a:t>Before starting the workshop, mention that you are in a safe space where participants can express themselves freely and without judgment. The discussions that take place during the workshop are confidential.</a:t>
            </a:r>
            <a:endParaRPr lang="en-US">
              <a:solidFill>
                <a:srgbClr val="000000"/>
              </a:solidFill>
              <a:highlight>
                <a:srgbClr val="F5F5F5"/>
              </a:highlight>
            </a:endParaRPr>
          </a:p>
          <a:p>
            <a:pPr marL="285750" indent="-285750">
              <a:buFont typeface="Arial,Sans-Serif" panose="020B0604020202020204" pitchFamily="34" charset="0"/>
              <a:buChar char="•"/>
            </a:pPr>
            <a:r>
              <a:rPr lang="en-CA">
                <a:solidFill>
                  <a:srgbClr val="000000"/>
                </a:solidFill>
                <a:highlight>
                  <a:srgbClr val="F5F5F5"/>
                </a:highlight>
              </a:rPr>
              <a:t>Lead a discussion based on the following questions:</a:t>
            </a:r>
            <a:endParaRPr lang="en-US">
              <a:solidFill>
                <a:srgbClr val="000000"/>
              </a:solidFill>
              <a:highlight>
                <a:srgbClr val="F5F5F5"/>
              </a:highlight>
            </a:endParaRPr>
          </a:p>
          <a:p>
            <a:pPr marL="1085850" lvl="2" indent="-285750">
              <a:buFont typeface="Wingdings,Sans-Serif" panose="020B0604020202020204" pitchFamily="34" charset="0"/>
              <a:buChar char="§"/>
            </a:pPr>
            <a:r>
              <a:rPr lang="en-CA">
                <a:solidFill>
                  <a:srgbClr val="000000"/>
                </a:solidFill>
                <a:highlight>
                  <a:srgbClr val="F5F5F5"/>
                </a:highlight>
              </a:rPr>
              <a:t>What is happening in this image?</a:t>
            </a:r>
            <a:endParaRPr lang="en-US">
              <a:solidFill>
                <a:srgbClr val="000000"/>
              </a:solidFill>
              <a:highlight>
                <a:srgbClr val="F5F5F5"/>
              </a:highlight>
            </a:endParaRPr>
          </a:p>
          <a:p>
            <a:pPr marL="1085850" lvl="2" indent="-285750">
              <a:buFont typeface="Wingdings,Sans-Serif" panose="020B0604020202020204" pitchFamily="34" charset="0"/>
              <a:buChar char="§"/>
            </a:pPr>
            <a:r>
              <a:rPr lang="en-CA">
                <a:solidFill>
                  <a:srgbClr val="000000"/>
                </a:solidFill>
                <a:highlight>
                  <a:srgbClr val="F5F5F5"/>
                </a:highlight>
              </a:rPr>
              <a:t>What does this image tell us about the couple?</a:t>
            </a:r>
            <a:endParaRPr lang="en-US">
              <a:solidFill>
                <a:srgbClr val="000000"/>
              </a:solidFill>
              <a:highlight>
                <a:srgbClr val="F5F5F5"/>
              </a:highlight>
            </a:endParaRPr>
          </a:p>
          <a:p>
            <a:pPr marL="1085850" lvl="2" indent="-285750">
              <a:buFont typeface="Wingdings,Sans-Serif" panose="020B0604020202020204" pitchFamily="34" charset="0"/>
              <a:buChar char="§"/>
            </a:pPr>
            <a:r>
              <a:rPr lang="en-CA">
                <a:solidFill>
                  <a:srgbClr val="000000"/>
                </a:solidFill>
                <a:highlight>
                  <a:srgbClr val="F5F5F5"/>
                </a:highlight>
              </a:rPr>
              <a:t>What more can you say about the situation if we assume that the woman wants to leave her husband or partner?</a:t>
            </a:r>
            <a:endParaRPr lang="en-US">
              <a:solidFill>
                <a:srgbClr val="000000"/>
              </a:solidFill>
              <a:highlight>
                <a:srgbClr val="F5F5F5"/>
              </a:highlight>
            </a:endParaRPr>
          </a:p>
          <a:p>
            <a:pPr marL="1085850" lvl="2" indent="-285750">
              <a:buFont typeface="Wingdings,Sans-Serif" panose="020B0604020202020204" pitchFamily="34" charset="0"/>
              <a:buChar char="§"/>
            </a:pPr>
            <a:r>
              <a:rPr lang="en-CA">
                <a:solidFill>
                  <a:srgbClr val="000000"/>
                </a:solidFill>
                <a:highlight>
                  <a:srgbClr val="F5F5F5"/>
                </a:highlight>
              </a:rPr>
              <a:t>What more can you say about the situation if we assume that the woman has a precarious (uncertain) immigration status?</a:t>
            </a:r>
            <a:endParaRPr lang="en-US">
              <a:solidFill>
                <a:srgbClr val="000000"/>
              </a:solidFill>
              <a:highlight>
                <a:srgbClr val="F5F5F5"/>
              </a:highlight>
            </a:endParaRPr>
          </a:p>
          <a:p>
            <a:pPr marL="1085850" lvl="2" indent="-171450">
              <a:buFont typeface="Arial" panose="020B0604020202020204" pitchFamily="34" charset="0"/>
              <a:buChar char="•"/>
            </a:pPr>
            <a:endParaRPr lang="en-CA" dirty="0">
              <a:solidFill>
                <a:srgbClr val="000000"/>
              </a:solidFill>
              <a:highlight>
                <a:srgbClr val="F5F5F5"/>
              </a:highlight>
            </a:endParaRPr>
          </a:p>
          <a:p>
            <a:pPr marL="171450" lvl="1" indent="-285750">
              <a:buFont typeface="Arial,Sans-Serif" panose="020B0604020202020204" pitchFamily="34" charset="0"/>
              <a:buChar char="•"/>
            </a:pPr>
            <a:r>
              <a:rPr lang="en-CA" dirty="0">
                <a:solidFill>
                  <a:srgbClr val="000000"/>
                </a:solidFill>
                <a:highlight>
                  <a:srgbClr val="F5F5F5"/>
                </a:highlight>
              </a:rPr>
              <a:t>Summarize by repeating the key words that were mentioned by the participants and that are related to the topic of this workshop.</a:t>
            </a:r>
            <a:endParaRPr lang="fr-CA" dirty="0"/>
          </a:p>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2</a:t>
            </a:fld>
            <a:endParaRPr lang="fr-CA"/>
          </a:p>
        </p:txBody>
      </p:sp>
    </p:spTree>
    <p:extLst>
      <p:ext uri="{BB962C8B-B14F-4D97-AF65-F5344CB8AC3E}">
        <p14:creationId xmlns:p14="http://schemas.microsoft.com/office/powerpoint/2010/main" val="4038391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b="1"/>
          </a:p>
          <a:p>
            <a:r>
              <a:rPr lang="fr-CA" b="1" dirty="0"/>
              <a:t>5 minutes</a:t>
            </a:r>
            <a:endParaRPr lang="en-US" dirty="0"/>
          </a:p>
          <a:p>
            <a:endParaRPr lang="fr-CA"/>
          </a:p>
          <a:p>
            <a:r>
              <a:rPr lang="fr-CA" b="1" u="sng" dirty="0"/>
              <a:t>Instructions</a:t>
            </a:r>
            <a:endParaRPr lang="en-US" dirty="0"/>
          </a:p>
          <a:p>
            <a:endParaRPr lang="fr-CA"/>
          </a:p>
          <a:p>
            <a:pPr marL="171450" indent="-171450">
              <a:buFont typeface="Arial"/>
              <a:buChar char="•"/>
            </a:pPr>
            <a:r>
              <a:rPr lang="en-CA"/>
              <a:t>Read the following story out loud:</a:t>
            </a:r>
            <a:endParaRPr lang="fr-CA"/>
          </a:p>
          <a:p>
            <a:endParaRPr lang="fr-CA"/>
          </a:p>
          <a:p>
            <a:r>
              <a:rPr lang="en-CA" dirty="0"/>
              <a:t>Shazia and her partner have been living in an apartment since they arrived in Quebec 3 years ago. She has decorated everything, especially their four-year old son Hasan’s room. They are lucky because they got the apartment at a very good price. A week ago, her partner told her that he had met someone else and wanted to separate. He asked her to leave their apartment with their child. Shazia has no idea where to go, and she would like to stay in this apartment. In any case, she cannot afford to pay an apartment on her own.</a:t>
            </a:r>
            <a:endParaRPr lang="fr-CA" dirty="0"/>
          </a:p>
          <a:p>
            <a:endParaRPr lang="fr-CA"/>
          </a:p>
          <a:p>
            <a:pPr marL="171450" indent="-171450">
              <a:buFont typeface="Arial"/>
              <a:buChar char="•"/>
            </a:pPr>
            <a:r>
              <a:rPr lang="en-CA"/>
              <a:t>Lead a discussion using the following questions:</a:t>
            </a:r>
            <a:endParaRPr lang="fr-CA"/>
          </a:p>
          <a:p>
            <a:pPr lvl="2" indent="-171450">
              <a:buFont typeface="Wingdings"/>
              <a:buChar char="§"/>
            </a:pPr>
            <a:r>
              <a:rPr lang="en-CA"/>
              <a:t>Have you ever experienced a similar situation?</a:t>
            </a:r>
            <a:endParaRPr lang="fr-CA"/>
          </a:p>
          <a:p>
            <a:pPr lvl="2" indent="-171450">
              <a:buFont typeface="Wingdings"/>
              <a:buChar char="§"/>
            </a:pPr>
            <a:r>
              <a:rPr lang="en-CA"/>
              <a:t>What are the main concerns or issues in this situation?</a:t>
            </a:r>
            <a:endParaRPr lang="fr-CA"/>
          </a:p>
          <a:p>
            <a:pPr lvl="2" indent="-171450">
              <a:buFont typeface="Wingdings"/>
              <a:buChar char="§"/>
            </a:pPr>
            <a:r>
              <a:rPr lang="en-CA"/>
              <a:t>What are the rights and responsibilities related to these concerns or issues?</a:t>
            </a:r>
            <a:endParaRPr lang="fr-CA"/>
          </a:p>
          <a:p>
            <a:pPr lvl="2" indent="-171450">
              <a:buFont typeface="Wingdings"/>
              <a:buChar char="§"/>
            </a:pPr>
            <a:r>
              <a:rPr lang="en-CA"/>
              <a:t>What should Shazia do to solve the problem?</a:t>
            </a:r>
            <a:endParaRPr lang="fr-CA"/>
          </a:p>
          <a:p>
            <a:pPr marL="171450" indent="-171450">
              <a:buFont typeface="Arial"/>
              <a:buChar char="•"/>
            </a:pPr>
            <a:endParaRPr lang="fr-CA" dirty="0"/>
          </a:p>
          <a:p>
            <a:pPr marL="628650" lvl="1" indent="-171450">
              <a:buFont typeface="Arial,Sans-Serif"/>
              <a:buChar char="•"/>
            </a:pPr>
            <a:endParaRPr lang="fr-CA"/>
          </a:p>
          <a:p>
            <a:pPr marL="171450" indent="-171450">
              <a:buFont typeface="Arial"/>
              <a:buChar char="•"/>
            </a:pPr>
            <a:r>
              <a:rPr lang="fr-CA" dirty="0"/>
              <a:t>Mention </a:t>
            </a:r>
            <a:r>
              <a:rPr lang="fr-CA" dirty="0" err="1"/>
              <a:t>that</a:t>
            </a:r>
            <a:r>
              <a:rPr lang="fr-CA" dirty="0"/>
              <a:t> </a:t>
            </a:r>
            <a:r>
              <a:rPr lang="fr-CA" dirty="0" err="1"/>
              <a:t>you</a:t>
            </a:r>
            <a:r>
              <a:rPr lang="fr-CA" dirty="0"/>
              <a:t> </a:t>
            </a:r>
            <a:r>
              <a:rPr lang="fr-CA" dirty="0" err="1"/>
              <a:t>will</a:t>
            </a:r>
            <a:r>
              <a:rPr lang="fr-CA" dirty="0"/>
              <a:t> </a:t>
            </a:r>
            <a:r>
              <a:rPr lang="fr-CA" dirty="0" err="1"/>
              <a:t>share</a:t>
            </a:r>
            <a:r>
              <a:rPr lang="fr-CA" dirty="0"/>
              <a:t> </a:t>
            </a:r>
            <a:r>
              <a:rPr lang="fr-CA" dirty="0" err="1"/>
              <a:t>legal</a:t>
            </a:r>
            <a:r>
              <a:rPr lang="fr-CA" dirty="0"/>
              <a:t> information to help the participants </a:t>
            </a:r>
            <a:r>
              <a:rPr lang="fr-CA" dirty="0" err="1"/>
              <a:t>better</a:t>
            </a:r>
            <a:r>
              <a:rPr lang="fr-CA" dirty="0"/>
              <a:t> </a:t>
            </a:r>
            <a:r>
              <a:rPr lang="fr-CA" dirty="0" err="1"/>
              <a:t>understand</a:t>
            </a:r>
            <a:r>
              <a:rPr lang="fr-CA" dirty="0"/>
              <a:t> the </a:t>
            </a:r>
            <a:r>
              <a:rPr lang="fr-CA" dirty="0" err="1"/>
              <a:t>legal</a:t>
            </a:r>
            <a:r>
              <a:rPr lang="fr-CA" dirty="0"/>
              <a:t> issues, </a:t>
            </a:r>
            <a:r>
              <a:rPr lang="fr-CA" dirty="0" err="1"/>
              <a:t>rights</a:t>
            </a:r>
            <a:r>
              <a:rPr lang="fr-CA" dirty="0"/>
              <a:t> and </a:t>
            </a:r>
            <a:r>
              <a:rPr lang="fr-CA" dirty="0" err="1"/>
              <a:t>responsibilities</a:t>
            </a:r>
            <a:r>
              <a:rPr lang="fr-CA" dirty="0"/>
              <a:t> </a:t>
            </a:r>
            <a:r>
              <a:rPr lang="fr-CA" dirty="0" err="1"/>
              <a:t>involved</a:t>
            </a:r>
            <a:r>
              <a:rPr lang="fr-CA" dirty="0"/>
              <a:t> in </a:t>
            </a:r>
            <a:r>
              <a:rPr lang="fr-CA" dirty="0" err="1"/>
              <a:t>this</a:t>
            </a:r>
            <a:r>
              <a:rPr lang="fr-CA" dirty="0"/>
              <a:t> scenario and </a:t>
            </a:r>
            <a:r>
              <a:rPr lang="fr-CA" dirty="0" err="1"/>
              <a:t>that</a:t>
            </a:r>
            <a:r>
              <a:rPr lang="fr-CA" dirty="0"/>
              <a:t> </a:t>
            </a:r>
            <a:r>
              <a:rPr lang="fr-CA" dirty="0" err="1"/>
              <a:t>you</a:t>
            </a:r>
            <a:r>
              <a:rPr lang="fr-CA" dirty="0"/>
              <a:t> </a:t>
            </a:r>
            <a:r>
              <a:rPr lang="fr-CA" dirty="0" err="1"/>
              <a:t>will</a:t>
            </a:r>
            <a:r>
              <a:rPr lang="fr-CA" dirty="0"/>
              <a:t> come back to the scenario at the end of </a:t>
            </a:r>
            <a:r>
              <a:rPr lang="fr-CA" dirty="0" err="1"/>
              <a:t>this</a:t>
            </a:r>
            <a:r>
              <a:rPr lang="fr-CA" dirty="0"/>
              <a:t> workshop. Let participants know </a:t>
            </a:r>
            <a:r>
              <a:rPr lang="fr-CA" dirty="0" err="1"/>
              <a:t>you</a:t>
            </a:r>
            <a:r>
              <a:rPr lang="fr-CA" dirty="0"/>
              <a:t> </a:t>
            </a:r>
            <a:r>
              <a:rPr lang="fr-CA" dirty="0" err="1"/>
              <a:t>will</a:t>
            </a:r>
            <a:r>
              <a:rPr lang="fr-CA" dirty="0"/>
              <a:t> </a:t>
            </a:r>
            <a:r>
              <a:rPr lang="fr-CA" dirty="0" err="1"/>
              <a:t>be</a:t>
            </a:r>
            <a:r>
              <a:rPr lang="fr-CA" dirty="0"/>
              <a:t> </a:t>
            </a:r>
            <a:r>
              <a:rPr lang="fr-CA" dirty="0" err="1"/>
              <a:t>covering</a:t>
            </a:r>
            <a:r>
              <a:rPr lang="fr-CA" dirty="0"/>
              <a:t> </a:t>
            </a:r>
            <a:r>
              <a:rPr lang="fr-CA" dirty="0" err="1"/>
              <a:t>some</a:t>
            </a:r>
            <a:r>
              <a:rPr lang="fr-CA" dirty="0"/>
              <a:t> basic </a:t>
            </a:r>
            <a:r>
              <a:rPr lang="fr-CA" dirty="0" err="1"/>
              <a:t>legal</a:t>
            </a:r>
            <a:r>
              <a:rPr lang="fr-CA" dirty="0"/>
              <a:t> </a:t>
            </a:r>
            <a:r>
              <a:rPr lang="fr-CA" dirty="0" err="1"/>
              <a:t>rules</a:t>
            </a:r>
            <a:r>
              <a:rPr lang="fr-CA" dirty="0"/>
              <a:t>. </a:t>
            </a:r>
            <a:r>
              <a:rPr lang="fr-CA" dirty="0" err="1"/>
              <a:t>Acknowledge</a:t>
            </a:r>
            <a:r>
              <a:rPr lang="fr-CA" dirty="0"/>
              <a:t> </a:t>
            </a:r>
            <a:r>
              <a:rPr lang="fr-CA" dirty="0" err="1"/>
              <a:t>that</a:t>
            </a:r>
            <a:r>
              <a:rPr lang="fr-CA" dirty="0"/>
              <a:t> </a:t>
            </a:r>
            <a:r>
              <a:rPr lang="fr-CA" dirty="0" err="1"/>
              <a:t>everyone’s</a:t>
            </a:r>
            <a:r>
              <a:rPr lang="fr-CA" dirty="0"/>
              <a:t> </a:t>
            </a:r>
            <a:r>
              <a:rPr lang="fr-CA" dirty="0" err="1"/>
              <a:t>experience</a:t>
            </a:r>
            <a:r>
              <a:rPr lang="fr-CA" dirty="0"/>
              <a:t> </a:t>
            </a:r>
            <a:r>
              <a:rPr lang="fr-CA" dirty="0" err="1"/>
              <a:t>with</a:t>
            </a:r>
            <a:r>
              <a:rPr lang="fr-CA" dirty="0"/>
              <a:t> the justice system </a:t>
            </a:r>
            <a:r>
              <a:rPr lang="fr-CA" dirty="0" err="1"/>
              <a:t>is</a:t>
            </a:r>
            <a:r>
              <a:rPr lang="fr-CA" dirty="0"/>
              <a:t> </a:t>
            </a:r>
            <a:r>
              <a:rPr lang="fr-CA" dirty="0" err="1"/>
              <a:t>different</a:t>
            </a:r>
            <a:r>
              <a:rPr lang="fr-CA" dirty="0"/>
              <a:t> and can </a:t>
            </a:r>
            <a:r>
              <a:rPr lang="fr-CA" dirty="0" err="1"/>
              <a:t>be</a:t>
            </a:r>
            <a:r>
              <a:rPr lang="fr-CA" dirty="0"/>
              <a:t> </a:t>
            </a:r>
            <a:r>
              <a:rPr lang="fr-CA" dirty="0" err="1"/>
              <a:t>shaped</a:t>
            </a:r>
            <a:r>
              <a:rPr lang="fr-CA" dirty="0"/>
              <a:t> by </a:t>
            </a:r>
            <a:r>
              <a:rPr lang="fr-CA" dirty="0" err="1"/>
              <a:t>past</a:t>
            </a:r>
            <a:r>
              <a:rPr lang="fr-CA" dirty="0"/>
              <a:t> challenges, as </a:t>
            </a:r>
            <a:r>
              <a:rPr lang="fr-CA" dirty="0" err="1"/>
              <a:t>well</a:t>
            </a:r>
            <a:r>
              <a:rPr lang="fr-CA" dirty="0"/>
              <a:t> as cultural and </a:t>
            </a:r>
            <a:r>
              <a:rPr lang="fr-CA" dirty="0" err="1"/>
              <a:t>language</a:t>
            </a:r>
            <a:r>
              <a:rPr lang="fr-CA" dirty="0"/>
              <a:t> </a:t>
            </a:r>
            <a:r>
              <a:rPr lang="fr-CA" dirty="0" err="1"/>
              <a:t>barriers</a:t>
            </a:r>
            <a:r>
              <a:rPr lang="fr-CA" dirty="0"/>
              <a:t>.  </a:t>
            </a:r>
            <a:r>
              <a:rPr lang="fr-CA" dirty="0" err="1"/>
              <a:t>Remind</a:t>
            </a:r>
            <a:r>
              <a:rPr lang="fr-CA" dirty="0"/>
              <a:t> participants </a:t>
            </a:r>
            <a:r>
              <a:rPr lang="fr-CA" dirty="0" err="1"/>
              <a:t>that</a:t>
            </a:r>
            <a:r>
              <a:rPr lang="fr-CA" dirty="0"/>
              <a:t> the goal of the workshop </a:t>
            </a:r>
            <a:r>
              <a:rPr lang="fr-CA" dirty="0" err="1"/>
              <a:t>is</a:t>
            </a:r>
            <a:r>
              <a:rPr lang="fr-CA" dirty="0"/>
              <a:t> to </a:t>
            </a:r>
            <a:r>
              <a:rPr lang="fr-CA" dirty="0" err="1"/>
              <a:t>inform</a:t>
            </a:r>
            <a:r>
              <a:rPr lang="fr-CA" dirty="0"/>
              <a:t> </a:t>
            </a:r>
            <a:r>
              <a:rPr lang="fr-CA" dirty="0" err="1"/>
              <a:t>them</a:t>
            </a:r>
            <a:r>
              <a:rPr lang="fr-CA" dirty="0"/>
              <a:t> about </a:t>
            </a:r>
            <a:r>
              <a:rPr lang="fr-CA" dirty="0" err="1"/>
              <a:t>their</a:t>
            </a:r>
            <a:r>
              <a:rPr lang="fr-CA" dirty="0"/>
              <a:t> </a:t>
            </a:r>
            <a:r>
              <a:rPr lang="fr-CA" dirty="0" err="1"/>
              <a:t>rights</a:t>
            </a:r>
            <a:r>
              <a:rPr lang="fr-CA" dirty="0"/>
              <a:t>, </a:t>
            </a:r>
            <a:r>
              <a:rPr lang="fr-CA" dirty="0" err="1"/>
              <a:t>so</a:t>
            </a:r>
            <a:r>
              <a:rPr lang="fr-CA" dirty="0"/>
              <a:t> </a:t>
            </a:r>
            <a:r>
              <a:rPr lang="fr-CA" dirty="0" err="1"/>
              <a:t>that</a:t>
            </a:r>
            <a:r>
              <a:rPr lang="fr-CA" dirty="0"/>
              <a:t> </a:t>
            </a:r>
            <a:r>
              <a:rPr lang="fr-CA" dirty="0" err="1"/>
              <a:t>they</a:t>
            </a:r>
            <a:r>
              <a:rPr lang="fr-CA" dirty="0"/>
              <a:t> can </a:t>
            </a:r>
            <a:r>
              <a:rPr lang="fr-CA" dirty="0" err="1"/>
              <a:t>make</a:t>
            </a:r>
            <a:r>
              <a:rPr lang="fr-CA" dirty="0"/>
              <a:t> </a:t>
            </a:r>
            <a:r>
              <a:rPr lang="fr-CA" dirty="0" err="1"/>
              <a:t>informed</a:t>
            </a:r>
            <a:r>
              <a:rPr lang="fr-CA" dirty="0"/>
              <a:t> </a:t>
            </a:r>
            <a:r>
              <a:rPr lang="fr-CA" dirty="0" err="1"/>
              <a:t>decisions</a:t>
            </a:r>
            <a:r>
              <a:rPr lang="fr-CA" dirty="0"/>
              <a:t> and </a:t>
            </a:r>
            <a:r>
              <a:rPr lang="fr-CA" dirty="0" err="1"/>
              <a:t>protect</a:t>
            </a:r>
            <a:r>
              <a:rPr lang="fr-CA" dirty="0"/>
              <a:t> </a:t>
            </a:r>
            <a:r>
              <a:rPr lang="fr-CA" dirty="0" err="1"/>
              <a:t>themselves</a:t>
            </a:r>
            <a:r>
              <a:rPr lang="fr-CA" dirty="0"/>
              <a:t>.  </a:t>
            </a:r>
          </a:p>
          <a:p>
            <a:endParaRPr lang="fr-CA"/>
          </a:p>
          <a:p>
            <a:pPr marL="171450" indent="-171450">
              <a:buFont typeface="Arial"/>
              <a:buChar char="•"/>
            </a:pPr>
            <a:r>
              <a:rPr lang="en-CA" dirty="0"/>
              <a:t>Then explain the goal of this workshop: to know the housing options after a separation.</a:t>
            </a:r>
            <a:endParaRPr lang="fr-CA" dirty="0"/>
          </a:p>
          <a:p>
            <a:endParaRPr lang="fr-CA"/>
          </a:p>
          <a:p>
            <a:pPr marL="171450" indent="-171450">
              <a:buFont typeface="Arial"/>
              <a:buChar char="•"/>
            </a:pPr>
            <a:r>
              <a:rPr lang="en-CA" dirty="0"/>
              <a:t>Name the main topics that will be discussed: Housing (staying or leaving the home).</a:t>
            </a:r>
            <a:endParaRPr lang="fr-CA" dirty="0"/>
          </a:p>
          <a:p>
            <a:endParaRPr lang="fr-CA"/>
          </a:p>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3</a:t>
            </a:fld>
            <a:endParaRPr lang="fr-CA"/>
          </a:p>
        </p:txBody>
      </p:sp>
    </p:spTree>
    <p:extLst>
      <p:ext uri="{BB962C8B-B14F-4D97-AF65-F5344CB8AC3E}">
        <p14:creationId xmlns:p14="http://schemas.microsoft.com/office/powerpoint/2010/main" val="606699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5 minutes</a:t>
            </a:r>
            <a:endParaRPr lang="en-US" dirty="0"/>
          </a:p>
          <a:p>
            <a:endParaRPr lang="fr-CA"/>
          </a:p>
          <a:p>
            <a:r>
              <a:rPr lang="fr-CA" b="1" u="sng" dirty="0"/>
              <a:t>Instructions for the workshop </a:t>
            </a:r>
            <a:r>
              <a:rPr lang="fr-CA" b="1" u="sng" dirty="0" err="1"/>
              <a:t>facilitator</a:t>
            </a:r>
            <a:endParaRPr lang="fr-CA" dirty="0" err="1"/>
          </a:p>
          <a:p>
            <a:endParaRPr lang="fr-CA"/>
          </a:p>
          <a:p>
            <a:pPr marL="285750" indent="-285750">
              <a:buFont typeface="Arial"/>
              <a:buChar char="•"/>
            </a:pPr>
            <a:r>
              <a:rPr lang="en-CA" dirty="0"/>
              <a:t>Explain the information below by making connections with the scenario.</a:t>
            </a:r>
            <a:endParaRPr lang="fr-CA" dirty="0"/>
          </a:p>
          <a:p>
            <a:endParaRPr lang="fr-CA"/>
          </a:p>
          <a:p>
            <a:r>
              <a:rPr lang="fr-CA" b="1" u="sng" dirty="0"/>
              <a:t>Information to </a:t>
            </a:r>
            <a:r>
              <a:rPr lang="fr-CA" b="1" u="sng" dirty="0" err="1"/>
              <a:t>share</a:t>
            </a:r>
            <a:endParaRPr lang="fr-CA" dirty="0" err="1"/>
          </a:p>
          <a:p>
            <a:endParaRPr lang="fr-CA"/>
          </a:p>
          <a:p>
            <a:r>
              <a:rPr lang="en-CA" b="1" dirty="0"/>
              <a:t>General rule: It is the people who signed the lease (the official tenants) who have the legal right to stay.</a:t>
            </a:r>
            <a:r>
              <a:rPr lang="fr-CA" b="1" dirty="0">
                <a:hlinkClick r:id="rId3"/>
              </a:rPr>
              <a:t>[1]</a:t>
            </a:r>
            <a:r>
              <a:rPr lang="fr-CA" b="1" dirty="0"/>
              <a:t>. </a:t>
            </a:r>
            <a:br>
              <a:rPr lang="fr-CA" b="1" dirty="0">
                <a:cs typeface="+mn-lt"/>
              </a:rPr>
            </a:br>
            <a:endParaRPr lang="fr-CA"/>
          </a:p>
          <a:p>
            <a:pPr marL="285750" indent="-285750">
              <a:buFont typeface="Arial"/>
              <a:buChar char="•"/>
            </a:pPr>
            <a:r>
              <a:rPr lang="fr-CA" dirty="0"/>
              <a:t>If one </a:t>
            </a:r>
            <a:r>
              <a:rPr lang="fr-CA" dirty="0" err="1"/>
              <a:t>partner</a:t>
            </a:r>
            <a:r>
              <a:rPr lang="fr-CA" dirty="0"/>
              <a:t> </a:t>
            </a:r>
            <a:r>
              <a:rPr lang="fr-CA" dirty="0" err="1"/>
              <a:t>is</a:t>
            </a:r>
            <a:r>
              <a:rPr lang="fr-CA" dirty="0"/>
              <a:t> the sole tenant: </a:t>
            </a:r>
            <a:r>
              <a:rPr lang="fr-CA" dirty="0" err="1"/>
              <a:t>they</a:t>
            </a:r>
            <a:r>
              <a:rPr lang="fr-CA" dirty="0"/>
              <a:t> are the one </a:t>
            </a:r>
            <a:r>
              <a:rPr lang="fr-CA" dirty="0" err="1"/>
              <a:t>who</a:t>
            </a:r>
            <a:r>
              <a:rPr lang="fr-CA" dirty="0"/>
              <a:t> </a:t>
            </a:r>
            <a:r>
              <a:rPr lang="fr-CA" dirty="0" err="1"/>
              <a:t>theoretically</a:t>
            </a:r>
            <a:r>
              <a:rPr lang="fr-CA" dirty="0"/>
              <a:t> have the right to </a:t>
            </a:r>
            <a:r>
              <a:rPr lang="fr-CA" dirty="0" err="1"/>
              <a:t>stay</a:t>
            </a:r>
            <a:r>
              <a:rPr lang="fr-CA" dirty="0"/>
              <a:t>. </a:t>
            </a:r>
            <a:r>
              <a:rPr lang="fr-CA" dirty="0" err="1"/>
              <a:t>However</a:t>
            </a:r>
            <a:r>
              <a:rPr lang="fr-CA" dirty="0"/>
              <a:t>, </a:t>
            </a:r>
            <a:r>
              <a:rPr lang="fr-CA" dirty="0" err="1"/>
              <a:t>they</a:t>
            </a:r>
            <a:r>
              <a:rPr lang="fr-CA" dirty="0"/>
              <a:t> can </a:t>
            </a:r>
            <a:r>
              <a:rPr lang="fr-CA" dirty="0" err="1"/>
              <a:t>decide</a:t>
            </a:r>
            <a:r>
              <a:rPr lang="fr-CA" dirty="0"/>
              <a:t> to </a:t>
            </a:r>
            <a:r>
              <a:rPr lang="fr-CA" dirty="0" err="1"/>
              <a:t>leave</a:t>
            </a:r>
            <a:r>
              <a:rPr lang="fr-CA" dirty="0"/>
              <a:t> the </a:t>
            </a:r>
            <a:r>
              <a:rPr lang="fr-CA" dirty="0" err="1"/>
              <a:t>lease</a:t>
            </a:r>
            <a:r>
              <a:rPr lang="fr-CA" dirty="0"/>
              <a:t> to </a:t>
            </a:r>
            <a:r>
              <a:rPr lang="fr-CA" dirty="0" err="1"/>
              <a:t>their</a:t>
            </a:r>
            <a:r>
              <a:rPr lang="fr-CA" dirty="0"/>
              <a:t> ex</a:t>
            </a:r>
            <a:r>
              <a:rPr lang="fr-CA" dirty="0">
                <a:hlinkClick r:id="rId4"/>
              </a:rPr>
              <a:t>[2]</a:t>
            </a:r>
            <a:r>
              <a:rPr lang="fr-CA" dirty="0"/>
              <a:t>. The ex can </a:t>
            </a:r>
            <a:r>
              <a:rPr lang="fr-CA" dirty="0" err="1"/>
              <a:t>then</a:t>
            </a:r>
            <a:r>
              <a:rPr lang="fr-CA" dirty="0"/>
              <a:t> </a:t>
            </a:r>
            <a:r>
              <a:rPr lang="fr-CA" dirty="0" err="1"/>
              <a:t>officially</a:t>
            </a:r>
            <a:r>
              <a:rPr lang="fr-CA" dirty="0"/>
              <a:t> </a:t>
            </a:r>
            <a:r>
              <a:rPr lang="fr-CA" dirty="0" err="1"/>
              <a:t>become</a:t>
            </a:r>
            <a:r>
              <a:rPr lang="fr-CA" dirty="0"/>
              <a:t> the tenant in </a:t>
            </a:r>
            <a:r>
              <a:rPr lang="fr-CA" dirty="0" err="1"/>
              <a:t>their</a:t>
            </a:r>
            <a:r>
              <a:rPr lang="fr-CA" dirty="0"/>
              <a:t> place by </a:t>
            </a:r>
            <a:r>
              <a:rPr lang="fr-CA" dirty="0" err="1"/>
              <a:t>notifying</a:t>
            </a:r>
            <a:r>
              <a:rPr lang="fr-CA" dirty="0"/>
              <a:t> the landlord a maximum of </a:t>
            </a:r>
            <a:r>
              <a:rPr lang="fr-CA" dirty="0" err="1"/>
              <a:t>two</a:t>
            </a:r>
            <a:r>
              <a:rPr lang="fr-CA" dirty="0"/>
              <a:t> </a:t>
            </a:r>
            <a:r>
              <a:rPr lang="fr-CA" dirty="0" err="1"/>
              <a:t>months</a:t>
            </a:r>
            <a:r>
              <a:rPr lang="fr-CA" dirty="0"/>
              <a:t> </a:t>
            </a:r>
            <a:r>
              <a:rPr lang="fr-CA" dirty="0" err="1"/>
              <a:t>after</a:t>
            </a:r>
            <a:r>
              <a:rPr lang="fr-CA" dirty="0"/>
              <a:t> the </a:t>
            </a:r>
            <a:r>
              <a:rPr lang="fr-CA" dirty="0" err="1"/>
              <a:t>separation</a:t>
            </a:r>
            <a:r>
              <a:rPr lang="fr-CA" dirty="0"/>
              <a:t>.</a:t>
            </a:r>
            <a:r>
              <a:rPr lang="fr-CA" dirty="0">
                <a:hlinkClick r:id="rId5"/>
              </a:rPr>
              <a:t>[3]</a:t>
            </a:r>
            <a:r>
              <a:rPr lang="fr-CA" dirty="0"/>
              <a:t>.</a:t>
            </a:r>
          </a:p>
          <a:p>
            <a:endParaRPr lang="fr-CA"/>
          </a:p>
          <a:p>
            <a:pPr marL="285750" indent="-285750">
              <a:buFont typeface="Arial"/>
              <a:buChar char="•"/>
            </a:pPr>
            <a:r>
              <a:rPr lang="fr-CA" dirty="0"/>
              <a:t>If </a:t>
            </a:r>
            <a:r>
              <a:rPr lang="fr-CA" dirty="0" err="1"/>
              <a:t>both</a:t>
            </a:r>
            <a:r>
              <a:rPr lang="fr-CA" dirty="0"/>
              <a:t> </a:t>
            </a:r>
            <a:r>
              <a:rPr lang="fr-CA" dirty="0" err="1"/>
              <a:t>partners</a:t>
            </a:r>
            <a:r>
              <a:rPr lang="fr-CA" dirty="0"/>
              <a:t> are tenants: </a:t>
            </a:r>
            <a:r>
              <a:rPr lang="fr-CA" dirty="0" err="1"/>
              <a:t>both</a:t>
            </a:r>
            <a:r>
              <a:rPr lang="fr-CA" dirty="0"/>
              <a:t> have the right to </a:t>
            </a:r>
            <a:r>
              <a:rPr lang="fr-CA" dirty="0" err="1"/>
              <a:t>stay</a:t>
            </a:r>
            <a:r>
              <a:rPr lang="fr-CA" dirty="0"/>
              <a:t>. </a:t>
            </a:r>
            <a:r>
              <a:rPr lang="fr-CA" dirty="0" err="1"/>
              <a:t>They</a:t>
            </a:r>
            <a:r>
              <a:rPr lang="fr-CA" dirty="0"/>
              <a:t> </a:t>
            </a:r>
            <a:r>
              <a:rPr lang="fr-CA" dirty="0" err="1"/>
              <a:t>will</a:t>
            </a:r>
            <a:r>
              <a:rPr lang="fr-CA" dirty="0"/>
              <a:t> have to </a:t>
            </a:r>
            <a:r>
              <a:rPr lang="fr-CA" dirty="0" err="1"/>
              <a:t>decide</a:t>
            </a:r>
            <a:r>
              <a:rPr lang="fr-CA" dirty="0"/>
              <a:t> </a:t>
            </a:r>
            <a:r>
              <a:rPr lang="fr-CA" dirty="0" err="1"/>
              <a:t>together</a:t>
            </a:r>
            <a:r>
              <a:rPr lang="fr-CA" dirty="0"/>
              <a:t> </a:t>
            </a:r>
            <a:r>
              <a:rPr lang="fr-CA" dirty="0" err="1"/>
              <a:t>who</a:t>
            </a:r>
            <a:r>
              <a:rPr lang="fr-CA" dirty="0"/>
              <a:t> </a:t>
            </a:r>
            <a:r>
              <a:rPr lang="fr-CA" dirty="0" err="1"/>
              <a:t>stays</a:t>
            </a:r>
            <a:r>
              <a:rPr lang="fr-CA" dirty="0"/>
              <a:t> and </a:t>
            </a:r>
            <a:r>
              <a:rPr lang="fr-CA" dirty="0" err="1"/>
              <a:t>who</a:t>
            </a:r>
            <a:r>
              <a:rPr lang="fr-CA" dirty="0"/>
              <a:t> </a:t>
            </a:r>
            <a:r>
              <a:rPr lang="fr-CA" dirty="0" err="1"/>
              <a:t>leaves</a:t>
            </a:r>
            <a:r>
              <a:rPr lang="fr-CA" dirty="0"/>
              <a:t>. </a:t>
            </a:r>
            <a:r>
              <a:rPr lang="fr-CA" dirty="0" err="1"/>
              <a:t>Generally</a:t>
            </a:r>
            <a:r>
              <a:rPr lang="fr-CA" dirty="0"/>
              <a:t>, courts do not </a:t>
            </a:r>
            <a:r>
              <a:rPr lang="fr-CA" dirty="0" err="1"/>
              <a:t>order</a:t>
            </a:r>
            <a:r>
              <a:rPr lang="fr-CA" dirty="0"/>
              <a:t> one of the tenants to </a:t>
            </a:r>
            <a:r>
              <a:rPr lang="fr-CA" dirty="0" err="1"/>
              <a:t>leave</a:t>
            </a:r>
            <a:r>
              <a:rPr lang="fr-CA" dirty="0"/>
              <a:t> in </a:t>
            </a:r>
            <a:r>
              <a:rPr lang="fr-CA" dirty="0" err="1"/>
              <a:t>this</a:t>
            </a:r>
            <a:r>
              <a:rPr lang="fr-CA" dirty="0"/>
              <a:t> type of situation</a:t>
            </a:r>
            <a:r>
              <a:rPr lang="fr-CA" dirty="0">
                <a:hlinkClick r:id="rId6"/>
              </a:rPr>
              <a:t>[4]</a:t>
            </a:r>
            <a:r>
              <a:rPr lang="fr-CA" dirty="0"/>
              <a:t>. A </a:t>
            </a:r>
            <a:r>
              <a:rPr lang="fr-CA" dirty="0" err="1"/>
              <a:t>family</a:t>
            </a:r>
            <a:r>
              <a:rPr lang="fr-CA" dirty="0"/>
              <a:t> </a:t>
            </a:r>
            <a:r>
              <a:rPr lang="fr-CA" dirty="0" err="1"/>
              <a:t>mediator</a:t>
            </a:r>
            <a:r>
              <a:rPr lang="fr-CA" dirty="0"/>
              <a:t> can help the </a:t>
            </a:r>
            <a:r>
              <a:rPr lang="fr-CA" dirty="0" err="1"/>
              <a:t>two</a:t>
            </a:r>
            <a:r>
              <a:rPr lang="fr-CA" dirty="0"/>
              <a:t> </a:t>
            </a:r>
            <a:r>
              <a:rPr lang="fr-CA" dirty="0" err="1"/>
              <a:t>partners</a:t>
            </a:r>
            <a:r>
              <a:rPr lang="fr-CA" dirty="0"/>
              <a:t> </a:t>
            </a:r>
            <a:r>
              <a:rPr lang="fr-CA" dirty="0" err="1"/>
              <a:t>find</a:t>
            </a:r>
            <a:r>
              <a:rPr lang="fr-CA" dirty="0"/>
              <a:t> a solution, if </a:t>
            </a:r>
            <a:r>
              <a:rPr lang="fr-CA" dirty="0" err="1"/>
              <a:t>mediation</a:t>
            </a:r>
            <a:r>
              <a:rPr lang="fr-CA" dirty="0"/>
              <a:t> </a:t>
            </a:r>
            <a:r>
              <a:rPr lang="fr-CA" dirty="0" err="1"/>
              <a:t>is</a:t>
            </a:r>
            <a:r>
              <a:rPr lang="fr-CA" dirty="0"/>
              <a:t> </a:t>
            </a:r>
            <a:r>
              <a:rPr lang="fr-CA" dirty="0" err="1"/>
              <a:t>appropriate</a:t>
            </a:r>
            <a:r>
              <a:rPr lang="fr-CA" dirty="0"/>
              <a:t> in </a:t>
            </a:r>
            <a:r>
              <a:rPr lang="fr-CA" dirty="0" err="1"/>
              <a:t>their</a:t>
            </a:r>
            <a:r>
              <a:rPr lang="fr-CA" dirty="0"/>
              <a:t> situation</a:t>
            </a:r>
            <a:r>
              <a:rPr lang="fr-CA" dirty="0">
                <a:hlinkClick r:id="rId7"/>
              </a:rPr>
              <a:t>[5]</a:t>
            </a:r>
            <a:r>
              <a:rPr lang="fr-CA" dirty="0"/>
              <a:t>. A court can </a:t>
            </a:r>
            <a:r>
              <a:rPr lang="fr-CA" dirty="0" err="1"/>
              <a:t>also</a:t>
            </a:r>
            <a:r>
              <a:rPr lang="fr-CA" dirty="0"/>
              <a:t> </a:t>
            </a:r>
            <a:r>
              <a:rPr lang="fr-CA" dirty="0" err="1"/>
              <a:t>step</a:t>
            </a:r>
            <a:r>
              <a:rPr lang="fr-CA" dirty="0"/>
              <a:t> in and </a:t>
            </a:r>
            <a:r>
              <a:rPr lang="fr-CA" dirty="0" err="1"/>
              <a:t>decide</a:t>
            </a:r>
            <a:r>
              <a:rPr lang="fr-CA" dirty="0"/>
              <a:t> </a:t>
            </a:r>
            <a:r>
              <a:rPr lang="fr-CA" dirty="0" err="1"/>
              <a:t>that</a:t>
            </a:r>
            <a:r>
              <a:rPr lang="fr-CA" dirty="0"/>
              <a:t> the parent </a:t>
            </a:r>
            <a:r>
              <a:rPr lang="fr-CA" dirty="0" err="1"/>
              <a:t>who</a:t>
            </a:r>
            <a:r>
              <a:rPr lang="fr-CA" dirty="0"/>
              <a:t> has </a:t>
            </a:r>
            <a:r>
              <a:rPr lang="fr-CA" dirty="0" err="1"/>
              <a:t>custody</a:t>
            </a:r>
            <a:r>
              <a:rPr lang="fr-CA" dirty="0"/>
              <a:t> of the </a:t>
            </a:r>
            <a:r>
              <a:rPr lang="fr-CA" dirty="0" err="1"/>
              <a:t>children</a:t>
            </a:r>
            <a:r>
              <a:rPr lang="fr-CA" dirty="0"/>
              <a:t> </a:t>
            </a:r>
            <a:r>
              <a:rPr lang="fr-CA" dirty="0" err="1"/>
              <a:t>will</a:t>
            </a:r>
            <a:r>
              <a:rPr lang="fr-CA" dirty="0"/>
              <a:t> </a:t>
            </a:r>
            <a:r>
              <a:rPr lang="fr-CA" dirty="0" err="1"/>
              <a:t>temporarily</a:t>
            </a:r>
            <a:r>
              <a:rPr lang="fr-CA" dirty="0"/>
              <a:t> </a:t>
            </a:r>
            <a:r>
              <a:rPr lang="fr-CA" dirty="0" err="1"/>
              <a:t>stay</a:t>
            </a:r>
            <a:r>
              <a:rPr lang="fr-CA" dirty="0"/>
              <a:t> in the </a:t>
            </a:r>
            <a:r>
              <a:rPr lang="fr-CA" dirty="0" err="1"/>
              <a:t>apartment</a:t>
            </a:r>
            <a:r>
              <a:rPr lang="fr-CA" dirty="0"/>
              <a:t> </a:t>
            </a:r>
            <a:r>
              <a:rPr lang="fr-CA" dirty="0" err="1"/>
              <a:t>with</a:t>
            </a:r>
            <a:r>
              <a:rPr lang="fr-CA" dirty="0"/>
              <a:t> </a:t>
            </a:r>
            <a:r>
              <a:rPr lang="fr-CA" dirty="0" err="1"/>
              <a:t>them</a:t>
            </a:r>
            <a:r>
              <a:rPr lang="fr-CA" dirty="0"/>
              <a:t> </a:t>
            </a:r>
            <a:r>
              <a:rPr lang="fr-CA" dirty="0">
                <a:hlinkClick r:id="rId8"/>
              </a:rPr>
              <a:t>[6]</a:t>
            </a:r>
            <a:r>
              <a:rPr lang="fr-CA" dirty="0"/>
              <a:t>.</a:t>
            </a:r>
          </a:p>
          <a:p>
            <a:endParaRPr lang="fr-CA"/>
          </a:p>
          <a:p>
            <a:pPr marL="285750" indent="-285750">
              <a:buFont typeface="Arial"/>
              <a:buChar char="•"/>
            </a:pPr>
            <a:r>
              <a:rPr lang="en-CA" dirty="0"/>
              <a:t>In Shazia’s case, she and her partner both signed the lease. They are both tenants. She can suggest that they go to mediation to find a housing solution if that is appropriate in her situation.</a:t>
            </a:r>
            <a:endParaRPr lang="fr-CA" dirty="0"/>
          </a:p>
          <a:p>
            <a:endParaRPr lang="en-US"/>
          </a:p>
          <a:p>
            <a:r>
              <a:rPr lang="en-CA" b="1" dirty="0"/>
              <a:t>There are options for those who are not tenants</a:t>
            </a:r>
            <a:endParaRPr lang="en-US" dirty="0"/>
          </a:p>
          <a:p>
            <a:endParaRPr lang="en-US"/>
          </a:p>
          <a:p>
            <a:pPr marL="285750" indent="-285750">
              <a:buFont typeface="Arial"/>
              <a:buChar char="•"/>
            </a:pPr>
            <a:r>
              <a:rPr lang="en-CA" dirty="0"/>
              <a:t>If the couple has </a:t>
            </a:r>
            <a:r>
              <a:rPr lang="en-CA" b="1" dirty="0"/>
              <a:t>children</a:t>
            </a:r>
            <a:r>
              <a:rPr lang="en-CA" dirty="0"/>
              <a:t> and one parent spends the majority of the time with them (“sole custody”), that parent can ask a court to allow them to </a:t>
            </a:r>
            <a:r>
              <a:rPr lang="en-CA" b="1" dirty="0"/>
              <a:t>stay in the apartment temporarily</a:t>
            </a:r>
            <a:r>
              <a:rPr lang="en-CA" dirty="0"/>
              <a:t> by proving that it is in the best interests of the children</a:t>
            </a:r>
            <a:r>
              <a:rPr lang="fr-CA" dirty="0">
                <a:hlinkClick r:id="rId8"/>
              </a:rPr>
              <a:t>[6]</a:t>
            </a:r>
            <a:r>
              <a:rPr lang="fr-CA" dirty="0"/>
              <a:t>. </a:t>
            </a:r>
          </a:p>
          <a:p>
            <a:endParaRPr lang="fr-CA"/>
          </a:p>
          <a:p>
            <a:pPr marL="285750" indent="-285750">
              <a:buFont typeface="Arial"/>
              <a:buChar char="•"/>
            </a:pPr>
            <a:r>
              <a:rPr lang="en-CA" dirty="0"/>
              <a:t>One parent can also ask a court to “</a:t>
            </a:r>
            <a:r>
              <a:rPr lang="en-CA" b="1" dirty="0"/>
              <a:t>award the lease</a:t>
            </a:r>
            <a:r>
              <a:rPr lang="en-CA" dirty="0"/>
              <a:t>” to them</a:t>
            </a:r>
            <a:r>
              <a:rPr lang="fr-CA" dirty="0">
                <a:hlinkClick r:id="rId9"/>
              </a:rPr>
              <a:t>[7]</a:t>
            </a:r>
            <a:r>
              <a:rPr lang="fr-CA" dirty="0"/>
              <a:t>: </a:t>
            </a:r>
            <a:r>
              <a:rPr lang="fr-CA" dirty="0" err="1"/>
              <a:t>this</a:t>
            </a:r>
            <a:r>
              <a:rPr lang="fr-CA" dirty="0"/>
              <a:t> </a:t>
            </a:r>
            <a:r>
              <a:rPr lang="fr-CA" dirty="0" err="1"/>
              <a:t>means</a:t>
            </a:r>
            <a:r>
              <a:rPr lang="fr-CA" dirty="0"/>
              <a:t> </a:t>
            </a:r>
            <a:r>
              <a:rPr lang="fr-CA" dirty="0" err="1"/>
              <a:t>that</a:t>
            </a:r>
            <a:r>
              <a:rPr lang="fr-CA" dirty="0"/>
              <a:t> </a:t>
            </a:r>
            <a:r>
              <a:rPr lang="fr-CA" dirty="0" err="1"/>
              <a:t>they</a:t>
            </a:r>
            <a:r>
              <a:rPr lang="fr-CA" dirty="0"/>
              <a:t> </a:t>
            </a:r>
            <a:r>
              <a:rPr lang="fr-CA" dirty="0" err="1"/>
              <a:t>will</a:t>
            </a:r>
            <a:r>
              <a:rPr lang="fr-CA" dirty="0"/>
              <a:t> </a:t>
            </a:r>
            <a:r>
              <a:rPr lang="fr-CA" dirty="0" err="1"/>
              <a:t>officially</a:t>
            </a:r>
            <a:r>
              <a:rPr lang="fr-CA" dirty="0"/>
              <a:t> replace the </a:t>
            </a:r>
            <a:r>
              <a:rPr lang="fr-CA" dirty="0" err="1"/>
              <a:t>other</a:t>
            </a:r>
            <a:r>
              <a:rPr lang="fr-CA" dirty="0"/>
              <a:t> on the </a:t>
            </a:r>
            <a:r>
              <a:rPr lang="fr-CA" dirty="0" err="1"/>
              <a:t>lease</a:t>
            </a:r>
            <a:r>
              <a:rPr lang="fr-CA" dirty="0">
                <a:hlinkClick r:id="rId10"/>
              </a:rPr>
              <a:t>[8]</a:t>
            </a:r>
            <a:r>
              <a:rPr lang="fr-CA" dirty="0"/>
              <a:t>. </a:t>
            </a:r>
          </a:p>
          <a:p>
            <a:endParaRPr lang="en-US"/>
          </a:p>
          <a:p>
            <a:r>
              <a:rPr lang="en-CA" b="1" dirty="0"/>
              <a:t>Establishing protective measures</a:t>
            </a:r>
            <a:endParaRPr lang="en-US" dirty="0"/>
          </a:p>
          <a:p>
            <a:endParaRPr lang="en-US"/>
          </a:p>
          <a:p>
            <a:pPr marL="171450" indent="-171450">
              <a:buFont typeface="Arial"/>
              <a:buChar char="•"/>
            </a:pPr>
            <a:r>
              <a:rPr lang="en-CA" dirty="0"/>
              <a:t>If the person remaining in the apartment had experienced violence from their partner, they can consult an organization that supports people experiencing violence to set up measures to protect themselves ("protective measures"). </a:t>
            </a:r>
            <a:r>
              <a:rPr lang="fr-CA" dirty="0"/>
              <a:t>For more information, </a:t>
            </a:r>
            <a:r>
              <a:rPr lang="fr-CA" dirty="0" err="1"/>
              <a:t>visit</a:t>
            </a:r>
            <a:r>
              <a:rPr lang="fr-CA" dirty="0"/>
              <a:t> SOS violence </a:t>
            </a:r>
            <a:r>
              <a:rPr lang="fr-CA" dirty="0" err="1"/>
              <a:t>conjugale’s</a:t>
            </a:r>
            <a:r>
              <a:rPr lang="fr-CA" dirty="0"/>
              <a:t> </a:t>
            </a:r>
            <a:r>
              <a:rPr lang="fr-CA" dirty="0" err="1"/>
              <a:t>website</a:t>
            </a:r>
            <a:r>
              <a:rPr lang="fr-CA" dirty="0"/>
              <a:t>: </a:t>
            </a:r>
            <a:r>
              <a:rPr lang="fr-CA" u="sng" dirty="0" err="1">
                <a:hlinkClick r:id="rId11"/>
              </a:rPr>
              <a:t>Safety</a:t>
            </a:r>
            <a:r>
              <a:rPr lang="fr-CA" u="sng" dirty="0">
                <a:hlinkClick r:id="rId11"/>
              </a:rPr>
              <a:t> planning : the </a:t>
            </a:r>
            <a:r>
              <a:rPr lang="fr-CA" u="sng" dirty="0" err="1">
                <a:hlinkClick r:id="rId11"/>
              </a:rPr>
              <a:t>empowerment</a:t>
            </a:r>
            <a:r>
              <a:rPr lang="fr-CA" u="sng" dirty="0">
                <a:hlinkClick r:id="rId11"/>
              </a:rPr>
              <a:t> power </a:t>
            </a:r>
            <a:r>
              <a:rPr lang="fr-CA" u="sng" dirty="0" err="1">
                <a:hlinkClick r:id="rId11"/>
              </a:rPr>
              <a:t>tool</a:t>
            </a:r>
            <a:r>
              <a:rPr lang="fr-CA" u="sng" dirty="0">
                <a:hlinkClick r:id="rId11"/>
              </a:rPr>
              <a:t> — SOS violence conjugale</a:t>
            </a:r>
            <a:endParaRPr lang="en-US"/>
          </a:p>
          <a:p>
            <a:endParaRPr lang="en-US"/>
          </a:p>
          <a:p>
            <a:r>
              <a:rPr lang="fr-CA" b="1" u="sng" dirty="0" err="1"/>
              <a:t>Additional</a:t>
            </a:r>
            <a:r>
              <a:rPr lang="fr-CA" b="1" u="sng" dirty="0"/>
              <a:t> information</a:t>
            </a:r>
          </a:p>
          <a:p>
            <a:endParaRPr lang="fr-CA"/>
          </a:p>
          <a:p>
            <a:pPr marL="285750" indent="-285750">
              <a:buFont typeface="Arial"/>
              <a:buChar char="•"/>
            </a:pPr>
            <a:r>
              <a:rPr lang="en-CA" dirty="0"/>
              <a:t>Here are examples of cases where a court has given the parent with sole custody of children the right to temporarily remain in the family home:</a:t>
            </a:r>
            <a:endParaRPr lang="fr-CA" dirty="0"/>
          </a:p>
          <a:p>
            <a:r>
              <a:rPr lang="fr-CA" dirty="0"/>
              <a:t> </a:t>
            </a:r>
          </a:p>
          <a:p>
            <a:pPr marL="742950" lvl="1" indent="-285750">
              <a:buFont typeface="Arial,Sans-Serif"/>
              <a:buChar char="•"/>
            </a:pPr>
            <a:r>
              <a:rPr lang="en-CA" i="1" dirty="0">
                <a:hlinkClick r:id="rId12"/>
              </a:rPr>
              <a:t>Family Law</a:t>
            </a:r>
            <a:r>
              <a:rPr lang="en-CA" dirty="0">
                <a:hlinkClick r:id="rId12"/>
              </a:rPr>
              <a:t> — 113973, 2011 QCCA 2320</a:t>
            </a:r>
            <a:r>
              <a:rPr lang="en-CA" dirty="0"/>
              <a:t> at para 6: The court allowed the mother to temporarily remain in the apartment with the couple's minor child so as not to disrupt her school year due to a sudden move</a:t>
            </a:r>
            <a:r>
              <a:rPr lang="fr-CA" dirty="0"/>
              <a:t>.</a:t>
            </a:r>
          </a:p>
          <a:p>
            <a:pPr lvl="1"/>
            <a:r>
              <a:rPr lang="fr-CA" dirty="0"/>
              <a:t> </a:t>
            </a:r>
          </a:p>
          <a:p>
            <a:pPr marL="742950" lvl="1" indent="-285750">
              <a:buFont typeface="Arial,Sans-Serif"/>
              <a:buChar char="•"/>
            </a:pPr>
            <a:r>
              <a:rPr lang="fr-CA" i="1" dirty="0">
                <a:hlinkClick r:id="rId13"/>
              </a:rPr>
              <a:t>S. (C.) c. P. (M.)</a:t>
            </a:r>
            <a:r>
              <a:rPr lang="fr-CA" dirty="0">
                <a:hlinkClick r:id="rId13"/>
              </a:rPr>
              <a:t>, 2000 CanLII 19266 (QC CS)</a:t>
            </a:r>
            <a:r>
              <a:rPr lang="fr-CA" dirty="0"/>
              <a:t> </a:t>
            </a:r>
            <a:r>
              <a:rPr lang="en-CA" dirty="0"/>
              <a:t>at paras 25 and 26: The spouses were co-owners of their residence. The court gave the mother an exclusive right to stay there temporarily with the children because she was the main caregiver and the children’s well-being justified it.</a:t>
            </a:r>
            <a:r>
              <a:rPr lang="fr-CA" dirty="0"/>
              <a:t> </a:t>
            </a:r>
          </a:p>
          <a:p>
            <a:pPr lvl="1"/>
            <a:r>
              <a:rPr lang="fr-CA" dirty="0"/>
              <a:t> </a:t>
            </a:r>
          </a:p>
          <a:p>
            <a:pPr marL="285750" indent="-285750">
              <a:buFont typeface="Arial"/>
              <a:buChar char="•"/>
            </a:pPr>
            <a:r>
              <a:rPr lang="en-CA" dirty="0"/>
              <a:t>For a tenant to leave the lease to their ex, several conditions must be met</a:t>
            </a:r>
            <a:r>
              <a:rPr lang="fr-CA" dirty="0">
                <a:hlinkClick r:id="rId3"/>
              </a:rPr>
              <a:t>[9]</a:t>
            </a:r>
            <a:r>
              <a:rPr lang="fr-CA" dirty="0"/>
              <a:t>: </a:t>
            </a:r>
          </a:p>
          <a:p>
            <a:r>
              <a:rPr lang="fr-CA" dirty="0"/>
              <a:t> </a:t>
            </a:r>
          </a:p>
          <a:p>
            <a:pPr marL="742950" lvl="1" indent="-285750">
              <a:buFont typeface="Arial,Sans-Serif"/>
              <a:buChar char="•"/>
            </a:pPr>
            <a:r>
              <a:rPr lang="en-CA" dirty="0"/>
              <a:t>The non-tenant must continue to live in the apartment for at least two months after the separation,</a:t>
            </a:r>
            <a:endParaRPr lang="fr-CA" dirty="0"/>
          </a:p>
          <a:p>
            <a:pPr marL="742950" lvl="1" indent="-285750">
              <a:buFont typeface="Arial,Sans-Serif"/>
              <a:buChar char="•"/>
            </a:pPr>
            <a:r>
              <a:rPr lang="en-CA" dirty="0"/>
              <a:t>They must notify their landlord of the separation, maximum two months after the separation,</a:t>
            </a:r>
            <a:endParaRPr lang="fr-CA" dirty="0"/>
          </a:p>
          <a:p>
            <a:pPr marL="742950" lvl="1" indent="-285750">
              <a:buFont typeface="Arial,Sans-Serif"/>
              <a:buChar char="•"/>
            </a:pPr>
            <a:r>
              <a:rPr lang="en-CA" dirty="0"/>
              <a:t>If the couple isn’t married and doesn’t have children together, they must have lived together for at least 6 months.</a:t>
            </a:r>
            <a:endParaRPr lang="fr-CA" dirty="0"/>
          </a:p>
          <a:p>
            <a:pPr lvl="1"/>
            <a:r>
              <a:rPr lang="fr-CA" b="1" dirty="0"/>
              <a:t> </a:t>
            </a:r>
            <a:endParaRPr lang="fr-CA" dirty="0"/>
          </a:p>
          <a:p>
            <a:pPr marL="285750" indent="-285750">
              <a:buFont typeface="Arial"/>
              <a:buChar char="•"/>
            </a:pPr>
            <a:r>
              <a:rPr lang="fr-CA" dirty="0"/>
              <a:t>This slide </a:t>
            </a:r>
            <a:r>
              <a:rPr lang="fr-CA" dirty="0" err="1"/>
              <a:t>focuses</a:t>
            </a:r>
            <a:r>
              <a:rPr lang="fr-CA" dirty="0"/>
              <a:t> on the case </a:t>
            </a:r>
            <a:r>
              <a:rPr lang="fr-CA" dirty="0" err="1"/>
              <a:t>where</a:t>
            </a:r>
            <a:r>
              <a:rPr lang="fr-CA" dirty="0"/>
              <a:t> the </a:t>
            </a:r>
            <a:r>
              <a:rPr lang="fr-CA" dirty="0" err="1"/>
              <a:t>spouses</a:t>
            </a:r>
            <a:r>
              <a:rPr lang="fr-CA" dirty="0"/>
              <a:t> or </a:t>
            </a:r>
            <a:r>
              <a:rPr lang="fr-CA" dirty="0" err="1"/>
              <a:t>partners</a:t>
            </a:r>
            <a:r>
              <a:rPr lang="fr-CA" dirty="0"/>
              <a:t> live in a </a:t>
            </a:r>
            <a:r>
              <a:rPr lang="fr-CA" dirty="0" err="1"/>
              <a:t>rented</a:t>
            </a:r>
            <a:r>
              <a:rPr lang="fr-CA" dirty="0"/>
              <a:t> </a:t>
            </a:r>
            <a:r>
              <a:rPr lang="fr-CA" dirty="0" err="1"/>
              <a:t>apartment</a:t>
            </a:r>
            <a:r>
              <a:rPr lang="fr-CA" dirty="0"/>
              <a:t>. </a:t>
            </a:r>
            <a:r>
              <a:rPr lang="fr-CA" dirty="0" err="1"/>
              <a:t>Other</a:t>
            </a:r>
            <a:r>
              <a:rPr lang="fr-CA" dirty="0"/>
              <a:t> </a:t>
            </a:r>
            <a:r>
              <a:rPr lang="fr-CA" dirty="0" err="1"/>
              <a:t>rules</a:t>
            </a:r>
            <a:r>
              <a:rPr lang="fr-CA" dirty="0"/>
              <a:t> </a:t>
            </a:r>
            <a:r>
              <a:rPr lang="fr-CA" dirty="0" err="1"/>
              <a:t>apply</a:t>
            </a:r>
            <a:r>
              <a:rPr lang="fr-CA" dirty="0"/>
              <a:t> if </a:t>
            </a:r>
            <a:r>
              <a:rPr lang="fr-CA" dirty="0" err="1"/>
              <a:t>both</a:t>
            </a:r>
            <a:r>
              <a:rPr lang="fr-CA" dirty="0"/>
              <a:t> people </a:t>
            </a:r>
            <a:r>
              <a:rPr lang="fr-CA" dirty="0" err="1"/>
              <a:t>own</a:t>
            </a:r>
            <a:r>
              <a:rPr lang="fr-CA" dirty="0"/>
              <a:t> a house or condo </a:t>
            </a:r>
            <a:r>
              <a:rPr lang="fr-CA" dirty="0" err="1"/>
              <a:t>together</a:t>
            </a:r>
            <a:r>
              <a:rPr lang="fr-CA" dirty="0"/>
              <a:t>, or if one of </a:t>
            </a:r>
            <a:r>
              <a:rPr lang="fr-CA" dirty="0" err="1"/>
              <a:t>them</a:t>
            </a:r>
            <a:r>
              <a:rPr lang="fr-CA" dirty="0"/>
              <a:t> </a:t>
            </a:r>
            <a:r>
              <a:rPr lang="fr-CA" dirty="0" err="1"/>
              <a:t>owns</a:t>
            </a:r>
            <a:r>
              <a:rPr lang="fr-CA" dirty="0"/>
              <a:t> the house or condo. </a:t>
            </a:r>
            <a:r>
              <a:rPr lang="fr-CA" dirty="0" err="1"/>
              <a:t>Similarly</a:t>
            </a:r>
            <a:r>
              <a:rPr lang="fr-CA" dirty="0"/>
              <a:t>, in the case of a </a:t>
            </a:r>
            <a:r>
              <a:rPr lang="fr-CA" dirty="0" err="1"/>
              <a:t>married</a:t>
            </a:r>
            <a:r>
              <a:rPr lang="fr-CA" dirty="0"/>
              <a:t> couple, the </a:t>
            </a:r>
            <a:r>
              <a:rPr lang="fr-CA" dirty="0" err="1"/>
              <a:t>rules</a:t>
            </a:r>
            <a:r>
              <a:rPr lang="fr-CA" dirty="0"/>
              <a:t> on the division of </a:t>
            </a:r>
            <a:r>
              <a:rPr lang="fr-CA" dirty="0" err="1"/>
              <a:t>family</a:t>
            </a:r>
            <a:r>
              <a:rPr lang="fr-CA" dirty="0"/>
              <a:t> </a:t>
            </a:r>
            <a:r>
              <a:rPr lang="fr-CA" dirty="0" err="1"/>
              <a:t>patrimony</a:t>
            </a:r>
            <a:r>
              <a:rPr lang="fr-CA" dirty="0"/>
              <a:t> </a:t>
            </a:r>
            <a:r>
              <a:rPr lang="fr-CA" dirty="0" err="1"/>
              <a:t>apply</a:t>
            </a:r>
            <a:r>
              <a:rPr lang="fr-CA" dirty="0"/>
              <a:t> </a:t>
            </a:r>
            <a:r>
              <a:rPr lang="fr-CA" dirty="0">
                <a:hlinkClick r:id="rId14"/>
              </a:rPr>
              <a:t>[10]</a:t>
            </a:r>
            <a:r>
              <a:rPr lang="fr-CA" dirty="0"/>
              <a:t>. </a:t>
            </a:r>
            <a:r>
              <a:rPr lang="fr-CA" dirty="0" err="1"/>
              <a:t>Other</a:t>
            </a:r>
            <a:r>
              <a:rPr lang="fr-CA" dirty="0"/>
              <a:t> </a:t>
            </a:r>
            <a:r>
              <a:rPr lang="fr-CA" dirty="0" err="1"/>
              <a:t>rules</a:t>
            </a:r>
            <a:r>
              <a:rPr lang="fr-CA" dirty="0"/>
              <a:t> </a:t>
            </a:r>
            <a:r>
              <a:rPr lang="fr-CA" dirty="0" err="1"/>
              <a:t>may</a:t>
            </a:r>
            <a:r>
              <a:rPr lang="fr-CA" dirty="0"/>
              <a:t> </a:t>
            </a:r>
            <a:r>
              <a:rPr lang="fr-CA" dirty="0" err="1"/>
              <a:t>also</a:t>
            </a:r>
            <a:r>
              <a:rPr lang="fr-CA" dirty="0"/>
              <a:t> </a:t>
            </a:r>
            <a:r>
              <a:rPr lang="fr-CA" dirty="0" err="1"/>
              <a:t>apply</a:t>
            </a:r>
            <a:r>
              <a:rPr lang="fr-CA" dirty="0"/>
              <a:t> to </a:t>
            </a:r>
            <a:r>
              <a:rPr lang="fr-CA" dirty="0" err="1"/>
              <a:t>unmarried</a:t>
            </a:r>
            <a:r>
              <a:rPr lang="fr-CA" dirty="0"/>
              <a:t> parents </a:t>
            </a:r>
            <a:r>
              <a:rPr lang="fr-CA" dirty="0" err="1"/>
              <a:t>with</a:t>
            </a:r>
            <a:r>
              <a:rPr lang="fr-CA" dirty="0"/>
              <a:t> kids </a:t>
            </a:r>
            <a:r>
              <a:rPr lang="fr-CA" dirty="0" err="1"/>
              <a:t>born</a:t>
            </a:r>
            <a:r>
              <a:rPr lang="fr-CA" dirty="0"/>
              <a:t> </a:t>
            </a:r>
            <a:r>
              <a:rPr lang="fr-CA" dirty="0" err="1"/>
              <a:t>starting</a:t>
            </a:r>
            <a:r>
              <a:rPr lang="fr-CA" dirty="0"/>
              <a:t> June 30, 2025 (couples in a “parental union”)</a:t>
            </a:r>
            <a:r>
              <a:rPr lang="fr-CA" dirty="0">
                <a:hlinkClick r:id="rId14"/>
              </a:rPr>
              <a:t> [11]</a:t>
            </a:r>
            <a:r>
              <a:rPr lang="fr-CA" dirty="0"/>
              <a:t>. The </a:t>
            </a:r>
            <a:r>
              <a:rPr lang="fr-CA" dirty="0" err="1"/>
              <a:t>following</a:t>
            </a:r>
            <a:r>
              <a:rPr lang="fr-CA" dirty="0"/>
              <a:t> articles </a:t>
            </a:r>
            <a:r>
              <a:rPr lang="fr-CA" dirty="0" err="1"/>
              <a:t>address</a:t>
            </a:r>
            <a:r>
              <a:rPr lang="fr-CA" dirty="0"/>
              <a:t> </a:t>
            </a:r>
            <a:r>
              <a:rPr lang="fr-CA" dirty="0" err="1"/>
              <a:t>some</a:t>
            </a:r>
            <a:r>
              <a:rPr lang="fr-CA" dirty="0"/>
              <a:t> of </a:t>
            </a:r>
            <a:r>
              <a:rPr lang="fr-CA" dirty="0" err="1"/>
              <a:t>these</a:t>
            </a:r>
            <a:r>
              <a:rPr lang="fr-CA" dirty="0"/>
              <a:t> situations in </a:t>
            </a:r>
            <a:r>
              <a:rPr lang="fr-CA" dirty="0" err="1"/>
              <a:t>detail</a:t>
            </a:r>
            <a:r>
              <a:rPr lang="fr-CA" dirty="0"/>
              <a:t>: </a:t>
            </a:r>
          </a:p>
          <a:p>
            <a:pPr marL="628650" lvl="1" indent="-171450">
              <a:buFont typeface="Arial"/>
              <a:buChar char="•"/>
            </a:pPr>
            <a:r>
              <a:rPr lang="en-CA" u="sng" dirty="0">
                <a:hlinkClick r:id="rId15"/>
              </a:rPr>
              <a:t>Separation of Common-Law Couples: Who Stays in the Family House? | </a:t>
            </a:r>
            <a:r>
              <a:rPr lang="en-CA" u="sng" dirty="0" err="1">
                <a:hlinkClick r:id="rId15"/>
              </a:rPr>
              <a:t>Éducaloi</a:t>
            </a:r>
            <a:endParaRPr lang="fr-CA" err="1"/>
          </a:p>
          <a:p>
            <a:pPr marL="628650" lvl="1" indent="-171450">
              <a:buFont typeface="Arial"/>
              <a:buChar char="•"/>
            </a:pPr>
            <a:r>
              <a:rPr lang="en-CA" u="sng" dirty="0">
                <a:hlinkClick r:id="rId16"/>
              </a:rPr>
              <a:t>The Family Home When Spouses Separate | </a:t>
            </a:r>
            <a:r>
              <a:rPr lang="en-CA" u="sng" dirty="0" err="1">
                <a:hlinkClick r:id="rId16"/>
              </a:rPr>
              <a:t>Éducaloi</a:t>
            </a:r>
            <a:endParaRPr lang="fr-CA" err="1"/>
          </a:p>
          <a:p>
            <a:pPr marL="628650" lvl="1" indent="-171450">
              <a:buFont typeface="Arial"/>
              <a:buChar char="•"/>
            </a:pPr>
            <a:r>
              <a:rPr lang="en-CA" u="sng" dirty="0">
                <a:hlinkClick r:id="rId17"/>
              </a:rPr>
              <a:t>Property Included in the "Family Patrimony" | </a:t>
            </a:r>
            <a:r>
              <a:rPr lang="en-CA" u="sng" dirty="0" err="1">
                <a:hlinkClick r:id="rId17"/>
              </a:rPr>
              <a:t>Éducaloi</a:t>
            </a:r>
            <a:endParaRPr lang="fr-CA" err="1"/>
          </a:p>
          <a:p>
            <a:pPr marL="628650" lvl="1" indent="-171450">
              <a:buFont typeface="Arial"/>
              <a:buChar char="•"/>
            </a:pPr>
            <a:r>
              <a:rPr lang="en-CA" u="sng" dirty="0">
                <a:hlinkClick r:id="rId18"/>
              </a:rPr>
              <a:t>Dividing the "Family Patrimony" | </a:t>
            </a:r>
            <a:r>
              <a:rPr lang="en-CA" u="sng" dirty="0" err="1">
                <a:hlinkClick r:id="rId18"/>
              </a:rPr>
              <a:t>Éducaloi</a:t>
            </a:r>
            <a:endParaRPr lang="fr-CA" err="1"/>
          </a:p>
          <a:p>
            <a:pPr marL="742950" lvl="1" indent="-285750">
              <a:buFont typeface="Arial,Sans-Serif"/>
              <a:buChar char="•"/>
            </a:pPr>
            <a:endParaRPr lang="fr-CA" dirty="0"/>
          </a:p>
          <a:p>
            <a:pPr marL="742950" lvl="1" indent="-285750">
              <a:buFont typeface="Arial,Sans-Serif"/>
              <a:buChar char="•"/>
            </a:pPr>
            <a:endParaRPr lang="fr-CA" dirty="0"/>
          </a:p>
          <a:p>
            <a:pPr marL="285750" indent="-285750">
              <a:buFont typeface="Arial"/>
              <a:buChar char="•"/>
            </a:pPr>
            <a:r>
              <a:rPr lang="fr-CA" dirty="0"/>
              <a:t>It </a:t>
            </a:r>
            <a:r>
              <a:rPr lang="fr-CA" dirty="0" err="1"/>
              <a:t>is</a:t>
            </a:r>
            <a:r>
              <a:rPr lang="fr-CA" dirty="0"/>
              <a:t> </a:t>
            </a:r>
            <a:r>
              <a:rPr lang="fr-CA" dirty="0" err="1"/>
              <a:t>generally</a:t>
            </a:r>
            <a:r>
              <a:rPr lang="fr-CA" dirty="0"/>
              <a:t> not </a:t>
            </a:r>
            <a:r>
              <a:rPr lang="fr-CA" dirty="0" err="1"/>
              <a:t>recommended</a:t>
            </a:r>
            <a:r>
              <a:rPr lang="fr-CA" dirty="0"/>
              <a:t> to use </a:t>
            </a:r>
            <a:r>
              <a:rPr lang="fr-CA" dirty="0" err="1"/>
              <a:t>mediation</a:t>
            </a:r>
            <a:r>
              <a:rPr lang="fr-CA" dirty="0"/>
              <a:t> </a:t>
            </a:r>
            <a:r>
              <a:rPr lang="fr-CA" dirty="0" err="1"/>
              <a:t>when</a:t>
            </a:r>
            <a:r>
              <a:rPr lang="fr-CA" dirty="0"/>
              <a:t> </a:t>
            </a:r>
            <a:r>
              <a:rPr lang="fr-CA" dirty="0" err="1"/>
              <a:t>there</a:t>
            </a:r>
            <a:r>
              <a:rPr lang="fr-CA" dirty="0"/>
              <a:t> </a:t>
            </a:r>
            <a:r>
              <a:rPr lang="fr-CA" dirty="0" err="1"/>
              <a:t>was</a:t>
            </a:r>
            <a:r>
              <a:rPr lang="fr-CA" dirty="0"/>
              <a:t> violence </a:t>
            </a:r>
            <a:r>
              <a:rPr lang="fr-CA" dirty="0" err="1"/>
              <a:t>between</a:t>
            </a:r>
            <a:r>
              <a:rPr lang="fr-CA" dirty="0"/>
              <a:t> the people in </a:t>
            </a:r>
            <a:r>
              <a:rPr lang="fr-CA" dirty="0" err="1"/>
              <a:t>conflict</a:t>
            </a:r>
            <a:r>
              <a:rPr lang="fr-CA" dirty="0">
                <a:hlinkClick r:id="rId14"/>
              </a:rPr>
              <a:t>[10]</a:t>
            </a:r>
            <a:r>
              <a:rPr lang="fr-CA" dirty="0"/>
              <a:t>. </a:t>
            </a:r>
            <a:r>
              <a:rPr lang="en-CA" dirty="0"/>
              <a:t>That said, some mediators specialize in mediation in the context of domestic violence. To find them, the person can go to the </a:t>
            </a:r>
            <a:r>
              <a:rPr lang="en-CA" u="sng" dirty="0">
                <a:hlinkClick r:id="rId19"/>
              </a:rPr>
              <a:t>A</a:t>
            </a:r>
            <a:r>
              <a:rPr lang="fr-FR" u="sng" dirty="0" err="1">
                <a:hlinkClick r:id="rId19"/>
              </a:rPr>
              <a:t>ssociation</a:t>
            </a:r>
            <a:r>
              <a:rPr lang="fr-FR" u="sng" dirty="0">
                <a:hlinkClick r:id="rId19"/>
              </a:rPr>
              <a:t> des médiateurs familiaux du </a:t>
            </a:r>
            <a:r>
              <a:rPr lang="fr-FR" u="sng" dirty="0" err="1">
                <a:hlinkClick r:id="rId19"/>
              </a:rPr>
              <a:t>Québec’s</a:t>
            </a:r>
            <a:r>
              <a:rPr lang="fr-FR" u="sng" dirty="0">
                <a:hlinkClick r:id="rId19"/>
              </a:rPr>
              <a:t> </a:t>
            </a:r>
            <a:r>
              <a:rPr lang="fr-FR" u="sng" dirty="0" err="1">
                <a:hlinkClick r:id="rId19"/>
              </a:rPr>
              <a:t>website</a:t>
            </a:r>
            <a:r>
              <a:rPr lang="fr-FR" dirty="0"/>
              <a:t> (association of </a:t>
            </a:r>
            <a:r>
              <a:rPr lang="fr-FR" dirty="0" err="1"/>
              <a:t>family</a:t>
            </a:r>
            <a:r>
              <a:rPr lang="fr-FR" dirty="0"/>
              <a:t> </a:t>
            </a:r>
            <a:r>
              <a:rPr lang="fr-FR" dirty="0" err="1"/>
              <a:t>mediators</a:t>
            </a:r>
            <a:r>
              <a:rPr lang="fr-FR" dirty="0"/>
              <a:t>) and click on “</a:t>
            </a:r>
            <a:r>
              <a:rPr lang="fr-FR" dirty="0" err="1"/>
              <a:t>Find</a:t>
            </a:r>
            <a:r>
              <a:rPr lang="fr-FR" dirty="0"/>
              <a:t> a </a:t>
            </a:r>
            <a:r>
              <a:rPr lang="fr-FR" dirty="0" err="1"/>
              <a:t>mediator</a:t>
            </a:r>
            <a:r>
              <a:rPr lang="fr-FR" dirty="0"/>
              <a:t>.”</a:t>
            </a:r>
            <a:r>
              <a:rPr lang="en-CA" dirty="0"/>
              <a:t> They can then select “Violence </a:t>
            </a:r>
            <a:r>
              <a:rPr lang="en-CA" dirty="0" err="1"/>
              <a:t>familiale</a:t>
            </a:r>
            <a:r>
              <a:rPr lang="en-CA" dirty="0"/>
              <a:t> et </a:t>
            </a:r>
            <a:r>
              <a:rPr lang="en-CA" dirty="0" err="1"/>
              <a:t>conjugale</a:t>
            </a:r>
            <a:r>
              <a:rPr lang="en-CA" dirty="0"/>
              <a:t>” (family and domestic violence) under the “Champ(s) </a:t>
            </a:r>
            <a:r>
              <a:rPr lang="en-CA" dirty="0" err="1"/>
              <a:t>d’expertise</a:t>
            </a:r>
            <a:r>
              <a:rPr lang="en-CA" dirty="0"/>
              <a:t>(s)” field.</a:t>
            </a:r>
          </a:p>
          <a:p>
            <a:pPr marL="742950" lvl="1" indent="-285750">
              <a:buFont typeface="Arial,Sans-Serif"/>
              <a:buChar char="•"/>
            </a:pPr>
            <a:endParaRPr lang="fr-CA"/>
          </a:p>
          <a:p>
            <a:pPr lvl="1"/>
            <a:endParaRPr lang="fr-CA"/>
          </a:p>
          <a:p>
            <a:pPr marL="742950" lvl="1" indent="-285750">
              <a:buFont typeface="Arial,Sans-Serif"/>
              <a:buChar char="•"/>
            </a:pPr>
            <a:endParaRPr lang="fr-CA"/>
          </a:p>
          <a:p>
            <a:r>
              <a:rPr lang="fr-CA" b="1" u="sng" dirty="0"/>
              <a:t>Sources</a:t>
            </a:r>
            <a:endParaRPr lang="fr-CA" dirty="0"/>
          </a:p>
          <a:p>
            <a:endParaRPr lang="fr-CA"/>
          </a:p>
          <a:p>
            <a:r>
              <a:rPr lang="fr-CA" dirty="0">
                <a:hlinkClick r:id="rId20"/>
              </a:rPr>
              <a:t>[1]</a:t>
            </a:r>
            <a:r>
              <a:rPr lang="fr-CA" dirty="0"/>
              <a:t> </a:t>
            </a:r>
            <a:r>
              <a:rPr lang="fr-CA" i="1"/>
              <a:t>Code civil du Québec</a:t>
            </a:r>
            <a:r>
              <a:rPr lang="fr-CA"/>
              <a:t>, RLRQ, c C-1991, art 1440.</a:t>
            </a:r>
            <a:endParaRPr lang="en-US"/>
          </a:p>
          <a:p>
            <a:r>
              <a:rPr lang="fr-CA" dirty="0">
                <a:hlinkClick r:id="rId21"/>
              </a:rPr>
              <a:t>[2]</a:t>
            </a:r>
            <a:r>
              <a:rPr lang="fr-CA" dirty="0"/>
              <a:t> </a:t>
            </a:r>
            <a:r>
              <a:rPr lang="fr-CA" i="1"/>
              <a:t>Code civil du Québec</a:t>
            </a:r>
            <a:r>
              <a:rPr lang="fr-CA"/>
              <a:t>, RLRQ, c C-1991, art 1938 al 1.</a:t>
            </a:r>
            <a:endParaRPr lang="en-US" dirty="0"/>
          </a:p>
          <a:p>
            <a:r>
              <a:rPr lang="fr-CA" dirty="0">
                <a:hlinkClick r:id="rId22"/>
              </a:rPr>
              <a:t>[3]</a:t>
            </a:r>
            <a:r>
              <a:rPr lang="fr-CA" dirty="0"/>
              <a:t> </a:t>
            </a:r>
            <a:r>
              <a:rPr lang="fr-CA" i="1"/>
              <a:t>Code civil du Québec</a:t>
            </a:r>
            <a:r>
              <a:rPr lang="fr-CA"/>
              <a:t>, RLRQ, c C-1991, art 1938 al 1.</a:t>
            </a:r>
            <a:endParaRPr lang="en-US"/>
          </a:p>
          <a:p>
            <a:r>
              <a:rPr lang="fr-CA" dirty="0">
                <a:hlinkClick r:id="rId23"/>
              </a:rPr>
              <a:t>[4]</a:t>
            </a:r>
            <a:r>
              <a:rPr lang="fr-CA" dirty="0"/>
              <a:t> Sandra Fontaine, « La séparation de corps et le divorce : aspects généraux du traitement du litige conjugal » dans École du Barreau du Québec, Droit de la famille, Collection de droit 2022-2023, vol. 4, Montréal (</a:t>
            </a:r>
            <a:r>
              <a:rPr lang="fr-CA" dirty="0" err="1"/>
              <a:t>Qc</a:t>
            </a:r>
            <a:r>
              <a:rPr lang="fr-CA" dirty="0"/>
              <a:t>), Éditions Yvon Blais, 2022, 57.</a:t>
            </a:r>
            <a:endParaRPr lang="en-US" dirty="0"/>
          </a:p>
          <a:p>
            <a:r>
              <a:rPr lang="fr-CA" dirty="0">
                <a:hlinkClick r:id="rId24"/>
              </a:rPr>
              <a:t>[5]</a:t>
            </a:r>
            <a:r>
              <a:rPr lang="fr-CA" dirty="0"/>
              <a:t> </a:t>
            </a:r>
            <a:r>
              <a:rPr lang="fr-CA" i="1"/>
              <a:t>Code civil du Québec</a:t>
            </a:r>
            <a:r>
              <a:rPr lang="fr-CA"/>
              <a:t>, RLRQ c C-25.01, art 605 al 2.</a:t>
            </a:r>
            <a:endParaRPr lang="en-US"/>
          </a:p>
          <a:p>
            <a:r>
              <a:rPr lang="fr-CA" dirty="0">
                <a:hlinkClick r:id="rId25"/>
              </a:rPr>
              <a:t>[6]</a:t>
            </a:r>
            <a:r>
              <a:rPr lang="fr-CA" dirty="0"/>
              <a:t> </a:t>
            </a:r>
            <a:r>
              <a:rPr lang="fr-CA" i="1"/>
              <a:t>Code civil du Québec</a:t>
            </a:r>
            <a:r>
              <a:rPr lang="fr-CA"/>
              <a:t>, RLRQ, c C-1991, arts 32, 33, 599. </a:t>
            </a:r>
            <a:endParaRPr lang="en-US"/>
          </a:p>
          <a:p>
            <a:r>
              <a:rPr lang="fr-CA" dirty="0">
                <a:hlinkClick r:id="rId26"/>
              </a:rPr>
              <a:t>[7]</a:t>
            </a:r>
            <a:r>
              <a:rPr lang="fr-CA" dirty="0"/>
              <a:t> </a:t>
            </a:r>
            <a:r>
              <a:rPr lang="fr-CA" i="1"/>
              <a:t>Code civil du Québec</a:t>
            </a:r>
            <a:r>
              <a:rPr lang="fr-CA"/>
              <a:t>, RLRQ, c C-1991, arts 409 al 1, 521.24 al 1. </a:t>
            </a:r>
            <a:endParaRPr lang="en-US"/>
          </a:p>
          <a:p>
            <a:r>
              <a:rPr lang="fr-CA" dirty="0">
                <a:hlinkClick r:id="rId27"/>
              </a:rPr>
              <a:t>[8]</a:t>
            </a:r>
            <a:r>
              <a:rPr lang="fr-CA" dirty="0"/>
              <a:t> </a:t>
            </a:r>
            <a:r>
              <a:rPr lang="fr-CA" i="1"/>
              <a:t>Code civil du Québec</a:t>
            </a:r>
            <a:r>
              <a:rPr lang="fr-CA"/>
              <a:t>, RLRQ, c C-1991, arts 409 al 2, 521.24 al 1. </a:t>
            </a:r>
          </a:p>
          <a:p>
            <a:r>
              <a:rPr lang="fr-CA" dirty="0">
                <a:hlinkClick r:id="rId20"/>
              </a:rPr>
              <a:t>[9]</a:t>
            </a:r>
            <a:r>
              <a:rPr lang="fr-CA" dirty="0"/>
              <a:t> </a:t>
            </a:r>
            <a:r>
              <a:rPr lang="fr-CA" i="1"/>
              <a:t>Code civil du Québec</a:t>
            </a:r>
            <a:r>
              <a:rPr lang="fr-CA"/>
              <a:t>, RLRQ, c C-1991, art 1938 al 1.</a:t>
            </a:r>
          </a:p>
          <a:p>
            <a:r>
              <a:rPr lang="fr-CA" dirty="0">
                <a:hlinkClick r:id="rId20"/>
              </a:rPr>
              <a:t>[10]</a:t>
            </a:r>
            <a:r>
              <a:rPr lang="fr-CA" dirty="0"/>
              <a:t> </a:t>
            </a:r>
            <a:r>
              <a:rPr lang="fr-CA" i="1"/>
              <a:t>Code civil du Québec</a:t>
            </a:r>
            <a:r>
              <a:rPr lang="fr-CA"/>
              <a:t>, RLRQ, c C-1991, arts 414, 415, 416.</a:t>
            </a:r>
          </a:p>
          <a:p>
            <a:r>
              <a:rPr lang="fr-CA" dirty="0">
                <a:hlinkClick r:id="rId20"/>
              </a:rPr>
              <a:t>[11]</a:t>
            </a:r>
            <a:r>
              <a:rPr lang="fr-CA" dirty="0"/>
              <a:t> </a:t>
            </a:r>
            <a:r>
              <a:rPr lang="fr-CA" i="1" dirty="0"/>
              <a:t>Code civil du Québec</a:t>
            </a:r>
            <a:r>
              <a:rPr lang="fr-CA" dirty="0"/>
              <a:t>, RLRQ, c C-1991, arts 521.20, 521.29, 521.34 ; </a:t>
            </a:r>
            <a:r>
              <a:rPr lang="fr-CA"/>
              <a:t>Loi portant sur la réforme du droit de la famille et instituant le régime d'union parentale</a:t>
            </a:r>
            <a:r>
              <a:rPr lang="fr-FR"/>
              <a:t>, LQ 2024, c 22, art 45</a:t>
            </a:r>
            <a:r>
              <a:rPr lang="fr-CA" dirty="0"/>
              <a:t>.</a:t>
            </a:r>
          </a:p>
          <a:p>
            <a:r>
              <a:rPr lang="fr-CA" dirty="0">
                <a:hlinkClick r:id="rId14"/>
              </a:rPr>
              <a:t>[12]</a:t>
            </a:r>
            <a:r>
              <a:rPr lang="fr-CA" dirty="0"/>
              <a:t> For </a:t>
            </a:r>
            <a:r>
              <a:rPr lang="fr-CA" dirty="0" err="1"/>
              <a:t>example</a:t>
            </a:r>
            <a:r>
              <a:rPr lang="fr-CA" dirty="0"/>
              <a:t> : </a:t>
            </a:r>
            <a:r>
              <a:rPr lang="fr-CA" dirty="0">
                <a:hlinkClick r:id="rId28"/>
              </a:rPr>
              <a:t>13 </a:t>
            </a:r>
            <a:r>
              <a:rPr lang="fr-CA" dirty="0" err="1">
                <a:hlinkClick r:id="rId28"/>
              </a:rPr>
              <a:t>Frequently</a:t>
            </a:r>
            <a:r>
              <a:rPr lang="fr-CA" dirty="0">
                <a:hlinkClick r:id="rId28"/>
              </a:rPr>
              <a:t> </a:t>
            </a:r>
            <a:r>
              <a:rPr lang="fr-CA" dirty="0" err="1">
                <a:hlinkClick r:id="rId28"/>
              </a:rPr>
              <a:t>Asked</a:t>
            </a:r>
            <a:r>
              <a:rPr lang="fr-CA" dirty="0">
                <a:hlinkClick r:id="rId28"/>
              </a:rPr>
              <a:t> Family Law Questions About Situations of </a:t>
            </a:r>
            <a:r>
              <a:rPr lang="fr-CA" dirty="0" err="1">
                <a:hlinkClick r:id="rId28"/>
              </a:rPr>
              <a:t>Intimate</a:t>
            </a:r>
            <a:r>
              <a:rPr lang="fr-CA" dirty="0">
                <a:hlinkClick r:id="rId28"/>
              </a:rPr>
              <a:t> Partner Violence — SOS violence conjugale</a:t>
            </a: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4</a:t>
            </a:fld>
            <a:endParaRPr lang="fr-CA"/>
          </a:p>
        </p:txBody>
      </p:sp>
    </p:spTree>
    <p:extLst>
      <p:ext uri="{BB962C8B-B14F-4D97-AF65-F5344CB8AC3E}">
        <p14:creationId xmlns:p14="http://schemas.microsoft.com/office/powerpoint/2010/main" val="1108336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7 minutes</a:t>
            </a:r>
            <a:endParaRPr lang="en-US" dirty="0"/>
          </a:p>
          <a:p>
            <a:endParaRPr lang="fr-CA"/>
          </a:p>
          <a:p>
            <a:r>
              <a:rPr lang="fr-CA" b="1" u="sng" dirty="0"/>
              <a:t>Instructions</a:t>
            </a:r>
            <a:endParaRPr lang="fr-CA" dirty="0"/>
          </a:p>
          <a:p>
            <a:endParaRPr lang="fr-CA"/>
          </a:p>
          <a:p>
            <a:pPr marL="285750" indent="-285750">
              <a:buFont typeface="Arial"/>
              <a:buChar char="•"/>
            </a:pPr>
            <a:r>
              <a:rPr lang="en-CA" dirty="0"/>
              <a:t>Explain the information below by making connections with the scenario.</a:t>
            </a:r>
            <a:endParaRPr lang="fr-CA" dirty="0"/>
          </a:p>
          <a:p>
            <a:pPr marL="171450" indent="-171450">
              <a:buFont typeface="Arial"/>
              <a:buChar char="•"/>
            </a:pPr>
            <a:endParaRPr lang="fr-CA"/>
          </a:p>
          <a:p>
            <a:r>
              <a:rPr lang="fr-CA" b="1" u="sng" dirty="0"/>
              <a:t>Informations to </a:t>
            </a:r>
            <a:r>
              <a:rPr lang="fr-CA" b="1" u="sng" dirty="0" err="1"/>
              <a:t>share</a:t>
            </a:r>
            <a:endParaRPr lang="fr-CA" dirty="0" err="1"/>
          </a:p>
          <a:p>
            <a:endParaRPr lang="fr-CA"/>
          </a:p>
          <a:p>
            <a:pPr algn="just"/>
            <a:r>
              <a:rPr lang="en-CA" dirty="0"/>
              <a:t>In some cases, a person who is separating may want to leave their apartment. There are options for them to leave before the end of their lease.</a:t>
            </a:r>
            <a:endParaRPr lang="fr-CA" dirty="0"/>
          </a:p>
          <a:p>
            <a:pPr algn="just"/>
            <a:r>
              <a:rPr lang="fr-CA" dirty="0"/>
              <a:t> </a:t>
            </a:r>
            <a:endParaRPr lang="en-US" dirty="0"/>
          </a:p>
          <a:p>
            <a:pPr algn="just"/>
            <a:r>
              <a:rPr lang="fr-CA" b="1" dirty="0"/>
              <a:t>Option 1: </a:t>
            </a:r>
            <a:r>
              <a:rPr lang="fr-CA" b="1" dirty="0" err="1"/>
              <a:t>Trying</a:t>
            </a:r>
            <a:r>
              <a:rPr lang="fr-CA" b="1" dirty="0"/>
              <a:t> to </a:t>
            </a:r>
            <a:r>
              <a:rPr lang="fr-CA" b="1" dirty="0" err="1"/>
              <a:t>reach</a:t>
            </a:r>
            <a:r>
              <a:rPr lang="fr-CA" b="1" dirty="0"/>
              <a:t> an agreement </a:t>
            </a:r>
            <a:r>
              <a:rPr lang="fr-CA" b="1" dirty="0" err="1"/>
              <a:t>with</a:t>
            </a:r>
            <a:r>
              <a:rPr lang="fr-CA" b="1" dirty="0"/>
              <a:t> the landlord</a:t>
            </a:r>
            <a:endParaRPr lang="fr-CA" dirty="0"/>
          </a:p>
          <a:p>
            <a:pPr algn="just"/>
            <a:r>
              <a:rPr lang="fr-CA" dirty="0"/>
              <a:t> </a:t>
            </a:r>
          </a:p>
          <a:p>
            <a:pPr algn="just"/>
            <a:r>
              <a:rPr lang="en-CA" dirty="0"/>
              <a:t>A person who is separating can try to reach an agreement with their landlord to end their lease earlier than the scheduled date. Their ex-spouse or ex-partner must also agree if they are also a tenant.</a:t>
            </a:r>
            <a:endParaRPr lang="fr-CA" dirty="0"/>
          </a:p>
          <a:p>
            <a:pPr algn="just"/>
            <a:endParaRPr lang="fr-CA"/>
          </a:p>
          <a:p>
            <a:pPr algn="just"/>
            <a:r>
              <a:rPr lang="fr-CA" dirty="0"/>
              <a:t>How to do </a:t>
            </a:r>
            <a:r>
              <a:rPr lang="fr-CA" dirty="0" err="1"/>
              <a:t>it</a:t>
            </a:r>
            <a:r>
              <a:rPr lang="fr-CA" dirty="0"/>
              <a:t>? </a:t>
            </a:r>
            <a:endParaRPr lang="en-US" dirty="0"/>
          </a:p>
          <a:p>
            <a:pPr algn="just"/>
            <a:r>
              <a:rPr lang="fr-CA" dirty="0"/>
              <a:t> </a:t>
            </a:r>
            <a:endParaRPr lang="en-US" dirty="0"/>
          </a:p>
          <a:p>
            <a:pPr algn="just"/>
            <a:r>
              <a:rPr lang="fr-CA" dirty="0"/>
              <a:t>1. Talk to the landlord and </a:t>
            </a:r>
            <a:r>
              <a:rPr lang="fr-CA" dirty="0" err="1"/>
              <a:t>try</a:t>
            </a:r>
            <a:r>
              <a:rPr lang="fr-CA" dirty="0"/>
              <a:t> to </a:t>
            </a:r>
            <a:r>
              <a:rPr lang="fr-CA" dirty="0" err="1"/>
              <a:t>get</a:t>
            </a:r>
            <a:r>
              <a:rPr lang="fr-CA" dirty="0"/>
              <a:t> </a:t>
            </a:r>
            <a:r>
              <a:rPr lang="fr-CA" dirty="0" err="1"/>
              <a:t>their</a:t>
            </a:r>
            <a:r>
              <a:rPr lang="fr-CA" dirty="0"/>
              <a:t> agreement to end the </a:t>
            </a:r>
            <a:r>
              <a:rPr lang="fr-CA" dirty="0" err="1"/>
              <a:t>lease</a:t>
            </a:r>
            <a:r>
              <a:rPr lang="fr-CA" dirty="0"/>
              <a:t> </a:t>
            </a:r>
            <a:r>
              <a:rPr lang="fr-CA" dirty="0" err="1"/>
              <a:t>early</a:t>
            </a:r>
            <a:r>
              <a:rPr lang="fr-CA" dirty="0"/>
              <a:t>.</a:t>
            </a:r>
          </a:p>
          <a:p>
            <a:pPr algn="just"/>
            <a:r>
              <a:rPr lang="fr-CA" dirty="0"/>
              <a:t> </a:t>
            </a:r>
          </a:p>
          <a:p>
            <a:pPr algn="just"/>
            <a:r>
              <a:rPr lang="fr-CA" dirty="0"/>
              <a:t>2. If the landlord </a:t>
            </a:r>
            <a:r>
              <a:rPr lang="fr-CA" dirty="0" err="1"/>
              <a:t>agrees</a:t>
            </a:r>
            <a:r>
              <a:rPr lang="fr-CA" dirty="0"/>
              <a:t>, a good practice </a:t>
            </a:r>
            <a:r>
              <a:rPr lang="fr-CA" dirty="0" err="1"/>
              <a:t>is</a:t>
            </a:r>
            <a:r>
              <a:rPr lang="fr-CA" dirty="0"/>
              <a:t> to </a:t>
            </a:r>
            <a:r>
              <a:rPr lang="fr-CA" dirty="0" err="1"/>
              <a:t>ask</a:t>
            </a:r>
            <a:r>
              <a:rPr lang="fr-CA" dirty="0"/>
              <a:t> </a:t>
            </a:r>
            <a:r>
              <a:rPr lang="fr-CA" dirty="0" err="1"/>
              <a:t>them</a:t>
            </a:r>
            <a:r>
              <a:rPr lang="fr-CA" dirty="0"/>
              <a:t> to </a:t>
            </a:r>
            <a:r>
              <a:rPr lang="fr-CA" dirty="0" err="1"/>
              <a:t>sign</a:t>
            </a:r>
            <a:r>
              <a:rPr lang="fr-CA" dirty="0"/>
              <a:t> a document </a:t>
            </a:r>
            <a:r>
              <a:rPr lang="fr-CA" dirty="0" err="1"/>
              <a:t>confirming</a:t>
            </a:r>
            <a:r>
              <a:rPr lang="fr-CA" dirty="0"/>
              <a:t>:</a:t>
            </a:r>
          </a:p>
          <a:p>
            <a:pPr marL="914400" lvl="1" indent="-171450">
              <a:buFont typeface="Arial"/>
              <a:buChar char="•"/>
            </a:pPr>
            <a:r>
              <a:rPr lang="en-CA" dirty="0"/>
              <a:t>their agreement,</a:t>
            </a:r>
            <a:endParaRPr lang="fr-CA" dirty="0"/>
          </a:p>
          <a:p>
            <a:pPr marL="914400" lvl="1" indent="-171450">
              <a:buFont typeface="Arial"/>
              <a:buChar char="•"/>
            </a:pPr>
            <a:r>
              <a:rPr lang="en-CA" dirty="0"/>
              <a:t>the new end date of the lease,</a:t>
            </a:r>
            <a:endParaRPr lang="fr-CA" dirty="0"/>
          </a:p>
          <a:p>
            <a:pPr marL="914400" lvl="1" indent="-171450">
              <a:buFont typeface="Arial"/>
              <a:buChar char="•"/>
            </a:pPr>
            <a:r>
              <a:rPr lang="en-CA" dirty="0"/>
              <a:t>and any other relevant details, such as the move-out date.</a:t>
            </a:r>
            <a:endParaRPr lang="fr-CA" dirty="0"/>
          </a:p>
          <a:p>
            <a:pPr marL="742950" lvl="1" indent="-285750" algn="just">
              <a:buFont typeface="Arial,Sans-Serif"/>
              <a:buChar char="•"/>
            </a:pPr>
            <a:endParaRPr lang="fr-CA" dirty="0"/>
          </a:p>
          <a:p>
            <a:pPr lvl="1" algn="just"/>
            <a:r>
              <a:rPr lang="en-CA" dirty="0" err="1"/>
              <a:t>JuridiQC</a:t>
            </a:r>
            <a:r>
              <a:rPr lang="en-CA" dirty="0"/>
              <a:t> has a </a:t>
            </a:r>
            <a:r>
              <a:rPr lang="en-CA" u="sng" dirty="0">
                <a:hlinkClick r:id="rId3"/>
              </a:rPr>
              <a:t>lease resiliation agreement template</a:t>
            </a:r>
            <a:r>
              <a:rPr lang="en-CA" dirty="0"/>
              <a:t> that tenants can use.</a:t>
            </a:r>
            <a:endParaRPr lang="fr-CA" dirty="0"/>
          </a:p>
          <a:p>
            <a:pPr algn="just"/>
            <a:endParaRPr lang="fr-CA"/>
          </a:p>
          <a:p>
            <a:pPr algn="just"/>
            <a:r>
              <a:rPr lang="fr-CA" b="1" dirty="0"/>
              <a:t>Option 2: </a:t>
            </a:r>
            <a:r>
              <a:rPr lang="fr-CA" b="1" dirty="0" err="1"/>
              <a:t>Ending</a:t>
            </a:r>
            <a:r>
              <a:rPr lang="fr-CA" b="1" dirty="0"/>
              <a:t> </a:t>
            </a:r>
            <a:r>
              <a:rPr lang="fr-CA" b="1" dirty="0" err="1"/>
              <a:t>your</a:t>
            </a:r>
            <a:r>
              <a:rPr lang="fr-CA" b="1" dirty="0"/>
              <a:t> lease because of domestic or sexual violence</a:t>
            </a:r>
            <a:endParaRPr lang="fr-CA" dirty="0"/>
          </a:p>
          <a:p>
            <a:pPr algn="just"/>
            <a:endParaRPr lang="fr-CA"/>
          </a:p>
          <a:p>
            <a:pPr algn="just"/>
            <a:r>
              <a:rPr lang="en-CA" dirty="0"/>
              <a:t>The law allows tenants to end their lease if their safety or that of their children is threatened because of violence</a:t>
            </a:r>
            <a:r>
              <a:rPr lang="fr-CA" dirty="0">
                <a:hlinkClick r:id="rId4"/>
              </a:rPr>
              <a:t>[1]</a:t>
            </a:r>
            <a:r>
              <a:rPr lang="fr-CA" dirty="0"/>
              <a:t>. </a:t>
            </a:r>
          </a:p>
          <a:p>
            <a:pPr algn="just"/>
            <a:r>
              <a:rPr lang="fr-CA" dirty="0"/>
              <a:t> </a:t>
            </a:r>
          </a:p>
          <a:p>
            <a:pPr algn="just"/>
            <a:r>
              <a:rPr lang="en-CA" dirty="0"/>
              <a:t>How to do it? (see additional information for details)</a:t>
            </a:r>
            <a:endParaRPr lang="fr-CA" dirty="0"/>
          </a:p>
          <a:p>
            <a:pPr algn="just"/>
            <a:r>
              <a:rPr lang="fr-CA" b="1" dirty="0"/>
              <a:t> </a:t>
            </a:r>
            <a:endParaRPr lang="fr-CA" dirty="0"/>
          </a:p>
          <a:p>
            <a:pPr algn="just"/>
            <a:r>
              <a:rPr lang="fr-CA" dirty="0"/>
              <a:t>1. </a:t>
            </a:r>
            <a:r>
              <a:rPr lang="fr-CA" dirty="0" err="1"/>
              <a:t>Get</a:t>
            </a:r>
            <a:r>
              <a:rPr lang="fr-CA" dirty="0"/>
              <a:t> an attestation </a:t>
            </a:r>
            <a:r>
              <a:rPr lang="fr-CA" dirty="0" err="1"/>
              <a:t>confirming</a:t>
            </a:r>
            <a:r>
              <a:rPr lang="fr-CA" dirty="0"/>
              <a:t> </a:t>
            </a:r>
            <a:r>
              <a:rPr lang="fr-CA" dirty="0" err="1"/>
              <a:t>that</a:t>
            </a:r>
            <a:r>
              <a:rPr lang="fr-CA" dirty="0"/>
              <a:t> </a:t>
            </a:r>
            <a:r>
              <a:rPr lang="fr-CA" dirty="0" err="1"/>
              <a:t>you’re</a:t>
            </a:r>
            <a:r>
              <a:rPr lang="fr-CA" dirty="0"/>
              <a:t> </a:t>
            </a:r>
            <a:r>
              <a:rPr lang="fr-CA" dirty="0" err="1"/>
              <a:t>ending</a:t>
            </a:r>
            <a:r>
              <a:rPr lang="fr-CA" dirty="0"/>
              <a:t> the </a:t>
            </a:r>
            <a:r>
              <a:rPr lang="fr-CA" dirty="0" err="1"/>
              <a:t>lease</a:t>
            </a:r>
            <a:r>
              <a:rPr lang="fr-CA" dirty="0"/>
              <a:t> </a:t>
            </a:r>
            <a:r>
              <a:rPr lang="fr-CA" dirty="0" err="1"/>
              <a:t>because</a:t>
            </a:r>
            <a:r>
              <a:rPr lang="fr-CA" dirty="0"/>
              <a:t> of </a:t>
            </a:r>
            <a:r>
              <a:rPr lang="fr-CA" dirty="0" err="1"/>
              <a:t>domestic</a:t>
            </a:r>
            <a:r>
              <a:rPr lang="fr-CA" dirty="0"/>
              <a:t> or </a:t>
            </a:r>
            <a:r>
              <a:rPr lang="fr-CA" dirty="0" err="1"/>
              <a:t>sexual</a:t>
            </a:r>
            <a:r>
              <a:rPr lang="fr-CA" dirty="0"/>
              <a:t> violence</a:t>
            </a:r>
            <a:r>
              <a:rPr lang="fr-CA" dirty="0">
                <a:hlinkClick r:id="rId5"/>
              </a:rPr>
              <a:t>[2]</a:t>
            </a:r>
            <a:r>
              <a:rPr lang="fr-CA" dirty="0"/>
              <a:t>, </a:t>
            </a:r>
          </a:p>
          <a:p>
            <a:pPr algn="just"/>
            <a:r>
              <a:rPr lang="fr-CA" dirty="0"/>
              <a:t> </a:t>
            </a:r>
          </a:p>
          <a:p>
            <a:pPr algn="just"/>
            <a:r>
              <a:rPr lang="fr-CA" dirty="0"/>
              <a:t>2. </a:t>
            </a:r>
            <a:r>
              <a:rPr lang="fr-CA" dirty="0" err="1"/>
              <a:t>Notify</a:t>
            </a:r>
            <a:r>
              <a:rPr lang="fr-CA" dirty="0"/>
              <a:t> the landlord by </a:t>
            </a:r>
            <a:r>
              <a:rPr lang="fr-CA" dirty="0" err="1"/>
              <a:t>sending</a:t>
            </a:r>
            <a:r>
              <a:rPr lang="fr-CA" dirty="0"/>
              <a:t> the attestation and a </a:t>
            </a:r>
            <a:r>
              <a:rPr lang="fr-CA" dirty="0">
                <a:hlinkClick r:id="rId6"/>
              </a:rPr>
              <a:t>written notice indicating that you are ending your lease</a:t>
            </a:r>
            <a:r>
              <a:rPr lang="fr-CA" dirty="0">
                <a:hlinkClick r:id="rId7"/>
              </a:rPr>
              <a:t>[3]</a:t>
            </a:r>
            <a:r>
              <a:rPr lang="fr-CA" dirty="0"/>
              <a:t>.</a:t>
            </a:r>
          </a:p>
          <a:p>
            <a:pPr algn="just"/>
            <a:r>
              <a:rPr lang="fr-CA" dirty="0"/>
              <a:t> </a:t>
            </a:r>
          </a:p>
          <a:p>
            <a:pPr algn="just"/>
            <a:r>
              <a:rPr lang="fr-CA" b="1" dirty="0"/>
              <a:t>Option 3: </a:t>
            </a:r>
            <a:r>
              <a:rPr lang="fr-CA" b="1" dirty="0" err="1"/>
              <a:t>Transferring</a:t>
            </a:r>
            <a:r>
              <a:rPr lang="fr-CA" b="1" dirty="0"/>
              <a:t> the </a:t>
            </a:r>
            <a:r>
              <a:rPr lang="fr-CA" b="1" dirty="0" err="1"/>
              <a:t>lease</a:t>
            </a:r>
            <a:r>
              <a:rPr lang="fr-CA" b="1" dirty="0"/>
              <a:t> or </a:t>
            </a:r>
            <a:r>
              <a:rPr lang="fr-CA" b="1" dirty="0" err="1"/>
              <a:t>subletting</a:t>
            </a:r>
            <a:r>
              <a:rPr lang="fr-CA" b="1" dirty="0"/>
              <a:t> the </a:t>
            </a:r>
            <a:r>
              <a:rPr lang="fr-CA" b="1" dirty="0" err="1"/>
              <a:t>apartment</a:t>
            </a:r>
            <a:endParaRPr lang="fr-CA" dirty="0" err="1"/>
          </a:p>
          <a:p>
            <a:pPr algn="just"/>
            <a:r>
              <a:rPr lang="fr-CA" dirty="0"/>
              <a:t> </a:t>
            </a:r>
          </a:p>
          <a:p>
            <a:pPr marL="285750" indent="-285750" algn="just">
              <a:buFont typeface="Arial"/>
              <a:buChar char="•"/>
            </a:pPr>
            <a:r>
              <a:rPr lang="fr-CA" dirty="0"/>
              <a:t>A </a:t>
            </a:r>
            <a:r>
              <a:rPr lang="fr-CA" dirty="0" err="1"/>
              <a:t>person</a:t>
            </a:r>
            <a:r>
              <a:rPr lang="fr-CA" dirty="0"/>
              <a:t> </a:t>
            </a:r>
            <a:r>
              <a:rPr lang="fr-CA" dirty="0" err="1"/>
              <a:t>who</a:t>
            </a:r>
            <a:r>
              <a:rPr lang="fr-CA" dirty="0"/>
              <a:t> </a:t>
            </a:r>
            <a:r>
              <a:rPr lang="fr-CA" dirty="0" err="1"/>
              <a:t>is</a:t>
            </a:r>
            <a:r>
              <a:rPr lang="fr-CA" dirty="0"/>
              <a:t> </a:t>
            </a:r>
            <a:r>
              <a:rPr lang="fr-CA" dirty="0" err="1"/>
              <a:t>experiencing</a:t>
            </a:r>
            <a:r>
              <a:rPr lang="fr-CA" dirty="0"/>
              <a:t> violence can </a:t>
            </a:r>
            <a:r>
              <a:rPr lang="fr-CA" dirty="0" err="1"/>
              <a:t>also</a:t>
            </a:r>
            <a:r>
              <a:rPr lang="fr-CA" dirty="0"/>
              <a:t> </a:t>
            </a:r>
            <a:r>
              <a:rPr lang="fr-CA" dirty="0" err="1"/>
              <a:t>decide</a:t>
            </a:r>
            <a:r>
              <a:rPr lang="fr-CA" dirty="0"/>
              <a:t> to </a:t>
            </a:r>
            <a:r>
              <a:rPr lang="fr-CA" dirty="0" err="1"/>
              <a:t>assign</a:t>
            </a:r>
            <a:r>
              <a:rPr lang="fr-CA" dirty="0"/>
              <a:t> (</a:t>
            </a:r>
            <a:r>
              <a:rPr lang="fr-CA" dirty="0" err="1"/>
              <a:t>transfer</a:t>
            </a:r>
            <a:r>
              <a:rPr lang="fr-CA" dirty="0"/>
              <a:t>) </a:t>
            </a:r>
            <a:r>
              <a:rPr lang="fr-CA" dirty="0" err="1"/>
              <a:t>their</a:t>
            </a:r>
            <a:r>
              <a:rPr lang="fr-CA" dirty="0"/>
              <a:t> </a:t>
            </a:r>
            <a:r>
              <a:rPr lang="fr-CA" dirty="0" err="1"/>
              <a:t>lease</a:t>
            </a:r>
            <a:r>
              <a:rPr lang="fr-CA" dirty="0"/>
              <a:t> to </a:t>
            </a:r>
            <a:r>
              <a:rPr lang="fr-CA" dirty="0" err="1"/>
              <a:t>someone</a:t>
            </a:r>
            <a:r>
              <a:rPr lang="fr-CA" dirty="0"/>
              <a:t> </a:t>
            </a:r>
            <a:r>
              <a:rPr lang="fr-CA" dirty="0" err="1"/>
              <a:t>else</a:t>
            </a:r>
            <a:r>
              <a:rPr lang="fr-CA" dirty="0">
                <a:hlinkClick r:id="rId8"/>
              </a:rPr>
              <a:t>[4]</a:t>
            </a:r>
            <a:r>
              <a:rPr lang="fr-CA" dirty="0"/>
              <a:t>. In </a:t>
            </a:r>
            <a:r>
              <a:rPr lang="fr-CA" dirty="0" err="1"/>
              <a:t>this</a:t>
            </a:r>
            <a:r>
              <a:rPr lang="fr-CA" dirty="0"/>
              <a:t> case, </a:t>
            </a:r>
            <a:r>
              <a:rPr lang="fr-CA" dirty="0" err="1"/>
              <a:t>they</a:t>
            </a:r>
            <a:r>
              <a:rPr lang="fr-CA" dirty="0"/>
              <a:t> </a:t>
            </a:r>
            <a:r>
              <a:rPr lang="fr-CA" dirty="0" err="1"/>
              <a:t>will</a:t>
            </a:r>
            <a:r>
              <a:rPr lang="fr-CA" dirty="0"/>
              <a:t> no longer have to </a:t>
            </a:r>
            <a:r>
              <a:rPr lang="fr-CA" dirty="0" err="1"/>
              <a:t>pay</a:t>
            </a:r>
            <a:r>
              <a:rPr lang="fr-CA" dirty="0"/>
              <a:t> the </a:t>
            </a:r>
            <a:r>
              <a:rPr lang="fr-CA" dirty="0" err="1"/>
              <a:t>rent</a:t>
            </a:r>
            <a:r>
              <a:rPr lang="fr-CA" dirty="0"/>
              <a:t>, </a:t>
            </a:r>
            <a:r>
              <a:rPr lang="fr-CA" dirty="0" err="1"/>
              <a:t>because</a:t>
            </a:r>
            <a:r>
              <a:rPr lang="fr-CA" dirty="0"/>
              <a:t> the new tenant </a:t>
            </a:r>
            <a:r>
              <a:rPr lang="fr-CA" dirty="0" err="1"/>
              <a:t>takes</a:t>
            </a:r>
            <a:r>
              <a:rPr lang="fr-CA" dirty="0"/>
              <a:t> over </a:t>
            </a:r>
            <a:r>
              <a:rPr lang="fr-CA" dirty="0" err="1"/>
              <a:t>that</a:t>
            </a:r>
            <a:r>
              <a:rPr lang="fr-CA" dirty="0"/>
              <a:t> </a:t>
            </a:r>
            <a:r>
              <a:rPr lang="fr-CA" dirty="0" err="1"/>
              <a:t>responsibility</a:t>
            </a:r>
            <a:r>
              <a:rPr lang="fr-CA" dirty="0">
                <a:hlinkClick r:id="rId9"/>
              </a:rPr>
              <a:t>[5]</a:t>
            </a:r>
            <a:r>
              <a:rPr lang="fr-CA" dirty="0"/>
              <a:t>.</a:t>
            </a:r>
          </a:p>
          <a:p>
            <a:pPr algn="just"/>
            <a:r>
              <a:rPr lang="fr-CA" dirty="0"/>
              <a:t> </a:t>
            </a:r>
          </a:p>
          <a:p>
            <a:pPr marL="285750" indent="-285750" algn="just">
              <a:buFont typeface="Arial"/>
              <a:buChar char="•"/>
            </a:pPr>
            <a:r>
              <a:rPr lang="fr-CA" dirty="0" err="1"/>
              <a:t>Another</a:t>
            </a:r>
            <a:r>
              <a:rPr lang="fr-CA" dirty="0"/>
              <a:t> option </a:t>
            </a:r>
            <a:r>
              <a:rPr lang="fr-CA" dirty="0" err="1"/>
              <a:t>is</a:t>
            </a:r>
            <a:r>
              <a:rPr lang="fr-CA" dirty="0"/>
              <a:t> to </a:t>
            </a:r>
            <a:r>
              <a:rPr lang="fr-CA" dirty="0" err="1"/>
              <a:t>sublet</a:t>
            </a:r>
            <a:r>
              <a:rPr lang="fr-CA" dirty="0"/>
              <a:t> the </a:t>
            </a:r>
            <a:r>
              <a:rPr lang="fr-CA" dirty="0" err="1"/>
              <a:t>apartment</a:t>
            </a:r>
            <a:r>
              <a:rPr lang="fr-CA" dirty="0">
                <a:hlinkClick r:id="rId10"/>
              </a:rPr>
              <a:t>[6]</a:t>
            </a:r>
            <a:r>
              <a:rPr lang="fr-CA" dirty="0"/>
              <a:t>. This </a:t>
            </a:r>
            <a:r>
              <a:rPr lang="fr-CA" dirty="0" err="1"/>
              <a:t>is</a:t>
            </a:r>
            <a:r>
              <a:rPr lang="fr-CA" dirty="0"/>
              <a:t> </a:t>
            </a:r>
            <a:r>
              <a:rPr lang="fr-CA" dirty="0" err="1"/>
              <a:t>usually</a:t>
            </a:r>
            <a:r>
              <a:rPr lang="fr-CA" dirty="0"/>
              <a:t> a </a:t>
            </a:r>
            <a:r>
              <a:rPr lang="fr-CA" dirty="0" err="1"/>
              <a:t>temporary</a:t>
            </a:r>
            <a:r>
              <a:rPr lang="fr-CA" dirty="0"/>
              <a:t> arrangement </a:t>
            </a:r>
            <a:r>
              <a:rPr lang="fr-CA" dirty="0" err="1"/>
              <a:t>where</a:t>
            </a:r>
            <a:r>
              <a:rPr lang="fr-CA" dirty="0"/>
              <a:t> </a:t>
            </a:r>
            <a:r>
              <a:rPr lang="fr-CA" dirty="0" err="1"/>
              <a:t>someone</a:t>
            </a:r>
            <a:r>
              <a:rPr lang="fr-CA" dirty="0"/>
              <a:t> </a:t>
            </a:r>
            <a:r>
              <a:rPr lang="fr-CA" dirty="0" err="1"/>
              <a:t>else</a:t>
            </a:r>
            <a:r>
              <a:rPr lang="fr-CA" dirty="0"/>
              <a:t> </a:t>
            </a:r>
            <a:r>
              <a:rPr lang="fr-CA" dirty="0" err="1"/>
              <a:t>lives</a:t>
            </a:r>
            <a:r>
              <a:rPr lang="fr-CA" dirty="0"/>
              <a:t> in the </a:t>
            </a:r>
            <a:r>
              <a:rPr lang="fr-CA" dirty="0" err="1"/>
              <a:t>apartment</a:t>
            </a:r>
            <a:r>
              <a:rPr lang="fr-CA" dirty="0"/>
              <a:t>. In </a:t>
            </a:r>
            <a:r>
              <a:rPr lang="fr-CA" dirty="0" err="1"/>
              <a:t>this</a:t>
            </a:r>
            <a:r>
              <a:rPr lang="fr-CA" dirty="0"/>
              <a:t> case, the </a:t>
            </a:r>
            <a:r>
              <a:rPr lang="fr-CA" dirty="0" err="1"/>
              <a:t>partner</a:t>
            </a:r>
            <a:r>
              <a:rPr lang="fr-CA" dirty="0"/>
              <a:t> </a:t>
            </a:r>
            <a:r>
              <a:rPr lang="fr-CA" dirty="0" err="1"/>
              <a:t>remains</a:t>
            </a:r>
            <a:r>
              <a:rPr lang="fr-CA" dirty="0"/>
              <a:t> </a:t>
            </a:r>
            <a:r>
              <a:rPr lang="fr-CA" dirty="0" err="1"/>
              <a:t>responsible</a:t>
            </a:r>
            <a:r>
              <a:rPr lang="fr-CA" dirty="0"/>
              <a:t> for the </a:t>
            </a:r>
            <a:r>
              <a:rPr lang="fr-CA" dirty="0" err="1"/>
              <a:t>lease</a:t>
            </a:r>
            <a:r>
              <a:rPr lang="fr-CA" dirty="0"/>
              <a:t> if the </a:t>
            </a:r>
            <a:r>
              <a:rPr lang="fr-CA" dirty="0" err="1"/>
              <a:t>person</a:t>
            </a:r>
            <a:r>
              <a:rPr lang="fr-CA" dirty="0"/>
              <a:t> </a:t>
            </a:r>
            <a:r>
              <a:rPr lang="fr-CA" dirty="0" err="1"/>
              <a:t>subletting</a:t>
            </a:r>
            <a:r>
              <a:rPr lang="fr-CA" dirty="0"/>
              <a:t> </a:t>
            </a:r>
            <a:r>
              <a:rPr lang="fr-CA" dirty="0" err="1"/>
              <a:t>does</a:t>
            </a:r>
            <a:r>
              <a:rPr lang="fr-CA" dirty="0"/>
              <a:t> not </a:t>
            </a:r>
            <a:r>
              <a:rPr lang="fr-CA" dirty="0" err="1"/>
              <a:t>pay</a:t>
            </a:r>
            <a:r>
              <a:rPr lang="fr-CA" dirty="0">
                <a:hlinkClick r:id="rId11"/>
              </a:rPr>
              <a:t>[7]</a:t>
            </a:r>
            <a:r>
              <a:rPr lang="fr-CA" dirty="0"/>
              <a:t>.</a:t>
            </a:r>
          </a:p>
          <a:p>
            <a:pPr algn="just"/>
            <a:r>
              <a:rPr lang="fr-CA" dirty="0"/>
              <a:t> </a:t>
            </a:r>
          </a:p>
          <a:p>
            <a:pPr marL="285750" indent="-285750" algn="just">
              <a:buFont typeface="Arial"/>
              <a:buChar char="•"/>
            </a:pPr>
            <a:r>
              <a:rPr lang="fr-CA" dirty="0"/>
              <a:t>In </a:t>
            </a:r>
            <a:r>
              <a:rPr lang="fr-CA" dirty="0" err="1"/>
              <a:t>both</a:t>
            </a:r>
            <a:r>
              <a:rPr lang="fr-CA" dirty="0"/>
              <a:t> cases, the landlord must </a:t>
            </a:r>
            <a:r>
              <a:rPr lang="fr-CA" dirty="0" err="1"/>
              <a:t>agree</a:t>
            </a:r>
            <a:r>
              <a:rPr lang="fr-CA" dirty="0"/>
              <a:t> to let the </a:t>
            </a:r>
            <a:r>
              <a:rPr lang="fr-CA" dirty="0" err="1"/>
              <a:t>person</a:t>
            </a:r>
            <a:r>
              <a:rPr lang="fr-CA" dirty="0"/>
              <a:t> </a:t>
            </a:r>
            <a:r>
              <a:rPr lang="fr-CA" dirty="0" err="1"/>
              <a:t>sublet</a:t>
            </a:r>
            <a:r>
              <a:rPr lang="fr-CA" dirty="0"/>
              <a:t> or </a:t>
            </a:r>
            <a:r>
              <a:rPr lang="fr-CA" dirty="0" err="1"/>
              <a:t>assign</a:t>
            </a:r>
            <a:r>
              <a:rPr lang="fr-CA" dirty="0"/>
              <a:t> the </a:t>
            </a:r>
            <a:r>
              <a:rPr lang="fr-CA" dirty="0" err="1"/>
              <a:t>lease</a:t>
            </a:r>
            <a:r>
              <a:rPr lang="fr-CA" dirty="0">
                <a:hlinkClick r:id="rId12"/>
              </a:rPr>
              <a:t>[8]</a:t>
            </a:r>
            <a:r>
              <a:rPr lang="fr-CA" dirty="0"/>
              <a:t>. </a:t>
            </a:r>
          </a:p>
          <a:p>
            <a:pPr algn="just"/>
            <a:r>
              <a:rPr lang="fr-CA" b="1" dirty="0"/>
              <a:t> </a:t>
            </a:r>
            <a:endParaRPr lang="fr-CA" dirty="0"/>
          </a:p>
          <a:p>
            <a:pPr algn="just"/>
            <a:r>
              <a:rPr lang="fr-CA" b="1" u="sng" dirty="0" err="1"/>
              <a:t>Additional</a:t>
            </a:r>
            <a:r>
              <a:rPr lang="fr-CA" b="1" u="sng" dirty="0"/>
              <a:t> information</a:t>
            </a:r>
          </a:p>
          <a:p>
            <a:pPr algn="just"/>
            <a:r>
              <a:rPr lang="fr-CA" b="1" dirty="0"/>
              <a:t> </a:t>
            </a:r>
            <a:endParaRPr lang="fr-CA" dirty="0"/>
          </a:p>
          <a:p>
            <a:pPr algn="just"/>
            <a:r>
              <a:rPr lang="en-CA" b="1" dirty="0"/>
              <a:t>Regarding ending a lease because of domestic or sexual violence:</a:t>
            </a:r>
            <a:endParaRPr lang="fr-CA" dirty="0"/>
          </a:p>
          <a:p>
            <a:pPr algn="just"/>
            <a:r>
              <a:rPr lang="fr-CA" b="1" dirty="0"/>
              <a:t> </a:t>
            </a:r>
            <a:endParaRPr lang="fr-CA" dirty="0"/>
          </a:p>
          <a:p>
            <a:pPr marL="285750" indent="-285750" algn="just">
              <a:buFont typeface="Arial"/>
              <a:buChar char="•"/>
            </a:pPr>
            <a:r>
              <a:rPr lang="fr-CA" dirty="0"/>
              <a:t>The </a:t>
            </a:r>
            <a:r>
              <a:rPr lang="fr-CA" dirty="0" err="1"/>
              <a:t>person</a:t>
            </a:r>
            <a:r>
              <a:rPr lang="fr-CA" dirty="0"/>
              <a:t> must </a:t>
            </a:r>
            <a:r>
              <a:rPr lang="fr-CA" dirty="0" err="1"/>
              <a:t>request</a:t>
            </a:r>
            <a:r>
              <a:rPr lang="fr-CA" dirty="0"/>
              <a:t> the attestation </a:t>
            </a:r>
            <a:r>
              <a:rPr lang="fr-CA" dirty="0" err="1"/>
              <a:t>from</a:t>
            </a:r>
            <a:r>
              <a:rPr lang="fr-CA" dirty="0"/>
              <a:t> a civil servant or public </a:t>
            </a:r>
            <a:r>
              <a:rPr lang="fr-CA" dirty="0" err="1"/>
              <a:t>officer</a:t>
            </a:r>
            <a:r>
              <a:rPr lang="fr-CA" dirty="0">
                <a:hlinkClick r:id="rId13"/>
              </a:rPr>
              <a:t>[9]</a:t>
            </a:r>
            <a:r>
              <a:rPr lang="fr-CA" dirty="0"/>
              <a:t>.  </a:t>
            </a:r>
          </a:p>
          <a:p>
            <a:pPr algn="just"/>
            <a:endParaRPr lang="fr-CA"/>
          </a:p>
          <a:p>
            <a:pPr marL="285750" indent="-285750" algn="just">
              <a:buFont typeface="Arial"/>
              <a:buChar char="•"/>
            </a:pPr>
            <a:r>
              <a:rPr lang="fr-CA" dirty="0"/>
              <a:t>The </a:t>
            </a:r>
            <a:r>
              <a:rPr lang="fr-CA" dirty="0" err="1"/>
              <a:t>person</a:t>
            </a:r>
            <a:r>
              <a:rPr lang="fr-CA" dirty="0"/>
              <a:t> must </a:t>
            </a:r>
            <a:r>
              <a:rPr lang="fr-CA" dirty="0" err="1"/>
              <a:t>provide</a:t>
            </a:r>
            <a:r>
              <a:rPr lang="fr-CA" dirty="0"/>
              <a:t> 3 documents to </a:t>
            </a:r>
            <a:r>
              <a:rPr lang="fr-CA" dirty="0" err="1"/>
              <a:t>obtain</a:t>
            </a:r>
            <a:r>
              <a:rPr lang="fr-CA" dirty="0"/>
              <a:t> the attestation</a:t>
            </a:r>
            <a:r>
              <a:rPr lang="fr-CA" dirty="0">
                <a:hlinkClick r:id="rId14"/>
              </a:rPr>
              <a:t>[10]</a:t>
            </a:r>
            <a:r>
              <a:rPr lang="fr-CA" dirty="0"/>
              <a:t>: </a:t>
            </a:r>
          </a:p>
          <a:p>
            <a:pPr marL="742950" lvl="1" indent="-285750" algn="just">
              <a:buFont typeface="Arial,Sans-Serif"/>
              <a:buChar char="•"/>
            </a:pPr>
            <a:r>
              <a:rPr lang="en-CA" dirty="0"/>
              <a:t>The “</a:t>
            </a:r>
            <a:r>
              <a:rPr lang="en-CA" u="sng" dirty="0">
                <a:hlinkClick r:id="rId15"/>
              </a:rPr>
              <a:t>Request for an attestation for the purpose of resiliating a lease on grounds of sexual violence, spousal violence or violence towards a child living in the dwelling covered by the lease</a:t>
            </a:r>
            <a:r>
              <a:rPr lang="en-CA" dirty="0"/>
              <a:t>” form,</a:t>
            </a:r>
            <a:endParaRPr lang="fr-CA" dirty="0"/>
          </a:p>
          <a:p>
            <a:pPr marL="742950" lvl="1" indent="-285750" algn="just">
              <a:buFont typeface="Arial,Sans-Serif"/>
              <a:buChar char="•"/>
            </a:pPr>
            <a:r>
              <a:rPr lang="fr-CA" dirty="0"/>
              <a:t>A copy of the </a:t>
            </a:r>
            <a:r>
              <a:rPr lang="fr-CA" dirty="0" err="1"/>
              <a:t>lease</a:t>
            </a:r>
            <a:r>
              <a:rPr lang="fr-CA" dirty="0"/>
              <a:t>,</a:t>
            </a:r>
          </a:p>
          <a:p>
            <a:pPr marL="742950" lvl="1" indent="-285750" algn="just">
              <a:buFont typeface="Arial,Sans-Serif"/>
              <a:buChar char="•"/>
            </a:pPr>
            <a:r>
              <a:rPr lang="en-CA" dirty="0"/>
              <a:t>A document, like a letter, from a someone close to the person who supports the request, or a copy of the police statement or the name of the police service involved in the case.</a:t>
            </a:r>
            <a:endParaRPr lang="fr-CA" dirty="0"/>
          </a:p>
          <a:p>
            <a:pPr lvl="1" algn="just"/>
            <a:endParaRPr lang="fr-CA"/>
          </a:p>
          <a:p>
            <a:pPr marL="285750" indent="-285750" algn="just">
              <a:buFont typeface="Arial"/>
              <a:buChar char="•"/>
            </a:pPr>
            <a:r>
              <a:rPr lang="fr-CA" dirty="0" err="1"/>
              <a:t>Sending</a:t>
            </a:r>
            <a:r>
              <a:rPr lang="fr-CA" dirty="0"/>
              <a:t> a </a:t>
            </a:r>
            <a:r>
              <a:rPr lang="fr-CA" dirty="0" err="1"/>
              <a:t>written</a:t>
            </a:r>
            <a:r>
              <a:rPr lang="fr-CA" dirty="0"/>
              <a:t> notice and the attestation to the landlord </a:t>
            </a:r>
            <a:r>
              <a:rPr lang="fr-CA" dirty="0" err="1"/>
              <a:t>does</a:t>
            </a:r>
            <a:r>
              <a:rPr lang="fr-CA" dirty="0"/>
              <a:t> not </a:t>
            </a:r>
            <a:r>
              <a:rPr lang="fr-CA" dirty="0" err="1"/>
              <a:t>automatically</a:t>
            </a:r>
            <a:r>
              <a:rPr lang="fr-CA" dirty="0"/>
              <a:t> end the </a:t>
            </a:r>
            <a:r>
              <a:rPr lang="fr-CA" dirty="0" err="1"/>
              <a:t>lease</a:t>
            </a:r>
            <a:r>
              <a:rPr lang="fr-CA" dirty="0">
                <a:hlinkClick r:id="rId16"/>
              </a:rPr>
              <a:t>[11]</a:t>
            </a:r>
            <a:r>
              <a:rPr lang="fr-CA" dirty="0"/>
              <a:t>. The </a:t>
            </a:r>
            <a:r>
              <a:rPr lang="fr-CA" dirty="0" err="1"/>
              <a:t>person</a:t>
            </a:r>
            <a:r>
              <a:rPr lang="fr-CA" dirty="0"/>
              <a:t> must </a:t>
            </a:r>
            <a:r>
              <a:rPr lang="fr-CA" dirty="0" err="1"/>
              <a:t>generally</a:t>
            </a:r>
            <a:r>
              <a:rPr lang="fr-CA" dirty="0"/>
              <a:t> continue to </a:t>
            </a:r>
            <a:r>
              <a:rPr lang="fr-CA" dirty="0" err="1"/>
              <a:t>pay</a:t>
            </a:r>
            <a:r>
              <a:rPr lang="fr-CA" dirty="0"/>
              <a:t> </a:t>
            </a:r>
            <a:r>
              <a:rPr lang="fr-CA" dirty="0" err="1"/>
              <a:t>their</a:t>
            </a:r>
            <a:r>
              <a:rPr lang="fr-CA" dirty="0"/>
              <a:t> </a:t>
            </a:r>
            <a:r>
              <a:rPr lang="fr-CA" dirty="0" err="1"/>
              <a:t>rent</a:t>
            </a:r>
            <a:r>
              <a:rPr lang="fr-CA" dirty="0"/>
              <a:t> for </a:t>
            </a:r>
            <a:r>
              <a:rPr lang="fr-CA" dirty="0" err="1"/>
              <a:t>some</a:t>
            </a:r>
            <a:r>
              <a:rPr lang="fr-CA" dirty="0"/>
              <a:t> time</a:t>
            </a:r>
            <a:r>
              <a:rPr lang="fr-CA" dirty="0">
                <a:hlinkClick r:id="rId17"/>
              </a:rPr>
              <a:t>[12]</a:t>
            </a:r>
            <a:r>
              <a:rPr lang="fr-CA" dirty="0"/>
              <a:t>. This time varies </a:t>
            </a:r>
            <a:r>
              <a:rPr lang="fr-CA" dirty="0" err="1"/>
              <a:t>depending</a:t>
            </a:r>
            <a:r>
              <a:rPr lang="fr-CA" dirty="0"/>
              <a:t> on the </a:t>
            </a:r>
            <a:r>
              <a:rPr lang="fr-CA" dirty="0" err="1"/>
              <a:t>length</a:t>
            </a:r>
            <a:r>
              <a:rPr lang="fr-CA" dirty="0"/>
              <a:t> of the </a:t>
            </a:r>
            <a:r>
              <a:rPr lang="fr-CA" dirty="0" err="1"/>
              <a:t>lease</a:t>
            </a:r>
            <a:r>
              <a:rPr lang="fr-CA" dirty="0">
                <a:hlinkClick r:id="rId18"/>
              </a:rPr>
              <a:t>[13]</a:t>
            </a:r>
            <a:r>
              <a:rPr lang="fr-CA" dirty="0"/>
              <a:t>. </a:t>
            </a:r>
            <a:r>
              <a:rPr lang="en-CA" dirty="0"/>
              <a:t>In the case of a 12-month lease, this period is two months after the notice is sent</a:t>
            </a:r>
            <a:r>
              <a:rPr lang="fr-CA" dirty="0"/>
              <a:t> </a:t>
            </a:r>
            <a:r>
              <a:rPr lang="fr-CA" dirty="0">
                <a:hlinkClick r:id="rId18"/>
              </a:rPr>
              <a:t>[14]</a:t>
            </a:r>
            <a:r>
              <a:rPr lang="fr-CA" dirty="0"/>
              <a:t>.</a:t>
            </a:r>
          </a:p>
          <a:p>
            <a:pPr algn="just"/>
            <a:endParaRPr lang="fr-CA"/>
          </a:p>
          <a:p>
            <a:pPr marL="285750" indent="-285750" algn="just">
              <a:buFont typeface="Arial"/>
              <a:buChar char="•"/>
            </a:pPr>
            <a:r>
              <a:rPr lang="en-CA" dirty="0"/>
              <a:t>For more information on this process, see:</a:t>
            </a:r>
            <a:endParaRPr lang="fr-CA" dirty="0"/>
          </a:p>
          <a:p>
            <a:pPr marL="742950" lvl="1" indent="-285750" algn="just">
              <a:buFont typeface="Arial,Sans-Serif"/>
              <a:buChar char="•"/>
            </a:pPr>
            <a:r>
              <a:rPr lang="en-CA" u="sng" dirty="0">
                <a:hlinkClick r:id="rId19"/>
              </a:rPr>
              <a:t>Ending a Lease for Spousal or Sexual Violence | Éducaloi</a:t>
            </a:r>
            <a:endParaRPr lang="fr-CA"/>
          </a:p>
          <a:p>
            <a:pPr marL="742950" lvl="1" indent="-285750" algn="just">
              <a:buFont typeface="Arial,Sans-Serif"/>
              <a:buChar char="•"/>
            </a:pPr>
            <a:r>
              <a:rPr lang="en-CA" u="sng" dirty="0">
                <a:hlinkClick r:id="rId20"/>
              </a:rPr>
              <a:t>Termination of a lease – Spousal violence or sexual aggression – Tribunal administratif du logement</a:t>
            </a:r>
            <a:endParaRPr lang="fr-CA"/>
          </a:p>
          <a:p>
            <a:pPr algn="just"/>
            <a:br>
              <a:rPr lang="en-US" dirty="0">
                <a:cs typeface="+mn-lt"/>
              </a:rPr>
            </a:br>
            <a:r>
              <a:rPr lang="en-CA" b="1" dirty="0"/>
              <a:t>Regarding assigning a lease and subletting:</a:t>
            </a:r>
            <a:endParaRPr lang="en-US" dirty="0"/>
          </a:p>
          <a:p>
            <a:pPr algn="just"/>
            <a:endParaRPr lang="en-US"/>
          </a:p>
          <a:p>
            <a:pPr marL="285750" indent="-285750" algn="just">
              <a:buFont typeface="Arial"/>
              <a:buChar char="•"/>
            </a:pPr>
            <a:r>
              <a:rPr lang="en-CA" dirty="0"/>
              <a:t>The following article contains more information on assigning a lease and subletting: </a:t>
            </a:r>
            <a:r>
              <a:rPr lang="en-CA" u="sng" dirty="0">
                <a:hlinkClick r:id="rId21"/>
              </a:rPr>
              <a:t>Assigning a Lease or Subletting | Éducaloi</a:t>
            </a:r>
            <a:endParaRPr lang="fr-CA"/>
          </a:p>
          <a:p>
            <a:pPr algn="just"/>
            <a:endParaRPr lang="en-US"/>
          </a:p>
          <a:p>
            <a:pPr algn="just"/>
            <a:endParaRPr lang="en-US"/>
          </a:p>
          <a:p>
            <a:r>
              <a:rPr lang="fr-CA" b="1" u="sng" dirty="0"/>
              <a:t>Sources</a:t>
            </a:r>
            <a:endParaRPr lang="en-US" dirty="0"/>
          </a:p>
          <a:p>
            <a:endParaRPr lang="fr-CA"/>
          </a:p>
          <a:p>
            <a:pPr algn="just"/>
            <a:r>
              <a:rPr lang="fr-CA" dirty="0">
                <a:hlinkClick r:id="rId22"/>
              </a:rPr>
              <a:t>[1]</a:t>
            </a:r>
            <a:r>
              <a:rPr lang="fr-CA" dirty="0"/>
              <a:t> </a:t>
            </a:r>
            <a:r>
              <a:rPr lang="fr-CA" i="1"/>
              <a:t>Code civil du Québec</a:t>
            </a:r>
            <a:r>
              <a:rPr lang="fr-CA"/>
              <a:t>, RLRQ, c C-1991, art 1974.1 al 1.</a:t>
            </a:r>
            <a:endParaRPr lang="en-US"/>
          </a:p>
          <a:p>
            <a:pPr algn="just"/>
            <a:r>
              <a:rPr lang="fr-CA" dirty="0">
                <a:hlinkClick r:id="rId23"/>
              </a:rPr>
              <a:t>[2]</a:t>
            </a:r>
            <a:r>
              <a:rPr lang="fr-CA" dirty="0"/>
              <a:t> </a:t>
            </a:r>
            <a:r>
              <a:rPr lang="fr-CA" i="1"/>
              <a:t>Code civil du Québec</a:t>
            </a:r>
            <a:r>
              <a:rPr lang="fr-CA"/>
              <a:t>, RLRQ, c C-1991, art 1974.1 al 3.</a:t>
            </a:r>
            <a:endParaRPr lang="en-US"/>
          </a:p>
          <a:p>
            <a:pPr algn="just"/>
            <a:r>
              <a:rPr lang="fr-CA" dirty="0">
                <a:hlinkClick r:id="rId24"/>
              </a:rPr>
              <a:t>[3]</a:t>
            </a:r>
            <a:r>
              <a:rPr lang="fr-CA" dirty="0"/>
              <a:t> </a:t>
            </a:r>
            <a:r>
              <a:rPr lang="fr-CA" i="1"/>
              <a:t>Code civil du Québec</a:t>
            </a:r>
            <a:r>
              <a:rPr lang="fr-CA"/>
              <a:t>, RLRQ, c C-1991, art 1974.1 </a:t>
            </a:r>
            <a:r>
              <a:rPr lang="fr-CA" dirty="0" err="1"/>
              <a:t>als</a:t>
            </a:r>
            <a:r>
              <a:rPr lang="fr-CA" dirty="0"/>
              <a:t> 2 et 3.</a:t>
            </a:r>
            <a:endParaRPr lang="en-US" dirty="0"/>
          </a:p>
          <a:p>
            <a:pPr algn="just"/>
            <a:r>
              <a:rPr lang="fr-CA" dirty="0">
                <a:hlinkClick r:id="rId25"/>
              </a:rPr>
              <a:t>[4]</a:t>
            </a:r>
            <a:r>
              <a:rPr lang="fr-CA" dirty="0"/>
              <a:t> </a:t>
            </a:r>
            <a:r>
              <a:rPr lang="fr-CA" i="1"/>
              <a:t>Code civil du Québec</a:t>
            </a:r>
            <a:r>
              <a:rPr lang="fr-CA"/>
              <a:t>, RLRQ, c C-1991, art 1870. </a:t>
            </a:r>
            <a:endParaRPr lang="en-US"/>
          </a:p>
          <a:p>
            <a:pPr algn="just"/>
            <a:r>
              <a:rPr lang="fr-CA" dirty="0">
                <a:hlinkClick r:id="rId26"/>
              </a:rPr>
              <a:t>[5]</a:t>
            </a:r>
            <a:r>
              <a:rPr lang="fr-CA" dirty="0"/>
              <a:t> </a:t>
            </a:r>
            <a:r>
              <a:rPr lang="fr-CA" i="1"/>
              <a:t>Code civil du Québec</a:t>
            </a:r>
            <a:r>
              <a:rPr lang="fr-CA"/>
              <a:t>, RLRQ, c C-1991, art 1873.</a:t>
            </a:r>
            <a:endParaRPr lang="en-US"/>
          </a:p>
          <a:p>
            <a:pPr algn="just"/>
            <a:r>
              <a:rPr lang="fr-CA" dirty="0">
                <a:hlinkClick r:id="rId27"/>
              </a:rPr>
              <a:t>[6]</a:t>
            </a:r>
            <a:r>
              <a:rPr lang="fr-CA" dirty="0"/>
              <a:t> </a:t>
            </a:r>
            <a:r>
              <a:rPr lang="fr-CA" i="1"/>
              <a:t>Code civil du Québec</a:t>
            </a:r>
            <a:r>
              <a:rPr lang="fr-CA"/>
              <a:t>, RLRQ, c C-1991, art 1870. </a:t>
            </a:r>
            <a:endParaRPr lang="en-US"/>
          </a:p>
          <a:p>
            <a:pPr algn="just"/>
            <a:r>
              <a:rPr lang="fr-CA" dirty="0">
                <a:hlinkClick r:id="rId28"/>
              </a:rPr>
              <a:t>[7]</a:t>
            </a:r>
            <a:r>
              <a:rPr lang="fr-CA" dirty="0"/>
              <a:t> </a:t>
            </a:r>
            <a:r>
              <a:rPr lang="fr-CA"/>
              <a:t>See, for example, </a:t>
            </a:r>
            <a:r>
              <a:rPr lang="fr-CA" i="1"/>
              <a:t>Code civil du Québec</a:t>
            </a:r>
            <a:r>
              <a:rPr lang="fr-CA"/>
              <a:t>, RLRQ, c C-1991, art 1874</a:t>
            </a:r>
            <a:endParaRPr lang="en-US"/>
          </a:p>
          <a:p>
            <a:pPr algn="just"/>
            <a:r>
              <a:rPr lang="fr-CA" dirty="0">
                <a:hlinkClick r:id="rId29"/>
              </a:rPr>
              <a:t>[8]</a:t>
            </a:r>
            <a:r>
              <a:rPr lang="fr-CA" dirty="0"/>
              <a:t> </a:t>
            </a:r>
            <a:r>
              <a:rPr lang="fr-CA" i="1"/>
              <a:t>Code civil du Québec</a:t>
            </a:r>
            <a:r>
              <a:rPr lang="fr-CA"/>
              <a:t>, RLRQ, c C-1991, arts 1870, 1871 al 1.</a:t>
            </a:r>
            <a:endParaRPr lang="en-US"/>
          </a:p>
          <a:p>
            <a:pPr algn="just"/>
            <a:r>
              <a:rPr lang="fr-CA" dirty="0">
                <a:hlinkClick r:id="rId30"/>
              </a:rPr>
              <a:t>[9]</a:t>
            </a:r>
            <a:r>
              <a:rPr lang="fr-CA" dirty="0"/>
              <a:t> </a:t>
            </a:r>
            <a:r>
              <a:rPr lang="fr-CA" i="1"/>
              <a:t>Code civil du Québec</a:t>
            </a:r>
            <a:r>
              <a:rPr lang="fr-CA"/>
              <a:t>, RLRQ, c C-1991, art 1974.1 al 3.</a:t>
            </a:r>
            <a:endParaRPr lang="en-US"/>
          </a:p>
          <a:p>
            <a:pPr algn="just"/>
            <a:r>
              <a:rPr lang="fr-CA" dirty="0">
                <a:hlinkClick r:id="rId31"/>
              </a:rPr>
              <a:t>[10]</a:t>
            </a:r>
            <a:r>
              <a:rPr lang="fr-CA" dirty="0"/>
              <a:t> </a:t>
            </a:r>
            <a:r>
              <a:rPr lang="fr-CA" i="1"/>
              <a:t>Code civil du Québec</a:t>
            </a:r>
            <a:r>
              <a:rPr lang="fr-CA"/>
              <a:t>, RLRQ, c C-1991, art 1974.1 al 3 ; </a:t>
            </a:r>
            <a:r>
              <a:rPr lang="fr-CA" dirty="0">
                <a:hlinkClick r:id="rId32"/>
              </a:rPr>
              <a:t>Gouvernement du Québec</a:t>
            </a:r>
            <a:r>
              <a:rPr lang="fr-CA" dirty="0"/>
              <a:t>.</a:t>
            </a:r>
            <a:endParaRPr lang="en-US" dirty="0"/>
          </a:p>
          <a:p>
            <a:pPr algn="just"/>
            <a:r>
              <a:rPr lang="fr-CA" dirty="0">
                <a:hlinkClick r:id="rId33"/>
              </a:rPr>
              <a:t>[11]</a:t>
            </a:r>
            <a:r>
              <a:rPr lang="fr-CA" dirty="0"/>
              <a:t> </a:t>
            </a:r>
            <a:r>
              <a:rPr lang="fr-CA" i="1"/>
              <a:t>Code civil du Québec</a:t>
            </a:r>
            <a:r>
              <a:rPr lang="fr-CA"/>
              <a:t>, RLRQ, c C-1991, art 1974.1 al 2. </a:t>
            </a:r>
            <a:endParaRPr lang="en-US"/>
          </a:p>
          <a:p>
            <a:pPr algn="just"/>
            <a:r>
              <a:rPr lang="fr-CA" dirty="0">
                <a:hlinkClick r:id="rId34"/>
              </a:rPr>
              <a:t>[12]</a:t>
            </a:r>
            <a:r>
              <a:rPr lang="fr-CA" dirty="0"/>
              <a:t> </a:t>
            </a:r>
            <a:r>
              <a:rPr lang="fr-CA" i="1"/>
              <a:t>Code civil du Québec</a:t>
            </a:r>
            <a:r>
              <a:rPr lang="fr-CA"/>
              <a:t>, RLRQ, c C-1991, art 1974.1 al 2. </a:t>
            </a:r>
            <a:endParaRPr lang="en-US"/>
          </a:p>
          <a:p>
            <a:pPr algn="just"/>
            <a:r>
              <a:rPr lang="fr-CA" dirty="0">
                <a:hlinkClick r:id="rId35"/>
              </a:rPr>
              <a:t>[13]</a:t>
            </a:r>
            <a:r>
              <a:rPr lang="fr-CA" dirty="0"/>
              <a:t> </a:t>
            </a:r>
            <a:r>
              <a:rPr lang="fr-CA" i="1"/>
              <a:t>Code civil du Québec</a:t>
            </a:r>
            <a:r>
              <a:rPr lang="fr-CA"/>
              <a:t>, RLRQ, c C-1991, art 1974.1 al 2.</a:t>
            </a:r>
            <a:endParaRPr lang="en-US"/>
          </a:p>
          <a:p>
            <a:pPr algn="just"/>
            <a:r>
              <a:rPr lang="fr-CA" dirty="0">
                <a:hlinkClick r:id="rId35"/>
              </a:rPr>
              <a:t>[14]</a:t>
            </a:r>
            <a:r>
              <a:rPr lang="fr-CA" dirty="0"/>
              <a:t> </a:t>
            </a:r>
            <a:r>
              <a:rPr lang="fr-CA" i="1"/>
              <a:t>Code civil du Québec</a:t>
            </a:r>
            <a:r>
              <a:rPr lang="fr-CA"/>
              <a:t>, RLRQ, c C-1991, art 1974.1 al 2.</a:t>
            </a: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5</a:t>
            </a:fld>
            <a:endParaRPr lang="fr-CA"/>
          </a:p>
        </p:txBody>
      </p:sp>
    </p:spTree>
    <p:extLst>
      <p:ext uri="{BB962C8B-B14F-4D97-AF65-F5344CB8AC3E}">
        <p14:creationId xmlns:p14="http://schemas.microsoft.com/office/powerpoint/2010/main" val="1720217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sz="1200" b="1" i="0" u="none" strike="noStrike" dirty="0">
                <a:solidFill>
                  <a:srgbClr val="000000"/>
                </a:solidFill>
                <a:effectLst/>
                <a:highlight>
                  <a:srgbClr val="F5F5F5"/>
                </a:highlight>
                <a:latin typeface="Calibri"/>
                <a:cs typeface="Calibri"/>
              </a:rPr>
              <a:t>2 minutes</a:t>
            </a:r>
            <a:r>
              <a:rPr lang="fr-CA" sz="1200" b="0" i="0" dirty="0">
                <a:solidFill>
                  <a:srgbClr val="444444"/>
                </a:solidFill>
                <a:effectLst/>
                <a:highlight>
                  <a:srgbClr val="F5F5F5"/>
                </a:highlight>
                <a:latin typeface="Calibri"/>
                <a:cs typeface="Calibri"/>
              </a:rPr>
              <a:t>​</a:t>
            </a:r>
          </a:p>
          <a:p>
            <a:pPr algn="l" rtl="0" fontAlgn="base"/>
            <a:r>
              <a:rPr lang="fr-CA" sz="1200" b="0" i="0" u="sng" dirty="0">
                <a:solidFill>
                  <a:srgbClr val="444444"/>
                </a:solidFill>
                <a:effectLst/>
                <a:highlight>
                  <a:srgbClr val="F5F5F5"/>
                </a:highlight>
                <a:latin typeface="Calibri"/>
                <a:cs typeface="Calibri"/>
              </a:rPr>
              <a:t>​</a:t>
            </a:r>
          </a:p>
          <a:p>
            <a:pPr algn="l" rtl="0" fontAlgn="base"/>
            <a:r>
              <a:rPr lang="fr-CA" sz="1200" b="1" i="0" u="sng" dirty="0">
                <a:solidFill>
                  <a:srgbClr val="000000"/>
                </a:solidFill>
                <a:effectLst/>
                <a:highlight>
                  <a:srgbClr val="F5F5F5"/>
                </a:highlight>
                <a:latin typeface="Calibri"/>
                <a:cs typeface="Calibri"/>
              </a:rPr>
              <a:t>Instructions</a:t>
            </a:r>
            <a:r>
              <a:rPr lang="fr-CA" sz="1200" b="0" i="0" u="sng" dirty="0">
                <a:solidFill>
                  <a:srgbClr val="444444"/>
                </a:solidFill>
                <a:effectLst/>
                <a:highlight>
                  <a:srgbClr val="F5F5F5"/>
                </a:highlight>
                <a:latin typeface="Calibri"/>
                <a:cs typeface="Calibri"/>
              </a:rPr>
              <a:t>​</a:t>
            </a:r>
          </a:p>
          <a:p>
            <a:pPr algn="l" rtl="0" fontAlgn="base"/>
            <a:r>
              <a:rPr lang="fr-CA" sz="1200" b="0" i="0" dirty="0">
                <a:solidFill>
                  <a:srgbClr val="444444"/>
                </a:solidFill>
                <a:effectLst/>
                <a:highlight>
                  <a:srgbClr val="F5F5F5"/>
                </a:highlight>
                <a:latin typeface="Calibri"/>
                <a:cs typeface="Calibri"/>
              </a:rPr>
              <a:t>​</a:t>
            </a:r>
          </a:p>
          <a:p>
            <a:pPr marL="285750" indent="-285750" fontAlgn="base">
              <a:buFont typeface="Arial" panose="020B0604020202020204" pitchFamily="34" charset="0"/>
              <a:buChar char="•"/>
            </a:pPr>
            <a:r>
              <a:rPr lang="en-CA" dirty="0">
                <a:solidFill>
                  <a:srgbClr val="000000"/>
                </a:solidFill>
                <a:highlight>
                  <a:srgbClr val="F5F5F5"/>
                </a:highlight>
              </a:rPr>
              <a:t>In the following slides, you will find resources that you can present to participants. You can customize the workshop by adding slides presenting other relevant resources.</a:t>
            </a:r>
            <a:endParaRPr lang="fr-CA" b="0" i="0" dirty="0">
              <a:solidFill>
                <a:srgbClr val="000000"/>
              </a:solidFill>
              <a:effectLst/>
              <a:highlight>
                <a:srgbClr val="F5F5F5"/>
              </a:highlight>
            </a:endParaRPr>
          </a:p>
          <a:p>
            <a:pPr marL="285750" indent="-285750">
              <a:buFont typeface="Arial"/>
              <a:buChar char="•"/>
            </a:pPr>
            <a:r>
              <a:rPr lang="en-CA" dirty="0">
                <a:highlight>
                  <a:srgbClr val="F5F5F5"/>
                </a:highlight>
              </a:rPr>
              <a:t>Feel free to print the slides with the resources.</a:t>
            </a:r>
            <a:endParaRPr lang="fr-CA" dirty="0">
              <a:highlight>
                <a:srgbClr val="F5F5F5"/>
              </a:highlight>
            </a:endParaRPr>
          </a:p>
          <a:p>
            <a:pPr marL="285750" indent="-285750">
              <a:buFont typeface="Arial"/>
              <a:buChar char="•"/>
            </a:pPr>
            <a:r>
              <a:rPr lang="en-CA" dirty="0">
                <a:highlight>
                  <a:srgbClr val="F5F5F5"/>
                </a:highlight>
              </a:rPr>
              <a:t>Feel free to offer to help participants contact one of the mentioned resources or even to go with them if needed. You can also explore the websites together.</a:t>
            </a:r>
            <a:endParaRPr lang="fr-CA" dirty="0">
              <a:highlight>
                <a:srgbClr val="F5F5F5"/>
              </a:highlight>
            </a:endParaRPr>
          </a:p>
          <a:p>
            <a:pPr marL="285750" indent="-285750">
              <a:buFont typeface="Arial"/>
              <a:buChar char="•"/>
            </a:pPr>
            <a:r>
              <a:rPr lang="en-CA" dirty="0">
                <a:highlight>
                  <a:srgbClr val="F5F5F5"/>
                </a:highlight>
              </a:rPr>
              <a:t>Mention that they can look at these resources even if they do not intend to leave their spouse or partner, or if they are still deciding what to do. They can consult these resources simply to inform themselves.</a:t>
            </a:r>
            <a:endParaRPr lang="fr-CA" dirty="0">
              <a:highlight>
                <a:srgbClr val="F5F5F5"/>
              </a:highlight>
            </a:endParaRPr>
          </a:p>
          <a:p>
            <a:pPr marL="285750" indent="-285750">
              <a:buFont typeface="Arial" panose="020B0604020202020204" pitchFamily="34" charset="0"/>
              <a:buChar char="•"/>
            </a:pPr>
            <a:endParaRPr lang="fr-CA" sz="1200" dirty="0">
              <a:highlight>
                <a:srgbClr val="F5F5F5"/>
              </a:highlight>
              <a:latin typeface="Calibri" panose="020F0502020204030204" pitchFamily="34" charset="0"/>
              <a:ea typeface="Calibri"/>
              <a:cs typeface="Calibri" panose="020F0502020204030204" pitchFamily="34" charset="0"/>
            </a:endParaRPr>
          </a:p>
          <a:p>
            <a:endParaRPr lang="fr-CA" dirty="0">
              <a:latin typeface="Calibri" panose="020F0502020204030204" pitchFamily="34" charset="0"/>
              <a:cs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6</a:t>
            </a:fld>
            <a:endParaRPr lang="fr-CA"/>
          </a:p>
        </p:txBody>
      </p:sp>
    </p:spTree>
    <p:extLst>
      <p:ext uri="{BB962C8B-B14F-4D97-AF65-F5344CB8AC3E}">
        <p14:creationId xmlns:p14="http://schemas.microsoft.com/office/powerpoint/2010/main" val="1479330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a:ea typeface="Calibri"/>
                <a:cs typeface="Calibri"/>
              </a:rPr>
              <a:t>1 minute</a:t>
            </a:r>
            <a:r>
              <a:rPr lang="fr-CA" b="0" i="0" dirty="0">
                <a:solidFill>
                  <a:srgbClr val="444444"/>
                </a:solidFill>
                <a:effectLst/>
                <a:highlight>
                  <a:srgbClr val="F5F5F5"/>
                </a:highlight>
                <a:latin typeface="Calibri"/>
                <a:ea typeface="Calibri"/>
                <a:cs typeface="Calibri"/>
              </a:rPr>
              <a:t>​</a:t>
            </a:r>
          </a:p>
          <a:p>
            <a:pPr algn="l" rtl="0" fontAlgn="base"/>
            <a:r>
              <a:rPr lang="fr-CA" b="1" i="0" u="sng" dirty="0">
                <a:solidFill>
                  <a:srgbClr val="000000"/>
                </a:solidFill>
                <a:effectLst/>
                <a:highlight>
                  <a:srgbClr val="F5F5F5"/>
                </a:highlight>
                <a:latin typeface="Calibri"/>
                <a:ea typeface="Calibri"/>
                <a:cs typeface="Calibri"/>
              </a:rPr>
              <a:t>Instructions</a:t>
            </a:r>
            <a:r>
              <a:rPr lang="fr-CA" b="0" i="0" u="sng" dirty="0">
                <a:solidFill>
                  <a:srgbClr val="444444"/>
                </a:solidFill>
                <a:effectLst/>
                <a:highlight>
                  <a:srgbClr val="F5F5F5"/>
                </a:highlight>
                <a:latin typeface="Calibri"/>
                <a:ea typeface="Calibri"/>
                <a:cs typeface="Calibri"/>
              </a:rPr>
              <a:t>​</a:t>
            </a:r>
          </a:p>
          <a:p>
            <a:pPr algn="l" rtl="0" fontAlgn="base">
              <a:buFont typeface="Arial" panose="020B0604020202020204" pitchFamily="34" charset="0"/>
              <a:buChar char="•"/>
            </a:pPr>
            <a:endParaRPr lang="fr-CA" sz="1200" b="0" i="0">
              <a:solidFill>
                <a:srgbClr val="444444"/>
              </a:solidFill>
              <a:effectLst/>
              <a:highlight>
                <a:srgbClr val="F5F5F5"/>
              </a:highlight>
              <a:latin typeface="Arial" panose="020B0604020202020204" pitchFamily="34" charset="0"/>
            </a:endParaRPr>
          </a:p>
          <a:p>
            <a:pPr marL="171450" indent="-171450" fontAlgn="base">
              <a:buFont typeface="Arial" panose="020B0604020202020204" pitchFamily="34" charset="0"/>
              <a:buChar char="•"/>
            </a:pPr>
            <a:r>
              <a:rPr lang="fr-CA" dirty="0">
                <a:solidFill>
                  <a:srgbClr val="000000"/>
                </a:solidFill>
                <a:highlight>
                  <a:srgbClr val="F5F5F5"/>
                </a:highlight>
              </a:rPr>
              <a:t>You can </a:t>
            </a:r>
            <a:r>
              <a:rPr lang="fr-CA" dirty="0" err="1">
                <a:solidFill>
                  <a:srgbClr val="000000"/>
                </a:solidFill>
                <a:highlight>
                  <a:srgbClr val="F5F5F5"/>
                </a:highlight>
              </a:rPr>
              <a:t>customize</a:t>
            </a:r>
            <a:r>
              <a:rPr lang="fr-CA" dirty="0">
                <a:solidFill>
                  <a:srgbClr val="000000"/>
                </a:solidFill>
                <a:highlight>
                  <a:srgbClr val="F5F5F5"/>
                </a:highlight>
              </a:rPr>
              <a:t> </a:t>
            </a:r>
            <a:r>
              <a:rPr lang="fr-CA" dirty="0" err="1">
                <a:solidFill>
                  <a:srgbClr val="000000"/>
                </a:solidFill>
                <a:highlight>
                  <a:srgbClr val="F5F5F5"/>
                </a:highlight>
              </a:rPr>
              <a:t>this</a:t>
            </a:r>
            <a:r>
              <a:rPr lang="fr-CA" dirty="0">
                <a:solidFill>
                  <a:srgbClr val="000000"/>
                </a:solidFill>
                <a:highlight>
                  <a:srgbClr val="F5F5F5"/>
                </a:highlight>
              </a:rPr>
              <a:t> slide if </a:t>
            </a:r>
            <a:r>
              <a:rPr lang="fr-CA" dirty="0" err="1">
                <a:solidFill>
                  <a:srgbClr val="000000"/>
                </a:solidFill>
                <a:highlight>
                  <a:srgbClr val="F5F5F5"/>
                </a:highlight>
              </a:rPr>
              <a:t>you</a:t>
            </a:r>
            <a:r>
              <a:rPr lang="fr-CA" dirty="0">
                <a:solidFill>
                  <a:srgbClr val="000000"/>
                </a:solidFill>
                <a:highlight>
                  <a:srgbClr val="F5F5F5"/>
                </a:highlight>
              </a:rPr>
              <a:t> </a:t>
            </a:r>
            <a:r>
              <a:rPr lang="fr-CA" dirty="0" err="1">
                <a:solidFill>
                  <a:srgbClr val="000000"/>
                </a:solidFill>
                <a:highlight>
                  <a:srgbClr val="F5F5F5"/>
                </a:highlight>
              </a:rPr>
              <a:t>want</a:t>
            </a:r>
            <a:r>
              <a:rPr lang="fr-CA" dirty="0">
                <a:solidFill>
                  <a:srgbClr val="000000"/>
                </a:solidFill>
                <a:highlight>
                  <a:srgbClr val="F5F5F5"/>
                </a:highlight>
              </a:rPr>
              <a:t> to </a:t>
            </a:r>
            <a:r>
              <a:rPr lang="fr-CA" dirty="0" err="1">
                <a:solidFill>
                  <a:srgbClr val="000000"/>
                </a:solidFill>
                <a:highlight>
                  <a:srgbClr val="F5F5F5"/>
                </a:highlight>
              </a:rPr>
              <a:t>add</a:t>
            </a:r>
            <a:r>
              <a:rPr lang="fr-CA" dirty="0">
                <a:solidFill>
                  <a:srgbClr val="000000"/>
                </a:solidFill>
                <a:highlight>
                  <a:srgbClr val="F5F5F5"/>
                </a:highlight>
              </a:rPr>
              <a:t> </a:t>
            </a:r>
            <a:r>
              <a:rPr lang="fr-CA" dirty="0" err="1">
                <a:solidFill>
                  <a:srgbClr val="000000"/>
                </a:solidFill>
                <a:highlight>
                  <a:srgbClr val="F5F5F5"/>
                </a:highlight>
              </a:rPr>
              <a:t>resources</a:t>
            </a:r>
            <a:r>
              <a:rPr lang="fr-CA" dirty="0">
                <a:solidFill>
                  <a:srgbClr val="000000"/>
                </a:solidFill>
                <a:highlight>
                  <a:srgbClr val="F5F5F5"/>
                </a:highlight>
              </a:rPr>
              <a:t> </a:t>
            </a:r>
            <a:r>
              <a:rPr lang="fr-CA" dirty="0" err="1">
                <a:solidFill>
                  <a:srgbClr val="000000"/>
                </a:solidFill>
                <a:highlight>
                  <a:srgbClr val="F5F5F5"/>
                </a:highlight>
              </a:rPr>
              <a:t>other</a:t>
            </a:r>
            <a:r>
              <a:rPr lang="fr-CA" dirty="0">
                <a:solidFill>
                  <a:srgbClr val="000000"/>
                </a:solidFill>
                <a:highlight>
                  <a:srgbClr val="F5F5F5"/>
                </a:highlight>
              </a:rPr>
              <a:t> </a:t>
            </a:r>
            <a:r>
              <a:rPr lang="fr-CA" dirty="0" err="1">
                <a:solidFill>
                  <a:srgbClr val="000000"/>
                </a:solidFill>
                <a:highlight>
                  <a:srgbClr val="F5F5F5"/>
                </a:highlight>
              </a:rPr>
              <a:t>than</a:t>
            </a:r>
            <a:r>
              <a:rPr lang="fr-CA" dirty="0">
                <a:solidFill>
                  <a:srgbClr val="000000"/>
                </a:solidFill>
                <a:highlight>
                  <a:srgbClr val="F5F5F5"/>
                </a:highlight>
              </a:rPr>
              <a:t> </a:t>
            </a:r>
            <a:r>
              <a:rPr lang="fr-CA" dirty="0" err="1">
                <a:solidFill>
                  <a:srgbClr val="000000"/>
                </a:solidFill>
                <a:highlight>
                  <a:srgbClr val="F5F5F5"/>
                </a:highlight>
              </a:rPr>
              <a:t>those</a:t>
            </a:r>
            <a:r>
              <a:rPr lang="fr-CA" dirty="0">
                <a:solidFill>
                  <a:srgbClr val="000000"/>
                </a:solidFill>
                <a:highlight>
                  <a:srgbClr val="F5F5F5"/>
                </a:highlight>
              </a:rPr>
              <a:t> </a:t>
            </a:r>
            <a:r>
              <a:rPr lang="fr-CA" dirty="0" err="1">
                <a:solidFill>
                  <a:srgbClr val="000000"/>
                </a:solidFill>
                <a:highlight>
                  <a:srgbClr val="F5F5F5"/>
                </a:highlight>
              </a:rPr>
              <a:t>presented</a:t>
            </a:r>
            <a:r>
              <a:rPr lang="fr-CA" dirty="0">
                <a:solidFill>
                  <a:srgbClr val="000000"/>
                </a:solidFill>
                <a:highlight>
                  <a:srgbClr val="F5F5F5"/>
                </a:highlight>
              </a:rPr>
              <a:t> in the </a:t>
            </a:r>
            <a:r>
              <a:rPr lang="fr-CA" dirty="0" err="1">
                <a:solidFill>
                  <a:srgbClr val="000000"/>
                </a:solidFill>
                <a:highlight>
                  <a:srgbClr val="F5F5F5"/>
                </a:highlight>
              </a:rPr>
              <a:t>following</a:t>
            </a:r>
            <a:r>
              <a:rPr lang="fr-CA" dirty="0">
                <a:solidFill>
                  <a:srgbClr val="000000"/>
                </a:solidFill>
                <a:highlight>
                  <a:srgbClr val="F5F5F5"/>
                </a:highlight>
              </a:rPr>
              <a:t> slides</a:t>
            </a:r>
            <a:r>
              <a:rPr lang="fr-CA" dirty="0">
                <a:solidFill>
                  <a:srgbClr val="000000"/>
                </a:solidFill>
                <a:highlight>
                  <a:srgbClr val="F5F5F5"/>
                </a:highlight>
                <a:latin typeface="Calibri"/>
                <a:ea typeface="Calibri"/>
                <a:cs typeface="Calibri"/>
              </a:rPr>
              <a:t>.</a:t>
            </a:r>
            <a:r>
              <a:rPr lang="fr-CA" sz="1200" b="0" i="0" u="none" strike="noStrike" dirty="0">
                <a:solidFill>
                  <a:srgbClr val="000000"/>
                </a:solidFill>
                <a:effectLst/>
                <a:highlight>
                  <a:srgbClr val="F5F5F5"/>
                </a:highlight>
                <a:latin typeface="Calibri"/>
                <a:ea typeface="Calibri"/>
                <a:cs typeface="Calibri"/>
              </a:rPr>
              <a:t> </a:t>
            </a:r>
            <a:endParaRPr lang="en-US" sz="1200" b="0" i="0" dirty="0">
              <a:solidFill>
                <a:srgbClr val="444444"/>
              </a:solidFill>
              <a:effectLst/>
              <a:highlight>
                <a:srgbClr val="F5F5F5"/>
              </a:highlight>
              <a:latin typeface="Calibri"/>
              <a:ea typeface="Calibri"/>
              <a:cs typeface="Calibri"/>
            </a:endParaRPr>
          </a:p>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7</a:t>
            </a:fld>
            <a:endParaRPr lang="fr-CA"/>
          </a:p>
        </p:txBody>
      </p:sp>
    </p:spTree>
    <p:extLst>
      <p:ext uri="{BB962C8B-B14F-4D97-AF65-F5344CB8AC3E}">
        <p14:creationId xmlns:p14="http://schemas.microsoft.com/office/powerpoint/2010/main" val="646068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a:ea typeface="Calibri"/>
                <a:cs typeface="Calibri"/>
              </a:rPr>
              <a:t>1 minute</a:t>
            </a:r>
            <a:r>
              <a:rPr lang="fr-CA" b="0" i="0" dirty="0">
                <a:solidFill>
                  <a:srgbClr val="444444"/>
                </a:solidFill>
                <a:effectLst/>
                <a:highlight>
                  <a:srgbClr val="F5F5F5"/>
                </a:highlight>
                <a:latin typeface="Calibri"/>
                <a:ea typeface="Calibri"/>
                <a:cs typeface="Calibri"/>
              </a:rPr>
              <a:t>​</a:t>
            </a:r>
          </a:p>
          <a:p>
            <a:pPr algn="l" rtl="0" fontAlgn="base"/>
            <a:r>
              <a:rPr lang="fr-CA" b="1" i="0" u="sng" dirty="0">
                <a:solidFill>
                  <a:srgbClr val="000000"/>
                </a:solidFill>
                <a:effectLst/>
                <a:highlight>
                  <a:srgbClr val="F5F5F5"/>
                </a:highlight>
                <a:latin typeface="Calibri"/>
                <a:ea typeface="Calibri"/>
                <a:cs typeface="Calibri"/>
              </a:rPr>
              <a:t>Instructions</a:t>
            </a:r>
            <a:r>
              <a:rPr lang="fr-CA" b="0" i="0" u="sng" dirty="0">
                <a:solidFill>
                  <a:srgbClr val="444444"/>
                </a:solidFill>
                <a:effectLst/>
                <a:highlight>
                  <a:srgbClr val="F5F5F5"/>
                </a:highlight>
                <a:latin typeface="Calibri"/>
                <a:ea typeface="Calibri"/>
                <a:cs typeface="Calibri"/>
              </a:rPr>
              <a:t>​</a:t>
            </a:r>
          </a:p>
          <a:p>
            <a:pPr algn="l" rtl="0" fontAlgn="base">
              <a:buFont typeface="Arial" panose="020B0604020202020204" pitchFamily="34" charset="0"/>
              <a:buChar char="•"/>
            </a:pPr>
            <a:endParaRPr lang="fr-CA" sz="1200" b="0" i="0">
              <a:solidFill>
                <a:srgbClr val="444444"/>
              </a:solidFill>
              <a:effectLst/>
              <a:highlight>
                <a:srgbClr val="F5F5F5"/>
              </a:highlight>
              <a:latin typeface="Arial" panose="020B0604020202020204" pitchFamily="34" charset="0"/>
            </a:endParaRPr>
          </a:p>
          <a:p>
            <a:pPr marL="171450" indent="-171450" fontAlgn="base">
              <a:buFont typeface="Arial" panose="020B0604020202020204" pitchFamily="34" charset="0"/>
              <a:buChar char="•"/>
            </a:pPr>
            <a:r>
              <a:rPr lang="en-CA" dirty="0">
                <a:solidFill>
                  <a:srgbClr val="000000"/>
                </a:solidFill>
                <a:highlight>
                  <a:srgbClr val="F5F5F5"/>
                </a:highlight>
              </a:rPr>
              <a:t>Explain that </a:t>
            </a:r>
            <a:r>
              <a:rPr lang="en-CA" dirty="0" err="1">
                <a:solidFill>
                  <a:srgbClr val="000000"/>
                </a:solidFill>
                <a:highlight>
                  <a:srgbClr val="F5F5F5"/>
                </a:highlight>
              </a:rPr>
              <a:t>Éducaloi</a:t>
            </a:r>
            <a:r>
              <a:rPr lang="en-CA" dirty="0">
                <a:solidFill>
                  <a:srgbClr val="000000"/>
                </a:solidFill>
                <a:highlight>
                  <a:srgbClr val="F5F5F5"/>
                </a:highlight>
              </a:rPr>
              <a:t> is a non-profit whose mission is to explain the law in Quebec in a simple way. </a:t>
            </a:r>
            <a:r>
              <a:rPr lang="en-CA" dirty="0" err="1">
                <a:solidFill>
                  <a:srgbClr val="000000"/>
                </a:solidFill>
                <a:highlight>
                  <a:srgbClr val="F5F5F5"/>
                </a:highlight>
              </a:rPr>
              <a:t>Éducaloi</a:t>
            </a:r>
            <a:r>
              <a:rPr lang="en-CA" dirty="0">
                <a:solidFill>
                  <a:srgbClr val="000000"/>
                </a:solidFill>
                <a:highlight>
                  <a:srgbClr val="F5F5F5"/>
                </a:highlight>
              </a:rPr>
              <a:t> is especially known for its website that covers various legal topics, including family and couples, separation and divorce, housing, work and more. Most of </a:t>
            </a:r>
            <a:r>
              <a:rPr lang="en-CA" dirty="0" err="1">
                <a:solidFill>
                  <a:srgbClr val="000000"/>
                </a:solidFill>
                <a:highlight>
                  <a:srgbClr val="F5F5F5"/>
                </a:highlight>
              </a:rPr>
              <a:t>Éducaloi's</a:t>
            </a:r>
            <a:r>
              <a:rPr lang="en-CA" dirty="0">
                <a:solidFill>
                  <a:srgbClr val="000000"/>
                </a:solidFill>
                <a:highlight>
                  <a:srgbClr val="F5F5F5"/>
                </a:highlight>
              </a:rPr>
              <a:t> content is available in French and English.</a:t>
            </a:r>
            <a:endParaRPr lang="fr-CA" dirty="0">
              <a:solidFill>
                <a:srgbClr val="000000"/>
              </a:solidFill>
              <a:highlight>
                <a:srgbClr val="F5F5F5"/>
              </a:highlight>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8</a:t>
            </a:fld>
            <a:endParaRPr lang="fr-CA"/>
          </a:p>
        </p:txBody>
      </p:sp>
    </p:spTree>
    <p:extLst>
      <p:ext uri="{BB962C8B-B14F-4D97-AF65-F5344CB8AC3E}">
        <p14:creationId xmlns:p14="http://schemas.microsoft.com/office/powerpoint/2010/main" val="38644793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a:ea typeface="Calibri"/>
                <a:cs typeface="Calibri"/>
              </a:rPr>
              <a:t>1 minute</a:t>
            </a:r>
            <a:r>
              <a:rPr lang="fr-CA" b="0" i="0" dirty="0">
                <a:solidFill>
                  <a:srgbClr val="444444"/>
                </a:solidFill>
                <a:effectLst/>
                <a:highlight>
                  <a:srgbClr val="F5F5F5"/>
                </a:highlight>
                <a:latin typeface="Calibri"/>
                <a:ea typeface="Calibri"/>
                <a:cs typeface="Calibri"/>
              </a:rPr>
              <a:t>​</a:t>
            </a:r>
          </a:p>
          <a:p>
            <a:endParaRPr lang="fr-CA">
              <a:solidFill>
                <a:srgbClr val="444444"/>
              </a:solidFill>
              <a:highlight>
                <a:srgbClr val="F5F5F5"/>
              </a:highlight>
              <a:latin typeface="Calibri"/>
              <a:ea typeface="Calibri"/>
              <a:cs typeface="Calibri"/>
            </a:endParaRPr>
          </a:p>
          <a:p>
            <a:pPr algn="l" rtl="0" fontAlgn="base"/>
            <a:r>
              <a:rPr lang="fr-CA" b="1" i="0" u="sng" dirty="0">
                <a:solidFill>
                  <a:srgbClr val="000000"/>
                </a:solidFill>
                <a:effectLst/>
                <a:highlight>
                  <a:srgbClr val="F5F5F5"/>
                </a:highlight>
                <a:latin typeface="Calibri"/>
                <a:ea typeface="Calibri"/>
                <a:cs typeface="Calibri"/>
              </a:rPr>
              <a:t>Instructions</a:t>
            </a:r>
            <a:r>
              <a:rPr lang="fr-CA" b="0" i="0" u="sng" dirty="0">
                <a:solidFill>
                  <a:srgbClr val="444444"/>
                </a:solidFill>
                <a:effectLst/>
                <a:highlight>
                  <a:srgbClr val="F5F5F5"/>
                </a:highlight>
                <a:latin typeface="Calibri"/>
                <a:ea typeface="Calibri"/>
                <a:cs typeface="Calibri"/>
              </a:rPr>
              <a:t>​</a:t>
            </a:r>
          </a:p>
          <a:p>
            <a:pPr algn="l" rtl="0" fontAlgn="base">
              <a:buFont typeface="Arial" panose="020B0604020202020204" pitchFamily="34" charset="0"/>
              <a:buChar char="•"/>
            </a:pPr>
            <a:endParaRPr lang="fr-CA" sz="1200" b="0" i="0">
              <a:solidFill>
                <a:srgbClr val="444444"/>
              </a:solidFill>
              <a:effectLst/>
              <a:highlight>
                <a:srgbClr val="F5F5F5"/>
              </a:highlight>
              <a:latin typeface="Arial" panose="020B0604020202020204" pitchFamily="34" charset="0"/>
            </a:endParaRPr>
          </a:p>
          <a:p>
            <a:pPr marL="171450" indent="-171450">
              <a:buFont typeface="Arial,Sans-Serif" panose="020B0604020202020204" pitchFamily="34" charset="0"/>
              <a:buChar char="•"/>
            </a:pPr>
            <a:r>
              <a:rPr lang="fr-CA" dirty="0" err="1">
                <a:solidFill>
                  <a:srgbClr val="000000"/>
                </a:solidFill>
                <a:highlight>
                  <a:srgbClr val="F5F5F5"/>
                </a:highlight>
              </a:rPr>
              <a:t>Exlain</a:t>
            </a:r>
            <a:r>
              <a:rPr lang="fr-CA" dirty="0">
                <a:solidFill>
                  <a:srgbClr val="000000"/>
                </a:solidFill>
                <a:highlight>
                  <a:srgbClr val="F5F5F5"/>
                </a:highlight>
              </a:rPr>
              <a:t> </a:t>
            </a:r>
            <a:r>
              <a:rPr lang="fr-CA" dirty="0" err="1">
                <a:solidFill>
                  <a:srgbClr val="000000"/>
                </a:solidFill>
                <a:highlight>
                  <a:srgbClr val="F5F5F5"/>
                </a:highlight>
              </a:rPr>
              <a:t>that</a:t>
            </a:r>
            <a:r>
              <a:rPr lang="fr-CA" dirty="0">
                <a:solidFill>
                  <a:srgbClr val="000000"/>
                </a:solidFill>
                <a:highlight>
                  <a:srgbClr val="F5F5F5"/>
                </a:highlight>
              </a:rPr>
              <a:t> the participants can contact </a:t>
            </a:r>
            <a:r>
              <a:rPr lang="fr-CA" dirty="0" err="1">
                <a:solidFill>
                  <a:srgbClr val="000000"/>
                </a:solidFill>
                <a:highlight>
                  <a:srgbClr val="F5F5F5"/>
                </a:highlight>
              </a:rPr>
              <a:t>this</a:t>
            </a:r>
            <a:r>
              <a:rPr lang="fr-CA" dirty="0">
                <a:solidFill>
                  <a:srgbClr val="000000"/>
                </a:solidFill>
                <a:highlight>
                  <a:srgbClr val="F5F5F5"/>
                </a:highlight>
              </a:rPr>
              <a:t> </a:t>
            </a:r>
            <a:r>
              <a:rPr lang="fr-CA" dirty="0" err="1">
                <a:solidFill>
                  <a:srgbClr val="000000"/>
                </a:solidFill>
                <a:highlight>
                  <a:srgbClr val="F5F5F5"/>
                </a:highlight>
              </a:rPr>
              <a:t>resource</a:t>
            </a:r>
            <a:r>
              <a:rPr lang="fr-CA" dirty="0">
                <a:solidFill>
                  <a:srgbClr val="000000"/>
                </a:solidFill>
                <a:highlight>
                  <a:srgbClr val="F5F5F5"/>
                </a:highlight>
              </a:rPr>
              <a:t> if </a:t>
            </a:r>
            <a:r>
              <a:rPr lang="fr-CA" dirty="0" err="1">
                <a:solidFill>
                  <a:srgbClr val="000000"/>
                </a:solidFill>
                <a:highlight>
                  <a:srgbClr val="F5F5F5"/>
                </a:highlight>
              </a:rPr>
              <a:t>they</a:t>
            </a:r>
            <a:r>
              <a:rPr lang="fr-CA" dirty="0">
                <a:solidFill>
                  <a:srgbClr val="000000"/>
                </a:solidFill>
                <a:highlight>
                  <a:srgbClr val="F5F5F5"/>
                </a:highlight>
              </a:rPr>
              <a:t> have questions on </a:t>
            </a:r>
            <a:r>
              <a:rPr lang="fr-CA" dirty="0" err="1">
                <a:solidFill>
                  <a:srgbClr val="000000"/>
                </a:solidFill>
                <a:highlight>
                  <a:srgbClr val="F5F5F5"/>
                </a:highlight>
              </a:rPr>
              <a:t>housing</a:t>
            </a:r>
            <a:r>
              <a:rPr lang="fr-CA" dirty="0">
                <a:solidFill>
                  <a:srgbClr val="000000"/>
                </a:solidFill>
                <a:highlight>
                  <a:srgbClr val="F5F5F5"/>
                </a:highlight>
              </a:rPr>
              <a:t>, social assistance, pensions or </a:t>
            </a:r>
            <a:r>
              <a:rPr lang="fr-CA" dirty="0" err="1">
                <a:solidFill>
                  <a:srgbClr val="000000"/>
                </a:solidFill>
                <a:highlight>
                  <a:srgbClr val="F5F5F5"/>
                </a:highlight>
              </a:rPr>
              <a:t>family</a:t>
            </a:r>
            <a:r>
              <a:rPr lang="fr-CA" dirty="0">
                <a:solidFill>
                  <a:srgbClr val="000000"/>
                </a:solidFill>
                <a:highlight>
                  <a:srgbClr val="F5F5F5"/>
                </a:highlight>
              </a:rPr>
              <a:t> </a:t>
            </a:r>
            <a:r>
              <a:rPr lang="fr-CA" dirty="0" err="1">
                <a:solidFill>
                  <a:srgbClr val="000000"/>
                </a:solidFill>
                <a:highlight>
                  <a:srgbClr val="F5F5F5"/>
                </a:highlight>
              </a:rPr>
              <a:t>allowances</a:t>
            </a:r>
            <a:r>
              <a:rPr lang="fr-CA" dirty="0">
                <a:solidFill>
                  <a:srgbClr val="000000"/>
                </a:solidFill>
                <a:highlight>
                  <a:srgbClr val="F5F5F5"/>
                </a:highlight>
              </a:rPr>
              <a:t>.</a:t>
            </a:r>
            <a:endParaRPr lang="fr-CA" b="0" i="0" dirty="0">
              <a:solidFill>
                <a:srgbClr val="000000"/>
              </a:solidFill>
              <a:effectLst/>
              <a:highlight>
                <a:srgbClr val="F5F5F5"/>
              </a:highlight>
            </a:endParaRPr>
          </a:p>
          <a:p>
            <a:pPr marL="171450" indent="-171450">
              <a:buFont typeface="Arial,Sans-Serif" panose="020B0604020202020204" pitchFamily="34" charset="0"/>
              <a:buChar char="•"/>
            </a:pPr>
            <a:endParaRPr lang="en-US">
              <a:highlight>
                <a:srgbClr val="F5F5F5"/>
              </a:highlight>
            </a:endParaRPr>
          </a:p>
          <a:p>
            <a:pPr marL="171450" indent="-171450">
              <a:buFont typeface="Arial,Sans-Serif" panose="020B0604020202020204" pitchFamily="34" charset="0"/>
              <a:buChar char="•"/>
            </a:pPr>
            <a:r>
              <a:rPr lang="fr-CA" dirty="0">
                <a:highlight>
                  <a:srgbClr val="F5F5F5"/>
                </a:highlight>
              </a:rPr>
              <a:t>To </a:t>
            </a:r>
            <a:r>
              <a:rPr lang="fr-CA" dirty="0" err="1">
                <a:highlight>
                  <a:srgbClr val="F5F5F5"/>
                </a:highlight>
              </a:rPr>
              <a:t>reach</a:t>
            </a:r>
            <a:r>
              <a:rPr lang="fr-CA" dirty="0">
                <a:highlight>
                  <a:srgbClr val="F5F5F5"/>
                </a:highlight>
              </a:rPr>
              <a:t> </a:t>
            </a:r>
            <a:r>
              <a:rPr lang="fr-CA" dirty="0" err="1">
                <a:highlight>
                  <a:srgbClr val="F5F5F5"/>
                </a:highlight>
              </a:rPr>
              <a:t>them</a:t>
            </a:r>
            <a:r>
              <a:rPr lang="fr-CA" dirty="0">
                <a:highlight>
                  <a:srgbClr val="F5F5F5"/>
                </a:highlight>
              </a:rPr>
              <a:t> : 514-738-2036</a:t>
            </a:r>
          </a:p>
          <a:p>
            <a:pPr marL="171450" indent="-171450">
              <a:buFont typeface="Arial,Sans-Serif" panose="020B0604020202020204" pitchFamily="34" charset="0"/>
              <a:buChar char="•"/>
            </a:pPr>
            <a:endParaRPr lang="fr-CA">
              <a:highlight>
                <a:srgbClr val="F5F5F5"/>
              </a:highlight>
            </a:endParaRPr>
          </a:p>
          <a:p>
            <a:pPr marL="171450" indent="-171450">
              <a:buFont typeface="Arial" panose="020B0604020202020204" pitchFamily="34" charset="0"/>
              <a:buChar char="•"/>
            </a:pPr>
            <a:endParaRPr lang="fr-CA">
              <a:highlight>
                <a:srgbClr val="F5F5F5"/>
              </a:highlight>
              <a:latin typeface="Calibri"/>
              <a:ea typeface="Calibri"/>
              <a:cs typeface="Calibri"/>
            </a:endParaRPr>
          </a:p>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9</a:t>
            </a:fld>
            <a:endParaRPr lang="fr-CA"/>
          </a:p>
        </p:txBody>
      </p:sp>
    </p:spTree>
    <p:extLst>
      <p:ext uri="{BB962C8B-B14F-4D97-AF65-F5344CB8AC3E}">
        <p14:creationId xmlns:p14="http://schemas.microsoft.com/office/powerpoint/2010/main" val="6460683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hyperlink" Target="https://www.facebook.com/educaloi/?ref=page_internal" TargetMode="External"/><Relationship Id="rId3" Type="http://schemas.openxmlformats.org/officeDocument/2006/relationships/image" Target="../media/image11.png"/><Relationship Id="rId7" Type="http://schemas.openxmlformats.org/officeDocument/2006/relationships/image" Target="../media/image14.svg"/><Relationship Id="rId12" Type="http://schemas.openxmlformats.org/officeDocument/2006/relationships/hyperlink" Target="https://www.instagram.com/educaloi/?hl=fr-ca" TargetMode="External"/><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3.png"/><Relationship Id="rId11" Type="http://schemas.openxmlformats.org/officeDocument/2006/relationships/hyperlink" Target="https://www.youtube.com/c/educaloi/videos" TargetMode="External"/><Relationship Id="rId5" Type="http://schemas.openxmlformats.org/officeDocument/2006/relationships/hyperlink" Target="https://educaloi.qc.ca/" TargetMode="External"/><Relationship Id="rId15" Type="http://schemas.openxmlformats.org/officeDocument/2006/relationships/image" Target="../media/image1.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 Id="rId14" Type="http://schemas.openxmlformats.org/officeDocument/2006/relationships/hyperlink" Target="https://educaloi.qc.ca/en/"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9.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8" name="Picture 13">
            <a:extLst>
              <a:ext uri="{FF2B5EF4-FFF2-40B4-BE49-F238E27FC236}">
                <a16:creationId xmlns:a16="http://schemas.microsoft.com/office/drawing/2014/main" id="{FF4AE20D-E092-A0A8-8EF1-844988D2D19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316" t="9271" r="3772" b="32316"/>
          <a:stretch/>
        </p:blipFill>
        <p:spPr>
          <a:xfrm>
            <a:off x="0" y="-128336"/>
            <a:ext cx="12192000" cy="4895546"/>
          </a:xfrm>
          <a:prstGeom prst="rect">
            <a:avLst/>
          </a:prstGeom>
        </p:spPr>
      </p:pic>
      <p:sp>
        <p:nvSpPr>
          <p:cNvPr id="2" name="Titre 1">
            <a:extLst>
              <a:ext uri="{FF2B5EF4-FFF2-40B4-BE49-F238E27FC236}">
                <a16:creationId xmlns:a16="http://schemas.microsoft.com/office/drawing/2014/main" id="{14268358-8787-DF04-9D5E-2C47C84BBC9A}"/>
              </a:ext>
            </a:extLst>
          </p:cNvPr>
          <p:cNvSpPr>
            <a:spLocks noGrp="1"/>
          </p:cNvSpPr>
          <p:nvPr>
            <p:ph type="ctrTitle"/>
          </p:nvPr>
        </p:nvSpPr>
        <p:spPr>
          <a:xfrm>
            <a:off x="733246" y="1122363"/>
            <a:ext cx="7806906" cy="2387600"/>
          </a:xfrm>
        </p:spPr>
        <p:txBody>
          <a:bodyPr anchor="b"/>
          <a:lstStyle>
            <a:lvl1pPr algn="l">
              <a:defRPr sz="6000">
                <a:solidFill>
                  <a:schemeClr val="bg1"/>
                </a:solidFill>
              </a:defRPr>
            </a:lvl1pPr>
          </a:lstStyle>
          <a:p>
            <a:r>
              <a:rPr lang="fr-FR"/>
              <a:t>Modifiez le style du titre</a:t>
            </a:r>
            <a:endParaRPr lang="fr-CA"/>
          </a:p>
        </p:txBody>
      </p:sp>
      <p:sp>
        <p:nvSpPr>
          <p:cNvPr id="4" name="Espace réservé de la date 3">
            <a:extLst>
              <a:ext uri="{FF2B5EF4-FFF2-40B4-BE49-F238E27FC236}">
                <a16:creationId xmlns:a16="http://schemas.microsoft.com/office/drawing/2014/main" id="{3B0C5AA0-E852-578A-8D1F-6CEED1F0A8F3}"/>
              </a:ext>
            </a:extLst>
          </p:cNvPr>
          <p:cNvSpPr>
            <a:spLocks noGrp="1"/>
          </p:cNvSpPr>
          <p:nvPr>
            <p:ph type="dt" sz="half" idx="10"/>
          </p:nvPr>
        </p:nvSpPr>
        <p:spPr>
          <a:xfrm>
            <a:off x="838200" y="6356350"/>
            <a:ext cx="2743200" cy="365125"/>
          </a:xfrm>
          <a:prstGeom prst="rect">
            <a:avLst/>
          </a:prstGeom>
        </p:spPr>
        <p:txBody>
          <a:bodyPr/>
          <a:lstStyle/>
          <a:p>
            <a:fld id="{A3CD4133-95F7-48D7-9EF0-9862A6E18954}" type="datetimeFigureOut">
              <a:rPr lang="fr-CA" smtClean="0"/>
              <a:t>2026-02-18</a:t>
            </a:fld>
            <a:endParaRPr lang="fr-CA"/>
          </a:p>
        </p:txBody>
      </p:sp>
      <p:sp>
        <p:nvSpPr>
          <p:cNvPr id="5" name="Espace réservé du pied de page 4">
            <a:extLst>
              <a:ext uri="{FF2B5EF4-FFF2-40B4-BE49-F238E27FC236}">
                <a16:creationId xmlns:a16="http://schemas.microsoft.com/office/drawing/2014/main" id="{02A35981-8A85-8AC7-A1C7-54AC56C82C7F}"/>
              </a:ext>
            </a:extLst>
          </p:cNvPr>
          <p:cNvSpPr>
            <a:spLocks noGrp="1"/>
          </p:cNvSpPr>
          <p:nvPr>
            <p:ph type="ftr" sz="quarter" idx="11"/>
          </p:nvPr>
        </p:nvSpPr>
        <p:spPr>
          <a:xfrm>
            <a:off x="4038600" y="6356350"/>
            <a:ext cx="4114800" cy="365125"/>
          </a:xfrm>
          <a:prstGeom prst="rect">
            <a:avLst/>
          </a:prstGeom>
        </p:spPr>
        <p:txBody>
          <a:bodyPr/>
          <a:lstStyle/>
          <a:p>
            <a:endParaRPr lang="fr-CA"/>
          </a:p>
        </p:txBody>
      </p:sp>
      <p:sp>
        <p:nvSpPr>
          <p:cNvPr id="6" name="Espace réservé du numéro de diapositive 5">
            <a:extLst>
              <a:ext uri="{FF2B5EF4-FFF2-40B4-BE49-F238E27FC236}">
                <a16:creationId xmlns:a16="http://schemas.microsoft.com/office/drawing/2014/main" id="{B45A0092-D95E-40D9-83DF-99846FF244DF}"/>
              </a:ext>
            </a:extLst>
          </p:cNvPr>
          <p:cNvSpPr>
            <a:spLocks noGrp="1"/>
          </p:cNvSpPr>
          <p:nvPr>
            <p:ph type="sldNum" sz="quarter" idx="12"/>
          </p:nvPr>
        </p:nvSpPr>
        <p:spPr>
          <a:xfrm>
            <a:off x="8610600" y="6356350"/>
            <a:ext cx="2743200" cy="365125"/>
          </a:xfrm>
          <a:prstGeom prst="rect">
            <a:avLst/>
          </a:prstGeom>
        </p:spPr>
        <p:txBody>
          <a:bodyPr/>
          <a:lstStyle/>
          <a:p>
            <a:fld id="{115A90E2-16E0-4520-91C8-BAA7D6C279B5}" type="slidenum">
              <a:rPr lang="fr-CA" smtClean="0"/>
              <a:t>‹#›</a:t>
            </a:fld>
            <a:endParaRPr lang="fr-CA"/>
          </a:p>
        </p:txBody>
      </p:sp>
      <p:sp>
        <p:nvSpPr>
          <p:cNvPr id="7" name="Rectangle 6">
            <a:extLst>
              <a:ext uri="{FF2B5EF4-FFF2-40B4-BE49-F238E27FC236}">
                <a16:creationId xmlns:a16="http://schemas.microsoft.com/office/drawing/2014/main" id="{DE7B2A1B-2889-0D82-FF83-4F3AB99B1E67}"/>
              </a:ext>
            </a:extLst>
          </p:cNvPr>
          <p:cNvSpPr/>
          <p:nvPr userDrawn="1"/>
        </p:nvSpPr>
        <p:spPr>
          <a:xfrm>
            <a:off x="0" y="4726112"/>
            <a:ext cx="12192000" cy="2262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 name="Sous-titre 2">
            <a:extLst>
              <a:ext uri="{FF2B5EF4-FFF2-40B4-BE49-F238E27FC236}">
                <a16:creationId xmlns:a16="http://schemas.microsoft.com/office/drawing/2014/main" id="{786A9653-0CF7-405B-9EE1-5F63ED582BED}"/>
              </a:ext>
            </a:extLst>
          </p:cNvPr>
          <p:cNvSpPr>
            <a:spLocks noGrp="1"/>
          </p:cNvSpPr>
          <p:nvPr>
            <p:ph type="subTitle" idx="1"/>
          </p:nvPr>
        </p:nvSpPr>
        <p:spPr>
          <a:xfrm>
            <a:off x="733246" y="4907756"/>
            <a:ext cx="5589916"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pic>
        <p:nvPicPr>
          <p:cNvPr id="15" name="Image 14" descr="Une image contenant Police, Graphique, logo, symbole&#10;&#10;Description générée automatiquement">
            <a:extLst>
              <a:ext uri="{FF2B5EF4-FFF2-40B4-BE49-F238E27FC236}">
                <a16:creationId xmlns:a16="http://schemas.microsoft.com/office/drawing/2014/main" id="{210534FF-39A5-D602-21C0-17F1FB83E71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67164" y="5889572"/>
            <a:ext cx="3551506" cy="673946"/>
          </a:xfrm>
          <a:prstGeom prst="rect">
            <a:avLst/>
          </a:prstGeom>
        </p:spPr>
      </p:pic>
    </p:spTree>
    <p:extLst>
      <p:ext uri="{BB962C8B-B14F-4D97-AF65-F5344CB8AC3E}">
        <p14:creationId xmlns:p14="http://schemas.microsoft.com/office/powerpoint/2010/main" val="4279856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solidFill>
          <a:schemeClr val="accent3"/>
        </a:solidFill>
        <a:effectLst/>
      </p:bgPr>
    </p:bg>
    <p:spTree>
      <p:nvGrpSpPr>
        <p:cNvPr id="1" name=""/>
        <p:cNvGrpSpPr/>
        <p:nvPr/>
      </p:nvGrpSpPr>
      <p:grpSpPr>
        <a:xfrm>
          <a:off x="0" y="0"/>
          <a:ext cx="0" cy="0"/>
          <a:chOff x="0" y="0"/>
          <a:chExt cx="0" cy="0"/>
        </a:xfrm>
      </p:grpSpPr>
      <p:pic>
        <p:nvPicPr>
          <p:cNvPr id="4" name="Picture 19" descr="Background pattern&#10;&#10;Description automatically generated">
            <a:extLst>
              <a:ext uri="{FF2B5EF4-FFF2-40B4-BE49-F238E27FC236}">
                <a16:creationId xmlns:a16="http://schemas.microsoft.com/office/drawing/2014/main" id="{664730B6-B2F1-0703-0A30-3290CA2ED4B4}"/>
              </a:ext>
            </a:extLst>
          </p:cNvPr>
          <p:cNvPicPr>
            <a:picLocks noChangeAspect="1"/>
          </p:cNvPicPr>
          <p:nvPr userDrawn="1"/>
        </p:nvPicPr>
        <p:blipFill rotWithShape="1">
          <a:blip r:embed="rId2">
            <a:grayscl/>
            <a:alphaModFix amt="35000"/>
            <a:extLst>
              <a:ext uri="{28A0092B-C50C-407E-A947-70E740481C1C}">
                <a14:useLocalDpi xmlns:a14="http://schemas.microsoft.com/office/drawing/2010/main" val="0"/>
              </a:ext>
            </a:extLst>
          </a:blip>
          <a:srcRect l="11366" t="3545" r="2419" b="34438"/>
          <a:stretch/>
        </p:blipFill>
        <p:spPr>
          <a:xfrm>
            <a:off x="0" y="-1"/>
            <a:ext cx="12192000" cy="6770979"/>
          </a:xfrm>
          <a:prstGeom prst="rect">
            <a:avLst/>
          </a:prstGeom>
        </p:spPr>
      </p:pic>
      <p:sp>
        <p:nvSpPr>
          <p:cNvPr id="3" name="Bulle narrative : ronde 2">
            <a:extLst>
              <a:ext uri="{FF2B5EF4-FFF2-40B4-BE49-F238E27FC236}">
                <a16:creationId xmlns:a16="http://schemas.microsoft.com/office/drawing/2014/main" id="{33533F8A-1D78-EA78-D0BF-B34194F734E5}"/>
              </a:ext>
            </a:extLst>
          </p:cNvPr>
          <p:cNvSpPr/>
          <p:nvPr userDrawn="1"/>
        </p:nvSpPr>
        <p:spPr>
          <a:xfrm>
            <a:off x="1866899" y="704850"/>
            <a:ext cx="8458201" cy="5188781"/>
          </a:xfrm>
          <a:prstGeom prst="wedgeEllipseCallout">
            <a:avLst>
              <a:gd name="adj1" fmla="val -48356"/>
              <a:gd name="adj2" fmla="val 5684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Espace réservé du texte 5">
            <a:extLst>
              <a:ext uri="{FF2B5EF4-FFF2-40B4-BE49-F238E27FC236}">
                <a16:creationId xmlns:a16="http://schemas.microsoft.com/office/drawing/2014/main" id="{C9442EE2-1A1C-FF07-F1E2-9BB9BE5BA83D}"/>
              </a:ext>
            </a:extLst>
          </p:cNvPr>
          <p:cNvSpPr>
            <a:spLocks noGrp="1"/>
          </p:cNvSpPr>
          <p:nvPr>
            <p:ph type="body" sz="quarter" idx="10"/>
          </p:nvPr>
        </p:nvSpPr>
        <p:spPr>
          <a:xfrm>
            <a:off x="3095624" y="1675750"/>
            <a:ext cx="6000750" cy="3419475"/>
          </a:xfrm>
        </p:spPr>
        <p:txBody>
          <a:bodyPr anchor="ctr">
            <a:normAutofit/>
          </a:bodyPr>
          <a:lstStyle>
            <a:lvl1pPr marL="0" indent="0">
              <a:buNone/>
              <a:defRPr sz="3200"/>
            </a:lvl1pPr>
            <a:lvl2pPr marL="457200" indent="0">
              <a:buNone/>
              <a:defRPr/>
            </a:lvl2pPr>
            <a:lvl3pPr marL="914400" indent="0">
              <a:buNone/>
              <a:defRPr/>
            </a:lvl3pPr>
            <a:lvl4pPr marL="1371600" indent="0">
              <a:buNone/>
              <a:defRPr/>
            </a:lvl4pPr>
            <a:lvl5pPr marL="1828800" indent="0">
              <a:buNone/>
              <a:defRPr/>
            </a:lvl5pPr>
          </a:lstStyle>
          <a:p>
            <a:pPr lvl="0"/>
            <a:r>
              <a:rPr lang="fr-FR"/>
              <a:t>Cliquez pour modifier les styles du texte du masque</a:t>
            </a:r>
          </a:p>
        </p:txBody>
      </p:sp>
    </p:spTree>
    <p:extLst>
      <p:ext uri="{BB962C8B-B14F-4D97-AF65-F5344CB8AC3E}">
        <p14:creationId xmlns:p14="http://schemas.microsoft.com/office/powerpoint/2010/main" val="248108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7" name="Image 6" descr="Une image contenant motif, conception, Symétrie, cercle&#10;&#10;Description générée automatiquement">
            <a:extLst>
              <a:ext uri="{FF2B5EF4-FFF2-40B4-BE49-F238E27FC236}">
                <a16:creationId xmlns:a16="http://schemas.microsoft.com/office/drawing/2014/main" id="{A7F3B36C-82EC-93F3-8431-8D9DFD1DBC16}"/>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r="7942" b="33100"/>
          <a:stretch/>
        </p:blipFill>
        <p:spPr>
          <a:xfrm>
            <a:off x="0" y="23332"/>
            <a:ext cx="12272210" cy="6690768"/>
          </a:xfrm>
          <a:prstGeom prst="rect">
            <a:avLst/>
          </a:prstGeom>
        </p:spPr>
      </p:pic>
      <p:sp>
        <p:nvSpPr>
          <p:cNvPr id="2" name="Titre 1">
            <a:extLst>
              <a:ext uri="{FF2B5EF4-FFF2-40B4-BE49-F238E27FC236}">
                <a16:creationId xmlns:a16="http://schemas.microsoft.com/office/drawing/2014/main" id="{FA84991B-9EBD-DAED-C108-783F09094D5C}"/>
              </a:ext>
            </a:extLst>
          </p:cNvPr>
          <p:cNvSpPr>
            <a:spLocks noGrp="1"/>
          </p:cNvSpPr>
          <p:nvPr>
            <p:ph type="title"/>
          </p:nvPr>
        </p:nvSpPr>
        <p:spPr>
          <a:xfrm>
            <a:off x="839788" y="365125"/>
            <a:ext cx="10515600" cy="1325563"/>
          </a:xfrm>
        </p:spPr>
        <p:txBody>
          <a:bodyPr/>
          <a:lstStyle>
            <a:lvl1pPr>
              <a:defRPr>
                <a:solidFill>
                  <a:schemeClr val="accent1"/>
                </a:solidFill>
              </a:defRPr>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3E5E80BC-A930-D3A1-2303-2D8D6C3A39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CA7D903F-A352-4171-BD36-83E517353DFF}"/>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232C3633-AEF2-02DB-572C-4AA6FE3A7C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1BD108C0-04C9-1007-54E9-75957CB3EA8D}"/>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grpSp>
        <p:nvGrpSpPr>
          <p:cNvPr id="11" name="Groupe 9">
            <a:extLst>
              <a:ext uri="{FF2B5EF4-FFF2-40B4-BE49-F238E27FC236}">
                <a16:creationId xmlns:a16="http://schemas.microsoft.com/office/drawing/2014/main" id="{03033E5A-A25C-5101-78E1-E8B64ECFFB59}"/>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12" name="Rectangle 11">
              <a:extLst>
                <a:ext uri="{FF2B5EF4-FFF2-40B4-BE49-F238E27FC236}">
                  <a16:creationId xmlns:a16="http://schemas.microsoft.com/office/drawing/2014/main" id="{DE33AA58-3CAC-9214-E20B-17779163A6B5}"/>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3" name="Image 5">
              <a:extLst>
                <a:ext uri="{FF2B5EF4-FFF2-40B4-BE49-F238E27FC236}">
                  <a16:creationId xmlns:a16="http://schemas.microsoft.com/office/drawing/2014/main" id="{056832D5-8ABD-54AF-EA00-9C8DE1379901}"/>
                </a:ext>
              </a:extLst>
            </p:cNvPr>
            <p:cNvPicPr>
              <a:picLocks noChangeAspect="1"/>
            </p:cNvPicPr>
            <p:nvPr/>
          </p:nvPicPr>
          <p:blipFill>
            <a:blip r:embed="rId3"/>
            <a:stretch>
              <a:fillRect/>
            </a:stretch>
          </p:blipFill>
          <p:spPr>
            <a:xfrm>
              <a:off x="9957844" y="6290315"/>
              <a:ext cx="1833096" cy="509600"/>
            </a:xfrm>
            <a:prstGeom prst="rect">
              <a:avLst/>
            </a:prstGeom>
            <a:grpFill/>
          </p:spPr>
        </p:pic>
      </p:grpSp>
    </p:spTree>
    <p:extLst>
      <p:ext uri="{BB962C8B-B14F-4D97-AF65-F5344CB8AC3E}">
        <p14:creationId xmlns:p14="http://schemas.microsoft.com/office/powerpoint/2010/main" val="264881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re et contenu 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026445-ACFC-A72F-1723-BEF8474F44AD}"/>
              </a:ext>
            </a:extLst>
          </p:cNvPr>
          <p:cNvSpPr>
            <a:spLocks noGrp="1"/>
          </p:cNvSpPr>
          <p:nvPr>
            <p:ph type="title"/>
          </p:nvPr>
        </p:nvSpPr>
        <p:spPr>
          <a:xfrm>
            <a:off x="543599" y="1323474"/>
            <a:ext cx="11232763" cy="865544"/>
          </a:xfrm>
        </p:spPr>
        <p:txBody>
          <a:bodyPr/>
          <a:lstStyle>
            <a:lvl1pPr>
              <a:defRPr>
                <a:solidFill>
                  <a:schemeClr val="accent1"/>
                </a:solidFill>
              </a:defRPr>
            </a:lvl1pPr>
          </a:lstStyle>
          <a:p>
            <a:r>
              <a:rPr lang="fr-FR"/>
              <a:t>Modifiez le style du titre</a:t>
            </a:r>
            <a:endParaRPr lang="fr-CA"/>
          </a:p>
        </p:txBody>
      </p:sp>
      <p:sp>
        <p:nvSpPr>
          <p:cNvPr id="7" name="Espace réservé du contenu 2">
            <a:extLst>
              <a:ext uri="{FF2B5EF4-FFF2-40B4-BE49-F238E27FC236}">
                <a16:creationId xmlns:a16="http://schemas.microsoft.com/office/drawing/2014/main" id="{1B018064-8571-36C2-CFD6-4B0FF03F32E7}"/>
              </a:ext>
            </a:extLst>
          </p:cNvPr>
          <p:cNvSpPr>
            <a:spLocks noGrp="1"/>
          </p:cNvSpPr>
          <p:nvPr>
            <p:ph idx="1"/>
          </p:nvPr>
        </p:nvSpPr>
        <p:spPr>
          <a:xfrm>
            <a:off x="543600" y="2417592"/>
            <a:ext cx="11232764" cy="39555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pic>
        <p:nvPicPr>
          <p:cNvPr id="3" name="Picture 13">
            <a:extLst>
              <a:ext uri="{FF2B5EF4-FFF2-40B4-BE49-F238E27FC236}">
                <a16:creationId xmlns:a16="http://schemas.microsoft.com/office/drawing/2014/main" id="{123C9219-306C-B7B1-57BB-3850D00747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53" t="7555" r="4635" b="77750"/>
          <a:stretch/>
        </p:blipFill>
        <p:spPr>
          <a:xfrm>
            <a:off x="0" y="0"/>
            <a:ext cx="12192000" cy="1231636"/>
          </a:xfrm>
          <a:prstGeom prst="rect">
            <a:avLst/>
          </a:prstGeom>
        </p:spPr>
      </p:pic>
    </p:spTree>
    <p:extLst>
      <p:ext uri="{BB962C8B-B14F-4D97-AF65-F5344CB8AC3E}">
        <p14:creationId xmlns:p14="http://schemas.microsoft.com/office/powerpoint/2010/main" val="378594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re et contenu_3">
    <p:spTree>
      <p:nvGrpSpPr>
        <p:cNvPr id="1" name=""/>
        <p:cNvGrpSpPr/>
        <p:nvPr/>
      </p:nvGrpSpPr>
      <p:grpSpPr>
        <a:xfrm>
          <a:off x="0" y="0"/>
          <a:ext cx="0" cy="0"/>
          <a:chOff x="0" y="0"/>
          <a:chExt cx="0" cy="0"/>
        </a:xfrm>
      </p:grpSpPr>
      <p:pic>
        <p:nvPicPr>
          <p:cNvPr id="6" name="Picture 13">
            <a:extLst>
              <a:ext uri="{FF2B5EF4-FFF2-40B4-BE49-F238E27FC236}">
                <a16:creationId xmlns:a16="http://schemas.microsoft.com/office/drawing/2014/main" id="{4C0EA56B-7832-2912-D433-6BA227A837F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53" t="7555" r="4635" b="66509"/>
          <a:stretch/>
        </p:blipFill>
        <p:spPr>
          <a:xfrm>
            <a:off x="0" y="-19363"/>
            <a:ext cx="12192000" cy="2173704"/>
          </a:xfrm>
          <a:prstGeom prst="rect">
            <a:avLst/>
          </a:prstGeom>
        </p:spPr>
      </p:pic>
      <p:sp>
        <p:nvSpPr>
          <p:cNvPr id="2" name="Titre 1">
            <a:extLst>
              <a:ext uri="{FF2B5EF4-FFF2-40B4-BE49-F238E27FC236}">
                <a16:creationId xmlns:a16="http://schemas.microsoft.com/office/drawing/2014/main" id="{0D026445-ACFC-A72F-1723-BEF8474F44AD}"/>
              </a:ext>
            </a:extLst>
          </p:cNvPr>
          <p:cNvSpPr>
            <a:spLocks noGrp="1"/>
          </p:cNvSpPr>
          <p:nvPr>
            <p:ph type="title"/>
          </p:nvPr>
        </p:nvSpPr>
        <p:spPr>
          <a:xfrm>
            <a:off x="543466" y="549327"/>
            <a:ext cx="11232897" cy="1325563"/>
          </a:xfrm>
        </p:spPr>
        <p:txBody>
          <a:bodyPr anchor="b"/>
          <a:lstStyle>
            <a:lvl1pPr>
              <a:defRPr>
                <a:solidFill>
                  <a:schemeClr val="bg1"/>
                </a:solidFill>
              </a:defRPr>
            </a:lvl1pPr>
          </a:lstStyle>
          <a:p>
            <a:r>
              <a:rPr lang="fr-FR"/>
              <a:t>Modifiez le style du titre</a:t>
            </a:r>
            <a:endParaRPr lang="fr-CA"/>
          </a:p>
        </p:txBody>
      </p:sp>
      <p:grpSp>
        <p:nvGrpSpPr>
          <p:cNvPr id="4" name="Groupe 9">
            <a:extLst>
              <a:ext uri="{FF2B5EF4-FFF2-40B4-BE49-F238E27FC236}">
                <a16:creationId xmlns:a16="http://schemas.microsoft.com/office/drawing/2014/main" id="{FC538D49-A55C-432B-37A1-FBF2F542249D}"/>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5" name="Rectangle 4">
              <a:extLst>
                <a:ext uri="{FF2B5EF4-FFF2-40B4-BE49-F238E27FC236}">
                  <a16:creationId xmlns:a16="http://schemas.microsoft.com/office/drawing/2014/main" id="{7DB067FC-368A-ADFE-5403-B04C0D0ED1AC}"/>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7" name="Image 5">
              <a:extLst>
                <a:ext uri="{FF2B5EF4-FFF2-40B4-BE49-F238E27FC236}">
                  <a16:creationId xmlns:a16="http://schemas.microsoft.com/office/drawing/2014/main" id="{2E6CC879-4823-152F-17DF-1975E60CA16D}"/>
                </a:ext>
              </a:extLst>
            </p:cNvPr>
            <p:cNvPicPr>
              <a:picLocks noChangeAspect="1"/>
            </p:cNvPicPr>
            <p:nvPr/>
          </p:nvPicPr>
          <p:blipFill>
            <a:blip r:embed="rId3"/>
            <a:stretch>
              <a:fillRect/>
            </a:stretch>
          </p:blipFill>
          <p:spPr>
            <a:xfrm>
              <a:off x="9957844" y="6290315"/>
              <a:ext cx="1833096" cy="509600"/>
            </a:xfrm>
            <a:prstGeom prst="rect">
              <a:avLst/>
            </a:prstGeom>
            <a:grpFill/>
          </p:spPr>
        </p:pic>
      </p:grpSp>
      <p:sp>
        <p:nvSpPr>
          <p:cNvPr id="11" name="Espace réservé du contenu 2">
            <a:extLst>
              <a:ext uri="{FF2B5EF4-FFF2-40B4-BE49-F238E27FC236}">
                <a16:creationId xmlns:a16="http://schemas.microsoft.com/office/drawing/2014/main" id="{44B7FDBD-DBAF-3EA0-C1DD-AD3FC25DB2B2}"/>
              </a:ext>
            </a:extLst>
          </p:cNvPr>
          <p:cNvSpPr>
            <a:spLocks noGrp="1"/>
          </p:cNvSpPr>
          <p:nvPr>
            <p:ph idx="1"/>
          </p:nvPr>
        </p:nvSpPr>
        <p:spPr>
          <a:xfrm>
            <a:off x="543600" y="2417592"/>
            <a:ext cx="11232764" cy="39555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Tree>
    <p:extLst>
      <p:ext uri="{BB962C8B-B14F-4D97-AF65-F5344CB8AC3E}">
        <p14:creationId xmlns:p14="http://schemas.microsoft.com/office/powerpoint/2010/main" val="3735583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grpSp>
        <p:nvGrpSpPr>
          <p:cNvPr id="5" name="Groupe 9">
            <a:extLst>
              <a:ext uri="{FF2B5EF4-FFF2-40B4-BE49-F238E27FC236}">
                <a16:creationId xmlns:a16="http://schemas.microsoft.com/office/drawing/2014/main" id="{33208C2E-B8E6-D146-AEBC-3BE23F36A50B}"/>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6" name="Rectangle 5">
              <a:extLst>
                <a:ext uri="{FF2B5EF4-FFF2-40B4-BE49-F238E27FC236}">
                  <a16:creationId xmlns:a16="http://schemas.microsoft.com/office/drawing/2014/main" id="{8A148585-A276-1EDE-8B51-18BC527E0B0F}"/>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7" name="Image 5">
              <a:extLst>
                <a:ext uri="{FF2B5EF4-FFF2-40B4-BE49-F238E27FC236}">
                  <a16:creationId xmlns:a16="http://schemas.microsoft.com/office/drawing/2014/main" id="{59EAA03F-A5F2-5D1B-0913-2DE8E20FA081}"/>
                </a:ext>
              </a:extLst>
            </p:cNvPr>
            <p:cNvPicPr>
              <a:picLocks noChangeAspect="1"/>
            </p:cNvPicPr>
            <p:nvPr/>
          </p:nvPicPr>
          <p:blipFill>
            <a:blip r:embed="rId2"/>
            <a:stretch>
              <a:fillRect/>
            </a:stretch>
          </p:blipFill>
          <p:spPr>
            <a:xfrm>
              <a:off x="9957844" y="6290315"/>
              <a:ext cx="1833096" cy="509600"/>
            </a:xfrm>
            <a:prstGeom prst="rect">
              <a:avLst/>
            </a:prstGeom>
            <a:grpFill/>
          </p:spPr>
        </p:pic>
      </p:grpSp>
    </p:spTree>
    <p:extLst>
      <p:ext uri="{BB962C8B-B14F-4D97-AF65-F5344CB8AC3E}">
        <p14:creationId xmlns:p14="http://schemas.microsoft.com/office/powerpoint/2010/main" val="3100289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712883-DB84-062B-B115-A2DA747C20D6}"/>
              </a:ext>
            </a:extLst>
          </p:cNvPr>
          <p:cNvSpPr>
            <a:spLocks noGrp="1"/>
          </p:cNvSpPr>
          <p:nvPr>
            <p:ph type="title"/>
          </p:nvPr>
        </p:nvSpPr>
        <p:spPr>
          <a:xfrm>
            <a:off x="839788" y="661737"/>
            <a:ext cx="3932237" cy="1985209"/>
          </a:xfrm>
        </p:spPr>
        <p:txBody>
          <a:bodyPr anchor="b">
            <a:normAutofit/>
          </a:bodyPr>
          <a:lstStyle>
            <a:lvl1pPr>
              <a:defRPr sz="4000">
                <a:solidFill>
                  <a:schemeClr val="accent1"/>
                </a:solidFill>
              </a:defRPr>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99E5B265-4900-CB60-3DF7-B1DD87401DC5}"/>
              </a:ext>
            </a:extLst>
          </p:cNvPr>
          <p:cNvSpPr>
            <a:spLocks noGrp="1"/>
          </p:cNvSpPr>
          <p:nvPr>
            <p:ph idx="1"/>
          </p:nvPr>
        </p:nvSpPr>
        <p:spPr>
          <a:xfrm>
            <a:off x="5183188" y="661737"/>
            <a:ext cx="6172200" cy="51993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id="{4953DAE2-B543-D4FC-B0A4-C871E47A8131}"/>
              </a:ext>
            </a:extLst>
          </p:cNvPr>
          <p:cNvSpPr>
            <a:spLocks noGrp="1"/>
          </p:cNvSpPr>
          <p:nvPr>
            <p:ph type="body" sz="half" idx="2"/>
          </p:nvPr>
        </p:nvSpPr>
        <p:spPr>
          <a:xfrm>
            <a:off x="839788" y="2815388"/>
            <a:ext cx="3932237" cy="305359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grpSp>
        <p:nvGrpSpPr>
          <p:cNvPr id="8" name="Groupe 9">
            <a:extLst>
              <a:ext uri="{FF2B5EF4-FFF2-40B4-BE49-F238E27FC236}">
                <a16:creationId xmlns:a16="http://schemas.microsoft.com/office/drawing/2014/main" id="{A4DB4544-1375-FDA1-E144-1E1F73677A38}"/>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9" name="Rectangle 8">
              <a:extLst>
                <a:ext uri="{FF2B5EF4-FFF2-40B4-BE49-F238E27FC236}">
                  <a16:creationId xmlns:a16="http://schemas.microsoft.com/office/drawing/2014/main" id="{A67A29BB-352A-F74C-A439-7EB608678E1E}"/>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Image 5">
              <a:extLst>
                <a:ext uri="{FF2B5EF4-FFF2-40B4-BE49-F238E27FC236}">
                  <a16:creationId xmlns:a16="http://schemas.microsoft.com/office/drawing/2014/main" id="{46D1E15D-82D8-2D9C-98B0-251E7FF2986C}"/>
                </a:ext>
              </a:extLst>
            </p:cNvPr>
            <p:cNvPicPr>
              <a:picLocks noChangeAspect="1"/>
            </p:cNvPicPr>
            <p:nvPr/>
          </p:nvPicPr>
          <p:blipFill>
            <a:blip r:embed="rId2"/>
            <a:stretch>
              <a:fillRect/>
            </a:stretch>
          </p:blipFill>
          <p:spPr>
            <a:xfrm>
              <a:off x="9957844" y="6290315"/>
              <a:ext cx="1833096" cy="509600"/>
            </a:xfrm>
            <a:prstGeom prst="rect">
              <a:avLst/>
            </a:prstGeom>
            <a:grpFill/>
          </p:spPr>
        </p:pic>
      </p:grpSp>
      <p:pic>
        <p:nvPicPr>
          <p:cNvPr id="5" name="Image 4" descr="Une image contenant motif, conception, Symétrie, cercle&#10;&#10;Description générée automatiquement">
            <a:extLst>
              <a:ext uri="{FF2B5EF4-FFF2-40B4-BE49-F238E27FC236}">
                <a16:creationId xmlns:a16="http://schemas.microsoft.com/office/drawing/2014/main" id="{FFF5F553-A745-A1AD-4DE6-FEB323DF9B75}"/>
              </a:ext>
            </a:extLst>
          </p:cNvPr>
          <p:cNvPicPr>
            <a:picLocks noChangeAspect="1"/>
          </p:cNvPicPr>
          <p:nvPr userDrawn="1"/>
        </p:nvPicPr>
        <p:blipFill rotWithShape="1">
          <a:blip r:embed="rId3">
            <a:alphaModFix amt="10000"/>
            <a:extLst>
              <a:ext uri="{28A0092B-C50C-407E-A947-70E740481C1C}">
                <a14:useLocalDpi xmlns:a14="http://schemas.microsoft.com/office/drawing/2010/main" val="0"/>
              </a:ext>
            </a:extLst>
          </a:blip>
          <a:srcRect r="7942" b="33100"/>
          <a:stretch/>
        </p:blipFill>
        <p:spPr>
          <a:xfrm>
            <a:off x="0" y="23332"/>
            <a:ext cx="12272210" cy="6690768"/>
          </a:xfrm>
          <a:prstGeom prst="rect">
            <a:avLst/>
          </a:prstGeom>
        </p:spPr>
      </p:pic>
    </p:spTree>
    <p:extLst>
      <p:ext uri="{BB962C8B-B14F-4D97-AF65-F5344CB8AC3E}">
        <p14:creationId xmlns:p14="http://schemas.microsoft.com/office/powerpoint/2010/main" val="3255062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ducaloi_reseaux sociaux">
    <p:spTree>
      <p:nvGrpSpPr>
        <p:cNvPr id="1" name=""/>
        <p:cNvGrpSpPr/>
        <p:nvPr/>
      </p:nvGrpSpPr>
      <p:grpSpPr>
        <a:xfrm>
          <a:off x="0" y="0"/>
          <a:ext cx="0" cy="0"/>
          <a:chOff x="0" y="0"/>
          <a:chExt cx="0" cy="0"/>
        </a:xfrm>
      </p:grpSpPr>
      <p:pic>
        <p:nvPicPr>
          <p:cNvPr id="28" name="Image 27" descr="Une image contenant Police, Graphique, logo, graphisme&#10;&#10;Description générée automatiquement">
            <a:extLst>
              <a:ext uri="{FF2B5EF4-FFF2-40B4-BE49-F238E27FC236}">
                <a16:creationId xmlns:a16="http://schemas.microsoft.com/office/drawing/2014/main" id="{72F422A0-9BA7-EDE5-006D-4A33414216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2680" y="5915861"/>
            <a:ext cx="1008711" cy="629729"/>
          </a:xfrm>
          <a:prstGeom prst="rect">
            <a:avLst/>
          </a:prstGeom>
        </p:spPr>
      </p:pic>
      <p:grpSp>
        <p:nvGrpSpPr>
          <p:cNvPr id="4" name="Group 30">
            <a:extLst>
              <a:ext uri="{FF2B5EF4-FFF2-40B4-BE49-F238E27FC236}">
                <a16:creationId xmlns:a16="http://schemas.microsoft.com/office/drawing/2014/main" id="{C50FDE65-1077-5242-E7B1-13AA0A7B9B9E}"/>
              </a:ext>
            </a:extLst>
          </p:cNvPr>
          <p:cNvGrpSpPr/>
          <p:nvPr userDrawn="1"/>
        </p:nvGrpSpPr>
        <p:grpSpPr>
          <a:xfrm>
            <a:off x="285324" y="1474403"/>
            <a:ext cx="5810676" cy="3502410"/>
            <a:chOff x="4419601" y="2396066"/>
            <a:chExt cx="7992532" cy="4817533"/>
          </a:xfrm>
        </p:grpSpPr>
        <p:pic>
          <p:nvPicPr>
            <p:cNvPr id="5" name="Image 27">
              <a:extLst>
                <a:ext uri="{FF2B5EF4-FFF2-40B4-BE49-F238E27FC236}">
                  <a16:creationId xmlns:a16="http://schemas.microsoft.com/office/drawing/2014/main" id="{9967820A-8013-7E44-9AD6-FC493A7764A2}"/>
                </a:ext>
              </a:extLst>
            </p:cNvPr>
            <p:cNvPicPr>
              <a:picLocks noChangeAspect="1"/>
            </p:cNvPicPr>
            <p:nvPr/>
          </p:nvPicPr>
          <p:blipFill rotWithShape="1">
            <a:blip r:embed="rId3"/>
            <a:srcRect l="-26" t="2093" r="-383" b="-2963"/>
            <a:stretch/>
          </p:blipFill>
          <p:spPr>
            <a:xfrm>
              <a:off x="4419601" y="2396066"/>
              <a:ext cx="7992532" cy="4817533"/>
            </a:xfrm>
            <a:prstGeom prst="rect">
              <a:avLst/>
            </a:prstGeom>
          </p:spPr>
        </p:pic>
        <p:pic>
          <p:nvPicPr>
            <p:cNvPr id="6" name="Picture 32" descr="Graphical user interface, application&#10;&#10;Description automatically generated">
              <a:extLst>
                <a:ext uri="{FF2B5EF4-FFF2-40B4-BE49-F238E27FC236}">
                  <a16:creationId xmlns:a16="http://schemas.microsoft.com/office/drawing/2014/main" id="{99C0C2DB-F8CC-6978-3E50-551225BA98AF}"/>
                </a:ext>
              </a:extLst>
            </p:cNvPr>
            <p:cNvPicPr>
              <a:picLocks noChangeAspect="1"/>
            </p:cNvPicPr>
            <p:nvPr/>
          </p:nvPicPr>
          <p:blipFill rotWithShape="1">
            <a:blip r:embed="rId4">
              <a:extLst>
                <a:ext uri="{28A0092B-C50C-407E-A947-70E740481C1C}">
                  <a14:useLocalDpi xmlns:a14="http://schemas.microsoft.com/office/drawing/2010/main" val="0"/>
                </a:ext>
              </a:extLst>
            </a:blip>
            <a:srcRect r="10810" b="6410"/>
            <a:stretch/>
          </p:blipFill>
          <p:spPr>
            <a:xfrm>
              <a:off x="5511028" y="2713443"/>
              <a:ext cx="5783505" cy="3628089"/>
            </a:xfrm>
            <a:prstGeom prst="rect">
              <a:avLst/>
            </a:prstGeom>
          </p:spPr>
        </p:pic>
      </p:grpSp>
      <p:grpSp>
        <p:nvGrpSpPr>
          <p:cNvPr id="7" name="Groupe 17">
            <a:extLst>
              <a:ext uri="{FF2B5EF4-FFF2-40B4-BE49-F238E27FC236}">
                <a16:creationId xmlns:a16="http://schemas.microsoft.com/office/drawing/2014/main" id="{03020146-95CB-80DD-BA8C-34164305C658}"/>
              </a:ext>
            </a:extLst>
          </p:cNvPr>
          <p:cNvGrpSpPr>
            <a:grpSpLocks noChangeAspect="1"/>
          </p:cNvGrpSpPr>
          <p:nvPr userDrawn="1"/>
        </p:nvGrpSpPr>
        <p:grpSpPr>
          <a:xfrm>
            <a:off x="2881020" y="4898330"/>
            <a:ext cx="630976" cy="630936"/>
            <a:chOff x="8915400" y="2747719"/>
            <a:chExt cx="1689500" cy="1689393"/>
          </a:xfrm>
        </p:grpSpPr>
        <p:sp>
          <p:nvSpPr>
            <p:cNvPr id="8" name="Oval 24">
              <a:hlinkClick r:id="rId5"/>
              <a:extLst>
                <a:ext uri="{FF2B5EF4-FFF2-40B4-BE49-F238E27FC236}">
                  <a16:creationId xmlns:a16="http://schemas.microsoft.com/office/drawing/2014/main" id="{638BF88E-FED5-F53A-B10D-8C26F7CA8157}"/>
                </a:ext>
              </a:extLst>
            </p:cNvPr>
            <p:cNvSpPr>
              <a:spLocks/>
            </p:cNvSpPr>
            <p:nvPr userDrawn="1"/>
          </p:nvSpPr>
          <p:spPr bwMode="auto">
            <a:xfrm>
              <a:off x="8915400" y="2747719"/>
              <a:ext cx="1689500" cy="1689393"/>
            </a:xfrm>
            <a:prstGeom prst="ellipse">
              <a:avLst/>
            </a:prstGeom>
            <a:solidFill>
              <a:srgbClr val="333F48"/>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9" name="Graphique 16">
              <a:extLst>
                <a:ext uri="{FF2B5EF4-FFF2-40B4-BE49-F238E27FC236}">
                  <a16:creationId xmlns:a16="http://schemas.microsoft.com/office/drawing/2014/main" id="{64AA9B73-C036-B61F-15A2-431C58169E4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421750" y="3254015"/>
              <a:ext cx="676800" cy="676800"/>
            </a:xfrm>
            <a:prstGeom prst="rect">
              <a:avLst/>
            </a:prstGeom>
          </p:spPr>
        </p:pic>
      </p:grpSp>
      <p:pic>
        <p:nvPicPr>
          <p:cNvPr id="10" name="Image 5">
            <a:extLst>
              <a:ext uri="{FF2B5EF4-FFF2-40B4-BE49-F238E27FC236}">
                <a16:creationId xmlns:a16="http://schemas.microsoft.com/office/drawing/2014/main" id="{D7B2A707-4B1B-59A0-1136-4D0A974ECC76}"/>
              </a:ext>
            </a:extLst>
          </p:cNvPr>
          <p:cNvPicPr>
            <a:picLocks noChangeAspect="1"/>
          </p:cNvPicPr>
          <p:nvPr userDrawn="1"/>
        </p:nvPicPr>
        <p:blipFill rotWithShape="1">
          <a:blip r:embed="rId8"/>
          <a:srcRect l="642" r="857"/>
          <a:stretch/>
        </p:blipFill>
        <p:spPr>
          <a:xfrm>
            <a:off x="6417032" y="1531158"/>
            <a:ext cx="1506886" cy="1280160"/>
          </a:xfrm>
          <a:prstGeom prst="rect">
            <a:avLst/>
          </a:prstGeom>
          <a:ln w="38100">
            <a:solidFill>
              <a:srgbClr val="333F48"/>
            </a:solidFill>
            <a:miter lim="800000"/>
          </a:ln>
        </p:spPr>
      </p:pic>
      <p:pic>
        <p:nvPicPr>
          <p:cNvPr id="11" name="Image 21">
            <a:extLst>
              <a:ext uri="{FF2B5EF4-FFF2-40B4-BE49-F238E27FC236}">
                <a16:creationId xmlns:a16="http://schemas.microsoft.com/office/drawing/2014/main" id="{C9490D14-F70D-9C52-503A-DC037DCDD60B}"/>
              </a:ext>
            </a:extLst>
          </p:cNvPr>
          <p:cNvPicPr>
            <a:picLocks noChangeAspect="1"/>
          </p:cNvPicPr>
          <p:nvPr userDrawn="1"/>
        </p:nvPicPr>
        <p:blipFill>
          <a:blip r:embed="rId9"/>
          <a:stretch>
            <a:fillRect/>
          </a:stretch>
        </p:blipFill>
        <p:spPr>
          <a:xfrm>
            <a:off x="6417032" y="3139224"/>
            <a:ext cx="1508760" cy="1159542"/>
          </a:xfrm>
          <a:prstGeom prst="rect">
            <a:avLst/>
          </a:prstGeom>
          <a:ln w="38100">
            <a:solidFill>
              <a:srgbClr val="333F48"/>
            </a:solidFill>
            <a:miter lim="800000"/>
          </a:ln>
        </p:spPr>
      </p:pic>
      <p:pic>
        <p:nvPicPr>
          <p:cNvPr id="12" name="Image 23">
            <a:extLst>
              <a:ext uri="{FF2B5EF4-FFF2-40B4-BE49-F238E27FC236}">
                <a16:creationId xmlns:a16="http://schemas.microsoft.com/office/drawing/2014/main" id="{473DAE30-D840-A1A6-4143-DFFE8AF256B7}"/>
              </a:ext>
            </a:extLst>
          </p:cNvPr>
          <p:cNvPicPr>
            <a:picLocks noChangeAspect="1"/>
          </p:cNvPicPr>
          <p:nvPr userDrawn="1"/>
        </p:nvPicPr>
        <p:blipFill>
          <a:blip r:embed="rId10"/>
          <a:stretch>
            <a:fillRect/>
          </a:stretch>
        </p:blipFill>
        <p:spPr>
          <a:xfrm>
            <a:off x="6417032" y="4626671"/>
            <a:ext cx="1508760" cy="1443298"/>
          </a:xfrm>
          <a:prstGeom prst="rect">
            <a:avLst/>
          </a:prstGeom>
          <a:ln w="38100">
            <a:solidFill>
              <a:srgbClr val="333F48"/>
            </a:solidFill>
            <a:miter lim="800000"/>
          </a:ln>
        </p:spPr>
      </p:pic>
      <p:grpSp>
        <p:nvGrpSpPr>
          <p:cNvPr id="13" name="Groupe 13">
            <a:extLst>
              <a:ext uri="{FF2B5EF4-FFF2-40B4-BE49-F238E27FC236}">
                <a16:creationId xmlns:a16="http://schemas.microsoft.com/office/drawing/2014/main" id="{76EEB412-7B52-E3C7-B9CC-F71BBC22A166}"/>
              </a:ext>
            </a:extLst>
          </p:cNvPr>
          <p:cNvGrpSpPr/>
          <p:nvPr userDrawn="1"/>
        </p:nvGrpSpPr>
        <p:grpSpPr>
          <a:xfrm>
            <a:off x="7636735" y="3402403"/>
            <a:ext cx="633224" cy="633184"/>
            <a:chOff x="539551" y="2747719"/>
            <a:chExt cx="1689499" cy="1689393"/>
          </a:xfrm>
        </p:grpSpPr>
        <p:sp>
          <p:nvSpPr>
            <p:cNvPr id="14" name="Oval 18">
              <a:hlinkClick r:id="rId11"/>
              <a:extLst>
                <a:ext uri="{FF2B5EF4-FFF2-40B4-BE49-F238E27FC236}">
                  <a16:creationId xmlns:a16="http://schemas.microsoft.com/office/drawing/2014/main" id="{3B8C6BA3-B753-C6E1-C755-6E0A4EFA3726}"/>
                </a:ext>
              </a:extLst>
            </p:cNvPr>
            <p:cNvSpPr>
              <a:spLocks/>
            </p:cNvSpPr>
            <p:nvPr userDrawn="1"/>
          </p:nvSpPr>
          <p:spPr bwMode="auto">
            <a:xfrm>
              <a:off x="539551" y="2747719"/>
              <a:ext cx="1689499" cy="1689393"/>
            </a:xfrm>
            <a:prstGeom prst="ellipse">
              <a:avLst/>
            </a:prstGeom>
            <a:solidFill>
              <a:srgbClr val="333F48"/>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5" name="AutoShape 19">
              <a:extLst>
                <a:ext uri="{FF2B5EF4-FFF2-40B4-BE49-F238E27FC236}">
                  <a16:creationId xmlns:a16="http://schemas.microsoft.com/office/drawing/2014/main" id="{44726357-5FBC-BB20-C28B-03EE36BADD7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6" name="Groupe 15">
            <a:extLst>
              <a:ext uri="{FF2B5EF4-FFF2-40B4-BE49-F238E27FC236}">
                <a16:creationId xmlns:a16="http://schemas.microsoft.com/office/drawing/2014/main" id="{8734E242-53E7-98E4-183D-AFD902DE5F60}"/>
              </a:ext>
            </a:extLst>
          </p:cNvPr>
          <p:cNvGrpSpPr/>
          <p:nvPr userDrawn="1"/>
        </p:nvGrpSpPr>
        <p:grpSpPr>
          <a:xfrm>
            <a:off x="7636735" y="1854646"/>
            <a:ext cx="633224" cy="633184"/>
            <a:chOff x="2675683" y="2747719"/>
            <a:chExt cx="1689500" cy="1689393"/>
          </a:xfrm>
        </p:grpSpPr>
        <p:sp>
          <p:nvSpPr>
            <p:cNvPr id="17" name="Oval 24">
              <a:hlinkClick r:id="rId12"/>
              <a:extLst>
                <a:ext uri="{FF2B5EF4-FFF2-40B4-BE49-F238E27FC236}">
                  <a16:creationId xmlns:a16="http://schemas.microsoft.com/office/drawing/2014/main" id="{F64C223B-AAEC-A5A3-6078-5A36F93D650F}"/>
                </a:ext>
              </a:extLst>
            </p:cNvPr>
            <p:cNvSpPr>
              <a:spLocks/>
            </p:cNvSpPr>
            <p:nvPr userDrawn="1"/>
          </p:nvSpPr>
          <p:spPr bwMode="auto">
            <a:xfrm>
              <a:off x="2675683" y="2747719"/>
              <a:ext cx="1689500" cy="1689393"/>
            </a:xfrm>
            <a:prstGeom prst="ellipse">
              <a:avLst/>
            </a:prstGeom>
            <a:solidFill>
              <a:srgbClr val="333F48"/>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8" name="AutoShape 25">
              <a:extLst>
                <a:ext uri="{FF2B5EF4-FFF2-40B4-BE49-F238E27FC236}">
                  <a16:creationId xmlns:a16="http://schemas.microsoft.com/office/drawing/2014/main" id="{FFF61030-DA99-5052-A530-C85697218289}"/>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grpSp>
        <p:nvGrpSpPr>
          <p:cNvPr id="19" name="Groupe 49">
            <a:extLst>
              <a:ext uri="{FF2B5EF4-FFF2-40B4-BE49-F238E27FC236}">
                <a16:creationId xmlns:a16="http://schemas.microsoft.com/office/drawing/2014/main" id="{F4821425-3856-1490-A3F0-DD47054B0275}"/>
              </a:ext>
            </a:extLst>
          </p:cNvPr>
          <p:cNvGrpSpPr/>
          <p:nvPr userDrawn="1"/>
        </p:nvGrpSpPr>
        <p:grpSpPr>
          <a:xfrm>
            <a:off x="7636735" y="5031728"/>
            <a:ext cx="633224" cy="633184"/>
            <a:chOff x="7305431" y="4396728"/>
            <a:chExt cx="633224" cy="633184"/>
          </a:xfrm>
        </p:grpSpPr>
        <p:sp>
          <p:nvSpPr>
            <p:cNvPr id="20" name="Oval 24">
              <a:hlinkClick r:id="rId13"/>
              <a:extLst>
                <a:ext uri="{FF2B5EF4-FFF2-40B4-BE49-F238E27FC236}">
                  <a16:creationId xmlns:a16="http://schemas.microsoft.com/office/drawing/2014/main" id="{B4330074-9DE3-DF54-89BA-2C6B1D3BC392}"/>
                </a:ext>
              </a:extLst>
            </p:cNvPr>
            <p:cNvSpPr>
              <a:spLocks/>
            </p:cNvSpPr>
            <p:nvPr userDrawn="1"/>
          </p:nvSpPr>
          <p:spPr bwMode="auto">
            <a:xfrm>
              <a:off x="7305431" y="4396728"/>
              <a:ext cx="633224" cy="633184"/>
            </a:xfrm>
            <a:prstGeom prst="ellipse">
              <a:avLst/>
            </a:prstGeom>
            <a:solidFill>
              <a:srgbClr val="333F48"/>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21" name="AutoShape 4">
              <a:extLst>
                <a:ext uri="{FF2B5EF4-FFF2-40B4-BE49-F238E27FC236}">
                  <a16:creationId xmlns:a16="http://schemas.microsoft.com/office/drawing/2014/main" id="{C1F3FE24-3C51-CCE0-EAF3-1948DB89323A}"/>
                </a:ext>
              </a:extLst>
            </p:cNvPr>
            <p:cNvSpPr>
              <a:spLocks/>
            </p:cNvSpPr>
            <p:nvPr userDrawn="1"/>
          </p:nvSpPr>
          <p:spPr bwMode="auto">
            <a:xfrm>
              <a:off x="7534602" y="4546903"/>
              <a:ext cx="174883" cy="332835"/>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sp>
        <p:nvSpPr>
          <p:cNvPr id="23" name="Rectangle 22">
            <a:extLst>
              <a:ext uri="{FF2B5EF4-FFF2-40B4-BE49-F238E27FC236}">
                <a16:creationId xmlns:a16="http://schemas.microsoft.com/office/drawing/2014/main" id="{7846A12A-6D5C-8A0F-5CCE-58D8A4FC315E}"/>
              </a:ext>
            </a:extLst>
          </p:cNvPr>
          <p:cNvSpPr/>
          <p:nvPr userDrawn="1"/>
        </p:nvSpPr>
        <p:spPr>
          <a:xfrm>
            <a:off x="2176617" y="5620128"/>
            <a:ext cx="2039783" cy="338554"/>
          </a:xfrm>
          <a:prstGeom prst="rect">
            <a:avLst/>
          </a:prstGeom>
        </p:spPr>
        <p:txBody>
          <a:bodyPr wrap="square" lIns="91440" tIns="45720" rIns="91440" bIns="45720" anchor="t">
            <a:spAutoFit/>
          </a:bodyPr>
          <a:lstStyle/>
          <a:p>
            <a:pPr algn="ctr"/>
            <a:r>
              <a:rPr lang="fr-CA" sz="1600">
                <a:solidFill>
                  <a:schemeClr val="accent1"/>
                </a:solidFill>
                <a:latin typeface="Arial"/>
                <a:ea typeface="+mn-lt"/>
                <a:cs typeface="Arial"/>
                <a:hlinkClick r:id="rId14">
                  <a:extLst>
                    <a:ext uri="{A12FA001-AC4F-418D-AE19-62706E023703}">
                      <ahyp:hlinkClr xmlns:ahyp="http://schemas.microsoft.com/office/drawing/2018/hyperlinkcolor" val="tx"/>
                    </a:ext>
                  </a:extLst>
                </a:hlinkClick>
              </a:rPr>
              <a:t>educaloi.qc.ca/en</a:t>
            </a:r>
            <a:endParaRPr lang="fr-CA" sz="1600">
              <a:solidFill>
                <a:schemeClr val="accent1"/>
              </a:solidFill>
              <a:latin typeface="Arial"/>
              <a:ea typeface="+mn-lt"/>
              <a:cs typeface="Arial"/>
            </a:endParaRPr>
          </a:p>
        </p:txBody>
      </p:sp>
      <p:sp>
        <p:nvSpPr>
          <p:cNvPr id="24" name="Rectangle 23">
            <a:extLst>
              <a:ext uri="{FF2B5EF4-FFF2-40B4-BE49-F238E27FC236}">
                <a16:creationId xmlns:a16="http://schemas.microsoft.com/office/drawing/2014/main" id="{22859D47-0BAA-7473-A8B1-3D840578CFDC}"/>
              </a:ext>
            </a:extLst>
          </p:cNvPr>
          <p:cNvSpPr/>
          <p:nvPr userDrawn="1"/>
        </p:nvSpPr>
        <p:spPr>
          <a:xfrm>
            <a:off x="8374217" y="3555999"/>
            <a:ext cx="2708649" cy="338554"/>
          </a:xfrm>
          <a:prstGeom prst="rect">
            <a:avLst/>
          </a:prstGeom>
        </p:spPr>
        <p:txBody>
          <a:bodyPr wrap="square" lIns="91440" tIns="45720" rIns="91440" bIns="45720" anchor="t">
            <a:spAutoFit/>
          </a:bodyPr>
          <a:lstStyle/>
          <a:p>
            <a:r>
              <a:rPr lang="fr-CA" sz="1600">
                <a:solidFill>
                  <a:schemeClr val="accent1"/>
                </a:solidFill>
                <a:latin typeface="Arial"/>
                <a:ea typeface="+mn-lt"/>
                <a:cs typeface="Arial"/>
              </a:rPr>
              <a:t>YouTube/</a:t>
            </a:r>
            <a:r>
              <a:rPr lang="fr-CA" sz="1600" err="1">
                <a:solidFill>
                  <a:schemeClr val="accent1"/>
                </a:solidFill>
                <a:latin typeface="Arial"/>
                <a:ea typeface="+mn-lt"/>
                <a:cs typeface="Arial"/>
              </a:rPr>
              <a:t>educaloi</a:t>
            </a:r>
            <a:endParaRPr lang="fr-CA" sz="1600">
              <a:solidFill>
                <a:schemeClr val="accent1"/>
              </a:solidFill>
              <a:latin typeface="Arial"/>
              <a:ea typeface="+mn-lt"/>
              <a:cs typeface="Arial"/>
            </a:endParaRPr>
          </a:p>
        </p:txBody>
      </p:sp>
      <p:sp>
        <p:nvSpPr>
          <p:cNvPr id="25" name="Rectangle 24">
            <a:extLst>
              <a:ext uri="{FF2B5EF4-FFF2-40B4-BE49-F238E27FC236}">
                <a16:creationId xmlns:a16="http://schemas.microsoft.com/office/drawing/2014/main" id="{80A30FA2-30A0-AE98-4C42-8D5B02C90D1C}"/>
              </a:ext>
            </a:extLst>
          </p:cNvPr>
          <p:cNvSpPr/>
          <p:nvPr userDrawn="1"/>
        </p:nvSpPr>
        <p:spPr>
          <a:xfrm>
            <a:off x="8374217" y="2000892"/>
            <a:ext cx="2708649" cy="338554"/>
          </a:xfrm>
          <a:prstGeom prst="rect">
            <a:avLst/>
          </a:prstGeom>
        </p:spPr>
        <p:txBody>
          <a:bodyPr wrap="square" lIns="91440" tIns="45720" rIns="91440" bIns="45720" anchor="t">
            <a:spAutoFit/>
          </a:bodyPr>
          <a:lstStyle/>
          <a:p>
            <a:r>
              <a:rPr lang="fr-CA" sz="1600">
                <a:solidFill>
                  <a:schemeClr val="accent1"/>
                </a:solidFill>
                <a:latin typeface="Arial"/>
                <a:ea typeface="+mn-lt"/>
                <a:cs typeface="Arial"/>
              </a:rPr>
              <a:t>Instagram/</a:t>
            </a:r>
            <a:r>
              <a:rPr lang="fr-CA" sz="1600" err="1">
                <a:solidFill>
                  <a:schemeClr val="accent1"/>
                </a:solidFill>
                <a:latin typeface="Arial"/>
                <a:ea typeface="+mn-lt"/>
                <a:cs typeface="Arial"/>
              </a:rPr>
              <a:t>educaloi_en</a:t>
            </a:r>
            <a:endParaRPr lang="fr-CA" sz="1600">
              <a:solidFill>
                <a:schemeClr val="accent1"/>
              </a:solidFill>
              <a:latin typeface="Arial"/>
              <a:ea typeface="+mn-lt"/>
              <a:cs typeface="Arial"/>
            </a:endParaRPr>
          </a:p>
        </p:txBody>
      </p:sp>
      <p:sp>
        <p:nvSpPr>
          <p:cNvPr id="26" name="Rectangle 25">
            <a:extLst>
              <a:ext uri="{FF2B5EF4-FFF2-40B4-BE49-F238E27FC236}">
                <a16:creationId xmlns:a16="http://schemas.microsoft.com/office/drawing/2014/main" id="{D71A6281-08B7-5EAB-D403-7A8B644D9FE4}"/>
              </a:ext>
            </a:extLst>
          </p:cNvPr>
          <p:cNvSpPr/>
          <p:nvPr userDrawn="1"/>
        </p:nvSpPr>
        <p:spPr>
          <a:xfrm>
            <a:off x="8374217" y="5180012"/>
            <a:ext cx="2708649" cy="338554"/>
          </a:xfrm>
          <a:prstGeom prst="rect">
            <a:avLst/>
          </a:prstGeom>
        </p:spPr>
        <p:txBody>
          <a:bodyPr wrap="square" lIns="91440" tIns="45720" rIns="91440" bIns="45720" anchor="t">
            <a:spAutoFit/>
          </a:bodyPr>
          <a:lstStyle/>
          <a:p>
            <a:r>
              <a:rPr lang="fr-CA" sz="1600">
                <a:solidFill>
                  <a:schemeClr val="accent1"/>
                </a:solidFill>
                <a:latin typeface="Arial"/>
                <a:ea typeface="+mn-lt"/>
                <a:cs typeface="Arial"/>
              </a:rPr>
              <a:t>Facebook/</a:t>
            </a:r>
            <a:r>
              <a:rPr lang="fr-CA" sz="1600" err="1">
                <a:solidFill>
                  <a:schemeClr val="accent1"/>
                </a:solidFill>
                <a:latin typeface="Arial"/>
                <a:ea typeface="+mn-lt"/>
                <a:cs typeface="Arial"/>
              </a:rPr>
              <a:t>educaloi</a:t>
            </a:r>
            <a:endParaRPr lang="fr-CA" sz="1600">
              <a:solidFill>
                <a:schemeClr val="accent1"/>
              </a:solidFill>
              <a:latin typeface="Arial"/>
              <a:ea typeface="+mn-lt"/>
              <a:cs typeface="Arial"/>
            </a:endParaRPr>
          </a:p>
        </p:txBody>
      </p:sp>
      <p:pic>
        <p:nvPicPr>
          <p:cNvPr id="2" name="Picture 13">
            <a:extLst>
              <a:ext uri="{FF2B5EF4-FFF2-40B4-BE49-F238E27FC236}">
                <a16:creationId xmlns:a16="http://schemas.microsoft.com/office/drawing/2014/main" id="{E3DD75DE-59B6-8F9F-D980-3ED54AC20045}"/>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13453" t="7555" r="4635" b="77750"/>
          <a:stretch/>
        </p:blipFill>
        <p:spPr>
          <a:xfrm>
            <a:off x="0" y="0"/>
            <a:ext cx="12192000" cy="1231636"/>
          </a:xfrm>
          <a:prstGeom prst="rect">
            <a:avLst/>
          </a:prstGeom>
        </p:spPr>
      </p:pic>
    </p:spTree>
    <p:extLst>
      <p:ext uri="{BB962C8B-B14F-4D97-AF65-F5344CB8AC3E}">
        <p14:creationId xmlns:p14="http://schemas.microsoft.com/office/powerpoint/2010/main" val="4082421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artenair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3415CED-1D34-272C-BEFE-6EC6E53AA0AE}"/>
              </a:ext>
            </a:extLst>
          </p:cNvPr>
          <p:cNvSpPr/>
          <p:nvPr userDrawn="1"/>
        </p:nvSpPr>
        <p:spPr>
          <a:xfrm>
            <a:off x="1243934" y="5130424"/>
            <a:ext cx="9946731" cy="861774"/>
          </a:xfrm>
          <a:prstGeom prst="rect">
            <a:avLst/>
          </a:prstGeom>
        </p:spPr>
        <p:txBody>
          <a:bodyPr wrap="square" lIns="91440" tIns="45720" rIns="91440" bIns="45720" anchor="t">
            <a:spAutoFit/>
          </a:bodyPr>
          <a:lstStyle/>
          <a:p>
            <a:pPr>
              <a:spcAft>
                <a:spcPts val="1200"/>
              </a:spcAft>
            </a:pPr>
            <a:endParaRPr lang="fr-CA" sz="2800">
              <a:solidFill>
                <a:srgbClr val="333F48"/>
              </a:solidFill>
              <a:latin typeface="Arial"/>
              <a:ea typeface="+mn-lt"/>
              <a:cs typeface="Arial"/>
            </a:endParaRPr>
          </a:p>
          <a:p>
            <a:pPr>
              <a:spcAft>
                <a:spcPts val="1200"/>
              </a:spcAft>
            </a:pPr>
            <a:r>
              <a:rPr lang="en-CA" sz="1200" b="0" i="0" u="none" strike="noStrike">
                <a:solidFill>
                  <a:srgbClr val="333F48"/>
                </a:solidFill>
                <a:effectLst/>
                <a:latin typeface="Arial"/>
                <a:cs typeface="Arial"/>
              </a:rPr>
              <a:t>© </a:t>
            </a:r>
            <a:r>
              <a:rPr lang="en-US" sz="1200" b="0" i="0" u="none" strike="noStrike">
                <a:solidFill>
                  <a:srgbClr val="333F48"/>
                </a:solidFill>
                <a:effectLst/>
                <a:latin typeface="Arial"/>
                <a:cs typeface="Arial"/>
              </a:rPr>
              <a:t>​</a:t>
            </a:r>
            <a:r>
              <a:rPr lang="en-US" sz="1200" b="0" i="0" u="none" strike="noStrike" err="1">
                <a:solidFill>
                  <a:srgbClr val="333F48"/>
                </a:solidFill>
                <a:effectLst/>
                <a:latin typeface="Arial"/>
                <a:cs typeface="Arial"/>
              </a:rPr>
              <a:t>Éducaloi</a:t>
            </a:r>
            <a:r>
              <a:rPr lang="en-US" sz="1200" b="0" i="0" u="none" strike="noStrike">
                <a:solidFill>
                  <a:srgbClr val="333F48"/>
                </a:solidFill>
                <a:effectLst/>
                <a:latin typeface="Arial"/>
                <a:cs typeface="Arial"/>
              </a:rPr>
              <a:t> </a:t>
            </a:r>
            <a:r>
              <a:rPr lang="en-US" sz="1200">
                <a:solidFill>
                  <a:srgbClr val="333F48"/>
                </a:solidFill>
                <a:latin typeface="Arial"/>
                <a:cs typeface="Arial"/>
              </a:rPr>
              <a:t>2023</a:t>
            </a:r>
            <a:endParaRPr lang="fr-CA" sz="1200">
              <a:solidFill>
                <a:srgbClr val="333F48"/>
              </a:solidFill>
              <a:latin typeface="Arial"/>
              <a:ea typeface="+mn-lt"/>
              <a:cs typeface="Arial"/>
            </a:endParaRPr>
          </a:p>
        </p:txBody>
      </p:sp>
      <p:sp>
        <p:nvSpPr>
          <p:cNvPr id="5" name="Rectangle 4">
            <a:extLst>
              <a:ext uri="{FF2B5EF4-FFF2-40B4-BE49-F238E27FC236}">
                <a16:creationId xmlns:a16="http://schemas.microsoft.com/office/drawing/2014/main" id="{03430FED-0448-6706-6B53-0282DE0DC538}"/>
              </a:ext>
            </a:extLst>
          </p:cNvPr>
          <p:cNvSpPr/>
          <p:nvPr userDrawn="1"/>
        </p:nvSpPr>
        <p:spPr>
          <a:xfrm>
            <a:off x="1246843" y="2437304"/>
            <a:ext cx="9516104" cy="707886"/>
          </a:xfrm>
          <a:prstGeom prst="rect">
            <a:avLst/>
          </a:prstGeom>
        </p:spPr>
        <p:txBody>
          <a:bodyPr wrap="square" lIns="91440" tIns="45720" rIns="91440" bIns="45720" anchor="t">
            <a:spAutoFit/>
          </a:bodyPr>
          <a:lstStyle/>
          <a:p>
            <a:endParaRPr lang="fr-FR" sz="4000" b="1">
              <a:solidFill>
                <a:srgbClr val="333F48"/>
              </a:solidFill>
              <a:latin typeface="Arial" panose="020B0604020202020204" pitchFamily="34" charset="0"/>
              <a:ea typeface="+mn-lt"/>
              <a:cs typeface="Arial" panose="020B0604020202020204" pitchFamily="34" charset="0"/>
            </a:endParaRPr>
          </a:p>
        </p:txBody>
      </p:sp>
      <p:grpSp>
        <p:nvGrpSpPr>
          <p:cNvPr id="6" name="Groupe 9">
            <a:extLst>
              <a:ext uri="{FF2B5EF4-FFF2-40B4-BE49-F238E27FC236}">
                <a16:creationId xmlns:a16="http://schemas.microsoft.com/office/drawing/2014/main" id="{A4AE456D-E2D3-6E67-2C6D-DD853C71C694}"/>
              </a:ext>
            </a:extLst>
          </p:cNvPr>
          <p:cNvGrpSpPr>
            <a:grpSpLocks noChangeAspect="1"/>
          </p:cNvGrpSpPr>
          <p:nvPr userDrawn="1"/>
        </p:nvGrpSpPr>
        <p:grpSpPr>
          <a:xfrm>
            <a:off x="-1" y="6174000"/>
            <a:ext cx="12192001" cy="684000"/>
            <a:chOff x="0" y="6217979"/>
            <a:chExt cx="12192000" cy="639862"/>
          </a:xfrm>
          <a:solidFill>
            <a:schemeClr val="accent1"/>
          </a:solidFill>
        </p:grpSpPr>
        <p:sp>
          <p:nvSpPr>
            <p:cNvPr id="7" name="Rectangle 6">
              <a:extLst>
                <a:ext uri="{FF2B5EF4-FFF2-40B4-BE49-F238E27FC236}">
                  <a16:creationId xmlns:a16="http://schemas.microsoft.com/office/drawing/2014/main" id="{4BDB53CA-4EC0-01E0-2B07-3C2B5F8A5FEF}"/>
                </a:ext>
              </a:extLst>
            </p:cNvPr>
            <p:cNvSpPr/>
            <p:nvPr/>
          </p:nvSpPr>
          <p:spPr>
            <a:xfrm>
              <a:off x="0" y="6217979"/>
              <a:ext cx="121920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8" name="Image 5">
              <a:extLst>
                <a:ext uri="{FF2B5EF4-FFF2-40B4-BE49-F238E27FC236}">
                  <a16:creationId xmlns:a16="http://schemas.microsoft.com/office/drawing/2014/main" id="{270FD6F5-7B85-D95C-81F6-D5F19010FE79}"/>
                </a:ext>
              </a:extLst>
            </p:cNvPr>
            <p:cNvPicPr>
              <a:picLocks noChangeAspect="1"/>
            </p:cNvPicPr>
            <p:nvPr/>
          </p:nvPicPr>
          <p:blipFill>
            <a:blip r:embed="rId2"/>
            <a:stretch>
              <a:fillRect/>
            </a:stretch>
          </p:blipFill>
          <p:spPr>
            <a:xfrm>
              <a:off x="5179452" y="6283109"/>
              <a:ext cx="1833096" cy="509601"/>
            </a:xfrm>
            <a:prstGeom prst="rect">
              <a:avLst/>
            </a:prstGeom>
            <a:grpFill/>
          </p:spPr>
        </p:pic>
      </p:grpSp>
      <p:sp>
        <p:nvSpPr>
          <p:cNvPr id="9" name="ZoneTexte 1">
            <a:extLst>
              <a:ext uri="{FF2B5EF4-FFF2-40B4-BE49-F238E27FC236}">
                <a16:creationId xmlns:a16="http://schemas.microsoft.com/office/drawing/2014/main" id="{57EA964D-A20A-A59C-3FB7-07493B72533F}"/>
              </a:ext>
            </a:extLst>
          </p:cNvPr>
          <p:cNvSpPr txBox="1"/>
          <p:nvPr userDrawn="1"/>
        </p:nvSpPr>
        <p:spPr>
          <a:xfrm>
            <a:off x="1801537" y="2548216"/>
            <a:ext cx="8581291" cy="830997"/>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CA" sz="2400">
                <a:solidFill>
                  <a:srgbClr val="333F48"/>
                </a:solidFill>
                <a:latin typeface="Arial"/>
                <a:ea typeface="+mn-lt"/>
                <a:cs typeface="Arial"/>
              </a:rPr>
              <a:t>Our services for </a:t>
            </a:r>
            <a:r>
              <a:rPr lang="fr-CA" sz="2400" err="1">
                <a:solidFill>
                  <a:srgbClr val="333F48"/>
                </a:solidFill>
                <a:latin typeface="Arial"/>
                <a:ea typeface="+mn-lt"/>
                <a:cs typeface="Arial"/>
              </a:rPr>
              <a:t>Quebec’s</a:t>
            </a:r>
            <a:r>
              <a:rPr lang="fr-CA" sz="2400">
                <a:solidFill>
                  <a:srgbClr val="333F48"/>
                </a:solidFill>
                <a:latin typeface="Arial"/>
                <a:ea typeface="+mn-lt"/>
                <a:cs typeface="Arial"/>
              </a:rPr>
              <a:t> English-</a:t>
            </a:r>
            <a:r>
              <a:rPr lang="fr-CA" sz="2400" err="1">
                <a:solidFill>
                  <a:srgbClr val="333F48"/>
                </a:solidFill>
                <a:latin typeface="Arial"/>
                <a:ea typeface="+mn-lt"/>
                <a:cs typeface="Arial"/>
              </a:rPr>
              <a:t>speaking</a:t>
            </a:r>
            <a:r>
              <a:rPr lang="fr-CA" sz="2400">
                <a:solidFill>
                  <a:srgbClr val="333F48"/>
                </a:solidFill>
                <a:latin typeface="Arial"/>
                <a:ea typeface="+mn-lt"/>
                <a:cs typeface="Arial"/>
              </a:rPr>
              <a:t> </a:t>
            </a:r>
            <a:r>
              <a:rPr lang="fr-CA" sz="2400" err="1">
                <a:solidFill>
                  <a:srgbClr val="333F48"/>
                </a:solidFill>
                <a:latin typeface="Arial"/>
                <a:ea typeface="+mn-lt"/>
                <a:cs typeface="Arial"/>
              </a:rPr>
              <a:t>communities</a:t>
            </a:r>
            <a:r>
              <a:rPr lang="fr-CA" sz="2400">
                <a:solidFill>
                  <a:srgbClr val="333F48"/>
                </a:solidFill>
                <a:latin typeface="Arial"/>
                <a:ea typeface="+mn-lt"/>
                <a:cs typeface="Arial"/>
              </a:rPr>
              <a:t> </a:t>
            </a:r>
          </a:p>
          <a:p>
            <a:pPr algn="ctr"/>
            <a:r>
              <a:rPr lang="fr-CA" sz="2400">
                <a:solidFill>
                  <a:srgbClr val="333F48"/>
                </a:solidFill>
                <a:latin typeface="Arial"/>
                <a:ea typeface="+mn-lt"/>
                <a:cs typeface="Arial"/>
              </a:rPr>
              <a:t>are made possible </a:t>
            </a:r>
            <a:r>
              <a:rPr lang="fr-CA" sz="2400" err="1">
                <a:solidFill>
                  <a:srgbClr val="333F48"/>
                </a:solidFill>
                <a:latin typeface="Arial"/>
                <a:ea typeface="+mn-lt"/>
                <a:cs typeface="Arial"/>
              </a:rPr>
              <a:t>thanks</a:t>
            </a:r>
            <a:r>
              <a:rPr lang="fr-CA" sz="2400">
                <a:solidFill>
                  <a:srgbClr val="333F48"/>
                </a:solidFill>
                <a:latin typeface="Arial"/>
                <a:ea typeface="+mn-lt"/>
                <a:cs typeface="Arial"/>
              </a:rPr>
              <a:t> to </a:t>
            </a:r>
            <a:endParaRPr lang="en-US" sz="2400"/>
          </a:p>
        </p:txBody>
      </p:sp>
      <p:pic>
        <p:nvPicPr>
          <p:cNvPr id="10" name="Image 9" descr="Une image contenant texte&#10;&#10;Description générée automatiquement">
            <a:extLst>
              <a:ext uri="{FF2B5EF4-FFF2-40B4-BE49-F238E27FC236}">
                <a16:creationId xmlns:a16="http://schemas.microsoft.com/office/drawing/2014/main" id="{1D221E31-AA64-9CEA-836B-C3D18F219591}"/>
              </a:ext>
            </a:extLst>
          </p:cNvPr>
          <p:cNvPicPr>
            <a:picLocks noChangeAspect="1"/>
          </p:cNvPicPr>
          <p:nvPr userDrawn="1"/>
        </p:nvPicPr>
        <p:blipFill>
          <a:blip r:embed="rId3"/>
          <a:stretch>
            <a:fillRect/>
          </a:stretch>
        </p:blipFill>
        <p:spPr>
          <a:xfrm>
            <a:off x="3067492" y="3691775"/>
            <a:ext cx="3026735" cy="1299704"/>
          </a:xfrm>
          <a:prstGeom prst="rect">
            <a:avLst/>
          </a:prstGeom>
        </p:spPr>
      </p:pic>
      <p:pic>
        <p:nvPicPr>
          <p:cNvPr id="11" name="Image 10">
            <a:extLst>
              <a:ext uri="{FF2B5EF4-FFF2-40B4-BE49-F238E27FC236}">
                <a16:creationId xmlns:a16="http://schemas.microsoft.com/office/drawing/2014/main" id="{2DC332C2-0B82-C6B3-5609-ABD3E1425605}"/>
              </a:ext>
            </a:extLst>
          </p:cNvPr>
          <p:cNvPicPr>
            <a:picLocks noChangeAspect="1"/>
          </p:cNvPicPr>
          <p:nvPr userDrawn="1"/>
        </p:nvPicPr>
        <p:blipFill>
          <a:blip r:embed="rId4"/>
          <a:stretch>
            <a:fillRect/>
          </a:stretch>
        </p:blipFill>
        <p:spPr>
          <a:xfrm>
            <a:off x="6381306" y="4078982"/>
            <a:ext cx="3584943" cy="941733"/>
          </a:xfrm>
          <a:prstGeom prst="rect">
            <a:avLst/>
          </a:prstGeom>
        </p:spPr>
      </p:pic>
      <p:pic>
        <p:nvPicPr>
          <p:cNvPr id="2" name="Picture 13">
            <a:extLst>
              <a:ext uri="{FF2B5EF4-FFF2-40B4-BE49-F238E27FC236}">
                <a16:creationId xmlns:a16="http://schemas.microsoft.com/office/drawing/2014/main" id="{C318EE6E-668F-CAD4-A139-FAC83EB30027}"/>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13453" t="7555" r="4635" b="66509"/>
          <a:stretch/>
        </p:blipFill>
        <p:spPr>
          <a:xfrm>
            <a:off x="3585" y="-24465"/>
            <a:ext cx="12192000" cy="2173704"/>
          </a:xfrm>
          <a:prstGeom prst="rect">
            <a:avLst/>
          </a:prstGeom>
        </p:spPr>
      </p:pic>
    </p:spTree>
    <p:extLst>
      <p:ext uri="{BB962C8B-B14F-4D97-AF65-F5344CB8AC3E}">
        <p14:creationId xmlns:p14="http://schemas.microsoft.com/office/powerpoint/2010/main" val="3970805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A9AD7D-A3FC-062C-7454-0A70589190A8}"/>
              </a:ext>
            </a:extLst>
          </p:cNvPr>
          <p:cNvSpPr>
            <a:spLocks noGrp="1"/>
          </p:cNvSpPr>
          <p:nvPr>
            <p:ph type="title"/>
          </p:nvPr>
        </p:nvSpPr>
        <p:spPr>
          <a:xfrm>
            <a:off x="1528011" y="365125"/>
            <a:ext cx="9825789" cy="1325563"/>
          </a:xfrm>
        </p:spPr>
        <p:txBody>
          <a:bodyPr/>
          <a:lstStyle>
            <a:lvl1pPr>
              <a:defRPr>
                <a:solidFill>
                  <a:schemeClr val="accent1"/>
                </a:solidFill>
              </a:defRPr>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F63F7D7A-C14E-9B37-2CC7-4B1879396B0D}"/>
              </a:ext>
            </a:extLst>
          </p:cNvPr>
          <p:cNvSpPr>
            <a:spLocks noGrp="1"/>
          </p:cNvSpPr>
          <p:nvPr>
            <p:ph idx="1"/>
          </p:nvPr>
        </p:nvSpPr>
        <p:spPr>
          <a:xfrm>
            <a:off x="1528011" y="1825625"/>
            <a:ext cx="9825789"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pic>
        <p:nvPicPr>
          <p:cNvPr id="4" name="Picture 13">
            <a:extLst>
              <a:ext uri="{FF2B5EF4-FFF2-40B4-BE49-F238E27FC236}">
                <a16:creationId xmlns:a16="http://schemas.microsoft.com/office/drawing/2014/main" id="{3ADF9300-8B42-0AA6-3F5E-E87824B564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8252" t="9271" r="5389" b="10337"/>
          <a:stretch/>
        </p:blipFill>
        <p:spPr>
          <a:xfrm>
            <a:off x="12031" y="0"/>
            <a:ext cx="963386" cy="6858000"/>
          </a:xfrm>
          <a:prstGeom prst="rect">
            <a:avLst/>
          </a:prstGeom>
        </p:spPr>
      </p:pic>
    </p:spTree>
    <p:extLst>
      <p:ext uri="{BB962C8B-B14F-4D97-AF65-F5344CB8AC3E}">
        <p14:creationId xmlns:p14="http://schemas.microsoft.com/office/powerpoint/2010/main" val="304390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_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A9AD7D-A3FC-062C-7454-0A70589190A8}"/>
              </a:ext>
            </a:extLst>
          </p:cNvPr>
          <p:cNvSpPr>
            <a:spLocks noGrp="1"/>
          </p:cNvSpPr>
          <p:nvPr>
            <p:ph type="title"/>
          </p:nvPr>
        </p:nvSpPr>
        <p:spPr>
          <a:xfrm>
            <a:off x="2432650" y="365125"/>
            <a:ext cx="8921150" cy="1325563"/>
          </a:xfrm>
        </p:spPr>
        <p:txBody>
          <a:bodyPr/>
          <a:lstStyle>
            <a:lvl1pPr>
              <a:defRPr>
                <a:solidFill>
                  <a:schemeClr val="accent1"/>
                </a:solidFill>
              </a:defRPr>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F63F7D7A-C14E-9B37-2CC7-4B1879396B0D}"/>
              </a:ext>
            </a:extLst>
          </p:cNvPr>
          <p:cNvSpPr>
            <a:spLocks noGrp="1"/>
          </p:cNvSpPr>
          <p:nvPr>
            <p:ph idx="1"/>
          </p:nvPr>
        </p:nvSpPr>
        <p:spPr>
          <a:xfrm>
            <a:off x="2432650" y="1825625"/>
            <a:ext cx="8921150"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pic>
        <p:nvPicPr>
          <p:cNvPr id="7" name="Picture 43" descr="Background pattern&#10;&#10;Description automatically generated">
            <a:extLst>
              <a:ext uri="{FF2B5EF4-FFF2-40B4-BE49-F238E27FC236}">
                <a16:creationId xmlns:a16="http://schemas.microsoft.com/office/drawing/2014/main" id="{8F58E42E-8F32-1375-6DBF-29FA5AE058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1601" t="9356" r="5244" b="9538"/>
          <a:stretch/>
        </p:blipFill>
        <p:spPr>
          <a:xfrm>
            <a:off x="0" y="0"/>
            <a:ext cx="1972639" cy="6858000"/>
          </a:xfrm>
          <a:prstGeom prst="rect">
            <a:avLst/>
          </a:prstGeom>
        </p:spPr>
      </p:pic>
      <p:pic>
        <p:nvPicPr>
          <p:cNvPr id="4" name="Picture 13">
            <a:extLst>
              <a:ext uri="{FF2B5EF4-FFF2-40B4-BE49-F238E27FC236}">
                <a16:creationId xmlns:a16="http://schemas.microsoft.com/office/drawing/2014/main" id="{51ABD13D-9136-31A2-CCAF-2D1CB096CFE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1591" t="9271" r="5389" b="10337"/>
          <a:stretch/>
        </p:blipFill>
        <p:spPr>
          <a:xfrm>
            <a:off x="-22934" y="0"/>
            <a:ext cx="1972639" cy="6858000"/>
          </a:xfrm>
          <a:prstGeom prst="rect">
            <a:avLst/>
          </a:prstGeom>
        </p:spPr>
      </p:pic>
    </p:spTree>
    <p:extLst>
      <p:ext uri="{BB962C8B-B14F-4D97-AF65-F5344CB8AC3E}">
        <p14:creationId xmlns:p14="http://schemas.microsoft.com/office/powerpoint/2010/main" val="424558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pic>
        <p:nvPicPr>
          <p:cNvPr id="3" name="Picture 13">
            <a:extLst>
              <a:ext uri="{FF2B5EF4-FFF2-40B4-BE49-F238E27FC236}">
                <a16:creationId xmlns:a16="http://schemas.microsoft.com/office/drawing/2014/main" id="{9DF1776A-B268-6AB5-0EBE-E3F200FD9F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53" t="7555" r="4635" b="66509"/>
          <a:stretch/>
        </p:blipFill>
        <p:spPr>
          <a:xfrm>
            <a:off x="0" y="-19363"/>
            <a:ext cx="12192000" cy="2173704"/>
          </a:xfrm>
          <a:prstGeom prst="rect">
            <a:avLst/>
          </a:prstGeom>
        </p:spPr>
      </p:pic>
      <p:sp>
        <p:nvSpPr>
          <p:cNvPr id="18" name="Espace réservé pour une image  17">
            <a:extLst>
              <a:ext uri="{FF2B5EF4-FFF2-40B4-BE49-F238E27FC236}">
                <a16:creationId xmlns:a16="http://schemas.microsoft.com/office/drawing/2014/main" id="{35EDECBC-90C7-DC95-F8D0-7D0731E33795}"/>
              </a:ext>
            </a:extLst>
          </p:cNvPr>
          <p:cNvSpPr>
            <a:spLocks noGrp="1"/>
          </p:cNvSpPr>
          <p:nvPr>
            <p:ph type="pic" sz="quarter" idx="14"/>
          </p:nvPr>
        </p:nvSpPr>
        <p:spPr>
          <a:xfrm>
            <a:off x="0" y="2045368"/>
            <a:ext cx="12192000" cy="4812632"/>
          </a:xfrm>
        </p:spPr>
        <p:txBody>
          <a:bodyPr/>
          <a:lstStyle>
            <a:lvl1pPr marL="0" indent="0">
              <a:buNone/>
              <a:defRPr>
                <a:solidFill>
                  <a:schemeClr val="bg1"/>
                </a:solidFill>
              </a:defRPr>
            </a:lvl1pPr>
          </a:lstStyle>
          <a:p>
            <a:r>
              <a:rPr lang="fr-FR"/>
              <a:t>Cliquez sur l'icône pour ajouter une image</a:t>
            </a:r>
            <a:endParaRPr lang="fr-CA"/>
          </a:p>
        </p:txBody>
      </p:sp>
      <p:sp>
        <p:nvSpPr>
          <p:cNvPr id="2" name="Titre 1">
            <a:extLst>
              <a:ext uri="{FF2B5EF4-FFF2-40B4-BE49-F238E27FC236}">
                <a16:creationId xmlns:a16="http://schemas.microsoft.com/office/drawing/2014/main" id="{1F272EEC-D761-6683-B0BB-8BDDE356461E}"/>
              </a:ext>
            </a:extLst>
          </p:cNvPr>
          <p:cNvSpPr>
            <a:spLocks noGrp="1"/>
          </p:cNvSpPr>
          <p:nvPr>
            <p:ph type="title"/>
          </p:nvPr>
        </p:nvSpPr>
        <p:spPr>
          <a:xfrm>
            <a:off x="3767760" y="972738"/>
            <a:ext cx="8248749" cy="1133475"/>
          </a:xfrm>
        </p:spPr>
        <p:txBody>
          <a:bodyPr anchor="b">
            <a:normAutofit/>
          </a:bodyPr>
          <a:lstStyle>
            <a:lvl1pPr>
              <a:defRPr sz="5400">
                <a:solidFill>
                  <a:schemeClr val="bg1"/>
                </a:solidFill>
              </a:defRPr>
            </a:lvl1pPr>
          </a:lstStyle>
          <a:p>
            <a:r>
              <a:rPr lang="fr-FR"/>
              <a:t>Modifiez le style du titre</a:t>
            </a:r>
            <a:endParaRPr lang="fr-CA"/>
          </a:p>
        </p:txBody>
      </p:sp>
      <p:pic>
        <p:nvPicPr>
          <p:cNvPr id="8" name="Graphic 7">
            <a:extLst>
              <a:ext uri="{FF2B5EF4-FFF2-40B4-BE49-F238E27FC236}">
                <a16:creationId xmlns:a16="http://schemas.microsoft.com/office/drawing/2014/main" id="{977BF1D7-F4E5-3ABB-132C-FD36E7311BF3}"/>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26838" t="24556" r="30456" b="20361"/>
          <a:stretch/>
        </p:blipFill>
        <p:spPr>
          <a:xfrm>
            <a:off x="300448" y="522514"/>
            <a:ext cx="3347239" cy="3336199"/>
          </a:xfrm>
          <a:prstGeom prst="rect">
            <a:avLst/>
          </a:prstGeom>
        </p:spPr>
      </p:pic>
      <p:sp>
        <p:nvSpPr>
          <p:cNvPr id="12" name="Espace réservé du texte 11">
            <a:extLst>
              <a:ext uri="{FF2B5EF4-FFF2-40B4-BE49-F238E27FC236}">
                <a16:creationId xmlns:a16="http://schemas.microsoft.com/office/drawing/2014/main" id="{4EBF3470-72DA-B24E-D0C8-4C3EAECFCBB7}"/>
              </a:ext>
            </a:extLst>
          </p:cNvPr>
          <p:cNvSpPr>
            <a:spLocks noGrp="1"/>
          </p:cNvSpPr>
          <p:nvPr userDrawn="1">
            <p:ph type="body" sz="quarter" idx="13" hasCustomPrompt="1"/>
          </p:nvPr>
        </p:nvSpPr>
        <p:spPr>
          <a:xfrm>
            <a:off x="300038" y="942540"/>
            <a:ext cx="3348037" cy="2551112"/>
          </a:xfrm>
        </p:spPr>
        <p:txBody>
          <a:bodyPr anchor="ctr">
            <a:normAutofit/>
          </a:bodyPr>
          <a:lstStyle>
            <a:lvl1pPr marL="0" indent="0" algn="ctr">
              <a:buNone/>
              <a:defRPr sz="15400" b="1">
                <a:solidFill>
                  <a:schemeClr val="bg1"/>
                </a:solidFill>
              </a:defRPr>
            </a:lvl1pPr>
          </a:lstStyle>
          <a:p>
            <a:pPr lvl="0"/>
            <a:r>
              <a:rPr lang="fr-CA"/>
              <a:t>1</a:t>
            </a:r>
          </a:p>
        </p:txBody>
      </p:sp>
    </p:spTree>
    <p:extLst>
      <p:ext uri="{BB962C8B-B14F-4D97-AF65-F5344CB8AC3E}">
        <p14:creationId xmlns:p14="http://schemas.microsoft.com/office/powerpoint/2010/main" val="1870373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de section 2">
    <p:spTree>
      <p:nvGrpSpPr>
        <p:cNvPr id="1" name=""/>
        <p:cNvGrpSpPr/>
        <p:nvPr/>
      </p:nvGrpSpPr>
      <p:grpSpPr>
        <a:xfrm>
          <a:off x="0" y="0"/>
          <a:ext cx="0" cy="0"/>
          <a:chOff x="0" y="0"/>
          <a:chExt cx="0" cy="0"/>
        </a:xfrm>
      </p:grpSpPr>
      <p:pic>
        <p:nvPicPr>
          <p:cNvPr id="8" name="Image 7" descr="Une image contenant capture d’écran, orange, jaune, conception&#10;&#10;Description générée automatiquement">
            <a:extLst>
              <a:ext uri="{FF2B5EF4-FFF2-40B4-BE49-F238E27FC236}">
                <a16:creationId xmlns:a16="http://schemas.microsoft.com/office/drawing/2014/main" id="{A2EAB39D-04C5-9EE6-6F1C-682B8000DF3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69" t="2638" b="2368"/>
          <a:stretch/>
        </p:blipFill>
        <p:spPr>
          <a:xfrm>
            <a:off x="0" y="7535"/>
            <a:ext cx="12192000" cy="6921971"/>
          </a:xfrm>
          <a:prstGeom prst="rect">
            <a:avLst/>
          </a:prstGeom>
        </p:spPr>
      </p:pic>
      <p:sp>
        <p:nvSpPr>
          <p:cNvPr id="7" name="Forme libre : forme 6">
            <a:extLst>
              <a:ext uri="{FF2B5EF4-FFF2-40B4-BE49-F238E27FC236}">
                <a16:creationId xmlns:a16="http://schemas.microsoft.com/office/drawing/2014/main" id="{E811AB08-E433-5B70-AD83-C0EF380E1EFD}"/>
              </a:ext>
            </a:extLst>
          </p:cNvPr>
          <p:cNvSpPr/>
          <p:nvPr userDrawn="1"/>
        </p:nvSpPr>
        <p:spPr>
          <a:xfrm>
            <a:off x="0" y="-63971"/>
            <a:ext cx="3818709" cy="6921971"/>
          </a:xfrm>
          <a:custGeom>
            <a:avLst/>
            <a:gdLst>
              <a:gd name="connsiteX0" fmla="*/ 0 w 3818709"/>
              <a:gd name="connsiteY0" fmla="*/ 0 h 6867235"/>
              <a:gd name="connsiteX1" fmla="*/ 2400888 w 3818709"/>
              <a:gd name="connsiteY1" fmla="*/ 0 h 6867235"/>
              <a:gd name="connsiteX2" fmla="*/ 2524238 w 3818709"/>
              <a:gd name="connsiteY2" fmla="*/ 117604 h 6867235"/>
              <a:gd name="connsiteX3" fmla="*/ 3818709 w 3818709"/>
              <a:gd name="connsiteY3" fmla="*/ 3242733 h 6867235"/>
              <a:gd name="connsiteX4" fmla="*/ 2043426 w 3818709"/>
              <a:gd name="connsiteY4" fmla="*/ 6784315 h 6867235"/>
              <a:gd name="connsiteX5" fmla="*/ 1926821 w 3818709"/>
              <a:gd name="connsiteY5" fmla="*/ 6867235 h 6867235"/>
              <a:gd name="connsiteX6" fmla="*/ 0 w 3818709"/>
              <a:gd name="connsiteY6" fmla="*/ 6867235 h 686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8709" h="6867235">
                <a:moveTo>
                  <a:pt x="0" y="0"/>
                </a:moveTo>
                <a:lnTo>
                  <a:pt x="2400888" y="0"/>
                </a:lnTo>
                <a:lnTo>
                  <a:pt x="2524238" y="117604"/>
                </a:lnTo>
                <a:cubicBezTo>
                  <a:pt x="3324029" y="917394"/>
                  <a:pt x="3818709" y="2022294"/>
                  <a:pt x="3818709" y="3242733"/>
                </a:cubicBezTo>
                <a:cubicBezTo>
                  <a:pt x="3818709" y="4692005"/>
                  <a:pt x="3121132" y="5978348"/>
                  <a:pt x="2043426" y="6784315"/>
                </a:cubicBezTo>
                <a:lnTo>
                  <a:pt x="1926821" y="6867235"/>
                </a:lnTo>
                <a:lnTo>
                  <a:pt x="0" y="6867235"/>
                </a:lnTo>
                <a:close/>
              </a:path>
            </a:pathLst>
          </a:custGeom>
          <a:ln>
            <a:solidFill>
              <a:schemeClr val="bg1"/>
            </a:solidFill>
          </a:ln>
        </p:spPr>
        <p:style>
          <a:lnRef idx="2">
            <a:schemeClr val="accent6"/>
          </a:lnRef>
          <a:fillRef idx="1">
            <a:schemeClr val="lt1"/>
          </a:fillRef>
          <a:effectRef idx="0">
            <a:schemeClr val="accent6"/>
          </a:effectRef>
          <a:fontRef idx="minor">
            <a:schemeClr val="dk1"/>
          </a:fontRef>
        </p:style>
        <p:txBody>
          <a:bodyPr wrap="square" rtlCol="0" anchor="ctr">
            <a:noAutofit/>
          </a:bodyPr>
          <a:lstStyle/>
          <a:p>
            <a:pPr algn="ctr"/>
            <a:endParaRPr lang="fr-CA"/>
          </a:p>
        </p:txBody>
      </p:sp>
      <p:sp>
        <p:nvSpPr>
          <p:cNvPr id="9" name="Espace réservé du texte 8">
            <a:extLst>
              <a:ext uri="{FF2B5EF4-FFF2-40B4-BE49-F238E27FC236}">
                <a16:creationId xmlns:a16="http://schemas.microsoft.com/office/drawing/2014/main" id="{78B44B75-4FC8-31CA-C146-B1863B6AF9B4}"/>
              </a:ext>
            </a:extLst>
          </p:cNvPr>
          <p:cNvSpPr>
            <a:spLocks noGrp="1"/>
          </p:cNvSpPr>
          <p:nvPr>
            <p:ph type="body" sz="quarter" idx="13"/>
          </p:nvPr>
        </p:nvSpPr>
        <p:spPr>
          <a:xfrm>
            <a:off x="4208463" y="2147888"/>
            <a:ext cx="7243762" cy="2673350"/>
          </a:xfrm>
        </p:spPr>
        <p:txBody>
          <a:bodyPr>
            <a:normAutofit/>
          </a:bodyPr>
          <a:lstStyle>
            <a:lvl1pPr marL="0" indent="0">
              <a:buNone/>
              <a:defRPr sz="36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fr-FR"/>
              <a:t>Cliquez pour modifier les styles du texte du masque</a:t>
            </a:r>
          </a:p>
        </p:txBody>
      </p:sp>
    </p:spTree>
    <p:extLst>
      <p:ext uri="{BB962C8B-B14F-4D97-AF65-F5344CB8AC3E}">
        <p14:creationId xmlns:p14="http://schemas.microsoft.com/office/powerpoint/2010/main" val="2521806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ux contenus_1">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D7E04987-878B-554D-F226-8B3CB1096C80}"/>
              </a:ext>
            </a:extLst>
          </p:cNvPr>
          <p:cNvSpPr>
            <a:spLocks noGrp="1"/>
          </p:cNvSpPr>
          <p:nvPr>
            <p:ph type="title"/>
          </p:nvPr>
        </p:nvSpPr>
        <p:spPr>
          <a:xfrm>
            <a:off x="1418928" y="365125"/>
            <a:ext cx="9934872" cy="1325563"/>
          </a:xfrm>
        </p:spPr>
        <p:txBody>
          <a:bodyPr/>
          <a:lstStyle>
            <a:lvl1pPr>
              <a:defRPr>
                <a:solidFill>
                  <a:schemeClr val="accent1"/>
                </a:solidFill>
              </a:defRPr>
            </a:lvl1pPr>
          </a:lstStyle>
          <a:p>
            <a:r>
              <a:rPr lang="fr-FR"/>
              <a:t>Modifiez le style du titre</a:t>
            </a:r>
            <a:endParaRPr lang="fr-CA"/>
          </a:p>
        </p:txBody>
      </p:sp>
      <p:sp>
        <p:nvSpPr>
          <p:cNvPr id="5" name="Espace réservé du contenu 2">
            <a:extLst>
              <a:ext uri="{FF2B5EF4-FFF2-40B4-BE49-F238E27FC236}">
                <a16:creationId xmlns:a16="http://schemas.microsoft.com/office/drawing/2014/main" id="{E1D6BB22-8BC6-7611-DACA-3EDD978736F0}"/>
              </a:ext>
            </a:extLst>
          </p:cNvPr>
          <p:cNvSpPr>
            <a:spLocks noGrp="1"/>
          </p:cNvSpPr>
          <p:nvPr>
            <p:ph sz="half" idx="1"/>
          </p:nvPr>
        </p:nvSpPr>
        <p:spPr>
          <a:xfrm>
            <a:off x="1435770" y="1830388"/>
            <a:ext cx="4764504"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contenu 3">
            <a:extLst>
              <a:ext uri="{FF2B5EF4-FFF2-40B4-BE49-F238E27FC236}">
                <a16:creationId xmlns:a16="http://schemas.microsoft.com/office/drawing/2014/main" id="{A3EE2E16-C2A9-B23F-7FF6-4F3DC0FB1E1B}"/>
              </a:ext>
            </a:extLst>
          </p:cNvPr>
          <p:cNvSpPr>
            <a:spLocks noGrp="1"/>
          </p:cNvSpPr>
          <p:nvPr>
            <p:ph sz="half" idx="2"/>
          </p:nvPr>
        </p:nvSpPr>
        <p:spPr>
          <a:xfrm>
            <a:off x="6589297" y="1825625"/>
            <a:ext cx="4764504"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pic>
        <p:nvPicPr>
          <p:cNvPr id="2" name="Picture 13">
            <a:extLst>
              <a:ext uri="{FF2B5EF4-FFF2-40B4-BE49-F238E27FC236}">
                <a16:creationId xmlns:a16="http://schemas.microsoft.com/office/drawing/2014/main" id="{7DA6CFA4-2506-DFA7-F330-43EB0D88A69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8252" t="9271" r="5389" b="10337"/>
          <a:stretch/>
        </p:blipFill>
        <p:spPr>
          <a:xfrm>
            <a:off x="12031" y="0"/>
            <a:ext cx="963386" cy="6858000"/>
          </a:xfrm>
          <a:prstGeom prst="rect">
            <a:avLst/>
          </a:prstGeom>
        </p:spPr>
      </p:pic>
    </p:spTree>
    <p:extLst>
      <p:ext uri="{BB962C8B-B14F-4D97-AF65-F5344CB8AC3E}">
        <p14:creationId xmlns:p14="http://schemas.microsoft.com/office/powerpoint/2010/main" val="392156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eux contenus_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8CB629-EF0D-03C8-EAD9-2E2864ED40D0}"/>
              </a:ext>
            </a:extLst>
          </p:cNvPr>
          <p:cNvSpPr>
            <a:spLocks noGrp="1"/>
          </p:cNvSpPr>
          <p:nvPr>
            <p:ph type="title"/>
          </p:nvPr>
        </p:nvSpPr>
        <p:spPr>
          <a:xfrm>
            <a:off x="2322094" y="365125"/>
            <a:ext cx="9031705" cy="1325563"/>
          </a:xfrm>
        </p:spPr>
        <p:txBody>
          <a:bodyPr/>
          <a:lstStyle>
            <a:lvl1pPr>
              <a:defRPr>
                <a:solidFill>
                  <a:schemeClr val="accent1"/>
                </a:solidFill>
              </a:defRPr>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BEA45F0E-4A32-D119-435E-E939923B2F89}"/>
              </a:ext>
            </a:extLst>
          </p:cNvPr>
          <p:cNvSpPr>
            <a:spLocks noGrp="1"/>
          </p:cNvSpPr>
          <p:nvPr>
            <p:ph sz="half" idx="1"/>
          </p:nvPr>
        </p:nvSpPr>
        <p:spPr>
          <a:xfrm>
            <a:off x="2322093" y="1825625"/>
            <a:ext cx="4331369"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25F2A9D6-CB25-5757-0FB5-832B9CDCFEE4}"/>
              </a:ext>
            </a:extLst>
          </p:cNvPr>
          <p:cNvSpPr>
            <a:spLocks noGrp="1"/>
          </p:cNvSpPr>
          <p:nvPr>
            <p:ph sz="half" idx="2"/>
          </p:nvPr>
        </p:nvSpPr>
        <p:spPr>
          <a:xfrm>
            <a:off x="7022431" y="1825625"/>
            <a:ext cx="4331369"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pic>
        <p:nvPicPr>
          <p:cNvPr id="5" name="Picture 13">
            <a:extLst>
              <a:ext uri="{FF2B5EF4-FFF2-40B4-BE49-F238E27FC236}">
                <a16:creationId xmlns:a16="http://schemas.microsoft.com/office/drawing/2014/main" id="{55135780-7FC0-919B-DE96-BF4A5D275D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1591" t="9271" r="5389" b="10337"/>
          <a:stretch/>
        </p:blipFill>
        <p:spPr>
          <a:xfrm>
            <a:off x="-22934" y="0"/>
            <a:ext cx="1972639" cy="6858000"/>
          </a:xfrm>
          <a:prstGeom prst="rect">
            <a:avLst/>
          </a:prstGeom>
        </p:spPr>
      </p:pic>
    </p:spTree>
    <p:extLst>
      <p:ext uri="{BB962C8B-B14F-4D97-AF65-F5344CB8AC3E}">
        <p14:creationId xmlns:p14="http://schemas.microsoft.com/office/powerpoint/2010/main" val="2478324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ercle_un contenu">
    <p:spTree>
      <p:nvGrpSpPr>
        <p:cNvPr id="1" name=""/>
        <p:cNvGrpSpPr/>
        <p:nvPr/>
      </p:nvGrpSpPr>
      <p:grpSpPr>
        <a:xfrm>
          <a:off x="0" y="0"/>
          <a:ext cx="0" cy="0"/>
          <a:chOff x="0" y="0"/>
          <a:chExt cx="0" cy="0"/>
        </a:xfrm>
      </p:grpSpPr>
      <p:grpSp>
        <p:nvGrpSpPr>
          <p:cNvPr id="8" name="Groupe 9">
            <a:extLst>
              <a:ext uri="{FF2B5EF4-FFF2-40B4-BE49-F238E27FC236}">
                <a16:creationId xmlns:a16="http://schemas.microsoft.com/office/drawing/2014/main" id="{F3B61B89-997A-BE9A-2877-F96AB31856DF}"/>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9" name="Rectangle 8">
              <a:extLst>
                <a:ext uri="{FF2B5EF4-FFF2-40B4-BE49-F238E27FC236}">
                  <a16:creationId xmlns:a16="http://schemas.microsoft.com/office/drawing/2014/main" id="{BB737468-56E4-C5AF-D4CC-6ED79F2F5E21}"/>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Image 5">
              <a:extLst>
                <a:ext uri="{FF2B5EF4-FFF2-40B4-BE49-F238E27FC236}">
                  <a16:creationId xmlns:a16="http://schemas.microsoft.com/office/drawing/2014/main" id="{DC3849D5-EBB2-154F-8DA2-7EEBFFF983C2}"/>
                </a:ext>
              </a:extLst>
            </p:cNvPr>
            <p:cNvPicPr>
              <a:picLocks noChangeAspect="1"/>
            </p:cNvPicPr>
            <p:nvPr/>
          </p:nvPicPr>
          <p:blipFill>
            <a:blip r:embed="rId2"/>
            <a:stretch>
              <a:fillRect/>
            </a:stretch>
          </p:blipFill>
          <p:spPr>
            <a:xfrm>
              <a:off x="9957844" y="6290315"/>
              <a:ext cx="1833096" cy="509600"/>
            </a:xfrm>
            <a:prstGeom prst="rect">
              <a:avLst/>
            </a:prstGeom>
            <a:grpFill/>
          </p:spPr>
        </p:pic>
      </p:grpSp>
      <p:sp>
        <p:nvSpPr>
          <p:cNvPr id="2" name="Titre 1">
            <a:extLst>
              <a:ext uri="{FF2B5EF4-FFF2-40B4-BE49-F238E27FC236}">
                <a16:creationId xmlns:a16="http://schemas.microsoft.com/office/drawing/2014/main" id="{B5614711-C102-2AA1-0081-3D747FB6E820}"/>
              </a:ext>
            </a:extLst>
          </p:cNvPr>
          <p:cNvSpPr>
            <a:spLocks noGrp="1"/>
          </p:cNvSpPr>
          <p:nvPr>
            <p:ph type="title"/>
          </p:nvPr>
        </p:nvSpPr>
        <p:spPr>
          <a:xfrm>
            <a:off x="3694544" y="365125"/>
            <a:ext cx="8109529" cy="1325563"/>
          </a:xfrm>
        </p:spPr>
        <p:txBody>
          <a:bodyPr/>
          <a:lstStyle>
            <a:lvl1pPr>
              <a:defRPr>
                <a:solidFill>
                  <a:schemeClr val="accent1"/>
                </a:solidFill>
              </a:defRPr>
            </a:lvl1pPr>
          </a:lstStyle>
          <a:p>
            <a:r>
              <a:rPr lang="fr-FR"/>
              <a:t>Modifiez le style du titre</a:t>
            </a:r>
            <a:endParaRPr lang="fr-CA"/>
          </a:p>
        </p:txBody>
      </p:sp>
      <p:sp>
        <p:nvSpPr>
          <p:cNvPr id="7" name="Espace réservé du contenu 2">
            <a:extLst>
              <a:ext uri="{FF2B5EF4-FFF2-40B4-BE49-F238E27FC236}">
                <a16:creationId xmlns:a16="http://schemas.microsoft.com/office/drawing/2014/main" id="{913E732A-3D0F-06B1-3216-8E356FB87C39}"/>
              </a:ext>
            </a:extLst>
          </p:cNvPr>
          <p:cNvSpPr>
            <a:spLocks noGrp="1"/>
          </p:cNvSpPr>
          <p:nvPr>
            <p:ph sz="half" idx="1"/>
          </p:nvPr>
        </p:nvSpPr>
        <p:spPr>
          <a:xfrm>
            <a:off x="4292599" y="2028825"/>
            <a:ext cx="7511473"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12" name="Forme libre : forme 11">
            <a:extLst>
              <a:ext uri="{FF2B5EF4-FFF2-40B4-BE49-F238E27FC236}">
                <a16:creationId xmlns:a16="http://schemas.microsoft.com/office/drawing/2014/main" id="{1419EE4C-C520-6CAA-BA14-B6FCDBBC17C4}"/>
              </a:ext>
            </a:extLst>
          </p:cNvPr>
          <p:cNvSpPr/>
          <p:nvPr userDrawn="1"/>
        </p:nvSpPr>
        <p:spPr>
          <a:xfrm>
            <a:off x="0" y="0"/>
            <a:ext cx="3818709" cy="6867235"/>
          </a:xfrm>
          <a:custGeom>
            <a:avLst/>
            <a:gdLst>
              <a:gd name="connsiteX0" fmla="*/ 0 w 3818709"/>
              <a:gd name="connsiteY0" fmla="*/ 0 h 6867235"/>
              <a:gd name="connsiteX1" fmla="*/ 2400888 w 3818709"/>
              <a:gd name="connsiteY1" fmla="*/ 0 h 6867235"/>
              <a:gd name="connsiteX2" fmla="*/ 2524238 w 3818709"/>
              <a:gd name="connsiteY2" fmla="*/ 117604 h 6867235"/>
              <a:gd name="connsiteX3" fmla="*/ 3818709 w 3818709"/>
              <a:gd name="connsiteY3" fmla="*/ 3242733 h 6867235"/>
              <a:gd name="connsiteX4" fmla="*/ 2043426 w 3818709"/>
              <a:gd name="connsiteY4" fmla="*/ 6784315 h 6867235"/>
              <a:gd name="connsiteX5" fmla="*/ 1926821 w 3818709"/>
              <a:gd name="connsiteY5" fmla="*/ 6867235 h 6867235"/>
              <a:gd name="connsiteX6" fmla="*/ 0 w 3818709"/>
              <a:gd name="connsiteY6" fmla="*/ 6867235 h 686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8709" h="6867235">
                <a:moveTo>
                  <a:pt x="0" y="0"/>
                </a:moveTo>
                <a:lnTo>
                  <a:pt x="2400888" y="0"/>
                </a:lnTo>
                <a:lnTo>
                  <a:pt x="2524238" y="117604"/>
                </a:lnTo>
                <a:cubicBezTo>
                  <a:pt x="3324029" y="917394"/>
                  <a:pt x="3818709" y="2022294"/>
                  <a:pt x="3818709" y="3242733"/>
                </a:cubicBezTo>
                <a:cubicBezTo>
                  <a:pt x="3818709" y="4692005"/>
                  <a:pt x="3121132" y="5978348"/>
                  <a:pt x="2043426" y="6784315"/>
                </a:cubicBezTo>
                <a:lnTo>
                  <a:pt x="1926821" y="6867235"/>
                </a:lnTo>
                <a:lnTo>
                  <a:pt x="0" y="6867235"/>
                </a:lnTo>
                <a:close/>
              </a:path>
            </a:pathLst>
          </a:custGeom>
          <a:solidFill>
            <a:schemeClr val="accent2"/>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CA"/>
          </a:p>
        </p:txBody>
      </p:sp>
    </p:spTree>
    <p:extLst>
      <p:ext uri="{BB962C8B-B14F-4D97-AF65-F5344CB8AC3E}">
        <p14:creationId xmlns:p14="http://schemas.microsoft.com/office/powerpoint/2010/main" val="2704355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Disposition personnalisée">
    <p:bg>
      <p:bgPr>
        <a:solidFill>
          <a:schemeClr val="accent1"/>
        </a:solidFill>
        <a:effectLst/>
      </p:bgPr>
    </p:bg>
    <p:spTree>
      <p:nvGrpSpPr>
        <p:cNvPr id="1" name=""/>
        <p:cNvGrpSpPr/>
        <p:nvPr/>
      </p:nvGrpSpPr>
      <p:grpSpPr>
        <a:xfrm>
          <a:off x="0" y="0"/>
          <a:ext cx="0" cy="0"/>
          <a:chOff x="0" y="0"/>
          <a:chExt cx="0" cy="0"/>
        </a:xfrm>
      </p:grpSpPr>
      <p:pic>
        <p:nvPicPr>
          <p:cNvPr id="10" name="Image 9" descr="Une image contenant motif, conception, Symétrie, cercle&#10;&#10;Description générée automatiquement">
            <a:extLst>
              <a:ext uri="{FF2B5EF4-FFF2-40B4-BE49-F238E27FC236}">
                <a16:creationId xmlns:a16="http://schemas.microsoft.com/office/drawing/2014/main" id="{8D4DBD74-EC8C-91EB-96EC-40556C809015}"/>
              </a:ext>
            </a:extLst>
          </p:cNvPr>
          <p:cNvPicPr>
            <a:picLocks noChangeAspect="1"/>
          </p:cNvPicPr>
          <p:nvPr userDrawn="1"/>
        </p:nvPicPr>
        <p:blipFill rotWithShape="1">
          <a:blip r:embed="rId2">
            <a:alphaModFix amt="30000"/>
            <a:extLst>
              <a:ext uri="{28A0092B-C50C-407E-A947-70E740481C1C}">
                <a14:useLocalDpi xmlns:a14="http://schemas.microsoft.com/office/drawing/2010/main" val="0"/>
              </a:ext>
            </a:extLst>
          </a:blip>
          <a:srcRect r="7942" b="33100"/>
          <a:stretch/>
        </p:blipFill>
        <p:spPr>
          <a:xfrm>
            <a:off x="-16042" y="80210"/>
            <a:ext cx="12272210" cy="6690768"/>
          </a:xfrm>
          <a:prstGeom prst="rect">
            <a:avLst/>
          </a:prstGeom>
        </p:spPr>
      </p:pic>
      <p:sp>
        <p:nvSpPr>
          <p:cNvPr id="3" name="Bulle narrative : ronde 2">
            <a:extLst>
              <a:ext uri="{FF2B5EF4-FFF2-40B4-BE49-F238E27FC236}">
                <a16:creationId xmlns:a16="http://schemas.microsoft.com/office/drawing/2014/main" id="{33533F8A-1D78-EA78-D0BF-B34194F734E5}"/>
              </a:ext>
            </a:extLst>
          </p:cNvPr>
          <p:cNvSpPr/>
          <p:nvPr userDrawn="1"/>
        </p:nvSpPr>
        <p:spPr>
          <a:xfrm>
            <a:off x="1866899" y="704850"/>
            <a:ext cx="8458201" cy="5188781"/>
          </a:xfrm>
          <a:prstGeom prst="wedgeEllipseCallout">
            <a:avLst>
              <a:gd name="adj1" fmla="val -48356"/>
              <a:gd name="adj2" fmla="val 5684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Espace réservé du texte 5">
            <a:extLst>
              <a:ext uri="{FF2B5EF4-FFF2-40B4-BE49-F238E27FC236}">
                <a16:creationId xmlns:a16="http://schemas.microsoft.com/office/drawing/2014/main" id="{C9442EE2-1A1C-FF07-F1E2-9BB9BE5BA83D}"/>
              </a:ext>
            </a:extLst>
          </p:cNvPr>
          <p:cNvSpPr>
            <a:spLocks noGrp="1"/>
          </p:cNvSpPr>
          <p:nvPr>
            <p:ph type="body" sz="quarter" idx="10"/>
          </p:nvPr>
        </p:nvSpPr>
        <p:spPr>
          <a:xfrm>
            <a:off x="3095624" y="1675750"/>
            <a:ext cx="6000750" cy="3419475"/>
          </a:xfrm>
        </p:spPr>
        <p:txBody>
          <a:bodyPr anchor="ctr">
            <a:normAutofit/>
          </a:bodyPr>
          <a:lstStyle>
            <a:lvl1pPr marL="0" indent="0">
              <a:buNone/>
              <a:defRPr sz="3200"/>
            </a:lvl1pPr>
            <a:lvl2pPr marL="457200" indent="0">
              <a:buNone/>
              <a:defRPr/>
            </a:lvl2pPr>
            <a:lvl3pPr marL="914400" indent="0">
              <a:buNone/>
              <a:defRPr/>
            </a:lvl3pPr>
            <a:lvl4pPr marL="1371600" indent="0">
              <a:buNone/>
              <a:defRPr/>
            </a:lvl4pPr>
            <a:lvl5pPr marL="1828800" indent="0">
              <a:buNone/>
              <a:defRPr/>
            </a:lvl5pPr>
          </a:lstStyle>
          <a:p>
            <a:pPr lvl="0"/>
            <a:r>
              <a:rPr lang="fr-FR"/>
              <a:t>Cliquez pour modifier les styles du texte du masque</a:t>
            </a:r>
          </a:p>
        </p:txBody>
      </p:sp>
    </p:spTree>
    <p:extLst>
      <p:ext uri="{BB962C8B-B14F-4D97-AF65-F5344CB8AC3E}">
        <p14:creationId xmlns:p14="http://schemas.microsoft.com/office/powerpoint/2010/main" val="279109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3CCAD9F8-AC00-F3E1-737B-BD623AD71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A0A0DBA0-7AAE-FD27-6661-524E03F509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Tree>
    <p:extLst>
      <p:ext uri="{BB962C8B-B14F-4D97-AF65-F5344CB8AC3E}">
        <p14:creationId xmlns:p14="http://schemas.microsoft.com/office/powerpoint/2010/main" val="28696532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6" r:id="rId3"/>
    <p:sldLayoutId id="2147483651" r:id="rId4"/>
    <p:sldLayoutId id="2147483663" r:id="rId5"/>
    <p:sldLayoutId id="2147483667" r:id="rId6"/>
    <p:sldLayoutId id="2147483652" r:id="rId7"/>
    <p:sldLayoutId id="2147483662" r:id="rId8"/>
    <p:sldLayoutId id="2147483670" r:id="rId9"/>
    <p:sldLayoutId id="2147483669" r:id="rId10"/>
    <p:sldLayoutId id="2147483661" r:id="rId11"/>
    <p:sldLayoutId id="2147483654" r:id="rId12"/>
    <p:sldLayoutId id="2147483660" r:id="rId13"/>
    <p:sldLayoutId id="2147483655" r:id="rId14"/>
    <p:sldLayoutId id="2147483656" r:id="rId15"/>
    <p:sldLayoutId id="2147483664" r:id="rId16"/>
    <p:sldLayoutId id="2147483668"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hyperlink" Target="https://info-justice.ca/en/services/separation-info/" TargetMode="External"/><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23.png"/><Relationship Id="rId11" Type="http://schemas.openxmlformats.org/officeDocument/2006/relationships/image" Target="../media/image34.jpeg"/><Relationship Id="rId5" Type="http://schemas.openxmlformats.org/officeDocument/2006/relationships/image" Target="../media/image11.png"/><Relationship Id="rId10" Type="http://schemas.openxmlformats.org/officeDocument/2006/relationships/image" Target="../media/image30.svg"/><Relationship Id="rId4" Type="http://schemas.openxmlformats.org/officeDocument/2006/relationships/image" Target="../media/image26.pn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8.svg"/><Relationship Id="rId12"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27.png"/><Relationship Id="rId11" Type="http://schemas.openxmlformats.org/officeDocument/2006/relationships/hyperlink" Target="https://rebatir.ca/index-1.htm?lang=en" TargetMode="External"/><Relationship Id="rId5" Type="http://schemas.openxmlformats.org/officeDocument/2006/relationships/image" Target="../media/image23.png"/><Relationship Id="rId10" Type="http://schemas.openxmlformats.org/officeDocument/2006/relationships/hyperlink" Target="https://www.tal.gouv.qc.ca/" TargetMode="External"/><Relationship Id="rId4" Type="http://schemas.openxmlformats.org/officeDocument/2006/relationships/image" Target="../media/image11.png"/><Relationship Id="rId9" Type="http://schemas.openxmlformats.org/officeDocument/2006/relationships/image" Target="../media/image30.svg"/></Relationships>
</file>

<file path=ppt/slides/_rels/slide12.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6.png"/><Relationship Id="rId3" Type="http://schemas.openxmlformats.org/officeDocument/2006/relationships/notesSlide" Target="../notesSlides/notesSlide12.xml"/><Relationship Id="rId7" Type="http://schemas.openxmlformats.org/officeDocument/2006/relationships/image" Target="../media/image27.png"/><Relationship Id="rId12" Type="http://schemas.openxmlformats.org/officeDocument/2006/relationships/hyperlink" Target="https://rclalq.qc.ca/en/housing-committee/" TargetMode="External"/><Relationship Id="rId2" Type="http://schemas.openxmlformats.org/officeDocument/2006/relationships/slideLayout" Target="../slideLayouts/slideLayout15.xml"/><Relationship Id="rId1" Type="http://schemas.openxmlformats.org/officeDocument/2006/relationships/tags" Target="../tags/tag7.xml"/><Relationship Id="rId6" Type="http://schemas.openxmlformats.org/officeDocument/2006/relationships/image" Target="../media/image23.png"/><Relationship Id="rId11" Type="http://schemas.openxmlformats.org/officeDocument/2006/relationships/hyperlink" Target="https://www.tal.gouv.qc.ca/" TargetMode="External"/><Relationship Id="rId5" Type="http://schemas.openxmlformats.org/officeDocument/2006/relationships/image" Target="../media/image11.png"/><Relationship Id="rId10" Type="http://schemas.openxmlformats.org/officeDocument/2006/relationships/image" Target="../media/image30.svg"/><Relationship Id="rId4" Type="http://schemas.openxmlformats.org/officeDocument/2006/relationships/image" Target="../media/image26.png"/><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tags" Target="../tags/tag8.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3.xml"/><Relationship Id="rId5" Type="http://schemas.openxmlformats.org/officeDocument/2006/relationships/image" Target="../media/image21.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4.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6.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23.png"/><Relationship Id="rId5" Type="http://schemas.openxmlformats.org/officeDocument/2006/relationships/hyperlink" Target="https://www.tal.gouv.qc.ca/" TargetMode="Externa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hyperlink" Target="https://educaloi.qc.ca/en/" TargetMode="External"/><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3.pn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3.png"/><Relationship Id="rId3" Type="http://schemas.openxmlformats.org/officeDocument/2006/relationships/notesSlide" Target="../notesSlides/notesSlide9.xml"/><Relationship Id="rId7" Type="http://schemas.openxmlformats.org/officeDocument/2006/relationships/hyperlink" Target="https://www.tal.gouv.qc.ca/" TargetMode="External"/><Relationship Id="rId12" Type="http://schemas.openxmlformats.org/officeDocument/2006/relationships/image" Target="../media/image30.svg"/><Relationship Id="rId2" Type="http://schemas.openxmlformats.org/officeDocument/2006/relationships/slideLayout" Target="../slideLayouts/slideLayout15.xml"/><Relationship Id="rId1" Type="http://schemas.openxmlformats.org/officeDocument/2006/relationships/tags" Target="../tags/tag6.xml"/><Relationship Id="rId6" Type="http://schemas.openxmlformats.org/officeDocument/2006/relationships/image" Target="../media/image11.png"/><Relationship Id="rId11" Type="http://schemas.openxmlformats.org/officeDocument/2006/relationships/image" Target="../media/image29.png"/><Relationship Id="rId5" Type="http://schemas.openxmlformats.org/officeDocument/2006/relationships/image" Target="../media/image26.png"/><Relationship Id="rId10" Type="http://schemas.openxmlformats.org/officeDocument/2006/relationships/image" Target="../media/image28.svg"/><Relationship Id="rId4" Type="http://schemas.openxmlformats.org/officeDocument/2006/relationships/hyperlink" Target="https://genese.qc.ca/pg/housing-rights/" TargetMode="External"/><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BD971B-2C72-F1DB-8C22-B12CAC11AF0F}"/>
              </a:ext>
            </a:extLst>
          </p:cNvPr>
          <p:cNvSpPr>
            <a:spLocks noGrp="1"/>
          </p:cNvSpPr>
          <p:nvPr>
            <p:ph type="ctrTitle"/>
          </p:nvPr>
        </p:nvSpPr>
        <p:spPr/>
        <p:txBody>
          <a:bodyPr>
            <a:normAutofit/>
          </a:bodyPr>
          <a:lstStyle/>
          <a:p>
            <a:r>
              <a:rPr lang="fr-CA" dirty="0" err="1"/>
              <a:t>My</a:t>
            </a:r>
            <a:r>
              <a:rPr lang="fr-CA" dirty="0"/>
              <a:t> </a:t>
            </a:r>
            <a:r>
              <a:rPr lang="fr-CA" dirty="0" err="1"/>
              <a:t>Housing</a:t>
            </a:r>
            <a:br>
              <a:rPr lang="fr-CA" dirty="0"/>
            </a:br>
            <a:r>
              <a:rPr lang="fr-CA" sz="2000" dirty="0" err="1">
                <a:cs typeface="Arial"/>
              </a:rPr>
              <a:t>My</a:t>
            </a:r>
            <a:r>
              <a:rPr lang="fr-CA" sz="2000" dirty="0">
                <a:cs typeface="Arial"/>
              </a:rPr>
              <a:t> Couple</a:t>
            </a:r>
          </a:p>
        </p:txBody>
      </p:sp>
      <p:pic>
        <p:nvPicPr>
          <p:cNvPr id="5" name="Image 4" descr="Une image contenant dessin humoristique, dessin, illustration, croquis&#10;&#10;Description générée automatiquement">
            <a:extLst>
              <a:ext uri="{FF2B5EF4-FFF2-40B4-BE49-F238E27FC236}">
                <a16:creationId xmlns:a16="http://schemas.microsoft.com/office/drawing/2014/main" id="{929DD6BA-9154-5218-1AD6-CF9E5B692FC4}"/>
              </a:ext>
            </a:extLst>
          </p:cNvPr>
          <p:cNvPicPr>
            <a:picLocks noChangeAspect="1"/>
          </p:cNvPicPr>
          <p:nvPr/>
        </p:nvPicPr>
        <p:blipFill>
          <a:blip r:embed="rId4"/>
          <a:stretch>
            <a:fillRect/>
          </a:stretch>
        </p:blipFill>
        <p:spPr>
          <a:xfrm>
            <a:off x="7193547" y="609600"/>
            <a:ext cx="4114800" cy="4114800"/>
          </a:xfrm>
          <a:prstGeom prst="rect">
            <a:avLst/>
          </a:prstGeom>
        </p:spPr>
      </p:pic>
      <p:sp>
        <p:nvSpPr>
          <p:cNvPr id="6" name="Sous-titre 5">
            <a:extLst>
              <a:ext uri="{FF2B5EF4-FFF2-40B4-BE49-F238E27FC236}">
                <a16:creationId xmlns:a16="http://schemas.microsoft.com/office/drawing/2014/main" id="{F7F10B72-532B-3188-CF1D-B0FE1CD25D6D}"/>
              </a:ext>
            </a:extLst>
          </p:cNvPr>
          <p:cNvSpPr>
            <a:spLocks noGrp="1"/>
          </p:cNvSpPr>
          <p:nvPr>
            <p:ph type="subTitle" idx="1"/>
          </p:nvPr>
        </p:nvSpPr>
        <p:spPr/>
        <p:txBody>
          <a:bodyPr/>
          <a:lstStyle/>
          <a:p>
            <a:endParaRPr lang="fr-FR"/>
          </a:p>
        </p:txBody>
      </p:sp>
    </p:spTree>
    <p:custDataLst>
      <p:tags r:id="rId1"/>
    </p:custDataLst>
    <p:extLst>
      <p:ext uri="{BB962C8B-B14F-4D97-AF65-F5344CB8AC3E}">
        <p14:creationId xmlns:p14="http://schemas.microsoft.com/office/powerpoint/2010/main" val="2049219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CA" sz="2000" dirty="0" err="1">
                <a:cs typeface="Arial"/>
              </a:rPr>
              <a:t>Finding</a:t>
            </a:r>
            <a:r>
              <a:rPr lang="fr-CA" sz="2000" dirty="0">
                <a:cs typeface="Arial"/>
              </a:rPr>
              <a:t> help</a:t>
            </a:r>
            <a:br>
              <a:rPr lang="fr-FR" dirty="0"/>
            </a:br>
            <a:r>
              <a:rPr lang="fr-FR" dirty="0"/>
              <a:t>Info Justice Centers</a:t>
            </a: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a:noFill/>
        </p:spPr>
        <p:txBody>
          <a:bodyPr vert="horz" lIns="91440" tIns="45720" rIns="91440" bIns="45720" rtlCol="0" anchor="t">
            <a:normAutofit lnSpcReduction="10000"/>
          </a:bodyPr>
          <a:lstStyle/>
          <a:p>
            <a:r>
              <a:rPr lang="fr-FR" sz="4000" b="1" dirty="0">
                <a:solidFill>
                  <a:schemeClr val="accent2"/>
                </a:solidFill>
              </a:rPr>
              <a:t>Info-</a:t>
            </a:r>
            <a:r>
              <a:rPr lang="fr-FR" sz="4000" b="1" dirty="0" err="1">
                <a:solidFill>
                  <a:schemeClr val="accent2"/>
                </a:solidFill>
              </a:rPr>
              <a:t>Separation</a:t>
            </a:r>
            <a:r>
              <a:rPr lang="fr-FR" sz="4000" b="1" dirty="0">
                <a:solidFill>
                  <a:schemeClr val="accent2"/>
                </a:solidFill>
              </a:rPr>
              <a:t> </a:t>
            </a:r>
            <a:endParaRPr lang="fr-FR" dirty="0">
              <a:solidFill>
                <a:schemeClr val="accent2"/>
              </a:solidFill>
            </a:endParaRPr>
          </a:p>
          <a:p>
            <a:r>
              <a:rPr lang="fr-FR" sz="4000" b="1" dirty="0">
                <a:solidFill>
                  <a:schemeClr val="accent2"/>
                </a:solidFill>
              </a:rPr>
              <a:t>Service</a:t>
            </a:r>
            <a:endParaRPr lang="fr-FR" dirty="0">
              <a:solidFill>
                <a:schemeClr val="accent2"/>
              </a:solidFill>
            </a:endParaRPr>
          </a:p>
          <a:p>
            <a:r>
              <a:rPr lang="fr-FR" sz="4000" dirty="0">
                <a:solidFill>
                  <a:schemeClr val="accent2"/>
                </a:solidFill>
              </a:rPr>
              <a:t>Free </a:t>
            </a:r>
            <a:r>
              <a:rPr lang="fr-FR" sz="4000" dirty="0" err="1">
                <a:solidFill>
                  <a:schemeClr val="accent2"/>
                </a:solidFill>
              </a:rPr>
              <a:t>legal</a:t>
            </a:r>
            <a:r>
              <a:rPr lang="fr-FR" sz="4000" dirty="0">
                <a:solidFill>
                  <a:schemeClr val="accent2"/>
                </a:solidFill>
              </a:rPr>
              <a:t> information</a:t>
            </a:r>
            <a:endParaRPr lang="fr-FR" sz="4000" dirty="0">
              <a:solidFill>
                <a:schemeClr val="accent2"/>
              </a:solidFill>
              <a:cs typeface="Arial"/>
            </a:endParaRPr>
          </a:p>
          <a:p>
            <a:br>
              <a:rPr lang="fr-FR" sz="2000" dirty="0">
                <a:highlight>
                  <a:srgbClr val="FFFF00"/>
                </a:highlight>
                <a:cs typeface="Arial"/>
              </a:rPr>
            </a:br>
            <a:r>
              <a:rPr lang="fr-CA" sz="2000" dirty="0" err="1">
                <a:hlinkClick r:id="rId3"/>
              </a:rPr>
              <a:t>Separation</a:t>
            </a:r>
            <a:r>
              <a:rPr lang="fr-CA" sz="2000" dirty="0">
                <a:hlinkClick r:id="rId3"/>
              </a:rPr>
              <a:t> Info - Info Justice</a:t>
            </a:r>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4">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5"/>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94333" y="2379772"/>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58409" y="5729889"/>
            <a:ext cx="505676" cy="505676"/>
          </a:xfrm>
          <a:prstGeom prst="rect">
            <a:avLst/>
          </a:prstGeom>
        </p:spPr>
      </p:pic>
      <p:sp>
        <p:nvSpPr>
          <p:cNvPr id="3" name="AutoShape 2">
            <a:extLst>
              <a:ext uri="{FF2B5EF4-FFF2-40B4-BE49-F238E27FC236}">
                <a16:creationId xmlns:a16="http://schemas.microsoft.com/office/drawing/2014/main" id="{0F5DF2B0-9A4F-A02B-80DF-79F1B3746FC9}"/>
              </a:ext>
            </a:extLst>
          </p:cNvPr>
          <p:cNvSpPr>
            <a:spLocks noChangeAspect="1" noChangeArrowheads="1"/>
          </p:cNvSpPr>
          <p:nvPr/>
        </p:nvSpPr>
        <p:spPr bwMode="auto">
          <a:xfrm>
            <a:off x="5487420" y="3276600"/>
            <a:ext cx="760980" cy="7609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2" name="AutoShape 4">
            <a:extLst>
              <a:ext uri="{FF2B5EF4-FFF2-40B4-BE49-F238E27FC236}">
                <a16:creationId xmlns:a16="http://schemas.microsoft.com/office/drawing/2014/main" id="{5608BFED-CC85-9949-347F-229B785B3C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3" name="AutoShape 6">
            <a:extLst>
              <a:ext uri="{FF2B5EF4-FFF2-40B4-BE49-F238E27FC236}">
                <a16:creationId xmlns:a16="http://schemas.microsoft.com/office/drawing/2014/main" id="{E348A94B-109B-0848-B950-97973A1EF3DA}"/>
              </a:ext>
            </a:extLst>
          </p:cNvPr>
          <p:cNvSpPr>
            <a:spLocks noChangeAspect="1" noChangeArrowheads="1"/>
          </p:cNvSpPr>
          <p:nvPr/>
        </p:nvSpPr>
        <p:spPr bwMode="auto">
          <a:xfrm>
            <a:off x="9348716" y="494380"/>
            <a:ext cx="1462054" cy="146205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5" name="Graphique 14" descr="Curseur avec un remplissage uni">
            <a:extLst>
              <a:ext uri="{FF2B5EF4-FFF2-40B4-BE49-F238E27FC236}">
                <a16:creationId xmlns:a16="http://schemas.microsoft.com/office/drawing/2014/main" id="{104CFDFD-9779-B774-7549-2046B040F11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968653" y="5506477"/>
            <a:ext cx="914400" cy="914400"/>
          </a:xfrm>
          <a:prstGeom prst="rect">
            <a:avLst/>
          </a:prstGeom>
        </p:spPr>
      </p:pic>
      <p:pic>
        <p:nvPicPr>
          <p:cNvPr id="9" name="Image 8">
            <a:extLst>
              <a:ext uri="{FF2B5EF4-FFF2-40B4-BE49-F238E27FC236}">
                <a16:creationId xmlns:a16="http://schemas.microsoft.com/office/drawing/2014/main" id="{6E15BBC5-3F67-178A-89B7-7D9BD028491B}"/>
              </a:ext>
            </a:extLst>
          </p:cNvPr>
          <p:cNvPicPr>
            <a:picLocks noChangeAspect="1"/>
          </p:cNvPicPr>
          <p:nvPr/>
        </p:nvPicPr>
        <p:blipFill>
          <a:blip r:embed="rId11"/>
          <a:stretch>
            <a:fillRect/>
          </a:stretch>
        </p:blipFill>
        <p:spPr>
          <a:xfrm>
            <a:off x="5678465" y="2374343"/>
            <a:ext cx="4822522" cy="3111396"/>
          </a:xfrm>
          <a:prstGeom prst="rect">
            <a:avLst/>
          </a:prstGeom>
        </p:spPr>
      </p:pic>
    </p:spTree>
    <p:extLst>
      <p:ext uri="{BB962C8B-B14F-4D97-AF65-F5344CB8AC3E}">
        <p14:creationId xmlns:p14="http://schemas.microsoft.com/office/powerpoint/2010/main" val="774702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CA" sz="2000" dirty="0" err="1">
                <a:latin typeface="Arial"/>
                <a:cs typeface="Arial"/>
              </a:rPr>
              <a:t>Finding</a:t>
            </a:r>
            <a:r>
              <a:rPr lang="fr-CA" sz="2000" dirty="0">
                <a:latin typeface="Arial"/>
                <a:cs typeface="Arial"/>
              </a:rPr>
              <a:t> help</a:t>
            </a:r>
            <a:br>
              <a:rPr lang="fr-FR" dirty="0"/>
            </a:br>
            <a:r>
              <a:rPr lang="fr-FR" dirty="0" err="1"/>
              <a:t>ReBâtir</a:t>
            </a:r>
            <a:endParaRPr lang="fr-FR" dirty="0" err="1">
              <a:cs typeface="Arial"/>
            </a:endParaRP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4113665" cy="3753584"/>
          </a:xfrm>
        </p:spPr>
        <p:txBody>
          <a:bodyPr vert="horz" lIns="91440" tIns="45720" rIns="91440" bIns="45720" rtlCol="0" anchor="t">
            <a:normAutofit/>
          </a:bodyPr>
          <a:lstStyle/>
          <a:p>
            <a:r>
              <a:rPr lang="fr-FR" sz="2800" dirty="0">
                <a:solidFill>
                  <a:schemeClr val="accent2"/>
                </a:solidFill>
              </a:rPr>
              <a:t>4 </a:t>
            </a:r>
            <a:r>
              <a:rPr lang="fr-FR" sz="2800" dirty="0" err="1">
                <a:solidFill>
                  <a:schemeClr val="accent2"/>
                </a:solidFill>
              </a:rPr>
              <a:t>hours</a:t>
            </a:r>
            <a:r>
              <a:rPr lang="fr-FR" sz="2800" dirty="0">
                <a:solidFill>
                  <a:schemeClr val="accent2"/>
                </a:solidFill>
              </a:rPr>
              <a:t> of free </a:t>
            </a:r>
            <a:r>
              <a:rPr lang="fr-FR" sz="2800" dirty="0" err="1">
                <a:solidFill>
                  <a:schemeClr val="accent2"/>
                </a:solidFill>
              </a:rPr>
              <a:t>legal</a:t>
            </a:r>
            <a:r>
              <a:rPr lang="fr-FR" sz="2800" dirty="0">
                <a:solidFill>
                  <a:schemeClr val="accent2"/>
                </a:solidFill>
              </a:rPr>
              <a:t> consultation</a:t>
            </a:r>
            <a:endParaRPr lang="fr-FR" sz="2800" dirty="0">
              <a:solidFill>
                <a:schemeClr val="accent2"/>
              </a:solidFill>
              <a:cs typeface="Arial"/>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3">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4"/>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94333" y="2379772"/>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58409" y="5729889"/>
            <a:ext cx="505676" cy="505676"/>
          </a:xfrm>
          <a:prstGeom prst="rect">
            <a:avLst/>
          </a:prstGeom>
        </p:spPr>
      </p:pic>
      <p:sp>
        <p:nvSpPr>
          <p:cNvPr id="3" name="AutoShape 2">
            <a:extLst>
              <a:ext uri="{FF2B5EF4-FFF2-40B4-BE49-F238E27FC236}">
                <a16:creationId xmlns:a16="http://schemas.microsoft.com/office/drawing/2014/main" id="{0F5DF2B0-9A4F-A02B-80DF-79F1B3746FC9}"/>
              </a:ext>
            </a:extLst>
          </p:cNvPr>
          <p:cNvSpPr>
            <a:spLocks noChangeAspect="1" noChangeArrowheads="1"/>
          </p:cNvSpPr>
          <p:nvPr/>
        </p:nvSpPr>
        <p:spPr bwMode="auto">
          <a:xfrm>
            <a:off x="5487420" y="3276600"/>
            <a:ext cx="760980" cy="7609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2" name="AutoShape 4">
            <a:extLst>
              <a:ext uri="{FF2B5EF4-FFF2-40B4-BE49-F238E27FC236}">
                <a16:creationId xmlns:a16="http://schemas.microsoft.com/office/drawing/2014/main" id="{5608BFED-CC85-9949-347F-229B785B3C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5" name="Graphique 14" descr="Curseur avec un remplissage uni">
            <a:extLst>
              <a:ext uri="{FF2B5EF4-FFF2-40B4-BE49-F238E27FC236}">
                <a16:creationId xmlns:a16="http://schemas.microsoft.com/office/drawing/2014/main" id="{104CFDFD-9779-B774-7549-2046B040F11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010514" y="5608218"/>
            <a:ext cx="914400" cy="914400"/>
          </a:xfrm>
          <a:prstGeom prst="rect">
            <a:avLst/>
          </a:prstGeom>
        </p:spPr>
      </p:pic>
      <p:sp>
        <p:nvSpPr>
          <p:cNvPr id="9" name="Espace réservé du texte 3">
            <a:hlinkClick r:id="rId10"/>
            <a:extLst>
              <a:ext uri="{FF2B5EF4-FFF2-40B4-BE49-F238E27FC236}">
                <a16:creationId xmlns:a16="http://schemas.microsoft.com/office/drawing/2014/main" id="{DFC00939-A5AF-2F45-8497-DF6071357F40}"/>
              </a:ext>
            </a:extLst>
          </p:cNvPr>
          <p:cNvSpPr txBox="1">
            <a:spLocks/>
          </p:cNvSpPr>
          <p:nvPr/>
        </p:nvSpPr>
        <p:spPr>
          <a:xfrm>
            <a:off x="1073799" y="5090279"/>
            <a:ext cx="3291840" cy="415925"/>
          </a:xfrm>
          <a:prstGeom prst="rect">
            <a:avLst/>
          </a:prstGeom>
        </p:spPr>
        <p:txBody>
          <a:bodyPr vert="horz" lIns="0" tIns="0" rIns="0" bIns="0" rtlCol="0" anchor="b">
            <a:noAutofit/>
          </a:bodyPr>
          <a:lstStyle>
            <a:defPPr>
              <a:defRPr lang="fr-FR"/>
            </a:defPPr>
            <a:lvl1pPr marL="0" algn="l" defTabSz="914400" rtl="0" eaLnBrk="1" latinLnBrk="0" hangingPunct="1">
              <a:defRPr sz="1800" kern="1200">
                <a:solidFill>
                  <a:srgbClr val="212121"/>
                </a:solidFill>
                <a:latin typeface="Arial" panose="020B0604020202020204"/>
              </a:defRPr>
            </a:lvl1pPr>
            <a:lvl2pPr marL="457200" algn="l" defTabSz="914400" rtl="0" eaLnBrk="1" latinLnBrk="0" hangingPunct="1">
              <a:defRPr sz="1800" kern="1200">
                <a:solidFill>
                  <a:srgbClr val="212121"/>
                </a:solidFill>
                <a:latin typeface="Arial" panose="020B0604020202020204"/>
              </a:defRPr>
            </a:lvl2pPr>
            <a:lvl3pPr marL="914400" algn="l" defTabSz="914400" rtl="0" eaLnBrk="1" latinLnBrk="0" hangingPunct="1">
              <a:defRPr sz="1800" kern="1200">
                <a:solidFill>
                  <a:srgbClr val="212121"/>
                </a:solidFill>
                <a:latin typeface="Arial" panose="020B0604020202020204"/>
              </a:defRPr>
            </a:lvl3pPr>
            <a:lvl4pPr marL="1371600" algn="l" defTabSz="914400" rtl="0" eaLnBrk="1" latinLnBrk="0" hangingPunct="1">
              <a:defRPr sz="1800" kern="1200">
                <a:solidFill>
                  <a:srgbClr val="212121"/>
                </a:solidFill>
                <a:latin typeface="Arial" panose="020B0604020202020204"/>
              </a:defRPr>
            </a:lvl4pPr>
            <a:lvl5pPr marL="1828800" algn="l" defTabSz="914400" rtl="0" eaLnBrk="1" latinLnBrk="0" hangingPunct="1">
              <a:defRPr sz="1800" kern="1200">
                <a:solidFill>
                  <a:srgbClr val="212121"/>
                </a:solidFill>
                <a:latin typeface="Arial" panose="020B0604020202020204"/>
              </a:defRPr>
            </a:lvl5pPr>
            <a:lvl6pPr marL="2286000" algn="l" defTabSz="914400" rtl="0" eaLnBrk="1" latinLnBrk="0" hangingPunct="1">
              <a:defRPr sz="1800" kern="1200">
                <a:solidFill>
                  <a:srgbClr val="212121"/>
                </a:solidFill>
                <a:latin typeface="Arial" panose="020B0604020202020204"/>
              </a:defRPr>
            </a:lvl6pPr>
            <a:lvl7pPr marL="2743200" algn="l" defTabSz="914400" rtl="0" eaLnBrk="1" latinLnBrk="0" hangingPunct="1">
              <a:defRPr sz="1800" kern="1200">
                <a:solidFill>
                  <a:srgbClr val="212121"/>
                </a:solidFill>
                <a:latin typeface="Arial" panose="020B0604020202020204"/>
              </a:defRPr>
            </a:lvl7pPr>
            <a:lvl8pPr marL="3200400" algn="l" defTabSz="914400" rtl="0" eaLnBrk="1" latinLnBrk="0" hangingPunct="1">
              <a:defRPr sz="1800" kern="1200">
                <a:solidFill>
                  <a:srgbClr val="212121"/>
                </a:solidFill>
                <a:latin typeface="Arial" panose="020B0604020202020204"/>
              </a:defRPr>
            </a:lvl8pPr>
            <a:lvl9pPr marL="3657600" algn="l" defTabSz="914400" rtl="0" eaLnBrk="1" latinLnBrk="0" hangingPunct="1">
              <a:defRPr sz="1800" kern="1200">
                <a:solidFill>
                  <a:srgbClr val="212121"/>
                </a:solidFill>
                <a:latin typeface="Arial" panose="020B0604020202020204"/>
              </a:defRPr>
            </a:lvl9pPr>
          </a:lstStyle>
          <a:p>
            <a:r>
              <a:rPr lang="fr-CA" dirty="0">
                <a:solidFill>
                  <a:schemeClr val="accent6">
                    <a:lumMod val="25000"/>
                  </a:schemeClr>
                </a:solidFill>
                <a:cs typeface="Arial"/>
                <a:hlinkClick r:id="rId11">
                  <a:extLst>
                    <a:ext uri="{A12FA001-AC4F-418D-AE19-62706E023703}">
                      <ahyp:hlinkClr xmlns:ahyp="http://schemas.microsoft.com/office/drawing/2018/hyperlinkcolor" val="tx"/>
                    </a:ext>
                  </a:extLst>
                </a:hlinkClick>
              </a:rPr>
              <a:t>Rebâtir</a:t>
            </a:r>
            <a:endParaRPr lang="fr-FR">
              <a:solidFill>
                <a:schemeClr val="accent6">
                  <a:lumMod val="25000"/>
                </a:schemeClr>
              </a:solidFill>
              <a:hlinkClick r:id="rId11">
                <a:extLst>
                  <a:ext uri="{A12FA001-AC4F-418D-AE19-62706E023703}">
                    <ahyp:hlinkClr xmlns:ahyp="http://schemas.microsoft.com/office/drawing/2018/hyperlinkcolor" val="tx"/>
                  </a:ext>
                </a:extLst>
              </a:hlinkClick>
            </a:endParaRPr>
          </a:p>
        </p:txBody>
      </p:sp>
      <p:sp>
        <p:nvSpPr>
          <p:cNvPr id="13" name="ZoneTexte 12">
            <a:extLst>
              <a:ext uri="{FF2B5EF4-FFF2-40B4-BE49-F238E27FC236}">
                <a16:creationId xmlns:a16="http://schemas.microsoft.com/office/drawing/2014/main" id="{C92BD923-89A4-2DE5-3E0A-D142DAD85859}"/>
              </a:ext>
            </a:extLst>
          </p:cNvPr>
          <p:cNvSpPr txBox="1"/>
          <p:nvPr/>
        </p:nvSpPr>
        <p:spPr>
          <a:xfrm>
            <a:off x="837122" y="3172364"/>
            <a:ext cx="396239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CA" sz="2800" dirty="0">
                <a:solidFill>
                  <a:schemeClr val="accent2"/>
                </a:solidFill>
                <a:latin typeface="Arial"/>
                <a:ea typeface="Calibri"/>
                <a:cs typeface="Calibri"/>
              </a:rPr>
              <a:t>1-833-732-2847</a:t>
            </a:r>
            <a:endParaRPr lang="fr-FR" sz="2800">
              <a:solidFill>
                <a:schemeClr val="accent2"/>
              </a:solidFill>
              <a:latin typeface="Arial"/>
              <a:cs typeface="Arial"/>
            </a:endParaRPr>
          </a:p>
        </p:txBody>
      </p:sp>
      <p:pic>
        <p:nvPicPr>
          <p:cNvPr id="14" name="Image 13" descr="Une image contenant texte, capture d’écran, Police, graphisme&#10;&#10;Le contenu généré par l’IA peut être incorrect.">
            <a:extLst>
              <a:ext uri="{FF2B5EF4-FFF2-40B4-BE49-F238E27FC236}">
                <a16:creationId xmlns:a16="http://schemas.microsoft.com/office/drawing/2014/main" id="{8B131E1E-4319-AB29-6510-2B9C3B1296D6}"/>
              </a:ext>
            </a:extLst>
          </p:cNvPr>
          <p:cNvPicPr>
            <a:picLocks noChangeAspect="1"/>
          </p:cNvPicPr>
          <p:nvPr/>
        </p:nvPicPr>
        <p:blipFill>
          <a:blip r:embed="rId12"/>
          <a:srcRect l="451" r="18840" b="7575"/>
          <a:stretch/>
        </p:blipFill>
        <p:spPr>
          <a:xfrm>
            <a:off x="5691535" y="2382325"/>
            <a:ext cx="4792339" cy="2997835"/>
          </a:xfrm>
          <a:prstGeom prst="rect">
            <a:avLst/>
          </a:prstGeom>
        </p:spPr>
      </p:pic>
    </p:spTree>
    <p:extLst>
      <p:ext uri="{BB962C8B-B14F-4D97-AF65-F5344CB8AC3E}">
        <p14:creationId xmlns:p14="http://schemas.microsoft.com/office/powerpoint/2010/main" val="776258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CA" sz="2000" dirty="0" err="1">
                <a:latin typeface="Arial"/>
                <a:cs typeface="Arial"/>
              </a:rPr>
              <a:t>Finding</a:t>
            </a:r>
            <a:r>
              <a:rPr lang="fr-CA" sz="2000" dirty="0">
                <a:latin typeface="Arial"/>
                <a:cs typeface="Arial"/>
              </a:rPr>
              <a:t> help</a:t>
            </a:r>
            <a:br>
              <a:rPr lang="fr-FR" dirty="0"/>
            </a:br>
            <a:r>
              <a:rPr lang="fr-CA" dirty="0" err="1">
                <a:cs typeface="Arial"/>
              </a:rPr>
              <a:t>Housing</a:t>
            </a:r>
            <a:r>
              <a:rPr lang="fr-CA" dirty="0">
                <a:cs typeface="Arial"/>
              </a:rPr>
              <a:t> </a:t>
            </a:r>
            <a:r>
              <a:rPr lang="fr-CA" dirty="0" err="1">
                <a:cs typeface="Arial"/>
              </a:rPr>
              <a:t>Committees</a:t>
            </a:r>
            <a:endParaRPr lang="fr-CA" dirty="0">
              <a:cs typeface="Arial"/>
            </a:endParaRP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p:spPr>
        <p:txBody>
          <a:bodyPr vert="horz" lIns="91440" tIns="45720" rIns="91440" bIns="45720" rtlCol="0" anchor="t">
            <a:normAutofit/>
          </a:bodyPr>
          <a:lstStyle/>
          <a:p>
            <a:r>
              <a:rPr lang="fr-FR" sz="2800" dirty="0">
                <a:solidFill>
                  <a:schemeClr val="accent2"/>
                </a:solidFill>
                <a:cs typeface="Arial"/>
              </a:rPr>
              <a:t>Free </a:t>
            </a:r>
            <a:r>
              <a:rPr lang="fr-FR" sz="2800" dirty="0" err="1">
                <a:solidFill>
                  <a:schemeClr val="accent2"/>
                </a:solidFill>
                <a:cs typeface="Arial"/>
              </a:rPr>
              <a:t>legal</a:t>
            </a:r>
            <a:r>
              <a:rPr lang="fr-FR" sz="2800" dirty="0">
                <a:solidFill>
                  <a:schemeClr val="accent2"/>
                </a:solidFill>
                <a:cs typeface="Arial"/>
              </a:rPr>
              <a:t> information and tenants' </a:t>
            </a:r>
            <a:r>
              <a:rPr lang="fr-FR" sz="2800" dirty="0" err="1">
                <a:solidFill>
                  <a:schemeClr val="accent2"/>
                </a:solidFill>
                <a:cs typeface="Arial"/>
              </a:rPr>
              <a:t>rights</a:t>
            </a:r>
            <a:r>
              <a:rPr lang="fr-FR" sz="2800" dirty="0">
                <a:solidFill>
                  <a:schemeClr val="accent2"/>
                </a:solidFill>
                <a:cs typeface="Arial"/>
              </a:rPr>
              <a:t> </a:t>
            </a:r>
            <a:r>
              <a:rPr lang="fr-FR" sz="2800" dirty="0" err="1">
                <a:solidFill>
                  <a:schemeClr val="accent2"/>
                </a:solidFill>
                <a:cs typeface="Arial"/>
              </a:rPr>
              <a:t>advocacy</a:t>
            </a: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4">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5"/>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94333" y="2379772"/>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58409" y="5729889"/>
            <a:ext cx="505676" cy="505676"/>
          </a:xfrm>
          <a:prstGeom prst="rect">
            <a:avLst/>
          </a:prstGeom>
        </p:spPr>
      </p:pic>
      <p:sp>
        <p:nvSpPr>
          <p:cNvPr id="3" name="AutoShape 2">
            <a:extLst>
              <a:ext uri="{FF2B5EF4-FFF2-40B4-BE49-F238E27FC236}">
                <a16:creationId xmlns:a16="http://schemas.microsoft.com/office/drawing/2014/main" id="{0F5DF2B0-9A4F-A02B-80DF-79F1B3746FC9}"/>
              </a:ext>
            </a:extLst>
          </p:cNvPr>
          <p:cNvSpPr>
            <a:spLocks noChangeAspect="1" noChangeArrowheads="1"/>
          </p:cNvSpPr>
          <p:nvPr/>
        </p:nvSpPr>
        <p:spPr bwMode="auto">
          <a:xfrm>
            <a:off x="5487420" y="3276600"/>
            <a:ext cx="760980" cy="7609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2" name="AutoShape 4">
            <a:extLst>
              <a:ext uri="{FF2B5EF4-FFF2-40B4-BE49-F238E27FC236}">
                <a16:creationId xmlns:a16="http://schemas.microsoft.com/office/drawing/2014/main" id="{5608BFED-CC85-9949-347F-229B785B3C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5" name="Graphique 14" descr="Curseur avec un remplissage uni">
            <a:extLst>
              <a:ext uri="{FF2B5EF4-FFF2-40B4-BE49-F238E27FC236}">
                <a16:creationId xmlns:a16="http://schemas.microsoft.com/office/drawing/2014/main" id="{104CFDFD-9779-B774-7549-2046B040F11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127745" y="5363987"/>
            <a:ext cx="914400" cy="914400"/>
          </a:xfrm>
          <a:prstGeom prst="rect">
            <a:avLst/>
          </a:prstGeom>
        </p:spPr>
      </p:pic>
      <p:sp>
        <p:nvSpPr>
          <p:cNvPr id="9" name="Espace réservé du texte 3">
            <a:hlinkClick r:id="rId11"/>
            <a:extLst>
              <a:ext uri="{FF2B5EF4-FFF2-40B4-BE49-F238E27FC236}">
                <a16:creationId xmlns:a16="http://schemas.microsoft.com/office/drawing/2014/main" id="{DFC00939-A5AF-2F45-8497-DF6071357F40}"/>
              </a:ext>
            </a:extLst>
          </p:cNvPr>
          <p:cNvSpPr txBox="1">
            <a:spLocks/>
          </p:cNvSpPr>
          <p:nvPr/>
        </p:nvSpPr>
        <p:spPr>
          <a:xfrm>
            <a:off x="484328" y="5090279"/>
            <a:ext cx="4197612" cy="401548"/>
          </a:xfrm>
          <a:prstGeom prst="rect">
            <a:avLst/>
          </a:prstGeom>
        </p:spPr>
        <p:txBody>
          <a:bodyPr vert="horz" lIns="0" tIns="0" rIns="0" bIns="0" rtlCol="0" anchor="b">
            <a:noAutofit/>
          </a:bodyPr>
          <a:lstStyle>
            <a:defPPr>
              <a:defRPr lang="fr-FR"/>
            </a:defPPr>
            <a:lvl1pPr marL="0" algn="l" defTabSz="914400" rtl="0" eaLnBrk="1" latinLnBrk="0" hangingPunct="1">
              <a:defRPr sz="1800" kern="1200">
                <a:solidFill>
                  <a:srgbClr val="212121"/>
                </a:solidFill>
                <a:latin typeface="Arial" panose="020B0604020202020204"/>
              </a:defRPr>
            </a:lvl1pPr>
            <a:lvl2pPr marL="457200" algn="l" defTabSz="914400" rtl="0" eaLnBrk="1" latinLnBrk="0" hangingPunct="1">
              <a:defRPr sz="1800" kern="1200">
                <a:solidFill>
                  <a:srgbClr val="212121"/>
                </a:solidFill>
                <a:latin typeface="Arial" panose="020B0604020202020204"/>
              </a:defRPr>
            </a:lvl2pPr>
            <a:lvl3pPr marL="914400" algn="l" defTabSz="914400" rtl="0" eaLnBrk="1" latinLnBrk="0" hangingPunct="1">
              <a:defRPr sz="1800" kern="1200">
                <a:solidFill>
                  <a:srgbClr val="212121"/>
                </a:solidFill>
                <a:latin typeface="Arial" panose="020B0604020202020204"/>
              </a:defRPr>
            </a:lvl3pPr>
            <a:lvl4pPr marL="1371600" algn="l" defTabSz="914400" rtl="0" eaLnBrk="1" latinLnBrk="0" hangingPunct="1">
              <a:defRPr sz="1800" kern="1200">
                <a:solidFill>
                  <a:srgbClr val="212121"/>
                </a:solidFill>
                <a:latin typeface="Arial" panose="020B0604020202020204"/>
              </a:defRPr>
            </a:lvl4pPr>
            <a:lvl5pPr marL="1828800" algn="l" defTabSz="914400" rtl="0" eaLnBrk="1" latinLnBrk="0" hangingPunct="1">
              <a:defRPr sz="1800" kern="1200">
                <a:solidFill>
                  <a:srgbClr val="212121"/>
                </a:solidFill>
                <a:latin typeface="Arial" panose="020B0604020202020204"/>
              </a:defRPr>
            </a:lvl5pPr>
            <a:lvl6pPr marL="2286000" algn="l" defTabSz="914400" rtl="0" eaLnBrk="1" latinLnBrk="0" hangingPunct="1">
              <a:defRPr sz="1800" kern="1200">
                <a:solidFill>
                  <a:srgbClr val="212121"/>
                </a:solidFill>
                <a:latin typeface="Arial" panose="020B0604020202020204"/>
              </a:defRPr>
            </a:lvl6pPr>
            <a:lvl7pPr marL="2743200" algn="l" defTabSz="914400" rtl="0" eaLnBrk="1" latinLnBrk="0" hangingPunct="1">
              <a:defRPr sz="1800" kern="1200">
                <a:solidFill>
                  <a:srgbClr val="212121"/>
                </a:solidFill>
                <a:latin typeface="Arial" panose="020B0604020202020204"/>
              </a:defRPr>
            </a:lvl7pPr>
            <a:lvl8pPr marL="3200400" algn="l" defTabSz="914400" rtl="0" eaLnBrk="1" latinLnBrk="0" hangingPunct="1">
              <a:defRPr sz="1800" kern="1200">
                <a:solidFill>
                  <a:srgbClr val="212121"/>
                </a:solidFill>
                <a:latin typeface="Arial" panose="020B0604020202020204"/>
              </a:defRPr>
            </a:lvl8pPr>
            <a:lvl9pPr marL="3657600" algn="l" defTabSz="914400" rtl="0" eaLnBrk="1" latinLnBrk="0" hangingPunct="1">
              <a:defRPr sz="1800" kern="1200">
                <a:solidFill>
                  <a:srgbClr val="212121"/>
                </a:solidFill>
                <a:latin typeface="Arial" panose="020B0604020202020204"/>
              </a:defRPr>
            </a:lvl9pPr>
          </a:lstStyle>
          <a:p>
            <a:r>
              <a:rPr lang="fr-CA" dirty="0">
                <a:solidFill>
                  <a:schemeClr val="accent6">
                    <a:lumMod val="25000"/>
                  </a:schemeClr>
                </a:solidFill>
                <a:cs typeface="Arial"/>
                <a:hlinkClick r:id="rId12">
                  <a:extLst>
                    <a:ext uri="{A12FA001-AC4F-418D-AE19-62706E023703}">
                      <ahyp:hlinkClr xmlns:ahyp="http://schemas.microsoft.com/office/drawing/2018/hyperlinkcolor" val="tx"/>
                    </a:ext>
                  </a:extLst>
                </a:hlinkClick>
              </a:rPr>
              <a:t>Find a housing committee - Regroupement des comités logement et associations de locataires du Québec</a:t>
            </a:r>
            <a:endParaRPr lang="fr-FR">
              <a:solidFill>
                <a:schemeClr val="accent6">
                  <a:lumMod val="25000"/>
                </a:schemeClr>
              </a:solidFill>
              <a:hlinkClick r:id="rId12">
                <a:extLst>
                  <a:ext uri="{A12FA001-AC4F-418D-AE19-62706E023703}">
                    <ahyp:hlinkClr xmlns:ahyp="http://schemas.microsoft.com/office/drawing/2018/hyperlinkcolor" val="tx"/>
                  </a:ext>
                </a:extLst>
              </a:hlinkClick>
            </a:endParaRPr>
          </a:p>
        </p:txBody>
      </p:sp>
      <p:sp>
        <p:nvSpPr>
          <p:cNvPr id="16" name="ZoneTexte 15">
            <a:extLst>
              <a:ext uri="{FF2B5EF4-FFF2-40B4-BE49-F238E27FC236}">
                <a16:creationId xmlns:a16="http://schemas.microsoft.com/office/drawing/2014/main" id="{610B1248-83E9-B17A-8B29-F30ED21939D0}"/>
              </a:ext>
            </a:extLst>
          </p:cNvPr>
          <p:cNvSpPr txBox="1"/>
          <p:nvPr/>
        </p:nvSpPr>
        <p:spPr>
          <a:xfrm>
            <a:off x="837122" y="3661194"/>
            <a:ext cx="3962399"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sz="2800">
                <a:solidFill>
                  <a:schemeClr val="accent2"/>
                </a:solidFill>
                <a:latin typeface="Arial"/>
                <a:ea typeface="Calibri"/>
                <a:cs typeface="Arial"/>
              </a:rPr>
              <a:t>(514</a:t>
            </a:r>
            <a:r>
              <a:rPr lang="fr-CA" sz="2800">
                <a:solidFill>
                  <a:schemeClr val="accent2"/>
                </a:solidFill>
                <a:ea typeface="+mn-lt"/>
                <a:cs typeface="+mn-lt"/>
              </a:rPr>
              <a:t>) 521-7114</a:t>
            </a:r>
            <a:endParaRPr lang="fr-FR" sz="2800">
              <a:solidFill>
                <a:schemeClr val="accent2"/>
              </a:solidFill>
              <a:ea typeface="+mn-lt"/>
              <a:cs typeface="+mn-lt"/>
            </a:endParaRPr>
          </a:p>
        </p:txBody>
      </p:sp>
      <p:pic>
        <p:nvPicPr>
          <p:cNvPr id="14" name="Image 13" descr="Une image contenant texte, capture d’écran, Police, jaune&#10;&#10;Le contenu généré par l’IA peut être incorrect.">
            <a:extLst>
              <a:ext uri="{FF2B5EF4-FFF2-40B4-BE49-F238E27FC236}">
                <a16:creationId xmlns:a16="http://schemas.microsoft.com/office/drawing/2014/main" id="{3F49879E-0F40-4F3B-825C-D213FC603BE1}"/>
              </a:ext>
            </a:extLst>
          </p:cNvPr>
          <p:cNvPicPr>
            <a:picLocks noChangeAspect="1"/>
          </p:cNvPicPr>
          <p:nvPr/>
        </p:nvPicPr>
        <p:blipFill>
          <a:blip r:embed="rId13"/>
          <a:srcRect l="-111" t="1781" r="5437" b="3989"/>
          <a:stretch/>
        </p:blipFill>
        <p:spPr>
          <a:xfrm>
            <a:off x="5694333" y="2379772"/>
            <a:ext cx="4799108" cy="3011135"/>
          </a:xfrm>
          <a:prstGeom prst="rect">
            <a:avLst/>
          </a:prstGeom>
        </p:spPr>
      </p:pic>
    </p:spTree>
    <p:custDataLst>
      <p:tags r:id="rId1"/>
    </p:custDataLst>
    <p:extLst>
      <p:ext uri="{BB962C8B-B14F-4D97-AF65-F5344CB8AC3E}">
        <p14:creationId xmlns:p14="http://schemas.microsoft.com/office/powerpoint/2010/main" val="2825560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2932B2-778B-E564-A069-D21DA32A6D4F}"/>
              </a:ext>
            </a:extLst>
          </p:cNvPr>
          <p:cNvSpPr>
            <a:spLocks noGrp="1"/>
          </p:cNvSpPr>
          <p:nvPr>
            <p:ph type="title"/>
          </p:nvPr>
        </p:nvSpPr>
        <p:spPr/>
        <p:txBody>
          <a:bodyPr/>
          <a:lstStyle/>
          <a:p>
            <a:r>
              <a:rPr lang="fr-FR" dirty="0" err="1">
                <a:cs typeface="Arial"/>
              </a:rPr>
              <a:t>Other</a:t>
            </a:r>
            <a:r>
              <a:rPr lang="fr-FR" dirty="0">
                <a:cs typeface="Arial"/>
              </a:rPr>
              <a:t> </a:t>
            </a:r>
            <a:r>
              <a:rPr lang="fr-FR" dirty="0" err="1">
                <a:cs typeface="Arial"/>
              </a:rPr>
              <a:t>resources</a:t>
            </a:r>
            <a:endParaRPr lang="fr-FR" dirty="0" err="1"/>
          </a:p>
        </p:txBody>
      </p:sp>
      <p:sp>
        <p:nvSpPr>
          <p:cNvPr id="3" name="Espace réservé du contenu 2">
            <a:extLst>
              <a:ext uri="{FF2B5EF4-FFF2-40B4-BE49-F238E27FC236}">
                <a16:creationId xmlns:a16="http://schemas.microsoft.com/office/drawing/2014/main" id="{2736D7D5-1126-A213-EBC9-FBE7AF17CC6D}"/>
              </a:ext>
            </a:extLst>
          </p:cNvPr>
          <p:cNvSpPr>
            <a:spLocks noGrp="1"/>
          </p:cNvSpPr>
          <p:nvPr>
            <p:ph idx="1"/>
          </p:nvPr>
        </p:nvSpPr>
        <p:spPr/>
        <p:txBody>
          <a:bodyPr vert="horz" lIns="91440" tIns="45720" rIns="91440" bIns="45720" rtlCol="0" anchor="t">
            <a:normAutofit/>
          </a:bodyPr>
          <a:lstStyle/>
          <a:p>
            <a:endParaRPr lang="fr-FR"/>
          </a:p>
          <a:p>
            <a:pPr marL="404495" lvl="2" indent="-404495">
              <a:lnSpc>
                <a:spcPct val="100000"/>
              </a:lnSpc>
            </a:pPr>
            <a:r>
              <a:rPr lang="fr-CA" sz="2400" dirty="0">
                <a:solidFill>
                  <a:srgbClr val="212121"/>
                </a:solidFill>
                <a:cs typeface="Arial"/>
              </a:rPr>
              <a:t>Justice Pro Bono – "Porte 33" Program</a:t>
            </a:r>
          </a:p>
          <a:p>
            <a:pPr marL="404495" lvl="2" indent="-404495">
              <a:lnSpc>
                <a:spcPct val="100000"/>
              </a:lnSpc>
            </a:pPr>
            <a:r>
              <a:rPr lang="fr-CA" sz="2400" dirty="0" err="1">
                <a:solidFill>
                  <a:srgbClr val="212121"/>
                </a:solidFill>
                <a:cs typeface="Arial"/>
              </a:rPr>
              <a:t>Inform'elle</a:t>
            </a:r>
            <a:r>
              <a:rPr lang="fr-CA" sz="2400" dirty="0">
                <a:solidFill>
                  <a:srgbClr val="212121"/>
                </a:solidFill>
                <a:cs typeface="Arial"/>
              </a:rPr>
              <a:t> (</a:t>
            </a:r>
            <a:r>
              <a:rPr lang="fr-CA" sz="2400" dirty="0" err="1">
                <a:solidFill>
                  <a:srgbClr val="212121"/>
                </a:solidFill>
                <a:cs typeface="Arial"/>
              </a:rPr>
              <a:t>Montreal</a:t>
            </a:r>
            <a:r>
              <a:rPr lang="fr-CA" sz="2400" dirty="0">
                <a:solidFill>
                  <a:srgbClr val="212121"/>
                </a:solidFill>
                <a:cs typeface="Arial"/>
              </a:rPr>
              <a:t> South Shore) (French </a:t>
            </a:r>
            <a:r>
              <a:rPr lang="fr-CA" sz="2400" dirty="0" err="1">
                <a:solidFill>
                  <a:srgbClr val="212121"/>
                </a:solidFill>
                <a:cs typeface="Arial"/>
              </a:rPr>
              <a:t>only</a:t>
            </a:r>
            <a:r>
              <a:rPr lang="fr-CA" sz="2400" dirty="0">
                <a:solidFill>
                  <a:srgbClr val="212121"/>
                </a:solidFill>
                <a:cs typeface="Arial"/>
              </a:rPr>
              <a:t>)</a:t>
            </a:r>
            <a:endParaRPr lang="fr-FR" dirty="0">
              <a:cs typeface="Arial"/>
            </a:endParaRPr>
          </a:p>
        </p:txBody>
      </p:sp>
    </p:spTree>
    <p:custDataLst>
      <p:tags r:id="rId1"/>
    </p:custDataLst>
    <p:extLst>
      <p:ext uri="{BB962C8B-B14F-4D97-AF65-F5344CB8AC3E}">
        <p14:creationId xmlns:p14="http://schemas.microsoft.com/office/powerpoint/2010/main" val="2120576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E739C1-403D-1C98-CE13-2CD78AF72842}"/>
              </a:ext>
            </a:extLst>
          </p:cNvPr>
          <p:cNvSpPr>
            <a:spLocks noGrp="1"/>
          </p:cNvSpPr>
          <p:nvPr>
            <p:ph type="title"/>
          </p:nvPr>
        </p:nvSpPr>
        <p:spPr/>
        <p:txBody>
          <a:bodyPr>
            <a:normAutofit/>
          </a:bodyPr>
          <a:lstStyle/>
          <a:p>
            <a:r>
              <a:rPr lang="fr-CA" sz="1800" dirty="0" err="1">
                <a:latin typeface="Arial"/>
                <a:cs typeface="Arial"/>
              </a:rPr>
              <a:t>Taking</a:t>
            </a:r>
            <a:r>
              <a:rPr lang="fr-CA" sz="1800" dirty="0">
                <a:latin typeface="Arial"/>
                <a:cs typeface="Arial"/>
              </a:rPr>
              <a:t> action</a:t>
            </a:r>
            <a:br>
              <a:rPr lang="fr-CA" sz="1800" b="1" i="0" u="none" strike="noStrike" dirty="0">
                <a:effectLst/>
                <a:latin typeface="Arial" panose="020B0604020202020204" pitchFamily="34" charset="0"/>
              </a:rPr>
            </a:br>
            <a:r>
              <a:rPr lang="fr-CA" sz="4000" dirty="0" err="1">
                <a:solidFill>
                  <a:schemeClr val="accent2"/>
                </a:solidFill>
                <a:latin typeface="Arial"/>
                <a:cs typeface="Arial"/>
              </a:rPr>
              <a:t>What</a:t>
            </a:r>
            <a:r>
              <a:rPr lang="fr-CA" sz="4000" dirty="0">
                <a:solidFill>
                  <a:schemeClr val="accent2"/>
                </a:solidFill>
                <a:latin typeface="Arial"/>
                <a:cs typeface="Arial"/>
              </a:rPr>
              <a:t> </a:t>
            </a:r>
            <a:r>
              <a:rPr lang="fr-CA" sz="4000" dirty="0" err="1">
                <a:solidFill>
                  <a:schemeClr val="accent2"/>
                </a:solidFill>
                <a:latin typeface="Arial"/>
                <a:cs typeface="Arial"/>
              </a:rPr>
              <a:t>could</a:t>
            </a:r>
            <a:r>
              <a:rPr lang="fr-CA" sz="4000" dirty="0">
                <a:solidFill>
                  <a:schemeClr val="accent2"/>
                </a:solidFill>
                <a:latin typeface="Arial"/>
                <a:cs typeface="Arial"/>
              </a:rPr>
              <a:t> Shazia do?</a:t>
            </a:r>
            <a:endParaRPr lang="fr-CA" dirty="0">
              <a:solidFill>
                <a:schemeClr val="accent2"/>
              </a:solidFill>
              <a:latin typeface="Arial"/>
              <a:cs typeface="Arial"/>
            </a:endParaRPr>
          </a:p>
        </p:txBody>
      </p:sp>
      <p:sp>
        <p:nvSpPr>
          <p:cNvPr id="4" name="Espace réservé du contenu 3">
            <a:extLst>
              <a:ext uri="{FF2B5EF4-FFF2-40B4-BE49-F238E27FC236}">
                <a16:creationId xmlns:a16="http://schemas.microsoft.com/office/drawing/2014/main" id="{58C44320-6FD9-CC92-7A20-1AD20861F3FE}"/>
              </a:ext>
            </a:extLst>
          </p:cNvPr>
          <p:cNvSpPr>
            <a:spLocks noGrp="1"/>
          </p:cNvSpPr>
          <p:nvPr>
            <p:ph sz="half" idx="2"/>
          </p:nvPr>
        </p:nvSpPr>
        <p:spPr/>
        <p:txBody>
          <a:bodyPr vert="horz" lIns="91440" tIns="45720" rIns="91440" bIns="45720" rtlCol="0" anchor="t">
            <a:normAutofit/>
          </a:bodyPr>
          <a:lstStyle/>
          <a:p>
            <a:pPr fontAlgn="base">
              <a:lnSpc>
                <a:spcPct val="100000"/>
              </a:lnSpc>
            </a:pPr>
            <a:r>
              <a:rPr lang="fr-CA" b="1">
                <a:solidFill>
                  <a:srgbClr val="212121"/>
                </a:solidFill>
                <a:latin typeface="Arial"/>
                <a:cs typeface="Arial"/>
              </a:rPr>
              <a:t>Check</a:t>
            </a:r>
            <a:r>
              <a:rPr lang="fr-CA" b="1" dirty="0">
                <a:solidFill>
                  <a:srgbClr val="212121"/>
                </a:solidFill>
                <a:latin typeface="Arial"/>
                <a:cs typeface="Arial"/>
              </a:rPr>
              <a:t> if </a:t>
            </a:r>
            <a:r>
              <a:rPr lang="fr-CA" b="1" err="1">
                <a:solidFill>
                  <a:srgbClr val="212121"/>
                </a:solidFill>
                <a:latin typeface="Arial"/>
                <a:cs typeface="Arial"/>
              </a:rPr>
              <a:t>her</a:t>
            </a:r>
            <a:r>
              <a:rPr lang="fr-CA" b="1" dirty="0">
                <a:solidFill>
                  <a:srgbClr val="212121"/>
                </a:solidFill>
                <a:latin typeface="Arial"/>
                <a:cs typeface="Arial"/>
              </a:rPr>
              <a:t> </a:t>
            </a:r>
            <a:r>
              <a:rPr lang="fr-CA" b="1" err="1">
                <a:solidFill>
                  <a:srgbClr val="212121"/>
                </a:solidFill>
                <a:latin typeface="Arial"/>
                <a:cs typeface="Arial"/>
              </a:rPr>
              <a:t>name</a:t>
            </a:r>
            <a:r>
              <a:rPr lang="fr-CA" b="1" dirty="0">
                <a:solidFill>
                  <a:srgbClr val="212121"/>
                </a:solidFill>
                <a:latin typeface="Arial"/>
                <a:cs typeface="Arial"/>
              </a:rPr>
              <a:t> </a:t>
            </a:r>
            <a:r>
              <a:rPr lang="fr-CA" b="1" err="1">
                <a:solidFill>
                  <a:srgbClr val="212121"/>
                </a:solidFill>
                <a:latin typeface="Arial"/>
                <a:cs typeface="Arial"/>
              </a:rPr>
              <a:t>is</a:t>
            </a:r>
            <a:r>
              <a:rPr lang="fr-CA" b="1" dirty="0">
                <a:solidFill>
                  <a:srgbClr val="212121"/>
                </a:solidFill>
                <a:latin typeface="Arial"/>
                <a:cs typeface="Arial"/>
              </a:rPr>
              <a:t> on the </a:t>
            </a:r>
            <a:r>
              <a:rPr lang="fr-CA" b="1" err="1">
                <a:solidFill>
                  <a:srgbClr val="212121"/>
                </a:solidFill>
                <a:latin typeface="Arial"/>
                <a:cs typeface="Arial"/>
              </a:rPr>
              <a:t>lease</a:t>
            </a:r>
            <a:endParaRPr lang="en-US" err="1">
              <a:solidFill>
                <a:srgbClr val="212121"/>
              </a:solidFill>
              <a:latin typeface="Arial"/>
              <a:cs typeface="Arial"/>
            </a:endParaRPr>
          </a:p>
          <a:p>
            <a:pPr>
              <a:lnSpc>
                <a:spcPct val="100000"/>
              </a:lnSpc>
              <a:spcBef>
                <a:spcPts val="1000"/>
              </a:spcBef>
            </a:pPr>
            <a:endParaRPr lang="fr-CA">
              <a:solidFill>
                <a:srgbClr val="212121"/>
              </a:solidFill>
              <a:latin typeface="Arial"/>
              <a:cs typeface="Arial"/>
            </a:endParaRPr>
          </a:p>
          <a:p>
            <a:pPr>
              <a:lnSpc>
                <a:spcPct val="100000"/>
              </a:lnSpc>
            </a:pPr>
            <a:r>
              <a:rPr lang="fr-CA" b="1" dirty="0" err="1">
                <a:solidFill>
                  <a:srgbClr val="212121"/>
                </a:solidFill>
                <a:latin typeface="Arial"/>
                <a:cs typeface="Arial"/>
              </a:rPr>
              <a:t>Make</a:t>
            </a:r>
            <a:r>
              <a:rPr lang="fr-CA" b="1" dirty="0">
                <a:solidFill>
                  <a:srgbClr val="212121"/>
                </a:solidFill>
                <a:latin typeface="Arial"/>
                <a:cs typeface="Arial"/>
              </a:rPr>
              <a:t> a copy of the </a:t>
            </a:r>
            <a:r>
              <a:rPr lang="fr-CA" b="1" dirty="0" err="1">
                <a:solidFill>
                  <a:srgbClr val="212121"/>
                </a:solidFill>
                <a:latin typeface="Arial"/>
                <a:cs typeface="Arial"/>
              </a:rPr>
              <a:t>lease</a:t>
            </a:r>
            <a:endParaRPr lang="fr-CA" dirty="0" err="1">
              <a:solidFill>
                <a:srgbClr val="212121"/>
              </a:solidFill>
              <a:latin typeface="Arial"/>
              <a:cs typeface="Arial"/>
            </a:endParaRPr>
          </a:p>
          <a:p>
            <a:pPr>
              <a:lnSpc>
                <a:spcPct val="100000"/>
              </a:lnSpc>
              <a:spcBef>
                <a:spcPts val="1000"/>
              </a:spcBef>
            </a:pPr>
            <a:endParaRPr lang="fr-CA">
              <a:solidFill>
                <a:srgbClr val="212121"/>
              </a:solidFill>
              <a:latin typeface="Arial"/>
              <a:cs typeface="Arial"/>
            </a:endParaRPr>
          </a:p>
          <a:p>
            <a:pPr>
              <a:lnSpc>
                <a:spcPct val="100000"/>
              </a:lnSpc>
            </a:pPr>
            <a:r>
              <a:rPr lang="fr-CA" b="1" dirty="0" err="1">
                <a:solidFill>
                  <a:srgbClr val="212121"/>
                </a:solidFill>
                <a:latin typeface="Arial"/>
                <a:cs typeface="Arial"/>
              </a:rPr>
              <a:t>Find</a:t>
            </a:r>
            <a:r>
              <a:rPr lang="fr-CA" b="1" dirty="0">
                <a:solidFill>
                  <a:srgbClr val="212121"/>
                </a:solidFill>
                <a:latin typeface="Arial"/>
                <a:cs typeface="Arial"/>
              </a:rPr>
              <a:t> the phone </a:t>
            </a:r>
            <a:r>
              <a:rPr lang="fr-CA" b="1" dirty="0" err="1">
                <a:solidFill>
                  <a:srgbClr val="212121"/>
                </a:solidFill>
                <a:latin typeface="Arial"/>
                <a:cs typeface="Arial"/>
              </a:rPr>
              <a:t>number</a:t>
            </a:r>
            <a:r>
              <a:rPr lang="fr-CA" b="1" dirty="0">
                <a:solidFill>
                  <a:srgbClr val="212121"/>
                </a:solidFill>
                <a:latin typeface="Arial"/>
                <a:cs typeface="Arial"/>
              </a:rPr>
              <a:t> or the </a:t>
            </a:r>
            <a:r>
              <a:rPr lang="fr-CA" b="1" dirty="0" err="1">
                <a:solidFill>
                  <a:srgbClr val="212121"/>
                </a:solidFill>
                <a:latin typeface="Arial"/>
                <a:cs typeface="Arial"/>
              </a:rPr>
              <a:t>address</a:t>
            </a:r>
            <a:r>
              <a:rPr lang="fr-CA" b="1" dirty="0">
                <a:solidFill>
                  <a:srgbClr val="212121"/>
                </a:solidFill>
                <a:latin typeface="Arial"/>
                <a:cs typeface="Arial"/>
              </a:rPr>
              <a:t> of an organisation</a:t>
            </a:r>
            <a:endParaRPr lang="fr-CA" dirty="0">
              <a:cs typeface="Arial"/>
            </a:endParaRPr>
          </a:p>
          <a:p>
            <a:endParaRPr lang="fr-CA"/>
          </a:p>
        </p:txBody>
      </p:sp>
      <p:sp>
        <p:nvSpPr>
          <p:cNvPr id="6" name="AutoShape 2" descr="Tête avec engrenages avec un remplissage uni">
            <a:extLst>
              <a:ext uri="{FF2B5EF4-FFF2-40B4-BE49-F238E27FC236}">
                <a16:creationId xmlns:a16="http://schemas.microsoft.com/office/drawing/2014/main" id="{528A4477-6D60-BE54-22CC-BC3844DE622B}"/>
              </a:ext>
            </a:extLst>
          </p:cNvPr>
          <p:cNvSpPr>
            <a:spLocks noChangeAspect="1" noChangeArrowheads="1"/>
          </p:cNvSpPr>
          <p:nvPr/>
        </p:nvSpPr>
        <p:spPr bwMode="auto">
          <a:xfrm>
            <a:off x="9352277" y="4472785"/>
            <a:ext cx="78577" cy="785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0" name="AutoShape 9" descr="Tête avec engrenages avec un remplissage uni">
            <a:extLst>
              <a:ext uri="{FF2B5EF4-FFF2-40B4-BE49-F238E27FC236}">
                <a16:creationId xmlns:a16="http://schemas.microsoft.com/office/drawing/2014/main" id="{05D50952-1990-F2A1-3128-FE85163D2F6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9" name="Image 8" descr="Une image contenant cercle, conception&#10;&#10;Description générée automatiquement">
            <a:extLst>
              <a:ext uri="{FF2B5EF4-FFF2-40B4-BE49-F238E27FC236}">
                <a16:creationId xmlns:a16="http://schemas.microsoft.com/office/drawing/2014/main" id="{F4BAD8E5-07FB-1694-5D75-1617633646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7010" y="5646600"/>
            <a:ext cx="933580" cy="981212"/>
          </a:xfrm>
          <a:prstGeom prst="rect">
            <a:avLst/>
          </a:prstGeom>
        </p:spPr>
      </p:pic>
      <p:pic>
        <p:nvPicPr>
          <p:cNvPr id="7" name="Espace réservé du contenu 6" descr="Une image contenant dessin humoristique, habits, illustration, clipart&#10;&#10;Description générée automatiquement">
            <a:extLst>
              <a:ext uri="{FF2B5EF4-FFF2-40B4-BE49-F238E27FC236}">
                <a16:creationId xmlns:a16="http://schemas.microsoft.com/office/drawing/2014/main" id="{4FB2AF42-57A6-314F-ECF2-9C259DEF787F}"/>
              </a:ext>
            </a:extLst>
          </p:cNvPr>
          <p:cNvPicPr>
            <a:picLocks noGrp="1" noChangeAspect="1"/>
          </p:cNvPicPr>
          <p:nvPr>
            <p:ph sz="half" idx="1"/>
          </p:nvPr>
        </p:nvPicPr>
        <p:blipFill>
          <a:blip r:embed="rId4"/>
          <a:stretch>
            <a:fillRect/>
          </a:stretch>
        </p:blipFill>
        <p:spPr>
          <a:xfrm>
            <a:off x="1670215" y="1887054"/>
            <a:ext cx="4386019" cy="4321445"/>
          </a:xfrm>
        </p:spPr>
      </p:pic>
    </p:spTree>
    <p:extLst>
      <p:ext uri="{BB962C8B-B14F-4D97-AF65-F5344CB8AC3E}">
        <p14:creationId xmlns:p14="http://schemas.microsoft.com/office/powerpoint/2010/main" val="17678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55A3B0-F52C-79E9-AE16-8FE2DC355203}"/>
              </a:ext>
            </a:extLst>
          </p:cNvPr>
          <p:cNvSpPr>
            <a:spLocks noGrp="1"/>
          </p:cNvSpPr>
          <p:nvPr>
            <p:ph type="title"/>
          </p:nvPr>
        </p:nvSpPr>
        <p:spPr>
          <a:xfrm>
            <a:off x="3935176" y="2766218"/>
            <a:ext cx="8109529" cy="1325563"/>
          </a:xfrm>
        </p:spPr>
        <p:txBody>
          <a:bodyPr>
            <a:normAutofit/>
          </a:bodyPr>
          <a:lstStyle/>
          <a:p>
            <a:r>
              <a:rPr lang="fr-FR" sz="6000" dirty="0"/>
              <a:t>Questions?</a:t>
            </a:r>
          </a:p>
        </p:txBody>
      </p:sp>
    </p:spTree>
    <p:extLst>
      <p:ext uri="{BB962C8B-B14F-4D97-AF65-F5344CB8AC3E}">
        <p14:creationId xmlns:p14="http://schemas.microsoft.com/office/powerpoint/2010/main" val="4017619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B204DA-9E3A-0FED-C397-3219F05D0CFA}"/>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890338BD-4DB7-21FC-BC4B-B3607E3CD24D}"/>
              </a:ext>
            </a:extLst>
          </p:cNvPr>
          <p:cNvSpPr>
            <a:spLocks noGrp="1"/>
          </p:cNvSpPr>
          <p:nvPr>
            <p:ph idx="1"/>
          </p:nvPr>
        </p:nvSpPr>
        <p:spPr>
          <a:xfrm>
            <a:off x="1737093" y="2417592"/>
            <a:ext cx="8992669" cy="3955500"/>
          </a:xfrm>
        </p:spPr>
        <p:txBody>
          <a:bodyPr vert="horz" lIns="91440" tIns="45720" rIns="91440" bIns="45720" rtlCol="0" anchor="t">
            <a:normAutofit/>
          </a:bodyPr>
          <a:lstStyle/>
          <a:p>
            <a:pPr marL="0" indent="0" algn="ctr">
              <a:buNone/>
            </a:pPr>
            <a:r>
              <a:rPr lang="fr-FR" sz="2400" dirty="0">
                <a:cs typeface="Arial"/>
              </a:rPr>
              <a:t>Éducaloi </a:t>
            </a:r>
            <a:r>
              <a:rPr lang="fr-FR" sz="2400" dirty="0" err="1">
                <a:cs typeface="Arial"/>
              </a:rPr>
              <a:t>thanks</a:t>
            </a:r>
            <a:r>
              <a:rPr lang="fr-FR" sz="2400" dirty="0">
                <a:cs typeface="Arial"/>
              </a:rPr>
              <a:t> the Maison Bleue and Femmes du Monde à Côte-des-Neiges for </a:t>
            </a:r>
            <a:r>
              <a:rPr lang="fr-FR" sz="2400" dirty="0" err="1">
                <a:cs typeface="Arial"/>
              </a:rPr>
              <a:t>their</a:t>
            </a:r>
            <a:r>
              <a:rPr lang="fr-FR" sz="2400" dirty="0">
                <a:cs typeface="Arial"/>
              </a:rPr>
              <a:t> </a:t>
            </a:r>
            <a:r>
              <a:rPr lang="fr-FR" sz="2400" dirty="0" err="1">
                <a:cs typeface="Arial"/>
              </a:rPr>
              <a:t>valuable</a:t>
            </a:r>
            <a:r>
              <a:rPr lang="fr-FR" sz="2400" dirty="0">
                <a:cs typeface="Arial"/>
              </a:rPr>
              <a:t> collaboration</a:t>
            </a:r>
          </a:p>
          <a:p>
            <a:pPr marL="0" indent="0" algn="ctr">
              <a:buNone/>
            </a:pPr>
            <a:endParaRPr lang="fr-FR" sz="2400">
              <a:cs typeface="Arial"/>
            </a:endParaRPr>
          </a:p>
          <a:p>
            <a:pPr marL="0" indent="0" algn="ctr">
              <a:buNone/>
            </a:pPr>
            <a:endParaRPr lang="fr-FR" sz="2400">
              <a:cs typeface="Arial"/>
            </a:endParaRPr>
          </a:p>
          <a:p>
            <a:pPr marL="0" indent="0" algn="ctr">
              <a:buNone/>
            </a:pPr>
            <a:endParaRPr lang="fr-FR" sz="2400">
              <a:cs typeface="Arial"/>
            </a:endParaRPr>
          </a:p>
          <a:p>
            <a:pPr marL="0" indent="0" algn="ctr">
              <a:buNone/>
            </a:pPr>
            <a:r>
              <a:rPr lang="fr-FR" sz="2400" dirty="0">
                <a:cs typeface="Arial"/>
              </a:rPr>
              <a:t>This workshop </a:t>
            </a:r>
            <a:r>
              <a:rPr lang="fr-FR" sz="2400" dirty="0" err="1">
                <a:cs typeface="Arial"/>
              </a:rPr>
              <a:t>was</a:t>
            </a:r>
            <a:r>
              <a:rPr lang="fr-FR" sz="2400" dirty="0">
                <a:cs typeface="Arial"/>
              </a:rPr>
              <a:t> made possible </a:t>
            </a:r>
            <a:r>
              <a:rPr lang="fr-FR" sz="2400" dirty="0" err="1">
                <a:cs typeface="Arial"/>
              </a:rPr>
              <a:t>with</a:t>
            </a:r>
            <a:r>
              <a:rPr lang="fr-FR" sz="2400" dirty="0">
                <a:cs typeface="Arial"/>
              </a:rPr>
              <a:t> the support of</a:t>
            </a:r>
          </a:p>
          <a:p>
            <a:pPr marL="0" indent="0" algn="ctr">
              <a:buNone/>
            </a:pPr>
            <a:endParaRPr lang="fr-FR" sz="2400">
              <a:cs typeface="Arial"/>
            </a:endParaRPr>
          </a:p>
        </p:txBody>
      </p:sp>
      <p:pic>
        <p:nvPicPr>
          <p:cNvPr id="4" name="Image 3" descr="Une image contenant texte, Police, Graphique, graphisme&#10;&#10;Description générée automatiquement">
            <a:extLst>
              <a:ext uri="{FF2B5EF4-FFF2-40B4-BE49-F238E27FC236}">
                <a16:creationId xmlns:a16="http://schemas.microsoft.com/office/drawing/2014/main" id="{EFEB8311-3C1B-D0E2-4AEE-185330E83046}"/>
              </a:ext>
            </a:extLst>
          </p:cNvPr>
          <p:cNvPicPr>
            <a:picLocks noChangeAspect="1"/>
          </p:cNvPicPr>
          <p:nvPr/>
        </p:nvPicPr>
        <p:blipFill>
          <a:blip r:embed="rId3"/>
          <a:stretch>
            <a:fillRect/>
          </a:stretch>
        </p:blipFill>
        <p:spPr>
          <a:xfrm>
            <a:off x="5361543" y="5235918"/>
            <a:ext cx="1468916" cy="728646"/>
          </a:xfrm>
          <a:prstGeom prst="rect">
            <a:avLst/>
          </a:prstGeom>
        </p:spPr>
      </p:pic>
    </p:spTree>
    <p:extLst>
      <p:ext uri="{BB962C8B-B14F-4D97-AF65-F5344CB8AC3E}">
        <p14:creationId xmlns:p14="http://schemas.microsoft.com/office/powerpoint/2010/main" val="4185815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B514E21-4339-3A09-CDE5-9BDD2BAB410C}"/>
              </a:ext>
            </a:extLst>
          </p:cNvPr>
          <p:cNvSpPr>
            <a:spLocks noGrp="1"/>
          </p:cNvSpPr>
          <p:nvPr>
            <p:ph type="title"/>
          </p:nvPr>
        </p:nvSpPr>
        <p:spPr/>
        <p:txBody>
          <a:bodyPr/>
          <a:lstStyle/>
          <a:p>
            <a:r>
              <a:rPr lang="fr-CA" sz="1800" dirty="0" err="1">
                <a:latin typeface="Arial"/>
                <a:cs typeface="Arial"/>
              </a:rPr>
              <a:t>Examining</a:t>
            </a:r>
            <a:r>
              <a:rPr lang="fr-CA" sz="1800" b="1" i="0" u="none" strike="noStrike" dirty="0">
                <a:effectLst/>
                <a:latin typeface="Arial"/>
                <a:cs typeface="Arial"/>
              </a:rPr>
              <a:t> </a:t>
            </a:r>
            <a:r>
              <a:rPr lang="fr-CA" sz="1800" dirty="0">
                <a:latin typeface="Arial"/>
                <a:cs typeface="Arial"/>
              </a:rPr>
              <a:t>the </a:t>
            </a:r>
            <a:r>
              <a:rPr lang="fr-CA" sz="1800" b="1" i="0" u="none" strike="noStrike" dirty="0">
                <a:effectLst/>
                <a:latin typeface="Arial"/>
                <a:cs typeface="Arial"/>
              </a:rPr>
              <a:t>situation</a:t>
            </a:r>
            <a:br>
              <a:rPr lang="fr-CA" sz="1800" b="1" i="0" u="none" strike="noStrike" dirty="0">
                <a:effectLst/>
                <a:latin typeface="Arial" panose="020B0604020202020204" pitchFamily="34" charset="0"/>
              </a:rPr>
            </a:br>
            <a:r>
              <a:rPr lang="fr-CA" sz="4000" dirty="0" err="1">
                <a:solidFill>
                  <a:srgbClr val="333F48"/>
                </a:solidFill>
                <a:latin typeface="Arial"/>
                <a:cs typeface="Arial"/>
              </a:rPr>
              <a:t>What</a:t>
            </a:r>
            <a:r>
              <a:rPr lang="fr-CA" sz="4000" dirty="0">
                <a:solidFill>
                  <a:srgbClr val="333F48"/>
                </a:solidFill>
                <a:latin typeface="Arial"/>
                <a:cs typeface="Arial"/>
              </a:rPr>
              <a:t> do </a:t>
            </a:r>
            <a:r>
              <a:rPr lang="fr-CA" sz="4000" dirty="0" err="1">
                <a:solidFill>
                  <a:srgbClr val="333F48"/>
                </a:solidFill>
                <a:latin typeface="Arial"/>
                <a:cs typeface="Arial"/>
              </a:rPr>
              <a:t>you</a:t>
            </a:r>
            <a:r>
              <a:rPr lang="fr-CA" sz="4000" dirty="0">
                <a:solidFill>
                  <a:srgbClr val="333F48"/>
                </a:solidFill>
                <a:latin typeface="Arial"/>
                <a:cs typeface="Arial"/>
              </a:rPr>
              <a:t> </a:t>
            </a:r>
            <a:r>
              <a:rPr lang="fr-CA" sz="4000" dirty="0" err="1">
                <a:solidFill>
                  <a:srgbClr val="333F48"/>
                </a:solidFill>
                <a:latin typeface="Arial"/>
                <a:cs typeface="Arial"/>
              </a:rPr>
              <a:t>see</a:t>
            </a:r>
            <a:r>
              <a:rPr lang="fr-CA" sz="4000" dirty="0">
                <a:solidFill>
                  <a:srgbClr val="333F48"/>
                </a:solidFill>
                <a:latin typeface="Arial"/>
                <a:cs typeface="Arial"/>
              </a:rPr>
              <a:t> </a:t>
            </a:r>
            <a:r>
              <a:rPr lang="fr-CA" sz="4000" dirty="0" err="1">
                <a:solidFill>
                  <a:srgbClr val="333F48"/>
                </a:solidFill>
                <a:latin typeface="Arial"/>
                <a:cs typeface="Arial"/>
              </a:rPr>
              <a:t>here</a:t>
            </a:r>
            <a:r>
              <a:rPr lang="fr-CA" sz="4000" b="1" i="0" u="none" strike="noStrike" dirty="0">
                <a:solidFill>
                  <a:srgbClr val="333F48"/>
                </a:solidFill>
                <a:effectLst/>
                <a:latin typeface="Arial"/>
                <a:cs typeface="Arial"/>
              </a:rPr>
              <a:t>?</a:t>
            </a:r>
            <a:endParaRPr lang="fr-FR" sz="4000" dirty="0">
              <a:latin typeface="Arial"/>
              <a:cs typeface="Arial"/>
            </a:endParaRPr>
          </a:p>
        </p:txBody>
      </p:sp>
      <p:pic>
        <p:nvPicPr>
          <p:cNvPr id="6" name="Espace réservé du contenu 5" descr="Une image contenant dessin humoristique, habits, illustration, clipart&#10;&#10;Description générée automatiquement">
            <a:extLst>
              <a:ext uri="{FF2B5EF4-FFF2-40B4-BE49-F238E27FC236}">
                <a16:creationId xmlns:a16="http://schemas.microsoft.com/office/drawing/2014/main" id="{E4984347-B3BE-1CDB-7E1B-9C32122814AB}"/>
              </a:ext>
            </a:extLst>
          </p:cNvPr>
          <p:cNvPicPr>
            <a:picLocks noGrp="1" noChangeAspect="1"/>
          </p:cNvPicPr>
          <p:nvPr>
            <p:ph sz="half" idx="2"/>
          </p:nvPr>
        </p:nvPicPr>
        <p:blipFill>
          <a:blip r:embed="rId3"/>
          <a:stretch>
            <a:fillRect/>
          </a:stretch>
        </p:blipFill>
        <p:spPr>
          <a:xfrm>
            <a:off x="3923658" y="1569888"/>
            <a:ext cx="4919932" cy="4977441"/>
          </a:xfrm>
        </p:spPr>
      </p:pic>
    </p:spTree>
    <p:extLst>
      <p:ext uri="{BB962C8B-B14F-4D97-AF65-F5344CB8AC3E}">
        <p14:creationId xmlns:p14="http://schemas.microsoft.com/office/powerpoint/2010/main" val="788116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E739C1-403D-1C98-CE13-2CD78AF72842}"/>
              </a:ext>
            </a:extLst>
          </p:cNvPr>
          <p:cNvSpPr>
            <a:spLocks noGrp="1"/>
          </p:cNvSpPr>
          <p:nvPr>
            <p:ph type="title"/>
          </p:nvPr>
        </p:nvSpPr>
        <p:spPr/>
        <p:txBody>
          <a:bodyPr>
            <a:normAutofit/>
          </a:bodyPr>
          <a:lstStyle/>
          <a:p>
            <a:r>
              <a:rPr lang="fr-CA" sz="1800" dirty="0" err="1">
                <a:latin typeface="Arial"/>
                <a:cs typeface="Arial"/>
              </a:rPr>
              <a:t>Understanding</a:t>
            </a:r>
            <a:r>
              <a:rPr lang="fr-CA" sz="1800" dirty="0">
                <a:latin typeface="Arial"/>
                <a:cs typeface="Arial"/>
              </a:rPr>
              <a:t> </a:t>
            </a:r>
            <a:r>
              <a:rPr lang="fr-CA" sz="1800" dirty="0" err="1">
                <a:latin typeface="Arial"/>
                <a:cs typeface="Arial"/>
              </a:rPr>
              <a:t>legal</a:t>
            </a:r>
            <a:r>
              <a:rPr lang="fr-CA" sz="1800" dirty="0">
                <a:latin typeface="Arial"/>
                <a:cs typeface="Arial"/>
              </a:rPr>
              <a:t> issues</a:t>
            </a:r>
            <a:br>
              <a:rPr lang="fr-CA" sz="1800" b="1" i="0" u="none" strike="noStrike" dirty="0">
                <a:effectLst/>
                <a:latin typeface="Arial" panose="020B0604020202020204" pitchFamily="34" charset="0"/>
              </a:rPr>
            </a:br>
            <a:r>
              <a:rPr lang="fr-CA" sz="4000" dirty="0" err="1">
                <a:solidFill>
                  <a:schemeClr val="accent2"/>
                </a:solidFill>
                <a:latin typeface="Arial"/>
                <a:cs typeface="Arial"/>
              </a:rPr>
              <a:t>Shazia's</a:t>
            </a:r>
            <a:r>
              <a:rPr lang="fr-CA" sz="4000" dirty="0">
                <a:solidFill>
                  <a:schemeClr val="accent2"/>
                </a:solidFill>
                <a:latin typeface="Arial"/>
                <a:cs typeface="Arial"/>
              </a:rPr>
              <a:t> story</a:t>
            </a:r>
          </a:p>
        </p:txBody>
      </p:sp>
      <p:sp>
        <p:nvSpPr>
          <p:cNvPr id="4" name="Espace réservé du contenu 3">
            <a:extLst>
              <a:ext uri="{FF2B5EF4-FFF2-40B4-BE49-F238E27FC236}">
                <a16:creationId xmlns:a16="http://schemas.microsoft.com/office/drawing/2014/main" id="{58C44320-6FD9-CC92-7A20-1AD20861F3FE}"/>
              </a:ext>
            </a:extLst>
          </p:cNvPr>
          <p:cNvSpPr>
            <a:spLocks noGrp="1"/>
          </p:cNvSpPr>
          <p:nvPr>
            <p:ph sz="half" idx="2"/>
          </p:nvPr>
        </p:nvSpPr>
        <p:spPr>
          <a:xfrm>
            <a:off x="6096000" y="1584265"/>
            <a:ext cx="5257801" cy="4908610"/>
          </a:xfrm>
        </p:spPr>
        <p:txBody>
          <a:bodyPr vert="horz" lIns="91440" tIns="45720" rIns="91440" bIns="45720" rtlCol="0" anchor="t">
            <a:normAutofit/>
          </a:bodyPr>
          <a:lstStyle/>
          <a:p>
            <a:pPr fontAlgn="base">
              <a:lnSpc>
                <a:spcPct val="100000"/>
              </a:lnSpc>
            </a:pPr>
            <a:r>
              <a:rPr lang="fr-CA" b="1" dirty="0">
                <a:solidFill>
                  <a:srgbClr val="212121"/>
                </a:solidFill>
                <a:latin typeface="Arial"/>
                <a:cs typeface="Arial"/>
              </a:rPr>
              <a:t>" I like </a:t>
            </a:r>
            <a:r>
              <a:rPr lang="fr-CA" b="1" dirty="0" err="1">
                <a:solidFill>
                  <a:srgbClr val="212121"/>
                </a:solidFill>
                <a:latin typeface="Arial"/>
                <a:cs typeface="Arial"/>
              </a:rPr>
              <a:t>my</a:t>
            </a:r>
            <a:r>
              <a:rPr lang="fr-CA" b="1" dirty="0">
                <a:solidFill>
                  <a:srgbClr val="212121"/>
                </a:solidFill>
                <a:latin typeface="Arial"/>
                <a:cs typeface="Arial"/>
              </a:rPr>
              <a:t> </a:t>
            </a:r>
            <a:r>
              <a:rPr lang="fr-CA" b="1" dirty="0" err="1">
                <a:solidFill>
                  <a:srgbClr val="212121"/>
                </a:solidFill>
                <a:latin typeface="Arial"/>
                <a:cs typeface="Arial"/>
              </a:rPr>
              <a:t>apartment</a:t>
            </a:r>
            <a:r>
              <a:rPr lang="fr-CA" b="1" dirty="0">
                <a:solidFill>
                  <a:srgbClr val="212121"/>
                </a:solidFill>
                <a:latin typeface="Arial"/>
                <a:cs typeface="Arial"/>
              </a:rPr>
              <a:t>."</a:t>
            </a:r>
            <a:endParaRPr lang="fr-FR" dirty="0">
              <a:solidFill>
                <a:srgbClr val="212121"/>
              </a:solidFill>
              <a:latin typeface="Arial"/>
              <a:cs typeface="Arial"/>
            </a:endParaRPr>
          </a:p>
          <a:p>
            <a:pPr>
              <a:lnSpc>
                <a:spcPct val="100000"/>
              </a:lnSpc>
            </a:pPr>
            <a:r>
              <a:rPr lang="fr-CA" b="1" dirty="0">
                <a:solidFill>
                  <a:srgbClr val="212121"/>
                </a:solidFill>
                <a:latin typeface="Arial"/>
                <a:cs typeface="Arial"/>
              </a:rPr>
              <a:t>" He </a:t>
            </a:r>
            <a:r>
              <a:rPr lang="fr-CA" b="1" dirty="0" err="1">
                <a:solidFill>
                  <a:srgbClr val="212121"/>
                </a:solidFill>
                <a:latin typeface="Arial"/>
                <a:cs typeface="Arial"/>
              </a:rPr>
              <a:t>wants</a:t>
            </a:r>
            <a:r>
              <a:rPr lang="fr-CA" b="1" dirty="0">
                <a:solidFill>
                  <a:srgbClr val="212121"/>
                </a:solidFill>
                <a:latin typeface="Arial"/>
                <a:cs typeface="Arial"/>
              </a:rPr>
              <a:t> us to </a:t>
            </a:r>
            <a:r>
              <a:rPr lang="fr-CA" b="1" dirty="0" err="1">
                <a:solidFill>
                  <a:srgbClr val="212121"/>
                </a:solidFill>
                <a:latin typeface="Arial"/>
                <a:cs typeface="Arial"/>
              </a:rPr>
              <a:t>leave</a:t>
            </a:r>
            <a:r>
              <a:rPr lang="fr-CA" b="1" dirty="0">
                <a:solidFill>
                  <a:srgbClr val="212121"/>
                </a:solidFill>
                <a:latin typeface="Arial"/>
                <a:cs typeface="Arial"/>
              </a:rPr>
              <a:t>."</a:t>
            </a:r>
            <a:endParaRPr lang="fr-CA" dirty="0">
              <a:solidFill>
                <a:srgbClr val="212121"/>
              </a:solidFill>
              <a:latin typeface="Arial"/>
              <a:cs typeface="Arial"/>
            </a:endParaRPr>
          </a:p>
          <a:p>
            <a:pPr>
              <a:lnSpc>
                <a:spcPct val="100000"/>
              </a:lnSpc>
            </a:pPr>
            <a:r>
              <a:rPr lang="fr-CA" b="1" dirty="0">
                <a:solidFill>
                  <a:srgbClr val="212121"/>
                </a:solidFill>
                <a:latin typeface="Arial"/>
                <a:cs typeface="Arial"/>
              </a:rPr>
              <a:t>"I </a:t>
            </a:r>
            <a:r>
              <a:rPr lang="fr-CA" b="1" dirty="0" err="1">
                <a:solidFill>
                  <a:srgbClr val="212121"/>
                </a:solidFill>
                <a:latin typeface="Arial"/>
                <a:cs typeface="Arial"/>
              </a:rPr>
              <a:t>don't</a:t>
            </a:r>
            <a:r>
              <a:rPr lang="fr-CA" b="1" dirty="0">
                <a:solidFill>
                  <a:srgbClr val="212121"/>
                </a:solidFill>
                <a:latin typeface="Arial"/>
                <a:cs typeface="Arial"/>
              </a:rPr>
              <a:t> know </a:t>
            </a:r>
            <a:r>
              <a:rPr lang="fr-CA" b="1" dirty="0" err="1">
                <a:solidFill>
                  <a:srgbClr val="212121"/>
                </a:solidFill>
                <a:latin typeface="Arial"/>
                <a:cs typeface="Arial"/>
              </a:rPr>
              <a:t>where</a:t>
            </a:r>
            <a:r>
              <a:rPr lang="fr-CA" b="1" dirty="0">
                <a:solidFill>
                  <a:srgbClr val="212121"/>
                </a:solidFill>
                <a:latin typeface="Arial"/>
                <a:cs typeface="Arial"/>
              </a:rPr>
              <a:t> to go."</a:t>
            </a:r>
            <a:endParaRPr lang="en-US" dirty="0">
              <a:solidFill>
                <a:srgbClr val="212121"/>
              </a:solidFill>
              <a:latin typeface="Arial"/>
              <a:cs typeface="Arial"/>
            </a:endParaRPr>
          </a:p>
          <a:p>
            <a:pPr>
              <a:lnSpc>
                <a:spcPct val="100000"/>
              </a:lnSpc>
            </a:pPr>
            <a:r>
              <a:rPr lang="fr-CA" b="1" dirty="0">
                <a:solidFill>
                  <a:srgbClr val="212121"/>
                </a:solidFill>
                <a:latin typeface="Arial"/>
                <a:cs typeface="Arial"/>
              </a:rPr>
              <a:t>"I </a:t>
            </a:r>
            <a:r>
              <a:rPr lang="fr-CA" b="1" dirty="0" err="1">
                <a:solidFill>
                  <a:srgbClr val="212121"/>
                </a:solidFill>
                <a:latin typeface="Arial"/>
                <a:cs typeface="Arial"/>
              </a:rPr>
              <a:t>would</a:t>
            </a:r>
            <a:r>
              <a:rPr lang="fr-CA" b="1" dirty="0">
                <a:solidFill>
                  <a:srgbClr val="212121"/>
                </a:solidFill>
                <a:latin typeface="Arial"/>
                <a:cs typeface="Arial"/>
              </a:rPr>
              <a:t> like to </a:t>
            </a:r>
            <a:r>
              <a:rPr lang="fr-CA" b="1" dirty="0" err="1">
                <a:solidFill>
                  <a:srgbClr val="212121"/>
                </a:solidFill>
                <a:latin typeface="Arial"/>
                <a:cs typeface="Arial"/>
              </a:rPr>
              <a:t>stay</a:t>
            </a:r>
            <a:r>
              <a:rPr lang="fr-CA" b="1" dirty="0">
                <a:solidFill>
                  <a:srgbClr val="212121"/>
                </a:solidFill>
                <a:latin typeface="Arial"/>
                <a:cs typeface="Arial"/>
              </a:rPr>
              <a:t> </a:t>
            </a:r>
            <a:r>
              <a:rPr lang="fr-CA" b="1" dirty="0" err="1">
                <a:solidFill>
                  <a:srgbClr val="212121"/>
                </a:solidFill>
                <a:latin typeface="Arial"/>
                <a:cs typeface="Arial"/>
              </a:rPr>
              <a:t>here</a:t>
            </a:r>
            <a:r>
              <a:rPr lang="fr-CA" b="1" dirty="0">
                <a:solidFill>
                  <a:srgbClr val="212121"/>
                </a:solidFill>
                <a:latin typeface="Arial"/>
                <a:cs typeface="Arial"/>
              </a:rPr>
              <a:t>."</a:t>
            </a:r>
            <a:endParaRPr lang="fr-CA" dirty="0"/>
          </a:p>
          <a:p>
            <a:endParaRPr lang="fr-CA"/>
          </a:p>
        </p:txBody>
      </p:sp>
      <p:sp>
        <p:nvSpPr>
          <p:cNvPr id="6" name="AutoShape 2" descr="Tête avec engrenages avec un remplissage uni">
            <a:extLst>
              <a:ext uri="{FF2B5EF4-FFF2-40B4-BE49-F238E27FC236}">
                <a16:creationId xmlns:a16="http://schemas.microsoft.com/office/drawing/2014/main" id="{528A4477-6D60-BE54-22CC-BC3844DE622B}"/>
              </a:ext>
            </a:extLst>
          </p:cNvPr>
          <p:cNvSpPr>
            <a:spLocks noChangeAspect="1" noChangeArrowheads="1"/>
          </p:cNvSpPr>
          <p:nvPr/>
        </p:nvSpPr>
        <p:spPr bwMode="auto">
          <a:xfrm>
            <a:off x="9352277" y="4472785"/>
            <a:ext cx="78577" cy="785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0" name="AutoShape 9" descr="Tête avec engrenages avec un remplissage uni">
            <a:extLst>
              <a:ext uri="{FF2B5EF4-FFF2-40B4-BE49-F238E27FC236}">
                <a16:creationId xmlns:a16="http://schemas.microsoft.com/office/drawing/2014/main" id="{05D50952-1990-F2A1-3128-FE85163D2F6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3" name="Image 12" descr="Une image contenant clipart, Graphique, conception&#10;&#10;Description générée automatiquement">
            <a:extLst>
              <a:ext uri="{FF2B5EF4-FFF2-40B4-BE49-F238E27FC236}">
                <a16:creationId xmlns:a16="http://schemas.microsoft.com/office/drawing/2014/main" id="{10E9810A-BD67-0C32-2F74-A8672A8EDC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1392" y="5568821"/>
            <a:ext cx="981212" cy="924054"/>
          </a:xfrm>
          <a:prstGeom prst="rect">
            <a:avLst/>
          </a:prstGeom>
        </p:spPr>
      </p:pic>
      <p:pic>
        <p:nvPicPr>
          <p:cNvPr id="3" name="Image 2" descr="Une image contenant dessin humoristique, habits, illustration, clipart&#10;&#10;Description générée automatiquement">
            <a:extLst>
              <a:ext uri="{FF2B5EF4-FFF2-40B4-BE49-F238E27FC236}">
                <a16:creationId xmlns:a16="http://schemas.microsoft.com/office/drawing/2014/main" id="{1A95E2CB-C575-45D4-1CA4-C2B3029A362A}"/>
              </a:ext>
            </a:extLst>
          </p:cNvPr>
          <p:cNvPicPr>
            <a:picLocks noChangeAspect="1"/>
          </p:cNvPicPr>
          <p:nvPr/>
        </p:nvPicPr>
        <p:blipFill>
          <a:blip r:embed="rId5"/>
          <a:stretch>
            <a:fillRect/>
          </a:stretch>
        </p:blipFill>
        <p:spPr>
          <a:xfrm>
            <a:off x="1623204" y="1702279"/>
            <a:ext cx="4114800" cy="4114800"/>
          </a:xfrm>
          <a:prstGeom prst="rect">
            <a:avLst/>
          </a:prstGeom>
        </p:spPr>
      </p:pic>
    </p:spTree>
    <p:custDataLst>
      <p:tags r:id="rId1"/>
    </p:custDataLst>
    <p:extLst>
      <p:ext uri="{BB962C8B-B14F-4D97-AF65-F5344CB8AC3E}">
        <p14:creationId xmlns:p14="http://schemas.microsoft.com/office/powerpoint/2010/main" val="2562021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87A08-DE0A-3C22-D512-1325EE58DCAB}"/>
              </a:ext>
            </a:extLst>
          </p:cNvPr>
          <p:cNvSpPr>
            <a:spLocks noGrp="1"/>
          </p:cNvSpPr>
          <p:nvPr>
            <p:ph type="title"/>
          </p:nvPr>
        </p:nvSpPr>
        <p:spPr/>
        <p:txBody>
          <a:bodyPr/>
          <a:lstStyle/>
          <a:p>
            <a:r>
              <a:rPr lang="fr-FR" dirty="0" err="1">
                <a:cs typeface="Arial"/>
              </a:rPr>
              <a:t>Staying</a:t>
            </a:r>
            <a:r>
              <a:rPr lang="fr-FR" dirty="0">
                <a:cs typeface="Arial"/>
              </a:rPr>
              <a:t> in the </a:t>
            </a:r>
            <a:r>
              <a:rPr lang="fr-FR" dirty="0" err="1">
                <a:cs typeface="Arial"/>
              </a:rPr>
              <a:t>apartment</a:t>
            </a:r>
            <a:r>
              <a:rPr lang="fr-FR" dirty="0">
                <a:cs typeface="Arial"/>
              </a:rPr>
              <a:t> </a:t>
            </a:r>
          </a:p>
        </p:txBody>
      </p:sp>
      <p:sp>
        <p:nvSpPr>
          <p:cNvPr id="3" name="Espace réservé du contenu 2">
            <a:extLst>
              <a:ext uri="{FF2B5EF4-FFF2-40B4-BE49-F238E27FC236}">
                <a16:creationId xmlns:a16="http://schemas.microsoft.com/office/drawing/2014/main" id="{3B28B986-B56D-E700-4184-02404A001CA2}"/>
              </a:ext>
            </a:extLst>
          </p:cNvPr>
          <p:cNvSpPr>
            <a:spLocks noGrp="1"/>
          </p:cNvSpPr>
          <p:nvPr>
            <p:ph idx="1"/>
          </p:nvPr>
        </p:nvSpPr>
        <p:spPr/>
        <p:txBody>
          <a:bodyPr vert="horz" lIns="91440" tIns="45720" rIns="91440" bIns="45720" rtlCol="0" anchor="t">
            <a:normAutofit/>
          </a:bodyPr>
          <a:lstStyle/>
          <a:p>
            <a:pPr marL="0" lvl="2" indent="0" fontAlgn="base">
              <a:lnSpc>
                <a:spcPct val="100000"/>
              </a:lnSpc>
              <a:spcBef>
                <a:spcPts val="1000"/>
              </a:spcBef>
              <a:buNone/>
            </a:pPr>
            <a:endParaRPr lang="fr-CA" sz="2400" dirty="0">
              <a:solidFill>
                <a:srgbClr val="212121"/>
              </a:solidFill>
              <a:latin typeface="Arial"/>
              <a:cs typeface="Arial"/>
            </a:endParaRPr>
          </a:p>
          <a:p>
            <a:pPr marL="404495" lvl="2" indent="-404495">
              <a:lnSpc>
                <a:spcPct val="100000"/>
              </a:lnSpc>
              <a:spcBef>
                <a:spcPts val="1000"/>
              </a:spcBef>
            </a:pPr>
            <a:r>
              <a:rPr lang="fr-CA" sz="2400" dirty="0">
                <a:solidFill>
                  <a:srgbClr val="212121"/>
                </a:solidFill>
                <a:latin typeface="Arial"/>
                <a:cs typeface="Arial"/>
              </a:rPr>
              <a:t>The official or </a:t>
            </a:r>
            <a:r>
              <a:rPr lang="fr-CA" sz="2400" dirty="0" err="1">
                <a:solidFill>
                  <a:srgbClr val="212121"/>
                </a:solidFill>
                <a:latin typeface="Arial"/>
                <a:cs typeface="Arial"/>
              </a:rPr>
              <a:t>unofficial</a:t>
            </a:r>
            <a:r>
              <a:rPr lang="fr-CA" sz="2400" dirty="0">
                <a:solidFill>
                  <a:srgbClr val="212121"/>
                </a:solidFill>
                <a:latin typeface="Arial"/>
                <a:cs typeface="Arial"/>
              </a:rPr>
              <a:t> tenants can </a:t>
            </a:r>
            <a:r>
              <a:rPr lang="fr-CA" sz="2400" dirty="0" err="1">
                <a:solidFill>
                  <a:srgbClr val="212121"/>
                </a:solidFill>
                <a:latin typeface="Arial"/>
                <a:cs typeface="Arial"/>
              </a:rPr>
              <a:t>stay</a:t>
            </a:r>
          </a:p>
          <a:p>
            <a:pPr marL="404495" lvl="2" indent="-404495">
              <a:lnSpc>
                <a:spcPct val="100000"/>
              </a:lnSpc>
            </a:pPr>
            <a:r>
              <a:rPr lang="fr-CA" sz="2400" dirty="0">
                <a:solidFill>
                  <a:srgbClr val="212121"/>
                </a:solidFill>
                <a:cs typeface="Arial"/>
              </a:rPr>
              <a:t>There are </a:t>
            </a:r>
            <a:r>
              <a:rPr lang="fr-CA" sz="2400" dirty="0" err="1">
                <a:solidFill>
                  <a:srgbClr val="212121"/>
                </a:solidFill>
                <a:cs typeface="Arial"/>
              </a:rPr>
              <a:t>available</a:t>
            </a:r>
            <a:r>
              <a:rPr lang="fr-CA" sz="2400" dirty="0">
                <a:solidFill>
                  <a:srgbClr val="212121"/>
                </a:solidFill>
                <a:cs typeface="Arial"/>
              </a:rPr>
              <a:t> options for non-tenants</a:t>
            </a:r>
          </a:p>
          <a:p>
            <a:endParaRPr lang="fr-FR">
              <a:cs typeface="Arial"/>
            </a:endParaRPr>
          </a:p>
        </p:txBody>
      </p:sp>
      <p:pic>
        <p:nvPicPr>
          <p:cNvPr id="3074" name="Picture 2">
            <a:extLst>
              <a:ext uri="{FF2B5EF4-FFF2-40B4-BE49-F238E27FC236}">
                <a16:creationId xmlns:a16="http://schemas.microsoft.com/office/drawing/2014/main" id="{1ECB5EAC-AE3F-9299-1B25-B2390D4B95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1556" y="5525120"/>
            <a:ext cx="783553" cy="783553"/>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707045F1-1A73-3E68-F967-3792C6844CD3}"/>
              </a:ext>
            </a:extLst>
          </p:cNvPr>
          <p:cNvSpPr/>
          <p:nvPr/>
        </p:nvSpPr>
        <p:spPr>
          <a:xfrm>
            <a:off x="11225500" y="5621405"/>
            <a:ext cx="550863" cy="590982"/>
          </a:xfrm>
          <a:prstGeom prst="ellipse">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 name="Graphique 12" descr="Livres avec un remplissage uni">
            <a:extLst>
              <a:ext uri="{FF2B5EF4-FFF2-40B4-BE49-F238E27FC236}">
                <a16:creationId xmlns:a16="http://schemas.microsoft.com/office/drawing/2014/main" id="{4A0C5603-AB44-951A-A598-A277CDB82A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05440" y="5621405"/>
            <a:ext cx="590982" cy="590982"/>
          </a:xfrm>
          <a:prstGeom prst="rect">
            <a:avLst/>
          </a:prstGeom>
        </p:spPr>
      </p:pic>
    </p:spTree>
    <p:custDataLst>
      <p:tags r:id="rId1"/>
    </p:custDataLst>
    <p:extLst>
      <p:ext uri="{BB962C8B-B14F-4D97-AF65-F5344CB8AC3E}">
        <p14:creationId xmlns:p14="http://schemas.microsoft.com/office/powerpoint/2010/main" val="2258642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87A08-DE0A-3C22-D512-1325EE58DCAB}"/>
              </a:ext>
            </a:extLst>
          </p:cNvPr>
          <p:cNvSpPr>
            <a:spLocks noGrp="1"/>
          </p:cNvSpPr>
          <p:nvPr>
            <p:ph type="title"/>
          </p:nvPr>
        </p:nvSpPr>
        <p:spPr/>
        <p:txBody>
          <a:bodyPr>
            <a:normAutofit/>
          </a:bodyPr>
          <a:lstStyle/>
          <a:p>
            <a:r>
              <a:rPr lang="fr-FR" sz="4000" dirty="0" err="1">
                <a:cs typeface="Arial"/>
              </a:rPr>
              <a:t>Leaving</a:t>
            </a:r>
            <a:r>
              <a:rPr lang="fr-FR" sz="4000" dirty="0">
                <a:cs typeface="Arial"/>
              </a:rPr>
              <a:t> the </a:t>
            </a:r>
            <a:r>
              <a:rPr lang="fr-FR" sz="4000" dirty="0" err="1">
                <a:cs typeface="Arial"/>
              </a:rPr>
              <a:t>apartment</a:t>
            </a:r>
          </a:p>
        </p:txBody>
      </p:sp>
      <p:sp>
        <p:nvSpPr>
          <p:cNvPr id="3" name="Espace réservé du contenu 2">
            <a:extLst>
              <a:ext uri="{FF2B5EF4-FFF2-40B4-BE49-F238E27FC236}">
                <a16:creationId xmlns:a16="http://schemas.microsoft.com/office/drawing/2014/main" id="{3B28B986-B56D-E700-4184-02404A001CA2}"/>
              </a:ext>
            </a:extLst>
          </p:cNvPr>
          <p:cNvSpPr>
            <a:spLocks noGrp="1"/>
          </p:cNvSpPr>
          <p:nvPr>
            <p:ph idx="1"/>
          </p:nvPr>
        </p:nvSpPr>
        <p:spPr/>
        <p:txBody>
          <a:bodyPr vert="horz" lIns="91440" tIns="45720" rIns="91440" bIns="45720" rtlCol="0" anchor="t">
            <a:normAutofit/>
          </a:bodyPr>
          <a:lstStyle/>
          <a:p>
            <a:pPr marL="1143000" fontAlgn="base">
              <a:spcBef>
                <a:spcPts val="1000"/>
              </a:spcBef>
            </a:pPr>
            <a:endParaRPr lang="fr-CA" sz="2400">
              <a:solidFill>
                <a:srgbClr val="212121"/>
              </a:solidFill>
              <a:cs typeface="Arial"/>
            </a:endParaRPr>
          </a:p>
          <a:p>
            <a:pPr marL="404495" lvl="2" indent="-404495">
              <a:lnSpc>
                <a:spcPct val="100000"/>
              </a:lnSpc>
            </a:pPr>
            <a:r>
              <a:rPr lang="fr-CA" sz="2400" dirty="0">
                <a:solidFill>
                  <a:srgbClr val="212121"/>
                </a:solidFill>
                <a:cs typeface="Arial"/>
              </a:rPr>
              <a:t>Option 1: </a:t>
            </a:r>
            <a:r>
              <a:rPr lang="fr-CA" sz="2400" dirty="0" err="1">
                <a:solidFill>
                  <a:srgbClr val="212121"/>
                </a:solidFill>
                <a:cs typeface="Arial"/>
              </a:rPr>
              <a:t>Reaching</a:t>
            </a:r>
            <a:r>
              <a:rPr lang="fr-CA" sz="2400" dirty="0">
                <a:solidFill>
                  <a:srgbClr val="212121"/>
                </a:solidFill>
                <a:cs typeface="Arial"/>
              </a:rPr>
              <a:t> and agreement </a:t>
            </a:r>
            <a:r>
              <a:rPr lang="fr-CA" sz="2400" dirty="0" err="1">
                <a:solidFill>
                  <a:srgbClr val="212121"/>
                </a:solidFill>
                <a:cs typeface="Arial"/>
              </a:rPr>
              <a:t>with</a:t>
            </a:r>
            <a:r>
              <a:rPr lang="fr-CA" sz="2400" dirty="0">
                <a:solidFill>
                  <a:srgbClr val="212121"/>
                </a:solidFill>
                <a:cs typeface="Arial"/>
              </a:rPr>
              <a:t> the landlord</a:t>
            </a:r>
            <a:endParaRPr lang="en-US" sz="2400" dirty="0">
              <a:solidFill>
                <a:srgbClr val="212121"/>
              </a:solidFill>
              <a:cs typeface="Arial"/>
            </a:endParaRPr>
          </a:p>
          <a:p>
            <a:pPr marL="404495" lvl="2" indent="-404495">
              <a:lnSpc>
                <a:spcPct val="100000"/>
              </a:lnSpc>
            </a:pPr>
            <a:r>
              <a:rPr lang="fr-CA" sz="2400" dirty="0">
                <a:solidFill>
                  <a:srgbClr val="212121"/>
                </a:solidFill>
                <a:cs typeface="Arial"/>
              </a:rPr>
              <a:t>Option 2 : </a:t>
            </a:r>
            <a:r>
              <a:rPr lang="fr-CA" sz="2400" dirty="0" err="1">
                <a:solidFill>
                  <a:srgbClr val="212121"/>
                </a:solidFill>
                <a:cs typeface="Arial"/>
              </a:rPr>
              <a:t>Ending</a:t>
            </a:r>
            <a:r>
              <a:rPr lang="fr-CA" sz="2400" dirty="0">
                <a:solidFill>
                  <a:srgbClr val="212121"/>
                </a:solidFill>
                <a:cs typeface="Arial"/>
              </a:rPr>
              <a:t> </a:t>
            </a:r>
            <a:r>
              <a:rPr lang="fr-CA" sz="2400" dirty="0" err="1">
                <a:solidFill>
                  <a:srgbClr val="212121"/>
                </a:solidFill>
                <a:cs typeface="Arial"/>
              </a:rPr>
              <a:t>your</a:t>
            </a:r>
            <a:r>
              <a:rPr lang="fr-CA" sz="2400" dirty="0">
                <a:solidFill>
                  <a:srgbClr val="212121"/>
                </a:solidFill>
                <a:cs typeface="Arial"/>
              </a:rPr>
              <a:t> </a:t>
            </a:r>
            <a:r>
              <a:rPr lang="fr-CA" sz="2400" dirty="0" err="1">
                <a:solidFill>
                  <a:srgbClr val="212121"/>
                </a:solidFill>
                <a:cs typeface="Arial"/>
              </a:rPr>
              <a:t>lease</a:t>
            </a:r>
            <a:r>
              <a:rPr lang="fr-CA" sz="2400" dirty="0">
                <a:solidFill>
                  <a:srgbClr val="212121"/>
                </a:solidFill>
                <a:cs typeface="Arial"/>
              </a:rPr>
              <a:t> </a:t>
            </a:r>
            <a:r>
              <a:rPr lang="fr-CA" sz="2400" dirty="0" err="1">
                <a:solidFill>
                  <a:srgbClr val="212121"/>
                </a:solidFill>
                <a:cs typeface="Arial"/>
              </a:rPr>
              <a:t>because</a:t>
            </a:r>
            <a:r>
              <a:rPr lang="fr-CA" sz="2400" dirty="0">
                <a:solidFill>
                  <a:srgbClr val="212121"/>
                </a:solidFill>
                <a:cs typeface="Arial"/>
              </a:rPr>
              <a:t> of violence</a:t>
            </a:r>
            <a:endParaRPr lang="en-US" sz="2400" dirty="0">
              <a:solidFill>
                <a:srgbClr val="212121"/>
              </a:solidFill>
              <a:cs typeface="Arial"/>
            </a:endParaRPr>
          </a:p>
          <a:p>
            <a:pPr marL="404495" lvl="2" indent="-404495">
              <a:lnSpc>
                <a:spcPct val="100000"/>
              </a:lnSpc>
            </a:pPr>
            <a:r>
              <a:rPr lang="fr-CA" sz="2400" dirty="0">
                <a:solidFill>
                  <a:srgbClr val="212121"/>
                </a:solidFill>
                <a:cs typeface="Arial"/>
              </a:rPr>
              <a:t>Option 3 : </a:t>
            </a:r>
            <a:r>
              <a:rPr lang="fr-CA" sz="2400" dirty="0" err="1">
                <a:solidFill>
                  <a:srgbClr val="212121"/>
                </a:solidFill>
                <a:cs typeface="Arial"/>
              </a:rPr>
              <a:t>Transferring</a:t>
            </a:r>
            <a:r>
              <a:rPr lang="fr-CA" sz="2400" dirty="0">
                <a:solidFill>
                  <a:srgbClr val="212121"/>
                </a:solidFill>
                <a:cs typeface="Arial"/>
              </a:rPr>
              <a:t> the </a:t>
            </a:r>
            <a:r>
              <a:rPr lang="fr-CA" sz="2400" dirty="0" err="1">
                <a:solidFill>
                  <a:srgbClr val="212121"/>
                </a:solidFill>
                <a:cs typeface="Arial"/>
              </a:rPr>
              <a:t>lease</a:t>
            </a:r>
            <a:r>
              <a:rPr lang="fr-CA" sz="2400" dirty="0">
                <a:solidFill>
                  <a:srgbClr val="212121"/>
                </a:solidFill>
                <a:cs typeface="Arial"/>
              </a:rPr>
              <a:t> or </a:t>
            </a:r>
            <a:r>
              <a:rPr lang="fr-CA" sz="2400" dirty="0" err="1">
                <a:solidFill>
                  <a:srgbClr val="212121"/>
                </a:solidFill>
                <a:cs typeface="Arial"/>
              </a:rPr>
              <a:t>subletting</a:t>
            </a:r>
            <a:r>
              <a:rPr lang="fr-CA" sz="2400" dirty="0">
                <a:solidFill>
                  <a:srgbClr val="212121"/>
                </a:solidFill>
                <a:cs typeface="Arial"/>
              </a:rPr>
              <a:t> the </a:t>
            </a:r>
            <a:r>
              <a:rPr lang="fr-CA" sz="2400" dirty="0" err="1">
                <a:solidFill>
                  <a:srgbClr val="212121"/>
                </a:solidFill>
                <a:cs typeface="Arial"/>
              </a:rPr>
              <a:t>apartment</a:t>
            </a:r>
            <a:endParaRPr lang="fr-FR" dirty="0" err="1">
              <a:cs typeface="Arial"/>
            </a:endParaRPr>
          </a:p>
          <a:p>
            <a:endParaRPr lang="fr-FR"/>
          </a:p>
        </p:txBody>
      </p:sp>
      <p:pic>
        <p:nvPicPr>
          <p:cNvPr id="3074" name="Picture 2">
            <a:extLst>
              <a:ext uri="{FF2B5EF4-FFF2-40B4-BE49-F238E27FC236}">
                <a16:creationId xmlns:a16="http://schemas.microsoft.com/office/drawing/2014/main" id="{1ECB5EAC-AE3F-9299-1B25-B2390D4B95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1556" y="5525120"/>
            <a:ext cx="783553" cy="783553"/>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707045F1-1A73-3E68-F967-3792C6844CD3}"/>
              </a:ext>
            </a:extLst>
          </p:cNvPr>
          <p:cNvSpPr/>
          <p:nvPr/>
        </p:nvSpPr>
        <p:spPr>
          <a:xfrm>
            <a:off x="11225500" y="5621405"/>
            <a:ext cx="550863" cy="590982"/>
          </a:xfrm>
          <a:prstGeom prst="ellipse">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 name="Graphique 12" descr="Livres avec un remplissage uni">
            <a:extLst>
              <a:ext uri="{FF2B5EF4-FFF2-40B4-BE49-F238E27FC236}">
                <a16:creationId xmlns:a16="http://schemas.microsoft.com/office/drawing/2014/main" id="{4A0C5603-AB44-951A-A598-A277CDB82A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05440" y="5621405"/>
            <a:ext cx="590982" cy="590982"/>
          </a:xfrm>
          <a:prstGeom prst="rect">
            <a:avLst/>
          </a:prstGeom>
        </p:spPr>
      </p:pic>
    </p:spTree>
    <p:custDataLst>
      <p:tags r:id="rId1"/>
    </p:custDataLst>
    <p:extLst>
      <p:ext uri="{BB962C8B-B14F-4D97-AF65-F5344CB8AC3E}">
        <p14:creationId xmlns:p14="http://schemas.microsoft.com/office/powerpoint/2010/main" val="412656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6E8CB86-01D2-E2F4-A73A-317F2A713321}"/>
              </a:ext>
            </a:extLst>
          </p:cNvPr>
          <p:cNvSpPr>
            <a:spLocks noGrp="1"/>
          </p:cNvSpPr>
          <p:nvPr>
            <p:ph type="body" sz="quarter" idx="10"/>
          </p:nvPr>
        </p:nvSpPr>
        <p:spPr/>
        <p:txBody>
          <a:bodyPr/>
          <a:lstStyle/>
          <a:p>
            <a:pPr algn="ctr"/>
            <a:r>
              <a:rPr lang="fr-FR" b="1" dirty="0" err="1">
                <a:solidFill>
                  <a:schemeClr val="accent2"/>
                </a:solidFill>
              </a:rPr>
              <a:t>Where</a:t>
            </a:r>
            <a:r>
              <a:rPr lang="fr-FR" b="1" dirty="0">
                <a:solidFill>
                  <a:schemeClr val="accent2"/>
                </a:solidFill>
              </a:rPr>
              <a:t> to </a:t>
            </a:r>
            <a:r>
              <a:rPr lang="fr-FR" b="1" dirty="0" err="1">
                <a:solidFill>
                  <a:schemeClr val="accent2"/>
                </a:solidFill>
              </a:rPr>
              <a:t>find</a:t>
            </a:r>
            <a:r>
              <a:rPr lang="fr-FR" b="1" dirty="0">
                <a:solidFill>
                  <a:schemeClr val="accent2"/>
                </a:solidFill>
              </a:rPr>
              <a:t> help?</a:t>
            </a:r>
            <a:endParaRPr lang="fr-FR" b="1" dirty="0">
              <a:solidFill>
                <a:schemeClr val="accent2"/>
              </a:solidFill>
              <a:cs typeface="Arial"/>
            </a:endParaRPr>
          </a:p>
        </p:txBody>
      </p:sp>
    </p:spTree>
    <p:extLst>
      <p:ext uri="{BB962C8B-B14F-4D97-AF65-F5344CB8AC3E}">
        <p14:creationId xmlns:p14="http://schemas.microsoft.com/office/powerpoint/2010/main" val="673340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CA" sz="2000" dirty="0" err="1">
                <a:latin typeface="Arial"/>
                <a:cs typeface="Arial"/>
              </a:rPr>
              <a:t>Finding</a:t>
            </a:r>
            <a:r>
              <a:rPr lang="fr-CA" sz="2000" dirty="0">
                <a:latin typeface="Arial"/>
                <a:cs typeface="Arial"/>
              </a:rPr>
              <a:t> help</a:t>
            </a:r>
            <a:br>
              <a:rPr lang="fr-FR" dirty="0"/>
            </a:br>
            <a:r>
              <a:rPr lang="fr-FR" dirty="0">
                <a:highlight>
                  <a:srgbClr val="FFFF00"/>
                </a:highlight>
              </a:rPr>
              <a:t>(Name of the organisation)</a:t>
            </a: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p:spPr>
        <p:txBody>
          <a:bodyPr vert="horz" lIns="91440" tIns="45720" rIns="91440" bIns="45720" rtlCol="0" anchor="t">
            <a:normAutofit lnSpcReduction="10000"/>
          </a:bodyPr>
          <a:lstStyle/>
          <a:p>
            <a:r>
              <a:rPr lang="fr-FR" sz="2000" dirty="0">
                <a:solidFill>
                  <a:schemeClr val="accent2"/>
                </a:solidFill>
                <a:highlight>
                  <a:srgbClr val="FFFF00"/>
                </a:highlight>
              </a:rPr>
              <a:t>(Short description of </a:t>
            </a:r>
            <a:r>
              <a:rPr lang="fr-FR" sz="2000" dirty="0" err="1">
                <a:solidFill>
                  <a:schemeClr val="accent2"/>
                </a:solidFill>
                <a:highlight>
                  <a:srgbClr val="FFFF00"/>
                </a:highlight>
              </a:rPr>
              <a:t>their</a:t>
            </a:r>
            <a:r>
              <a:rPr lang="fr-FR" sz="2000" dirty="0">
                <a:solidFill>
                  <a:schemeClr val="accent2"/>
                </a:solidFill>
                <a:highlight>
                  <a:srgbClr val="FFFF00"/>
                </a:highlight>
              </a:rPr>
              <a:t> service)</a:t>
            </a: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endParaRPr lang="fr-FR" sz="2000">
              <a:highlight>
                <a:srgbClr val="FFFF00"/>
              </a:highlight>
            </a:endParaRPr>
          </a:p>
          <a:p>
            <a:r>
              <a:rPr lang="fr-FR" sz="2000" dirty="0">
                <a:solidFill>
                  <a:schemeClr val="accent2"/>
                </a:solidFill>
                <a:highlight>
                  <a:srgbClr val="FFFF00"/>
                </a:highlight>
              </a:rPr>
              <a:t>(Link to </a:t>
            </a:r>
            <a:r>
              <a:rPr lang="fr-FR" sz="2000" dirty="0" err="1">
                <a:solidFill>
                  <a:schemeClr val="accent2"/>
                </a:solidFill>
                <a:highlight>
                  <a:srgbClr val="FFFF00"/>
                </a:highlight>
              </a:rPr>
              <a:t>their</a:t>
            </a:r>
            <a:r>
              <a:rPr lang="fr-FR" sz="2000" dirty="0">
                <a:solidFill>
                  <a:schemeClr val="accent2"/>
                </a:solidFill>
                <a:highlight>
                  <a:srgbClr val="FFFF00"/>
                </a:highlight>
              </a:rPr>
              <a:t> </a:t>
            </a:r>
            <a:r>
              <a:rPr lang="fr-FR" sz="2000" dirty="0" err="1">
                <a:solidFill>
                  <a:schemeClr val="accent2"/>
                </a:solidFill>
                <a:highlight>
                  <a:srgbClr val="FFFF00"/>
                </a:highlight>
              </a:rPr>
              <a:t>website</a:t>
            </a:r>
            <a:r>
              <a:rPr lang="fr-FR" sz="2000" dirty="0">
                <a:solidFill>
                  <a:schemeClr val="accent2"/>
                </a:solidFill>
                <a:highlight>
                  <a:srgbClr val="FFFF00"/>
                </a:highlight>
              </a:rPr>
              <a:t>)</a:t>
            </a:r>
            <a:endParaRPr lang="fr-FR" sz="2000" dirty="0">
              <a:solidFill>
                <a:schemeClr val="accent2"/>
              </a:solidFill>
              <a:highlight>
                <a:srgbClr val="FFFF00"/>
              </a:highlight>
              <a:cs typeface="Arial"/>
            </a:endParaRP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3">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4"/>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57821" y="2440704"/>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sp>
        <p:nvSpPr>
          <p:cNvPr id="9" name="Espace réservé du texte 3">
            <a:hlinkClick r:id="rId5"/>
            <a:extLst>
              <a:ext uri="{FF2B5EF4-FFF2-40B4-BE49-F238E27FC236}">
                <a16:creationId xmlns:a16="http://schemas.microsoft.com/office/drawing/2014/main" id="{D40A4EB7-09BB-6ABC-34FA-668D112D2C82}"/>
              </a:ext>
            </a:extLst>
          </p:cNvPr>
          <p:cNvSpPr txBox="1">
            <a:spLocks/>
          </p:cNvSpPr>
          <p:nvPr/>
        </p:nvSpPr>
        <p:spPr>
          <a:xfrm>
            <a:off x="5771814" y="3429000"/>
            <a:ext cx="5362179" cy="760980"/>
          </a:xfrm>
          <a:prstGeom prst="rect">
            <a:avLst/>
          </a:prstGeom>
        </p:spPr>
        <p:txBody>
          <a:bodyPr vert="horz" lIns="0" tIns="0" rIns="0" bIns="0" rtlCol="0" anchor="b">
            <a:noAutofit/>
          </a:bodyPr>
          <a:lstStyle>
            <a:defPPr>
              <a:defRPr lang="fr-FR"/>
            </a:defPPr>
            <a:lvl1pPr marL="0" algn="l" defTabSz="914400" rtl="0" eaLnBrk="1" latinLnBrk="0" hangingPunct="1">
              <a:defRPr sz="1800" kern="1200">
                <a:solidFill>
                  <a:srgbClr val="212121"/>
                </a:solidFill>
                <a:latin typeface="Arial" panose="020B0604020202020204"/>
              </a:defRPr>
            </a:lvl1pPr>
            <a:lvl2pPr marL="457200" algn="l" defTabSz="914400" rtl="0" eaLnBrk="1" latinLnBrk="0" hangingPunct="1">
              <a:defRPr sz="1800" kern="1200">
                <a:solidFill>
                  <a:srgbClr val="212121"/>
                </a:solidFill>
                <a:latin typeface="Arial" panose="020B0604020202020204"/>
              </a:defRPr>
            </a:lvl2pPr>
            <a:lvl3pPr marL="914400" algn="l" defTabSz="914400" rtl="0" eaLnBrk="1" latinLnBrk="0" hangingPunct="1">
              <a:defRPr sz="1800" kern="1200">
                <a:solidFill>
                  <a:srgbClr val="212121"/>
                </a:solidFill>
                <a:latin typeface="Arial" panose="020B0604020202020204"/>
              </a:defRPr>
            </a:lvl3pPr>
            <a:lvl4pPr marL="1371600" algn="l" defTabSz="914400" rtl="0" eaLnBrk="1" latinLnBrk="0" hangingPunct="1">
              <a:defRPr sz="1800" kern="1200">
                <a:solidFill>
                  <a:srgbClr val="212121"/>
                </a:solidFill>
                <a:latin typeface="Arial" panose="020B0604020202020204"/>
              </a:defRPr>
            </a:lvl4pPr>
            <a:lvl5pPr marL="1828800" algn="l" defTabSz="914400" rtl="0" eaLnBrk="1" latinLnBrk="0" hangingPunct="1">
              <a:defRPr sz="1800" kern="1200">
                <a:solidFill>
                  <a:srgbClr val="212121"/>
                </a:solidFill>
                <a:latin typeface="Arial" panose="020B0604020202020204"/>
              </a:defRPr>
            </a:lvl5pPr>
            <a:lvl6pPr marL="2286000" algn="l" defTabSz="914400" rtl="0" eaLnBrk="1" latinLnBrk="0" hangingPunct="1">
              <a:defRPr sz="1800" kern="1200">
                <a:solidFill>
                  <a:srgbClr val="212121"/>
                </a:solidFill>
                <a:latin typeface="Arial" panose="020B0604020202020204"/>
              </a:defRPr>
            </a:lvl6pPr>
            <a:lvl7pPr marL="2743200" algn="l" defTabSz="914400" rtl="0" eaLnBrk="1" latinLnBrk="0" hangingPunct="1">
              <a:defRPr sz="1800" kern="1200">
                <a:solidFill>
                  <a:srgbClr val="212121"/>
                </a:solidFill>
                <a:latin typeface="Arial" panose="020B0604020202020204"/>
              </a:defRPr>
            </a:lvl7pPr>
            <a:lvl8pPr marL="3200400" algn="l" defTabSz="914400" rtl="0" eaLnBrk="1" latinLnBrk="0" hangingPunct="1">
              <a:defRPr sz="1800" kern="1200">
                <a:solidFill>
                  <a:srgbClr val="212121"/>
                </a:solidFill>
                <a:latin typeface="Arial" panose="020B0604020202020204"/>
              </a:defRPr>
            </a:lvl8pPr>
            <a:lvl9pPr marL="3657600" algn="l" defTabSz="914400" rtl="0" eaLnBrk="1" latinLnBrk="0" hangingPunct="1">
              <a:defRPr sz="1800" kern="1200">
                <a:solidFill>
                  <a:srgbClr val="212121"/>
                </a:solidFill>
                <a:latin typeface="Arial" panose="020B0604020202020204"/>
              </a:defRPr>
            </a:lvl9pPr>
          </a:lstStyle>
          <a:p>
            <a:r>
              <a:rPr lang="fr-CA" dirty="0">
                <a:solidFill>
                  <a:srgbClr val="333F48"/>
                </a:solidFill>
                <a:highlight>
                  <a:srgbClr val="FFFF00"/>
                </a:highlight>
                <a:cs typeface="Arial"/>
              </a:rPr>
              <a:t>(Screenshot of the </a:t>
            </a:r>
            <a:r>
              <a:rPr lang="fr-CA" dirty="0" err="1">
                <a:solidFill>
                  <a:srgbClr val="333F48"/>
                </a:solidFill>
                <a:highlight>
                  <a:srgbClr val="FFFF00"/>
                </a:highlight>
                <a:cs typeface="Arial"/>
              </a:rPr>
              <a:t>organisation's</a:t>
            </a:r>
            <a:r>
              <a:rPr lang="fr-CA" dirty="0">
                <a:solidFill>
                  <a:srgbClr val="333F48"/>
                </a:solidFill>
                <a:highlight>
                  <a:srgbClr val="FFFF00"/>
                </a:highlight>
                <a:cs typeface="Arial"/>
              </a:rPr>
              <a:t> </a:t>
            </a:r>
            <a:r>
              <a:rPr lang="fr-CA" dirty="0" err="1">
                <a:solidFill>
                  <a:srgbClr val="333F48"/>
                </a:solidFill>
                <a:highlight>
                  <a:srgbClr val="FFFF00"/>
                </a:highlight>
                <a:cs typeface="Arial"/>
              </a:rPr>
              <a:t>website</a:t>
            </a:r>
            <a:r>
              <a:rPr lang="fr-CA" dirty="0">
                <a:solidFill>
                  <a:srgbClr val="333F48"/>
                </a:solidFill>
                <a:highlight>
                  <a:srgbClr val="FFFF00"/>
                </a:highlight>
                <a:cs typeface="Arial"/>
              </a:rPr>
              <a:t>)</a:t>
            </a:r>
            <a:endParaRPr lang="fr-FR" dirty="0">
              <a:solidFill>
                <a:srgbClr val="333F48"/>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58409" y="5729889"/>
            <a:ext cx="505676" cy="505676"/>
          </a:xfrm>
          <a:prstGeom prst="rect">
            <a:avLst/>
          </a:prstGeom>
        </p:spPr>
      </p:pic>
    </p:spTree>
    <p:extLst>
      <p:ext uri="{BB962C8B-B14F-4D97-AF65-F5344CB8AC3E}">
        <p14:creationId xmlns:p14="http://schemas.microsoft.com/office/powerpoint/2010/main" val="3521773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CA" sz="2000" dirty="0" err="1">
                <a:latin typeface="Arial"/>
                <a:cs typeface="Arial"/>
              </a:rPr>
              <a:t>Finding</a:t>
            </a:r>
            <a:r>
              <a:rPr lang="fr-CA" sz="2000" dirty="0">
                <a:latin typeface="Arial"/>
                <a:cs typeface="Arial"/>
              </a:rPr>
              <a:t> help</a:t>
            </a:r>
            <a:br>
              <a:rPr lang="fr-FR" dirty="0"/>
            </a:br>
            <a:r>
              <a:rPr lang="fr-FR" dirty="0"/>
              <a:t>Éducaloi</a:t>
            </a: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p:spPr>
        <p:txBody>
          <a:bodyPr vert="horz" lIns="91440" tIns="45720" rIns="91440" bIns="45720" rtlCol="0" anchor="t">
            <a:normAutofit/>
          </a:bodyPr>
          <a:lstStyle/>
          <a:p>
            <a:r>
              <a:rPr lang="fr-FR" sz="2000" dirty="0">
                <a:solidFill>
                  <a:schemeClr val="accent2"/>
                </a:solidFill>
              </a:rPr>
              <a:t>Free</a:t>
            </a:r>
            <a:r>
              <a:rPr lang="fr-FR" sz="2000" dirty="0">
                <a:solidFill>
                  <a:schemeClr val="accent2"/>
                </a:solidFill>
                <a:cs typeface="Arial"/>
              </a:rPr>
              <a:t> online </a:t>
            </a:r>
            <a:r>
              <a:rPr lang="fr-FR" sz="2000" dirty="0" err="1">
                <a:solidFill>
                  <a:schemeClr val="accent2"/>
                </a:solidFill>
                <a:cs typeface="Arial"/>
              </a:rPr>
              <a:t>legal</a:t>
            </a:r>
            <a:r>
              <a:rPr lang="fr-FR" sz="2000" dirty="0">
                <a:solidFill>
                  <a:schemeClr val="accent2"/>
                </a:solidFill>
                <a:cs typeface="Arial"/>
              </a:rPr>
              <a:t> information on:</a:t>
            </a:r>
          </a:p>
          <a:p>
            <a:endParaRPr lang="fr-FR" sz="2000" dirty="0">
              <a:solidFill>
                <a:schemeClr val="accent2"/>
              </a:solidFill>
              <a:cs typeface="Arial"/>
            </a:endParaRPr>
          </a:p>
          <a:p>
            <a:pPr marL="342900" indent="-342900">
              <a:buChar char="•"/>
            </a:pPr>
            <a:r>
              <a:rPr lang="fr-FR" sz="2000" dirty="0">
                <a:solidFill>
                  <a:schemeClr val="accent2"/>
                </a:solidFill>
                <a:cs typeface="Arial"/>
              </a:rPr>
              <a:t>Family, couples, </a:t>
            </a:r>
            <a:r>
              <a:rPr lang="fr-FR" sz="2000" err="1">
                <a:solidFill>
                  <a:schemeClr val="accent2"/>
                </a:solidFill>
                <a:cs typeface="Arial"/>
              </a:rPr>
              <a:t>separation</a:t>
            </a:r>
            <a:r>
              <a:rPr lang="fr-FR" sz="2000" dirty="0">
                <a:solidFill>
                  <a:schemeClr val="accent2"/>
                </a:solidFill>
                <a:cs typeface="Arial"/>
              </a:rPr>
              <a:t> and divorce</a:t>
            </a:r>
          </a:p>
          <a:p>
            <a:pPr marL="342900" indent="-342900">
              <a:buChar char="•"/>
            </a:pPr>
            <a:r>
              <a:rPr lang="fr-FR" sz="2000" dirty="0" err="1">
                <a:solidFill>
                  <a:schemeClr val="accent2"/>
                </a:solidFill>
                <a:cs typeface="Arial"/>
              </a:rPr>
              <a:t>Housing</a:t>
            </a:r>
            <a:endParaRPr lang="fr-FR" sz="2000">
              <a:solidFill>
                <a:schemeClr val="accent2"/>
              </a:solidFill>
              <a:cs typeface="Arial"/>
            </a:endParaRPr>
          </a:p>
          <a:p>
            <a:pPr marL="342900" indent="-342900">
              <a:buChar char="•"/>
            </a:pPr>
            <a:r>
              <a:rPr lang="fr-FR" sz="2000" dirty="0">
                <a:solidFill>
                  <a:schemeClr val="accent2"/>
                </a:solidFill>
                <a:cs typeface="Arial"/>
              </a:rPr>
              <a:t>Work</a:t>
            </a:r>
          </a:p>
          <a:p>
            <a:endParaRPr lang="fr-FR" sz="2000">
              <a:solidFill>
                <a:srgbClr val="000000"/>
              </a:solidFill>
              <a:highlight>
                <a:srgbClr val="FFFF00"/>
              </a:highlight>
              <a:cs typeface="Arial"/>
            </a:endParaRPr>
          </a:p>
          <a:p>
            <a:endParaRPr lang="fr-FR" sz="2000">
              <a:highlight>
                <a:srgbClr val="FFFF00"/>
              </a:highlight>
            </a:endParaRPr>
          </a:p>
          <a:p>
            <a:r>
              <a:rPr lang="fr-FR" sz="2000" dirty="0">
                <a:solidFill>
                  <a:schemeClr val="accent6">
                    <a:lumMod val="25000"/>
                  </a:schemeClr>
                </a:solidFill>
                <a:ea typeface="+mn-lt"/>
                <a:cs typeface="+mn-lt"/>
                <a:hlinkClick r:id="rId3">
                  <a:extLst>
                    <a:ext uri="{A12FA001-AC4F-418D-AE19-62706E023703}">
                      <ahyp:hlinkClr xmlns:ahyp="http://schemas.microsoft.com/office/drawing/2018/hyperlinkcolor" val="tx"/>
                    </a:ext>
                  </a:extLst>
                </a:hlinkClick>
              </a:rPr>
              <a:t>Éducaloi - Your starting point for legal information</a:t>
            </a:r>
            <a:endParaRPr lang="fr-FR">
              <a:solidFill>
                <a:schemeClr val="accent6">
                  <a:lumMod val="25000"/>
                </a:schemeClr>
              </a:solidFill>
              <a:hlinkClick r:id="rId3">
                <a:extLst>
                  <a:ext uri="{A12FA001-AC4F-418D-AE19-62706E023703}">
                    <ahyp:hlinkClr xmlns:ahyp="http://schemas.microsoft.com/office/drawing/2018/hyperlinkcolor" val="tx"/>
                  </a:ext>
                </a:extLst>
              </a:hlinkClick>
            </a:endParaRPr>
          </a:p>
          <a:p>
            <a:endParaRPr lang="fr-FR" sz="2000" dirty="0">
              <a:cs typeface="Arial"/>
            </a:endParaRPr>
          </a:p>
          <a:p>
            <a:endParaRPr lang="fr-FR" sz="2000" dirty="0">
              <a:cs typeface="Arial"/>
            </a:endParaRPr>
          </a:p>
          <a:p>
            <a:endParaRPr lang="fr-FR" sz="2000" dirty="0">
              <a:solidFill>
                <a:schemeClr val="accent2"/>
              </a:solidFill>
              <a:latin typeface="Arial"/>
              <a:cs typeface="Aria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58409" y="5729889"/>
            <a:ext cx="505676" cy="505676"/>
          </a:xfrm>
          <a:prstGeom prst="rect">
            <a:avLst/>
          </a:prstGeom>
        </p:spPr>
      </p:pic>
      <p:pic>
        <p:nvPicPr>
          <p:cNvPr id="12" name="Graphique 11" descr="Curseur avec un remplissage uni">
            <a:extLst>
              <a:ext uri="{FF2B5EF4-FFF2-40B4-BE49-F238E27FC236}">
                <a16:creationId xmlns:a16="http://schemas.microsoft.com/office/drawing/2014/main" id="{0A96CB1F-1C85-51D5-6D98-16E0937B24E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947501" y="5613708"/>
            <a:ext cx="914400" cy="914400"/>
          </a:xfrm>
          <a:prstGeom prst="rect">
            <a:avLst/>
          </a:prstGeom>
        </p:spPr>
      </p:pic>
      <p:pic>
        <p:nvPicPr>
          <p:cNvPr id="14" name="Picture 13" descr="A white computer with a blank screen&#10;&#10;Description automatically generated">
            <a:extLst>
              <a:ext uri="{FF2B5EF4-FFF2-40B4-BE49-F238E27FC236}">
                <a16:creationId xmlns:a16="http://schemas.microsoft.com/office/drawing/2014/main" id="{2F2CB927-BB19-04D0-8C8A-176092B6D8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63717" y="1651736"/>
            <a:ext cx="6899675" cy="3754278"/>
          </a:xfrm>
          <a:prstGeom prst="rect">
            <a:avLst/>
          </a:prstGeom>
        </p:spPr>
      </p:pic>
      <p:pic>
        <p:nvPicPr>
          <p:cNvPr id="3" name="Image 2" descr="Une image contenant texte, capture d’écran, Site web, Publicité en ligne&#10;&#10;Le contenu généré par l’IA peut être incorrect.">
            <a:extLst>
              <a:ext uri="{FF2B5EF4-FFF2-40B4-BE49-F238E27FC236}">
                <a16:creationId xmlns:a16="http://schemas.microsoft.com/office/drawing/2014/main" id="{CF27891A-A475-0313-ABEC-F740E03A4D33}"/>
              </a:ext>
            </a:extLst>
          </p:cNvPr>
          <p:cNvPicPr>
            <a:picLocks noChangeAspect="1"/>
          </p:cNvPicPr>
          <p:nvPr/>
        </p:nvPicPr>
        <p:blipFill>
          <a:blip r:embed="rId10"/>
          <a:srcRect r="17768" b="8368"/>
          <a:stretch/>
        </p:blipFill>
        <p:spPr>
          <a:xfrm>
            <a:off x="5765800" y="1892943"/>
            <a:ext cx="5054607" cy="2791771"/>
          </a:xfrm>
          <a:prstGeom prst="rect">
            <a:avLst/>
          </a:prstGeom>
        </p:spPr>
      </p:pic>
    </p:spTree>
    <p:extLst>
      <p:ext uri="{BB962C8B-B14F-4D97-AF65-F5344CB8AC3E}">
        <p14:creationId xmlns:p14="http://schemas.microsoft.com/office/powerpoint/2010/main" val="1590488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522336"/>
            <a:ext cx="7703711" cy="1071529"/>
          </a:xfrm>
        </p:spPr>
        <p:txBody>
          <a:bodyPr>
            <a:normAutofit/>
          </a:bodyPr>
          <a:lstStyle/>
          <a:p>
            <a:r>
              <a:rPr lang="fr-CA" sz="2000" dirty="0" err="1">
                <a:latin typeface="Arial"/>
                <a:cs typeface="Arial"/>
              </a:rPr>
              <a:t>Finding</a:t>
            </a:r>
            <a:r>
              <a:rPr lang="fr-CA" sz="2000" dirty="0">
                <a:latin typeface="Arial"/>
                <a:cs typeface="Arial"/>
              </a:rPr>
              <a:t> help</a:t>
            </a:r>
            <a:br>
              <a:rPr lang="fr-FR" dirty="0">
                <a:highlight>
                  <a:srgbClr val="FFFF00"/>
                </a:highlight>
              </a:rPr>
            </a:br>
            <a:r>
              <a:rPr lang="fr-FR" dirty="0"/>
              <a:t>Project Genesis </a:t>
            </a:r>
            <a:endParaRPr lang="fr-FR" dirty="0">
              <a:solidFill>
                <a:schemeClr val="tx1"/>
              </a:solidFill>
            </a:endParaRP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904481" y="1782837"/>
            <a:ext cx="3932237" cy="4328587"/>
          </a:xfrm>
        </p:spPr>
        <p:txBody>
          <a:bodyPr vert="horz" lIns="91440" tIns="45720" rIns="91440" bIns="45720" rtlCol="0" anchor="t">
            <a:normAutofit fontScale="70000" lnSpcReduction="20000"/>
          </a:bodyPr>
          <a:lstStyle/>
          <a:p>
            <a:r>
              <a:rPr lang="fr-FR" sz="4400" dirty="0"/>
              <a:t>Free </a:t>
            </a:r>
            <a:r>
              <a:rPr lang="fr-FR" sz="4400" dirty="0" err="1"/>
              <a:t>legal</a:t>
            </a:r>
            <a:r>
              <a:rPr lang="fr-FR" sz="4400" dirty="0"/>
              <a:t> information :</a:t>
            </a:r>
          </a:p>
          <a:p>
            <a:pPr marL="571500" indent="-571500">
              <a:buFont typeface="Arial" panose="020B0604020202020204" pitchFamily="34" charset="0"/>
              <a:buChar char="•"/>
            </a:pPr>
            <a:r>
              <a:rPr lang="fr-FR" sz="4400" dirty="0" err="1">
                <a:cs typeface="Arial"/>
              </a:rPr>
              <a:t>housing</a:t>
            </a:r>
            <a:endParaRPr lang="fr-FR" sz="4400">
              <a:cs typeface="Arial"/>
            </a:endParaRPr>
          </a:p>
          <a:p>
            <a:pPr marL="571500" indent="-571500">
              <a:buFont typeface="Arial" panose="020B0604020202020204" pitchFamily="34" charset="0"/>
              <a:buChar char="•"/>
            </a:pPr>
            <a:r>
              <a:rPr lang="fr-FR" sz="4400">
                <a:cs typeface="Arial"/>
              </a:rPr>
              <a:t>social assistance</a:t>
            </a:r>
            <a:endParaRPr lang="fr-FR" sz="4400" dirty="0">
              <a:solidFill>
                <a:schemeClr val="tx1"/>
              </a:solidFill>
              <a:cs typeface="Arial"/>
            </a:endParaRPr>
          </a:p>
          <a:p>
            <a:pPr marL="571500" indent="-571500">
              <a:buFont typeface="Arial" panose="020B0604020202020204" pitchFamily="34" charset="0"/>
              <a:buChar char="•"/>
            </a:pPr>
            <a:r>
              <a:rPr lang="fr-FR" sz="4400" dirty="0"/>
              <a:t>pensions and </a:t>
            </a:r>
            <a:r>
              <a:rPr lang="fr-FR" sz="4400" dirty="0" err="1"/>
              <a:t>family</a:t>
            </a:r>
            <a:r>
              <a:rPr lang="fr-FR" sz="4400" dirty="0"/>
              <a:t> </a:t>
            </a:r>
            <a:r>
              <a:rPr lang="fr-FR" sz="4400" dirty="0" err="1"/>
              <a:t>allowance</a:t>
            </a:r>
            <a:endParaRPr lang="fr-FR" sz="4400" dirty="0" err="1">
              <a:cs typeface="Arial"/>
            </a:endParaRPr>
          </a:p>
          <a:p>
            <a:endParaRPr lang="fr-FR" sz="4400">
              <a:solidFill>
                <a:schemeClr val="accent2"/>
              </a:solidFill>
            </a:endParaRPr>
          </a:p>
          <a:p>
            <a:r>
              <a:rPr lang="fr-FR" sz="2900" dirty="0"/>
              <a:t>514-738-2036</a:t>
            </a:r>
            <a:endParaRPr lang="fr-FR" sz="2900" dirty="0">
              <a:highlight>
                <a:srgbClr val="FFFF00"/>
              </a:highlight>
            </a:endParaRPr>
          </a:p>
          <a:p>
            <a:r>
              <a:rPr lang="fr-FR" sz="2900" dirty="0">
                <a:solidFill>
                  <a:schemeClr val="accent6">
                    <a:lumMod val="25000"/>
                  </a:schemeClr>
                </a:solidFill>
                <a:ea typeface="+mn-lt"/>
                <a:cs typeface="+mn-lt"/>
                <a:hlinkClick r:id="rId4">
                  <a:extLst>
                    <a:ext uri="{A12FA001-AC4F-418D-AE19-62706E023703}">
                      <ahyp:hlinkClr xmlns:ahyp="http://schemas.microsoft.com/office/drawing/2018/hyperlinkcolor" val="tx"/>
                    </a:ext>
                  </a:extLst>
                </a:hlinkClick>
              </a:rPr>
              <a:t>Housing Rights – Project Genesis</a:t>
            </a:r>
            <a:r>
              <a:rPr lang="fr-FR" sz="2900" dirty="0">
                <a:solidFill>
                  <a:schemeClr val="accent6">
                    <a:lumMod val="25000"/>
                  </a:schemeClr>
                </a:solidFill>
              </a:rPr>
              <a:t> </a:t>
            </a:r>
            <a:endParaRPr lang="fr-FR" sz="2900">
              <a:solidFill>
                <a:schemeClr val="accent6">
                  <a:lumMod val="25000"/>
                </a:schemeClr>
              </a:solidFill>
              <a:cs typeface="Arial"/>
            </a:endParaRP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5">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6"/>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57821" y="2440704"/>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sp>
        <p:nvSpPr>
          <p:cNvPr id="9" name="Espace réservé du texte 3">
            <a:hlinkClick r:id="rId7"/>
            <a:extLst>
              <a:ext uri="{FF2B5EF4-FFF2-40B4-BE49-F238E27FC236}">
                <a16:creationId xmlns:a16="http://schemas.microsoft.com/office/drawing/2014/main" id="{D40A4EB7-09BB-6ABC-34FA-668D112D2C82}"/>
              </a:ext>
            </a:extLst>
          </p:cNvPr>
          <p:cNvSpPr txBox="1">
            <a:spLocks/>
          </p:cNvSpPr>
          <p:nvPr/>
        </p:nvSpPr>
        <p:spPr>
          <a:xfrm>
            <a:off x="5771814" y="3429000"/>
            <a:ext cx="5362179" cy="760980"/>
          </a:xfrm>
          <a:prstGeom prst="rect">
            <a:avLst/>
          </a:prstGeom>
        </p:spPr>
        <p:txBody>
          <a:bodyPr vert="horz" lIns="0" tIns="0" rIns="0" bIns="0" rtlCol="0" anchor="b">
            <a:noAutofit/>
          </a:bodyPr>
          <a:lstStyle>
            <a:defPPr>
              <a:defRPr lang="fr-FR"/>
            </a:defPPr>
            <a:lvl1pPr marL="0" algn="l" defTabSz="914400" rtl="0" eaLnBrk="1" latinLnBrk="0" hangingPunct="1">
              <a:defRPr sz="1800" kern="1200">
                <a:solidFill>
                  <a:srgbClr val="212121"/>
                </a:solidFill>
                <a:latin typeface="Arial" panose="020B0604020202020204"/>
              </a:defRPr>
            </a:lvl1pPr>
            <a:lvl2pPr marL="457200" algn="l" defTabSz="914400" rtl="0" eaLnBrk="1" latinLnBrk="0" hangingPunct="1">
              <a:defRPr sz="1800" kern="1200">
                <a:solidFill>
                  <a:srgbClr val="212121"/>
                </a:solidFill>
                <a:latin typeface="Arial" panose="020B0604020202020204"/>
              </a:defRPr>
            </a:lvl2pPr>
            <a:lvl3pPr marL="914400" algn="l" defTabSz="914400" rtl="0" eaLnBrk="1" latinLnBrk="0" hangingPunct="1">
              <a:defRPr sz="1800" kern="1200">
                <a:solidFill>
                  <a:srgbClr val="212121"/>
                </a:solidFill>
                <a:latin typeface="Arial" panose="020B0604020202020204"/>
              </a:defRPr>
            </a:lvl3pPr>
            <a:lvl4pPr marL="1371600" algn="l" defTabSz="914400" rtl="0" eaLnBrk="1" latinLnBrk="0" hangingPunct="1">
              <a:defRPr sz="1800" kern="1200">
                <a:solidFill>
                  <a:srgbClr val="212121"/>
                </a:solidFill>
                <a:latin typeface="Arial" panose="020B0604020202020204"/>
              </a:defRPr>
            </a:lvl4pPr>
            <a:lvl5pPr marL="1828800" algn="l" defTabSz="914400" rtl="0" eaLnBrk="1" latinLnBrk="0" hangingPunct="1">
              <a:defRPr sz="1800" kern="1200">
                <a:solidFill>
                  <a:srgbClr val="212121"/>
                </a:solidFill>
                <a:latin typeface="Arial" panose="020B0604020202020204"/>
              </a:defRPr>
            </a:lvl5pPr>
            <a:lvl6pPr marL="2286000" algn="l" defTabSz="914400" rtl="0" eaLnBrk="1" latinLnBrk="0" hangingPunct="1">
              <a:defRPr sz="1800" kern="1200">
                <a:solidFill>
                  <a:srgbClr val="212121"/>
                </a:solidFill>
                <a:latin typeface="Arial" panose="020B0604020202020204"/>
              </a:defRPr>
            </a:lvl6pPr>
            <a:lvl7pPr marL="2743200" algn="l" defTabSz="914400" rtl="0" eaLnBrk="1" latinLnBrk="0" hangingPunct="1">
              <a:defRPr sz="1800" kern="1200">
                <a:solidFill>
                  <a:srgbClr val="212121"/>
                </a:solidFill>
                <a:latin typeface="Arial" panose="020B0604020202020204"/>
              </a:defRPr>
            </a:lvl7pPr>
            <a:lvl8pPr marL="3200400" algn="l" defTabSz="914400" rtl="0" eaLnBrk="1" latinLnBrk="0" hangingPunct="1">
              <a:defRPr sz="1800" kern="1200">
                <a:solidFill>
                  <a:srgbClr val="212121"/>
                </a:solidFill>
                <a:latin typeface="Arial" panose="020B0604020202020204"/>
              </a:defRPr>
            </a:lvl8pPr>
            <a:lvl9pPr marL="3657600" algn="l" defTabSz="914400" rtl="0" eaLnBrk="1" latinLnBrk="0" hangingPunct="1">
              <a:defRPr sz="1800" kern="1200">
                <a:solidFill>
                  <a:srgbClr val="212121"/>
                </a:solidFill>
                <a:latin typeface="Arial" panose="020B0604020202020204"/>
              </a:defRPr>
            </a:lvl9pPr>
          </a:lstStyle>
          <a:p>
            <a:r>
              <a:rPr lang="fr-CA">
                <a:solidFill>
                  <a:srgbClr val="333F48"/>
                </a:solidFill>
                <a:highlight>
                  <a:srgbClr val="FFFF00"/>
                </a:highlight>
                <a:cs typeface="Arial"/>
              </a:rPr>
              <a:t>(Capture d'écran du site web de l'organisme)</a:t>
            </a:r>
            <a:endParaRPr lang="fr-FR">
              <a:solidFill>
                <a:srgbClr val="333F48"/>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358409" y="5729889"/>
            <a:ext cx="505676" cy="505676"/>
          </a:xfrm>
          <a:prstGeom prst="rect">
            <a:avLst/>
          </a:prstGeom>
        </p:spPr>
      </p:pic>
      <p:pic>
        <p:nvPicPr>
          <p:cNvPr id="3" name="Graphique 2" descr="Curseur avec un remplissage uni">
            <a:extLst>
              <a:ext uri="{FF2B5EF4-FFF2-40B4-BE49-F238E27FC236}">
                <a16:creationId xmlns:a16="http://schemas.microsoft.com/office/drawing/2014/main" id="{98592177-80C9-E388-15D2-7B36B776185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05234" y="5557283"/>
            <a:ext cx="914400" cy="914400"/>
          </a:xfrm>
          <a:prstGeom prst="rect">
            <a:avLst/>
          </a:prstGeom>
        </p:spPr>
      </p:pic>
      <p:pic>
        <p:nvPicPr>
          <p:cNvPr id="12" name="Image 11" descr="Une image contenant texte, capture d’écran, personne, Site web&#10;&#10;Le contenu généré par l’IA peut être incorrect.">
            <a:extLst>
              <a:ext uri="{FF2B5EF4-FFF2-40B4-BE49-F238E27FC236}">
                <a16:creationId xmlns:a16="http://schemas.microsoft.com/office/drawing/2014/main" id="{27991DA4-DEFF-D331-5A65-B4CCFD042C08}"/>
              </a:ext>
            </a:extLst>
          </p:cNvPr>
          <p:cNvPicPr>
            <a:picLocks noChangeAspect="1"/>
          </p:cNvPicPr>
          <p:nvPr/>
        </p:nvPicPr>
        <p:blipFill>
          <a:blip r:embed="rId13"/>
          <a:srcRect l="11412" t="180" r="7970" b="-2403"/>
          <a:stretch/>
        </p:blipFill>
        <p:spPr>
          <a:xfrm>
            <a:off x="5657822" y="2440704"/>
            <a:ext cx="4805521" cy="3123482"/>
          </a:xfrm>
          <a:prstGeom prst="rect">
            <a:avLst/>
          </a:prstGeom>
        </p:spPr>
      </p:pic>
    </p:spTree>
    <p:custDataLst>
      <p:tags r:id="rId1"/>
    </p:custDataLst>
    <p:extLst>
      <p:ext uri="{BB962C8B-B14F-4D97-AF65-F5344CB8AC3E}">
        <p14:creationId xmlns:p14="http://schemas.microsoft.com/office/powerpoint/2010/main" val="2983779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6"/>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ème Office">
  <a:themeElements>
    <a:clrScheme name="Éducation juridique">
      <a:dk1>
        <a:sysClr val="windowText" lastClr="000000"/>
      </a:dk1>
      <a:lt1>
        <a:sysClr val="window" lastClr="FFFFFF"/>
      </a:lt1>
      <a:dk2>
        <a:srgbClr val="000000"/>
      </a:dk2>
      <a:lt2>
        <a:srgbClr val="E7E6E6"/>
      </a:lt2>
      <a:accent1>
        <a:srgbClr val="F6891F"/>
      </a:accent1>
      <a:accent2>
        <a:srgbClr val="333F48"/>
      </a:accent2>
      <a:accent3>
        <a:srgbClr val="C1C6C8"/>
      </a:accent3>
      <a:accent4>
        <a:srgbClr val="00A9CE"/>
      </a:accent4>
      <a:accent5>
        <a:srgbClr val="D1D9DE"/>
      </a:accent5>
      <a:accent6>
        <a:srgbClr val="F2F3F4"/>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abarit_ateliers_education juridique.potx" id="{3A2C94E1-6A6D-4A7C-BB17-155A3F40D1D6}" vid="{E717FB27-4517-4013-AC06-F303D8793230}"/>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19a9c1d-6107-471a-83e8-1a40088b2974">
      <Terms xmlns="http://schemas.microsoft.com/office/infopath/2007/PartnerControls"/>
    </lcf76f155ced4ddcb4097134ff3c332f>
    <Date_Alerte xmlns="319a9c1d-6107-471a-83e8-1a40088b2974" xsi:nil="true"/>
    <Language xmlns="http://schemas.microsoft.com/sharepoint/v3" xsi:nil="true"/>
    <_Enstock xmlns="319a9c1d-6107-471a-83e8-1a40088b2974">false</_Enstock>
    <EnVeille xmlns="7c4c9101-ca6c-4953-bf15-5ed2fb777a67">true</EnVeille>
    <Classement xmlns="319a9c1d-6107-471a-83e8-1a40088b2974" xsi:nil="true"/>
    <nb_x0020_pages xmlns="7c4c9101-ca6c-4953-bf15-5ed2fb777a67" xsi:nil="true"/>
    <DocumentSetDescription xmlns="http://schemas.microsoft.com/sharepoint/v3" xsi:nil="true"/>
    <MiseAJour xmlns="7c4c9101-ca6c-4953-bf15-5ed2fb777a67" xsi:nil="true"/>
    <_Statut xmlns="319a9c1d-6107-471a-83e8-1a40088b2974">
      <Value>En ligne</Value>
    </_Statut>
    <Descriptif xmlns="7c4c9101-ca6c-4953-bf15-5ed2fb777a67" xsi:nil="true"/>
    <Date_x0020_de_x0020_validation_x0020_juridique_x0020_compl_x00e8_te xmlns="319a9c1d-6107-471a-83e8-1a40088b2974">2025-06-30T04:00:00+00:00</Date_x0020_de_x0020_validation_x0020_juridique_x0020_compl_x00e8_te>
    <Publications_x0020_liées xmlns="7c4c9101-ca6c-4953-bf15-5ed2fb777a67">
      <Value>Faire un choix</Value>
    </Publications_x0020_liées>
    <_Lien xmlns="319a9c1d-6107-471a-83e8-1a40088b2974">
      <Url>https://www.educationjuridique.ca/fr/intervenant/trousses-obnl/partir-et-se-reconstruire-se-separer-ou-divorcer-en-contexte-dimmigration/</Url>
      <Description>https://www.educationjuridique.ca/fr/intervenant/trousses-obnl/partir-et-se-reconstruire-se-separer-ou-divorcer-en-contexte-dimmigration/</Description>
    </_Lien>
    <Notes1 xmlns="7c4c9101-ca6c-4953-bf15-5ed2fb777a67">Ensemble d'outils bonifiés ou créés lors du projet FEJ
**2025-10 ATTENTION il s'agit en fait d'une trousse clé en main, et non d'un atelier. On devra déterminer s'il doit être déplacé ailleurs dans le catalogue.</Notes1>
    <Disponible xmlns="7c4c9101-ca6c-4953-bf15-5ed2fb777a67">true</Disponible>
    <À_x0020_lire_x0020_aussi xmlns="7c4c9101-ca6c-4953-bf15-5ed2fb777a67">
      <Value>-</Value>
    </À_x0020_lire_x0020_aussi>
    <Date_x0020_de_x0020_validation_x0020_CCD_x002f_p_x00e9_dago_x002f_graphique xmlns="319a9c1d-6107-471a-83e8-1a40088b2974">2025-06-30T04:00:00+00:00</Date_x0020_de_x0020_validation_x0020_CCD_x002f_p_x00e9_dago_x002f_graphique>
    <Langue_x0020_de_x0020_la_x0020_présentation xmlns="7c4c9101-ca6c-4953-bf15-5ed2fb777a67" xsi:nil="true"/>
    <Intervenants xmlns="7c4c9101-ca6c-4953-bf15-5ed2fb777a67">false</Intervenants>
    <i907d86ec4584f6cb358ae81bbc1ea6b xmlns="319a9c1d-6107-471a-83e8-1a40088b2974">
      <Terms xmlns="http://schemas.microsoft.com/office/infopath/2007/PartnerControls">
        <TermInfo xmlns="http://schemas.microsoft.com/office/infopath/2007/PartnerControls">
          <TermName xmlns="http://schemas.microsoft.com/office/infopath/2007/PartnerControls">educationjuridique.ca:Type d'activité:Trousse clé en main</TermName>
          <TermId xmlns="http://schemas.microsoft.com/office/infopath/2007/PartnerControls">3abe23ac-b6cc-41fc-aa46-c58121215972</TermId>
        </TermInfo>
      </Terms>
    </i907d86ec4584f6cb358ae81bbc1ea6b>
    <Date_x0020_d_x0027_impression xmlns="7c4c9101-ca6c-4953-bf15-5ed2fb777a67" xsi:nil="true"/>
    <Refonte_migré xmlns="7c4c9101-ca6c-4953-bf15-5ed2fb777a67">false</Refonte_migré>
    <PublicCible xmlns="7c4c9101-ca6c-4953-bf15-5ed2fb777a67" xsi:nil="true"/>
    <MediaLengthInSeconds xmlns="319a9c1d-6107-471a-83e8-1a40088b2974" xsi:nil="true"/>
    <Titre_x0020_anglais xmlns="7c4c9101-ca6c-4953-bf15-5ed2fb777a67">To Walk Away and Rebuild - Separating or Divorcing in the Context of Immigration</Titre_x0020_anglais>
    <EnLigneFR xmlns="7c4c9101-ca6c-4953-bf15-5ed2fb777a67">false</EnLigneFR>
    <Année_x0020_de_x0020_développement xmlns="7c4c9101-ca6c-4953-bf15-5ed2fb777a67" xsi:nil="true"/>
    <EnLigneEN xmlns="7c4c9101-ca6c-4953-bf15-5ed2fb777a67">false</EnLigneEN>
    <Categorie xmlns="7c4c9101-ca6c-4953-bf15-5ed2fb777a67" xsi:nil="true"/>
    <SharedWithUsers xmlns="7c4c9101-ca6c-4953-bf15-5ed2fb777a67">
      <UserInfo>
        <DisplayName/>
        <AccountId xsi:nil="true"/>
        <AccountType/>
      </UserInfo>
    </SharedWithUsers>
    <TaxCatchAll xmlns="7c4c9101-ca6c-4953-bf15-5ed2fb777a67">
      <Value>4511</Value>
    </TaxCatchAll>
    <Client_x00e8_les xmlns="319a9c1d-6107-471a-83e8-1a40088b2974" xsi:nil="true"/>
    <Durée_x0020__x0028_minutes_x0029_ xmlns="7c4c9101-ca6c-4953-bf15-5ed2fb777a67" xsi:nil="true"/>
    <Champ_x0020_d_x0027_expertise12 xmlns="7c4c9101-ca6c-4953-bf15-5ed2fb777a67" xsi:nil="true"/>
    <PublishingExpirationDate xmlns="http://schemas.microsoft.com/sharepoint/v3" xsi:nil="true"/>
    <Type_x0020_d_x0027_activité xmlns="7c4c9101-ca6c-4953-bf15-5ed2fb777a67" xsi:nil="true"/>
    <Dernière_x0020_animation xmlns="7c4c9101-ca6c-4953-bf15-5ed2fb777a67" xsi:nil="true"/>
    <DateDePublication xmlns="7c4c9101-ca6c-4953-bf15-5ed2fb777a67" xsi:nil="true"/>
    <EnLigneEnFrSur xmlns="7c4c9101-ca6c-4953-bf15-5ed2fb777a67" xsi:nil="true"/>
    <Coordo_x0020_responsable xmlns="7c4c9101-ca6c-4953-bf15-5ed2fb777a67">
      <UserInfo>
        <DisplayName/>
        <AccountId xsi:nil="true"/>
        <AccountType/>
      </UserInfo>
    </Coordo_x0020_responsable>
    <Niveau_x0020_suggéré xmlns="7c4c9101-ca6c-4953-bf15-5ed2fb777a67" xsi:nil="true"/>
    <Derniers_animateurs xmlns="7c4c9101-ca6c-4953-bf15-5ed2fb777a67">
      <UserInfo>
        <DisplayName/>
        <AccountId xsi:nil="true"/>
        <AccountType/>
      </UserInfo>
    </Derniers_animateurs>
    <PublishingStartDate xmlns="http://schemas.microsoft.com/sharepoint/v3" xsi:nil="true"/>
    <Partenariat xmlns="7c4c9101-ca6c-4953-bf15-5ed2fb777a67" xsi:nil="true"/>
    <Disciplines_x0020_scolaires xmlns="7c4c9101-ca6c-4953-bf15-5ed2fb777a67" xsi:nil="true"/>
    <Poids xmlns="7c4c9101-ca6c-4953-bf15-5ed2fb777a67" xsi:nil="true"/>
    <Graphiste xmlns="7c4c9101-ca6c-4953-bf15-5ed2fb777a67" xsi:nil="true"/>
    <Thème_Vidéo xmlns="7c4c9101-ca6c-4953-bf15-5ed2fb777a67" xsi:nil="true"/>
    <MediaServiceAutoKeyPoints xmlns="319a9c1d-6107-471a-83e8-1a40088b2974" xsi:nil="true"/>
    <MediaServiceObjectDetectorVersions xmlns="319a9c1d-6107-471a-83e8-1a40088b2974" xsi:nil="true"/>
    <MediaServiceLocation xmlns="319a9c1d-6107-471a-83e8-1a40088b2974" xsi:nil="true"/>
    <MediaServiceSearchProperties xmlns="319a9c1d-6107-471a-83e8-1a40088b2974" xsi:nil="true"/>
    <Publi_x00e9__x0020_sur xmlns="319a9c1d-6107-471a-83e8-1a40088b297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F9CD263CC683F48BC8AE0DBBAC34D4E" ma:contentTypeVersion="146" ma:contentTypeDescription="Crée un document." ma:contentTypeScope="" ma:versionID="fecd9b592a6078aa8757adc8a40f72db">
  <xsd:schema xmlns:xsd="http://www.w3.org/2001/XMLSchema" xmlns:xs="http://www.w3.org/2001/XMLSchema" xmlns:p="http://schemas.microsoft.com/office/2006/metadata/properties" xmlns:ns1="http://schemas.microsoft.com/sharepoint/v3" xmlns:ns2="7c4c9101-ca6c-4953-bf15-5ed2fb777a67" xmlns:ns3="319a9c1d-6107-471a-83e8-1a40088b2974" targetNamespace="http://schemas.microsoft.com/office/2006/metadata/properties" ma:root="true" ma:fieldsID="6eef3f578ecd4af849277ee30c1ed6f8" ns1:_="" ns2:_="" ns3:_="">
    <xsd:import namespace="http://schemas.microsoft.com/sharepoint/v3"/>
    <xsd:import namespace="7c4c9101-ca6c-4953-bf15-5ed2fb777a67"/>
    <xsd:import namespace="319a9c1d-6107-471a-83e8-1a40088b2974"/>
    <xsd:element name="properties">
      <xsd:complexType>
        <xsd:sequence>
          <xsd:element name="documentManagement">
            <xsd:complexType>
              <xsd:all>
                <xsd:element ref="ns2:Titre_x0020_anglais" minOccurs="0"/>
                <xsd:element ref="ns2:Langue_x0020_de_x0020_la_x0020_présentation" minOccurs="0"/>
                <xsd:element ref="ns3:_Statut" minOccurs="0"/>
                <xsd:element ref="ns2:Notes1" minOccurs="0"/>
                <xsd:element ref="ns2:PublicCible" minOccurs="0"/>
                <xsd:element ref="ns2:EnVeille" minOccurs="0"/>
                <xsd:element ref="ns2:Descriptif" minOccurs="0"/>
                <xsd:element ref="ns2:MiseAJour" minOccurs="0"/>
                <xsd:element ref="ns2:Champ_x0020_d_x0027_expertise12" minOccurs="0"/>
                <xsd:element ref="ns2:À_x0020_lire_x0020_aussi" minOccurs="0"/>
                <xsd:element ref="ns2:Publications_x0020_liées" minOccurs="0"/>
                <xsd:element ref="ns2:Poids" minOccurs="0"/>
                <xsd:element ref="ns3:_Enstock" minOccurs="0"/>
                <xsd:element ref="ns2:Date_x0020_d_x0027_impression" minOccurs="0"/>
                <xsd:element ref="ns2:EnLigneEnFrSur" minOccurs="0"/>
                <xsd:element ref="ns2:DateDePublication" minOccurs="0"/>
                <xsd:element ref="ns2:Graphiste" minOccurs="0"/>
                <xsd:element ref="ns2:nb_x0020_pages" minOccurs="0"/>
                <xsd:element ref="ns2:Partenariat" minOccurs="0"/>
                <xsd:element ref="ns2:Durée_x0020__x0028_minutes_x0029_" minOccurs="0"/>
                <xsd:element ref="ns2:Année_x0020_de_x0020_développement" minOccurs="0"/>
                <xsd:element ref="ns2:Coordo_x0020_responsable" minOccurs="0"/>
                <xsd:element ref="ns2:Thème_Vidéo" minOccurs="0"/>
                <xsd:element ref="ns3:lcf76f155ced4ddcb4097134ff3c332f" minOccurs="0"/>
                <xsd:element ref="ns3:MediaServiceObjectDetectorVersions" minOccurs="0"/>
                <xsd:element ref="ns3:MediaServiceSearchProperties" minOccurs="0"/>
                <xsd:element ref="ns2:TaxCatchAll" minOccurs="0"/>
                <xsd:element ref="ns2:Categorie" minOccurs="0"/>
                <xsd:element ref="ns3:Client_x00e8_les" minOccurs="0"/>
                <xsd:element ref="ns2:SharedWithUsers" minOccurs="0"/>
                <xsd:element ref="ns2:Dernière_x0020_animation" minOccurs="0"/>
                <xsd:element ref="ns2:SharedWithDetails" minOccurs="0"/>
                <xsd:element ref="ns1:DocumentSetDescription" minOccurs="0"/>
                <xsd:element ref="ns2:Derniers_animateurs" minOccurs="0"/>
                <xsd:element ref="ns3:MediaLengthInSeconds" minOccurs="0"/>
                <xsd:element ref="ns1:PublishingStartDate" minOccurs="0"/>
                <xsd:element ref="ns1:PublishingExpirationDate" minOccurs="0"/>
                <xsd:element ref="ns2:EnLigneFR" minOccurs="0"/>
                <xsd:element ref="ns2:Intervenants" minOccurs="0"/>
                <xsd:element ref="ns3:MediaServiceKeyPoints" minOccurs="0"/>
                <xsd:element ref="ns3:MediaServiceFastMetadata" minOccurs="0"/>
                <xsd:element ref="ns2:Refonte_migré" minOccurs="0"/>
                <xsd:element ref="ns2:Type_x0020_d_x0027_activité" minOccurs="0"/>
                <xsd:element ref="ns2:EnLigneEN" minOccurs="0"/>
                <xsd:element ref="ns3:MediaServiceLocation" minOccurs="0"/>
                <xsd:element ref="ns2:Disciplines_x0020_scolaires" minOccurs="0"/>
                <xsd:element ref="ns2:Niveau_x0020_suggéré" minOccurs="0"/>
                <xsd:element ref="ns3:MediaServiceDateTaken" minOccurs="0"/>
                <xsd:element ref="ns3:MediaServiceAutoKeyPoints" minOccurs="0"/>
                <xsd:element ref="ns3:MediaServiceGenerationTime" minOccurs="0"/>
                <xsd:element ref="ns3:_Lien" minOccurs="0"/>
                <xsd:element ref="ns3:MediaServiceOCR" minOccurs="0"/>
                <xsd:element ref="ns3:i907d86ec4584f6cb358ae81bbc1ea6b" minOccurs="0"/>
                <xsd:element ref="ns3:Classement" minOccurs="0"/>
                <xsd:element ref="ns3:Date_Alerte" minOccurs="0"/>
                <xsd:element ref="ns3:MediaServiceEventHashCode" minOccurs="0"/>
                <xsd:element ref="ns3:MediaServiceMetadata" minOccurs="0"/>
                <xsd:element ref="ns3:Date_x0020_de_x0020_validation_x0020_juridique_x0020_compl_x00e8_te" minOccurs="0"/>
                <xsd:element ref="ns3:Date_x0020_de_x0020_validation_x0020_CCD_x002f_p_x00e9_dago_x002f_graphique" minOccurs="0"/>
                <xsd:element ref="ns3:MediaServiceBillingMetadata" minOccurs="0"/>
                <xsd:element ref="ns1:Language" minOccurs="0"/>
                <xsd:element ref="ns2:Disponible" minOccurs="0"/>
                <xsd:element ref="ns3:Publi_x00e9__x0020_su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ocumentSetDescription" ma:index="37" nillable="true" ma:displayName="Description" ma:description="Description de l’ensemble de documents" ma:hidden="true" ma:internalName="DocumentSetDescription" ma:readOnly="false">
      <xsd:simpleType>
        <xsd:restriction base="dms:Note"/>
      </xsd:simpleType>
    </xsd:element>
    <xsd:element name="PublishingStartDate" ma:index="40" nillable="true" ma:displayName="Date de début de planification" ma:description="La colonne de site Date de début de planification est créée par la fonctionnalité de publication. Elle permet de spécifier les date et heure auxquelles cette page apparaîtra la première fois aux visiteurs du site." ma:hidden="true" ma:internalName="PublishingStartDate" ma:readOnly="false">
      <xsd:simpleType>
        <xsd:restriction base="dms:Unknown"/>
      </xsd:simpleType>
    </xsd:element>
    <xsd:element name="PublishingExpirationDate" ma:index="41" nillable="true" ma:displayName="Date de fin de planification" ma:description="La colonne de site Date de fin de planification est créée par la fonctionnalité de publication. Elle permet de spécifier les date et heure auxquelles cette page n'apparaîtra plus aux visiteurs du site." ma:hidden="true" ma:internalName="PublishingExpirationDate" ma:readOnly="false">
      <xsd:simpleType>
        <xsd:restriction base="dms:Unknown"/>
      </xsd:simpleType>
    </xsd:element>
    <xsd:element name="Language" ma:index="70" nillable="true" ma:displayName="Z_OLD_Langue(old)" ma:format="Dropdown" ma:hidden="true" ma:indexed="true" ma:internalName="Language">
      <xsd:simpleType>
        <xsd:union memberTypes="dms:Text">
          <xsd:simpleType>
            <xsd:restriction base="dms:Choice">
              <xsd:enumeration value="Arabe (Arabie saoudite)"/>
              <xsd:enumeration value="Bulgare (Bulgarie)"/>
              <xsd:enumeration value="Chinois (Hong Kong R.A.S.)"/>
              <xsd:enumeration value="Chinois (Chine)"/>
              <xsd:enumeration value="Chinois (Taïwan)"/>
              <xsd:enumeration value="Croate (Croatie)"/>
              <xsd:enumeration value="Tchèque (République tchèque)"/>
              <xsd:enumeration value="Danois (Danemark)"/>
              <xsd:enumeration value="Néerlandais (Pays-Bas)"/>
              <xsd:enumeration value="Anglais"/>
              <xsd:enumeration value="Estonien (Estonie)"/>
              <xsd:enumeration value="Finnois (Finlande)"/>
              <xsd:enumeration value="Français (France)"/>
              <xsd:enumeration value="Allemand (Allemagne)"/>
              <xsd:enumeration value="Grec (Grèce)"/>
              <xsd:enumeration value="Hébreu (Israël)"/>
              <xsd:enumeration value="Hindi (Inde)"/>
              <xsd:enumeration value="Hongrois (Hongrie)"/>
              <xsd:enumeration value="Indonésien (Indonésie)"/>
              <xsd:enumeration value="Italien (Italie)"/>
              <xsd:enumeration value="Japonais (Japon)"/>
              <xsd:enumeration value="Coréen (Corée)"/>
              <xsd:enumeration value="Letton (Lettonie)"/>
              <xsd:enumeration value="Lituanien (Lituanie)"/>
              <xsd:enumeration value="Malais (Malaisie)"/>
              <xsd:enumeration value="Norvégien (Bokmal) (Norvège)"/>
              <xsd:enumeration value="Polonais (Pologne)"/>
              <xsd:enumeration value="Portugais (Brésil)"/>
              <xsd:enumeration value="Portugais (Portugal)"/>
              <xsd:enumeration value="Roumain (Roumanie)"/>
              <xsd:enumeration value="Russe (Russie)"/>
              <xsd:enumeration value="Serbe (Latin, Serbie)"/>
              <xsd:enumeration value="Slovaque (Slovaquie)"/>
              <xsd:enumeration value="Slovène (Slovénie)"/>
              <xsd:enumeration value="Espagnol (Espagne)"/>
              <xsd:enumeration value="Suédois (Suède)"/>
              <xsd:enumeration value="Thaï (Thaïlande)"/>
              <xsd:enumeration value="Turc (Turquie)"/>
              <xsd:enumeration value="Ukrainien (Ukraine)"/>
              <xsd:enumeration value="Ourdou (République islamique du Pakistan)"/>
              <xsd:enumeration value="Vietnamien (Vietnam)"/>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7c4c9101-ca6c-4953-bf15-5ed2fb777a67" elementFormDefault="qualified">
    <xsd:import namespace="http://schemas.microsoft.com/office/2006/documentManagement/types"/>
    <xsd:import namespace="http://schemas.microsoft.com/office/infopath/2007/PartnerControls"/>
    <xsd:element name="Titre_x0020_anglais" ma:index="2" nillable="true" ma:displayName="Titre anglais" ma:description="Titre du contenu en ANG" ma:internalName="Titre_x0020_anglais" ma:readOnly="false">
      <xsd:simpleType>
        <xsd:restriction base="dms:Text">
          <xsd:maxLength value="255"/>
        </xsd:restriction>
      </xsd:simpleType>
    </xsd:element>
    <xsd:element name="Langue_x0020_de_x0020_la_x0020_présentation" ma:index="3" nillable="true" ma:displayName="Langues" ma:format="Dropdown" ma:internalName="Langue_x0020_de_x0020_la_x0020_pr_x00e9_sentation">
      <xsd:simpleType>
        <xsd:restriction base="dms:Choice">
          <xsd:enumeration value="Français et Anglais"/>
          <xsd:enumeration value="Anglais"/>
          <xsd:enumeration value="Français"/>
          <xsd:enumeration value="Autre"/>
        </xsd:restriction>
      </xsd:simpleType>
    </xsd:element>
    <xsd:element name="Notes1" ma:index="5" nillable="true" ma:displayName="Notes / Commentaires" ma:format="Dropdown" ma:internalName="Notes1">
      <xsd:simpleType>
        <xsd:restriction base="dms:Note">
          <xsd:maxLength value="255"/>
        </xsd:restriction>
      </xsd:simpleType>
    </xsd:element>
    <xsd:element name="PublicCible" ma:index="7" nillable="true" ma:displayName="Public cible" ma:format="Dropdown" ma:internalName="PublicCible">
      <xsd:complexType>
        <xsd:complexContent>
          <xsd:extension base="dms:MultiChoice">
            <xsd:sequence>
              <xsd:element name="Value" maxOccurs="unbounded" minOccurs="0" nillable="true">
                <xsd:simpleType>
                  <xsd:restriction base="dms:Choice">
                    <xsd:enumeration value="Primaire"/>
                    <xsd:enumeration value="Secondaire - Premier cycle"/>
                    <xsd:enumeration value="Secondaire - Deuxième cycle"/>
                    <xsd:enumeration value="Adulte"/>
                    <xsd:enumeration value="Intervenants"/>
                    <xsd:enumeration value="Milieu juridique"/>
                    <xsd:enumeration value="Secondaire"/>
                    <xsd:enumeration value="Éducaloi"/>
                    <xsd:enumeration value="Externe"/>
                  </xsd:restriction>
                </xsd:simpleType>
              </xsd:element>
            </xsd:sequence>
          </xsd:extension>
        </xsd:complexContent>
      </xsd:complexType>
    </xsd:element>
    <xsd:element name="EnVeille" ma:index="8" nillable="true" ma:displayName="À veiller" ma:default="0" ma:format="Dropdown" ma:indexed="true" ma:internalName="EnVeille" ma:readOnly="false">
      <xsd:simpleType>
        <xsd:restriction base="dms:Boolean"/>
      </xsd:simpleType>
    </xsd:element>
    <xsd:element name="Descriptif" ma:index="9" nillable="true" ma:displayName="Descriptif" ma:description="Texte apparaissant dans la vignette sur Educaloi.qc.ca/publications" ma:hidden="true" ma:internalName="Descriptif" ma:readOnly="false">
      <xsd:simpleType>
        <xsd:restriction base="dms:Note"/>
      </xsd:simpleType>
    </xsd:element>
    <xsd:element name="MiseAJour" ma:index="10" nillable="true" ma:displayName="Date de mise à jour" ma:description="Date de la dernière mise à jour complète" ma:format="DateOnly" ma:hidden="true" ma:indexed="true" ma:internalName="MiseAJour">
      <xsd:simpleType>
        <xsd:restriction base="dms:DateTime"/>
      </xsd:simpleType>
    </xsd:element>
    <xsd:element name="Champ_x0020_d_x0027_expertise12" ma:index="11" nillable="true" ma:displayName="Champ d'expertise" ma:format="Dropdown" ma:hidden="true" ma:internalName="Champ_x0020_d_x0027_expertise12">
      <xsd:simpleType>
        <xsd:restriction base="dms:Choice">
          <xsd:enumeration value="Communication Claire du Droit"/>
          <xsd:enumeration value="Information/Éducation Juridique"/>
          <xsd:enumeration value="Autre"/>
        </xsd:restriction>
      </xsd:simpleType>
    </xsd:element>
    <xsd:element name="À_x0020_lire_x0020_aussi" ma:index="12" nillable="true" ma:displayName="À lire aussi" ma:default="-" ma:description="Module noeuds connexes dans Wordpress" ma:hidden="true" ma:internalName="_x00c0__x0020_lire_x0020_aussi" ma:readOnly="false">
      <xsd:complexType>
        <xsd:complexContent>
          <xsd:extension base="dms:MultiChoiceFillIn">
            <xsd:sequence>
              <xsd:element name="Value" maxOccurs="unbounded" minOccurs="0" nillable="true">
                <xsd:simpleType>
                  <xsd:union memberTypes="dms:Text">
                    <xsd:simpleType>
                      <xsd:restriction base="dms:Choice">
                        <xsd:enumeration value="-"/>
                        <xsd:enumeration value="Accès à l'information"/>
                        <xsd:enumeration value="Accident automobile"/>
                        <xsd:enumeration value="Accidents au travail"/>
                        <xsd:enumeration value="Achat d'un véhicule"/>
                        <xsd:enumeration value="Actions collectives"/>
                        <xsd:enumeration value="Adoption et procréation assistée"/>
                        <xsd:enumeration value="Aide et ressources pour les victimes"/>
                        <xsd:enumeration value="Aide juridique"/>
                        <xsd:enumeration value="Aide sociale"/>
                        <xsd:enumeration value="Assurances"/>
                        <xsd:enumeration value="Avortement"/>
                        <xsd:enumeration value="Cartes de crédit"/>
                        <xsd:enumeration value="Casier judiciaire"/>
                        <xsd:enumeration value="Choisir une propriété"/>
                        <xsd:enumeration value="Conciliation travail-famille"/>
                        <xsd:enumeration value="Congés et vacances"/>
                        <xsd:enumeration value="Conjoints de fait"/>
                        <xsd:enumeration value="Consentement aux soins"/>
                        <xsd:enumeration value="Consentement sexuel"/>
                        <xsd:enumeration value="Contrats de service"/>
                        <xsd:enumeration value="Contrats de télécommunication"/>
                        <xsd:enumeration value="Contraventions"/>
                        <xsd:enumeration value="Cour des petites créances"/>
                        <xsd:enumeration value="Crimes et infractions – autres"/>
                        <xsd:enumeration value="Décès d'un proche"/>
                        <xsd:enumeration value="Demander l'assurance-emploi"/>
                        <xsd:enumeration value="Démarrer une entreprise"/>
                        <xsd:enumeration value="Déterminer la garde des enfants"/>
                        <xsd:enumeration value="Devenir propriétaire"/>
                        <xsd:enumeration value="Divorce - les premiers moments"/>
                        <xsd:enumeration value="Divorce - les procédures à la cour"/>
                        <xsd:enumeration value="Divorce - partage des biens"/>
                        <xsd:enumeration value="Divorce - pension alimentaire pour l'ex-époux"/>
                        <xsd:enumeration value="Documents officiels"/>
                        <xsd:enumeration value="Dossier criminel d'adolescent"/>
                        <xsd:enumeration value="Dossier médical"/>
                        <xsd:enumeration value="Droits des ados"/>
                        <xsd:enumeration value="Droits et responsabilités au travail"/>
                        <xsd:enumeration value="Droits et responsabilités des parents"/>
                        <xsd:enumeration value="Droits linguistiques"/>
                        <xsd:enumeration value="École et travail"/>
                        <xsd:enumeration value="Égalité et diversité"/>
                        <xsd:enumeration value="Être grand-parent"/>
                        <xsd:enumeration value="Exercer la garde des enfants"/>
                        <xsd:enumeration value="Financer l'achat d'une propriété"/>
                        <xsd:enumeration value="Fiches carrière"/>
                        <xsd:enumeration value="Fonctionnement du procès"/>
                        <xsd:enumeration value="Garanties et réparations"/>
                        <xsd:enumeration value="Garde des enfants - situations particulières"/>
                        <xsd:enumeration value="Gérer une succession - Particularités autochtones"/>
                        <xsd:enumeration value="Habiter un logement"/>
                        <xsd:enumeration value="Harcèlement au travail"/>
                        <xsd:enumeration value="Hébergement des aînés"/>
                        <xsd:enumeration value="Horaire de travail"/>
                        <xsd:enumeration value="Infractions avec violence"/>
                        <xsd:enumeration value="Infractions liées aux drogues"/>
                        <xsd:enumeration value="Infractions sexuelles"/>
                        <xsd:enumeration value="Infractions sur la route"/>
                        <xsd:enumeration value="Interaction avec la police"/>
                        <xsd:enumeration value="Intimidation et les ados"/>
                        <xsd:enumeration value="Justice pénale pour adolescent - rôle des parents"/>
                        <xsd:enumeration value="Le Curateur public"/>
                        <xsd:enumeration value="Les professionnels de l'immobilier"/>
                        <xsd:enumeration value="Lien de filiation"/>
                        <xsd:enumeration value="Liquidation de la succession"/>
                        <xsd:enumeration value="Location d’un bien"/>
                        <xsd:enumeration value="Lois sur le travail"/>
                        <xsd:enumeration value="Loisirs et abonnements"/>
                        <xsd:enumeration value="Louer un logement"/>
                        <xsd:enumeration value="Mariage"/>
                        <xsd:enumeration value="Médiation familiale"/>
                        <xsd:enumeration value="Mise en demeure"/>
                        <xsd:enumeration value="Modifier une pension alimentaire pour enfants"/>
                        <xsd:enumeration value="Notions juridiques de base"/>
                        <xsd:enumeration value="Obtenir une pension alimentaire pour enfant"/>
                        <xsd:enumeration value="Règles spécifiques aux organismes de bienfaisance enregistrés"/>
                        <xsd:enumeration value="Organismes publics"/>
                        <xsd:enumeration value="Exploiter un organisme sans but lucratif (OSBL)"/>
                        <xsd:enumeration value="Parents et éducation"/>
                        <xsd:enumeration value="Parents séparés"/>
                        <xsd:enumeration value="Payer la pension alimentaire pour enfant"/>
                        <xsd:enumeration value="Pension alimentaire pour enfants - situations particulières"/>
                        <xsd:enumeration value="Perdre son emploi"/>
                        <xsd:enumeration value="Protéger un proche: particularités autochtones"/>
                        <xsd:enumeration value="Protéger un proche"/>
                        <xsd:enumeration value="Plainte et dénonciation"/>
                        <xsd:enumeration value="Plaintes et recours contre le gouvernement"/>
                        <xsd:enumeration value="Plaintes et recours en santé"/>
                        <xsd:enumeration value="Plaintes et recours"/>
                        <xsd:enumeration value="Planifier sa succession - particularités autochtones"/>
                        <xsd:enumeration value="Planifier sa succession"/>
                        <xsd:enumeration value="Favoriser son autonomie"/>
                        <xsd:enumeration value="Préarrangements funéraires"/>
                        <xsd:enumeration value="Prêts et financement"/>
                        <xsd:enumeration value="Procès criminel"/>
                        <xsd:enumeration value="Processus criminel: particularités autochtones"/>
                        <xsd:enumeration value="Professionnels de la santé"/>
                        <xsd:enumeration value="Professionnels du droit"/>
                        <xsd:enumeration value="Protection des enfants"/>
                        <xsd:enumeration value="Protection du consommateur - règles particulières"/>
                        <xsd:enumeration value="Quand un ado commet un crime"/>
                        <xsd:enumeration value="Quitter son emploi"/>
                        <xsd:enumeration value="Quitter un logement"/>
                        <xsd:enumeration value="Tribunal administratif du logement"/>
                        <xsd:enumeration value="Régime public de santé"/>
                        <xsd:enumeration value="Régimes matrimoniaux"/>
                        <xsd:enumeration value="Régler un conflit"/>
                        <xsd:enumeration value="Relations avec les voisins"/>
                        <xsd:enumeration value="Rénovations et construction"/>
                        <xsd:enumeration value="Réparations et garanties sur un véhicule"/>
                        <xsd:enumeration value="Responsabilité civile et contrats"/>
                        <xsd:enumeration value="Salaire"/>
                        <xsd:enumeration value="Santé et sexualité des ados"/>
                        <xsd:enumeration value="Santé mentale"/>
                        <xsd:enumeration value="Séparation des conjoints de fait - argent et maison"/>
                        <xsd:enumeration value="Séparation des conjoints de fait - les premiers moments"/>
                        <xsd:enumeration value="Séparation des conjoints de fait - procédures à la cour"/>
                        <xsd:enumeration value="Soins de fin de vie"/>
                        <xsd:enumeration value="Surendettement et faillite"/>
                        <xsd:enumeration value="Testament"/>
                        <xsd:enumeration value="Travailleurs autonomes"/>
                        <xsd:enumeration value="Tribunal des droits de la personne"/>
                        <xsd:enumeration value="Tribunal pour adolescents"/>
                        <xsd:enumeration value="Tribunaux au Québec"/>
                        <xsd:enumeration value="Types d'entreprise"/>
                        <xsd:enumeration value="Types d'organismes"/>
                        <xsd:enumeration value="Vices cachés et garanties"/>
                        <xsd:enumeration value="Vie privée et renseignements personnels"/>
                        <xsd:enumeration value="Vol, fraude et vandalisme"/>
                        <xsd:enumeration value="Avoir une entreprise"/>
                        <xsd:enumeration value="Reprendre une entreprise"/>
                      </xsd:restriction>
                    </xsd:simpleType>
                  </xsd:union>
                </xsd:simpleType>
              </xsd:element>
            </xsd:sequence>
          </xsd:extension>
        </xsd:complexContent>
      </xsd:complexType>
    </xsd:element>
    <xsd:element name="Publications_x0020_liées" ma:index="13" nillable="true" ma:displayName="Publications liées" ma:default="Faire un choix" ma:hidden="true" ma:internalName="Publications_x0020_li_x00e9_es" ma:readOnly="false">
      <xsd:complexType>
        <xsd:complexContent>
          <xsd:extension base="dms:MultiChoice">
            <xsd:sequence>
              <xsd:element name="Value" maxOccurs="unbounded" minOccurs="0" nillable="true">
                <xsd:simpleType>
                  <xsd:restriction base="dms:Choice">
                    <xsd:enumeration value="Faire un choix"/>
                    <xsd:enumeration value="Balado - Planifier l'avenir, épisode 1 : La procuration"/>
                    <xsd:enumeration value="Balado - Planifier l'avenir, épisode 2 : Le mandat de protection"/>
                    <xsd:enumeration value="Balado - Planifier l'avenir, épisode 3 : Faire votre testament"/>
                    <xsd:enumeration value="Balado - Planifier l'avenir, épisode 4 : Utiliser le mandat de protection d’un proche : l’homologation"/>
                    <xsd:enumeration value="Balado - Planifier l'avenir, épisode 5 : Décès d’un proche : vérifier s’il existe un testament"/>
                    <xsd:enumeration value="Balado - Planifier l'avenir, épisode 6 : Être liquidateur d'une succession"/>
                    <xsd:enumeration value="Balado - #Apres - Épisode 1 - Plainte à la police et trousse médico-légale"/>
                    <xsd:enumeration value="Balado - #Apres - Épisode 2 - Médiation"/>
                    <xsd:enumeration value="Balado - #Apres - Épisode 3 - Procès criminel - de la plainte à la peine"/>
                    <xsd:enumeration value="Balado - Au coeur d'un procès - Épisode 1 | La préparation d’un procès"/>
                    <xsd:enumeration value="Balado - Au coeur d'un procès - Épisode 2 | Le procès"/>
                    <xsd:enumeration value="Guide - Accompagner les victimes d'agressions à caractère sexuel en situation de vulnérabilité"/>
                    <xsd:enumeration value="Guide - Accompanying Sexual Assault Victims in Vulnerable Situations"/>
                    <xsd:enumeration value="Guide - Aîné Investisseurs - Protect Your Money - From Financial Fraud and Abuse"/>
                    <xsd:enumeration value="Guide - Aîné Investisseurs - Protect Your Money - Remedies and Useful Ressources"/>
                    <xsd:enumeration value="Guide - Aîné Investisseurs - Protéger vos investissements - Contre la fraude et les abus financiers"/>
                    <xsd:enumeration value="Guide - Aîné Investisseurs - Protéger vos investissements - Recours et ressources utiles"/>
                    <xsd:enumeration value="Guide - Applying for a Divorce"/>
                    <xsd:enumeration value="Guide - Caregivers"/>
                    <xsd:enumeration value="Guide - Changing a Judgment (Common-Law Couples)"/>
                    <xsd:enumeration value="Guide - Processus judiciaire criminel et droits des accusés autochtones"/>
                    <xsd:enumeration value="Guide - Criminal Legal Process and the Rights of Indigenous People Accused of a Crime"/>
                    <xsd:enumeration value="Guide - Dealing With a Death and Settling an Estate"/>
                    <xsd:enumeration value="Guide - Décès et succession - Comment gérer le décès"/>
                    <xsd:enumeration value="Guide - Droits et responsabilités des jeunes mères - Manuel d'animation"/>
                    <xsd:enumeration value="Guide - Droits et responsabilités des jeunes mères - Guide d'information"/>
                    <xsd:enumeration value="Guide - Faire une demande en divorce"/>
                    <xsd:enumeration value="Guide - Faire votre testament"/>
                    <xsd:enumeration value="Guide - Femmes judiciarisées - Guide d'animation"/>
                    <xsd:enumeration value="Guide - Femmes judiciarisées - Guide d'information juridique"/>
                    <xsd:enumeration value="Guide - Animation Guide Community Workers - Wills and Estates for people living in a community"/>
                    <xsd:enumeration value="Guide - Guide intervenant (Présentation) - Testament et successions - Quand on réside dans une communauté"/>
                    <xsd:enumeration value="Guide - Health Care Decisions"/>
                    <xsd:enumeration value="Guide - Homologation - Using a Protection Mandate"/>
                    <xsd:enumeration value="Guide - Homologation - Utiliser le mandat de protection"/>
                    <xsd:enumeration value="Guide - Housing for Seniors"/>
                    <xsd:enumeration value="Guide - Info Sheet 1 - Finding reliable legal information"/>
                    <xsd:enumeration value="Guide - Info Sheet 2 - Free and low-cost legal services"/>
                    <xsd:enumeration value="Guide - Info Sheet 3 - Legal information vs Legal advice"/>
                    <xsd:enumeration value="Guide - Info Sheet 4 - Legal Responsibilites of Staff and Volunteers"/>
                    <xsd:enumeration value="Guide - Intervenir auprès des familles"/>
                    <xsd:enumeration value="Guide - Intervenir auprès des personnes LGBTQ+ victimes de violences sexuelles"/>
                    <xsd:enumeration value="Guide - Itinérance - Criminal Records"/>
                    <xsd:enumeration value="Guide - Itinérance - Démarches administratives"/>
                    <xsd:enumeration value="Guide - Itinérance - Health care"/>
                    <xsd:enumeration value="Guide - Itinérance - Identity Documents and Banking"/>
                    <xsd:enumeration value="Guide - Itinérance - Le casier judiciaire"/>
                    <xsd:enumeration value="Guide - Itinérance - Les principaux statuts des personnes immigrantes"/>
                    <xsd:enumeration value="Guide - Itinérance - Les soins de santé"/>
                    <xsd:enumeration value="Guide - Itinérance - Main Types of Immigrant Status"/>
                    <xsd:enumeration value="Guide - Le contrat de procuration - Confier la gestion de vos affaires"/>
                    <xsd:enumeration value="Guide - Le mandat de protection - Pour nommer une personne"/>
                    <xsd:enumeration value="Guide - Les adolescents et la justice pénale - Guide pour les participants (LSJPA)"/>
                    <xsd:enumeration value="Guide - L'hébergement des aînés"/>
                    <xsd:enumeration value="Guide - Making Changes to a Divorce Judgment"/>
                    <xsd:enumeration value="Guide - Medical Decisions - What is consent"/>
                    <xsd:enumeration value="Guide - Modifier un jugement de divorce"/>
                    <xsd:enumeration value="Guide - Modifier un jugement sur la garde et la pension alimentaire des enfants"/>
                    <xsd:enumeration value="Guide - Powers of Attorney"/>
                    <xsd:enumeration value="Guide - Prévoir ses soins de santé"/>
                    <xsd:enumeration value="Guide - Proches aidants"/>
                    <xsd:enumeration value="Guide - Protection Mandates - Naming Someone to Act fo You"/>
                    <xsd:enumeration value="Guide - Wills"/>
                    <xsd:enumeration value="Guide - Women and the Criminal Justice System"/>
                    <xsd:enumeration value="Depliant - Consumer Warranties - Protection Against Defects"/>
                    <xsd:enumeration value="Dépliant - Cartographie: Prévoir ses soins de santé"/>
                    <xsd:enumeration value="Dépliant - Cartography: Plan Your Heatlh Care"/>
                    <xsd:enumeration value="Depliant - Was Your Teenager Stopped by the Police?"/>
                    <xsd:enumeration value="Depliant - Votre adolescent a des démêlés avec la Justice"/>
                    <xsd:enumeration value="Depliant - Advance Medical Directives - Expressing Wishes Ahead of Time"/>
                    <xsd:enumeration value="Depliant - Powers of Attorney and Protection Mandates - Differences Between Them"/>
                    <xsd:enumeration value="Depliant - Estate Executors - Role and Responsibilities"/>
                    <xsd:enumeration value="Depliant - Wills - Common Questions"/>
                    <xsd:enumeration value="Depliant - Planning Ahead - 10 Steps to Peace of Mind"/>
                    <xsd:enumeration value="Depliant - Organ Donation - Making Your Wishes Known"/>
                    <xsd:enumeration value="Depliant - Making a Will When You Live in an Indigenous Community"/>
                    <xsd:enumeration value="Depliant - When a Loved One Dies in an Indigenous Community - First Steps"/>
                    <xsd:enumeration value="Depliant - Décès d'un proche dans une communauté autochtone - Les premières tâches à accomplir"/>
                    <xsd:enumeration value="Depliant - Logement au Québec - Quels sont vos droits"/>
                    <xsd:enumeration value="Depliant - Faire son testament - Quand on vit dans une communauté autochtone"/>
                    <xsd:enumeration value="Depliant - Complaints About Health or Social Services - Where to Turn"/>
                    <xsd:enumeration value="Depliant - Social Media - Our Legal Responsibilities"/>
                    <xsd:enumeration value="Depliant - Intimidation et la loi des pistes pour intervenir"/>
                    <xsd:enumeration value="Depliant - Charitable Donations - Giving Wisely"/>
                    <xsd:enumeration value="Depliant - Volunteers and Non-profits in Quebec - Responsibilites and Best Practices"/>
                    <xsd:enumeration value="Depliant - Autorité parentale - Les droits et les obligations des parents envers leurs enfants"/>
                    <xsd:enumeration value="Depliant - Parental Authority - Rights and Duties of Parents Toward Children"/>
                    <xsd:enumeration value="Depliant - Trees and Fences"/>
                    <xsd:enumeration value="Depliant - Language Rights in Court in Quebec"/>
                    <xsd:enumeration value="Depliant - Health and Social Services in English - What The Law Says"/>
                    <xsd:enumeration value="Depliant - Médiation familiale - Une autre solution que le tribunal"/>
                    <xsd:enumeration value="Depliant - Garde des enfants lors de la rupture - Les droits et devoirs des parents"/>
                    <xsd:enumeration value="Depliant - Pension alimentaire pour enfants - Continuer de subvenir aux besoin des enfants après une séparation"/>
                    <xsd:enumeration value="Depliant - Separation of Common-Law Couples - Different Rules Than Married Couples"/>
                    <xsd:enumeration value="Depliant - Child Custody When Parents Break Up - Rights and Duties of Parents"/>
                    <xsd:enumeration value="Depliant - Child Support - Providing for Children When Parents Separate"/>
                    <xsd:enumeration value="Depliant - Hébergement d’une personne en perte d’autonomie : qui décide?"/>
                    <xsd:enumeration value="Depliant - Procuration - Comment vous protéger"/>
                    <xsd:enumeration value="Depliant - Powers of Attorney - Protecting Youself"/>
                    <xsd:enumeration value="Depliant - Therapies de conversion"/>
                    <xsd:enumeration value="Depliant - Conversion Therapy"/>
                    <xsd:enumeration value="Vidéo - Aide juridique, Volet contributif"/>
                    <xsd:enumeration value="Video - Accès au dossier médical"/>
                    <xsd:enumeration value="Video - Accusés autochtones - demander un rapport Gladue"/>
                    <xsd:enumeration value="Video - Accusés autochtones - intéragir avec les policiers"/>
                    <xsd:enumeration value="Video - Accusés autochtones - le droit de garder le silence"/>
                    <xsd:enumeration value="Video - Accusés autochtones - plaider coupable"/>
                    <xsd:enumeration value="Video - Agression sexuelle - y a-t-il un délai pour porter plainte"/>
                    <xsd:enumeration value="Video - Annuler un achat en ligne"/>
                    <xsd:enumeration value="Video - Being Called for Jury Duty"/>
                    <xsd:enumeration value="Video - Cancelling Online Purchase"/>
                    <xsd:enumeration value="Video - Cannabis - Possession"/>
                    <xsd:enumeration value="Video - Cannabis - Related Crimes"/>
                    <xsd:enumeration value="Video - Cannabis - When you can consume"/>
                    <xsd:enumeration value="Video - Child Support at Age 18"/>
                    <xsd:enumeration value="Video - Class Actions"/>
                    <xsd:enumeration value="Video - Conduire au Québec - Les accidents"/>
                    <xsd:enumeration value="Video - Confidentialité des procès-verbaux des organismes sans but lucratif"/>
                    <xsd:enumeration value="Video - Conflit - le tribunal ne peut plus être le premier réflexe"/>
                    <xsd:enumeration value="Video - Consent to Treatment"/>
                    <xsd:enumeration value="Video - Consentement aux soins"/>
                    <xsd:enumeration value="Video - Consentement sexuel - et si je change d'avis"/>
                    <xsd:enumeration value="Video - Contracts by Email"/>
                    <xsd:enumeration value="Video - Demander le divorce"/>
                    <xsd:enumeration value="Video - Différence entre un procès criminel ou pénal et un procès civil"/>
                    <xsd:enumeration value="Video - Differences Between Civil Trials and Criminal or Penal Trials"/>
                    <xsd:enumeration value="Video - Directors of Charities and Conflicts of Interest"/>
                    <xsd:enumeration value="Video - Discrimination in Housing"/>
                    <xsd:enumeration value="Video - Dois-tu répondre aux questions des policiers"/>
                    <xsd:enumeration value="Video - Driving in Quebec - Accidents"/>
                    <xsd:enumeration value="Video - Droits LGBTQ"/>
                    <xsd:enumeration value="Video - Ending a Contract With a Daycare"/>
                    <xsd:enumeration value="Video - Être convoqué comme Juré"/>
                    <xsd:enumeration value="Video - Evidence in Small Claims Court"/>
                    <xsd:enumeration value="Video - Family Patrimony"/>
                    <xsd:enumeration value="Video - Faut-il une blessure pour qu'il y ait un crime"/>
                    <xsd:enumeration value="Video - Filling for Divorce"/>
                    <xsd:enumeration value="Video - Financial Support for an Ex Spouse"/>
                    <xsd:enumeration value="Video - Freedom of Expression and the Internet"/>
                    <xsd:enumeration value="Video - Heating in Rental Housing"/>
                    <xsd:enumeration value="Video - Incapacity and The Public Curator"/>
                    <xsd:enumeration value="Video - Interception par les policiers - le droit à l'avocat"/>
                    <xsd:enumeration value="Video - Introduction to registered Charities"/>
                    <xsd:enumeration value="Video - Job Interviews"/>
                    <xsd:enumeration value="Video - La jurisprudence"/>
                    <xsd:enumeration value="Video - La pension alimentaire à 18 ans"/>
                    <xsd:enumeration value="Video - La pension alimentaire pour l'ex-époux"/>
                    <xsd:enumeration value="Video - Language Rights in the Court"/>
                    <xsd:enumeration value="Video - Legal Aid, services requiring a contribution"/>
                    <xsd:enumeration value="Video - Le chauffage et le logement"/>
                    <xsd:enumeration value="Video - Le fardeau de preuve en droit"/>
                    <xsd:enumeration value="Video - Le patrimoine familiale"/>
                    <xsd:enumeration value="Video - Le rôle du jury dans un procès"/>
                    <xsd:enumeration value="Video - Le secret professionnel"/>
                    <xsd:enumeration value="Video - Les actions collectives"/>
                    <xsd:enumeration value="Video - Les arbres et les relations entre voisins"/>
                    <xsd:enumeration value="Video - Les conflits d'intérêts des administrateurs d'organismes de bienfaisance"/>
                    <xsd:enumeration value="Video - Les contrats faits par courriel"/>
                    <xsd:enumeration value="Video - Les crimes à caractère sexuel (webinaire)"/>
                    <xsd:enumeration value="Video - Les droits des conjoints de fait"/>
                    <xsd:enumeration value="Video - Les droits linguistiques devant les tribunaux"/>
                    <xsd:enumeration value="Video - Les entrevues d'embauche"/>
                    <xsd:enumeration value="Video - Les injonctions"/>
                    <xsd:enumeration value="Video - Les libérations conditionnelles"/>
                    <xsd:enumeration value="Video - Les organismes de bienfaisance"/>
                    <xsd:enumeration value="Video - LGBTQ+ Rights"/>
                    <xsd:enumeration value="Video - Liberté d'expression et Internet"/>
                    <xsd:enumeration value="Video - L'importance de respecter tes conditions"/>
                    <xsd:enumeration value="Video - L'inaptitude et la Curateur public"/>
                    <xsd:enumeration value="Video - Logement - la discrimination est interdite"/>
                    <xsd:enumeration value="Video - Losing Child Custody"/>
                    <xsd:enumeration value="Video - Magasinage - La garantie légale"/>
                    <xsd:enumeration value="Video - Magasinage - Remboursement et échange"/>
                    <xsd:enumeration value="Video - Médiation aux petites créances"/>
                    <xsd:enumeration value="Video - Mediation in Small Claims Court"/>
                    <xsd:enumeration value="Video - Medical records - Who Can Have Access"/>
                    <xsd:enumeration value="Video - Mettre fin à son contrat de garderie"/>
                    <xsd:enumeration value="Video - No money to Pay a Fine"/>
                    <xsd:enumeration value="Video - Organismes de bienfaisance enregistrés - activités commerciales"/>
                    <xsd:enumeration value="Video - Organismes de bienfaisance enregistrés - activités politiques"/>
                    <xsd:enumeration value="Video - Partager les photos intimes d'une personne sans son accord"/>
                    <xsd:enumeration value="Video - Partager une image intime - à qui la faute"/>
                    <xsd:enumeration value="Video - Pas l'argent pour payer une amende"/>
                    <xsd:enumeration value="Video - Perdre la garde des enfants"/>
                    <xsd:enumeration value="Video - Preuves aux petites créances"/>
                    <xsd:enumeration value="Video - Procès criminel - qui prend en charge les procédures"/>
                    <xsd:enumeration value="Video - Protect Your Money From Financial Fraud and Abuse"/>
                    <xsd:enumeration value="Video - Protecting Yourself - Powers of Attorney"/>
                    <xsd:enumeration value="Video - Qui aura la garde des enfants"/>
                    <xsd:enumeration value="Video - Registered Charities - Rules on Business Activities"/>
                    <xsd:enumeration value="Video - Registered Charities - Rules on Political Activities"/>
                    <xsd:enumeration value="Video - Se protéger - la procuration"/>
                    <xsd:enumeration value="Video - Shopping - Returns and Exchanges"/>
                    <xsd:enumeration value="Video - Shopping - The Automatic Warranty"/>
                    <xsd:enumeration value="Video - Système de justice - qui peut t'aider"/>
                    <xsd:enumeration value="Video - The Confidentiality of Minutes of Non-Profit Organization"/>
                    <xsd:enumeration value="Video - The Jury's Role in a Court Trial"/>
                    <xsd:enumeration value="Video - The Legal Burden of Proof"/>
                    <xsd:enumeration value="Video - The Rights of Common Law Couples"/>
                    <xsd:enumeration value="Video - Tools for Planning Ahead - Power of Attorney"/>
                    <xsd:enumeration value="Video - Tools for Planning Ahead - Protection Mandates"/>
                    <xsd:enumeration value="Video - Tools for Planning Ahead - Wills"/>
                    <xsd:enumeration value="Video - Travail - Refuser les heures supplémentaires"/>
                    <xsd:enumeration value="Video - Travel - Four Tips for Smooth Sailing"/>
                    <xsd:enumeration value="Video - Trees and Neighbourly Relations"/>
                    <xsd:enumeration value="Video - Un crime est-il possible entre ados"/>
                    <xsd:enumeration value="Video - Un proche peut-il vous frauder"/>
                    <xsd:enumeration value="Video - Victims of Violence - Ending an Apartment Lease"/>
                    <xsd:enumeration value="Video - Violence conjugale ou sexuelle - mettre fin à son bail"/>
                    <xsd:enumeration value="Video - Votre ex à la maison - même sans votre accord"/>
                    <xsd:enumeration value="Video - Votre logement - Aucun depot"/>
                    <xsd:enumeration value="Video - Voyage - 4 trucs pour partir l'esprit tranquille"/>
                    <xsd:enumeration value="Video - What is Jurisprudence"/>
                    <xsd:enumeration value="Video - Who Gets Child Custody"/>
                    <xsd:enumeration value="Video - Work - Refusing Overtime"/>
                    <xsd:enumeration value="Video - Your Apartment - No Deposit"/>
                    <xsd:enumeration value="Video - Intervenir auprès des personnes LGBTQ+ victimes de violences sexuelles : Définir le consentement"/>
                    <xsd:enumeration value="Video - Intervenir auprès des personnes LGBTQ+ victimes de violences sexuelles : Recours si les droits ne sont pas respectés"/>
                    <xsd:enumeration value="Video - Intervenir auprès des personnes LGBTQ+ victimes de violences sexuelles : Démarches après une agression sexuelle"/>
                    <xsd:enumeration value="Apprentissage en ligne - Formation en ligne : Intervenir auprès des victimes de violence conjugale"/>
                    <xsd:enumeration value="Apprentissage en ligne - Formation en ligne : Intervenir auprès des personnes immigrantes victimes d’agression sexuelle"/>
                    <xsd:enumeration value="Apprentissage en ligne - Comprendre les infractions à caractère sexuel et le processus judiciaire"/>
                    <xsd:enumeration value="Infographie - Shopping Online - 6 Tips to Reduce Your Risks"/>
                    <xsd:enumeration value="Infographie - Achats en ligne - 6 précautions à prendre"/>
                    <xsd:enumeration value="Infographie - Bullying and Youth"/>
                    <xsd:enumeration value="Infographie - Intimidation chez les jeunes"/>
                    <xsd:enumeration value="Infographie - Children Testifying Before the Youth Division - Who Does What in the Courtroom"/>
                    <xsd:enumeration value="Infographie - Children Testifying Before the Youth Division- How to Tell Your Story"/>
                    <xsd:enumeration value="Infographie - Children Testifying Before the Youth Division- Why Do You Have to Tell Your Story?"/>
                    <xsd:enumeration value="Infographie - Temoignage enfant TDLJ - Comment tu dois raconter ton histoire"/>
                    <xsd:enumeration value="Infographie - Temoignage enfant TDLJ - Pourquoi du dois raconter ton histoire"/>
                    <xsd:enumeration value="Infographie - Temoignage enfant TDLJ - Qui fait quoi dans la salle"/>
                    <xsd:enumeration value="Infographie - Map Access to Health and Social Services in English"/>
                    <xsd:enumeration value="Infographie - Divorce - Main Steps in the Court Process"/>
                    <xsd:enumeration value="Infographie - Separation of Common-Law Couples - The Court Process"/>
                    <xsd:enumeration value="Infographie - Divorce - les principales étapes du processus à la cour"/>
                    <xsd:enumeration value="Infographie - Séparation des conjoints de fait - processus à la cour"/>
                    <xsd:enumeration value="Infographie - Devenir propriétaire en 7 étapes"/>
                    <xsd:enumeration value="Infographie - 7 Steps to Ownership"/>
                    <xsd:enumeration value="Infographie - Therapies de conversion"/>
                    <xsd:enumeration value="Infographie - Conversion therapy"/>
                  </xsd:restriction>
                </xsd:simpleType>
              </xsd:element>
            </xsd:sequence>
          </xsd:extension>
        </xsd:complexContent>
      </xsd:complexType>
    </xsd:element>
    <xsd:element name="Poids" ma:index="14" nillable="true" ma:displayName="Poids" ma:decimals="0" ma:hidden="true" ma:internalName="Poids" ma:readOnly="false">
      <xsd:simpleType>
        <xsd:restriction base="dms:Number">
          <xsd:maxInclusive value="15"/>
          <xsd:minInclusive value="0"/>
        </xsd:restriction>
      </xsd:simpleType>
    </xsd:element>
    <xsd:element name="Date_x0020_d_x0027_impression" ma:index="16" nillable="true" ma:displayName="Date de la dernière impression" ma:format="DateOnly" ma:hidden="true" ma:internalName="Date_x0020_d_x0027_impression" ma:readOnly="false">
      <xsd:simpleType>
        <xsd:restriction base="dms:DateTime"/>
      </xsd:simpleType>
    </xsd:element>
    <xsd:element name="EnLigneEnFrSur" ma:index="17" nillable="true" ma:displayName="En ligne sur site tiers" ma:format="Dropdown" ma:hidden="true" ma:internalName="EnLigneEnFrSur">
      <xsd:complexType>
        <xsd:complexContent>
          <xsd:extension base="dms:MultiChoiceFillIn">
            <xsd:sequence>
              <xsd:element name="Value" maxOccurs="unbounded" minOccurs="0" nillable="true">
                <xsd:simpleType>
                  <xsd:union memberTypes="dms:Text">
                    <xsd:simpleType>
                      <xsd:restriction base="dms:Choice">
                        <xsd:enumeration value="educaloi.qc.ca"/>
                        <xsd:enumeration value="SITE DU MJQ"/>
                        <xsd:enumeration value="YouTube"/>
                      </xsd:restriction>
                    </xsd:simpleType>
                  </xsd:union>
                </xsd:simpleType>
              </xsd:element>
            </xsd:sequence>
          </xsd:extension>
        </xsd:complexContent>
      </xsd:complexType>
    </xsd:element>
    <xsd:element name="DateDePublication" ma:index="18" nillable="true" ma:displayName="Date de publication" ma:format="DateOnly" ma:hidden="true" ma:indexed="true" ma:internalName="DateDePublication" ma:readOnly="false">
      <xsd:simpleType>
        <xsd:restriction base="dms:DateTime"/>
      </xsd:simpleType>
    </xsd:element>
    <xsd:element name="Graphiste" ma:index="19" nillable="true" ma:displayName="Collaborateur / fournisseur externe" ma:format="Dropdown" ma:hidden="true" ma:internalName="Graphiste" ma:readOnly="false">
      <xsd:simpleType>
        <xsd:restriction base="dms:Choice">
          <xsd:enumeration value="5600K"/>
          <xsd:enumeration value="Alexandre Haslin/SDR"/>
          <xsd:enumeration value="Aline Gauthier"/>
          <xsd:enumeration value="Andrea-Nicolas Cloutier"/>
          <xsd:enumeration value="Collège Rosemont"/>
          <xsd:enumeration value="Gabrielle Godbout"/>
          <xsd:enumeration value="Guy Hamelin"/>
          <xsd:enumeration value="L'enDroit (AC Paquin)"/>
          <xsd:enumeration value="Laurent Lebeau"/>
          <xsd:enumeration value="Mireille Fiset"/>
          <xsd:enumeration value="Panache"/>
          <xsd:enumeration value="Samuel Poliquin"/>
          <xsd:enumeration value="Wapikoni Mobile"/>
          <xsd:enumeration value="Éducaloi"/>
          <xsd:enumeration value="Ginette"/>
          <xsd:enumeration value="Renaud"/>
          <xsd:enumeration value="Éducaloi (interne)"/>
        </xsd:restriction>
      </xsd:simpleType>
    </xsd:element>
    <xsd:element name="nb_x0020_pages" ma:index="20" nillable="true" ma:displayName="Nb pages" ma:decimals="0" ma:hidden="true" ma:internalName="nb_x0020_pages" ma:readOnly="false" ma:percentage="FALSE">
      <xsd:simpleType>
        <xsd:restriction base="dms:Number"/>
      </xsd:simpleType>
    </xsd:element>
    <xsd:element name="Partenariat" ma:index="21" nillable="true" ma:displayName="Partenariat" ma:format="Dropdown" ma:hidden="true" ma:internalName="Partenariat">
      <xsd:simpleType>
        <xsd:union memberTypes="dms:Text">
          <xsd:simpleType>
            <xsd:restriction base="dms:Choice">
              <xsd:enumeration value="Bureau d'aide aux victimes d'actes criminels"/>
              <xsd:enumeration value="Dans Vos Poches"/>
              <xsd:enumeration value="Élections Québec"/>
              <xsd:enumeration value="Financière Sun Life"/>
              <xsd:enumeration value="Protégez-vous"/>
              <xsd:enumeration value="RQAP"/>
              <xsd:enumeration value="Ville de Montréal"/>
            </xsd:restriction>
          </xsd:simpleType>
        </xsd:union>
      </xsd:simpleType>
    </xsd:element>
    <xsd:element name="Durée_x0020__x0028_minutes_x0029_" ma:index="22" nillable="true" ma:displayName="Durée en minutes" ma:format="Dropdown" ma:hidden="true" ma:internalName="Dur_x00e9_e_x0020__x0028_minutes_x0029_" ma:readOnly="false" ma:percentage="FALSE">
      <xsd:simpleType>
        <xsd:restriction base="dms:Number"/>
      </xsd:simpleType>
    </xsd:element>
    <xsd:element name="Année_x0020_de_x0020_développement" ma:index="23" nillable="true" ma:displayName="Année de développement" ma:format="Dropdown" ma:hidden="true" ma:internalName="Ann_x00e9_e_x0020_de_x0020_d_x00e9_veloppement">
      <xsd:simpleType>
        <xsd:restriction base="dms:Text">
          <xsd:maxLength value="255"/>
        </xsd:restriction>
      </xsd:simpleType>
    </xsd:element>
    <xsd:element name="Coordo_x0020_responsable" ma:index="24" nillable="true" ma:displayName="Coordo responsable" ma:default="" ma:hidden="true" ma:list="UserInfo" ma:SharePointGroup="0" ma:internalName="Coordo_x0020_responsable"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hème_Vidéo" ma:index="25" nillable="true" ma:displayName="Titre de la série" ma:description="Quelle est la thématique de la vidéo? Ex: quiz, Educaloi.TV, etc." ma:format="Dropdown" ma:hidden="true" ma:indexed="true" ma:internalName="Th_x00e8_me_Vid_x00e9_o">
      <xsd:simpleType>
        <xsd:restriction base="dms:Choice">
          <xsd:enumeration value="(À définir)"/>
          <xsd:enumeration value="Educaloi.TV"/>
          <xsd:enumeration value="TV Jeunesse - jeu questionnaire"/>
          <xsd:enumeration value="Familles"/>
          <xsd:enumeration value="Vrai ou Faux"/>
          <xsd:enumeration value="LSJPA Autochtones"/>
          <xsd:enumeration value="Getting Started in Quebec"/>
          <xsd:enumeration value="FAVAC"/>
          <xsd:enumeration value="CN - Autochtones"/>
          <xsd:enumeration value="Capsules - Droit criminel"/>
          <xsd:enumeration value="Webinaires"/>
          <xsd:enumeration value="CHSSN"/>
          <xsd:enumeration value="Intervenir LGBTQ+ Violences Sexuelles"/>
          <xsd:enumeration value="Planifier l'avenir"/>
          <xsd:enumeration value="#Après"/>
          <xsd:enumeration value="Au coeur d'un procès"/>
          <xsd:enumeration value="#C'est quoi l'affaire"/>
          <xsd:enumeration value="Choisir mon testament"/>
          <xsd:enumeration value="Violences dans une relation intime LGBTQ+"/>
        </xsd:restriction>
      </xsd:simpleType>
    </xsd:element>
    <xsd:element name="TaxCatchAll" ma:index="31" nillable="true" ma:displayName="Taxonomy Catch All Column" ma:hidden="true" ma:list="{cc76b3d9-fc3b-4c5d-afcf-44cc642b1146}" ma:internalName="TaxCatchAll" ma:readOnly="false" ma:showField="CatchAllData" ma:web="7c4c9101-ca6c-4953-bf15-5ed2fb777a67">
      <xsd:complexType>
        <xsd:complexContent>
          <xsd:extension base="dms:MultiChoiceLookup">
            <xsd:sequence>
              <xsd:element name="Value" type="dms:Lookup" maxOccurs="unbounded" minOccurs="0" nillable="true"/>
            </xsd:sequence>
          </xsd:extension>
        </xsd:complexContent>
      </xsd:complexType>
    </xsd:element>
    <xsd:element name="Categorie" ma:index="32" nillable="true" ma:displayName="Z_OLD_Categorie" ma:format="Dropdown" ma:hidden="true" ma:list="86ababbb-d499-4b91-9d52-7485cd8b0809" ma:internalName="Categorie" ma:readOnly="false" ma:showField="Title">
      <xsd:simpleType>
        <xsd:restriction base="dms:Lookup"/>
      </xsd:simpleType>
    </xsd:element>
    <xsd:element name="SharedWithUsers" ma:index="34" nillable="true" ma:displayName="Partagé avec"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rnière_x0020_animation" ma:index="35" nillable="true" ma:displayName="Z_OLD_Dernière animation" ma:format="DateOnly" ma:hidden="true" ma:internalName="Derni_x00e8_re_x0020_animation" ma:readOnly="false">
      <xsd:simpleType>
        <xsd:restriction base="dms:DateTime"/>
      </xsd:simpleType>
    </xsd:element>
    <xsd:element name="SharedWithDetails" ma:index="36" nillable="true" ma:displayName="Partagé avec détails" ma:hidden="true" ma:internalName="SharedWithDetails" ma:readOnly="true">
      <xsd:simpleType>
        <xsd:restriction base="dms:Note"/>
      </xsd:simpleType>
    </xsd:element>
    <xsd:element name="Derniers_animateurs" ma:index="38" nillable="true" ma:displayName="Z_OLD_Derniers_animateurs" ma:description="Choisir le ou les derniers animateurs de cette présentation." ma:hidden="true" ma:list="UserInfo" ma:SharePointGroup="0" ma:internalName="Derniers_animateurs"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nLigneFR" ma:index="42" nillable="true" ma:displayName="Z_OLD_En ligne" ma:default="0" ma:hidden="true" ma:internalName="EnLigneFR" ma:readOnly="false">
      <xsd:simpleType>
        <xsd:restriction base="dms:Boolean"/>
      </xsd:simpleType>
    </xsd:element>
    <xsd:element name="Intervenants" ma:index="43" nillable="true" ma:displayName="Z_OLD_Intervenants" ma:default="0" ma:description="Pour le filtre intervenants de la section Publications sur Wordpress" ma:hidden="true" ma:internalName="Intervenants" ma:readOnly="false">
      <xsd:simpleType>
        <xsd:restriction base="dms:Boolean"/>
      </xsd:simpleType>
    </xsd:element>
    <xsd:element name="Refonte_migré" ma:index="46" nillable="true" ma:displayName="Refonte_migré" ma:default="0" ma:hidden="true" ma:internalName="Refonte_migr_x00e9_" ma:readOnly="false">
      <xsd:simpleType>
        <xsd:restriction base="dms:Boolean"/>
      </xsd:simpleType>
    </xsd:element>
    <xsd:element name="Type_x0020_d_x0027_activité" ma:index="47" nillable="true" ma:displayName="Type d'activité (old)" ma:format="Dropdown" ma:hidden="true" ma:indexed="true" ma:internalName="Type_x0020_d_x0027_activit_x00e9_">
      <xsd:simpleType>
        <xsd:restriction base="dms:Choice">
          <xsd:enumeration value="Apprentissage en ligne"/>
          <xsd:enumeration value="Atelier OBNL/Biblio"/>
          <xsd:enumeration value="Atelier en classe"/>
          <xsd:enumeration value="Trousse pédagogique"/>
          <xsd:enumeration value="Textes pour Éducation financière"/>
          <xsd:enumeration value="Jeux-questionnaires interactifs"/>
          <xsd:enumeration value="Guides pour l'éducation aux adultes"/>
          <xsd:enumeration value="Video"/>
          <xsd:enumeration value="Contenus imprimables / autres"/>
          <xsd:enumeration value="Atelier pour organisme communautaire"/>
        </xsd:restriction>
      </xsd:simpleType>
    </xsd:element>
    <xsd:element name="EnLigneEN" ma:index="48" nillable="true" ma:displayName="Z_OLD_En ligne (ANG)" ma:default="0" ma:hidden="true" ma:internalName="EnLigneEN" ma:readOnly="false">
      <xsd:simpleType>
        <xsd:restriction base="dms:Boolean"/>
      </xsd:simpleType>
    </xsd:element>
    <xsd:element name="Disciplines_x0020_scolaires" ma:index="50" nillable="true" ma:displayName="Z_OLD_Disciplines scolaires" ma:description="Disciplines scolaires affichés sur Educationjuridique.ca" ma:format="Dropdown" ma:hidden="true" ma:internalName="Disciplines_x0020_scolaires" ma:readOnly="false">
      <xsd:simpleType>
        <xsd:restriction base="dms:Choice">
          <xsd:enumeration value="Anglais, langue seconde"/>
          <xsd:enumeration value="Droit"/>
          <xsd:enumeration value="Éducation aux adultes"/>
          <xsd:enumeration value="Éducation financière"/>
          <xsd:enumeration value="English, language arts"/>
          <xsd:enumeration value="Entrepreneuriat"/>
          <xsd:enumeration value="Éthique et culture religieuse"/>
          <xsd:enumeration value="Exploration de la formation professionnelle"/>
          <xsd:enumeration value="Formation axée sur l'emploi"/>
          <xsd:enumeration value="Français"/>
          <xsd:enumeration value="Français, langue seconde"/>
          <xsd:enumeration value="Histoire et éducation à la citoyenneté"/>
          <xsd:enumeration value="Histoire du Québec et du Canada"/>
          <xsd:enumeration value="Monde contemporain"/>
          <xsd:enumeration value="Projet personnel d'orientation"/>
          <xsd:enumeration value="Univers social (primaire)"/>
        </xsd:restriction>
      </xsd:simpleType>
    </xsd:element>
    <xsd:element name="Niveau_x0020_suggéré" ma:index="51" nillable="true" ma:displayName="Z_OLD_Niveau suggéré" ma:description="Métadonnée qui appraît sur la page de la ressource sur le site EJ.ca (pas comme public-cible)" ma:format="Dropdown" ma:hidden="true" ma:internalName="Niveau_x0020_sugg_x00e9_r_x00e9_" ma:readOnly="false">
      <xsd:simpleType>
        <xsd:restriction base="dms:Choice">
          <xsd:enumeration value="Primaire - Premier cycle"/>
          <xsd:enumeration value="Primaire - Deuxième cycle"/>
          <xsd:enumeration value="Primaire - Troisième cycle"/>
          <xsd:enumeration value="Secondaire - Premier cycle"/>
          <xsd:enumeration value="1re secondaire"/>
          <xsd:enumeration value="2e secondaire"/>
          <xsd:enumeration value="Secondaire - Deuxième cycle"/>
          <xsd:enumeration value="3e secondaire"/>
          <xsd:enumeration value="4e secondaire"/>
          <xsd:enumeration value="5e secondaire"/>
          <xsd:enumeration value="16-25 ans"/>
          <xsd:enumeration value="Cégep"/>
          <xsd:enumeration value="Éducation aux adultes"/>
        </xsd:restriction>
      </xsd:simpleType>
    </xsd:element>
    <xsd:element name="Disponible" ma:index="71" nillable="true" ma:displayName="Z_OLD_Disponible à la commande en ligne" ma:default="1" ma:hidden="true" ma:internalName="Disponibl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319a9c1d-6107-471a-83e8-1a40088b2974" elementFormDefault="qualified">
    <xsd:import namespace="http://schemas.microsoft.com/office/2006/documentManagement/types"/>
    <xsd:import namespace="http://schemas.microsoft.com/office/infopath/2007/PartnerControls"/>
    <xsd:element name="_Statut" ma:index="4" nillable="true" ma:displayName="Statut" ma:format="Dropdown" ma:internalName="_Statut">
      <xsd:complexType>
        <xsd:complexContent>
          <xsd:extension base="dms:MultiChoice">
            <xsd:sequence>
              <xsd:element name="Value" maxOccurs="unbounded" minOccurs="0" nillable="true">
                <xsd:simpleType>
                  <xsd:restriction base="dms:Choice">
                    <xsd:enumeration value="En travail"/>
                    <xsd:enumeration value="Imprimé"/>
                    <xsd:enumeration value="Préalerte"/>
                    <xsd:enumeration value="Alerte Majeure"/>
                    <xsd:enumeration value="Alerte Mineure"/>
                    <xsd:enumeration value="Hors ligne"/>
                    <xsd:enumeration value="En ligne"/>
                  </xsd:restriction>
                </xsd:simpleType>
              </xsd:element>
            </xsd:sequence>
          </xsd:extension>
        </xsd:complexContent>
      </xsd:complexType>
    </xsd:element>
    <xsd:element name="_Enstock" ma:index="15" nillable="true" ma:displayName="En stock" ma:default="0" ma:format="Dropdown" ma:hidden="true" ma:internalName="_Enstock" ma:readOnly="false">
      <xsd:simpleType>
        <xsd:restriction base="dms:Boolean"/>
      </xsd:simpleType>
    </xsd:element>
    <xsd:element name="lcf76f155ced4ddcb4097134ff3c332f" ma:index="27" nillable="true" ma:taxonomy="true" ma:internalName="lcf76f155ced4ddcb4097134ff3c332f" ma:taxonomyFieldName="MediaServiceImageTags" ma:displayName="Balises d’images" ma:readOnly="false" ma:fieldId="{5cf76f15-5ced-4ddc-b409-7134ff3c332f}" ma:taxonomyMulti="true" ma:sspId="299ed9a0-a2e4-4baf-bc0e-5da7c71c475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8" nillable="true" ma:displayName="MediaServiceObjectDetectorVersions" ma:hidden="true" ma:indexed="true" ma:internalName="MediaServiceObjectDetectorVersions" ma:readOnly="false">
      <xsd:simpleType>
        <xsd:restriction base="dms:Text"/>
      </xsd:simpleType>
    </xsd:element>
    <xsd:element name="MediaServiceSearchProperties" ma:index="29" nillable="true" ma:displayName="MediaServiceSearchProperties" ma:hidden="true" ma:internalName="MediaServiceSearchProperties" ma:readOnly="false">
      <xsd:simpleType>
        <xsd:restriction base="dms:Note"/>
      </xsd:simpleType>
    </xsd:element>
    <xsd:element name="Client_x00e8_les" ma:index="33" nillable="true" ma:displayName="Z_OLD_Clientèles" ma:format="Dropdown" ma:hidden="true" ma:internalName="Client_x00e8_les" ma:readOnly="false">
      <xsd:simpleType>
        <xsd:restriction base="dms:Note"/>
      </xsd:simpleType>
    </xsd:element>
    <xsd:element name="MediaLengthInSeconds" ma:index="39" nillable="true" ma:displayName="Length (seconds)" ma:hidden="true" ma:internalName="MediaLengthInSeconds" ma:readOnly="true">
      <xsd:simpleType>
        <xsd:restriction base="dms:Unknown"/>
      </xsd:simpleType>
    </xsd:element>
    <xsd:element name="MediaServiceKeyPoints" ma:index="44" nillable="true" ma:displayName="KeyPoints" ma:hidden="true" ma:internalName="MediaServiceKeyPoints" ma:readOnly="true">
      <xsd:simpleType>
        <xsd:restriction base="dms:Note"/>
      </xsd:simpleType>
    </xsd:element>
    <xsd:element name="MediaServiceFastMetadata" ma:index="45" nillable="true" ma:displayName="MediaServiceFastMetadata" ma:hidden="true" ma:internalName="MediaServiceFastMetadata" ma:readOnly="true">
      <xsd:simpleType>
        <xsd:restriction base="dms:Note"/>
      </xsd:simpleType>
    </xsd:element>
    <xsd:element name="MediaServiceLocation" ma:index="49" nillable="true" ma:displayName="Location" ma:hidden="true" ma:internalName="MediaServiceLocation" ma:readOnly="false">
      <xsd:simpleType>
        <xsd:restriction base="dms:Text"/>
      </xsd:simpleType>
    </xsd:element>
    <xsd:element name="MediaServiceDateTaken" ma:index="53" nillable="true" ma:displayName="MediaServiceDateTaken" ma:description="" ma:hidden="true" ma:internalName="MediaServiceDateTaken" ma:readOnly="true">
      <xsd:simpleType>
        <xsd:restriction base="dms:Text"/>
      </xsd:simpleType>
    </xsd:element>
    <xsd:element name="MediaServiceAutoKeyPoints" ma:index="55" nillable="true" ma:displayName="MediaServiceAutoKeyPoints" ma:hidden="true" ma:internalName="MediaServiceAutoKeyPoints" ma:readOnly="false">
      <xsd:simpleType>
        <xsd:restriction base="dms:Note"/>
      </xsd:simpleType>
    </xsd:element>
    <xsd:element name="MediaServiceGenerationTime" ma:index="56" nillable="true" ma:displayName="MediaServiceGenerationTime" ma:hidden="true" ma:internalName="MediaServiceGenerationTime" ma:readOnly="true">
      <xsd:simpleType>
        <xsd:restriction base="dms:Text"/>
      </xsd:simpleType>
    </xsd:element>
    <xsd:element name="_Lien" ma:index="57" nillable="true" ma:displayName="Lien(s) vers le contenu (URL)" ma:description="Hyperliens vers des plateformes d'Éducaloi ou celles de tiers" ma:format="Hyperlink" ma:hidden="true" ma:internalName="_Lien"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OCR" ma:index="58" nillable="true" ma:displayName="Extracted Text" ma:hidden="true" ma:internalName="MediaServiceOCR" ma:readOnly="true">
      <xsd:simpleType>
        <xsd:restriction base="dms:Note"/>
      </xsd:simpleType>
    </xsd:element>
    <xsd:element name="i907d86ec4584f6cb358ae81bbc1ea6b" ma:index="59" nillable="true" ma:taxonomy="true" ma:internalName="i907d86ec4584f6cb358ae81bbc1ea6b" ma:taxonomyFieldName="_Categorisation" ma:displayName="Categorisation" ma:indexed="true" ma:readOnly="false" ma:default="" ma:fieldId="{2907d86e-c458-4f6c-b358-ae81bbc1ea6b}" ma:sspId="299ed9a0-a2e4-4baf-bc0e-5da7c71c4752" ma:termSetId="18288f0d-28f3-4df4-8ee2-9185959cd787" ma:anchorId="00000000-0000-0000-0000-000000000000" ma:open="false" ma:isKeyword="false">
      <xsd:complexType>
        <xsd:sequence>
          <xsd:element ref="pc:Terms" minOccurs="0" maxOccurs="1"/>
        </xsd:sequence>
      </xsd:complexType>
    </xsd:element>
    <xsd:element name="Classement" ma:index="60" nillable="true" ma:displayName="Classement" ma:format="Dropdown" ma:hidden="true" ma:indexed="true" ma:internalName="Classement">
      <xsd:simpleType>
        <xsd:union memberTypes="dms:Text">
          <xsd:simpleType>
            <xsd:restriction base="dms:Choice">
              <xsd:enumeration value="Actualités"/>
              <xsd:enumeration value="Balados"/>
              <xsd:enumeration value="Depliants"/>
              <xsd:enumeration value="Education_juridique"/>
              <xsd:enumeration value="Dossiers Web"/>
              <xsd:enumeration value="Expertise"/>
              <xsd:enumeration value="Guide"/>
              <xsd:enumeration value="LLVD"/>
              <xsd:enumeration value="Partenariats"/>
              <xsd:enumeration value="Presentations"/>
              <xsd:enumeration value="Infographies"/>
              <xsd:enumeration value="Videos"/>
            </xsd:restriction>
          </xsd:simpleType>
        </xsd:union>
      </xsd:simpleType>
    </xsd:element>
    <xsd:element name="Date_Alerte" ma:index="61" nillable="true" ma:displayName="Date Alerte" ma:format="DateOnly" ma:hidden="true" ma:internalName="Date_Alerte" ma:readOnly="false">
      <xsd:simpleType>
        <xsd:restriction base="dms:DateTime"/>
      </xsd:simpleType>
    </xsd:element>
    <xsd:element name="MediaServiceEventHashCode" ma:index="62" nillable="true" ma:displayName="MediaServiceEventHashCode" ma:hidden="true" ma:internalName="MediaServiceEventHashCode" ma:readOnly="true">
      <xsd:simpleType>
        <xsd:restriction base="dms:Text"/>
      </xsd:simpleType>
    </xsd:element>
    <xsd:element name="MediaServiceMetadata" ma:index="66" nillable="true" ma:displayName="MediaServiceMetadata" ma:hidden="true" ma:internalName="MediaServiceMetadata" ma:readOnly="true">
      <xsd:simpleType>
        <xsd:restriction base="dms:Note"/>
      </xsd:simpleType>
    </xsd:element>
    <xsd:element name="Date_x0020_de_x0020_validation_x0020_juridique_x0020_compl_x00e8_te" ma:index="67" nillable="true" ma:displayName="Date de validation juridique complète" ma:format="DateOnly" ma:hidden="true" ma:internalName="Date_x0020_de_x0020_validation_x0020_juridique_x0020_compl_x00e8_te" ma:readOnly="false">
      <xsd:simpleType>
        <xsd:restriction base="dms:DateTime"/>
      </xsd:simpleType>
    </xsd:element>
    <xsd:element name="Date_x0020_de_x0020_validation_x0020_CCD_x002f_p_x00e9_dago_x002f_graphique" ma:index="68" nillable="true" ma:displayName="Date de validation CCD/pédago/graphique" ma:format="DateOnly" ma:hidden="true" ma:internalName="Date_x0020_de_x0020_validation_x0020_CCD_x002f_p_x00e9_dago_x002f_graphique" ma:readOnly="false">
      <xsd:simpleType>
        <xsd:restriction base="dms:DateTime"/>
      </xsd:simpleType>
    </xsd:element>
    <xsd:element name="MediaServiceBillingMetadata" ma:index="69" nillable="true" ma:displayName="MediaServiceBillingMetadata" ma:hidden="true" ma:internalName="MediaServiceBillingMetadata" ma:readOnly="true">
      <xsd:simpleType>
        <xsd:restriction base="dms:Note"/>
      </xsd:simpleType>
    </xsd:element>
    <xsd:element name="Publi_x00e9__x0020_sur" ma:index="72" nillable="true" ma:displayName="Publié sur" ma:format="Dropdown" ma:internalName="Publi_x00e9__x0020_sur">
      <xsd:simpleType>
        <xsd:restriction base="dms:Choice">
          <xsd:enumeration value="educaloi.qc.ca (youtube)"/>
          <xsd:enumeration value="Youtube"/>
          <xsd:enumeration value="Site du MJQ"/>
          <xsd:enumeration value="N/A"/>
          <xsd:enumeration value="Facebook"/>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Type de contenu"/>
        <xsd:element ref="dc:title" minOccurs="0" maxOccurs="1"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AE8C6C2-DDA4-4AE5-86FD-885A7AFED248}">
  <ds:schemaRefs>
    <ds:schemaRef ds:uri="http://www.w3.org/XML/1998/namespace"/>
    <ds:schemaRef ds:uri="http://schemas.microsoft.com/office/infopath/2007/PartnerControls"/>
    <ds:schemaRef ds:uri="7c4c9101-ca6c-4953-bf15-5ed2fb777a67"/>
    <ds:schemaRef ds:uri="http://schemas.openxmlformats.org/package/2006/metadata/core-properties"/>
    <ds:schemaRef ds:uri="http://schemas.microsoft.com/sharepoint/v3"/>
    <ds:schemaRef ds:uri="http://purl.org/dc/elements/1.1/"/>
    <ds:schemaRef ds:uri="http://purl.org/dc/terms/"/>
    <ds:schemaRef ds:uri="http://schemas.microsoft.com/office/2006/documentManagement/types"/>
    <ds:schemaRef ds:uri="http://purl.org/dc/dcmitype/"/>
    <ds:schemaRef ds:uri="319a9c1d-6107-471a-83e8-1a40088b2974"/>
    <ds:schemaRef ds:uri="http://schemas.microsoft.com/office/2006/metadata/properties"/>
  </ds:schemaRefs>
</ds:datastoreItem>
</file>

<file path=customXml/itemProps2.xml><?xml version="1.0" encoding="utf-8"?>
<ds:datastoreItem xmlns:ds="http://schemas.openxmlformats.org/officeDocument/2006/customXml" ds:itemID="{C2C02BB2-70FE-4D99-A954-3A0CD7CF1EB8}">
  <ds:schemaRefs>
    <ds:schemaRef ds:uri="http://schemas.microsoft.com/sharepoint/v3/contenttype/forms"/>
  </ds:schemaRefs>
</ds:datastoreItem>
</file>

<file path=customXml/itemProps3.xml><?xml version="1.0" encoding="utf-8"?>
<ds:datastoreItem xmlns:ds="http://schemas.openxmlformats.org/officeDocument/2006/customXml" ds:itemID="{D245A56E-092A-44DA-B311-F424BEFE50AD}"/>
</file>

<file path=docProps/app.xml><?xml version="1.0" encoding="utf-8"?>
<Properties xmlns="http://schemas.openxmlformats.org/officeDocument/2006/extended-properties" xmlns:vt="http://schemas.openxmlformats.org/officeDocument/2006/docPropsVTypes">
  <Template>Gabarit_ateliers_education juridique_pour_les_adultes</Template>
  <TotalTime>0</TotalTime>
  <Words>3814</Words>
  <Application>Microsoft Office PowerPoint</Application>
  <PresentationFormat>Widescreen</PresentationFormat>
  <Paragraphs>369</Paragraphs>
  <Slides>16</Slides>
  <Notes>16</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Thème Office</vt:lpstr>
      <vt:lpstr>My Housing My Couple</vt:lpstr>
      <vt:lpstr>Examining the situation What do you see here?</vt:lpstr>
      <vt:lpstr>Understanding legal issues Shazia's story</vt:lpstr>
      <vt:lpstr>Staying in the apartment </vt:lpstr>
      <vt:lpstr>Leaving the apartment</vt:lpstr>
      <vt:lpstr>PowerPoint Presentation</vt:lpstr>
      <vt:lpstr>Finding help (Name of the organisation)</vt:lpstr>
      <vt:lpstr>Finding help Éducaloi</vt:lpstr>
      <vt:lpstr>Finding help Project Genesis </vt:lpstr>
      <vt:lpstr>Finding help Info Justice Centers</vt:lpstr>
      <vt:lpstr>Finding help ReBâtir</vt:lpstr>
      <vt:lpstr>Finding help Housing Committees</vt:lpstr>
      <vt:lpstr>Other resources</vt:lpstr>
      <vt:lpstr>Taking action What could Shazia do?</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Anne-Marie Lavoie</dc:creator>
  <cp:lastModifiedBy>Gaëlle Feruzi</cp:lastModifiedBy>
  <cp:revision>444</cp:revision>
  <dcterms:created xsi:type="dcterms:W3CDTF">2024-06-10T18:08:19Z</dcterms:created>
  <dcterms:modified xsi:type="dcterms:W3CDTF">2026-02-18T20:37:54Z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0x010100EF9CD263CC683F48BC8AE0DBBAC34D4E</vt:lpwstr>
  </property>
  <property fmtid="{D5CDD505-2E9C-101B-9397-08002B2CF9AE}" pid="3" name="MediaServiceImageTags">
    <vt:lpwstr/>
  </property>
  <property fmtid="{D5CDD505-2E9C-101B-9397-08002B2CF9AE}" pid="4" name="Order">
    <vt:r8>204157900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_dlc_DocIdItemGuid">
    <vt:lpwstr>15ed33ce-7a01-4f80-b885-98c7fe70b8a9</vt:lpwstr>
  </property>
  <property fmtid="{D5CDD505-2E9C-101B-9397-08002B2CF9AE}" pid="12" name="ArticulateGUID">
    <vt:lpwstr>F9442153-FCF3-4907-B306-813B67488BC1</vt:lpwstr>
  </property>
  <property fmtid="{D5CDD505-2E9C-101B-9397-08002B2CF9AE}" pid="13" name="ArticulatePath">
    <vt:lpwstr>https://educaloi.sharepoint.com/projets/081000/3_Productions_livrables/3_Atelier_ÉJ_Femmes/VF_Ateliers_FMC_apres_reforme_PL56_en_cours/3_Mon logement_FMC_en_cours</vt:lpwstr>
  </property>
  <property fmtid="{D5CDD505-2E9C-101B-9397-08002B2CF9AE}" pid="14" name="_dlc_DocId">
    <vt:lpwstr>EDUC-1465940978-640</vt:lpwstr>
  </property>
  <property fmtid="{D5CDD505-2E9C-101B-9397-08002B2CF9AE}" pid="15" name="Titre anglais">
    <vt:lpwstr>To walk away and rebuild</vt:lpwstr>
  </property>
  <property fmtid="{D5CDD505-2E9C-101B-9397-08002B2CF9AE}" pid="16" name="TaxCatchAll">
    <vt:lpwstr/>
  </property>
  <property fmtid="{D5CDD505-2E9C-101B-9397-08002B2CF9AE}" pid="17" name="_Categorisation">
    <vt:lpwstr>4511;#educationjuridique.ca:Type d'activité:Trousse clé en main|3abe23ac-b6cc-41fc-aa46-c58121215972</vt:lpwstr>
  </property>
  <property fmtid="{D5CDD505-2E9C-101B-9397-08002B2CF9AE}" pid="18" name="_dlc_DocIdUrl">
    <vt:lpwstr>https://educaloi.sharepoint.com/projets/_layouts/15/DocIdRedir.aspx?ID=EDUC-1465940978-640, EDUC-1465940978-640</vt:lpwstr>
  </property>
  <property fmtid="{D5CDD505-2E9C-101B-9397-08002B2CF9AE}" pid="19" name="NumeroLLVD">
    <vt:lpwstr/>
  </property>
  <property fmtid="{D5CDD505-2E9C-101B-9397-08002B2CF9AE}" pid="20" name="Date d'impression">
    <vt:lpwstr/>
  </property>
  <property fmtid="{D5CDD505-2E9C-101B-9397-08002B2CF9AE}" pid="21" name="Refonte_migré">
    <vt:lpwstr/>
  </property>
  <property fmtid="{D5CDD505-2E9C-101B-9397-08002B2CF9AE}" pid="22" name="Publications">
    <vt:bool>false</vt:bool>
  </property>
  <property fmtid="{D5CDD505-2E9C-101B-9397-08002B2CF9AE}" pid="23" name="PublicCible">
    <vt:lpwstr/>
  </property>
  <property fmtid="{D5CDD505-2E9C-101B-9397-08002B2CF9AE}" pid="24" name="MediaLengthInSeconds">
    <vt:lpwstr/>
  </property>
  <property fmtid="{D5CDD505-2E9C-101B-9397-08002B2CF9AE}" pid="25" name="EnLigneFR">
    <vt:lpwstr/>
  </property>
  <property fmtid="{D5CDD505-2E9C-101B-9397-08002B2CF9AE}" pid="26" name="SujetGuide">
    <vt:lpwstr/>
  </property>
  <property fmtid="{D5CDD505-2E9C-101B-9397-08002B2CF9AE}" pid="27" name="Cat_texte">
    <vt:lpwstr/>
  </property>
  <property fmtid="{D5CDD505-2E9C-101B-9397-08002B2CF9AE}" pid="28" name="Type de contenu">
    <vt:lpwstr/>
  </property>
  <property fmtid="{D5CDD505-2E9C-101B-9397-08002B2CF9AE}" pid="29" name="Commentaire d'impression">
    <vt:lpwstr/>
  </property>
  <property fmtid="{D5CDD505-2E9C-101B-9397-08002B2CF9AE}" pid="30" name="Année de développement">
    <vt:lpwstr/>
  </property>
  <property fmtid="{D5CDD505-2E9C-101B-9397-08002B2CF9AE}" pid="31" name="EnLigneEN">
    <vt:lpwstr/>
  </property>
  <property fmtid="{D5CDD505-2E9C-101B-9397-08002B2CF9AE}" pid="32" name="Categorie">
    <vt:lpwstr/>
  </property>
  <property fmtid="{D5CDD505-2E9C-101B-9397-08002B2CF9AE}" pid="33" name="SharedWithUsers">
    <vt:lpwstr/>
  </property>
  <property fmtid="{D5CDD505-2E9C-101B-9397-08002B2CF9AE}" pid="34" name="EnLigneEnANGSur">
    <vt:lpwstr/>
  </property>
  <property fmtid="{D5CDD505-2E9C-101B-9397-08002B2CF9AE}" pid="35" name="Sujets">
    <vt:lpwstr/>
  </property>
  <property fmtid="{D5CDD505-2E9C-101B-9397-08002B2CF9AE}" pid="36" name="Clientèles">
    <vt:lpwstr/>
  </property>
  <property fmtid="{D5CDD505-2E9C-101B-9397-08002B2CF9AE}" pid="37" name="Durée (minutes)">
    <vt:lpwstr/>
  </property>
  <property fmtid="{D5CDD505-2E9C-101B-9397-08002B2CF9AE}" pid="38" name="Champ d'expertise12">
    <vt:lpwstr/>
  </property>
  <property fmtid="{D5CDD505-2E9C-101B-9397-08002B2CF9AE}" pid="39" name="AlerteMineure">
    <vt:lpwstr/>
  </property>
  <property fmtid="{D5CDD505-2E9C-101B-9397-08002B2CF9AE}" pid="40" name="Publié">
    <vt:lpwstr/>
  </property>
  <property fmtid="{D5CDD505-2E9C-101B-9397-08002B2CF9AE}" pid="41" name="PublishingExpirationDate">
    <vt:lpwstr/>
  </property>
  <property fmtid="{D5CDD505-2E9C-101B-9397-08002B2CF9AE}" pid="42" name="Type d'activité">
    <vt:lpwstr/>
  </property>
  <property fmtid="{D5CDD505-2E9C-101B-9397-08002B2CF9AE}" pid="43" name="AlerteMajeure">
    <vt:lpwstr/>
  </property>
  <property fmtid="{D5CDD505-2E9C-101B-9397-08002B2CF9AE}" pid="44" name="Noeud">
    <vt:lpwstr/>
  </property>
  <property fmtid="{D5CDD505-2E9C-101B-9397-08002B2CF9AE}" pid="45" name="Dernière animation">
    <vt:lpwstr/>
  </property>
  <property fmtid="{D5CDD505-2E9C-101B-9397-08002B2CF9AE}" pid="46" name="Facebook">
    <vt:lpwstr/>
  </property>
  <property fmtid="{D5CDD505-2E9C-101B-9397-08002B2CF9AE}" pid="47" name="DateDePublication">
    <vt:lpwstr/>
  </property>
  <property fmtid="{D5CDD505-2E9C-101B-9397-08002B2CF9AE}" pid="48" name="EnLigneEnFrSur">
    <vt:lpwstr/>
  </property>
  <property fmtid="{D5CDD505-2E9C-101B-9397-08002B2CF9AE}" pid="49" name="Catégories Publications">
    <vt:lpwstr/>
  </property>
  <property fmtid="{D5CDD505-2E9C-101B-9397-08002B2CF9AE}" pid="50" name="Statut">
    <vt:lpwstr/>
  </property>
  <property fmtid="{D5CDD505-2E9C-101B-9397-08002B2CF9AE}" pid="51" name="YouTube">
    <vt:lpwstr/>
  </property>
  <property fmtid="{D5CDD505-2E9C-101B-9397-08002B2CF9AE}" pid="52" name="Coordo responsable">
    <vt:lpwstr/>
  </property>
  <property fmtid="{D5CDD505-2E9C-101B-9397-08002B2CF9AE}" pid="53" name="Niveau suggéré">
    <vt:lpwstr/>
  </property>
  <property fmtid="{D5CDD505-2E9C-101B-9397-08002B2CF9AE}" pid="54" name="Derniers_animateurs">
    <vt:lpwstr/>
  </property>
  <property fmtid="{D5CDD505-2E9C-101B-9397-08002B2CF9AE}" pid="55" name="PublishingStartDate">
    <vt:lpwstr/>
  </property>
  <property fmtid="{D5CDD505-2E9C-101B-9397-08002B2CF9AE}" pid="56" name="Date">
    <vt:lpwstr/>
  </property>
  <property fmtid="{D5CDD505-2E9C-101B-9397-08002B2CF9AE}" pid="57" name="Partenariat">
    <vt:lpwstr/>
  </property>
  <property fmtid="{D5CDD505-2E9C-101B-9397-08002B2CF9AE}" pid="58" name="Disciplines scolaires">
    <vt:lpwstr/>
  </property>
  <property fmtid="{D5CDD505-2E9C-101B-9397-08002B2CF9AE}" pid="59" name="Poids">
    <vt:lpwstr/>
  </property>
  <property fmtid="{D5CDD505-2E9C-101B-9397-08002B2CF9AE}" pid="60" name="Graphiste">
    <vt:lpwstr/>
  </property>
  <property fmtid="{D5CDD505-2E9C-101B-9397-08002B2CF9AE}" pid="61" name="Sujet">
    <vt:lpwstr/>
  </property>
  <property fmtid="{D5CDD505-2E9C-101B-9397-08002B2CF9AE}" pid="62" name="Thème_Vidéo">
    <vt:lpwstr/>
  </property>
  <property fmtid="{D5CDD505-2E9C-101B-9397-08002B2CF9AE}" pid="63" name="WP">
    <vt:lpwstr/>
  </property>
  <property fmtid="{D5CDD505-2E9C-101B-9397-08002B2CF9AE}" pid="64" name="_SharedFileIndex">
    <vt:lpwstr/>
  </property>
  <property fmtid="{D5CDD505-2E9C-101B-9397-08002B2CF9AE}" pid="65" name="_SourceUrl">
    <vt:lpwstr/>
  </property>
  <property fmtid="{D5CDD505-2E9C-101B-9397-08002B2CF9AE}" pid="66" name="_docset_NoMedatataSyncRequired">
    <vt:lpwstr>False</vt:lpwstr>
  </property>
</Properties>
</file>