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61" r:id="rId6"/>
    <p:sldId id="273" r:id="rId7"/>
    <p:sldId id="268" r:id="rId8"/>
    <p:sldId id="277" r:id="rId9"/>
    <p:sldId id="284" r:id="rId10"/>
    <p:sldId id="264" r:id="rId11"/>
    <p:sldId id="285" r:id="rId12"/>
    <p:sldId id="281" r:id="rId13"/>
    <p:sldId id="286" r:id="rId14"/>
    <p:sldId id="287" r:id="rId15"/>
    <p:sldId id="279" r:id="rId16"/>
    <p:sldId id="276" r:id="rId17"/>
    <p:sldId id="288" r:id="rId18"/>
    <p:sldId id="289" r:id="rId19"/>
  </p:sldIdLst>
  <p:sldSz cx="12192000" cy="6858000"/>
  <p:notesSz cx="6858000" cy="9144000"/>
  <p:custDataLst>
    <p:tags r:id="rId2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3F44E-DE39-324E-E23D-D482C5D8B41F}" v="39" dt="2026-02-18T20:40:46.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49392" autoAdjust="0"/>
  </p:normalViewPr>
  <p:slideViewPr>
    <p:cSldViewPr snapToGrid="0">
      <p:cViewPr varScale="1">
        <p:scale>
          <a:sx n="36" d="100"/>
          <a:sy n="36" d="100"/>
        </p:scale>
        <p:origin x="108" y="44"/>
      </p:cViewPr>
      <p:guideLst/>
    </p:cSldViewPr>
  </p:slideViewPr>
  <p:notesTextViewPr>
    <p:cViewPr>
      <p:scale>
        <a:sx n="100" d="100"/>
        <a:sy n="100" d="100"/>
      </p:scale>
      <p:origin x="0" y="-607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ëlle Feruzi" userId="S::gaelle.feruzi@educaloi.qc.ca::62419bfa-e71e-4e1b-8396-924b332b3f96" providerId="AD" clId="Web-{6FF75D55-849C-AAA5-D5ED-0C8655653F72}"/>
    <pc:docChg chg="modSld">
      <pc:chgData name="Gaëlle Feruzi" userId="S::gaelle.feruzi@educaloi.qc.ca::62419bfa-e71e-4e1b-8396-924b332b3f96" providerId="AD" clId="Web-{6FF75D55-849C-AAA5-D5ED-0C8655653F72}" dt="2026-02-12T14:24:51.503" v="5" actId="20577"/>
      <pc:docMkLst>
        <pc:docMk/>
      </pc:docMkLst>
      <pc:sldChg chg="modSp">
        <pc:chgData name="Gaëlle Feruzi" userId="S::gaelle.feruzi@educaloi.qc.ca::62419bfa-e71e-4e1b-8396-924b332b3f96" providerId="AD" clId="Web-{6FF75D55-849C-AAA5-D5ED-0C8655653F72}" dt="2026-02-12T14:24:51.503" v="5" actId="20577"/>
        <pc:sldMkLst>
          <pc:docMk/>
          <pc:sldMk cId="2120576460" sldId="279"/>
        </pc:sldMkLst>
        <pc:spChg chg="mod">
          <ac:chgData name="Gaëlle Feruzi" userId="S::gaelle.feruzi@educaloi.qc.ca::62419bfa-e71e-4e1b-8396-924b332b3f96" providerId="AD" clId="Web-{6FF75D55-849C-AAA5-D5ED-0C8655653F72}" dt="2026-02-12T14:24:51.503" v="5" actId="20577"/>
          <ac:spMkLst>
            <pc:docMk/>
            <pc:sldMk cId="2120576460" sldId="279"/>
            <ac:spMk id="2" creationId="{5D2932B2-778B-E564-A069-D21DA32A6D4F}"/>
          </ac:spMkLst>
        </pc:spChg>
      </pc:sldChg>
    </pc:docChg>
  </pc:docChgLst>
  <pc:docChgLst>
    <pc:chgData name="Nihal Selim" userId="S::nihal.selim@educaloi.qc.ca::5ebe341c-5dd7-4c31-8797-5d5454b6c11a" providerId="AD" clId="Web-{2363F44E-DE39-324E-E23D-D482C5D8B41F}"/>
    <pc:docChg chg="modSld">
      <pc:chgData name="Nihal Selim" userId="S::nihal.selim@educaloi.qc.ca::5ebe341c-5dd7-4c31-8797-5d5454b6c11a" providerId="AD" clId="Web-{2363F44E-DE39-324E-E23D-D482C5D8B41F}" dt="2026-02-18T20:41:29.084" v="42"/>
      <pc:docMkLst>
        <pc:docMk/>
      </pc:docMkLst>
      <pc:sldChg chg="modSp">
        <pc:chgData name="Nihal Selim" userId="S::nihal.selim@educaloi.qc.ca::5ebe341c-5dd7-4c31-8797-5d5454b6c11a" providerId="AD" clId="Web-{2363F44E-DE39-324E-E23D-D482C5D8B41F}" dt="2026-02-18T20:40:46.865" v="39" actId="20577"/>
        <pc:sldMkLst>
          <pc:docMk/>
          <pc:sldMk cId="412656306" sldId="277"/>
        </pc:sldMkLst>
        <pc:spChg chg="mod">
          <ac:chgData name="Nihal Selim" userId="S::nihal.selim@educaloi.qc.ca::5ebe341c-5dd7-4c31-8797-5d5454b6c11a" providerId="AD" clId="Web-{2363F44E-DE39-324E-E23D-D482C5D8B41F}" dt="2026-02-18T20:40:46.865" v="39" actId="20577"/>
          <ac:spMkLst>
            <pc:docMk/>
            <pc:sldMk cId="412656306" sldId="277"/>
            <ac:spMk id="2" creationId="{31287A08-DE0A-3C22-D512-1325EE58DCAB}"/>
          </ac:spMkLst>
        </pc:spChg>
      </pc:sldChg>
      <pc:sldChg chg="modSp modNotes">
        <pc:chgData name="Nihal Selim" userId="S::nihal.selim@educaloi.qc.ca::5ebe341c-5dd7-4c31-8797-5d5454b6c11a" providerId="AD" clId="Web-{2363F44E-DE39-324E-E23D-D482C5D8B41F}" dt="2026-02-18T20:41:29.084" v="42"/>
        <pc:sldMkLst>
          <pc:docMk/>
          <pc:sldMk cId="870341336" sldId="284"/>
        </pc:sldMkLst>
        <pc:spChg chg="mod">
          <ac:chgData name="Nihal Selim" userId="S::nihal.selim@educaloi.qc.ca::5ebe341c-5dd7-4c31-8797-5d5454b6c11a" providerId="AD" clId="Web-{2363F44E-DE39-324E-E23D-D482C5D8B41F}" dt="2026-02-18T20:39:44.349" v="12" actId="20577"/>
          <ac:spMkLst>
            <pc:docMk/>
            <pc:sldMk cId="870341336" sldId="284"/>
            <ac:spMk id="2" creationId="{A3FD273E-1768-8D6D-8BE2-69586A0E12BC}"/>
          </ac:spMkLst>
        </pc:spChg>
      </pc:sldChg>
    </pc:docChg>
  </pc:docChgLst>
  <pc:docChgLst>
    <pc:chgData name="Gaëlle Feruzi" userId="S::gaelle.feruzi@educaloi.qc.ca::62419bfa-e71e-4e1b-8396-924b332b3f96" providerId="AD" clId="Web-{CFAF0A42-6DD1-EE74-4476-9253C4FB2761}"/>
    <pc:docChg chg="modSld">
      <pc:chgData name="Gaëlle Feruzi" userId="S::gaelle.feruzi@educaloi.qc.ca::62419bfa-e71e-4e1b-8396-924b332b3f96" providerId="AD" clId="Web-{CFAF0A42-6DD1-EE74-4476-9253C4FB2761}" dt="2026-02-04T15:55:41.597" v="2" actId="20577"/>
      <pc:docMkLst>
        <pc:docMk/>
      </pc:docMkLst>
      <pc:sldChg chg="modSp">
        <pc:chgData name="Gaëlle Feruzi" userId="S::gaelle.feruzi@educaloi.qc.ca::62419bfa-e71e-4e1b-8396-924b332b3f96" providerId="AD" clId="Web-{CFAF0A42-6DD1-EE74-4476-9253C4FB2761}" dt="2026-02-04T15:55:41.597" v="2" actId="20577"/>
        <pc:sldMkLst>
          <pc:docMk/>
          <pc:sldMk cId="3267346614" sldId="281"/>
        </pc:sldMkLst>
        <pc:spChg chg="mod">
          <ac:chgData name="Gaëlle Feruzi" userId="S::gaelle.feruzi@educaloi.qc.ca::62419bfa-e71e-4e1b-8396-924b332b3f96" providerId="AD" clId="Web-{CFAF0A42-6DD1-EE74-4476-9253C4FB2761}" dt="2026-02-04T15:55:41.597" v="2" actId="20577"/>
          <ac:spMkLst>
            <pc:docMk/>
            <pc:sldMk cId="3267346614" sldId="281"/>
            <ac:spMk id="4" creationId="{3F0D7A1A-5954-C4F2-A92B-20225AE4FDE0}"/>
          </ac:spMkLst>
        </pc:spChg>
      </pc:sldChg>
    </pc:docChg>
  </pc:docChgLst>
  <pc:docChgLst>
    <pc:chgData name="Gaëlle Feruzi" userId="S::gaelle.feruzi@educaloi.qc.ca::62419bfa-e71e-4e1b-8396-924b332b3f96" providerId="AD" clId="Web-{EDE98C93-9946-293B-B6CF-064E6AF81B91}"/>
    <pc:docChg chg="modSld">
      <pc:chgData name="Gaëlle Feruzi" userId="S::gaelle.feruzi@educaloi.qc.ca::62419bfa-e71e-4e1b-8396-924b332b3f96" providerId="AD" clId="Web-{EDE98C93-9946-293B-B6CF-064E6AF81B91}" dt="2026-02-13T15:36:16.078" v="1534"/>
      <pc:docMkLst>
        <pc:docMk/>
      </pc:docMkLst>
      <pc:sldChg chg="modSp">
        <pc:chgData name="Gaëlle Feruzi" userId="S::gaelle.feruzi@educaloi.qc.ca::62419bfa-e71e-4e1b-8396-924b332b3f96" providerId="AD" clId="Web-{EDE98C93-9946-293B-B6CF-064E6AF81B91}" dt="2026-02-13T14:54:32.131" v="5" actId="20577"/>
        <pc:sldMkLst>
          <pc:docMk/>
          <pc:sldMk cId="2562021519" sldId="273"/>
        </pc:sldMkLst>
        <pc:spChg chg="mod">
          <ac:chgData name="Gaëlle Feruzi" userId="S::gaelle.feruzi@educaloi.qc.ca::62419bfa-e71e-4e1b-8396-924b332b3f96" providerId="AD" clId="Web-{EDE98C93-9946-293B-B6CF-064E6AF81B91}" dt="2026-02-13T14:54:32.131" v="5" actId="20577"/>
          <ac:spMkLst>
            <pc:docMk/>
            <pc:sldMk cId="2562021519" sldId="273"/>
            <ac:spMk id="4" creationId="{58C44320-6FD9-CC92-7A20-1AD20861F3FE}"/>
          </ac:spMkLst>
        </pc:spChg>
      </pc:sldChg>
      <pc:sldChg chg="modSp modNotes">
        <pc:chgData name="Gaëlle Feruzi" userId="S::gaelle.feruzi@educaloi.qc.ca::62419bfa-e71e-4e1b-8396-924b332b3f96" providerId="AD" clId="Web-{EDE98C93-9946-293B-B6CF-064E6AF81B91}" dt="2026-02-13T15:36:16.078" v="1534"/>
        <pc:sldMkLst>
          <pc:docMk/>
          <pc:sldMk cId="412656306" sldId="277"/>
        </pc:sldMkLst>
        <pc:spChg chg="mod">
          <ac:chgData name="Gaëlle Feruzi" userId="S::gaelle.feruzi@educaloi.qc.ca::62419bfa-e71e-4e1b-8396-924b332b3f96" providerId="AD" clId="Web-{EDE98C93-9946-293B-B6CF-064E6AF81B91}" dt="2026-02-13T15:02:38.191" v="426" actId="20577"/>
          <ac:spMkLst>
            <pc:docMk/>
            <pc:sldMk cId="412656306" sldId="277"/>
            <ac:spMk id="3" creationId="{3B28B986-B56D-E700-4184-02404A001CA2}"/>
          </ac:spMkLst>
        </pc:spChg>
      </pc:sldChg>
    </pc:docChg>
  </pc:docChgLst>
  <pc:docChgLst>
    <pc:chgData name="Gaëlle Feruzi" userId="S::gaelle.feruzi@educaloi.qc.ca::62419bfa-e71e-4e1b-8396-924b332b3f96" providerId="AD" clId="Web-{73A0F643-CF4B-2C70-A629-1B860167B8BB}"/>
    <pc:docChg chg="modSld">
      <pc:chgData name="Gaëlle Feruzi" userId="S::gaelle.feruzi@educaloi.qc.ca::62419bfa-e71e-4e1b-8396-924b332b3f96" providerId="AD" clId="Web-{73A0F643-CF4B-2C70-A629-1B860167B8BB}" dt="2026-02-13T16:00:00.303" v="372"/>
      <pc:docMkLst>
        <pc:docMk/>
      </pc:docMkLst>
      <pc:sldChg chg="modNotes">
        <pc:chgData name="Gaëlle Feruzi" userId="S::gaelle.feruzi@educaloi.qc.ca::62419bfa-e71e-4e1b-8396-924b332b3f96" providerId="AD" clId="Web-{73A0F643-CF4B-2C70-A629-1B860167B8BB}" dt="2026-02-13T16:00:00.303" v="372"/>
        <pc:sldMkLst>
          <pc:docMk/>
          <pc:sldMk cId="2258642045" sldId="268"/>
        </pc:sldMkLst>
      </pc:sldChg>
    </pc:docChg>
  </pc:docChgLst>
  <pc:docChgLst>
    <pc:chgData name="Gaëlle Feruzi" userId="62419bfa-e71e-4e1b-8396-924b332b3f96" providerId="ADAL" clId="{34561811-6E26-4BA4-B9D6-9F8553181D0F}"/>
    <pc:docChg chg="undo custSel addSld delSld modSld sldOrd">
      <pc:chgData name="Gaëlle Feruzi" userId="62419bfa-e71e-4e1b-8396-924b332b3f96" providerId="ADAL" clId="{34561811-6E26-4BA4-B9D6-9F8553181D0F}" dt="2026-02-04T15:50:07.814" v="4568" actId="20577"/>
      <pc:docMkLst>
        <pc:docMk/>
      </pc:docMkLst>
      <pc:sldChg chg="modSp mod modNotesTx">
        <pc:chgData name="Gaëlle Feruzi" userId="62419bfa-e71e-4e1b-8396-924b332b3f96" providerId="ADAL" clId="{34561811-6E26-4BA4-B9D6-9F8553181D0F}" dt="2026-02-02T18:59:22.479" v="4560" actId="20577"/>
        <pc:sldMkLst>
          <pc:docMk/>
          <pc:sldMk cId="194442244" sldId="264"/>
        </pc:sldMkLst>
        <pc:spChg chg="mod">
          <ac:chgData name="Gaëlle Feruzi" userId="62419bfa-e71e-4e1b-8396-924b332b3f96" providerId="ADAL" clId="{34561811-6E26-4BA4-B9D6-9F8553181D0F}" dt="2026-02-02T18:27:23" v="3606" actId="20577"/>
          <ac:spMkLst>
            <pc:docMk/>
            <pc:sldMk cId="194442244" sldId="264"/>
            <ac:spMk id="3" creationId="{06E8CB86-01D2-E2F4-A73A-317F2A713321}"/>
          </ac:spMkLst>
        </pc:spChg>
      </pc:sldChg>
      <pc:sldChg chg="modSp mod modNotesTx">
        <pc:chgData name="Gaëlle Feruzi" userId="62419bfa-e71e-4e1b-8396-924b332b3f96" providerId="ADAL" clId="{34561811-6E26-4BA4-B9D6-9F8553181D0F}" dt="2026-02-02T19:15:44.098" v="4563" actId="14"/>
        <pc:sldMkLst>
          <pc:docMk/>
          <pc:sldMk cId="17678412" sldId="276"/>
        </pc:sldMkLst>
        <pc:spChg chg="mod">
          <ac:chgData name="Gaëlle Feruzi" userId="62419bfa-e71e-4e1b-8396-924b332b3f96" providerId="ADAL" clId="{34561811-6E26-4BA4-B9D6-9F8553181D0F}" dt="2026-02-02T18:36:54.493" v="4083" actId="20577"/>
          <ac:spMkLst>
            <pc:docMk/>
            <pc:sldMk cId="17678412" sldId="276"/>
            <ac:spMk id="2" creationId="{E7E739C1-403D-1C98-CE13-2CD78AF72842}"/>
          </ac:spMkLst>
        </pc:spChg>
        <pc:spChg chg="mod">
          <ac:chgData name="Gaëlle Feruzi" userId="62419bfa-e71e-4e1b-8396-924b332b3f96" providerId="ADAL" clId="{34561811-6E26-4BA4-B9D6-9F8553181D0F}" dt="2026-02-02T18:38:42.236" v="4163" actId="20577"/>
          <ac:spMkLst>
            <pc:docMk/>
            <pc:sldMk cId="17678412" sldId="276"/>
            <ac:spMk id="4" creationId="{58C44320-6FD9-CC92-7A20-1AD20861F3FE}"/>
          </ac:spMkLst>
        </pc:spChg>
      </pc:sldChg>
      <pc:sldChg chg="modSp mod">
        <pc:chgData name="Gaëlle Feruzi" userId="62419bfa-e71e-4e1b-8396-924b332b3f96" providerId="ADAL" clId="{34561811-6E26-4BA4-B9D6-9F8553181D0F}" dt="2026-02-02T16:56:37.899" v="1" actId="20577"/>
        <pc:sldMkLst>
          <pc:docMk/>
          <pc:sldMk cId="412656306" sldId="277"/>
        </pc:sldMkLst>
        <pc:spChg chg="mod">
          <ac:chgData name="Gaëlle Feruzi" userId="62419bfa-e71e-4e1b-8396-924b332b3f96" providerId="ADAL" clId="{34561811-6E26-4BA4-B9D6-9F8553181D0F}" dt="2026-02-02T16:56:37.899" v="1" actId="20577"/>
          <ac:spMkLst>
            <pc:docMk/>
            <pc:sldMk cId="412656306" sldId="277"/>
            <ac:spMk id="2" creationId="{31287A08-DE0A-3C22-D512-1325EE58DCAB}"/>
          </ac:spMkLst>
        </pc:spChg>
      </pc:sldChg>
      <pc:sldChg chg="modSp mod modNotesTx">
        <pc:chgData name="Gaëlle Feruzi" userId="62419bfa-e71e-4e1b-8396-924b332b3f96" providerId="ADAL" clId="{34561811-6E26-4BA4-B9D6-9F8553181D0F}" dt="2026-02-02T19:43:06.964" v="4565" actId="20577"/>
        <pc:sldMkLst>
          <pc:docMk/>
          <pc:sldMk cId="2120576460" sldId="279"/>
        </pc:sldMkLst>
        <pc:spChg chg="mod">
          <ac:chgData name="Gaëlle Feruzi" userId="62419bfa-e71e-4e1b-8396-924b332b3f96" providerId="ADAL" clId="{34561811-6E26-4BA4-B9D6-9F8553181D0F}" dt="2026-02-02T18:34:31.573" v="3951" actId="20577"/>
          <ac:spMkLst>
            <pc:docMk/>
            <pc:sldMk cId="2120576460" sldId="279"/>
            <ac:spMk id="3" creationId="{2736D7D5-1126-A213-EBC9-FBE7AF17CC6D}"/>
          </ac:spMkLst>
        </pc:spChg>
      </pc:sldChg>
      <pc:sldChg chg="add">
        <pc:chgData name="Gaëlle Feruzi" userId="62419bfa-e71e-4e1b-8396-924b332b3f96" providerId="ADAL" clId="{34561811-6E26-4BA4-B9D6-9F8553181D0F}" dt="2026-02-02T18:31:36.174" v="3880"/>
        <pc:sldMkLst>
          <pc:docMk/>
          <pc:sldMk cId="3267346614" sldId="281"/>
        </pc:sldMkLst>
      </pc:sldChg>
      <pc:sldChg chg="modSp mod modNotesTx">
        <pc:chgData name="Gaëlle Feruzi" userId="62419bfa-e71e-4e1b-8396-924b332b3f96" providerId="ADAL" clId="{34561811-6E26-4BA4-B9D6-9F8553181D0F}" dt="2026-02-04T15:50:07.814" v="4568" actId="20577"/>
        <pc:sldMkLst>
          <pc:docMk/>
          <pc:sldMk cId="870341336" sldId="284"/>
        </pc:sldMkLst>
        <pc:spChg chg="mod">
          <ac:chgData name="Gaëlle Feruzi" userId="62419bfa-e71e-4e1b-8396-924b332b3f96" providerId="ADAL" clId="{34561811-6E26-4BA4-B9D6-9F8553181D0F}" dt="2026-02-02T16:58:56.483" v="79" actId="20577"/>
          <ac:spMkLst>
            <pc:docMk/>
            <pc:sldMk cId="870341336" sldId="284"/>
            <ac:spMk id="2" creationId="{A3FD273E-1768-8D6D-8BE2-69586A0E12BC}"/>
          </ac:spMkLst>
        </pc:spChg>
        <pc:spChg chg="mod">
          <ac:chgData name="Gaëlle Feruzi" userId="62419bfa-e71e-4e1b-8396-924b332b3f96" providerId="ADAL" clId="{34561811-6E26-4BA4-B9D6-9F8553181D0F}" dt="2026-02-02T17:05:44.812" v="447" actId="20577"/>
          <ac:spMkLst>
            <pc:docMk/>
            <pc:sldMk cId="870341336" sldId="284"/>
            <ac:spMk id="3" creationId="{A34D590F-532A-EE31-9560-AF8934C1F8FB}"/>
          </ac:spMkLst>
        </pc:spChg>
      </pc:sldChg>
      <pc:sldChg chg="add">
        <pc:chgData name="Gaëlle Feruzi" userId="62419bfa-e71e-4e1b-8396-924b332b3f96" providerId="ADAL" clId="{34561811-6E26-4BA4-B9D6-9F8553181D0F}" dt="2026-02-02T18:31:11.495" v="3878"/>
        <pc:sldMkLst>
          <pc:docMk/>
          <pc:sldMk cId="2116493285" sldId="285"/>
        </pc:sldMkLst>
      </pc:sldChg>
      <pc:sldChg chg="add">
        <pc:chgData name="Gaëlle Feruzi" userId="62419bfa-e71e-4e1b-8396-924b332b3f96" providerId="ADAL" clId="{34561811-6E26-4BA4-B9D6-9F8553181D0F}" dt="2026-02-02T18:32:00.609" v="3882"/>
        <pc:sldMkLst>
          <pc:docMk/>
          <pc:sldMk cId="1513269920" sldId="286"/>
        </pc:sldMkLst>
      </pc:sldChg>
      <pc:sldChg chg="add">
        <pc:chgData name="Gaëlle Feruzi" userId="62419bfa-e71e-4e1b-8396-924b332b3f96" providerId="ADAL" clId="{34561811-6E26-4BA4-B9D6-9F8553181D0F}" dt="2026-02-02T18:32:12.524" v="3884"/>
        <pc:sldMkLst>
          <pc:docMk/>
          <pc:sldMk cId="1860925842" sldId="287"/>
        </pc:sldMkLst>
      </pc:sldChg>
      <pc:sldChg chg="add ord">
        <pc:chgData name="Gaëlle Feruzi" userId="62419bfa-e71e-4e1b-8396-924b332b3f96" providerId="ADAL" clId="{34561811-6E26-4BA4-B9D6-9F8553181D0F}" dt="2026-02-02T19:14:35.518" v="4562"/>
        <pc:sldMkLst>
          <pc:docMk/>
          <pc:sldMk cId="4190425589" sldId="288"/>
        </pc:sldMkLst>
      </pc:sldChg>
      <pc:sldChg chg="add">
        <pc:chgData name="Gaëlle Feruzi" userId="62419bfa-e71e-4e1b-8396-924b332b3f96" providerId="ADAL" clId="{34561811-6E26-4BA4-B9D6-9F8553181D0F}" dt="2026-02-02T18:42:00.767" v="4433"/>
        <pc:sldMkLst>
          <pc:docMk/>
          <pc:sldMk cId="683735860"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2026-02-18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en/family-law-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informelle.org/" TargetMode="External"/><Relationship Id="rId4" Type="http://schemas.openxmlformats.org/officeDocument/2006/relationships/hyperlink" Target="https://www.mediationquebec.ca/fr/repertoire/recherche_avance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6" TargetMode="External"/><Relationship Id="rId26" Type="http://schemas.openxmlformats.org/officeDocument/2006/relationships/hyperlink" Target="https://educaloi.qc.ca/en/capsules/dividing-property/" TargetMode="External"/><Relationship Id="rId3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9" TargetMode="External"/><Relationship Id="rId21" Type="http://schemas.openxmlformats.org/officeDocument/2006/relationships/hyperlink" Target="https://educaloi.qc.ca/en/capsules/property-included-in-the-family-patrimony/" TargetMode="External"/><Relationship Id="rId3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4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2" TargetMode="External"/><Relationship Id="rId4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7" TargetMode="External"/><Relationship Id="rId5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0"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4" TargetMode="External"/><Relationship Id="rId29" Type="http://schemas.openxmlformats.org/officeDocument/2006/relationships/hyperlink" Target="https://www.mediationquebec.ca/en/" TargetMode="External"/><Relationship Id="rId1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9" TargetMode="External"/><Relationship Id="rId24" Type="http://schemas.openxmlformats.org/officeDocument/2006/relationships/hyperlink" Target="https://educaloi.qc.ca/en/capsules/examples-of-how-to-calculate-and-divide-the-family-patrimony/" TargetMode="External"/><Relationship Id="rId3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3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7" TargetMode="External"/><Relationship Id="rId4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0" TargetMode="External"/><Relationship Id="rId4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5" TargetMode="External"/><Relationship Id="rId53" Type="http://schemas.openxmlformats.org/officeDocument/2006/relationships/hyperlink" Target="https://sosviolenceconjugale.ca/en/articles/13-frequently-asked-family-law-questions-about-situations-of-intimate-partner-violence"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7" TargetMode="External"/><Relationship Id="rId3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4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4" TargetMode="External"/><Relationship Id="rId5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2"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2" TargetMode="External"/><Relationship Id="rId2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9" TargetMode="External"/><Relationship Id="rId27" Type="http://schemas.openxmlformats.org/officeDocument/2006/relationships/hyperlink" Target="https://educaloi.qc.ca/capsules/le-partage-des-biens/" TargetMode="External"/><Relationship Id="rId30" Type="http://schemas.openxmlformats.org/officeDocument/2006/relationships/hyperlink" Target="https://educaloi.qc.ca/capsules/mediation-familiale-6-etapes/" TargetMode="External"/><Relationship Id="rId3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4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3" TargetMode="External"/><Relationship Id="rId4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8" TargetMode="External"/><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5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1"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1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0"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5" TargetMode="External"/><Relationship Id="rId2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2" TargetMode="External"/><Relationship Id="rId3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3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8" TargetMode="External"/><Relationship Id="rId4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6" TargetMode="External"/><Relationship Id="rId2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8" TargetMode="External"/><Relationship Id="rId4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3" TargetMode="External"/><Relationship Id="rId2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1" TargetMode="External"/><Relationship Id="rId2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4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9"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18" Type="http://schemas.openxmlformats.org/officeDocument/2006/relationships/hyperlink" Target="https://sosviolenceconjugale.ca/fr/articles/13-questions-sur-le-droit-familial-en-contexte-de-violence-conjugale"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1" Type="http://schemas.openxmlformats.org/officeDocument/2006/relationships/hyperlink" Target="https://www.mediationquebec.ca/en/"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1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 Type="http://schemas.openxmlformats.org/officeDocument/2006/relationships/hyperlink" Target="https://educaloi.qc.ca/en/capsules/cohabitation-agreements-between-common-law-couples/"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1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1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5" Type="http://schemas.openxmlformats.org/officeDocument/2006/relationships/hyperlink" Target="https://educaloi.qc.ca/en/capsules/family-mediation/" TargetMode="External"/><Relationship Id="rId1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4" Type="http://schemas.openxmlformats.org/officeDocument/2006/relationships/hyperlink" Target="https://www.mediationquebec.ca/en/"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14" Type="http://schemas.openxmlformats.org/officeDocument/2006/relationships/hyperlink" Target="https://sosviolenceconjugale.ca/fr/articles/13-questions-sur-le-droit-familial-en-contexte-de-violence-conjugal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a:t>Watch the associated videos.</a:t>
            </a:r>
            <a:endParaRPr lang="fr-CA" dirty="0"/>
          </a:p>
          <a:p>
            <a:pPr marL="285750" indent="-285750">
              <a:buFont typeface="Arial,Sans-Serif"/>
              <a:buChar char="•"/>
            </a:pPr>
            <a:r>
              <a:rPr lang="en-CA" dirty="0"/>
              <a:t>Read the notes at the bottom of each slide.</a:t>
            </a:r>
            <a:endParaRPr lang="en-US" dirty="0"/>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200" b="0" i="0" u="none" strike="noStrike" dirty="0" err="1">
                <a:solidFill>
                  <a:srgbClr val="000000"/>
                </a:solidFill>
                <a:effectLst/>
                <a:highlight>
                  <a:srgbClr val="F5F5F5"/>
                </a:highlight>
                <a:latin typeface="Calibri"/>
                <a:ea typeface="Calibri"/>
                <a:cs typeface="Calibri"/>
              </a:rPr>
              <a:t>Explain</a:t>
            </a:r>
            <a:r>
              <a:rPr lang="fr-CA" sz="1200" b="0" i="0" u="none" strike="noStrike" dirty="0">
                <a:solidFill>
                  <a:srgbClr val="000000"/>
                </a:solidFill>
                <a:effectLst/>
                <a:highlight>
                  <a:srgbClr val="F5F5F5"/>
                </a:highlight>
                <a:latin typeface="Calibri"/>
                <a:ea typeface="Calibri"/>
                <a:cs typeface="Calibri"/>
              </a:rPr>
              <a:t> </a:t>
            </a:r>
            <a:r>
              <a:rPr lang="en-CA" sz="1200" b="0" i="0" u="none" strike="noStrike" kern="1200" dirty="0">
                <a:solidFill>
                  <a:schemeClr val="tx1"/>
                </a:solidFill>
                <a:effectLst/>
                <a:highlight>
                  <a:srgbClr val="F5F5F5"/>
                </a:highlight>
                <a:latin typeface="+mn-lt"/>
                <a:ea typeface="+mn-ea"/>
                <a:cs typeface="+mn-cs"/>
              </a:rPr>
              <a:t>that this resource is available to participants if they encounter legal issues related to their life as a couple. The "Info-Separation" service of the Info Justice community centers offers free legal consultations with lawyers or notaries to ask legal questions related to separation.</a:t>
            </a:r>
            <a:endParaRPr lang="fr-CA" sz="1200" b="0" i="0" dirty="0">
              <a:solidFill>
                <a:srgbClr val="444444"/>
              </a:solidFill>
              <a:effectLst/>
              <a:highlight>
                <a:srgbClr val="F5F5F5"/>
              </a:highlight>
              <a:latin typeface="Calibri"/>
              <a:ea typeface="Calibri"/>
              <a:cs typeface="Calibri"/>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To contact </a:t>
            </a:r>
            <a:r>
              <a:rPr lang="fr-CA" sz="1200" b="0" i="0" u="none" strike="noStrike" dirty="0" err="1">
                <a:solidFill>
                  <a:srgbClr val="000000"/>
                </a:solidFill>
                <a:effectLst/>
                <a:highlight>
                  <a:srgbClr val="F5F5F5"/>
                </a:highlight>
                <a:latin typeface="Calibri"/>
                <a:ea typeface="Calibri"/>
                <a:cs typeface="Calibri"/>
              </a:rPr>
              <a:t>them</a:t>
            </a:r>
            <a:r>
              <a:rPr lang="fr-CA" sz="1200" b="0" i="0" u="none" strike="noStrike" dirty="0">
                <a:solidFill>
                  <a:srgbClr val="000000"/>
                </a:solidFill>
                <a:effectLst/>
                <a:highlight>
                  <a:srgbClr val="F5F5F5"/>
                </a:highlight>
                <a:latin typeface="Calibri"/>
                <a:ea typeface="Calibri"/>
                <a:cs typeface="Calibri"/>
              </a:rPr>
              <a:t>: </a:t>
            </a:r>
            <a:r>
              <a:rPr lang="fr-CA" dirty="0"/>
              <a:t>https://info-justice.ca/en/services/separation-info/</a:t>
            </a:r>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a:t>
            </a:r>
            <a:r>
              <a:rPr lang="en-CA" sz="1200" b="0" i="0" u="none" strike="noStrike" kern="1200" dirty="0">
                <a:solidFill>
                  <a:schemeClr val="tx1"/>
                </a:solidFill>
                <a:effectLst/>
                <a:highlight>
                  <a:srgbClr val="F5F5F5"/>
                </a:highlight>
                <a:latin typeface="+mn-lt"/>
                <a:ea typeface="+mn-ea"/>
                <a:cs typeface="+mn-cs"/>
              </a:rPr>
              <a:t>plain that this resource is available to participants if they encounter legal issues related to their life as a couple. </a:t>
            </a:r>
            <a:r>
              <a:rPr lang="en-CA" sz="1200" b="0" i="0" u="none" strike="noStrike" kern="1200" dirty="0" err="1">
                <a:solidFill>
                  <a:schemeClr val="tx1"/>
                </a:solidFill>
                <a:effectLst/>
                <a:highlight>
                  <a:srgbClr val="F5F5F5"/>
                </a:highlight>
                <a:latin typeface="+mn-lt"/>
                <a:ea typeface="+mn-ea"/>
                <a:cs typeface="+mn-cs"/>
              </a:rPr>
              <a:t>Rebâtir</a:t>
            </a:r>
            <a:r>
              <a:rPr lang="en-CA" sz="1200" b="0" i="0" u="none" strike="noStrike" kern="1200" dirty="0">
                <a:solidFill>
                  <a:schemeClr val="tx1"/>
                </a:solidFill>
                <a:effectLst/>
                <a:highlight>
                  <a:srgbClr val="F5F5F5"/>
                </a:highlight>
                <a:latin typeface="+mn-lt"/>
                <a:ea typeface="+mn-ea"/>
                <a:cs typeface="+mn-cs"/>
              </a:rPr>
              <a:t> is the name of a legal consultation service provided by the Commission des services </a:t>
            </a:r>
            <a:r>
              <a:rPr lang="en-CA" sz="1200" b="0" i="0" u="none" strike="noStrike" kern="1200" dirty="0" err="1">
                <a:solidFill>
                  <a:schemeClr val="tx1"/>
                </a:solidFill>
                <a:effectLst/>
                <a:highlight>
                  <a:srgbClr val="F5F5F5"/>
                </a:highlight>
                <a:latin typeface="+mn-lt"/>
                <a:ea typeface="+mn-ea"/>
                <a:cs typeface="+mn-cs"/>
              </a:rPr>
              <a:t>juridiques</a:t>
            </a:r>
            <a:r>
              <a:rPr lang="en-CA" sz="1200" b="0" i="0" u="none" strike="noStrike" kern="1200" dirty="0">
                <a:solidFill>
                  <a:schemeClr val="tx1"/>
                </a:solidFill>
                <a:effectLst/>
                <a:highlight>
                  <a:srgbClr val="F5F5F5"/>
                </a:highlight>
                <a:latin typeface="+mn-lt"/>
                <a:ea typeface="+mn-ea"/>
                <a:cs typeface="+mn-cs"/>
              </a:rPr>
              <a:t> (legal aid). It offers 4 hours of free legal consultation to people who experience domestic or sexual violence in all areas of law.</a:t>
            </a:r>
            <a:endParaRPr lang="fr-CA" sz="1200" b="0" i="0" dirty="0">
              <a:solidFill>
                <a:srgbClr val="444444"/>
              </a:solidFill>
              <a:effectLst/>
              <a:highlight>
                <a:srgbClr val="F5F5F5"/>
              </a:highlight>
              <a:latin typeface="Calibri"/>
              <a:ea typeface="Calibri"/>
              <a:cs typeface="Calibri"/>
            </a:endParaRP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To contact </a:t>
            </a:r>
            <a:r>
              <a:rPr lang="fr-CA" sz="1200" b="0" i="0" u="none" strike="noStrike" dirty="0" err="1">
                <a:solidFill>
                  <a:srgbClr val="000000"/>
                </a:solidFill>
                <a:effectLst/>
                <a:highlight>
                  <a:srgbClr val="F5F5F5"/>
                </a:highlight>
                <a:latin typeface="Calibri"/>
                <a:ea typeface="Calibri"/>
                <a:cs typeface="Calibri"/>
              </a:rPr>
              <a:t>them</a:t>
            </a:r>
            <a:r>
              <a:rPr lang="fr-CA" sz="1200" b="0" i="0" u="none" strike="noStrike" dirty="0">
                <a:solidFill>
                  <a:srgbClr val="000000"/>
                </a:solidFill>
                <a:effectLst/>
                <a:highlight>
                  <a:srgbClr val="F5F5F5"/>
                </a:highlight>
                <a:latin typeface="Calibri"/>
                <a:ea typeface="Calibri"/>
                <a:cs typeface="Calibri"/>
              </a:rPr>
              <a:t> : Call 1-833-REBÂTIR (1-833-732-2847) or </a:t>
            </a:r>
            <a:r>
              <a:rPr lang="fr-CA" sz="1200" b="0" i="0" u="none" strike="noStrike" dirty="0" err="1">
                <a:solidFill>
                  <a:srgbClr val="000000"/>
                </a:solidFill>
                <a:effectLst/>
                <a:highlight>
                  <a:srgbClr val="F5F5F5"/>
                </a:highlight>
                <a:latin typeface="Calibri"/>
                <a:ea typeface="Calibri"/>
                <a:cs typeface="Calibri"/>
              </a:rPr>
              <a:t>write</a:t>
            </a:r>
            <a:r>
              <a:rPr lang="fr-CA" sz="1200" b="0" i="0" u="none" strike="noStrike" dirty="0">
                <a:solidFill>
                  <a:srgbClr val="000000"/>
                </a:solidFill>
                <a:effectLst/>
                <a:highlight>
                  <a:srgbClr val="F5F5F5"/>
                </a:highlight>
                <a:latin typeface="Calibri"/>
                <a:ea typeface="Calibri"/>
                <a:cs typeface="Calibri"/>
              </a:rPr>
              <a:t> to </a:t>
            </a:r>
            <a:r>
              <a:rPr lang="fr-CA" sz="1200" b="0" i="0" u="sng" strike="noStrike" dirty="0">
                <a:solidFill>
                  <a:srgbClr val="212121"/>
                </a:solidFill>
                <a:effectLst/>
                <a:highlight>
                  <a:srgbClr val="F5F5F5"/>
                </a:highlight>
                <a:latin typeface="Calibri"/>
                <a:ea typeface="Calibri"/>
                <a:cs typeface="Calibri"/>
                <a:hlinkClick r:id="rId3"/>
              </a:rPr>
              <a:t>projet@rebatir.ca</a:t>
            </a:r>
            <a:r>
              <a:rPr lang="fr-CA" sz="1200" b="0" i="0" u="none" strike="noStrike" dirty="0">
                <a:solidFill>
                  <a:srgbClr val="000000"/>
                </a:solidFill>
                <a:effectLst/>
                <a:highlight>
                  <a:srgbClr val="F5F5F5"/>
                </a:highlight>
                <a:latin typeface="Calibri"/>
                <a:ea typeface="Calibri"/>
                <a:cs typeface="Calibri"/>
              </a:rPr>
              <a:t> </a:t>
            </a:r>
            <a:endParaRPr lang="fr-CA"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p>
          <a:p>
            <a:endParaRPr lang="fr-CA" dirty="0"/>
          </a:p>
          <a:p>
            <a:pPr marL="171450" indent="-171450">
              <a:buFont typeface="Arial,Sans-Serif"/>
              <a:buChar char="•"/>
            </a:pPr>
            <a:r>
              <a:rPr lang="fr-CA" dirty="0" err="1"/>
              <a:t>Present</a:t>
            </a:r>
            <a:r>
              <a:rPr lang="fr-CA" dirty="0"/>
              <a:t> the </a:t>
            </a:r>
            <a:r>
              <a:rPr lang="fr-CA" dirty="0" err="1"/>
              <a:t>resources</a:t>
            </a:r>
            <a:r>
              <a:rPr lang="fr-CA" dirty="0"/>
              <a:t> </a:t>
            </a:r>
            <a:r>
              <a:rPr lang="fr-CA" dirty="0" err="1"/>
              <a:t>mentioned</a:t>
            </a:r>
            <a:r>
              <a:rPr lang="fr-CA" dirty="0"/>
              <a:t> </a:t>
            </a:r>
            <a:r>
              <a:rPr lang="fr-CA" dirty="0" err="1"/>
              <a:t>above</a:t>
            </a:r>
            <a:endParaRPr lang="fr-CA" dirty="0"/>
          </a:p>
          <a:p>
            <a:pPr marL="171450" indent="-171450">
              <a:buFont typeface="Arial,Sans-Serif"/>
              <a:buChar char="•"/>
            </a:pPr>
            <a:endParaRPr lang="fr-CA" dirty="0"/>
          </a:p>
          <a:p>
            <a:r>
              <a:rPr lang="fr-CA" b="1" u="sng" dirty="0"/>
              <a:t>Informations à transmettre</a:t>
            </a:r>
            <a:endParaRPr lang="fr-CA" dirty="0"/>
          </a:p>
          <a:p>
            <a:endParaRPr lang="fr-CA" dirty="0"/>
          </a:p>
          <a:p>
            <a:r>
              <a:rPr lang="en-US" dirty="0">
                <a:hlinkClick r:id="rId3"/>
              </a:rPr>
              <a:t>Family Law – Porte 33 | Justice Pro Bono</a:t>
            </a:r>
            <a:r>
              <a:rPr lang="en-US" dirty="0"/>
              <a:t> </a:t>
            </a:r>
            <a:r>
              <a:rPr lang="fr-CA" dirty="0"/>
              <a:t>: Free and </a:t>
            </a:r>
            <a:r>
              <a:rPr lang="fr-CA" dirty="0" err="1"/>
              <a:t>confidential</a:t>
            </a:r>
            <a:r>
              <a:rPr lang="fr-CA" dirty="0"/>
              <a:t> one-on-one meetings </a:t>
            </a:r>
            <a:r>
              <a:rPr lang="fr-CA" dirty="0" err="1"/>
              <a:t>with</a:t>
            </a:r>
            <a:r>
              <a:rPr lang="fr-CA" dirty="0"/>
              <a:t> </a:t>
            </a:r>
            <a:r>
              <a:rPr lang="fr-CA" dirty="0" err="1"/>
              <a:t>volunteer</a:t>
            </a:r>
            <a:r>
              <a:rPr lang="fr-CA" dirty="0"/>
              <a:t> </a:t>
            </a:r>
            <a:r>
              <a:rPr lang="fr-CA" dirty="0" err="1"/>
              <a:t>lawyer</a:t>
            </a:r>
            <a:r>
              <a:rPr lang="fr-CA" dirty="0"/>
              <a:t> or </a:t>
            </a:r>
            <a:r>
              <a:rPr lang="fr-CA" dirty="0" err="1"/>
              <a:t>notary</a:t>
            </a:r>
            <a:r>
              <a:rPr lang="fr-CA" dirty="0"/>
              <a:t> and psychosocial </a:t>
            </a:r>
            <a:r>
              <a:rPr lang="fr-CA" dirty="0" err="1"/>
              <a:t>counsellor</a:t>
            </a:r>
            <a:r>
              <a:rPr lang="fr-CA" dirty="0"/>
              <a:t> to </a:t>
            </a:r>
            <a:r>
              <a:rPr lang="fr-CA" dirty="0" err="1"/>
              <a:t>provide</a:t>
            </a:r>
            <a:r>
              <a:rPr lang="fr-CA" dirty="0"/>
              <a:t> parents </a:t>
            </a:r>
            <a:r>
              <a:rPr lang="fr-CA" dirty="0" err="1"/>
              <a:t>with</a:t>
            </a:r>
            <a:r>
              <a:rPr lang="fr-CA" dirty="0"/>
              <a:t> </a:t>
            </a:r>
            <a:r>
              <a:rPr lang="fr-CA" dirty="0" err="1"/>
              <a:t>valuable</a:t>
            </a:r>
            <a:r>
              <a:rPr lang="fr-CA" dirty="0"/>
              <a:t> information.</a:t>
            </a:r>
          </a:p>
          <a:p>
            <a:r>
              <a:rPr lang="fr-CA" dirty="0"/>
              <a:t> </a:t>
            </a:r>
          </a:p>
          <a:p>
            <a:r>
              <a:rPr lang="fr-CA" dirty="0">
                <a:hlinkClick r:id="rId4"/>
              </a:rPr>
              <a:t>Association des médiateurs familiaux du Québec – Répertoire des médiateurs familiaux au Québec</a:t>
            </a:r>
            <a:r>
              <a:rPr lang="fr-CA" dirty="0"/>
              <a:t> </a:t>
            </a:r>
          </a:p>
          <a:p>
            <a:endParaRPr lang="fr-CA" dirty="0"/>
          </a:p>
          <a:p>
            <a:r>
              <a:rPr lang="fr-CA" dirty="0">
                <a:hlinkClick r:id="rId5"/>
              </a:rPr>
              <a:t>Inform'elle</a:t>
            </a:r>
            <a:r>
              <a:rPr lang="fr-CA" dirty="0"/>
              <a:t> : Legal information service in </a:t>
            </a:r>
            <a:r>
              <a:rPr lang="fr-CA" dirty="0" err="1"/>
              <a:t>family</a:t>
            </a:r>
            <a:r>
              <a:rPr lang="fr-CA" dirty="0"/>
              <a:t> </a:t>
            </a:r>
            <a:r>
              <a:rPr lang="fr-CA" dirty="0" err="1"/>
              <a:t>law</a:t>
            </a:r>
            <a:r>
              <a:rPr lang="fr-CA" dirty="0"/>
              <a:t> on South-Shore (</a:t>
            </a:r>
            <a:r>
              <a:rPr lang="fr-CA" dirty="0" err="1"/>
              <a:t>Montreal</a:t>
            </a:r>
            <a:r>
              <a:rPr lang="fr-CA" dirty="0"/>
              <a:t>)</a:t>
            </a:r>
            <a:endParaRPr lang="fr-FR"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Remind</a:t>
            </a:r>
            <a:r>
              <a:rPr lang="fr-CA" dirty="0">
                <a:solidFill>
                  <a:srgbClr val="444444"/>
                </a:solidFill>
                <a:highlight>
                  <a:srgbClr val="F5F5F5"/>
                </a:highlight>
              </a:rPr>
              <a:t> the participants about the scenario </a:t>
            </a:r>
            <a:r>
              <a:rPr lang="fr-CA" dirty="0" err="1">
                <a:solidFill>
                  <a:srgbClr val="444444"/>
                </a:solidFill>
                <a:highlight>
                  <a:srgbClr val="F5F5F5"/>
                </a:highlight>
              </a:rPr>
              <a:t>shared</a:t>
            </a:r>
            <a:r>
              <a:rPr lang="fr-CA" dirty="0">
                <a:solidFill>
                  <a:srgbClr val="444444"/>
                </a:solidFill>
                <a:highlight>
                  <a:srgbClr val="F5F5F5"/>
                </a:highlight>
              </a:rPr>
              <a:t> at the </a:t>
            </a:r>
            <a:r>
              <a:rPr lang="fr-CA" dirty="0" err="1">
                <a:solidFill>
                  <a:srgbClr val="444444"/>
                </a:solidFill>
                <a:highlight>
                  <a:srgbClr val="F5F5F5"/>
                </a:highlight>
              </a:rPr>
              <a:t>beginning</a:t>
            </a:r>
            <a:r>
              <a:rPr lang="fr-CA" dirty="0">
                <a:solidFill>
                  <a:srgbClr val="444444"/>
                </a:solidFill>
                <a:highlight>
                  <a:srgbClr val="F5F5F5"/>
                </a:highlight>
              </a:rPr>
              <a:t> of the workshop.</a:t>
            </a:r>
          </a:p>
          <a:p>
            <a:pPr marL="171450" indent="-171450">
              <a:buFont typeface="Arial,Sans-Serif"/>
              <a:buChar char="•"/>
            </a:pPr>
            <a:r>
              <a:rPr lang="fr-CA" dirty="0" err="1">
                <a:solidFill>
                  <a:srgbClr val="444444"/>
                </a:solidFill>
                <a:highlight>
                  <a:srgbClr val="F5F5F5"/>
                </a:highlight>
              </a:rPr>
              <a:t>Ask</a:t>
            </a:r>
            <a:r>
              <a:rPr lang="fr-CA" dirty="0">
                <a:solidFill>
                  <a:srgbClr val="444444"/>
                </a:solidFill>
                <a:highlight>
                  <a:srgbClr val="F5F5F5"/>
                </a:highlight>
              </a:rPr>
              <a:t> the participants to </a:t>
            </a:r>
            <a:r>
              <a:rPr lang="fr-CA" dirty="0" err="1">
                <a:solidFill>
                  <a:srgbClr val="444444"/>
                </a:solidFill>
                <a:highlight>
                  <a:srgbClr val="F5F5F5"/>
                </a:highlight>
              </a:rPr>
              <a:t>answer</a:t>
            </a:r>
            <a:r>
              <a:rPr lang="fr-CA" dirty="0">
                <a:solidFill>
                  <a:srgbClr val="444444"/>
                </a:solidFill>
                <a:highlight>
                  <a:srgbClr val="F5F5F5"/>
                </a:highlight>
              </a:rPr>
              <a:t> the </a:t>
            </a:r>
            <a:r>
              <a:rPr lang="fr-CA" dirty="0" err="1">
                <a:solidFill>
                  <a:srgbClr val="444444"/>
                </a:solidFill>
                <a:highlight>
                  <a:srgbClr val="F5F5F5"/>
                </a:highlight>
              </a:rPr>
              <a:t>following</a:t>
            </a:r>
            <a:r>
              <a:rPr lang="fr-CA" dirty="0">
                <a:solidFill>
                  <a:srgbClr val="444444"/>
                </a:solidFill>
                <a:highlight>
                  <a:srgbClr val="F5F5F5"/>
                </a:highlight>
              </a:rPr>
              <a:t> question :</a:t>
            </a:r>
          </a:p>
          <a:p>
            <a:pPr marL="628650" lvl="1" indent="-171450">
              <a:buFont typeface="Arial,Sans-Serif"/>
              <a:buChar char="•"/>
            </a:pPr>
            <a:r>
              <a:rPr lang="en-US" sz="1200" b="0" i="0" kern="1200" dirty="0">
                <a:solidFill>
                  <a:schemeClr val="tx1"/>
                </a:solidFill>
                <a:effectLst/>
                <a:highlight>
                  <a:srgbClr val="F5F5F5"/>
                </a:highlight>
                <a:latin typeface="+mn-lt"/>
                <a:ea typeface="+mn-ea"/>
                <a:cs typeface="+mn-cs"/>
              </a:rPr>
              <a:t>Based on the information and resources we’ve discussed today, what options does Ana Júlia have?</a:t>
            </a:r>
          </a:p>
          <a:p>
            <a:pPr marL="171450" lvl="0" indent="-171450">
              <a:buFont typeface="Arial,Sans-Serif"/>
              <a:buChar char="•"/>
            </a:pPr>
            <a:r>
              <a:rPr lang="en-CA" dirty="0">
                <a:solidFill>
                  <a:srgbClr val="444444"/>
                </a:solidFill>
                <a:highlight>
                  <a:srgbClr val="F5F5F5"/>
                </a:highlight>
              </a:rPr>
              <a:t>Complete the participants’ answers by sharing some possible courses of action. Click to make these options appear on the screen.</a:t>
            </a:r>
            <a:endParaRPr lang="fr-CA" dirty="0">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Conclude</a:t>
            </a:r>
            <a:r>
              <a:rPr lang="fr-CA" dirty="0">
                <a:solidFill>
                  <a:srgbClr val="444444"/>
                </a:solidFill>
                <a:highlight>
                  <a:srgbClr val="F5F5F5"/>
                </a:highlight>
              </a:rPr>
              <a:t> </a:t>
            </a:r>
            <a:r>
              <a:rPr lang="fr-CA" dirty="0" err="1">
                <a:solidFill>
                  <a:srgbClr val="444444"/>
                </a:solidFill>
                <a:highlight>
                  <a:srgbClr val="F5F5F5"/>
                </a:highlight>
              </a:rPr>
              <a:t>with</a:t>
            </a:r>
            <a:r>
              <a:rPr lang="fr-CA" dirty="0">
                <a:solidFill>
                  <a:srgbClr val="444444"/>
                </a:solidFill>
                <a:highlight>
                  <a:srgbClr val="F5F5F5"/>
                </a:highlight>
              </a:rPr>
              <a:t> </a:t>
            </a:r>
            <a:r>
              <a:rPr lang="fr-CA" dirty="0" err="1">
                <a:solidFill>
                  <a:srgbClr val="444444"/>
                </a:solidFill>
                <a:highlight>
                  <a:srgbClr val="F5F5F5"/>
                </a:highlight>
              </a:rPr>
              <a:t>those</a:t>
            </a:r>
            <a:r>
              <a:rPr lang="fr-CA" dirty="0">
                <a:solidFill>
                  <a:srgbClr val="444444"/>
                </a:solidFill>
                <a:highlight>
                  <a:srgbClr val="F5F5F5"/>
                </a:highlight>
              </a:rPr>
              <a:t> </a:t>
            </a:r>
            <a:r>
              <a:rPr lang="fr-CA" dirty="0" err="1">
                <a:solidFill>
                  <a:srgbClr val="444444"/>
                </a:solidFill>
                <a:highlight>
                  <a:srgbClr val="F5F5F5"/>
                </a:highlight>
              </a:rPr>
              <a:t>two</a:t>
            </a:r>
            <a:r>
              <a:rPr lang="fr-CA" dirty="0">
                <a:solidFill>
                  <a:srgbClr val="444444"/>
                </a:solidFill>
                <a:highlight>
                  <a:srgbClr val="F5F5F5"/>
                </a:highlight>
              </a:rPr>
              <a:t> key messages :</a:t>
            </a:r>
          </a:p>
          <a:p>
            <a:pPr marL="628650" lvl="1" indent="-171450">
              <a:buFont typeface="Arial,Sans-Serif"/>
              <a:buChar char="•"/>
            </a:pPr>
            <a:r>
              <a:rPr lang="en-US" sz="1200" b="0" i="0" kern="1200" dirty="0">
                <a:solidFill>
                  <a:schemeClr val="tx1"/>
                </a:solidFill>
                <a:effectLst/>
                <a:highlight>
                  <a:srgbClr val="F5F5F5"/>
                </a:highlight>
                <a:latin typeface="+mn-lt"/>
                <a:ea typeface="+mn-ea"/>
                <a:cs typeface="+mn-cs"/>
              </a:rPr>
              <a:t>The way property is divided after separation depends on whether the couple is married.</a:t>
            </a:r>
          </a:p>
          <a:p>
            <a:pPr marL="628650" lvl="1" indent="-171450">
              <a:buFont typeface="Arial,Sans-Serif"/>
              <a:buChar char="•"/>
            </a:pPr>
            <a:r>
              <a:rPr lang="en-US" sz="1200" b="0" i="0" kern="1200" dirty="0">
                <a:solidFill>
                  <a:schemeClr val="tx1"/>
                </a:solidFill>
                <a:effectLst/>
                <a:highlight>
                  <a:srgbClr val="F5F5F5"/>
                </a:highlight>
                <a:latin typeface="+mn-lt"/>
                <a:ea typeface="+mn-ea"/>
                <a:cs typeface="+mn-cs"/>
              </a:rPr>
              <a:t>Solutions are available for couples who cannot agree on how to divide their property.</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Answer the participants’ questions.</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If you have time, ask the following questions and write down the answers:</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fr-FR" sz="1200" b="0" i="0" u="none" strike="noStrike" dirty="0" err="1">
                <a:solidFill>
                  <a:srgbClr val="000000"/>
                </a:solidFill>
                <a:effectLst/>
                <a:latin typeface="Aptos" panose="020B0004020202020204" pitchFamily="34" charset="0"/>
              </a:rPr>
              <a:t>Did</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enjoy</a:t>
            </a:r>
            <a:r>
              <a:rPr lang="fr-FR" sz="1200" b="0" i="0" u="none" strike="noStrike" dirty="0">
                <a:solidFill>
                  <a:srgbClr val="000000"/>
                </a:solidFill>
                <a:effectLst/>
                <a:latin typeface="Aptos" panose="020B0004020202020204" pitchFamily="34" charset="0"/>
              </a:rPr>
              <a:t> the workshop? </a:t>
            </a:r>
            <a:r>
              <a:rPr lang="fr-FR" sz="1200" b="0" i="0" u="none" strike="noStrike" dirty="0" err="1">
                <a:solidFill>
                  <a:srgbClr val="000000"/>
                </a:solidFill>
                <a:effectLst/>
                <a:latin typeface="Aptos" panose="020B0004020202020204" pitchFamily="34" charset="0"/>
              </a:rPr>
              <a:t>Why</a:t>
            </a:r>
            <a:r>
              <a:rPr lang="fr-FR" sz="1200" b="0" i="0" u="none" strike="noStrike" dirty="0">
                <a:solidFill>
                  <a:srgbClr val="000000"/>
                </a:solidFill>
                <a:effectLst/>
                <a:latin typeface="Aptos" panose="020B0004020202020204" pitchFamily="34" charset="0"/>
              </a:rPr>
              <a:t>?</a:t>
            </a:r>
            <a:r>
              <a:rPr lang="fr-CA" sz="1200" b="0" i="0" dirty="0">
                <a:solidFill>
                  <a:srgbClr val="444444"/>
                </a:solidFill>
                <a:effectLst/>
                <a:latin typeface="Aptos" panose="020B0004020202020204" pitchFamily="34" charset="0"/>
              </a:rPr>
              <a:t>​</a:t>
            </a:r>
            <a:endParaRPr lang="fr-CA" sz="1200" b="0" i="0" u="none" strike="noStrike"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en-CA" sz="1200" b="0" i="0" u="none" strike="noStrike" dirty="0">
                <a:solidFill>
                  <a:srgbClr val="000000"/>
                </a:solidFill>
                <a:effectLst/>
                <a:latin typeface="Aptos" panose="020B0004020202020204" pitchFamily="34" charset="0"/>
              </a:rPr>
              <a:t>What new things did you learn?</a:t>
            </a:r>
            <a:r>
              <a:rPr lang="fr-CA" sz="1200" b="0" i="0" dirty="0">
                <a:solidFill>
                  <a:srgbClr val="444444"/>
                </a:solidFill>
                <a:effectLst/>
                <a:latin typeface="Aptos" panose="020B0004020202020204" pitchFamily="34" charset="0"/>
              </a:rPr>
              <a:t>​</a:t>
            </a:r>
            <a:endParaRPr lang="fr-CA" sz="1200" b="0" i="0" u="none" strike="noStrike"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fr-FR" sz="1200" b="0" i="0" u="none" strike="noStrike" dirty="0">
                <a:solidFill>
                  <a:srgbClr val="000000"/>
                </a:solidFill>
                <a:effectLst/>
                <a:latin typeface="Aptos" panose="020B0004020202020204" pitchFamily="34" charset="0"/>
              </a:rPr>
              <a:t>Is the information </a:t>
            </a:r>
            <a:r>
              <a:rPr lang="fr-FR" sz="1200" b="0" i="0" u="none" strike="noStrike" dirty="0" err="1">
                <a:solidFill>
                  <a:srgbClr val="000000"/>
                </a:solidFill>
                <a:effectLst/>
                <a:latin typeface="Aptos" panose="020B0004020202020204" pitchFamily="34" charset="0"/>
              </a:rPr>
              <a:t>shared</a:t>
            </a:r>
            <a:r>
              <a:rPr lang="fr-FR" sz="1200" b="0" i="0" u="none" strike="noStrike" dirty="0">
                <a:solidFill>
                  <a:srgbClr val="000000"/>
                </a:solidFill>
                <a:effectLst/>
                <a:latin typeface="Aptos" panose="020B0004020202020204" pitchFamily="34" charset="0"/>
              </a:rPr>
              <a:t> in </a:t>
            </a:r>
            <a:r>
              <a:rPr lang="fr-FR" sz="1200" b="0" i="0" u="none" strike="noStrike" dirty="0" err="1">
                <a:solidFill>
                  <a:srgbClr val="000000"/>
                </a:solidFill>
                <a:effectLst/>
                <a:latin typeface="Aptos" panose="020B0004020202020204" pitchFamily="34" charset="0"/>
              </a:rPr>
              <a:t>this</a:t>
            </a:r>
            <a:r>
              <a:rPr lang="fr-FR" sz="1200" b="0" i="0" u="none" strike="noStrike" dirty="0">
                <a:solidFill>
                  <a:srgbClr val="000000"/>
                </a:solidFill>
                <a:effectLst/>
                <a:latin typeface="Aptos" panose="020B0004020202020204" pitchFamily="34" charset="0"/>
              </a:rPr>
              <a:t> workshop </a:t>
            </a:r>
            <a:r>
              <a:rPr lang="fr-FR" sz="1200" b="0" i="0" u="none" strike="noStrike" dirty="0" err="1">
                <a:solidFill>
                  <a:srgbClr val="000000"/>
                </a:solidFill>
                <a:effectLst/>
                <a:latin typeface="Aptos" panose="020B0004020202020204" pitchFamily="34" charset="0"/>
              </a:rPr>
              <a:t>useful</a:t>
            </a:r>
            <a:r>
              <a:rPr lang="fr-FR" sz="1200" b="0" i="0" u="none" strike="noStrike" dirty="0">
                <a:solidFill>
                  <a:srgbClr val="000000"/>
                </a:solidFill>
                <a:effectLst/>
                <a:latin typeface="Aptos" panose="020B0004020202020204" pitchFamily="34" charset="0"/>
              </a:rPr>
              <a:t> to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In </a:t>
            </a:r>
            <a:r>
              <a:rPr lang="fr-FR" sz="1200" b="0" i="0" u="none" strike="noStrike" dirty="0" err="1">
                <a:solidFill>
                  <a:srgbClr val="000000"/>
                </a:solidFill>
                <a:effectLst/>
                <a:latin typeface="Aptos" panose="020B0004020202020204" pitchFamily="34" charset="0"/>
              </a:rPr>
              <a:t>what</a:t>
            </a:r>
            <a:r>
              <a:rPr lang="fr-FR" sz="1200" b="0" i="0" u="none" strike="noStrike" dirty="0">
                <a:solidFill>
                  <a:srgbClr val="000000"/>
                </a:solidFill>
                <a:effectLst/>
                <a:latin typeface="Aptos" panose="020B0004020202020204" pitchFamily="34" charset="0"/>
              </a:rPr>
              <a:t> situation </a:t>
            </a:r>
            <a:r>
              <a:rPr lang="fr-FR" sz="1200" b="0" i="0" u="none" strike="noStrike" dirty="0" err="1">
                <a:solidFill>
                  <a:srgbClr val="000000"/>
                </a:solidFill>
                <a:effectLst/>
                <a:latin typeface="Aptos" panose="020B0004020202020204" pitchFamily="34" charset="0"/>
              </a:rPr>
              <a:t>will</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use </a:t>
            </a:r>
            <a:r>
              <a:rPr lang="fr-FR" sz="1200" b="0" i="0" u="none" strike="noStrike" dirty="0" err="1">
                <a:solidFill>
                  <a:srgbClr val="000000"/>
                </a:solidFill>
                <a:effectLst/>
                <a:latin typeface="Aptos" panose="020B0004020202020204" pitchFamily="34" charset="0"/>
              </a:rPr>
              <a:t>it</a:t>
            </a:r>
            <a:r>
              <a:rPr lang="fr-FR" sz="1200" b="0" i="0" u="none" strike="noStrike" dirty="0">
                <a:solidFill>
                  <a:srgbClr val="000000"/>
                </a:solidFill>
                <a:effectLst/>
                <a:latin typeface="Aptos" panose="020B0004020202020204" pitchFamily="34" charset="0"/>
              </a:rPr>
              <a:t>?</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Feel free to thank everyone for participating in the workshop, asking questions and sharing their perspective.</a:t>
            </a:r>
            <a:endParaRPr lang="fr-CA" sz="1200" b="0" i="0" dirty="0">
              <a:solidFill>
                <a:srgbClr val="444444"/>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28159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r>
              <a:rPr lang="en-US" dirty="0">
                <a:solidFill>
                  <a:srgbClr val="444444"/>
                </a:solidFill>
                <a:highlight>
                  <a:srgbClr val="F5F5F5"/>
                </a:highlight>
              </a:rPr>
              <a:t> </a:t>
            </a:r>
          </a:p>
          <a:p>
            <a:r>
              <a:rPr lang="fr-CA" b="1">
                <a:solidFill>
                  <a:srgbClr val="444444"/>
                </a:solidFill>
                <a:highlight>
                  <a:srgbClr val="F5F5F5"/>
                </a:highlight>
              </a:rPr>
              <a:t>Instructions for the workshop </a:t>
            </a:r>
            <a:r>
              <a:rPr lang="fr-CA" b="1" err="1">
                <a:solidFill>
                  <a:srgbClr val="444444"/>
                </a:solidFill>
                <a:highlight>
                  <a:srgbClr val="F5F5F5"/>
                </a:highlight>
              </a:rPr>
              <a:t>facilitator</a:t>
            </a:r>
            <a:endParaRPr lang="fr-CA" dirty="0" err="1">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Lead a discussion based on the following questions:</a:t>
            </a:r>
            <a:endParaRPr lang="en-US">
              <a:solidFill>
                <a:srgbClr val="444444"/>
              </a:solidFill>
              <a:highlight>
                <a:srgbClr val="F5F5F5"/>
              </a:highlight>
            </a:endParaRPr>
          </a:p>
          <a:p>
            <a:pPr marL="1200150" lvl="2" indent="-285750">
              <a:buFont typeface="Wingdings,Sans-Serif"/>
              <a:buChar char="§"/>
            </a:pPr>
            <a:r>
              <a:rPr lang="en-CA">
                <a:solidFill>
                  <a:srgbClr val="444444"/>
                </a:solidFill>
                <a:highlight>
                  <a:srgbClr val="F5F5F5"/>
                </a:highlight>
              </a:rPr>
              <a:t>What is happening in this image?</a:t>
            </a:r>
            <a:endParaRPr lang="en-US">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does this image tell us about the couple?</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wants to leave her husband or partner?</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has a precarious (uncertain) immigration status?</a:t>
            </a:r>
            <a:endParaRPr lang="en-US" dirty="0">
              <a:solidFill>
                <a:srgbClr val="444444"/>
              </a:solidFill>
              <a:highlight>
                <a:srgbClr val="F5F5F5"/>
              </a:highlight>
            </a:endParaRPr>
          </a:p>
          <a:p>
            <a:pPr marL="628650" lvl="2"/>
            <a:endParaRPr lang="en-CA" dirty="0">
              <a:solidFill>
                <a:srgbClr val="444444"/>
              </a:solidFill>
              <a:highlight>
                <a:srgbClr val="F5F5F5"/>
              </a:highlight>
            </a:endParaRPr>
          </a:p>
          <a:p>
            <a:pPr marL="171450" lvl="1" indent="-285750">
              <a:buFont typeface="Arial,Sans-Serif"/>
              <a:buChar char="•"/>
            </a:pPr>
            <a:r>
              <a:rPr lang="en-CA" dirty="0">
                <a:solidFill>
                  <a:srgbClr val="444444"/>
                </a:solidFill>
                <a:highlight>
                  <a:srgbClr val="F5F5F5"/>
                </a:highlight>
              </a:rPr>
              <a:t>Summarize by repeating the key words that were mentioned by the participants and that are related to the topic of this workshop.</a:t>
            </a:r>
            <a:endParaRPr lang="en-US" dirty="0"/>
          </a:p>
          <a:p>
            <a:pPr algn="l"/>
            <a:endParaRPr lang="en-US"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pPr marL="171450" indent="-171450">
              <a:buFont typeface="Arial"/>
              <a:buChar char="•"/>
            </a:pPr>
            <a:endParaRPr lang="fr-CA" dirty="0"/>
          </a:p>
          <a:p>
            <a:r>
              <a:rPr lang="fr-CA" b="1" u="sng" dirty="0"/>
              <a:t>Instructions</a:t>
            </a:r>
            <a:endParaRPr lang="fr-CA" dirty="0"/>
          </a:p>
          <a:p>
            <a:pPr marL="171450" indent="-171450">
              <a:buFont typeface="Arial"/>
              <a:buChar char="•"/>
            </a:pPr>
            <a:endParaRPr lang="fr-CA" dirty="0"/>
          </a:p>
          <a:p>
            <a:pPr marL="171450" indent="-171450">
              <a:buFont typeface="Arial"/>
              <a:buChar char="•"/>
            </a:pPr>
            <a:r>
              <a:rPr lang="en-CA" dirty="0"/>
              <a:t>Read the following story aloud: </a:t>
            </a:r>
            <a:endParaRPr lang="en-US" dirty="0"/>
          </a:p>
          <a:p>
            <a:pPr marL="171450" indent="-171450">
              <a:buFont typeface="Arial"/>
              <a:buChar char="•"/>
            </a:pPr>
            <a:endParaRPr lang="fr-CA" dirty="0"/>
          </a:p>
          <a:p>
            <a:pPr marL="171450" indent="-171450">
              <a:buFont typeface="Arial"/>
              <a:buChar char="•"/>
            </a:pPr>
            <a:r>
              <a:rPr lang="fr-CA" dirty="0"/>
              <a:t>Ana </a:t>
            </a:r>
            <a:r>
              <a:rPr lang="fr-CA" dirty="0" err="1"/>
              <a:t>Júlia</a:t>
            </a:r>
            <a:r>
              <a:rPr lang="fr-CA" dirty="0"/>
              <a:t> and </a:t>
            </a:r>
            <a:r>
              <a:rPr lang="fr-CA" dirty="0" err="1"/>
              <a:t>her</a:t>
            </a:r>
            <a:r>
              <a:rPr lang="fr-CA" dirty="0"/>
              <a:t> </a:t>
            </a:r>
            <a:r>
              <a:rPr lang="fr-CA" dirty="0" err="1"/>
              <a:t>husband</a:t>
            </a:r>
            <a:r>
              <a:rPr lang="fr-CA" dirty="0"/>
              <a:t>, Lucas, </a:t>
            </a:r>
            <a:r>
              <a:rPr lang="fr-CA" dirty="0" err="1"/>
              <a:t>arrived</a:t>
            </a:r>
            <a:r>
              <a:rPr lang="fr-CA" dirty="0"/>
              <a:t> in </a:t>
            </a:r>
            <a:r>
              <a:rPr lang="fr-CA" dirty="0" err="1"/>
              <a:t>Quebec</a:t>
            </a:r>
            <a:r>
              <a:rPr lang="fr-CA" dirty="0"/>
              <a:t> four </a:t>
            </a:r>
            <a:r>
              <a:rPr lang="fr-CA" dirty="0" err="1"/>
              <a:t>years</a:t>
            </a:r>
            <a:r>
              <a:rPr lang="fr-CA" dirty="0"/>
              <a:t> </a:t>
            </a:r>
            <a:r>
              <a:rPr lang="fr-CA" dirty="0" err="1"/>
              <a:t>ago</a:t>
            </a:r>
            <a:r>
              <a:rPr lang="fr-CA" dirty="0"/>
              <a:t>. </a:t>
            </a:r>
            <a:r>
              <a:rPr lang="fr-CA" dirty="0" err="1"/>
              <a:t>They</a:t>
            </a:r>
            <a:r>
              <a:rPr lang="fr-CA" dirty="0"/>
              <a:t> </a:t>
            </a:r>
            <a:r>
              <a:rPr lang="fr-CA" dirty="0" err="1"/>
              <a:t>found</a:t>
            </a:r>
            <a:r>
              <a:rPr lang="fr-CA" dirty="0"/>
              <a:t> a </a:t>
            </a:r>
            <a:r>
              <a:rPr lang="fr-CA" dirty="0" err="1"/>
              <a:t>beautiful</a:t>
            </a:r>
            <a:r>
              <a:rPr lang="fr-CA" dirty="0"/>
              <a:t> </a:t>
            </a:r>
            <a:r>
              <a:rPr lang="fr-CA" dirty="0" err="1"/>
              <a:t>apartment</a:t>
            </a:r>
            <a:r>
              <a:rPr lang="fr-CA" dirty="0"/>
              <a:t>, and made </a:t>
            </a:r>
            <a:r>
              <a:rPr lang="fr-CA" dirty="0" err="1"/>
              <a:t>it</a:t>
            </a:r>
            <a:r>
              <a:rPr lang="fr-CA" dirty="0"/>
              <a:t> </a:t>
            </a:r>
            <a:r>
              <a:rPr lang="fr-CA" dirty="0" err="1"/>
              <a:t>their</a:t>
            </a:r>
            <a:r>
              <a:rPr lang="fr-CA" dirty="0"/>
              <a:t> </a:t>
            </a:r>
            <a:r>
              <a:rPr lang="fr-CA" dirty="0" err="1"/>
              <a:t>own</a:t>
            </a:r>
            <a:r>
              <a:rPr lang="fr-CA" dirty="0"/>
              <a:t>, </a:t>
            </a:r>
            <a:r>
              <a:rPr lang="fr-CA" dirty="0" err="1"/>
              <a:t>decorating</a:t>
            </a:r>
            <a:r>
              <a:rPr lang="fr-CA" dirty="0"/>
              <a:t> the </a:t>
            </a:r>
            <a:r>
              <a:rPr lang="fr-CA" dirty="0" err="1"/>
              <a:t>walls</a:t>
            </a:r>
            <a:r>
              <a:rPr lang="fr-CA" dirty="0"/>
              <a:t> and </a:t>
            </a:r>
            <a:r>
              <a:rPr lang="fr-CA" dirty="0" err="1"/>
              <a:t>shelves</a:t>
            </a:r>
            <a:r>
              <a:rPr lang="fr-CA" dirty="0"/>
              <a:t> </a:t>
            </a:r>
            <a:r>
              <a:rPr lang="fr-CA" dirty="0" err="1"/>
              <a:t>with</a:t>
            </a:r>
            <a:r>
              <a:rPr lang="fr-CA" dirty="0"/>
              <a:t> </a:t>
            </a:r>
            <a:r>
              <a:rPr lang="fr-CA" dirty="0" err="1"/>
              <a:t>Brazilian</a:t>
            </a:r>
            <a:r>
              <a:rPr lang="fr-CA" dirty="0"/>
              <a:t> art and </a:t>
            </a:r>
            <a:r>
              <a:rPr lang="fr-CA" dirty="0" err="1"/>
              <a:t>other</a:t>
            </a:r>
            <a:r>
              <a:rPr lang="fr-CA" dirty="0"/>
              <a:t> </a:t>
            </a:r>
            <a:r>
              <a:rPr lang="fr-CA" dirty="0" err="1"/>
              <a:t>things</a:t>
            </a:r>
            <a:r>
              <a:rPr lang="fr-CA" dirty="0"/>
              <a:t> </a:t>
            </a:r>
            <a:r>
              <a:rPr lang="fr-CA" dirty="0" err="1"/>
              <a:t>that</a:t>
            </a:r>
            <a:r>
              <a:rPr lang="fr-CA" dirty="0"/>
              <a:t> </a:t>
            </a:r>
            <a:r>
              <a:rPr lang="fr-CA" dirty="0" err="1"/>
              <a:t>remind</a:t>
            </a:r>
            <a:r>
              <a:rPr lang="fr-CA" dirty="0"/>
              <a:t> </a:t>
            </a:r>
            <a:r>
              <a:rPr lang="fr-CA" dirty="0" err="1"/>
              <a:t>them</a:t>
            </a:r>
            <a:r>
              <a:rPr lang="fr-CA" dirty="0"/>
              <a:t> of </a:t>
            </a:r>
            <a:r>
              <a:rPr lang="fr-CA" dirty="0" err="1"/>
              <a:t>their</a:t>
            </a:r>
            <a:r>
              <a:rPr lang="fr-CA" dirty="0"/>
              <a:t> home country. This </a:t>
            </a:r>
            <a:r>
              <a:rPr lang="fr-CA" dirty="0" err="1"/>
              <a:t>week</a:t>
            </a:r>
            <a:r>
              <a:rPr lang="fr-CA" dirty="0"/>
              <a:t>, </a:t>
            </a:r>
            <a:r>
              <a:rPr lang="fr-CA" dirty="0" err="1"/>
              <a:t>they</a:t>
            </a:r>
            <a:r>
              <a:rPr lang="fr-CA" dirty="0"/>
              <a:t> </a:t>
            </a:r>
            <a:r>
              <a:rPr lang="fr-CA" dirty="0" err="1"/>
              <a:t>decided</a:t>
            </a:r>
            <a:r>
              <a:rPr lang="fr-CA" dirty="0"/>
              <a:t> to divorce. </a:t>
            </a:r>
            <a:r>
              <a:rPr lang="fr-CA" dirty="0" err="1"/>
              <a:t>They</a:t>
            </a:r>
            <a:r>
              <a:rPr lang="fr-CA" dirty="0"/>
              <a:t> </a:t>
            </a:r>
            <a:r>
              <a:rPr lang="fr-CA" dirty="0" err="1"/>
              <a:t>agreed</a:t>
            </a:r>
            <a:r>
              <a:rPr lang="fr-CA" dirty="0"/>
              <a:t> </a:t>
            </a:r>
            <a:r>
              <a:rPr lang="fr-CA" dirty="0" err="1"/>
              <a:t>that</a:t>
            </a:r>
            <a:r>
              <a:rPr lang="fr-CA" dirty="0"/>
              <a:t> Lucas </a:t>
            </a:r>
            <a:r>
              <a:rPr lang="fr-CA" dirty="0" err="1"/>
              <a:t>would</a:t>
            </a:r>
            <a:r>
              <a:rPr lang="fr-CA" dirty="0"/>
              <a:t> </a:t>
            </a:r>
            <a:r>
              <a:rPr lang="fr-CA" dirty="0" err="1"/>
              <a:t>stay</a:t>
            </a:r>
            <a:r>
              <a:rPr lang="fr-CA" dirty="0"/>
              <a:t> in the </a:t>
            </a:r>
            <a:r>
              <a:rPr lang="fr-CA" dirty="0" err="1"/>
              <a:t>apartment</a:t>
            </a:r>
            <a:r>
              <a:rPr lang="fr-CA" dirty="0"/>
              <a:t>, </a:t>
            </a:r>
            <a:r>
              <a:rPr lang="fr-CA" dirty="0" err="1"/>
              <a:t>because</a:t>
            </a:r>
            <a:r>
              <a:rPr lang="fr-CA" dirty="0"/>
              <a:t> Ana </a:t>
            </a:r>
            <a:r>
              <a:rPr lang="fr-CA" dirty="0" err="1"/>
              <a:t>Júlia</a:t>
            </a:r>
            <a:r>
              <a:rPr lang="fr-CA" dirty="0"/>
              <a:t> </a:t>
            </a:r>
            <a:r>
              <a:rPr lang="fr-CA" dirty="0" err="1"/>
              <a:t>wants</a:t>
            </a:r>
            <a:r>
              <a:rPr lang="fr-CA" dirty="0"/>
              <a:t> to start </a:t>
            </a:r>
            <a:r>
              <a:rPr lang="fr-CA" dirty="0" err="1"/>
              <a:t>fresh</a:t>
            </a:r>
            <a:r>
              <a:rPr lang="fr-CA" dirty="0"/>
              <a:t> in a new </a:t>
            </a:r>
            <a:r>
              <a:rPr lang="fr-CA" dirty="0" err="1"/>
              <a:t>space</a:t>
            </a:r>
            <a:r>
              <a:rPr lang="fr-CA" dirty="0"/>
              <a:t>. But Ana </a:t>
            </a:r>
            <a:r>
              <a:rPr lang="fr-CA" dirty="0" err="1"/>
              <a:t>Júlia</a:t>
            </a:r>
            <a:r>
              <a:rPr lang="fr-CA" dirty="0"/>
              <a:t> </a:t>
            </a:r>
            <a:r>
              <a:rPr lang="fr-CA" dirty="0" err="1"/>
              <a:t>worries</a:t>
            </a:r>
            <a:r>
              <a:rPr lang="fr-CA" dirty="0"/>
              <a:t> </a:t>
            </a:r>
            <a:r>
              <a:rPr lang="fr-CA" dirty="0" err="1"/>
              <a:t>that</a:t>
            </a:r>
            <a:r>
              <a:rPr lang="fr-CA" dirty="0"/>
              <a:t> </a:t>
            </a:r>
            <a:r>
              <a:rPr lang="fr-CA" dirty="0" err="1"/>
              <a:t>she</a:t>
            </a:r>
            <a:r>
              <a:rPr lang="fr-CA" dirty="0"/>
              <a:t> </a:t>
            </a:r>
            <a:r>
              <a:rPr lang="fr-CA" dirty="0" err="1"/>
              <a:t>will</a:t>
            </a:r>
            <a:r>
              <a:rPr lang="fr-CA" dirty="0"/>
              <a:t> have to </a:t>
            </a:r>
            <a:r>
              <a:rPr lang="fr-CA" dirty="0" err="1"/>
              <a:t>leave</a:t>
            </a:r>
            <a:r>
              <a:rPr lang="fr-CA" dirty="0"/>
              <a:t> </a:t>
            </a:r>
            <a:r>
              <a:rPr lang="fr-CA" dirty="0" err="1"/>
              <a:t>everything</a:t>
            </a:r>
            <a:r>
              <a:rPr lang="fr-CA" dirty="0"/>
              <a:t> </a:t>
            </a:r>
            <a:r>
              <a:rPr lang="fr-CA" dirty="0" err="1"/>
              <a:t>behind</a:t>
            </a:r>
            <a:r>
              <a:rPr lang="fr-CA" dirty="0"/>
              <a:t>, </a:t>
            </a:r>
            <a:r>
              <a:rPr lang="fr-CA" dirty="0" err="1"/>
              <a:t>even</a:t>
            </a:r>
            <a:r>
              <a:rPr lang="fr-CA" dirty="0"/>
              <a:t> </a:t>
            </a:r>
            <a:r>
              <a:rPr lang="fr-CA" dirty="0" err="1"/>
              <a:t>her</a:t>
            </a:r>
            <a:r>
              <a:rPr lang="fr-CA" dirty="0"/>
              <a:t> </a:t>
            </a:r>
            <a:r>
              <a:rPr lang="fr-CA" dirty="0" err="1"/>
              <a:t>cherished</a:t>
            </a:r>
            <a:r>
              <a:rPr lang="fr-CA" dirty="0"/>
              <a:t> </a:t>
            </a:r>
            <a:r>
              <a:rPr lang="fr-CA" dirty="0" err="1"/>
              <a:t>furniture</a:t>
            </a:r>
            <a:r>
              <a:rPr lang="fr-CA" dirty="0"/>
              <a:t> and </a:t>
            </a:r>
            <a:r>
              <a:rPr lang="fr-CA" dirty="0" err="1"/>
              <a:t>other</a:t>
            </a:r>
            <a:r>
              <a:rPr lang="fr-CA" dirty="0"/>
              <a:t> </a:t>
            </a:r>
            <a:r>
              <a:rPr lang="fr-CA" dirty="0" err="1"/>
              <a:t>belongings</a:t>
            </a:r>
            <a:r>
              <a:rPr lang="fr-CA" dirty="0"/>
              <a:t>.</a:t>
            </a:r>
          </a:p>
          <a:p>
            <a:pPr marL="171450" indent="-171450">
              <a:buFont typeface="Arial"/>
              <a:buChar char="•"/>
            </a:pPr>
            <a:endParaRPr lang="fr-CA" dirty="0"/>
          </a:p>
          <a:p>
            <a:pPr marL="171450" indent="-171450">
              <a:buFont typeface="Arial"/>
              <a:buChar char="•"/>
            </a:pPr>
            <a:r>
              <a:rPr lang="en-CA" dirty="0"/>
              <a:t>Lead a discussion using the following questions:  </a:t>
            </a:r>
            <a:endParaRPr lang="fr-CA" dirty="0"/>
          </a:p>
          <a:p>
            <a:pPr lvl="1" indent="-171450">
              <a:buFont typeface="Arial"/>
              <a:buChar char="•"/>
            </a:pPr>
            <a:r>
              <a:rPr lang="en-CA" dirty="0"/>
              <a:t>Have you ever experienced a similar situation?</a:t>
            </a:r>
            <a:endParaRPr lang="fr-CA" dirty="0"/>
          </a:p>
          <a:p>
            <a:pPr lvl="1" indent="-171450">
              <a:buFont typeface="Arial"/>
              <a:buChar char="•"/>
            </a:pPr>
            <a:r>
              <a:rPr lang="en-CA" dirty="0"/>
              <a:t>What are the main concerns or issues in this situation?</a:t>
            </a:r>
            <a:endParaRPr lang="fr-CA" dirty="0"/>
          </a:p>
          <a:p>
            <a:pPr lvl="1" indent="-171450">
              <a:buFont typeface="Arial"/>
              <a:buChar char="•"/>
            </a:pPr>
            <a:r>
              <a:rPr lang="en-CA" dirty="0"/>
              <a:t>What are the rights and responsibilities related to these concerns or issues?</a:t>
            </a:r>
            <a:endParaRPr lang="fr-CA" dirty="0"/>
          </a:p>
          <a:p>
            <a:pPr lvl="1" indent="-171450">
              <a:buFont typeface="Arial"/>
              <a:buChar char="•"/>
            </a:pPr>
            <a:r>
              <a:rPr lang="en-CA" dirty="0"/>
              <a:t>What should Ana Júlia do to solve the problem?  </a:t>
            </a:r>
            <a:endParaRPr lang="fr-CA" dirty="0"/>
          </a:p>
          <a:p>
            <a:pPr marL="171450" indent="-171450">
              <a:buFont typeface="Arial"/>
              <a:buChar char="•"/>
            </a:pPr>
            <a:endParaRPr lang="fr-CA" dirty="0"/>
          </a:p>
          <a:p>
            <a:pPr marL="628650" lvl="1" indent="-171450">
              <a:buFont typeface="Arial,Sans-Serif"/>
              <a:buChar char="•"/>
            </a:pPr>
            <a:endParaRPr lang="fr-CA" dirty="0"/>
          </a:p>
          <a:p>
            <a:pPr marL="171450" indent="-171450">
              <a:buFont typeface="Arial"/>
              <a:buChar char="•"/>
            </a:pPr>
            <a:r>
              <a:rPr lang="fr-CA" dirty="0"/>
              <a:t>Mention </a:t>
            </a:r>
            <a:r>
              <a:rPr lang="fr-CA" dirty="0" err="1"/>
              <a:t>that</a:t>
            </a:r>
            <a:r>
              <a:rPr lang="fr-CA" dirty="0"/>
              <a:t> </a:t>
            </a:r>
            <a:r>
              <a:rPr lang="fr-CA" dirty="0" err="1"/>
              <a:t>you</a:t>
            </a:r>
            <a:r>
              <a:rPr lang="fr-CA" dirty="0"/>
              <a:t> </a:t>
            </a:r>
            <a:r>
              <a:rPr lang="fr-CA" dirty="0" err="1"/>
              <a:t>will</a:t>
            </a:r>
            <a:r>
              <a:rPr lang="fr-CA" dirty="0"/>
              <a:t> </a:t>
            </a:r>
            <a:r>
              <a:rPr lang="fr-CA" dirty="0" err="1"/>
              <a:t>share</a:t>
            </a:r>
            <a:r>
              <a:rPr lang="fr-CA" dirty="0"/>
              <a:t> </a:t>
            </a:r>
            <a:r>
              <a:rPr lang="fr-CA" dirty="0" err="1"/>
              <a:t>legal</a:t>
            </a:r>
            <a:r>
              <a:rPr lang="fr-CA" dirty="0"/>
              <a:t> information to help the participants </a:t>
            </a:r>
            <a:r>
              <a:rPr lang="fr-CA" dirty="0" err="1"/>
              <a:t>better</a:t>
            </a:r>
            <a:r>
              <a:rPr lang="fr-CA" dirty="0"/>
              <a:t> </a:t>
            </a:r>
            <a:r>
              <a:rPr lang="fr-CA" dirty="0" err="1"/>
              <a:t>understand</a:t>
            </a:r>
            <a:r>
              <a:rPr lang="fr-CA" dirty="0"/>
              <a:t> the </a:t>
            </a:r>
            <a:r>
              <a:rPr lang="fr-CA" dirty="0" err="1"/>
              <a:t>legal</a:t>
            </a:r>
            <a:r>
              <a:rPr lang="fr-CA" dirty="0"/>
              <a:t> issues, </a:t>
            </a:r>
            <a:r>
              <a:rPr lang="fr-CA" dirty="0" err="1"/>
              <a:t>rights</a:t>
            </a:r>
            <a:r>
              <a:rPr lang="fr-CA" dirty="0"/>
              <a:t> and </a:t>
            </a:r>
            <a:r>
              <a:rPr lang="fr-CA" dirty="0" err="1"/>
              <a:t>responsibilities</a:t>
            </a:r>
            <a:r>
              <a:rPr lang="fr-CA" dirty="0"/>
              <a:t> </a:t>
            </a:r>
            <a:r>
              <a:rPr lang="fr-CA" dirty="0" err="1"/>
              <a:t>involved</a:t>
            </a:r>
            <a:r>
              <a:rPr lang="fr-CA" dirty="0"/>
              <a:t> in </a:t>
            </a:r>
            <a:r>
              <a:rPr lang="fr-CA" dirty="0" err="1"/>
              <a:t>this</a:t>
            </a:r>
            <a:r>
              <a:rPr lang="fr-CA" dirty="0"/>
              <a:t> scenario and </a:t>
            </a:r>
            <a:r>
              <a:rPr lang="fr-CA" dirty="0" err="1"/>
              <a:t>that</a:t>
            </a:r>
            <a:r>
              <a:rPr lang="fr-CA" dirty="0"/>
              <a:t> </a:t>
            </a:r>
            <a:r>
              <a:rPr lang="fr-CA" dirty="0" err="1"/>
              <a:t>you</a:t>
            </a:r>
            <a:r>
              <a:rPr lang="fr-CA" dirty="0"/>
              <a:t> </a:t>
            </a:r>
            <a:r>
              <a:rPr lang="fr-CA" dirty="0" err="1"/>
              <a:t>will</a:t>
            </a:r>
            <a:r>
              <a:rPr lang="fr-CA" dirty="0"/>
              <a:t> come back to the scenario at the end of </a:t>
            </a:r>
            <a:r>
              <a:rPr lang="fr-CA" dirty="0" err="1"/>
              <a:t>this</a:t>
            </a:r>
            <a:r>
              <a:rPr lang="fr-CA" dirty="0"/>
              <a:t> workshop. Let participants know </a:t>
            </a:r>
            <a:r>
              <a:rPr lang="fr-CA" dirty="0" err="1"/>
              <a:t>you</a:t>
            </a:r>
            <a:r>
              <a:rPr lang="fr-CA" dirty="0"/>
              <a:t> </a:t>
            </a:r>
            <a:r>
              <a:rPr lang="fr-CA" dirty="0" err="1"/>
              <a:t>will</a:t>
            </a:r>
            <a:r>
              <a:rPr lang="fr-CA" dirty="0"/>
              <a:t> </a:t>
            </a:r>
            <a:r>
              <a:rPr lang="fr-CA" dirty="0" err="1"/>
              <a:t>be</a:t>
            </a:r>
            <a:r>
              <a:rPr lang="fr-CA" dirty="0"/>
              <a:t> </a:t>
            </a:r>
            <a:r>
              <a:rPr lang="fr-CA" dirty="0" err="1"/>
              <a:t>covering</a:t>
            </a:r>
            <a:r>
              <a:rPr lang="fr-CA" dirty="0"/>
              <a:t> </a:t>
            </a:r>
            <a:r>
              <a:rPr lang="fr-CA" dirty="0" err="1"/>
              <a:t>some</a:t>
            </a:r>
            <a:r>
              <a:rPr lang="fr-CA" dirty="0"/>
              <a:t> basic </a:t>
            </a:r>
            <a:r>
              <a:rPr lang="fr-CA" dirty="0" err="1"/>
              <a:t>legal</a:t>
            </a:r>
            <a:r>
              <a:rPr lang="fr-CA" dirty="0"/>
              <a:t> </a:t>
            </a:r>
            <a:r>
              <a:rPr lang="fr-CA" dirty="0" err="1"/>
              <a:t>rules</a:t>
            </a:r>
            <a:r>
              <a:rPr lang="fr-CA" dirty="0"/>
              <a:t>. </a:t>
            </a:r>
            <a:r>
              <a:rPr lang="fr-CA" dirty="0" err="1"/>
              <a:t>Acknowledge</a:t>
            </a:r>
            <a:r>
              <a:rPr lang="fr-CA" dirty="0"/>
              <a:t> </a:t>
            </a:r>
            <a:r>
              <a:rPr lang="fr-CA" dirty="0" err="1"/>
              <a:t>that</a:t>
            </a:r>
            <a:r>
              <a:rPr lang="fr-CA" dirty="0"/>
              <a:t> </a:t>
            </a:r>
            <a:r>
              <a:rPr lang="fr-CA" dirty="0" err="1"/>
              <a:t>everyone’s</a:t>
            </a:r>
            <a:r>
              <a:rPr lang="fr-CA" dirty="0"/>
              <a:t> </a:t>
            </a:r>
            <a:r>
              <a:rPr lang="fr-CA" dirty="0" err="1"/>
              <a:t>experience</a:t>
            </a:r>
            <a:r>
              <a:rPr lang="fr-CA" dirty="0"/>
              <a:t> </a:t>
            </a:r>
            <a:r>
              <a:rPr lang="fr-CA" dirty="0" err="1"/>
              <a:t>with</a:t>
            </a:r>
            <a:r>
              <a:rPr lang="fr-CA" dirty="0"/>
              <a:t> the justice system </a:t>
            </a:r>
            <a:r>
              <a:rPr lang="fr-CA" dirty="0" err="1"/>
              <a:t>is</a:t>
            </a:r>
            <a:r>
              <a:rPr lang="fr-CA" dirty="0"/>
              <a:t> </a:t>
            </a:r>
            <a:r>
              <a:rPr lang="fr-CA" dirty="0" err="1"/>
              <a:t>different</a:t>
            </a:r>
            <a:r>
              <a:rPr lang="fr-CA" dirty="0"/>
              <a:t> and can </a:t>
            </a:r>
            <a:r>
              <a:rPr lang="fr-CA" dirty="0" err="1"/>
              <a:t>be</a:t>
            </a:r>
            <a:r>
              <a:rPr lang="fr-CA" dirty="0"/>
              <a:t> </a:t>
            </a:r>
            <a:r>
              <a:rPr lang="fr-CA" dirty="0" err="1"/>
              <a:t>shaped</a:t>
            </a:r>
            <a:r>
              <a:rPr lang="fr-CA" dirty="0"/>
              <a:t> by </a:t>
            </a:r>
            <a:r>
              <a:rPr lang="fr-CA" dirty="0" err="1"/>
              <a:t>past</a:t>
            </a:r>
            <a:r>
              <a:rPr lang="fr-CA" dirty="0"/>
              <a:t> challenges, as </a:t>
            </a:r>
            <a:r>
              <a:rPr lang="fr-CA" dirty="0" err="1"/>
              <a:t>well</a:t>
            </a:r>
            <a:r>
              <a:rPr lang="fr-CA" dirty="0"/>
              <a:t> as cultural and </a:t>
            </a:r>
            <a:r>
              <a:rPr lang="fr-CA" dirty="0" err="1"/>
              <a:t>language</a:t>
            </a:r>
            <a:r>
              <a:rPr lang="fr-CA" dirty="0"/>
              <a:t> </a:t>
            </a:r>
            <a:r>
              <a:rPr lang="fr-CA" dirty="0" err="1"/>
              <a:t>barriers</a:t>
            </a:r>
            <a:r>
              <a:rPr lang="fr-CA" dirty="0"/>
              <a:t>.  </a:t>
            </a:r>
            <a:r>
              <a:rPr lang="fr-CA" dirty="0" err="1"/>
              <a:t>Remind</a:t>
            </a:r>
            <a:r>
              <a:rPr lang="fr-CA" dirty="0"/>
              <a:t> participants </a:t>
            </a:r>
            <a:r>
              <a:rPr lang="fr-CA" dirty="0" err="1"/>
              <a:t>that</a:t>
            </a:r>
            <a:r>
              <a:rPr lang="fr-CA" dirty="0"/>
              <a:t> the goal of the workshop </a:t>
            </a:r>
            <a:r>
              <a:rPr lang="fr-CA" dirty="0" err="1"/>
              <a:t>is</a:t>
            </a:r>
            <a:r>
              <a:rPr lang="fr-CA" dirty="0"/>
              <a:t> to </a:t>
            </a:r>
            <a:r>
              <a:rPr lang="fr-CA" dirty="0" err="1"/>
              <a:t>inform</a:t>
            </a:r>
            <a:r>
              <a:rPr lang="fr-CA" dirty="0"/>
              <a:t> </a:t>
            </a:r>
            <a:r>
              <a:rPr lang="fr-CA" dirty="0" err="1"/>
              <a:t>them</a:t>
            </a:r>
            <a:r>
              <a:rPr lang="fr-CA" dirty="0"/>
              <a:t> about </a:t>
            </a:r>
            <a:r>
              <a:rPr lang="fr-CA" dirty="0" err="1"/>
              <a:t>their</a:t>
            </a:r>
            <a:r>
              <a:rPr lang="fr-CA" dirty="0"/>
              <a:t> </a:t>
            </a:r>
            <a:r>
              <a:rPr lang="fr-CA" dirty="0" err="1"/>
              <a:t>rights</a:t>
            </a:r>
            <a:r>
              <a:rPr lang="fr-CA" dirty="0"/>
              <a:t>, </a:t>
            </a:r>
            <a:r>
              <a:rPr lang="fr-CA" dirty="0" err="1"/>
              <a:t>so</a:t>
            </a:r>
            <a:r>
              <a:rPr lang="fr-CA" dirty="0"/>
              <a:t> </a:t>
            </a:r>
            <a:r>
              <a:rPr lang="fr-CA" dirty="0" err="1"/>
              <a:t>that</a:t>
            </a:r>
            <a:r>
              <a:rPr lang="fr-CA" dirty="0"/>
              <a:t> </a:t>
            </a:r>
            <a:r>
              <a:rPr lang="fr-CA" dirty="0" err="1"/>
              <a:t>they</a:t>
            </a:r>
            <a:r>
              <a:rPr lang="fr-CA" dirty="0"/>
              <a:t> can </a:t>
            </a:r>
            <a:r>
              <a:rPr lang="fr-CA" dirty="0" err="1"/>
              <a:t>make</a:t>
            </a:r>
            <a:r>
              <a:rPr lang="fr-CA" dirty="0"/>
              <a:t> </a:t>
            </a:r>
            <a:r>
              <a:rPr lang="fr-CA" dirty="0" err="1"/>
              <a:t>informed</a:t>
            </a:r>
            <a:r>
              <a:rPr lang="fr-CA" dirty="0"/>
              <a:t> </a:t>
            </a:r>
            <a:r>
              <a:rPr lang="fr-CA" dirty="0" err="1"/>
              <a:t>decisions</a:t>
            </a:r>
            <a:r>
              <a:rPr lang="fr-CA" dirty="0"/>
              <a:t> and </a:t>
            </a:r>
            <a:r>
              <a:rPr lang="fr-CA" dirty="0" err="1"/>
              <a:t>protect</a:t>
            </a:r>
            <a:r>
              <a:rPr lang="fr-CA" dirty="0"/>
              <a:t> </a:t>
            </a:r>
            <a:r>
              <a:rPr lang="fr-CA" dirty="0" err="1"/>
              <a:t>themselves</a:t>
            </a:r>
            <a:r>
              <a:rPr lang="fr-CA" dirty="0"/>
              <a:t>. </a:t>
            </a:r>
          </a:p>
          <a:p>
            <a:pPr marL="171450" indent="-171450">
              <a:buFont typeface="Arial"/>
              <a:buChar char="•"/>
            </a:pPr>
            <a:endParaRPr lang="fr-CA" dirty="0"/>
          </a:p>
          <a:p>
            <a:pPr marL="171450" indent="-171450">
              <a:buFont typeface="Arial"/>
              <a:buChar char="•"/>
            </a:pPr>
            <a:r>
              <a:rPr lang="en-CA" dirty="0"/>
              <a:t>Then explain the goal of this workshop: To understand the legal effects of separation or divorce on the couple’s property (furniture, vehicles, etc.). </a:t>
            </a:r>
            <a:endParaRPr lang="fr-CA" dirty="0"/>
          </a:p>
          <a:p>
            <a:pPr marL="171450" indent="-171450">
              <a:buFont typeface="Arial"/>
              <a:buChar char="•"/>
            </a:pPr>
            <a:endParaRPr lang="fr-CA" dirty="0"/>
          </a:p>
          <a:p>
            <a:pPr marL="171450" indent="-171450">
              <a:buFont typeface="Arial"/>
              <a:buChar char="•"/>
            </a:pPr>
            <a:r>
              <a:rPr lang="en-CA" dirty="0"/>
              <a:t>Name the main topics that will be discussed: The division of property when a married or unmarried couple separates.</a:t>
            </a:r>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fr-FR" dirty="0"/>
          </a:p>
          <a:p>
            <a:endParaRPr lang="fr-FR" dirty="0"/>
          </a:p>
          <a:p>
            <a:r>
              <a:rPr lang="fr-CA" b="1" u="sng" dirty="0"/>
              <a:t>Instructions for the workshop </a:t>
            </a:r>
            <a:r>
              <a:rPr lang="fr-CA" b="1" u="sng" dirty="0" err="1"/>
              <a:t>facilitator</a:t>
            </a:r>
            <a:endParaRPr lang="fr-CA" b="1" u="sng" dirty="0"/>
          </a:p>
          <a:p>
            <a:endParaRPr lang="fr-CA" b="1" u="sng" dirty="0" err="1"/>
          </a:p>
          <a:p>
            <a:pPr marL="285750" indent="-285750">
              <a:buFont typeface="Arial"/>
              <a:buChar char="•"/>
            </a:pPr>
            <a:r>
              <a:rPr lang="en-CA" dirty="0"/>
              <a:t>Explain the information below by making connections with the scenario.</a:t>
            </a:r>
          </a:p>
          <a:p>
            <a:endParaRPr lang="en-CA" dirty="0"/>
          </a:p>
          <a:p>
            <a:r>
              <a:rPr lang="fr-CA" b="1" u="sng" dirty="0"/>
              <a:t>Informations to </a:t>
            </a:r>
            <a:r>
              <a:rPr lang="fr-CA" b="1" u="sng" dirty="0" err="1"/>
              <a:t>share</a:t>
            </a:r>
            <a:endParaRPr lang="fr-CA" b="1" u="sng" dirty="0"/>
          </a:p>
          <a:p>
            <a:endParaRPr lang="fr-CA" b="1" u="sng" dirty="0" err="1"/>
          </a:p>
          <a:p>
            <a:pPr marL="285750" indent="-285750">
              <a:buFont typeface="Arial"/>
              <a:buChar char="•"/>
            </a:pPr>
            <a:r>
              <a:rPr lang="en-CA" dirty="0"/>
              <a:t>When a married couple divorces, certain </a:t>
            </a:r>
            <a:r>
              <a:rPr lang="en-CA" b="1" dirty="0"/>
              <a:t>property used by the family </a:t>
            </a:r>
            <a:r>
              <a:rPr lang="en-CA" dirty="0"/>
              <a:t>is usually divided </a:t>
            </a:r>
            <a:r>
              <a:rPr lang="en-CA" b="1" dirty="0"/>
              <a:t>equally </a:t>
            </a:r>
            <a:r>
              <a:rPr lang="en-CA" dirty="0"/>
              <a:t>between both spouses</a:t>
            </a:r>
            <a:r>
              <a:rPr lang="fr-CA" dirty="0">
                <a:hlinkClick r:id="rId3"/>
              </a:rPr>
              <a:t>[1]</a:t>
            </a:r>
            <a:r>
              <a:rPr lang="fr-CA" dirty="0"/>
              <a:t>, </a:t>
            </a:r>
            <a:r>
              <a:rPr lang="en-CA" dirty="0"/>
              <a:t>even if certain items legally belong to just one of them</a:t>
            </a:r>
            <a:r>
              <a:rPr lang="fr-CA" dirty="0">
                <a:hlinkClick r:id="rId4"/>
              </a:rPr>
              <a:t>[2]</a:t>
            </a:r>
            <a:r>
              <a:rPr lang="fr-CA" dirty="0"/>
              <a:t>. </a:t>
            </a:r>
            <a:r>
              <a:rPr lang="en-CA" dirty="0"/>
              <a:t>This property is called the “</a:t>
            </a:r>
            <a:r>
              <a:rPr lang="en-CA" b="1" dirty="0"/>
              <a:t>family patrimony</a:t>
            </a:r>
            <a:r>
              <a:rPr lang="en-CA" dirty="0"/>
              <a:t>”</a:t>
            </a:r>
            <a:r>
              <a:rPr lang="fr-CA" dirty="0">
                <a:hlinkClick r:id="rId5"/>
              </a:rPr>
              <a:t>[3]</a:t>
            </a:r>
            <a:r>
              <a:rPr lang="fr-CA" dirty="0"/>
              <a:t>.</a:t>
            </a:r>
          </a:p>
          <a:p>
            <a:r>
              <a:rPr lang="fr-CA" dirty="0"/>
              <a:t> </a:t>
            </a:r>
          </a:p>
          <a:p>
            <a:pPr marL="285750" indent="-285750">
              <a:buFont typeface="Arial"/>
              <a:buChar char="•"/>
            </a:pPr>
            <a:r>
              <a:rPr lang="fr-CA" dirty="0"/>
              <a:t>For </a:t>
            </a:r>
            <a:r>
              <a:rPr lang="fr-CA" dirty="0" err="1"/>
              <a:t>example</a:t>
            </a:r>
            <a:r>
              <a:rPr lang="fr-CA" dirty="0"/>
              <a:t>, t</a:t>
            </a:r>
            <a:r>
              <a:rPr lang="en-CA" dirty="0"/>
              <a:t>he value of the following property is typically divided equally between the spouses:  </a:t>
            </a:r>
            <a:r>
              <a:rPr lang="fr-CA" dirty="0">
                <a:hlinkClick r:id="rId6"/>
              </a:rPr>
              <a:t>[4]</a:t>
            </a:r>
            <a:r>
              <a:rPr lang="fr-CA" dirty="0"/>
              <a:t> : </a:t>
            </a:r>
          </a:p>
          <a:p>
            <a:r>
              <a:rPr lang="fr-CA" dirty="0"/>
              <a:t> </a:t>
            </a:r>
          </a:p>
          <a:p>
            <a:pPr marL="628650" lvl="1" indent="-171450">
              <a:buFont typeface="Arial"/>
              <a:buChar char="•"/>
            </a:pPr>
            <a:r>
              <a:rPr lang="en-CA" dirty="0"/>
              <a:t>Household furniture (bed, sofa, tables, etc.), </a:t>
            </a:r>
          </a:p>
          <a:p>
            <a:pPr marL="628650" lvl="1" indent="-171450">
              <a:buFont typeface="Arial"/>
              <a:buChar char="•"/>
            </a:pPr>
            <a:r>
              <a:rPr lang="en-CA" dirty="0"/>
              <a:t>Appliances (microwave, coffee maker, etc.),</a:t>
            </a:r>
          </a:p>
          <a:p>
            <a:pPr marL="628650" lvl="1" indent="-171450">
              <a:buFont typeface="Arial"/>
              <a:buChar char="•"/>
            </a:pPr>
            <a:r>
              <a:rPr lang="en-CA" dirty="0"/>
              <a:t>The family vehicle,  </a:t>
            </a:r>
          </a:p>
          <a:p>
            <a:pPr marL="628650" lvl="1" indent="-171450">
              <a:buFont typeface="Arial"/>
              <a:buChar char="•"/>
            </a:pPr>
            <a:r>
              <a:rPr lang="en-CA" dirty="0"/>
              <a:t>The family home (if one or both spouses own the home).</a:t>
            </a:r>
          </a:p>
          <a:p>
            <a:pPr lvl="1"/>
            <a:r>
              <a:rPr lang="fr-CA" dirty="0"/>
              <a:t> </a:t>
            </a:r>
          </a:p>
          <a:p>
            <a:pPr lvl="1"/>
            <a:r>
              <a:rPr lang="fr-CA" dirty="0"/>
              <a:t>This </a:t>
            </a:r>
            <a:r>
              <a:rPr lang="fr-CA" dirty="0" err="1"/>
              <a:t>is</a:t>
            </a:r>
            <a:r>
              <a:rPr lang="fr-CA" dirty="0"/>
              <a:t> not an exhaustive </a:t>
            </a:r>
            <a:r>
              <a:rPr lang="fr-CA" dirty="0" err="1"/>
              <a:t>list</a:t>
            </a:r>
            <a:r>
              <a:rPr lang="fr-CA" dirty="0">
                <a:hlinkClick r:id="rId7"/>
              </a:rPr>
              <a:t>[5]</a:t>
            </a:r>
            <a:r>
              <a:rPr lang="fr-CA" dirty="0"/>
              <a:t>. </a:t>
            </a:r>
          </a:p>
          <a:p>
            <a:pPr lvl="1"/>
            <a:r>
              <a:rPr lang="fr-CA" dirty="0"/>
              <a:t> </a:t>
            </a:r>
          </a:p>
          <a:p>
            <a:pPr lvl="1"/>
            <a:r>
              <a:rPr lang="en-CA" dirty="0"/>
              <a:t>In Ana Júlia’s case, the value of the furniture in their home would normally be divided 50/50 between her and her husband.  </a:t>
            </a:r>
          </a:p>
          <a:p>
            <a:r>
              <a:rPr lang="fr-CA" dirty="0"/>
              <a:t> </a:t>
            </a:r>
          </a:p>
          <a:p>
            <a:pPr marL="285750" indent="-285750">
              <a:buFont typeface="Arial"/>
              <a:buChar char="•"/>
            </a:pPr>
            <a:r>
              <a:rPr lang="fr-CA" dirty="0"/>
              <a:t>There are </a:t>
            </a:r>
            <a:r>
              <a:rPr lang="fr-CA" b="1" dirty="0"/>
              <a:t>exceptions</a:t>
            </a:r>
            <a:r>
              <a:rPr lang="fr-CA" dirty="0"/>
              <a:t>. Certain </a:t>
            </a:r>
            <a:r>
              <a:rPr lang="fr-CA" dirty="0" err="1"/>
              <a:t>property</a:t>
            </a:r>
            <a:r>
              <a:rPr lang="fr-CA" dirty="0"/>
              <a:t> </a:t>
            </a:r>
            <a:r>
              <a:rPr lang="fr-CA" dirty="0" err="1"/>
              <a:t>used</a:t>
            </a:r>
            <a:r>
              <a:rPr lang="fr-CA" dirty="0"/>
              <a:t> by the </a:t>
            </a:r>
            <a:r>
              <a:rPr lang="fr-CA" dirty="0" err="1"/>
              <a:t>family</a:t>
            </a:r>
            <a:r>
              <a:rPr lang="fr-CA" dirty="0"/>
              <a:t> </a:t>
            </a:r>
            <a:r>
              <a:rPr lang="fr-CA" dirty="0" err="1"/>
              <a:t>is</a:t>
            </a:r>
            <a:r>
              <a:rPr lang="fr-CA" dirty="0"/>
              <a:t> not </a:t>
            </a:r>
            <a:r>
              <a:rPr lang="fr-CA" dirty="0" err="1"/>
              <a:t>divided</a:t>
            </a:r>
            <a:r>
              <a:rPr lang="fr-CA" dirty="0"/>
              <a:t>, like </a:t>
            </a:r>
            <a:r>
              <a:rPr lang="fr-CA" dirty="0" err="1"/>
              <a:t>property</a:t>
            </a:r>
            <a:r>
              <a:rPr lang="fr-CA" dirty="0"/>
              <a:t> </a:t>
            </a:r>
            <a:r>
              <a:rPr lang="fr-CA" dirty="0" err="1"/>
              <a:t>that</a:t>
            </a:r>
            <a:r>
              <a:rPr lang="fr-CA" dirty="0"/>
              <a:t> one of the </a:t>
            </a:r>
            <a:r>
              <a:rPr lang="fr-CA" dirty="0" err="1"/>
              <a:t>spouses</a:t>
            </a:r>
            <a:r>
              <a:rPr lang="fr-CA" dirty="0"/>
              <a:t> has </a:t>
            </a:r>
            <a:r>
              <a:rPr lang="fr-CA" dirty="0" err="1"/>
              <a:t>received</a:t>
            </a:r>
            <a:r>
              <a:rPr lang="fr-CA" dirty="0"/>
              <a:t> as an </a:t>
            </a:r>
            <a:r>
              <a:rPr lang="fr-CA" b="1" dirty="0" err="1"/>
              <a:t>inheritance</a:t>
            </a:r>
            <a:r>
              <a:rPr lang="fr-CA" dirty="0"/>
              <a:t> or </a:t>
            </a:r>
            <a:r>
              <a:rPr lang="fr-CA" b="1" dirty="0"/>
              <a:t>gift</a:t>
            </a:r>
            <a:r>
              <a:rPr lang="fr-CA" dirty="0">
                <a:hlinkClick r:id="rId8"/>
              </a:rPr>
              <a:t>[6]</a:t>
            </a:r>
            <a:r>
              <a:rPr lang="fr-CA" dirty="0"/>
              <a:t>. For </a:t>
            </a:r>
            <a:r>
              <a:rPr lang="fr-CA" dirty="0" err="1"/>
              <a:t>example</a:t>
            </a:r>
            <a:r>
              <a:rPr lang="fr-CA" dirty="0"/>
              <a:t>, if Ana </a:t>
            </a:r>
            <a:r>
              <a:rPr lang="fr-CA" dirty="0" err="1"/>
              <a:t>Júlia</a:t>
            </a:r>
            <a:r>
              <a:rPr lang="fr-CA" dirty="0"/>
              <a:t> </a:t>
            </a:r>
            <a:r>
              <a:rPr lang="fr-CA" dirty="0" err="1"/>
              <a:t>had</a:t>
            </a:r>
            <a:r>
              <a:rPr lang="fr-CA" dirty="0"/>
              <a:t> </a:t>
            </a:r>
            <a:r>
              <a:rPr lang="fr-CA" dirty="0" err="1"/>
              <a:t>inherited</a:t>
            </a:r>
            <a:r>
              <a:rPr lang="fr-CA" dirty="0"/>
              <a:t> </a:t>
            </a:r>
            <a:r>
              <a:rPr lang="fr-CA" dirty="0" err="1"/>
              <a:t>some</a:t>
            </a:r>
            <a:r>
              <a:rPr lang="fr-CA" dirty="0"/>
              <a:t> of the </a:t>
            </a:r>
            <a:r>
              <a:rPr lang="fr-CA" dirty="0" err="1"/>
              <a:t>furniture</a:t>
            </a:r>
            <a:r>
              <a:rPr lang="fr-CA" dirty="0"/>
              <a:t> </a:t>
            </a:r>
            <a:r>
              <a:rPr lang="fr-CA" dirty="0" err="1"/>
              <a:t>from</a:t>
            </a:r>
            <a:r>
              <a:rPr lang="fr-CA" dirty="0"/>
              <a:t> </a:t>
            </a:r>
            <a:r>
              <a:rPr lang="fr-CA" dirty="0" err="1"/>
              <a:t>her</a:t>
            </a:r>
            <a:r>
              <a:rPr lang="fr-CA" dirty="0"/>
              <a:t> </a:t>
            </a:r>
            <a:r>
              <a:rPr lang="fr-CA" dirty="0" err="1"/>
              <a:t>late</a:t>
            </a:r>
            <a:r>
              <a:rPr lang="fr-CA" dirty="0"/>
              <a:t> </a:t>
            </a:r>
            <a:r>
              <a:rPr lang="fr-CA" dirty="0" err="1"/>
              <a:t>father</a:t>
            </a:r>
            <a:r>
              <a:rPr lang="fr-CA" dirty="0"/>
              <a:t>, </a:t>
            </a:r>
            <a:r>
              <a:rPr lang="fr-CA" dirty="0" err="1"/>
              <a:t>that</a:t>
            </a:r>
            <a:r>
              <a:rPr lang="fr-CA" dirty="0"/>
              <a:t> </a:t>
            </a:r>
            <a:r>
              <a:rPr lang="fr-CA" dirty="0" err="1"/>
              <a:t>furniture</a:t>
            </a:r>
            <a:r>
              <a:rPr lang="fr-CA" dirty="0"/>
              <a:t> </a:t>
            </a:r>
            <a:r>
              <a:rPr lang="fr-CA" dirty="0" err="1"/>
              <a:t>would</a:t>
            </a:r>
            <a:r>
              <a:rPr lang="fr-CA" dirty="0"/>
              <a:t> </a:t>
            </a:r>
            <a:r>
              <a:rPr lang="fr-CA" dirty="0" err="1"/>
              <a:t>remain</a:t>
            </a:r>
            <a:r>
              <a:rPr lang="fr-CA" dirty="0"/>
              <a:t> </a:t>
            </a:r>
            <a:r>
              <a:rPr lang="fr-CA" dirty="0" err="1"/>
              <a:t>hers</a:t>
            </a:r>
            <a:r>
              <a:rPr lang="fr-CA" dirty="0"/>
              <a:t> </a:t>
            </a:r>
            <a:r>
              <a:rPr lang="fr-CA" dirty="0" err="1"/>
              <a:t>alone</a:t>
            </a:r>
            <a:r>
              <a:rPr lang="fr-CA" dirty="0"/>
              <a:t>, and </a:t>
            </a:r>
            <a:r>
              <a:rPr lang="fr-CA" dirty="0" err="1"/>
              <a:t>would</a:t>
            </a:r>
            <a:r>
              <a:rPr lang="fr-CA" dirty="0"/>
              <a:t> not </a:t>
            </a:r>
            <a:r>
              <a:rPr lang="fr-CA" dirty="0" err="1"/>
              <a:t>be</a:t>
            </a:r>
            <a:r>
              <a:rPr lang="fr-CA" dirty="0"/>
              <a:t> </a:t>
            </a:r>
            <a:r>
              <a:rPr lang="fr-CA" dirty="0" err="1"/>
              <a:t>shared</a:t>
            </a:r>
            <a:r>
              <a:rPr lang="fr-CA" dirty="0"/>
              <a:t> </a:t>
            </a:r>
            <a:r>
              <a:rPr lang="fr-CA" dirty="0" err="1"/>
              <a:t>with</a:t>
            </a:r>
            <a:r>
              <a:rPr lang="fr-CA" dirty="0"/>
              <a:t> </a:t>
            </a:r>
            <a:r>
              <a:rPr lang="fr-CA" dirty="0" err="1"/>
              <a:t>her</a:t>
            </a:r>
            <a:r>
              <a:rPr lang="fr-CA" dirty="0"/>
              <a:t> </a:t>
            </a:r>
            <a:r>
              <a:rPr lang="fr-CA" dirty="0" err="1"/>
              <a:t>husband</a:t>
            </a:r>
            <a:r>
              <a:rPr lang="fr-CA" dirty="0"/>
              <a:t> </a:t>
            </a:r>
            <a:r>
              <a:rPr lang="fr-CA" dirty="0" err="1"/>
              <a:t>after</a:t>
            </a:r>
            <a:r>
              <a:rPr lang="fr-CA" dirty="0"/>
              <a:t> </a:t>
            </a:r>
            <a:r>
              <a:rPr lang="fr-CA" dirty="0" err="1"/>
              <a:t>their</a:t>
            </a:r>
            <a:r>
              <a:rPr lang="fr-CA" dirty="0"/>
              <a:t> divorce.  </a:t>
            </a:r>
          </a:p>
          <a:p>
            <a:r>
              <a:rPr lang="fr-CA" dirty="0"/>
              <a:t> </a:t>
            </a:r>
          </a:p>
          <a:p>
            <a:pPr marL="285750" indent="-285750">
              <a:buFont typeface="Arial"/>
              <a:buChar char="•"/>
            </a:pPr>
            <a:r>
              <a:rPr lang="fr-CA" dirty="0"/>
              <a:t>How </a:t>
            </a:r>
            <a:r>
              <a:rPr lang="fr-CA" dirty="0" err="1"/>
              <a:t>does</a:t>
            </a:r>
            <a:r>
              <a:rPr lang="fr-CA" dirty="0"/>
              <a:t> </a:t>
            </a:r>
            <a:r>
              <a:rPr lang="fr-CA" dirty="0" err="1"/>
              <a:t>this</a:t>
            </a:r>
            <a:r>
              <a:rPr lang="fr-CA" dirty="0"/>
              <a:t> </a:t>
            </a:r>
            <a:r>
              <a:rPr lang="fr-CA" dirty="0" err="1"/>
              <a:t>work</a:t>
            </a:r>
            <a:r>
              <a:rPr lang="fr-CA" dirty="0"/>
              <a:t> in practice?</a:t>
            </a:r>
          </a:p>
          <a:p>
            <a:r>
              <a:rPr lang="fr-CA" dirty="0"/>
              <a:t> </a:t>
            </a:r>
          </a:p>
          <a:p>
            <a:pPr marL="742950" lvl="1" indent="-285750">
              <a:buFont typeface="Arial,Sans-Serif"/>
              <a:buChar char="•"/>
            </a:pPr>
            <a:r>
              <a:rPr lang="en-CA" dirty="0"/>
              <a:t>Usually, the spouses divide the</a:t>
            </a:r>
            <a:r>
              <a:rPr lang="en-CA" b="1" dirty="0"/>
              <a:t> value of the property</a:t>
            </a:r>
            <a:r>
              <a:rPr lang="en-CA" dirty="0"/>
              <a:t> rather than dividing the property itself</a:t>
            </a:r>
            <a:r>
              <a:rPr lang="fr-CA" dirty="0">
                <a:hlinkClick r:id="rId9"/>
              </a:rPr>
              <a:t>[7]</a:t>
            </a:r>
            <a:r>
              <a:rPr lang="fr-CA" dirty="0"/>
              <a:t>. For instance, if </a:t>
            </a:r>
            <a:r>
              <a:rPr lang="fr-CA" dirty="0" err="1"/>
              <a:t>their</a:t>
            </a:r>
            <a:r>
              <a:rPr lang="fr-CA" dirty="0"/>
              <a:t> </a:t>
            </a:r>
            <a:r>
              <a:rPr lang="fr-CA" dirty="0" err="1"/>
              <a:t>shared</a:t>
            </a:r>
            <a:r>
              <a:rPr lang="fr-CA" dirty="0"/>
              <a:t> </a:t>
            </a:r>
            <a:r>
              <a:rPr lang="fr-CA" dirty="0" err="1"/>
              <a:t>property</a:t>
            </a:r>
            <a:r>
              <a:rPr lang="fr-CA" dirty="0"/>
              <a:t> </a:t>
            </a:r>
            <a:r>
              <a:rPr lang="fr-CA" dirty="0" err="1"/>
              <a:t>is</a:t>
            </a:r>
            <a:r>
              <a:rPr lang="fr-CA" dirty="0"/>
              <a:t> </a:t>
            </a:r>
            <a:r>
              <a:rPr lang="fr-CA" dirty="0" err="1"/>
              <a:t>worth</a:t>
            </a:r>
            <a:r>
              <a:rPr lang="fr-CA" dirty="0"/>
              <a:t> $5,000 in total, the </a:t>
            </a:r>
            <a:r>
              <a:rPr lang="fr-CA" dirty="0" err="1"/>
              <a:t>spouse</a:t>
            </a:r>
            <a:r>
              <a:rPr lang="fr-CA" dirty="0"/>
              <a:t> </a:t>
            </a:r>
            <a:r>
              <a:rPr lang="fr-CA" dirty="0" err="1"/>
              <a:t>who</a:t>
            </a:r>
            <a:r>
              <a:rPr lang="fr-CA" dirty="0"/>
              <a:t> </a:t>
            </a:r>
            <a:r>
              <a:rPr lang="fr-CA" dirty="0" err="1"/>
              <a:t>keeps</a:t>
            </a:r>
            <a:r>
              <a:rPr lang="fr-CA" dirty="0"/>
              <a:t> </a:t>
            </a:r>
            <a:r>
              <a:rPr lang="fr-CA" dirty="0" err="1"/>
              <a:t>it</a:t>
            </a:r>
            <a:r>
              <a:rPr lang="fr-CA" dirty="0"/>
              <a:t> </a:t>
            </a:r>
            <a:r>
              <a:rPr lang="fr-CA" dirty="0" err="1"/>
              <a:t>would</a:t>
            </a:r>
            <a:r>
              <a:rPr lang="fr-CA" dirty="0"/>
              <a:t> </a:t>
            </a:r>
            <a:r>
              <a:rPr lang="fr-CA" dirty="0" err="1"/>
              <a:t>pay</a:t>
            </a:r>
            <a:r>
              <a:rPr lang="fr-CA" dirty="0"/>
              <a:t> $2,500 to the </a:t>
            </a:r>
            <a:r>
              <a:rPr lang="fr-CA" dirty="0" err="1"/>
              <a:t>other</a:t>
            </a:r>
            <a:r>
              <a:rPr lang="fr-CA" dirty="0"/>
              <a:t> </a:t>
            </a:r>
            <a:r>
              <a:rPr lang="fr-CA" dirty="0" err="1"/>
              <a:t>spouse</a:t>
            </a:r>
            <a:r>
              <a:rPr lang="fr-CA" dirty="0"/>
              <a:t>.  </a:t>
            </a:r>
          </a:p>
          <a:p>
            <a:pPr lvl="1"/>
            <a:r>
              <a:rPr lang="fr-CA" dirty="0"/>
              <a:t> </a:t>
            </a:r>
          </a:p>
          <a:p>
            <a:pPr marL="742950" lvl="1" indent="-285750">
              <a:buFont typeface="Arial,Sans-Serif"/>
              <a:buChar char="•"/>
            </a:pPr>
            <a:r>
              <a:rPr lang="en-CA" dirty="0"/>
              <a:t>They can also choose to physically divide the </a:t>
            </a:r>
            <a:r>
              <a:rPr lang="en-CA" b="1" dirty="0"/>
              <a:t>property</a:t>
            </a:r>
            <a:r>
              <a:rPr lang="en-CA" dirty="0"/>
              <a:t> equally between them (half-half)</a:t>
            </a:r>
            <a:r>
              <a:rPr lang="fr-CA" dirty="0">
                <a:hlinkClick r:id="rId10"/>
              </a:rPr>
              <a:t>[8]</a:t>
            </a:r>
            <a:r>
              <a:rPr lang="fr-CA" dirty="0"/>
              <a:t>. For </a:t>
            </a:r>
            <a:r>
              <a:rPr lang="fr-CA" dirty="0" err="1"/>
              <a:t>example</a:t>
            </a:r>
            <a:r>
              <a:rPr lang="fr-CA" dirty="0"/>
              <a:t>, Ana </a:t>
            </a:r>
            <a:r>
              <a:rPr lang="fr-CA" dirty="0" err="1"/>
              <a:t>Júlia</a:t>
            </a:r>
            <a:r>
              <a:rPr lang="fr-CA" dirty="0"/>
              <a:t> </a:t>
            </a:r>
            <a:r>
              <a:rPr lang="fr-CA" dirty="0" err="1"/>
              <a:t>keeps</a:t>
            </a:r>
            <a:r>
              <a:rPr lang="fr-CA" dirty="0"/>
              <a:t> the living room </a:t>
            </a:r>
            <a:r>
              <a:rPr lang="fr-CA" dirty="0" err="1"/>
              <a:t>furniture</a:t>
            </a:r>
            <a:r>
              <a:rPr lang="fr-CA" dirty="0"/>
              <a:t> and </a:t>
            </a:r>
            <a:r>
              <a:rPr lang="fr-CA" dirty="0" err="1"/>
              <a:t>her</a:t>
            </a:r>
            <a:r>
              <a:rPr lang="fr-CA" dirty="0"/>
              <a:t> </a:t>
            </a:r>
            <a:r>
              <a:rPr lang="fr-CA" dirty="0" err="1"/>
              <a:t>husband</a:t>
            </a:r>
            <a:r>
              <a:rPr lang="fr-CA" dirty="0"/>
              <a:t> </a:t>
            </a:r>
            <a:r>
              <a:rPr lang="fr-CA" dirty="0" err="1"/>
              <a:t>keeps</a:t>
            </a:r>
            <a:r>
              <a:rPr lang="fr-CA" dirty="0"/>
              <a:t> the </a:t>
            </a:r>
            <a:r>
              <a:rPr lang="fr-CA" dirty="0" err="1"/>
              <a:t>bedroom</a:t>
            </a:r>
            <a:r>
              <a:rPr lang="fr-CA" dirty="0"/>
              <a:t> </a:t>
            </a:r>
            <a:r>
              <a:rPr lang="fr-CA" dirty="0" err="1"/>
              <a:t>furniture</a:t>
            </a:r>
            <a:r>
              <a:rPr lang="fr-CA" dirty="0"/>
              <a:t>. </a:t>
            </a:r>
          </a:p>
          <a:p>
            <a:pPr lvl="1"/>
            <a:r>
              <a:rPr lang="fr-CA" dirty="0"/>
              <a:t> </a:t>
            </a:r>
          </a:p>
          <a:p>
            <a:pPr marL="285750" indent="-285750">
              <a:buFont typeface="Arial"/>
              <a:buChar char="•"/>
            </a:pPr>
            <a:r>
              <a:rPr lang="en-CA" dirty="0"/>
              <a:t>If they can’t agree on how to divide the property or determine its value, they can get professional help. A</a:t>
            </a:r>
            <a:r>
              <a:rPr lang="en-CA" b="1" dirty="0"/>
              <a:t> family mediator</a:t>
            </a:r>
            <a:r>
              <a:rPr lang="en-CA" dirty="0"/>
              <a:t>, if appropriate</a:t>
            </a:r>
            <a:r>
              <a:rPr lang="fr-CA" dirty="0"/>
              <a:t> </a:t>
            </a:r>
            <a:r>
              <a:rPr lang="fr-CA" dirty="0">
                <a:hlinkClick r:id="rId11"/>
              </a:rPr>
              <a:t>[9]</a:t>
            </a:r>
            <a:r>
              <a:rPr lang="fr-CA" dirty="0"/>
              <a:t>. </a:t>
            </a:r>
          </a:p>
          <a:p>
            <a:pPr marL="742950" lvl="1" indent="-285750">
              <a:buFont typeface="Arial,Sans-Serif"/>
              <a:buChar char="•"/>
            </a:pPr>
            <a:r>
              <a:rPr lang="fr-CA" dirty="0"/>
              <a:t>This </a:t>
            </a:r>
            <a:r>
              <a:rPr lang="fr-CA" dirty="0" err="1"/>
              <a:t>person</a:t>
            </a:r>
            <a:r>
              <a:rPr lang="fr-CA" dirty="0"/>
              <a:t> </a:t>
            </a:r>
            <a:r>
              <a:rPr lang="fr-CA" dirty="0" err="1"/>
              <a:t>will</a:t>
            </a:r>
            <a:r>
              <a:rPr lang="fr-CA" dirty="0"/>
              <a:t> help </a:t>
            </a:r>
            <a:r>
              <a:rPr lang="fr-CA" dirty="0" err="1"/>
              <a:t>them</a:t>
            </a:r>
            <a:r>
              <a:rPr lang="fr-CA" dirty="0"/>
              <a:t> to </a:t>
            </a:r>
            <a:r>
              <a:rPr lang="fr-CA" dirty="0" err="1"/>
              <a:t>find</a:t>
            </a:r>
            <a:r>
              <a:rPr lang="fr-CA" dirty="0"/>
              <a:t> solutions</a:t>
            </a:r>
            <a:r>
              <a:rPr lang="fr-CA" dirty="0">
                <a:hlinkClick r:id="rId12"/>
              </a:rPr>
              <a:t>[10]</a:t>
            </a:r>
            <a:r>
              <a:rPr lang="fr-CA" dirty="0"/>
              <a:t>. </a:t>
            </a:r>
          </a:p>
          <a:p>
            <a:pPr marL="742950" lvl="1" indent="-285750">
              <a:buFont typeface="Arial,Sans-Serif"/>
              <a:buChar char="•"/>
            </a:pPr>
            <a:r>
              <a:rPr lang="en-CA" dirty="0"/>
              <a:t>Couples that are separating are usually eligible for free mediation hours.</a:t>
            </a:r>
            <a:r>
              <a:rPr lang="fr-CA" dirty="0">
                <a:hlinkClick r:id="rId13"/>
              </a:rPr>
              <a:t>[11]</a:t>
            </a:r>
            <a:r>
              <a:rPr lang="fr-CA" dirty="0"/>
              <a:t>.</a:t>
            </a:r>
          </a:p>
          <a:p>
            <a:pPr marL="742950" lvl="1" indent="-285750">
              <a:buFont typeface="Arial,Sans-Serif"/>
              <a:buChar char="•"/>
            </a:pPr>
            <a:r>
              <a:rPr lang="fr-CA" err="1"/>
              <a:t>They</a:t>
            </a:r>
            <a:r>
              <a:rPr lang="fr-CA" dirty="0"/>
              <a:t> can </a:t>
            </a:r>
            <a:r>
              <a:rPr lang="fr-CA" err="1"/>
              <a:t>also</a:t>
            </a:r>
            <a:r>
              <a:rPr lang="fr-CA" dirty="0"/>
              <a:t> </a:t>
            </a:r>
            <a:r>
              <a:rPr lang="fr-CA" err="1"/>
              <a:t>choose</a:t>
            </a:r>
            <a:r>
              <a:rPr lang="fr-CA" dirty="0"/>
              <a:t> a </a:t>
            </a:r>
            <a:r>
              <a:rPr lang="fr-CA" err="1"/>
              <a:t>mediator</a:t>
            </a:r>
            <a:r>
              <a:rPr lang="fr-CA" dirty="0"/>
              <a:t> </a:t>
            </a:r>
            <a:r>
              <a:rPr lang="fr-CA" err="1"/>
              <a:t>that</a:t>
            </a:r>
            <a:r>
              <a:rPr lang="fr-CA" dirty="0"/>
              <a:t> </a:t>
            </a:r>
            <a:r>
              <a:rPr lang="fr-CA" err="1"/>
              <a:t>speaks</a:t>
            </a:r>
            <a:r>
              <a:rPr lang="fr-CA" dirty="0"/>
              <a:t> </a:t>
            </a:r>
            <a:r>
              <a:rPr lang="fr-CA" err="1"/>
              <a:t>their</a:t>
            </a:r>
            <a:r>
              <a:rPr lang="fr-CA" dirty="0"/>
              <a:t> </a:t>
            </a:r>
            <a:r>
              <a:rPr lang="fr-CA" err="1"/>
              <a:t>mothertongue</a:t>
            </a:r>
            <a:r>
              <a:rPr lang="fr-CA" dirty="0"/>
              <a:t>. For </a:t>
            </a:r>
            <a:r>
              <a:rPr lang="fr-CA" err="1"/>
              <a:t>example</a:t>
            </a:r>
            <a:r>
              <a:rPr lang="fr-CA" dirty="0"/>
              <a:t>, </a:t>
            </a:r>
            <a:r>
              <a:rPr lang="fr-CA" err="1"/>
              <a:t>some</a:t>
            </a:r>
            <a:r>
              <a:rPr lang="fr-CA" dirty="0"/>
              <a:t> </a:t>
            </a:r>
            <a:r>
              <a:rPr lang="fr-CA" err="1"/>
              <a:t>mediators</a:t>
            </a:r>
            <a:r>
              <a:rPr lang="fr-CA" dirty="0"/>
              <a:t> </a:t>
            </a:r>
            <a:r>
              <a:rPr lang="fr-CA" err="1"/>
              <a:t>speak</a:t>
            </a:r>
            <a:r>
              <a:rPr lang="fr-CA" dirty="0"/>
              <a:t> </a:t>
            </a:r>
            <a:r>
              <a:rPr lang="fr-CA" err="1"/>
              <a:t>spanish</a:t>
            </a:r>
            <a:r>
              <a:rPr lang="fr-CA" dirty="0"/>
              <a:t>, </a:t>
            </a:r>
            <a:r>
              <a:rPr lang="fr-CA" err="1"/>
              <a:t>arabic</a:t>
            </a:r>
            <a:r>
              <a:rPr lang="fr-CA" dirty="0"/>
              <a:t> and </a:t>
            </a:r>
            <a:r>
              <a:rPr lang="fr-CA" err="1"/>
              <a:t>italian</a:t>
            </a:r>
            <a:r>
              <a:rPr lang="fr-CA"/>
              <a:t>. </a:t>
            </a:r>
          </a:p>
          <a:p>
            <a:pPr lvl="1"/>
            <a:r>
              <a:rPr lang="fr-CA" dirty="0"/>
              <a:t> </a:t>
            </a:r>
          </a:p>
          <a:p>
            <a:pPr marL="285750" indent="-285750">
              <a:buFont typeface="Arial"/>
              <a:buChar char="•"/>
            </a:pPr>
            <a:r>
              <a:rPr lang="fr-CA" dirty="0"/>
              <a:t>The </a:t>
            </a:r>
            <a:r>
              <a:rPr lang="fr-CA" b="1" dirty="0"/>
              <a:t>court </a:t>
            </a:r>
            <a:r>
              <a:rPr lang="fr-CA" dirty="0"/>
              <a:t>can </a:t>
            </a:r>
            <a:r>
              <a:rPr lang="fr-CA" err="1"/>
              <a:t>also</a:t>
            </a:r>
            <a:r>
              <a:rPr lang="fr-CA" dirty="0"/>
              <a:t> </a:t>
            </a:r>
            <a:r>
              <a:rPr lang="fr-CA" err="1"/>
              <a:t>decide</a:t>
            </a:r>
            <a:r>
              <a:rPr lang="fr-CA" dirty="0"/>
              <a:t> for the </a:t>
            </a:r>
            <a:r>
              <a:rPr lang="fr-CA" err="1"/>
              <a:t>spouses</a:t>
            </a:r>
            <a:r>
              <a:rPr lang="fr-CA" dirty="0"/>
              <a:t> (for </a:t>
            </a:r>
            <a:r>
              <a:rPr lang="fr-CA" err="1"/>
              <a:t>example</a:t>
            </a:r>
            <a:r>
              <a:rPr lang="fr-CA" dirty="0"/>
              <a:t>, if the </a:t>
            </a:r>
            <a:r>
              <a:rPr lang="fr-CA" err="1"/>
              <a:t>spouses</a:t>
            </a:r>
            <a:r>
              <a:rPr lang="fr-CA" dirty="0"/>
              <a:t> </a:t>
            </a:r>
            <a:r>
              <a:rPr lang="fr-CA" err="1"/>
              <a:t>can't</a:t>
            </a:r>
            <a:r>
              <a:rPr lang="fr-CA" dirty="0"/>
              <a:t> </a:t>
            </a:r>
            <a:r>
              <a:rPr lang="fr-CA" err="1"/>
              <a:t>reach</a:t>
            </a:r>
            <a:r>
              <a:rPr lang="fr-CA" dirty="0"/>
              <a:t> an agreement </a:t>
            </a:r>
            <a:r>
              <a:rPr lang="fr-CA" err="1"/>
              <a:t>during</a:t>
            </a:r>
            <a:r>
              <a:rPr lang="fr-CA" dirty="0"/>
              <a:t> </a:t>
            </a:r>
            <a:r>
              <a:rPr lang="fr-CA" err="1"/>
              <a:t>mediation</a:t>
            </a:r>
            <a:r>
              <a:rPr lang="fr-CA" dirty="0"/>
              <a:t>) </a:t>
            </a:r>
            <a:r>
              <a:rPr lang="fr-CA" dirty="0">
                <a:hlinkClick r:id="rId14"/>
              </a:rPr>
              <a:t>[12]</a:t>
            </a:r>
            <a:r>
              <a:rPr lang="fr-CA" dirty="0"/>
              <a:t>. </a:t>
            </a:r>
          </a:p>
          <a:p>
            <a:r>
              <a:rPr lang="fr-CA" b="1" dirty="0"/>
              <a:t> </a:t>
            </a:r>
          </a:p>
          <a:p>
            <a:r>
              <a:rPr lang="fr-CA" b="1" u="sng" dirty="0" err="1"/>
              <a:t>Additional</a:t>
            </a:r>
            <a:r>
              <a:rPr lang="fr-CA" b="1" u="sng" dirty="0"/>
              <a:t> information</a:t>
            </a:r>
          </a:p>
          <a:p>
            <a:r>
              <a:rPr lang="fr-CA" dirty="0"/>
              <a:t> </a:t>
            </a:r>
          </a:p>
          <a:p>
            <a:pPr marL="285750" indent="-285750">
              <a:buFont typeface="Arial"/>
              <a:buChar char="•"/>
            </a:pPr>
            <a:r>
              <a:rPr lang="fr-CA" dirty="0" err="1"/>
              <a:t>Quebec’s</a:t>
            </a:r>
            <a:r>
              <a:rPr lang="fr-CA" dirty="0"/>
              <a:t> </a:t>
            </a:r>
            <a:r>
              <a:rPr lang="fr-CA" dirty="0" err="1"/>
              <a:t>family</a:t>
            </a:r>
            <a:r>
              <a:rPr lang="fr-CA" dirty="0"/>
              <a:t> </a:t>
            </a:r>
            <a:r>
              <a:rPr lang="fr-CA" dirty="0" err="1"/>
              <a:t>patrimony</a:t>
            </a:r>
            <a:r>
              <a:rPr lang="fr-CA" dirty="0"/>
              <a:t> </a:t>
            </a:r>
            <a:r>
              <a:rPr lang="fr-CA" dirty="0" err="1"/>
              <a:t>rules</a:t>
            </a:r>
            <a:r>
              <a:rPr lang="fr-CA" dirty="0"/>
              <a:t> </a:t>
            </a:r>
            <a:r>
              <a:rPr lang="fr-CA" dirty="0" err="1"/>
              <a:t>generally</a:t>
            </a:r>
            <a:r>
              <a:rPr lang="fr-CA" dirty="0"/>
              <a:t> </a:t>
            </a:r>
            <a:r>
              <a:rPr lang="fr-CA" dirty="0" err="1"/>
              <a:t>apply</a:t>
            </a:r>
            <a:r>
              <a:rPr lang="fr-CA" dirty="0"/>
              <a:t> </a:t>
            </a:r>
            <a:r>
              <a:rPr lang="fr-CA" dirty="0" err="1"/>
              <a:t>even</a:t>
            </a:r>
            <a:r>
              <a:rPr lang="fr-CA" dirty="0"/>
              <a:t> if the couple </a:t>
            </a:r>
            <a:r>
              <a:rPr lang="fr-CA" dirty="0" err="1"/>
              <a:t>was</a:t>
            </a:r>
            <a:r>
              <a:rPr lang="fr-CA" dirty="0"/>
              <a:t> </a:t>
            </a:r>
            <a:r>
              <a:rPr lang="fr-CA" dirty="0" err="1"/>
              <a:t>married</a:t>
            </a:r>
            <a:r>
              <a:rPr lang="fr-CA" dirty="0"/>
              <a:t> </a:t>
            </a:r>
            <a:r>
              <a:rPr lang="fr-CA" dirty="0" err="1"/>
              <a:t>abroad</a:t>
            </a:r>
            <a:r>
              <a:rPr lang="fr-CA" dirty="0">
                <a:hlinkClick r:id="rId15"/>
              </a:rPr>
              <a:t>[13]</a:t>
            </a:r>
            <a:r>
              <a:rPr lang="fr-CA" dirty="0"/>
              <a:t>, </a:t>
            </a:r>
            <a:r>
              <a:rPr lang="fr-CA" dirty="0" err="1"/>
              <a:t>provided</a:t>
            </a:r>
            <a:r>
              <a:rPr lang="fr-CA" dirty="0"/>
              <a:t> </a:t>
            </a:r>
            <a:r>
              <a:rPr lang="fr-CA" dirty="0" err="1"/>
              <a:t>they</a:t>
            </a:r>
            <a:r>
              <a:rPr lang="fr-CA" dirty="0"/>
              <a:t> live in </a:t>
            </a:r>
            <a:r>
              <a:rPr lang="fr-CA" dirty="0" err="1"/>
              <a:t>Quebec</a:t>
            </a:r>
            <a:r>
              <a:rPr lang="fr-CA" dirty="0"/>
              <a:t> at the time of the divorce</a:t>
            </a:r>
            <a:r>
              <a:rPr lang="fr-CA" dirty="0">
                <a:hlinkClick r:id="rId16"/>
              </a:rPr>
              <a:t>[14]</a:t>
            </a:r>
            <a:r>
              <a:rPr lang="fr-CA" dirty="0"/>
              <a:t> </a:t>
            </a:r>
            <a:r>
              <a:rPr lang="fr-CA" dirty="0">
                <a:hlinkClick r:id="rId17"/>
              </a:rPr>
              <a:t>[15]</a:t>
            </a:r>
            <a:r>
              <a:rPr lang="fr-CA" dirty="0"/>
              <a:t>. </a:t>
            </a:r>
          </a:p>
          <a:p>
            <a:r>
              <a:rPr lang="fr-CA" dirty="0"/>
              <a:t> </a:t>
            </a:r>
          </a:p>
          <a:p>
            <a:pPr marL="285750" indent="-285750">
              <a:buFont typeface="Arial"/>
              <a:buChar char="•"/>
            </a:pPr>
            <a:r>
              <a:rPr lang="en-CA" dirty="0"/>
              <a:t>The list of family patrimony property on this slide is not exhaustive</a:t>
            </a:r>
            <a:r>
              <a:rPr lang="fr-CA" dirty="0">
                <a:hlinkClick r:id="rId18"/>
              </a:rPr>
              <a:t>[16]</a:t>
            </a:r>
            <a:r>
              <a:rPr lang="fr-CA" dirty="0"/>
              <a:t>. </a:t>
            </a:r>
            <a:r>
              <a:rPr lang="fr-CA" dirty="0" err="1"/>
              <a:t>Other</a:t>
            </a:r>
            <a:r>
              <a:rPr lang="fr-CA" dirty="0"/>
              <a:t> </a:t>
            </a:r>
            <a:r>
              <a:rPr lang="fr-CA" dirty="0" err="1"/>
              <a:t>property</a:t>
            </a:r>
            <a:r>
              <a:rPr lang="fr-CA" dirty="0"/>
              <a:t>, </a:t>
            </a:r>
            <a:r>
              <a:rPr lang="fr-CA" dirty="0" err="1"/>
              <a:t>including</a:t>
            </a:r>
            <a:r>
              <a:rPr lang="fr-CA" dirty="0"/>
              <a:t> cottages (</a:t>
            </a:r>
            <a:r>
              <a:rPr lang="fr-CA" dirty="0" err="1"/>
              <a:t>other</a:t>
            </a:r>
            <a:r>
              <a:rPr lang="fr-CA" dirty="0"/>
              <a:t> homes </a:t>
            </a:r>
            <a:r>
              <a:rPr lang="fr-CA" dirty="0" err="1"/>
              <a:t>used</a:t>
            </a:r>
            <a:r>
              <a:rPr lang="fr-CA" dirty="0"/>
              <a:t> by the </a:t>
            </a:r>
            <a:r>
              <a:rPr lang="fr-CA" dirty="0" err="1"/>
              <a:t>family</a:t>
            </a:r>
            <a:r>
              <a:rPr lang="fr-CA" dirty="0"/>
              <a:t>)</a:t>
            </a:r>
            <a:r>
              <a:rPr lang="fr-CA" dirty="0">
                <a:hlinkClick r:id="rId19"/>
              </a:rPr>
              <a:t>[17]</a:t>
            </a:r>
            <a:r>
              <a:rPr lang="fr-CA" dirty="0"/>
              <a:t> </a:t>
            </a:r>
            <a:r>
              <a:rPr lang="en-CA" dirty="0"/>
              <a:t>or RRSPs</a:t>
            </a:r>
            <a:r>
              <a:rPr lang="fr-CA" dirty="0">
                <a:hlinkClick r:id="rId20"/>
              </a:rPr>
              <a:t>[18]</a:t>
            </a:r>
            <a:r>
              <a:rPr lang="fr-CA" dirty="0"/>
              <a:t>) </a:t>
            </a:r>
            <a:r>
              <a:rPr lang="en-CA" dirty="0"/>
              <a:t>may also be considered part of the family patrimony</a:t>
            </a:r>
            <a:r>
              <a:rPr lang="fr-CA" dirty="0"/>
              <a:t>. </a:t>
            </a:r>
            <a:r>
              <a:rPr lang="en-CA" dirty="0"/>
              <a:t>For more information, see our article: </a:t>
            </a:r>
            <a:r>
              <a:rPr lang="en-CA" u="sng" dirty="0">
                <a:hlinkClick r:id="rId21"/>
              </a:rPr>
              <a:t>Property Included in the "Family Patrimony" | Éducaloi</a:t>
            </a:r>
          </a:p>
          <a:p>
            <a:r>
              <a:rPr lang="fr-CA" dirty="0"/>
              <a:t> </a:t>
            </a:r>
          </a:p>
          <a:p>
            <a:pPr marL="285750" indent="-285750">
              <a:buFont typeface="Arial"/>
              <a:buChar char="•"/>
            </a:pPr>
            <a:r>
              <a:rPr lang="fr-CA" dirty="0"/>
              <a:t>In </a:t>
            </a:r>
            <a:r>
              <a:rPr lang="fr-CA" dirty="0" err="1"/>
              <a:t>Quebec</a:t>
            </a:r>
            <a:r>
              <a:rPr lang="fr-CA" dirty="0"/>
              <a:t>, the </a:t>
            </a:r>
            <a:r>
              <a:rPr lang="fr-CA" dirty="0" err="1"/>
              <a:t>rules</a:t>
            </a:r>
            <a:r>
              <a:rPr lang="fr-CA" dirty="0"/>
              <a:t> for </a:t>
            </a:r>
            <a:r>
              <a:rPr lang="fr-CA" dirty="0" err="1"/>
              <a:t>dividing</a:t>
            </a:r>
            <a:r>
              <a:rPr lang="fr-CA" dirty="0"/>
              <a:t> the </a:t>
            </a:r>
            <a:r>
              <a:rPr lang="fr-CA" dirty="0" err="1"/>
              <a:t>family</a:t>
            </a:r>
            <a:r>
              <a:rPr lang="fr-CA" dirty="0"/>
              <a:t> </a:t>
            </a:r>
            <a:r>
              <a:rPr lang="fr-CA" dirty="0" err="1"/>
              <a:t>patrimony</a:t>
            </a:r>
            <a:r>
              <a:rPr lang="fr-CA" dirty="0"/>
              <a:t> are </a:t>
            </a:r>
            <a:r>
              <a:rPr lang="fr-CA" dirty="0" err="1"/>
              <a:t>mandatory</a:t>
            </a:r>
            <a:r>
              <a:rPr lang="fr-CA" dirty="0"/>
              <a:t> </a:t>
            </a:r>
            <a:r>
              <a:rPr lang="fr-CA" dirty="0" err="1"/>
              <a:t>because</a:t>
            </a:r>
            <a:r>
              <a:rPr lang="fr-CA" dirty="0"/>
              <a:t> </a:t>
            </a:r>
            <a:r>
              <a:rPr lang="fr-CA" dirty="0" err="1"/>
              <a:t>they</a:t>
            </a:r>
            <a:r>
              <a:rPr lang="fr-CA" dirty="0"/>
              <a:t> are </a:t>
            </a:r>
            <a:r>
              <a:rPr lang="fr-CA" dirty="0" err="1"/>
              <a:t>matters</a:t>
            </a:r>
            <a:r>
              <a:rPr lang="fr-CA" dirty="0"/>
              <a:t> of “public </a:t>
            </a:r>
            <a:r>
              <a:rPr lang="fr-CA" dirty="0" err="1"/>
              <a:t>order</a:t>
            </a:r>
            <a:r>
              <a:rPr lang="fr-CA" dirty="0"/>
              <a:t>” </a:t>
            </a:r>
            <a:r>
              <a:rPr lang="fr-CA" dirty="0">
                <a:hlinkClick r:id="rId22"/>
              </a:rPr>
              <a:t>[19]</a:t>
            </a:r>
            <a:r>
              <a:rPr lang="fr-CA" dirty="0"/>
              <a:t>. This </a:t>
            </a:r>
            <a:r>
              <a:rPr lang="fr-CA" dirty="0" err="1"/>
              <a:t>means</a:t>
            </a:r>
            <a:r>
              <a:rPr lang="fr-CA" dirty="0"/>
              <a:t> </a:t>
            </a:r>
            <a:r>
              <a:rPr lang="fr-CA" dirty="0" err="1"/>
              <a:t>that</a:t>
            </a:r>
            <a:r>
              <a:rPr lang="fr-CA" dirty="0"/>
              <a:t> couples </a:t>
            </a:r>
            <a:r>
              <a:rPr lang="fr-CA" dirty="0" err="1"/>
              <a:t>cannot</a:t>
            </a:r>
            <a:r>
              <a:rPr lang="fr-CA" dirty="0"/>
              <a:t> </a:t>
            </a:r>
            <a:r>
              <a:rPr lang="fr-CA" dirty="0" err="1"/>
              <a:t>agree</a:t>
            </a:r>
            <a:r>
              <a:rPr lang="fr-CA" dirty="0"/>
              <a:t> </a:t>
            </a:r>
            <a:r>
              <a:rPr lang="fr-CA" dirty="0" err="1"/>
              <a:t>before</a:t>
            </a:r>
            <a:r>
              <a:rPr lang="fr-CA" dirty="0"/>
              <a:t> or </a:t>
            </a:r>
            <a:r>
              <a:rPr lang="fr-CA" dirty="0" err="1"/>
              <a:t>during</a:t>
            </a:r>
            <a:r>
              <a:rPr lang="fr-CA" dirty="0"/>
              <a:t> </a:t>
            </a:r>
            <a:r>
              <a:rPr lang="fr-CA" dirty="0" err="1"/>
              <a:t>their</a:t>
            </a:r>
            <a:r>
              <a:rPr lang="fr-CA" dirty="0"/>
              <a:t> </a:t>
            </a:r>
            <a:r>
              <a:rPr lang="fr-CA" dirty="0" err="1"/>
              <a:t>marriage</a:t>
            </a:r>
            <a:r>
              <a:rPr lang="fr-CA" dirty="0"/>
              <a:t> to </a:t>
            </a:r>
            <a:r>
              <a:rPr lang="fr-CA" dirty="0" err="1"/>
              <a:t>exclude</a:t>
            </a:r>
            <a:r>
              <a:rPr lang="fr-CA" dirty="0"/>
              <a:t> </a:t>
            </a:r>
            <a:r>
              <a:rPr lang="fr-CA" dirty="0" err="1"/>
              <a:t>these</a:t>
            </a:r>
            <a:r>
              <a:rPr lang="fr-CA" dirty="0"/>
              <a:t> </a:t>
            </a:r>
            <a:r>
              <a:rPr lang="fr-CA" dirty="0" err="1"/>
              <a:t>rules</a:t>
            </a:r>
            <a:r>
              <a:rPr lang="fr-CA" dirty="0"/>
              <a:t>. </a:t>
            </a:r>
            <a:r>
              <a:rPr lang="fr-CA" dirty="0" err="1"/>
              <a:t>However</a:t>
            </a:r>
            <a:r>
              <a:rPr lang="fr-CA" dirty="0"/>
              <a:t>, t</a:t>
            </a:r>
            <a:r>
              <a:rPr lang="en-CA" dirty="0"/>
              <a:t>hey can decide together to exclude those rules at the time of a divorce, if the court approves their decision</a:t>
            </a:r>
            <a:r>
              <a:rPr lang="fr-CA" dirty="0">
                <a:hlinkClick r:id="rId23"/>
              </a:rPr>
              <a:t>[21]</a:t>
            </a:r>
            <a:r>
              <a:rPr lang="fr-CA" dirty="0"/>
              <a:t>.</a:t>
            </a:r>
          </a:p>
          <a:p>
            <a:r>
              <a:rPr lang="fr-CA" dirty="0"/>
              <a:t> </a:t>
            </a:r>
          </a:p>
          <a:p>
            <a:pPr marL="285750" indent="-285750">
              <a:buFont typeface="Arial"/>
              <a:buChar char="•"/>
            </a:pPr>
            <a:r>
              <a:rPr lang="en-CA" dirty="0"/>
              <a:t>Dividing family patrimony can be complex, especially when calculating each spouse’s share, and many exceptions apply. See our article for examples of how this division works: </a:t>
            </a:r>
            <a:r>
              <a:rPr lang="en-CA" u="sng" dirty="0">
                <a:hlinkClick r:id="rId24"/>
              </a:rPr>
              <a:t>Examples of How to Calculate and Divide the Family Patrimony | Éducaloi</a:t>
            </a:r>
            <a:r>
              <a:rPr lang="en-CA" dirty="0"/>
              <a:t>. To learn how property would be divided in a particular situation, participants can consult a lawyer or notary that practices in family law. </a:t>
            </a:r>
            <a:endParaRPr lang="fr-CA" dirty="0"/>
          </a:p>
          <a:p>
            <a:r>
              <a:rPr lang="fr-CA" dirty="0"/>
              <a:t> </a:t>
            </a:r>
          </a:p>
          <a:p>
            <a:pPr marL="285750" indent="-285750">
              <a:buFont typeface="Arial"/>
              <a:buChar char="•"/>
            </a:pPr>
            <a:r>
              <a:rPr lang="fr-CA" dirty="0"/>
              <a:t>The </a:t>
            </a:r>
            <a:r>
              <a:rPr lang="fr-CA" dirty="0" err="1"/>
              <a:t>rules</a:t>
            </a:r>
            <a:r>
              <a:rPr lang="fr-CA" dirty="0"/>
              <a:t> </a:t>
            </a:r>
            <a:r>
              <a:rPr lang="fr-CA" dirty="0" err="1"/>
              <a:t>explained</a:t>
            </a:r>
            <a:r>
              <a:rPr lang="fr-CA" dirty="0"/>
              <a:t> on </a:t>
            </a:r>
            <a:r>
              <a:rPr lang="fr-CA" dirty="0" err="1"/>
              <a:t>this</a:t>
            </a:r>
            <a:r>
              <a:rPr lang="fr-CA" dirty="0"/>
              <a:t> slide </a:t>
            </a:r>
            <a:r>
              <a:rPr lang="fr-CA" dirty="0" err="1"/>
              <a:t>apply</a:t>
            </a:r>
            <a:r>
              <a:rPr lang="fr-CA" dirty="0"/>
              <a:t> to </a:t>
            </a:r>
            <a:r>
              <a:rPr lang="fr-CA" dirty="0" err="1"/>
              <a:t>property</a:t>
            </a:r>
            <a:r>
              <a:rPr lang="fr-CA" dirty="0"/>
              <a:t> </a:t>
            </a:r>
            <a:r>
              <a:rPr lang="fr-CA" dirty="0" err="1"/>
              <a:t>that</a:t>
            </a:r>
            <a:r>
              <a:rPr lang="fr-CA" dirty="0"/>
              <a:t> </a:t>
            </a:r>
            <a:r>
              <a:rPr lang="fr-CA" dirty="0" err="1"/>
              <a:t>is</a:t>
            </a:r>
            <a:r>
              <a:rPr lang="fr-CA" dirty="0"/>
              <a:t> </a:t>
            </a:r>
            <a:r>
              <a:rPr lang="fr-CA" dirty="0" err="1"/>
              <a:t>included</a:t>
            </a:r>
            <a:r>
              <a:rPr lang="fr-CA" dirty="0"/>
              <a:t> in the </a:t>
            </a:r>
            <a:r>
              <a:rPr lang="fr-CA" dirty="0" err="1"/>
              <a:t>family</a:t>
            </a:r>
            <a:r>
              <a:rPr lang="fr-CA" dirty="0"/>
              <a:t> </a:t>
            </a:r>
            <a:r>
              <a:rPr lang="fr-CA" dirty="0" err="1"/>
              <a:t>patrimony</a:t>
            </a:r>
            <a:r>
              <a:rPr lang="fr-CA" dirty="0"/>
              <a:t>. </a:t>
            </a:r>
            <a:r>
              <a:rPr lang="fr-CA" dirty="0" err="1"/>
              <a:t>However</a:t>
            </a:r>
            <a:r>
              <a:rPr lang="fr-CA" dirty="0"/>
              <a:t>, spouses </a:t>
            </a:r>
            <a:r>
              <a:rPr lang="fr-CA" dirty="0" err="1"/>
              <a:t>may</a:t>
            </a:r>
            <a:r>
              <a:rPr lang="fr-CA" dirty="0"/>
              <a:t> </a:t>
            </a:r>
            <a:r>
              <a:rPr lang="fr-CA" dirty="0" err="1"/>
              <a:t>also</a:t>
            </a:r>
            <a:r>
              <a:rPr lang="fr-CA" dirty="0"/>
              <a:t> </a:t>
            </a:r>
            <a:r>
              <a:rPr lang="fr-CA" dirty="0" err="1"/>
              <a:t>own</a:t>
            </a:r>
            <a:r>
              <a:rPr lang="fr-CA" dirty="0"/>
              <a:t> </a:t>
            </a:r>
            <a:r>
              <a:rPr lang="fr-CA" dirty="0" err="1"/>
              <a:t>other</a:t>
            </a:r>
            <a:r>
              <a:rPr lang="fr-CA" dirty="0"/>
              <a:t> </a:t>
            </a:r>
            <a:r>
              <a:rPr lang="fr-CA" dirty="0" err="1"/>
              <a:t>property</a:t>
            </a:r>
            <a:r>
              <a:rPr lang="fr-CA" dirty="0"/>
              <a:t>, like </a:t>
            </a:r>
            <a:r>
              <a:rPr lang="fr-CA" dirty="0" err="1"/>
              <a:t>rental</a:t>
            </a:r>
            <a:r>
              <a:rPr lang="fr-CA" dirty="0"/>
              <a:t> </a:t>
            </a:r>
            <a:r>
              <a:rPr lang="fr-CA" dirty="0" err="1"/>
              <a:t>properties</a:t>
            </a:r>
            <a:r>
              <a:rPr lang="fr-CA" dirty="0"/>
              <a:t>, </a:t>
            </a:r>
            <a:r>
              <a:rPr lang="fr-CA" dirty="0" err="1"/>
              <a:t>that</a:t>
            </a:r>
            <a:r>
              <a:rPr lang="fr-CA" dirty="0"/>
              <a:t> are not part of the </a:t>
            </a:r>
            <a:r>
              <a:rPr lang="fr-CA" dirty="0" err="1"/>
              <a:t>family</a:t>
            </a:r>
            <a:r>
              <a:rPr lang="fr-CA" dirty="0"/>
              <a:t> </a:t>
            </a:r>
            <a:r>
              <a:rPr lang="fr-CA" dirty="0" err="1"/>
              <a:t>patrimony</a:t>
            </a:r>
            <a:r>
              <a:rPr lang="fr-CA" dirty="0"/>
              <a:t>. This </a:t>
            </a:r>
            <a:r>
              <a:rPr lang="fr-CA" dirty="0" err="1"/>
              <a:t>property</a:t>
            </a:r>
            <a:r>
              <a:rPr lang="fr-CA" dirty="0"/>
              <a:t> </a:t>
            </a:r>
            <a:r>
              <a:rPr lang="fr-CA" dirty="0" err="1"/>
              <a:t>falls</a:t>
            </a:r>
            <a:r>
              <a:rPr lang="fr-CA" dirty="0"/>
              <a:t> </a:t>
            </a:r>
            <a:r>
              <a:rPr lang="fr-CA" dirty="0" err="1"/>
              <a:t>under</a:t>
            </a:r>
            <a:r>
              <a:rPr lang="fr-CA" dirty="0"/>
              <a:t> a </a:t>
            </a:r>
            <a:r>
              <a:rPr lang="fr-CA" dirty="0" err="1"/>
              <a:t>separate</a:t>
            </a:r>
            <a:r>
              <a:rPr lang="fr-CA" dirty="0"/>
              <a:t> </a:t>
            </a:r>
            <a:r>
              <a:rPr lang="fr-CA" dirty="0" err="1"/>
              <a:t>category</a:t>
            </a:r>
            <a:r>
              <a:rPr lang="fr-CA" dirty="0"/>
              <a:t>, </a:t>
            </a:r>
            <a:r>
              <a:rPr lang="fr-CA" dirty="0" err="1"/>
              <a:t>called</a:t>
            </a:r>
            <a:r>
              <a:rPr lang="fr-CA" dirty="0"/>
              <a:t> the “matrimonial </a:t>
            </a:r>
            <a:r>
              <a:rPr lang="fr-CA" dirty="0" err="1"/>
              <a:t>regime</a:t>
            </a:r>
            <a:r>
              <a:rPr lang="fr-CA" dirty="0"/>
              <a:t>”</a:t>
            </a:r>
            <a:r>
              <a:rPr lang="fr-CA" dirty="0">
                <a:hlinkClick r:id="rId25"/>
              </a:rPr>
              <a:t>[22]</a:t>
            </a:r>
            <a:r>
              <a:rPr lang="fr-CA" dirty="0"/>
              <a:t>, </a:t>
            </a:r>
            <a:r>
              <a:rPr lang="fr-CA" dirty="0" err="1"/>
              <a:t>which</a:t>
            </a:r>
            <a:r>
              <a:rPr lang="fr-CA" dirty="0"/>
              <a:t> </a:t>
            </a:r>
            <a:r>
              <a:rPr lang="fr-CA" dirty="0" err="1"/>
              <a:t>follows</a:t>
            </a:r>
            <a:r>
              <a:rPr lang="fr-CA" dirty="0"/>
              <a:t> </a:t>
            </a:r>
            <a:r>
              <a:rPr lang="fr-CA" dirty="0" err="1"/>
              <a:t>different</a:t>
            </a:r>
            <a:r>
              <a:rPr lang="fr-CA" dirty="0"/>
              <a:t> </a:t>
            </a:r>
            <a:r>
              <a:rPr lang="fr-CA" dirty="0" err="1"/>
              <a:t>rules</a:t>
            </a:r>
            <a:r>
              <a:rPr lang="fr-CA" dirty="0"/>
              <a:t> for the division of </a:t>
            </a:r>
            <a:r>
              <a:rPr lang="fr-CA" dirty="0" err="1"/>
              <a:t>property</a:t>
            </a:r>
            <a:r>
              <a:rPr lang="fr-CA" dirty="0"/>
              <a:t>. </a:t>
            </a:r>
            <a:r>
              <a:rPr lang="en-CA" dirty="0"/>
              <a:t>For more information, see our article: </a:t>
            </a:r>
            <a:r>
              <a:rPr lang="en-CA" u="sng" dirty="0">
                <a:hlinkClick r:id="rId26"/>
              </a:rPr>
              <a:t>Dividing Property | Éducaloi</a:t>
            </a:r>
          </a:p>
          <a:p>
            <a:endParaRPr lang="fr-CA" dirty="0">
              <a:hlinkClick r:id="rId27"/>
            </a:endParaRPr>
          </a:p>
          <a:p>
            <a:pPr marL="285750" indent="-285750">
              <a:buFont typeface="Arial"/>
              <a:buChar char="•"/>
            </a:pPr>
            <a:r>
              <a:rPr lang="fr-CA" dirty="0"/>
              <a:t>It </a:t>
            </a:r>
            <a:r>
              <a:rPr lang="fr-CA" err="1"/>
              <a:t>is</a:t>
            </a:r>
            <a:r>
              <a:rPr lang="fr-CA" dirty="0"/>
              <a:t> </a:t>
            </a:r>
            <a:r>
              <a:rPr lang="fr-CA" err="1"/>
              <a:t>generally</a:t>
            </a:r>
            <a:r>
              <a:rPr lang="fr-CA" dirty="0"/>
              <a:t> not </a:t>
            </a:r>
            <a:r>
              <a:rPr lang="fr-CA" err="1"/>
              <a:t>recommended</a:t>
            </a:r>
            <a:r>
              <a:rPr lang="fr-CA" dirty="0"/>
              <a:t> to use </a:t>
            </a:r>
            <a:r>
              <a:rPr lang="fr-CA" err="1"/>
              <a:t>mediation</a:t>
            </a:r>
            <a:r>
              <a:rPr lang="fr-CA" dirty="0"/>
              <a:t> </a:t>
            </a:r>
            <a:r>
              <a:rPr lang="fr-CA" err="1"/>
              <a:t>when</a:t>
            </a:r>
            <a:r>
              <a:rPr lang="fr-CA" dirty="0"/>
              <a:t> </a:t>
            </a:r>
            <a:r>
              <a:rPr lang="fr-CA" err="1"/>
              <a:t>there</a:t>
            </a:r>
            <a:r>
              <a:rPr lang="fr-CA" dirty="0"/>
              <a:t> </a:t>
            </a:r>
            <a:r>
              <a:rPr lang="fr-CA" err="1"/>
              <a:t>was</a:t>
            </a:r>
            <a:r>
              <a:rPr lang="fr-CA" dirty="0"/>
              <a:t> violence </a:t>
            </a:r>
            <a:r>
              <a:rPr lang="fr-CA" err="1"/>
              <a:t>between</a:t>
            </a:r>
            <a:r>
              <a:rPr lang="fr-CA" dirty="0"/>
              <a:t> the people in </a:t>
            </a:r>
            <a:r>
              <a:rPr lang="fr-CA" err="1"/>
              <a:t>conflict</a:t>
            </a:r>
            <a:r>
              <a:rPr lang="fr-CA" dirty="0">
                <a:hlinkClick r:id="rId28"/>
              </a:rPr>
              <a:t>[23]</a:t>
            </a:r>
            <a:r>
              <a:rPr lang="fr-CA" dirty="0"/>
              <a:t>. </a:t>
            </a:r>
            <a:r>
              <a:rPr lang="en-CA" dirty="0"/>
              <a:t>That said, some mediators specialize in mediation in the context of domestic violence. To find them, the person can go to the </a:t>
            </a:r>
            <a:r>
              <a:rPr lang="en-CA" u="sng" dirty="0">
                <a:hlinkClick r:id="rId29"/>
              </a:rPr>
              <a:t>A</a:t>
            </a:r>
            <a:r>
              <a:rPr lang="fr-FR" u="sng" dirty="0">
                <a:hlinkClick r:id="rId29"/>
              </a:rPr>
              <a:t>ssociation des médiateurs familiaux du Québec’s website</a:t>
            </a:r>
            <a:r>
              <a:rPr lang="fr-FR" dirty="0"/>
              <a:t> (association of </a:t>
            </a:r>
            <a:r>
              <a:rPr lang="fr-FR" err="1"/>
              <a:t>family</a:t>
            </a:r>
            <a:r>
              <a:rPr lang="fr-FR" dirty="0"/>
              <a:t> </a:t>
            </a:r>
            <a:r>
              <a:rPr lang="fr-FR" err="1"/>
              <a:t>mediators</a:t>
            </a:r>
            <a:r>
              <a:rPr lang="fr-FR" dirty="0"/>
              <a:t>) and click on “</a:t>
            </a:r>
            <a:r>
              <a:rPr lang="fr-FR" err="1"/>
              <a:t>Find</a:t>
            </a:r>
            <a:r>
              <a:rPr lang="fr-FR" dirty="0"/>
              <a:t> a </a:t>
            </a:r>
            <a:r>
              <a:rPr lang="fr-FR" err="1"/>
              <a:t>mediator</a:t>
            </a:r>
            <a:r>
              <a:rPr lang="fr-FR" dirty="0"/>
              <a:t>.”</a:t>
            </a:r>
            <a:r>
              <a:rPr lang="en-CA" dirty="0"/>
              <a:t> They can then select “Violence </a:t>
            </a:r>
            <a:r>
              <a:rPr lang="en-CA" err="1"/>
              <a:t>familiale</a:t>
            </a:r>
            <a:r>
              <a:rPr lang="en-CA" dirty="0"/>
              <a:t> et </a:t>
            </a:r>
            <a:r>
              <a:rPr lang="en-CA" err="1"/>
              <a:t>conjugale</a:t>
            </a:r>
            <a:r>
              <a:rPr lang="en-CA" dirty="0"/>
              <a:t>” (family and domestic violence) under the “Champ(s) </a:t>
            </a:r>
            <a:r>
              <a:rPr lang="en-CA" err="1"/>
              <a:t>d’expertise</a:t>
            </a:r>
            <a:r>
              <a:rPr lang="en-CA" dirty="0"/>
              <a:t>(s)” field. </a:t>
            </a:r>
            <a:r>
              <a:rPr lang="fr-CA" dirty="0"/>
              <a:t> For more information on </a:t>
            </a:r>
            <a:r>
              <a:rPr lang="fr-CA" err="1"/>
              <a:t>family</a:t>
            </a:r>
            <a:r>
              <a:rPr lang="fr-CA" dirty="0"/>
              <a:t> </a:t>
            </a:r>
            <a:r>
              <a:rPr lang="fr-CA" err="1"/>
              <a:t>mediation</a:t>
            </a:r>
            <a:r>
              <a:rPr lang="fr-CA" dirty="0"/>
              <a:t>, </a:t>
            </a:r>
            <a:r>
              <a:rPr lang="fr-CA" err="1"/>
              <a:t>see</a:t>
            </a:r>
            <a:r>
              <a:rPr lang="fr-CA" dirty="0"/>
              <a:t> </a:t>
            </a:r>
            <a:r>
              <a:rPr lang="fr-CA" err="1"/>
              <a:t>our</a:t>
            </a:r>
            <a:r>
              <a:rPr lang="fr-CA" dirty="0"/>
              <a:t> article: </a:t>
            </a:r>
            <a:r>
              <a:rPr lang="en-US" dirty="0">
                <a:hlinkClick r:id="rId30"/>
              </a:rPr>
              <a:t> Family Mediation in Six Steps | Éducaloi</a:t>
            </a:r>
            <a:endParaRPr lang="en-US" dirty="0"/>
          </a:p>
          <a:p>
            <a:r>
              <a:rPr lang="fr-CA" dirty="0"/>
              <a:t> </a:t>
            </a:r>
          </a:p>
          <a:p>
            <a:endParaRPr lang="fr-CA" dirty="0"/>
          </a:p>
          <a:p>
            <a:r>
              <a:rPr lang="fr-CA" b="1" u="sng" dirty="0"/>
              <a:t>Sources</a:t>
            </a:r>
          </a:p>
          <a:p>
            <a:endParaRPr lang="fr-CA" b="1" u="sng" dirty="0"/>
          </a:p>
          <a:p>
            <a:r>
              <a:rPr lang="fr-CA" dirty="0">
                <a:hlinkClick r:id="rId31"/>
              </a:rPr>
              <a:t>[1]</a:t>
            </a:r>
            <a:r>
              <a:rPr lang="fr-CA" dirty="0"/>
              <a:t> </a:t>
            </a:r>
            <a:r>
              <a:rPr lang="fr-CA" i="1" dirty="0"/>
              <a:t>Civil code of </a:t>
            </a:r>
            <a:r>
              <a:rPr lang="fr-CA" i="1" dirty="0" err="1"/>
              <a:t>Quebec</a:t>
            </a:r>
            <a:r>
              <a:rPr lang="fr-CA" dirty="0"/>
              <a:t>, RLRQ, c C-1991, art 416 al 1.</a:t>
            </a:r>
          </a:p>
          <a:p>
            <a:r>
              <a:rPr lang="fr-CA" dirty="0">
                <a:hlinkClick r:id="rId32"/>
              </a:rPr>
              <a:t>[2]</a:t>
            </a:r>
            <a:r>
              <a:rPr lang="fr-CA" dirty="0"/>
              <a:t> </a:t>
            </a:r>
            <a:r>
              <a:rPr lang="fr-CA" i="1" dirty="0"/>
              <a:t>Civil code of </a:t>
            </a:r>
            <a:r>
              <a:rPr lang="fr-CA" i="1" dirty="0" err="1"/>
              <a:t>Quebec</a:t>
            </a:r>
            <a:r>
              <a:rPr lang="fr-CA" dirty="0"/>
              <a:t>, RLRQ, c C-1991, arts 414, 415.</a:t>
            </a:r>
          </a:p>
          <a:p>
            <a:r>
              <a:rPr lang="fr-CA" dirty="0">
                <a:hlinkClick r:id="rId33"/>
              </a:rPr>
              <a:t>[3]</a:t>
            </a:r>
            <a:r>
              <a:rPr lang="fr-CA" dirty="0"/>
              <a:t> </a:t>
            </a:r>
            <a:r>
              <a:rPr lang="fr-CA" i="1" dirty="0"/>
              <a:t>Civil code of </a:t>
            </a:r>
            <a:r>
              <a:rPr lang="fr-CA" i="1" dirty="0" err="1"/>
              <a:t>Quebec</a:t>
            </a:r>
            <a:r>
              <a:rPr lang="fr-CA" dirty="0"/>
              <a:t>, RLRQ, c C-1991, art 414.</a:t>
            </a:r>
          </a:p>
          <a:p>
            <a:r>
              <a:rPr lang="fr-CA" dirty="0">
                <a:hlinkClick r:id="rId34"/>
              </a:rPr>
              <a:t>[4]</a:t>
            </a:r>
            <a:r>
              <a:rPr lang="fr-CA" dirty="0"/>
              <a:t> </a:t>
            </a:r>
            <a:r>
              <a:rPr lang="fr-CA" i="1" dirty="0"/>
              <a:t>Civil code of </a:t>
            </a:r>
            <a:r>
              <a:rPr lang="fr-CA" i="1" dirty="0" err="1"/>
              <a:t>Quebec</a:t>
            </a:r>
            <a:r>
              <a:rPr lang="fr-CA" dirty="0"/>
              <a:t>, RLRQ, c C-1991, arts 415 al 1, 416 al 1.</a:t>
            </a:r>
          </a:p>
          <a:p>
            <a:r>
              <a:rPr lang="fr-CA" dirty="0">
                <a:hlinkClick r:id="rId35"/>
              </a:rPr>
              <a:t>[5]</a:t>
            </a:r>
            <a:r>
              <a:rPr lang="fr-CA" dirty="0"/>
              <a:t> </a:t>
            </a:r>
            <a:r>
              <a:rPr lang="fr-CA" i="1" dirty="0"/>
              <a:t>Civil code of </a:t>
            </a:r>
            <a:r>
              <a:rPr lang="fr-CA" i="1" dirty="0" err="1"/>
              <a:t>Quebec</a:t>
            </a:r>
            <a:r>
              <a:rPr lang="fr-CA" dirty="0"/>
              <a:t>, RLRQ, c C-1991, arts 415 al 1, 416 al 1.</a:t>
            </a:r>
          </a:p>
          <a:p>
            <a:r>
              <a:rPr lang="fr-CA" dirty="0">
                <a:hlinkClick r:id="rId36"/>
              </a:rPr>
              <a:t>[6]</a:t>
            </a:r>
            <a:r>
              <a:rPr lang="fr-CA" dirty="0"/>
              <a:t> </a:t>
            </a:r>
            <a:r>
              <a:rPr lang="fr-CA" i="1" dirty="0"/>
              <a:t>Civil code of </a:t>
            </a:r>
            <a:r>
              <a:rPr lang="fr-CA" i="1" dirty="0" err="1"/>
              <a:t>Quebec</a:t>
            </a:r>
            <a:r>
              <a:rPr lang="fr-CA" dirty="0"/>
              <a:t>, RLRQ, c C-1991, art 415 al 4.</a:t>
            </a:r>
          </a:p>
          <a:p>
            <a:r>
              <a:rPr lang="fr-CA" dirty="0">
                <a:hlinkClick r:id="rId37"/>
              </a:rPr>
              <a:t>[7]</a:t>
            </a:r>
            <a:r>
              <a:rPr lang="fr-CA" dirty="0"/>
              <a:t> </a:t>
            </a:r>
            <a:r>
              <a:rPr lang="fr-CA" i="1" dirty="0"/>
              <a:t>Civil code of </a:t>
            </a:r>
            <a:r>
              <a:rPr lang="fr-CA" i="1" dirty="0" err="1"/>
              <a:t>Quebec</a:t>
            </a:r>
            <a:r>
              <a:rPr lang="fr-CA" dirty="0"/>
              <a:t>, RLRQ, c C-1991, arts 416 al 1, 419.</a:t>
            </a:r>
          </a:p>
          <a:p>
            <a:r>
              <a:rPr lang="fr-CA" dirty="0">
                <a:hlinkClick r:id="rId38"/>
              </a:rPr>
              <a:t>[8]</a:t>
            </a:r>
            <a:r>
              <a:rPr lang="fr-CA" dirty="0"/>
              <a:t> </a:t>
            </a:r>
            <a:r>
              <a:rPr lang="fr-CA" i="1" dirty="0"/>
              <a:t>Civil code of </a:t>
            </a:r>
            <a:r>
              <a:rPr lang="fr-CA" i="1" dirty="0" err="1"/>
              <a:t>Quebec</a:t>
            </a:r>
            <a:r>
              <a:rPr lang="fr-CA" dirty="0"/>
              <a:t>, RLRQ, c C-1991, art 419.</a:t>
            </a:r>
          </a:p>
          <a:p>
            <a:r>
              <a:rPr lang="fr-CA" dirty="0">
                <a:hlinkClick r:id="rId39"/>
              </a:rPr>
              <a:t>[9]</a:t>
            </a:r>
            <a:r>
              <a:rPr lang="fr-CA" dirty="0"/>
              <a:t> </a:t>
            </a:r>
            <a:r>
              <a:rPr lang="fr-CA" i="1" dirty="0"/>
              <a:t>Code of civil </a:t>
            </a:r>
            <a:r>
              <a:rPr lang="fr-CA" i="1" dirty="0" err="1"/>
              <a:t>procedure</a:t>
            </a:r>
            <a:r>
              <a:rPr lang="fr-CA" dirty="0"/>
              <a:t>, RLRQ, c C-25, arts 605 al 2, 616.</a:t>
            </a:r>
          </a:p>
          <a:p>
            <a:r>
              <a:rPr lang="fr-CA" dirty="0">
                <a:hlinkClick r:id="rId40"/>
              </a:rPr>
              <a:t>[10]</a:t>
            </a:r>
            <a:r>
              <a:rPr lang="fr-CA" dirty="0"/>
              <a:t> </a:t>
            </a:r>
            <a:r>
              <a:rPr lang="fr-CA" i="1" dirty="0"/>
              <a:t>Code of civil </a:t>
            </a:r>
            <a:r>
              <a:rPr lang="fr-CA" i="1" dirty="0" err="1"/>
              <a:t>procedure</a:t>
            </a:r>
            <a:r>
              <a:rPr lang="fr-CA" dirty="0"/>
              <a:t>, RLRQ, c C-25, art 605 al 2, 616.</a:t>
            </a:r>
          </a:p>
          <a:p>
            <a:r>
              <a:rPr lang="fr-CA" dirty="0">
                <a:hlinkClick r:id="rId41"/>
              </a:rPr>
              <a:t>[11]</a:t>
            </a:r>
            <a:r>
              <a:rPr lang="fr-CA" dirty="0"/>
              <a:t> </a:t>
            </a:r>
            <a:r>
              <a:rPr lang="fr-CA" i="1" dirty="0"/>
              <a:t>Code of civil </a:t>
            </a:r>
            <a:r>
              <a:rPr lang="fr-CA" i="1" dirty="0" err="1"/>
              <a:t>procedure</a:t>
            </a:r>
            <a:r>
              <a:rPr lang="fr-CA" dirty="0"/>
              <a:t>, RLRQ, c C-25, art 619 ; </a:t>
            </a:r>
            <a:r>
              <a:rPr lang="fr-CA" i="1" dirty="0" err="1"/>
              <a:t>Regulation</a:t>
            </a:r>
            <a:r>
              <a:rPr lang="fr-CA" i="1" dirty="0"/>
              <a:t> </a:t>
            </a:r>
            <a:r>
              <a:rPr lang="fr-CA" i="1" dirty="0" err="1"/>
              <a:t>respecting</a:t>
            </a:r>
            <a:r>
              <a:rPr lang="fr-CA" i="1" dirty="0"/>
              <a:t> </a:t>
            </a:r>
            <a:r>
              <a:rPr lang="fr-CA" i="1" dirty="0" err="1"/>
              <a:t>family</a:t>
            </a:r>
            <a:r>
              <a:rPr lang="fr-CA" i="1" dirty="0"/>
              <a:t> </a:t>
            </a:r>
            <a:r>
              <a:rPr lang="fr-CA" i="1" dirty="0" err="1"/>
              <a:t>mediation</a:t>
            </a:r>
            <a:r>
              <a:rPr lang="fr-CA" dirty="0"/>
              <a:t>, c. C-25-01, r. 0.7, art. 10.1, 10.4.</a:t>
            </a:r>
          </a:p>
          <a:p>
            <a:r>
              <a:rPr lang="fr-CA" dirty="0">
                <a:hlinkClick r:id="rId42"/>
              </a:rPr>
              <a:t>[12]</a:t>
            </a:r>
            <a:r>
              <a:rPr lang="fr-CA" dirty="0"/>
              <a:t> </a:t>
            </a:r>
            <a:r>
              <a:rPr lang="fr-CA" i="1" dirty="0"/>
              <a:t>Code of civil </a:t>
            </a:r>
            <a:r>
              <a:rPr lang="fr-CA" i="1" dirty="0" err="1"/>
              <a:t>procedure</a:t>
            </a:r>
            <a:r>
              <a:rPr lang="fr-CA" dirty="0"/>
              <a:t>, RLRQ, c C-25, art 409.</a:t>
            </a:r>
          </a:p>
          <a:p>
            <a:r>
              <a:rPr lang="fr-CA" dirty="0">
                <a:hlinkClick r:id="rId43"/>
              </a:rPr>
              <a:t>[13]</a:t>
            </a:r>
            <a:r>
              <a:rPr lang="fr-CA" dirty="0"/>
              <a:t> </a:t>
            </a:r>
            <a:r>
              <a:rPr lang="fr-CA" i="1" dirty="0"/>
              <a:t>Civil code of </a:t>
            </a:r>
            <a:r>
              <a:rPr lang="fr-CA" i="1" dirty="0" err="1"/>
              <a:t>Quebec</a:t>
            </a:r>
            <a:r>
              <a:rPr lang="fr-CA" dirty="0"/>
              <a:t>, RLRQ, c C-1991, art 3089.</a:t>
            </a:r>
          </a:p>
          <a:p>
            <a:r>
              <a:rPr lang="fr-CA" dirty="0">
                <a:hlinkClick r:id="rId44"/>
              </a:rPr>
              <a:t>[14]</a:t>
            </a:r>
            <a:r>
              <a:rPr lang="fr-CA" dirty="0"/>
              <a:t> </a:t>
            </a:r>
            <a:r>
              <a:rPr lang="fr-CA" dirty="0" err="1"/>
              <a:t>According</a:t>
            </a:r>
            <a:r>
              <a:rPr lang="fr-CA" dirty="0"/>
              <a:t> to </a:t>
            </a:r>
            <a:r>
              <a:rPr lang="fr-CA" i="1" dirty="0"/>
              <a:t>Civil code of </a:t>
            </a:r>
            <a:r>
              <a:rPr lang="fr-CA" i="1" dirty="0" err="1"/>
              <a:t>Quebec</a:t>
            </a:r>
            <a:r>
              <a:rPr lang="fr-CA" dirty="0"/>
              <a:t>, RLRQ c CCQ-1991, art 3089 al.2., "</a:t>
            </a:r>
            <a:r>
              <a:rPr lang="fr-CA" dirty="0" err="1"/>
              <a:t>Where</a:t>
            </a:r>
            <a:r>
              <a:rPr lang="fr-CA" dirty="0"/>
              <a:t> the </a:t>
            </a:r>
            <a:r>
              <a:rPr lang="fr-CA" dirty="0" err="1"/>
              <a:t>spouses</a:t>
            </a:r>
            <a:r>
              <a:rPr lang="fr-CA" dirty="0"/>
              <a:t> are </a:t>
            </a:r>
            <a:r>
              <a:rPr lang="fr-CA" dirty="0" err="1"/>
              <a:t>domiciled</a:t>
            </a:r>
            <a:r>
              <a:rPr lang="fr-CA" dirty="0"/>
              <a:t> in </a:t>
            </a:r>
            <a:r>
              <a:rPr lang="fr-CA" dirty="0" err="1"/>
              <a:t>dfferent</a:t>
            </a:r>
            <a:r>
              <a:rPr lang="fr-CA" dirty="0"/>
              <a:t> countries, the applicable </a:t>
            </a:r>
            <a:r>
              <a:rPr lang="fr-CA" dirty="0" err="1"/>
              <a:t>law</a:t>
            </a:r>
            <a:r>
              <a:rPr lang="fr-CA" dirty="0"/>
              <a:t> </a:t>
            </a:r>
            <a:r>
              <a:rPr lang="fr-CA" dirty="0" err="1"/>
              <a:t>is</a:t>
            </a:r>
            <a:r>
              <a:rPr lang="fr-CA" dirty="0"/>
              <a:t> the </a:t>
            </a:r>
            <a:r>
              <a:rPr lang="fr-CA" dirty="0" err="1"/>
              <a:t>law</a:t>
            </a:r>
            <a:r>
              <a:rPr lang="fr-CA" dirty="0"/>
              <a:t> of </a:t>
            </a:r>
            <a:r>
              <a:rPr lang="fr-CA" dirty="0" err="1"/>
              <a:t>their</a:t>
            </a:r>
            <a:r>
              <a:rPr lang="fr-CA" dirty="0"/>
              <a:t> </a:t>
            </a:r>
            <a:r>
              <a:rPr lang="fr-CA" dirty="0" err="1"/>
              <a:t>common</a:t>
            </a:r>
            <a:r>
              <a:rPr lang="fr-CA" dirty="0"/>
              <a:t> </a:t>
            </a:r>
            <a:r>
              <a:rPr lang="fr-CA" dirty="0" err="1"/>
              <a:t>residence</a:t>
            </a:r>
            <a:r>
              <a:rPr lang="fr-CA" dirty="0"/>
              <a:t> or, </a:t>
            </a:r>
            <a:r>
              <a:rPr lang="fr-CA" dirty="0" err="1"/>
              <a:t>failing</a:t>
            </a:r>
            <a:r>
              <a:rPr lang="fr-CA" dirty="0"/>
              <a:t> </a:t>
            </a:r>
            <a:r>
              <a:rPr lang="fr-CA" dirty="0" err="1"/>
              <a:t>that</a:t>
            </a:r>
            <a:r>
              <a:rPr lang="fr-CA" dirty="0"/>
              <a:t>, the </a:t>
            </a:r>
            <a:r>
              <a:rPr lang="fr-CA" dirty="0" err="1"/>
              <a:t>law</a:t>
            </a:r>
            <a:r>
              <a:rPr lang="fr-CA" dirty="0"/>
              <a:t> of </a:t>
            </a:r>
            <a:r>
              <a:rPr lang="fr-CA" dirty="0" err="1"/>
              <a:t>their</a:t>
            </a:r>
            <a:r>
              <a:rPr lang="fr-CA" dirty="0"/>
              <a:t> last </a:t>
            </a:r>
            <a:r>
              <a:rPr lang="fr-CA" dirty="0" err="1"/>
              <a:t>common</a:t>
            </a:r>
            <a:r>
              <a:rPr lang="fr-CA" dirty="0"/>
              <a:t> </a:t>
            </a:r>
            <a:r>
              <a:rPr lang="fr-CA" dirty="0" err="1"/>
              <a:t>residence</a:t>
            </a:r>
            <a:r>
              <a:rPr lang="fr-CA" dirty="0"/>
              <a:t> or, </a:t>
            </a:r>
            <a:r>
              <a:rPr lang="fr-CA" dirty="0" err="1"/>
              <a:t>failing</a:t>
            </a:r>
            <a:r>
              <a:rPr lang="fr-CA" dirty="0"/>
              <a:t> </a:t>
            </a:r>
            <a:r>
              <a:rPr lang="fr-CA" dirty="0" err="1"/>
              <a:t>that</a:t>
            </a:r>
            <a:r>
              <a:rPr lang="fr-CA" dirty="0"/>
              <a:t>, the </a:t>
            </a:r>
            <a:r>
              <a:rPr lang="fr-CA" dirty="0" err="1"/>
              <a:t>law</a:t>
            </a:r>
            <a:r>
              <a:rPr lang="fr-CA" dirty="0"/>
              <a:t> of the place of </a:t>
            </a:r>
            <a:r>
              <a:rPr lang="fr-CA" dirty="0" err="1"/>
              <a:t>solemnization</a:t>
            </a:r>
            <a:r>
              <a:rPr lang="fr-CA" dirty="0"/>
              <a:t> of the </a:t>
            </a:r>
            <a:r>
              <a:rPr lang="fr-CA" dirty="0" err="1"/>
              <a:t>marriage</a:t>
            </a:r>
            <a:r>
              <a:rPr lang="fr-CA" dirty="0"/>
              <a:t>". </a:t>
            </a:r>
            <a:r>
              <a:rPr lang="fr-CA" dirty="0" err="1"/>
              <a:t>Definition</a:t>
            </a:r>
            <a:r>
              <a:rPr lang="fr-CA" dirty="0"/>
              <a:t> of domicile : </a:t>
            </a:r>
            <a:r>
              <a:rPr lang="fr-CA" i="1" dirty="0"/>
              <a:t>Civil code of Québec</a:t>
            </a:r>
            <a:r>
              <a:rPr lang="fr-CA" dirty="0"/>
              <a:t>, RLRQ c CCQ-1991, art 75.</a:t>
            </a:r>
          </a:p>
          <a:p>
            <a:r>
              <a:rPr lang="fr-CA" dirty="0">
                <a:hlinkClick r:id="rId45"/>
              </a:rPr>
              <a:t>[15]</a:t>
            </a:r>
            <a:r>
              <a:rPr lang="fr-CA" dirty="0"/>
              <a:t> </a:t>
            </a:r>
            <a:r>
              <a:rPr lang="fr-CA" i="1" dirty="0"/>
              <a:t>Civil code of </a:t>
            </a:r>
            <a:r>
              <a:rPr lang="fr-CA" i="1" dirty="0" err="1"/>
              <a:t>Quebec</a:t>
            </a:r>
            <a:r>
              <a:rPr lang="fr-CA" dirty="0"/>
              <a:t>, RLRQ c CCQ-1991, art 414, 415, 3089.</a:t>
            </a:r>
            <a:r>
              <a:rPr lang="fr-CA" i="1" dirty="0"/>
              <a:t>, </a:t>
            </a:r>
            <a:r>
              <a:rPr lang="fr-CA" dirty="0"/>
              <a:t>« R.B. c. L.D., [2002] J.Q. no 914 » at para 15.; </a:t>
            </a:r>
            <a:r>
              <a:rPr lang="fr-CA" i="1" dirty="0"/>
              <a:t>Family Law — 102718</a:t>
            </a:r>
            <a:r>
              <a:rPr lang="fr-CA" dirty="0"/>
              <a:t>, 2010 Québec › at para 36.</a:t>
            </a:r>
          </a:p>
          <a:p>
            <a:r>
              <a:rPr lang="fr-CA" dirty="0">
                <a:hlinkClick r:id="rId46"/>
              </a:rPr>
              <a:t>[16]</a:t>
            </a:r>
            <a:r>
              <a:rPr lang="fr-CA" dirty="0"/>
              <a:t> </a:t>
            </a:r>
            <a:r>
              <a:rPr lang="fr-CA" i="1" dirty="0"/>
              <a:t>Civil code of </a:t>
            </a:r>
            <a:r>
              <a:rPr lang="fr-CA" i="1" dirty="0" err="1"/>
              <a:t>Quebec</a:t>
            </a:r>
            <a:r>
              <a:rPr lang="fr-CA" dirty="0"/>
              <a:t>, RLRQ, c C-1991, arts 415 al 1, 416 al 1.</a:t>
            </a:r>
          </a:p>
          <a:p>
            <a:r>
              <a:rPr lang="fr-CA" dirty="0">
                <a:hlinkClick r:id="rId47"/>
              </a:rPr>
              <a:t>[17]</a:t>
            </a:r>
            <a:r>
              <a:rPr lang="fr-CA" dirty="0"/>
              <a:t> </a:t>
            </a:r>
            <a:r>
              <a:rPr lang="fr-CA" i="1" dirty="0"/>
              <a:t>Civil code of </a:t>
            </a:r>
            <a:r>
              <a:rPr lang="fr-CA" i="1" dirty="0" err="1"/>
              <a:t>Quebec</a:t>
            </a:r>
            <a:r>
              <a:rPr lang="fr-CA" dirty="0"/>
              <a:t>, RLRQ, c C-1991, arts 415 al 1.</a:t>
            </a:r>
          </a:p>
          <a:p>
            <a:r>
              <a:rPr lang="fr-CA" dirty="0">
                <a:hlinkClick r:id="rId48"/>
              </a:rPr>
              <a:t>[18]</a:t>
            </a:r>
            <a:r>
              <a:rPr lang="fr-CA" dirty="0"/>
              <a:t> </a:t>
            </a:r>
            <a:r>
              <a:rPr lang="fr-CA" i="1" dirty="0"/>
              <a:t>Civil code of </a:t>
            </a:r>
            <a:r>
              <a:rPr lang="fr-CA" i="1" dirty="0" err="1"/>
              <a:t>Quebec</a:t>
            </a:r>
            <a:r>
              <a:rPr lang="fr-CA" dirty="0"/>
              <a:t>, RLRQ, c C-1991, arts 415 al 1.</a:t>
            </a:r>
          </a:p>
          <a:p>
            <a:r>
              <a:rPr lang="fr-CA" dirty="0">
                <a:hlinkClick r:id="rId49"/>
              </a:rPr>
              <a:t>[19]</a:t>
            </a:r>
            <a:r>
              <a:rPr lang="fr-CA" dirty="0"/>
              <a:t> </a:t>
            </a:r>
            <a:r>
              <a:rPr lang="fr-CA" i="1" dirty="0"/>
              <a:t>Civil code of </a:t>
            </a:r>
            <a:r>
              <a:rPr lang="fr-CA" i="1" dirty="0" err="1"/>
              <a:t>Quebec</a:t>
            </a:r>
            <a:r>
              <a:rPr lang="fr-CA" dirty="0"/>
              <a:t>, RLRQ, c C-1991, art 423 al 1. </a:t>
            </a:r>
          </a:p>
          <a:p>
            <a:r>
              <a:rPr lang="fr-CA" dirty="0">
                <a:hlinkClick r:id="rId50"/>
              </a:rPr>
              <a:t>[20]</a:t>
            </a:r>
            <a:r>
              <a:rPr lang="fr-CA" dirty="0"/>
              <a:t> </a:t>
            </a:r>
            <a:r>
              <a:rPr lang="fr-CA" i="1" dirty="0"/>
              <a:t>Civil code of </a:t>
            </a:r>
            <a:r>
              <a:rPr lang="fr-CA" i="1" dirty="0" err="1"/>
              <a:t>Quebec</a:t>
            </a:r>
            <a:r>
              <a:rPr lang="fr-CA" dirty="0"/>
              <a:t>, RLRQ, c C-1991, art 423 al 2.</a:t>
            </a:r>
          </a:p>
          <a:p>
            <a:r>
              <a:rPr lang="fr-CA" dirty="0">
                <a:hlinkClick r:id="rId51"/>
              </a:rPr>
              <a:t>[21]</a:t>
            </a:r>
            <a:r>
              <a:rPr lang="fr-CA" dirty="0"/>
              <a:t> </a:t>
            </a:r>
            <a:r>
              <a:rPr lang="fr-CA" i="1" dirty="0"/>
              <a:t>Civil code of </a:t>
            </a:r>
            <a:r>
              <a:rPr lang="fr-CA" i="1" dirty="0" err="1"/>
              <a:t>Quebec</a:t>
            </a:r>
            <a:r>
              <a:rPr lang="fr-CA" dirty="0"/>
              <a:t>, RLRQ, c C-1991, art 423 al 2.</a:t>
            </a:r>
          </a:p>
          <a:p>
            <a:pPr algn="just"/>
            <a:r>
              <a:rPr lang="fr-CA" dirty="0">
                <a:hlinkClick r:id="rId52"/>
              </a:rPr>
              <a:t>[22]</a:t>
            </a:r>
            <a:r>
              <a:rPr lang="fr-CA" dirty="0"/>
              <a:t> </a:t>
            </a:r>
            <a:r>
              <a:rPr lang="fr-CA" i="1" dirty="0"/>
              <a:t>Civil code of </a:t>
            </a:r>
            <a:r>
              <a:rPr lang="fr-CA" i="1" dirty="0" err="1"/>
              <a:t>Quebec</a:t>
            </a:r>
            <a:r>
              <a:rPr lang="fr-CA" dirty="0"/>
              <a:t>, RLRQ, c C-1991, arts 414, 415, 433.</a:t>
            </a:r>
          </a:p>
          <a:p>
            <a:pPr algn="just"/>
            <a:r>
              <a:rPr lang="fr-CA" dirty="0">
                <a:hlinkClick r:id="rId28"/>
              </a:rPr>
              <a:t>[23]</a:t>
            </a:r>
            <a:r>
              <a:rPr lang="fr-CA" dirty="0"/>
              <a:t> For </a:t>
            </a:r>
            <a:r>
              <a:rPr lang="fr-CA" dirty="0" err="1"/>
              <a:t>example</a:t>
            </a:r>
            <a:r>
              <a:rPr lang="fr-CA" dirty="0"/>
              <a:t> : </a:t>
            </a:r>
            <a:r>
              <a:rPr lang="fr-CA" dirty="0">
                <a:hlinkClick r:id="rId53"/>
              </a:rPr>
              <a:t>13 Frequently Asked Family Law Questions About Situations of Intimate Partner Violence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for the workshop </a:t>
            </a:r>
            <a:r>
              <a:rPr lang="fr-CA" b="1" u="sng" dirty="0" err="1"/>
              <a:t>facilitator</a:t>
            </a:r>
            <a:endParaRPr lang="fr-CA" dirty="0"/>
          </a:p>
          <a:p>
            <a:endParaRPr lang="fr-CA" dirty="0"/>
          </a:p>
          <a:p>
            <a:pPr marL="285750" indent="-285750">
              <a:buFont typeface="Arial"/>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a:p>
          <a:p>
            <a:endParaRPr lang="fr-CA" dirty="0"/>
          </a:p>
          <a:p>
            <a:pPr marL="171450" indent="-171450">
              <a:buFont typeface="Arial" panose="020B0604020202020204" pitchFamily="34" charset="0"/>
              <a:buChar char="•"/>
            </a:pPr>
            <a:r>
              <a:rPr lang="en-CA" dirty="0"/>
              <a:t>For unmarried couples who live together</a:t>
            </a:r>
            <a:r>
              <a:rPr lang="en-CA" sz="1800" dirty="0">
                <a:hlinkClick r:id="rId3"/>
              </a:rPr>
              <a:t>[1]</a:t>
            </a:r>
            <a:r>
              <a:rPr lang="fr-CA" sz="1800" dirty="0">
                <a:solidFill>
                  <a:srgbClr val="32414E"/>
                </a:solidFill>
                <a:effectLst/>
                <a:latin typeface="Arial"/>
                <a:ea typeface="Calibri"/>
                <a:cs typeface="Arial"/>
              </a:rPr>
              <a:t> </a:t>
            </a:r>
            <a:r>
              <a:rPr lang="en-CA" dirty="0">
                <a:solidFill>
                  <a:srgbClr val="32414E"/>
                </a:solidFill>
              </a:rPr>
              <a:t>and have children together on or after June 30, 2025</a:t>
            </a:r>
            <a:r>
              <a:rPr lang="en-CA" sz="1800" dirty="0">
                <a:hlinkClick r:id="rId3"/>
              </a:rPr>
              <a:t>[2]</a:t>
            </a:r>
            <a:r>
              <a:rPr lang="fr-CA" sz="1800" dirty="0">
                <a:solidFill>
                  <a:srgbClr val="32414E"/>
                </a:solidFill>
                <a:effectLst/>
                <a:latin typeface="Arial"/>
                <a:ea typeface="Calibri"/>
                <a:cs typeface="Arial"/>
              </a:rPr>
              <a:t>, </a:t>
            </a:r>
            <a:r>
              <a:rPr lang="fr-CA" dirty="0" err="1">
                <a:solidFill>
                  <a:srgbClr val="32414E"/>
                </a:solidFill>
              </a:rPr>
              <a:t>some</a:t>
            </a:r>
            <a:r>
              <a:rPr lang="fr-CA" dirty="0">
                <a:solidFill>
                  <a:srgbClr val="32414E"/>
                </a:solidFill>
              </a:rPr>
              <a:t> </a:t>
            </a:r>
            <a:r>
              <a:rPr lang="fr-CA" dirty="0" err="1">
                <a:solidFill>
                  <a:srgbClr val="32414E"/>
                </a:solidFill>
              </a:rPr>
              <a:t>property</a:t>
            </a:r>
            <a:r>
              <a:rPr lang="fr-CA" dirty="0">
                <a:solidFill>
                  <a:srgbClr val="32414E"/>
                </a:solidFill>
              </a:rPr>
              <a:t> </a:t>
            </a:r>
            <a:r>
              <a:rPr lang="fr-CA" dirty="0" err="1">
                <a:solidFill>
                  <a:srgbClr val="32414E"/>
                </a:solidFill>
              </a:rPr>
              <a:t>used</a:t>
            </a:r>
            <a:r>
              <a:rPr lang="fr-CA" dirty="0">
                <a:solidFill>
                  <a:srgbClr val="32414E"/>
                </a:solidFill>
              </a:rPr>
              <a:t> by the </a:t>
            </a:r>
            <a:r>
              <a:rPr lang="fr-CA" dirty="0" err="1">
                <a:solidFill>
                  <a:srgbClr val="32414E"/>
                </a:solidFill>
              </a:rPr>
              <a:t>family</a:t>
            </a:r>
            <a:r>
              <a:rPr lang="fr-CA" dirty="0">
                <a:solidFill>
                  <a:srgbClr val="32414E"/>
                </a:solidFill>
              </a:rPr>
              <a:t> </a:t>
            </a:r>
            <a:r>
              <a:rPr lang="fr-CA" dirty="0" err="1">
                <a:solidFill>
                  <a:srgbClr val="32414E"/>
                </a:solidFill>
              </a:rPr>
              <a:t>will</a:t>
            </a:r>
            <a:r>
              <a:rPr lang="fr-CA" dirty="0">
                <a:solidFill>
                  <a:srgbClr val="32414E"/>
                </a:solidFill>
              </a:rPr>
              <a:t> </a:t>
            </a:r>
            <a:r>
              <a:rPr lang="fr-CA" dirty="0" err="1">
                <a:solidFill>
                  <a:srgbClr val="32414E"/>
                </a:solidFill>
              </a:rPr>
              <a:t>generally</a:t>
            </a:r>
            <a:r>
              <a:rPr lang="fr-CA" dirty="0">
                <a:solidFill>
                  <a:srgbClr val="32414E"/>
                </a:solidFill>
              </a:rPr>
              <a:t> </a:t>
            </a:r>
            <a:r>
              <a:rPr lang="fr-CA" dirty="0" err="1">
                <a:solidFill>
                  <a:srgbClr val="32414E"/>
                </a:solidFill>
              </a:rPr>
              <a:t>be</a:t>
            </a:r>
            <a:r>
              <a:rPr lang="fr-CA" dirty="0">
                <a:solidFill>
                  <a:srgbClr val="32414E"/>
                </a:solidFill>
              </a:rPr>
              <a:t> </a:t>
            </a:r>
            <a:r>
              <a:rPr lang="fr-CA" dirty="0" err="1">
                <a:solidFill>
                  <a:srgbClr val="32414E"/>
                </a:solidFill>
              </a:rPr>
              <a:t>divided</a:t>
            </a:r>
            <a:r>
              <a:rPr lang="fr-CA" dirty="0">
                <a:solidFill>
                  <a:srgbClr val="32414E"/>
                </a:solidFill>
              </a:rPr>
              <a:t> </a:t>
            </a:r>
            <a:r>
              <a:rPr lang="fr-CA" dirty="0" err="1">
                <a:solidFill>
                  <a:srgbClr val="32414E"/>
                </a:solidFill>
              </a:rPr>
              <a:t>equally</a:t>
            </a:r>
            <a:r>
              <a:rPr lang="fr-CA" dirty="0">
                <a:solidFill>
                  <a:srgbClr val="32414E"/>
                </a:solidFill>
              </a:rPr>
              <a:t> if </a:t>
            </a:r>
            <a:r>
              <a:rPr lang="fr-CA" dirty="0" err="1">
                <a:solidFill>
                  <a:srgbClr val="32414E"/>
                </a:solidFill>
              </a:rPr>
              <a:t>they</a:t>
            </a:r>
            <a:r>
              <a:rPr lang="fr-CA" dirty="0">
                <a:solidFill>
                  <a:srgbClr val="32414E"/>
                </a:solidFill>
              </a:rPr>
              <a:t> break up</a:t>
            </a:r>
            <a:r>
              <a:rPr lang="en-CA" sz="1800" dirty="0">
                <a:hlinkClick r:id="rId3"/>
              </a:rPr>
              <a:t>[3]</a:t>
            </a:r>
            <a:r>
              <a:rPr lang="fr-CA" sz="1800" dirty="0">
                <a:solidFill>
                  <a:srgbClr val="32414E"/>
                </a:solidFill>
                <a:effectLst/>
                <a:latin typeface="Arial"/>
                <a:ea typeface="Calibri"/>
                <a:cs typeface="Arial"/>
              </a:rPr>
              <a:t>.</a:t>
            </a:r>
            <a:r>
              <a:rPr lang="fr-CA" sz="1800" dirty="0">
                <a:solidFill>
                  <a:srgbClr val="32414E"/>
                </a:solidFill>
                <a:latin typeface="Arial"/>
                <a:ea typeface="Calibri"/>
                <a:cs typeface="Arial"/>
              </a:rPr>
              <a:t> </a:t>
            </a:r>
            <a:r>
              <a:rPr lang="fr-CA" dirty="0">
                <a:solidFill>
                  <a:srgbClr val="32414E"/>
                </a:solidFill>
              </a:rPr>
              <a:t>Under the </a:t>
            </a:r>
            <a:r>
              <a:rPr lang="fr-CA" dirty="0" err="1">
                <a:solidFill>
                  <a:srgbClr val="32414E"/>
                </a:solidFill>
              </a:rPr>
              <a:t>law</a:t>
            </a:r>
            <a:r>
              <a:rPr lang="fr-CA" dirty="0">
                <a:solidFill>
                  <a:srgbClr val="32414E"/>
                </a:solidFill>
              </a:rPr>
              <a:t>, </a:t>
            </a:r>
            <a:r>
              <a:rPr lang="fr-CA" dirty="0" err="1">
                <a:solidFill>
                  <a:srgbClr val="32414E"/>
                </a:solidFill>
              </a:rPr>
              <a:t>this</a:t>
            </a:r>
            <a:r>
              <a:rPr lang="fr-CA" dirty="0">
                <a:solidFill>
                  <a:srgbClr val="32414E"/>
                </a:solidFill>
              </a:rPr>
              <a:t> type of </a:t>
            </a:r>
            <a:r>
              <a:rPr lang="fr-CA" dirty="0" err="1">
                <a:solidFill>
                  <a:srgbClr val="32414E"/>
                </a:solidFill>
              </a:rPr>
              <a:t>relationship</a:t>
            </a:r>
            <a:r>
              <a:rPr lang="fr-CA" dirty="0">
                <a:solidFill>
                  <a:srgbClr val="32414E"/>
                </a:solidFill>
              </a:rPr>
              <a:t> </a:t>
            </a:r>
            <a:r>
              <a:rPr lang="fr-CA" dirty="0" err="1">
                <a:solidFill>
                  <a:srgbClr val="32414E"/>
                </a:solidFill>
              </a:rPr>
              <a:t>is</a:t>
            </a:r>
            <a:r>
              <a:rPr lang="fr-CA" dirty="0">
                <a:solidFill>
                  <a:srgbClr val="32414E"/>
                </a:solidFill>
              </a:rPr>
              <a:t> </a:t>
            </a:r>
            <a:r>
              <a:rPr lang="fr-CA" dirty="0" err="1">
                <a:solidFill>
                  <a:srgbClr val="32414E"/>
                </a:solidFill>
              </a:rPr>
              <a:t>known</a:t>
            </a:r>
            <a:r>
              <a:rPr lang="fr-CA" dirty="0">
                <a:solidFill>
                  <a:srgbClr val="32414E"/>
                </a:solidFill>
              </a:rPr>
              <a:t> as a “parental union”</a:t>
            </a:r>
            <a:r>
              <a:rPr lang="en-CA" sz="1800" dirty="0">
                <a:hlinkClick r:id="rId3"/>
              </a:rPr>
              <a:t> [4]</a:t>
            </a:r>
            <a:r>
              <a:rPr lang="fr-CA" sz="1800" dirty="0">
                <a:solidFill>
                  <a:srgbClr val="32414E"/>
                </a:solidFill>
                <a:effectLst/>
                <a:latin typeface="Arial"/>
                <a:ea typeface="Calibri"/>
                <a:cs typeface="Arial"/>
              </a:rPr>
              <a:t>.</a:t>
            </a:r>
            <a:r>
              <a:rPr lang="fr-CA" sz="1800" dirty="0">
                <a:solidFill>
                  <a:srgbClr val="32414E"/>
                </a:solidFill>
                <a:latin typeface="Arial"/>
                <a:ea typeface="Calibri"/>
                <a:cs typeface="Arial"/>
              </a:rPr>
              <a:t> </a:t>
            </a:r>
            <a:r>
              <a:rPr lang="fr-CA" dirty="0">
                <a:solidFill>
                  <a:srgbClr val="32414E"/>
                </a:solidFill>
              </a:rPr>
              <a:t>The division of </a:t>
            </a:r>
            <a:r>
              <a:rPr lang="fr-CA" dirty="0" err="1">
                <a:solidFill>
                  <a:srgbClr val="32414E"/>
                </a:solidFill>
              </a:rPr>
              <a:t>their</a:t>
            </a:r>
            <a:r>
              <a:rPr lang="fr-CA" dirty="0">
                <a:solidFill>
                  <a:srgbClr val="32414E"/>
                </a:solidFill>
              </a:rPr>
              <a:t> </a:t>
            </a:r>
            <a:r>
              <a:rPr lang="fr-CA" dirty="0" err="1">
                <a:solidFill>
                  <a:srgbClr val="32414E"/>
                </a:solidFill>
              </a:rPr>
              <a:t>family</a:t>
            </a:r>
            <a:r>
              <a:rPr lang="fr-CA" dirty="0">
                <a:solidFill>
                  <a:srgbClr val="32414E"/>
                </a:solidFill>
              </a:rPr>
              <a:t> </a:t>
            </a:r>
            <a:r>
              <a:rPr lang="fr-CA" dirty="0" err="1">
                <a:solidFill>
                  <a:srgbClr val="32414E"/>
                </a:solidFill>
              </a:rPr>
              <a:t>property</a:t>
            </a:r>
            <a:r>
              <a:rPr lang="fr-CA" dirty="0">
                <a:solidFill>
                  <a:srgbClr val="32414E"/>
                </a:solidFill>
              </a:rPr>
              <a:t> </a:t>
            </a:r>
            <a:r>
              <a:rPr lang="fr-CA" dirty="0" err="1">
                <a:solidFill>
                  <a:srgbClr val="32414E"/>
                </a:solidFill>
              </a:rPr>
              <a:t>is</a:t>
            </a:r>
            <a:r>
              <a:rPr lang="fr-CA" dirty="0">
                <a:solidFill>
                  <a:srgbClr val="32414E"/>
                </a:solidFill>
              </a:rPr>
              <a:t> </a:t>
            </a:r>
            <a:r>
              <a:rPr lang="fr-CA" dirty="0" err="1">
                <a:solidFill>
                  <a:srgbClr val="32414E"/>
                </a:solidFill>
              </a:rPr>
              <a:t>called</a:t>
            </a:r>
            <a:r>
              <a:rPr lang="fr-CA" dirty="0">
                <a:solidFill>
                  <a:srgbClr val="32414E"/>
                </a:solidFill>
              </a:rPr>
              <a:t> the “division of the parental union </a:t>
            </a:r>
            <a:r>
              <a:rPr lang="fr-CA" dirty="0" err="1">
                <a:solidFill>
                  <a:srgbClr val="32414E"/>
                </a:solidFill>
              </a:rPr>
              <a:t>patrimony</a:t>
            </a:r>
            <a:r>
              <a:rPr lang="fr-CA" dirty="0">
                <a:solidFill>
                  <a:srgbClr val="32414E"/>
                </a:solidFill>
              </a:rPr>
              <a:t>.”</a:t>
            </a:r>
            <a:r>
              <a:rPr lang="fr-CA" sz="1800" dirty="0">
                <a:solidFill>
                  <a:srgbClr val="32414E"/>
                </a:solidFill>
                <a:latin typeface="Arial"/>
                <a:ea typeface="Calibri"/>
                <a:cs typeface="Arial"/>
              </a:rPr>
              <a:t> </a:t>
            </a:r>
            <a:r>
              <a:rPr lang="en-CA" sz="1800" dirty="0">
                <a:hlinkClick r:id="rId3"/>
              </a:rPr>
              <a:t>[5]</a:t>
            </a:r>
            <a:r>
              <a:rPr lang="fr-CA" sz="1800" dirty="0">
                <a:solidFill>
                  <a:srgbClr val="32414E"/>
                </a:solidFill>
                <a:effectLst/>
                <a:latin typeface="Arial"/>
                <a:ea typeface="Calibri"/>
                <a:cs typeface="Arial"/>
              </a:rPr>
              <a:t>. </a:t>
            </a:r>
          </a:p>
          <a:p>
            <a:pPr marL="171450" indent="-171450">
              <a:buFont typeface="Arial" panose="020B0604020202020204" pitchFamily="34" charset="0"/>
              <a:buChar char="•"/>
            </a:pPr>
            <a:endParaRPr lang="fr-CA" dirty="0"/>
          </a:p>
          <a:p>
            <a:pPr marL="285750" indent="-285750">
              <a:buFont typeface="Arial,Sans-Serif"/>
              <a:buChar char="•"/>
            </a:pPr>
            <a:r>
              <a:rPr lang="en-CA" dirty="0"/>
              <a:t>For example, the value of the following property is typically divided equally between the parents</a:t>
            </a:r>
            <a:r>
              <a:rPr lang="fr-CA" dirty="0">
                <a:hlinkClick r:id="rId4"/>
              </a:rPr>
              <a:t>[6]</a:t>
            </a:r>
            <a:r>
              <a:rPr lang="fr-CA" dirty="0"/>
              <a:t> : </a:t>
            </a:r>
          </a:p>
          <a:p>
            <a:r>
              <a:rPr lang="fr-CA" dirty="0"/>
              <a:t> </a:t>
            </a:r>
          </a:p>
          <a:p>
            <a:pPr marL="742950" lvl="1" indent="-285750">
              <a:buFont typeface="Arial"/>
              <a:buChar char="•"/>
            </a:pPr>
            <a:r>
              <a:rPr lang="en-CA" dirty="0"/>
              <a:t>Household furniture (bed, sofa, tables, etc.) </a:t>
            </a:r>
            <a:endParaRPr lang="fr-CA" dirty="0"/>
          </a:p>
          <a:p>
            <a:pPr marL="742950" lvl="1" indent="-285750">
              <a:buFont typeface="Arial"/>
              <a:buChar char="•"/>
            </a:pPr>
            <a:r>
              <a:rPr lang="en-CA" dirty="0"/>
              <a:t>Appliances (microwave, coffee maker, etc.) </a:t>
            </a:r>
            <a:endParaRPr lang="fr-CA" dirty="0"/>
          </a:p>
          <a:p>
            <a:pPr marL="742950" lvl="1" indent="-285750">
              <a:buFont typeface="Arial"/>
              <a:buChar char="•"/>
            </a:pPr>
            <a:r>
              <a:rPr lang="en-CA" dirty="0"/>
              <a:t>The family vehicle  </a:t>
            </a:r>
            <a:endParaRPr lang="fr-CA" dirty="0"/>
          </a:p>
          <a:p>
            <a:pPr marL="742950" lvl="1" indent="-285750">
              <a:buFont typeface="Arial"/>
              <a:buChar char="•"/>
            </a:pPr>
            <a:r>
              <a:rPr lang="en-CA" dirty="0"/>
              <a:t>The family home (if one or both parents own the home)</a:t>
            </a:r>
            <a:endParaRPr lang="fr-CA" dirty="0"/>
          </a:p>
          <a:p>
            <a:pPr marL="742950" lvl="1" indent="-285750">
              <a:buFont typeface="Arial"/>
              <a:buChar char="•"/>
            </a:pPr>
            <a:endParaRPr lang="fr-CA" dirty="0"/>
          </a:p>
          <a:p>
            <a:pPr lvl="1"/>
            <a:r>
              <a:rPr lang="fr-CA" dirty="0"/>
              <a:t> </a:t>
            </a:r>
          </a:p>
          <a:p>
            <a:pPr lvl="1">
              <a:defRPr/>
            </a:pPr>
            <a:r>
              <a:rPr lang="fr-CA" dirty="0"/>
              <a:t>The </a:t>
            </a:r>
            <a:r>
              <a:rPr lang="fr-CA" dirty="0" err="1"/>
              <a:t>list</a:t>
            </a:r>
            <a:r>
              <a:rPr lang="fr-CA" dirty="0"/>
              <a:t> </a:t>
            </a:r>
            <a:r>
              <a:rPr lang="fr-CA" dirty="0" err="1"/>
              <a:t>is</a:t>
            </a:r>
            <a:r>
              <a:rPr lang="fr-CA" dirty="0"/>
              <a:t> </a:t>
            </a:r>
            <a:r>
              <a:rPr lang="fr-CA" dirty="0" err="1"/>
              <a:t>similar</a:t>
            </a:r>
            <a:r>
              <a:rPr lang="fr-CA" dirty="0"/>
              <a:t> to </a:t>
            </a:r>
            <a:r>
              <a:rPr lang="fr-CA" dirty="0" err="1"/>
              <a:t>that</a:t>
            </a:r>
            <a:r>
              <a:rPr lang="fr-CA" dirty="0"/>
              <a:t> of </a:t>
            </a:r>
            <a:r>
              <a:rPr lang="fr-CA" dirty="0" err="1"/>
              <a:t>married</a:t>
            </a:r>
            <a:r>
              <a:rPr lang="fr-CA" dirty="0"/>
              <a:t> couples, but </a:t>
            </a:r>
            <a:r>
              <a:rPr lang="fr-CA" dirty="0" err="1"/>
              <a:t>there</a:t>
            </a:r>
            <a:r>
              <a:rPr lang="fr-CA" dirty="0"/>
              <a:t> are </a:t>
            </a:r>
            <a:r>
              <a:rPr lang="fr-CA" dirty="0" err="1"/>
              <a:t>also</a:t>
            </a:r>
            <a:r>
              <a:rPr lang="fr-CA" dirty="0"/>
              <a:t> </a:t>
            </a:r>
            <a:r>
              <a:rPr lang="fr-CA" dirty="0" err="1"/>
              <a:t>some</a:t>
            </a:r>
            <a:r>
              <a:rPr lang="fr-CA" dirty="0"/>
              <a:t> </a:t>
            </a:r>
            <a:r>
              <a:rPr lang="fr-CA" dirty="0" err="1"/>
              <a:t>differences</a:t>
            </a:r>
            <a:r>
              <a:rPr lang="fr-CA" dirty="0"/>
              <a:t> (</a:t>
            </a:r>
            <a:r>
              <a:rPr lang="fr-CA" dirty="0" err="1"/>
              <a:t>which</a:t>
            </a:r>
            <a:r>
              <a:rPr lang="fr-CA" dirty="0"/>
              <a:t> </a:t>
            </a:r>
            <a:r>
              <a:rPr lang="fr-CA" dirty="0" err="1"/>
              <a:t>we</a:t>
            </a:r>
            <a:r>
              <a:rPr lang="fr-CA" dirty="0"/>
              <a:t> </a:t>
            </a:r>
            <a:r>
              <a:rPr lang="fr-CA" dirty="0" err="1"/>
              <a:t>won’t</a:t>
            </a:r>
            <a:r>
              <a:rPr lang="fr-CA" dirty="0"/>
              <a:t> cover in </a:t>
            </a:r>
            <a:r>
              <a:rPr lang="fr-CA" dirty="0" err="1"/>
              <a:t>this</a:t>
            </a:r>
            <a:r>
              <a:rPr lang="fr-CA" dirty="0"/>
              <a:t> workshop) </a:t>
            </a:r>
            <a:r>
              <a:rPr lang="fr-CA" dirty="0">
                <a:hlinkClick r:id="rId5"/>
              </a:rPr>
              <a:t>[7]</a:t>
            </a:r>
            <a:r>
              <a:rPr lang="fr-CA" dirty="0"/>
              <a:t>.</a:t>
            </a:r>
          </a:p>
          <a:p>
            <a:pPr lvl="1"/>
            <a:r>
              <a:rPr lang="fr-CA" dirty="0"/>
              <a:t> </a:t>
            </a:r>
          </a:p>
          <a:p>
            <a:pPr marL="285750" indent="-285750">
              <a:buFont typeface="Arial,Sans-Serif"/>
              <a:buChar char="•"/>
            </a:pPr>
            <a:r>
              <a:rPr lang="fr-CA" dirty="0"/>
              <a:t>There are </a:t>
            </a:r>
            <a:r>
              <a:rPr lang="fr-CA" dirty="0" err="1"/>
              <a:t>some</a:t>
            </a:r>
            <a:r>
              <a:rPr lang="fr-CA" dirty="0"/>
              <a:t> </a:t>
            </a:r>
            <a:r>
              <a:rPr lang="fr-CA" b="1" dirty="0"/>
              <a:t>exceptions</a:t>
            </a:r>
            <a:r>
              <a:rPr lang="fr-CA" dirty="0"/>
              <a:t>. In </a:t>
            </a:r>
            <a:r>
              <a:rPr lang="fr-CA" dirty="0" err="1"/>
              <a:t>some</a:t>
            </a:r>
            <a:r>
              <a:rPr lang="fr-CA" dirty="0"/>
              <a:t> cases, </a:t>
            </a:r>
            <a:r>
              <a:rPr lang="fr-CA" dirty="0" err="1"/>
              <a:t>property</a:t>
            </a:r>
            <a:r>
              <a:rPr lang="fr-CA" dirty="0"/>
              <a:t> </a:t>
            </a:r>
            <a:r>
              <a:rPr lang="fr-CA" dirty="0" err="1"/>
              <a:t>that</a:t>
            </a:r>
            <a:r>
              <a:rPr lang="fr-CA" dirty="0"/>
              <a:t> </a:t>
            </a:r>
            <a:r>
              <a:rPr lang="fr-CA" dirty="0" err="1"/>
              <a:t>was</a:t>
            </a:r>
            <a:r>
              <a:rPr lang="fr-CA" dirty="0"/>
              <a:t> </a:t>
            </a:r>
            <a:r>
              <a:rPr lang="fr-CA" dirty="0" err="1"/>
              <a:t>used</a:t>
            </a:r>
            <a:r>
              <a:rPr lang="fr-CA" dirty="0"/>
              <a:t> by the </a:t>
            </a:r>
            <a:r>
              <a:rPr lang="fr-CA" dirty="0" err="1"/>
              <a:t>family</a:t>
            </a:r>
            <a:r>
              <a:rPr lang="fr-CA" dirty="0"/>
              <a:t> </a:t>
            </a:r>
            <a:r>
              <a:rPr lang="fr-CA" dirty="0" err="1"/>
              <a:t>is</a:t>
            </a:r>
            <a:r>
              <a:rPr lang="fr-CA" dirty="0"/>
              <a:t> not </a:t>
            </a:r>
            <a:r>
              <a:rPr lang="fr-CA" dirty="0" err="1"/>
              <a:t>shared</a:t>
            </a:r>
            <a:r>
              <a:rPr lang="en-CA" dirty="0"/>
              <a:t>, like property that one of the parents has received as an</a:t>
            </a:r>
            <a:r>
              <a:rPr lang="en-CA" b="1" dirty="0"/>
              <a:t> inheritance</a:t>
            </a:r>
            <a:r>
              <a:rPr lang="en-CA" dirty="0"/>
              <a:t> or </a:t>
            </a:r>
            <a:r>
              <a:rPr lang="en-CA" b="1" dirty="0"/>
              <a:t>gift</a:t>
            </a:r>
            <a:r>
              <a:rPr lang="fr-CA" dirty="0">
                <a:hlinkClick r:id="rId5"/>
              </a:rPr>
              <a:t>[8]</a:t>
            </a:r>
            <a:r>
              <a:rPr lang="fr-CA" dirty="0"/>
              <a:t>. </a:t>
            </a:r>
          </a:p>
          <a:p>
            <a:r>
              <a:rPr lang="fr-CA" dirty="0"/>
              <a:t> </a:t>
            </a:r>
          </a:p>
          <a:p>
            <a:pPr marL="285750" indent="-285750">
              <a:buFont typeface="Arial,Sans-Serif"/>
              <a:buChar char="•"/>
            </a:pPr>
            <a:r>
              <a:rPr lang="fr-CA" dirty="0"/>
              <a:t>How </a:t>
            </a:r>
            <a:r>
              <a:rPr lang="fr-CA" dirty="0" err="1"/>
              <a:t>does</a:t>
            </a:r>
            <a:r>
              <a:rPr lang="fr-CA" dirty="0"/>
              <a:t> </a:t>
            </a:r>
            <a:r>
              <a:rPr lang="fr-CA" dirty="0" err="1"/>
              <a:t>this</a:t>
            </a:r>
            <a:r>
              <a:rPr lang="fr-CA" dirty="0"/>
              <a:t> </a:t>
            </a:r>
            <a:r>
              <a:rPr lang="fr-CA" dirty="0" err="1"/>
              <a:t>work</a:t>
            </a:r>
            <a:r>
              <a:rPr lang="fr-CA" dirty="0"/>
              <a:t> in practice?</a:t>
            </a:r>
          </a:p>
          <a:p>
            <a:r>
              <a:rPr lang="fr-CA" dirty="0"/>
              <a:t> </a:t>
            </a:r>
          </a:p>
          <a:p>
            <a:pPr marL="742950" lvl="1" indent="-285750">
              <a:buFont typeface="Arial"/>
              <a:buChar char="•"/>
            </a:pPr>
            <a:r>
              <a:rPr lang="en-CA" dirty="0"/>
              <a:t>Usually, the parents divide the </a:t>
            </a:r>
            <a:r>
              <a:rPr lang="en-CA" b="1" dirty="0"/>
              <a:t>value of the property</a:t>
            </a:r>
            <a:r>
              <a:rPr lang="en-CA" dirty="0"/>
              <a:t> rather than dividing the property itself</a:t>
            </a:r>
            <a:r>
              <a:rPr lang="fr-CA" dirty="0">
                <a:hlinkClick r:id="rId6"/>
              </a:rPr>
              <a:t>[9]</a:t>
            </a:r>
            <a:r>
              <a:rPr lang="fr-CA" dirty="0"/>
              <a:t>. For instance, if </a:t>
            </a:r>
            <a:r>
              <a:rPr lang="fr-CA" dirty="0" err="1"/>
              <a:t>their</a:t>
            </a:r>
            <a:r>
              <a:rPr lang="fr-CA" dirty="0"/>
              <a:t> </a:t>
            </a:r>
            <a:r>
              <a:rPr lang="fr-CA" dirty="0" err="1"/>
              <a:t>shared</a:t>
            </a:r>
            <a:r>
              <a:rPr lang="fr-CA" dirty="0"/>
              <a:t> </a:t>
            </a:r>
            <a:r>
              <a:rPr lang="fr-CA" dirty="0" err="1"/>
              <a:t>property</a:t>
            </a:r>
            <a:r>
              <a:rPr lang="fr-CA" dirty="0"/>
              <a:t> </a:t>
            </a:r>
            <a:r>
              <a:rPr lang="fr-CA" dirty="0" err="1"/>
              <a:t>is</a:t>
            </a:r>
            <a:r>
              <a:rPr lang="fr-CA" dirty="0"/>
              <a:t> </a:t>
            </a:r>
            <a:r>
              <a:rPr lang="fr-CA" dirty="0" err="1"/>
              <a:t>worth</a:t>
            </a:r>
            <a:r>
              <a:rPr lang="fr-CA" dirty="0"/>
              <a:t> $5,000 in total, the parent </a:t>
            </a:r>
            <a:r>
              <a:rPr lang="fr-CA" dirty="0" err="1"/>
              <a:t>who</a:t>
            </a:r>
            <a:r>
              <a:rPr lang="fr-CA" dirty="0"/>
              <a:t> </a:t>
            </a:r>
            <a:r>
              <a:rPr lang="fr-CA" dirty="0" err="1"/>
              <a:t>keeps</a:t>
            </a:r>
            <a:r>
              <a:rPr lang="fr-CA" dirty="0"/>
              <a:t> </a:t>
            </a:r>
            <a:r>
              <a:rPr lang="fr-CA" dirty="0" err="1"/>
              <a:t>it</a:t>
            </a:r>
            <a:r>
              <a:rPr lang="fr-CA" dirty="0"/>
              <a:t> </a:t>
            </a:r>
            <a:r>
              <a:rPr lang="fr-CA" dirty="0" err="1"/>
              <a:t>would</a:t>
            </a:r>
            <a:r>
              <a:rPr lang="fr-CA" dirty="0"/>
              <a:t> </a:t>
            </a:r>
            <a:r>
              <a:rPr lang="fr-CA" dirty="0" err="1"/>
              <a:t>pay</a:t>
            </a:r>
            <a:r>
              <a:rPr lang="fr-CA" dirty="0"/>
              <a:t> $2,500 to the </a:t>
            </a:r>
            <a:r>
              <a:rPr lang="fr-CA" dirty="0" err="1"/>
              <a:t>other</a:t>
            </a:r>
            <a:r>
              <a:rPr lang="fr-CA" dirty="0"/>
              <a:t> parent.  It </a:t>
            </a:r>
            <a:r>
              <a:rPr lang="fr-CA" dirty="0" err="1"/>
              <a:t>works</a:t>
            </a:r>
            <a:r>
              <a:rPr lang="fr-CA" dirty="0"/>
              <a:t> the </a:t>
            </a:r>
            <a:r>
              <a:rPr lang="fr-CA" dirty="0" err="1"/>
              <a:t>same</a:t>
            </a:r>
            <a:r>
              <a:rPr lang="fr-CA" dirty="0"/>
              <a:t> </a:t>
            </a:r>
            <a:r>
              <a:rPr lang="fr-CA" dirty="0" err="1"/>
              <a:t>way</a:t>
            </a:r>
            <a:r>
              <a:rPr lang="fr-CA" dirty="0"/>
              <a:t> as </a:t>
            </a:r>
            <a:r>
              <a:rPr lang="fr-CA" dirty="0" err="1"/>
              <a:t>it</a:t>
            </a:r>
            <a:r>
              <a:rPr lang="fr-CA" dirty="0"/>
              <a:t> </a:t>
            </a:r>
            <a:r>
              <a:rPr lang="fr-CA" dirty="0" err="1"/>
              <a:t>does</a:t>
            </a:r>
            <a:r>
              <a:rPr lang="fr-CA" dirty="0"/>
              <a:t> for </a:t>
            </a:r>
            <a:r>
              <a:rPr lang="fr-CA" dirty="0" err="1"/>
              <a:t>married</a:t>
            </a:r>
            <a:r>
              <a:rPr lang="fr-CA" dirty="0"/>
              <a:t> couples.</a:t>
            </a:r>
          </a:p>
          <a:p>
            <a:pPr marL="742950" lvl="1" indent="-285750">
              <a:buFont typeface="Arial"/>
              <a:buChar char="•"/>
            </a:pPr>
            <a:endParaRPr lang="fr-CA" dirty="0"/>
          </a:p>
          <a:p>
            <a:pPr marL="742950" lvl="1" indent="-285750">
              <a:buFont typeface="Arial"/>
              <a:buChar char="•"/>
            </a:pPr>
            <a:r>
              <a:rPr lang="en-CA" dirty="0"/>
              <a:t>They can also choose to physically divide the property equally between them.</a:t>
            </a:r>
            <a:r>
              <a:rPr lang="fr-CA" dirty="0">
                <a:hlinkClick r:id="rId7"/>
              </a:rPr>
              <a:t>[10]</a:t>
            </a:r>
            <a:r>
              <a:rPr lang="fr-CA" dirty="0"/>
              <a:t>. </a:t>
            </a:r>
          </a:p>
          <a:p>
            <a:pPr marL="742950" lvl="1" indent="-285750">
              <a:buFont typeface="Arial"/>
              <a:buChar char="•"/>
            </a:pPr>
            <a:endParaRPr lang="fr-CA" dirty="0"/>
          </a:p>
          <a:p>
            <a:pPr marL="171450" indent="-171450">
              <a:buFont typeface="Arial"/>
              <a:buChar char="•"/>
            </a:pPr>
            <a:r>
              <a:rPr lang="en-CA" dirty="0"/>
              <a:t>If they can’t agree on how to divide the property or determine its value, they can get professional help. Just like married couples, they can work with a </a:t>
            </a:r>
            <a:r>
              <a:rPr lang="en-CA" b="1" dirty="0"/>
              <a:t>family mediator</a:t>
            </a:r>
            <a:r>
              <a:rPr lang="en-CA" dirty="0"/>
              <a:t> if that makes sense for their situation</a:t>
            </a:r>
            <a:r>
              <a:rPr lang="fr-CA" dirty="0">
                <a:hlinkClick r:id="rId8"/>
              </a:rPr>
              <a:t>[11]</a:t>
            </a:r>
            <a:r>
              <a:rPr lang="fr-CA" dirty="0"/>
              <a:t>. </a:t>
            </a:r>
            <a:endParaRPr lang="en-US" dirty="0"/>
          </a:p>
          <a:p>
            <a:pPr marL="628650" lvl="1" indent="-171450">
              <a:buFont typeface="Arial"/>
              <a:buChar char="•"/>
            </a:pPr>
            <a:r>
              <a:rPr lang="en-CA" dirty="0"/>
              <a:t>The family mediator can try to help them reach an agreement</a:t>
            </a:r>
            <a:r>
              <a:rPr lang="fr-CA" dirty="0">
                <a:hlinkClick r:id="rId4"/>
              </a:rPr>
              <a:t>[12]</a:t>
            </a:r>
            <a:r>
              <a:rPr lang="fr-CA" dirty="0"/>
              <a:t>. </a:t>
            </a:r>
            <a:endParaRPr lang="en-US" dirty="0"/>
          </a:p>
          <a:p>
            <a:pPr marL="628650" lvl="1" indent="-171450">
              <a:buFont typeface="Arial"/>
              <a:buChar char="•"/>
            </a:pPr>
            <a:r>
              <a:rPr lang="fr-CA" dirty="0" err="1"/>
              <a:t>They</a:t>
            </a:r>
            <a:r>
              <a:rPr lang="fr-CA" dirty="0"/>
              <a:t> are </a:t>
            </a:r>
            <a:r>
              <a:rPr lang="fr-CA" dirty="0" err="1"/>
              <a:t>usually</a:t>
            </a:r>
            <a:r>
              <a:rPr lang="fr-CA" dirty="0"/>
              <a:t> </a:t>
            </a:r>
            <a:r>
              <a:rPr lang="fr-CA" dirty="0" err="1"/>
              <a:t>eligible</a:t>
            </a:r>
            <a:r>
              <a:rPr lang="fr-CA" dirty="0"/>
              <a:t> to free </a:t>
            </a:r>
            <a:r>
              <a:rPr lang="fr-CA" dirty="0" err="1"/>
              <a:t>mediation</a:t>
            </a:r>
            <a:r>
              <a:rPr lang="fr-CA" dirty="0"/>
              <a:t> </a:t>
            </a:r>
            <a:r>
              <a:rPr lang="fr-CA" dirty="0" err="1"/>
              <a:t>hours</a:t>
            </a:r>
            <a:r>
              <a:rPr lang="fr-CA" dirty="0">
                <a:hlinkClick r:id="rId9"/>
              </a:rPr>
              <a:t>[13]</a:t>
            </a:r>
            <a:r>
              <a:rPr lang="fr-CA" dirty="0"/>
              <a:t>.</a:t>
            </a:r>
            <a:endParaRPr lang="en-US" dirty="0"/>
          </a:p>
          <a:p>
            <a:pPr marL="628650" lvl="1" indent="-171450">
              <a:buFont typeface="Arial"/>
              <a:buChar char="•"/>
            </a:pPr>
            <a:r>
              <a:rPr lang="fr-CA" dirty="0" err="1"/>
              <a:t>They</a:t>
            </a:r>
            <a:r>
              <a:rPr lang="fr-CA" dirty="0"/>
              <a:t> can </a:t>
            </a:r>
            <a:r>
              <a:rPr lang="fr-CA" dirty="0" err="1"/>
              <a:t>also</a:t>
            </a:r>
            <a:r>
              <a:rPr lang="fr-CA" dirty="0"/>
              <a:t> </a:t>
            </a:r>
            <a:r>
              <a:rPr lang="fr-CA" dirty="0" err="1"/>
              <a:t>choose</a:t>
            </a:r>
            <a:r>
              <a:rPr lang="fr-CA" dirty="0"/>
              <a:t> a </a:t>
            </a:r>
            <a:r>
              <a:rPr lang="fr-CA" dirty="0" err="1"/>
              <a:t>mediator</a:t>
            </a:r>
            <a:r>
              <a:rPr lang="fr-CA" dirty="0"/>
              <a:t> </a:t>
            </a:r>
            <a:r>
              <a:rPr lang="fr-CA" dirty="0" err="1"/>
              <a:t>that</a:t>
            </a:r>
            <a:r>
              <a:rPr lang="fr-CA" dirty="0"/>
              <a:t> </a:t>
            </a:r>
            <a:r>
              <a:rPr lang="fr-CA" dirty="0" err="1"/>
              <a:t>speaks</a:t>
            </a:r>
            <a:r>
              <a:rPr lang="fr-CA" dirty="0"/>
              <a:t> </a:t>
            </a:r>
            <a:r>
              <a:rPr lang="fr-CA" dirty="0" err="1"/>
              <a:t>their</a:t>
            </a:r>
            <a:r>
              <a:rPr lang="fr-CA" dirty="0"/>
              <a:t> </a:t>
            </a:r>
            <a:r>
              <a:rPr lang="fr-CA" dirty="0" err="1"/>
              <a:t>mothertongue</a:t>
            </a:r>
            <a:r>
              <a:rPr lang="fr-CA" dirty="0"/>
              <a:t>. For </a:t>
            </a:r>
            <a:r>
              <a:rPr lang="fr-CA" dirty="0" err="1"/>
              <a:t>example</a:t>
            </a:r>
            <a:r>
              <a:rPr lang="fr-CA" dirty="0"/>
              <a:t>, </a:t>
            </a:r>
            <a:r>
              <a:rPr lang="fr-CA" dirty="0" err="1"/>
              <a:t>some</a:t>
            </a:r>
            <a:r>
              <a:rPr lang="fr-CA" dirty="0"/>
              <a:t> </a:t>
            </a:r>
            <a:r>
              <a:rPr lang="fr-CA" dirty="0" err="1"/>
              <a:t>mediators</a:t>
            </a:r>
            <a:r>
              <a:rPr lang="fr-CA" dirty="0"/>
              <a:t> </a:t>
            </a:r>
            <a:r>
              <a:rPr lang="fr-CA" dirty="0" err="1"/>
              <a:t>speak</a:t>
            </a:r>
            <a:r>
              <a:rPr lang="fr-CA" dirty="0"/>
              <a:t> </a:t>
            </a:r>
            <a:r>
              <a:rPr lang="fr-CA" dirty="0" err="1"/>
              <a:t>spanish</a:t>
            </a:r>
            <a:r>
              <a:rPr lang="fr-CA" dirty="0"/>
              <a:t>, </a:t>
            </a:r>
            <a:r>
              <a:rPr lang="fr-CA" dirty="0" err="1"/>
              <a:t>arabic</a:t>
            </a:r>
            <a:r>
              <a:rPr lang="fr-CA" dirty="0"/>
              <a:t>, </a:t>
            </a:r>
            <a:r>
              <a:rPr lang="fr-CA" dirty="0" err="1"/>
              <a:t>creole</a:t>
            </a:r>
            <a:r>
              <a:rPr lang="fr-CA" dirty="0"/>
              <a:t> and </a:t>
            </a:r>
            <a:r>
              <a:rPr lang="fr-CA" dirty="0" err="1"/>
              <a:t>italian</a:t>
            </a:r>
            <a:r>
              <a:rPr lang="fr-CA" dirty="0"/>
              <a:t>.</a:t>
            </a:r>
            <a:endParaRPr lang="en-US" dirty="0"/>
          </a:p>
          <a:p>
            <a:pPr lvl="1"/>
            <a:r>
              <a:rPr lang="fr-CA" dirty="0"/>
              <a:t> </a:t>
            </a:r>
          </a:p>
          <a:p>
            <a:pPr marL="171450" indent="-171450">
              <a:buFont typeface="Arial"/>
              <a:buChar char="•"/>
            </a:pPr>
            <a:r>
              <a:rPr lang="fr-CA" dirty="0"/>
              <a:t>The </a:t>
            </a:r>
            <a:r>
              <a:rPr lang="fr-CA" b="1" dirty="0"/>
              <a:t>court </a:t>
            </a:r>
            <a:r>
              <a:rPr lang="fr-CA" dirty="0"/>
              <a:t>can </a:t>
            </a:r>
            <a:r>
              <a:rPr lang="fr-CA" err="1"/>
              <a:t>also</a:t>
            </a:r>
            <a:r>
              <a:rPr lang="fr-CA" dirty="0"/>
              <a:t> </a:t>
            </a:r>
            <a:r>
              <a:rPr lang="fr-CA" err="1"/>
              <a:t>decide</a:t>
            </a:r>
            <a:r>
              <a:rPr lang="fr-CA" dirty="0"/>
              <a:t> for the couple (if </a:t>
            </a:r>
            <a:r>
              <a:rPr lang="fr-CA" err="1"/>
              <a:t>they</a:t>
            </a:r>
            <a:r>
              <a:rPr lang="fr-CA" dirty="0"/>
              <a:t> </a:t>
            </a:r>
            <a:r>
              <a:rPr lang="fr-CA" err="1"/>
              <a:t>can't</a:t>
            </a:r>
            <a:r>
              <a:rPr lang="fr-CA" dirty="0"/>
              <a:t> </a:t>
            </a:r>
            <a:r>
              <a:rPr lang="fr-CA" err="1"/>
              <a:t>reach</a:t>
            </a:r>
            <a:r>
              <a:rPr lang="fr-CA" dirty="0"/>
              <a:t> an agreement </a:t>
            </a:r>
            <a:r>
              <a:rPr lang="fr-CA" err="1"/>
              <a:t>during</a:t>
            </a:r>
            <a:r>
              <a:rPr lang="fr-CA" dirty="0"/>
              <a:t> </a:t>
            </a:r>
            <a:r>
              <a:rPr lang="fr-CA" err="1"/>
              <a:t>mediation</a:t>
            </a:r>
            <a:r>
              <a:rPr lang="fr-CA" dirty="0"/>
              <a:t> for </a:t>
            </a:r>
            <a:r>
              <a:rPr lang="fr-CA" err="1"/>
              <a:t>example</a:t>
            </a:r>
            <a:r>
              <a:rPr lang="fr-CA" dirty="0"/>
              <a:t>) </a:t>
            </a:r>
            <a:r>
              <a:rPr lang="fr-CA" dirty="0">
                <a:hlinkClick r:id="rId5"/>
              </a:rPr>
              <a:t>[14]</a:t>
            </a:r>
            <a:r>
              <a:rPr lang="fr-CA" dirty="0"/>
              <a:t>. </a:t>
            </a:r>
            <a:endParaRPr lang="en-US" dirty="0"/>
          </a:p>
          <a:p>
            <a:r>
              <a:rPr lang="fr-CA" dirty="0"/>
              <a:t> </a:t>
            </a:r>
          </a:p>
          <a:p>
            <a:r>
              <a:rPr lang="fr-CA" b="1" u="sng" dirty="0" err="1"/>
              <a:t>Additional</a:t>
            </a:r>
            <a:r>
              <a:rPr lang="fr-CA" b="1" u="sng" dirty="0"/>
              <a:t> information</a:t>
            </a:r>
            <a:endParaRPr lang="fr-CA" dirty="0"/>
          </a:p>
          <a:p>
            <a:r>
              <a:rPr lang="fr-CA" dirty="0"/>
              <a:t> </a:t>
            </a:r>
          </a:p>
          <a:p>
            <a:pPr>
              <a:buFont typeface="Arial" panose="020B0604020202020204" pitchFamily="34" charset="0"/>
              <a:buChar char="•"/>
            </a:pPr>
            <a:r>
              <a:rPr lang="fr-CA" dirty="0">
                <a:highlight>
                  <a:srgbClr val="F8F8F8"/>
                </a:highlight>
              </a:rPr>
              <a:t>In June 2025, </a:t>
            </a:r>
            <a:r>
              <a:rPr lang="fr-CA" dirty="0">
                <a:solidFill>
                  <a:srgbClr val="000000"/>
                </a:solidFill>
                <a:highlight>
                  <a:srgbClr val="F8F8F8"/>
                </a:highlight>
              </a:rPr>
              <a:t>Bill 56 – An </a:t>
            </a:r>
            <a:r>
              <a:rPr lang="fr-CA" dirty="0" err="1">
                <a:solidFill>
                  <a:srgbClr val="000000"/>
                </a:solidFill>
                <a:highlight>
                  <a:srgbClr val="F8F8F8"/>
                </a:highlight>
              </a:rPr>
              <a:t>Act</a:t>
            </a:r>
            <a:r>
              <a:rPr lang="fr-CA" dirty="0">
                <a:solidFill>
                  <a:srgbClr val="000000"/>
                </a:solidFill>
                <a:highlight>
                  <a:srgbClr val="F8F8F8"/>
                </a:highlight>
              </a:rPr>
              <a:t> </a:t>
            </a:r>
            <a:r>
              <a:rPr lang="fr-CA" dirty="0" err="1">
                <a:solidFill>
                  <a:srgbClr val="000000"/>
                </a:solidFill>
                <a:highlight>
                  <a:srgbClr val="F8F8F8"/>
                </a:highlight>
              </a:rPr>
              <a:t>respecting</a:t>
            </a:r>
            <a:r>
              <a:rPr lang="fr-CA" dirty="0">
                <a:solidFill>
                  <a:srgbClr val="000000"/>
                </a:solidFill>
                <a:highlight>
                  <a:srgbClr val="F8F8F8"/>
                </a:highlight>
              </a:rPr>
              <a:t> </a:t>
            </a:r>
            <a:r>
              <a:rPr lang="fr-CA" dirty="0" err="1">
                <a:solidFill>
                  <a:srgbClr val="000000"/>
                </a:solidFill>
                <a:highlight>
                  <a:srgbClr val="F8F8F8"/>
                </a:highlight>
              </a:rPr>
              <a:t>family</a:t>
            </a:r>
            <a:r>
              <a:rPr lang="fr-CA" dirty="0">
                <a:solidFill>
                  <a:srgbClr val="000000"/>
                </a:solidFill>
                <a:highlight>
                  <a:srgbClr val="F8F8F8"/>
                </a:highlight>
              </a:rPr>
              <a:t> </a:t>
            </a:r>
            <a:r>
              <a:rPr lang="fr-CA" dirty="0" err="1">
                <a:solidFill>
                  <a:srgbClr val="000000"/>
                </a:solidFill>
                <a:highlight>
                  <a:srgbClr val="F8F8F8"/>
                </a:highlight>
              </a:rPr>
              <a:t>law</a:t>
            </a:r>
            <a:r>
              <a:rPr lang="fr-CA" dirty="0">
                <a:solidFill>
                  <a:srgbClr val="000000"/>
                </a:solidFill>
                <a:highlight>
                  <a:srgbClr val="F8F8F8"/>
                </a:highlight>
              </a:rPr>
              <a:t> </a:t>
            </a:r>
            <a:r>
              <a:rPr lang="fr-CA" dirty="0" err="1">
                <a:solidFill>
                  <a:srgbClr val="000000"/>
                </a:solidFill>
                <a:highlight>
                  <a:srgbClr val="F8F8F8"/>
                </a:highlight>
              </a:rPr>
              <a:t>reform</a:t>
            </a:r>
            <a:r>
              <a:rPr lang="fr-CA" dirty="0">
                <a:solidFill>
                  <a:srgbClr val="000000"/>
                </a:solidFill>
                <a:highlight>
                  <a:srgbClr val="F8F8F8"/>
                </a:highlight>
              </a:rPr>
              <a:t> and </a:t>
            </a:r>
            <a:r>
              <a:rPr lang="fr-CA" dirty="0" err="1">
                <a:solidFill>
                  <a:srgbClr val="000000"/>
                </a:solidFill>
                <a:highlight>
                  <a:srgbClr val="F8F8F8"/>
                </a:highlight>
              </a:rPr>
              <a:t>establishing</a:t>
            </a:r>
            <a:r>
              <a:rPr lang="fr-CA" dirty="0">
                <a:solidFill>
                  <a:srgbClr val="000000"/>
                </a:solidFill>
                <a:highlight>
                  <a:srgbClr val="F8F8F8"/>
                </a:highlight>
              </a:rPr>
              <a:t> the parental union </a:t>
            </a:r>
            <a:r>
              <a:rPr lang="fr-CA" dirty="0" err="1">
                <a:solidFill>
                  <a:srgbClr val="000000"/>
                </a:solidFill>
                <a:highlight>
                  <a:srgbClr val="F8F8F8"/>
                </a:highlight>
              </a:rPr>
              <a:t>regime</a:t>
            </a:r>
            <a:r>
              <a:rPr lang="fr-CA" dirty="0">
                <a:solidFill>
                  <a:srgbClr val="000000"/>
                </a:solidFill>
                <a:highlight>
                  <a:srgbClr val="F8F8F8"/>
                </a:highlight>
              </a:rPr>
              <a:t> </a:t>
            </a:r>
            <a:r>
              <a:rPr lang="fr-CA" dirty="0" err="1">
                <a:solidFill>
                  <a:srgbClr val="000000"/>
                </a:solidFill>
                <a:highlight>
                  <a:srgbClr val="F8F8F8"/>
                </a:highlight>
              </a:rPr>
              <a:t>introduced</a:t>
            </a:r>
            <a:r>
              <a:rPr lang="fr-CA" dirty="0">
                <a:highlight>
                  <a:srgbClr val="F8F8F8"/>
                </a:highlight>
              </a:rPr>
              <a:t> a new </a:t>
            </a:r>
            <a:r>
              <a:rPr lang="fr-CA" dirty="0" err="1">
                <a:highlight>
                  <a:srgbClr val="F8F8F8"/>
                </a:highlight>
              </a:rPr>
              <a:t>legal</a:t>
            </a:r>
            <a:r>
              <a:rPr lang="fr-CA" dirty="0">
                <a:highlight>
                  <a:srgbClr val="F8F8F8"/>
                </a:highlight>
              </a:rPr>
              <a:t> </a:t>
            </a:r>
            <a:r>
              <a:rPr lang="fr-CA" dirty="0" err="1">
                <a:highlight>
                  <a:srgbClr val="F8F8F8"/>
                </a:highlight>
              </a:rPr>
              <a:t>relationship</a:t>
            </a:r>
            <a:r>
              <a:rPr lang="fr-CA" dirty="0">
                <a:highlight>
                  <a:srgbClr val="F8F8F8"/>
                </a:highlight>
              </a:rPr>
              <a:t> </a:t>
            </a:r>
            <a:r>
              <a:rPr lang="fr-CA" dirty="0" err="1">
                <a:highlight>
                  <a:srgbClr val="F8F8F8"/>
                </a:highlight>
              </a:rPr>
              <a:t>called</a:t>
            </a:r>
            <a:r>
              <a:rPr lang="fr-CA" dirty="0">
                <a:highlight>
                  <a:srgbClr val="F8F8F8"/>
                </a:highlight>
              </a:rPr>
              <a:t> a “parental union”</a:t>
            </a:r>
            <a:r>
              <a:rPr lang="fr-FR" sz="1200" dirty="0">
                <a:effectLst/>
                <a:latin typeface="Calibri"/>
                <a:ea typeface="Calibri"/>
                <a:cs typeface="Calibri"/>
              </a:rPr>
              <a:t>. </a:t>
            </a:r>
            <a:r>
              <a:rPr lang="fr-FR" dirty="0">
                <a:latin typeface="Calibri"/>
                <a:ea typeface="Calibri"/>
                <a:cs typeface="Calibri"/>
              </a:rPr>
              <a:t>In </a:t>
            </a:r>
            <a:r>
              <a:rPr lang="fr-FR" dirty="0" err="1">
                <a:latin typeface="Calibri"/>
                <a:ea typeface="Calibri"/>
                <a:cs typeface="Calibri"/>
              </a:rPr>
              <a:t>principle</a:t>
            </a:r>
            <a:r>
              <a:rPr lang="fr-FR" dirty="0">
                <a:latin typeface="Calibri"/>
                <a:ea typeface="Calibri"/>
                <a:cs typeface="Calibri"/>
              </a:rPr>
              <a:t>, </a:t>
            </a:r>
            <a:r>
              <a:rPr lang="fr-FR" dirty="0" err="1">
                <a:latin typeface="Calibri"/>
                <a:ea typeface="Calibri"/>
                <a:cs typeface="Calibri"/>
              </a:rPr>
              <a:t>only</a:t>
            </a:r>
            <a:r>
              <a:rPr lang="fr-FR" dirty="0">
                <a:latin typeface="Calibri"/>
                <a:ea typeface="Calibri"/>
                <a:cs typeface="Calibri"/>
              </a:rPr>
              <a:t> couples </a:t>
            </a:r>
            <a:r>
              <a:rPr lang="fr-FR" dirty="0" err="1">
                <a:latin typeface="Calibri"/>
                <a:ea typeface="Calibri"/>
                <a:cs typeface="Calibri"/>
              </a:rPr>
              <a:t>with</a:t>
            </a:r>
            <a:r>
              <a:rPr lang="fr-FR" dirty="0">
                <a:latin typeface="Calibri"/>
                <a:ea typeface="Calibri"/>
                <a:cs typeface="Calibri"/>
              </a:rPr>
              <a:t> </a:t>
            </a:r>
            <a:r>
              <a:rPr lang="fr-FR" dirty="0" err="1">
                <a:latin typeface="Calibri"/>
                <a:ea typeface="Calibri"/>
                <a:cs typeface="Calibri"/>
              </a:rPr>
              <a:t>children</a:t>
            </a:r>
            <a:r>
              <a:rPr lang="fr-FR" dirty="0">
                <a:latin typeface="Calibri"/>
                <a:ea typeface="Calibri"/>
                <a:cs typeface="Calibri"/>
              </a:rPr>
              <a:t> </a:t>
            </a:r>
            <a:r>
              <a:rPr lang="fr-FR" dirty="0" err="1">
                <a:latin typeface="Calibri"/>
                <a:ea typeface="Calibri"/>
                <a:cs typeface="Calibri"/>
              </a:rPr>
              <a:t>born</a:t>
            </a:r>
            <a:r>
              <a:rPr lang="fr-FR" dirty="0">
                <a:latin typeface="Calibri"/>
                <a:ea typeface="Calibri"/>
                <a:cs typeface="Calibri"/>
              </a:rPr>
              <a:t> on or </a:t>
            </a:r>
            <a:r>
              <a:rPr lang="fr-FR" dirty="0" err="1">
                <a:latin typeface="Calibri"/>
                <a:ea typeface="Calibri"/>
                <a:cs typeface="Calibri"/>
              </a:rPr>
              <a:t>after</a:t>
            </a:r>
            <a:r>
              <a:rPr lang="fr-FR" dirty="0">
                <a:latin typeface="Calibri"/>
                <a:ea typeface="Calibri"/>
                <a:cs typeface="Calibri"/>
              </a:rPr>
              <a:t> June 30th, 2024 must </a:t>
            </a:r>
            <a:r>
              <a:rPr lang="fr-FR" dirty="0" err="1">
                <a:latin typeface="Calibri"/>
                <a:ea typeface="Calibri"/>
                <a:cs typeface="Calibri"/>
              </a:rPr>
              <a:t>divide</a:t>
            </a:r>
            <a:r>
              <a:rPr lang="fr-FR" dirty="0">
                <a:latin typeface="Calibri"/>
                <a:ea typeface="Calibri"/>
                <a:cs typeface="Calibri"/>
              </a:rPr>
              <a:t> </a:t>
            </a:r>
            <a:r>
              <a:rPr lang="fr-FR" dirty="0" err="1">
                <a:latin typeface="Calibri"/>
                <a:ea typeface="Calibri"/>
                <a:cs typeface="Calibri"/>
              </a:rPr>
              <a:t>their</a:t>
            </a:r>
            <a:r>
              <a:rPr lang="fr-FR" dirty="0">
                <a:latin typeface="Calibri"/>
                <a:ea typeface="Calibri"/>
                <a:cs typeface="Calibri"/>
              </a:rPr>
              <a:t> parental union </a:t>
            </a:r>
            <a:r>
              <a:rPr lang="fr-FR" dirty="0" err="1">
                <a:latin typeface="Calibri"/>
                <a:ea typeface="Calibri"/>
                <a:cs typeface="Calibri"/>
              </a:rPr>
              <a:t>patrimony</a:t>
            </a:r>
            <a:r>
              <a:rPr lang="fr-FR" dirty="0">
                <a:latin typeface="Calibri"/>
                <a:ea typeface="Calibri"/>
                <a:cs typeface="Calibri"/>
              </a:rPr>
              <a:t>. </a:t>
            </a:r>
            <a:r>
              <a:rPr lang="fr-FR" dirty="0" err="1">
                <a:latin typeface="Calibri"/>
                <a:ea typeface="Calibri"/>
                <a:cs typeface="Calibri"/>
              </a:rPr>
              <a:t>However</a:t>
            </a:r>
            <a:r>
              <a:rPr lang="fr-FR" dirty="0">
                <a:latin typeface="Calibri"/>
                <a:ea typeface="Calibri"/>
                <a:cs typeface="Calibri"/>
              </a:rPr>
              <a:t>, couples </a:t>
            </a:r>
            <a:r>
              <a:rPr lang="fr-FR" dirty="0" err="1">
                <a:latin typeface="Calibri"/>
                <a:ea typeface="Calibri"/>
                <a:cs typeface="Calibri"/>
              </a:rPr>
              <a:t>that</a:t>
            </a:r>
            <a:r>
              <a:rPr lang="fr-FR" dirty="0">
                <a:latin typeface="Calibri"/>
                <a:ea typeface="Calibri"/>
                <a:cs typeface="Calibri"/>
              </a:rPr>
              <a:t> </a:t>
            </a:r>
            <a:r>
              <a:rPr lang="fr-FR" dirty="0" err="1">
                <a:latin typeface="Calibri"/>
                <a:ea typeface="Calibri"/>
                <a:cs typeface="Calibri"/>
              </a:rPr>
              <a:t>had</a:t>
            </a:r>
            <a:r>
              <a:rPr lang="fr-FR" dirty="0">
                <a:latin typeface="Calibri"/>
                <a:ea typeface="Calibri"/>
                <a:cs typeface="Calibri"/>
              </a:rPr>
              <a:t> </a:t>
            </a:r>
            <a:r>
              <a:rPr lang="fr-FR" dirty="0" err="1">
                <a:latin typeface="Calibri"/>
                <a:ea typeface="Calibri"/>
                <a:cs typeface="Calibri"/>
              </a:rPr>
              <a:t>children</a:t>
            </a:r>
            <a:r>
              <a:rPr lang="fr-FR" dirty="0">
                <a:latin typeface="Calibri"/>
                <a:ea typeface="Calibri"/>
                <a:cs typeface="Calibri"/>
              </a:rPr>
              <a:t> </a:t>
            </a:r>
            <a:r>
              <a:rPr lang="fr-FR" dirty="0" err="1">
                <a:latin typeface="Calibri"/>
                <a:ea typeface="Calibri"/>
                <a:cs typeface="Calibri"/>
              </a:rPr>
              <a:t>together</a:t>
            </a:r>
            <a:r>
              <a:rPr lang="fr-FR" dirty="0">
                <a:latin typeface="Calibri"/>
                <a:ea typeface="Calibri"/>
                <a:cs typeface="Calibri"/>
              </a:rPr>
              <a:t> </a:t>
            </a:r>
            <a:r>
              <a:rPr lang="fr-FR" dirty="0" err="1">
                <a:latin typeface="Calibri"/>
                <a:ea typeface="Calibri"/>
                <a:cs typeface="Calibri"/>
              </a:rPr>
              <a:t>before</a:t>
            </a:r>
            <a:r>
              <a:rPr lang="fr-FR" dirty="0">
                <a:latin typeface="Calibri"/>
                <a:ea typeface="Calibri"/>
                <a:cs typeface="Calibri"/>
              </a:rPr>
              <a:t> June 30th, 2024 can </a:t>
            </a:r>
            <a:r>
              <a:rPr lang="fr-FR" dirty="0" err="1">
                <a:latin typeface="Calibri"/>
                <a:ea typeface="Calibri"/>
                <a:cs typeface="Calibri"/>
              </a:rPr>
              <a:t>choose</a:t>
            </a:r>
            <a:r>
              <a:rPr lang="fr-FR" dirty="0">
                <a:latin typeface="Calibri"/>
                <a:ea typeface="Calibri"/>
                <a:cs typeface="Calibri"/>
              </a:rPr>
              <a:t> to </a:t>
            </a:r>
            <a:r>
              <a:rPr lang="fr-FR" dirty="0" err="1">
                <a:latin typeface="Calibri"/>
                <a:ea typeface="Calibri"/>
                <a:cs typeface="Calibri"/>
              </a:rPr>
              <a:t>be</a:t>
            </a:r>
            <a:r>
              <a:rPr lang="fr-FR" dirty="0">
                <a:latin typeface="Calibri"/>
                <a:ea typeface="Calibri"/>
                <a:cs typeface="Calibri"/>
              </a:rPr>
              <a:t> in a parental union. </a:t>
            </a:r>
            <a:r>
              <a:rPr lang="fr-FR" dirty="0" err="1">
                <a:latin typeface="Calibri"/>
                <a:ea typeface="Calibri"/>
                <a:cs typeface="Calibri"/>
              </a:rPr>
              <a:t>They</a:t>
            </a:r>
            <a:r>
              <a:rPr lang="fr-FR" dirty="0">
                <a:latin typeface="Calibri"/>
                <a:ea typeface="Calibri"/>
                <a:cs typeface="Calibri"/>
              </a:rPr>
              <a:t> can do </a:t>
            </a:r>
            <a:r>
              <a:rPr lang="fr-FR" dirty="0" err="1">
                <a:latin typeface="Calibri"/>
                <a:ea typeface="Calibri"/>
                <a:cs typeface="Calibri"/>
              </a:rPr>
              <a:t>that</a:t>
            </a:r>
            <a:r>
              <a:rPr lang="fr-FR" dirty="0">
                <a:latin typeface="Calibri"/>
                <a:ea typeface="Calibri"/>
                <a:cs typeface="Calibri"/>
              </a:rPr>
              <a:t> </a:t>
            </a:r>
            <a:r>
              <a:rPr lang="fr-FR" dirty="0" err="1">
                <a:latin typeface="Calibri"/>
                <a:ea typeface="Calibri"/>
                <a:cs typeface="Calibri"/>
              </a:rPr>
              <a:t>with</a:t>
            </a:r>
            <a:r>
              <a:rPr lang="fr-FR" dirty="0">
                <a:latin typeface="Calibri"/>
                <a:ea typeface="Calibri"/>
                <a:cs typeface="Calibri"/>
              </a:rPr>
              <a:t> a </a:t>
            </a:r>
            <a:r>
              <a:rPr lang="fr-FR" dirty="0" err="1">
                <a:latin typeface="Calibri"/>
                <a:ea typeface="Calibri"/>
                <a:cs typeface="Calibri"/>
              </a:rPr>
              <a:t>notary</a:t>
            </a:r>
            <a:r>
              <a:rPr lang="fr-FR" dirty="0">
                <a:latin typeface="Calibri"/>
                <a:ea typeface="Calibri"/>
                <a:cs typeface="Calibri"/>
              </a:rPr>
              <a:t>. </a:t>
            </a:r>
            <a:r>
              <a:rPr lang="fr-FR" dirty="0" err="1">
                <a:latin typeface="Calibri"/>
                <a:ea typeface="Calibri"/>
                <a:cs typeface="Calibri"/>
              </a:rPr>
              <a:t>They</a:t>
            </a:r>
            <a:r>
              <a:rPr lang="fr-FR" dirty="0">
                <a:latin typeface="Calibri"/>
                <a:ea typeface="Calibri"/>
                <a:cs typeface="Calibri"/>
              </a:rPr>
              <a:t> can </a:t>
            </a:r>
            <a:r>
              <a:rPr lang="fr-FR" dirty="0" err="1">
                <a:latin typeface="Calibri"/>
                <a:ea typeface="Calibri"/>
                <a:cs typeface="Calibri"/>
              </a:rPr>
              <a:t>also</a:t>
            </a:r>
            <a:r>
              <a:rPr lang="fr-FR" dirty="0">
                <a:latin typeface="Calibri"/>
                <a:ea typeface="Calibri"/>
                <a:cs typeface="Calibri"/>
              </a:rPr>
              <a:t> do </a:t>
            </a:r>
            <a:r>
              <a:rPr lang="fr-FR" dirty="0" err="1">
                <a:latin typeface="Calibri"/>
                <a:ea typeface="Calibri"/>
                <a:cs typeface="Calibri"/>
              </a:rPr>
              <a:t>it</a:t>
            </a:r>
            <a:r>
              <a:rPr lang="fr-FR" dirty="0">
                <a:latin typeface="Calibri"/>
                <a:ea typeface="Calibri"/>
                <a:cs typeface="Calibri"/>
              </a:rPr>
              <a:t> </a:t>
            </a:r>
            <a:r>
              <a:rPr lang="fr-FR" dirty="0" err="1">
                <a:latin typeface="Calibri"/>
                <a:ea typeface="Calibri"/>
                <a:cs typeface="Calibri"/>
              </a:rPr>
              <a:t>without</a:t>
            </a:r>
            <a:r>
              <a:rPr lang="fr-FR" dirty="0">
                <a:latin typeface="Calibri"/>
                <a:ea typeface="Calibri"/>
                <a:cs typeface="Calibri"/>
              </a:rPr>
              <a:t> a </a:t>
            </a:r>
            <a:r>
              <a:rPr lang="fr-FR" dirty="0" err="1">
                <a:latin typeface="Calibri"/>
                <a:ea typeface="Calibri"/>
                <a:cs typeface="Calibri"/>
              </a:rPr>
              <a:t>notary</a:t>
            </a:r>
            <a:r>
              <a:rPr lang="fr-FR" dirty="0">
                <a:latin typeface="Calibri"/>
                <a:ea typeface="Calibri"/>
                <a:cs typeface="Calibri"/>
              </a:rPr>
              <a:t> : </a:t>
            </a:r>
            <a:r>
              <a:rPr lang="fr-FR" dirty="0" err="1">
                <a:latin typeface="Calibri"/>
                <a:ea typeface="Calibri"/>
                <a:cs typeface="Calibri"/>
              </a:rPr>
              <a:t>they</a:t>
            </a:r>
            <a:r>
              <a:rPr lang="fr-FR" dirty="0">
                <a:latin typeface="Calibri"/>
                <a:ea typeface="Calibri"/>
                <a:cs typeface="Calibri"/>
              </a:rPr>
              <a:t> </a:t>
            </a:r>
            <a:r>
              <a:rPr lang="fr-FR" dirty="0" err="1">
                <a:latin typeface="Calibri"/>
                <a:ea typeface="Calibri"/>
                <a:cs typeface="Calibri"/>
              </a:rPr>
              <a:t>will</a:t>
            </a:r>
            <a:r>
              <a:rPr lang="fr-FR" dirty="0">
                <a:latin typeface="Calibri"/>
                <a:ea typeface="Calibri"/>
                <a:cs typeface="Calibri"/>
              </a:rPr>
              <a:t> </a:t>
            </a:r>
            <a:r>
              <a:rPr lang="fr-FR" dirty="0" err="1">
                <a:latin typeface="Calibri"/>
                <a:ea typeface="Calibri"/>
                <a:cs typeface="Calibri"/>
              </a:rPr>
              <a:t>then</a:t>
            </a:r>
            <a:r>
              <a:rPr lang="fr-FR" dirty="0">
                <a:latin typeface="Calibri"/>
                <a:ea typeface="Calibri"/>
                <a:cs typeface="Calibri"/>
              </a:rPr>
              <a:t> have to </a:t>
            </a:r>
            <a:r>
              <a:rPr lang="fr-FR" dirty="0" err="1">
                <a:latin typeface="Calibri"/>
                <a:ea typeface="Calibri"/>
                <a:cs typeface="Calibri"/>
              </a:rPr>
              <a:t>sign</a:t>
            </a:r>
            <a:r>
              <a:rPr lang="fr-FR" dirty="0">
                <a:latin typeface="Calibri"/>
                <a:ea typeface="Calibri"/>
                <a:cs typeface="Calibri"/>
              </a:rPr>
              <a:t> a document </a:t>
            </a:r>
            <a:r>
              <a:rPr lang="fr-FR" dirty="0" err="1">
                <a:latin typeface="Calibri"/>
                <a:ea typeface="Calibri"/>
                <a:cs typeface="Calibri"/>
              </a:rPr>
              <a:t>that</a:t>
            </a:r>
            <a:r>
              <a:rPr lang="fr-FR" dirty="0">
                <a:latin typeface="Calibri"/>
                <a:ea typeface="Calibri"/>
                <a:cs typeface="Calibri"/>
              </a:rPr>
              <a:t> </a:t>
            </a:r>
            <a:r>
              <a:rPr lang="fr-FR" dirty="0" err="1">
                <a:latin typeface="Calibri"/>
                <a:ea typeface="Calibri"/>
                <a:cs typeface="Calibri"/>
              </a:rPr>
              <a:t>indicates</a:t>
            </a:r>
            <a:r>
              <a:rPr lang="fr-FR" dirty="0">
                <a:latin typeface="Calibri"/>
                <a:ea typeface="Calibri"/>
                <a:cs typeface="Calibri"/>
              </a:rPr>
              <a:t> </a:t>
            </a:r>
            <a:r>
              <a:rPr lang="fr-FR" dirty="0" err="1">
                <a:latin typeface="Calibri"/>
                <a:ea typeface="Calibri"/>
                <a:cs typeface="Calibri"/>
              </a:rPr>
              <a:t>their</a:t>
            </a:r>
            <a:r>
              <a:rPr lang="fr-FR" dirty="0">
                <a:latin typeface="Calibri"/>
                <a:ea typeface="Calibri"/>
                <a:cs typeface="Calibri"/>
              </a:rPr>
              <a:t> intention to </a:t>
            </a:r>
            <a:r>
              <a:rPr lang="fr-FR" dirty="0" err="1">
                <a:latin typeface="Calibri"/>
                <a:ea typeface="Calibri"/>
                <a:cs typeface="Calibri"/>
              </a:rPr>
              <a:t>choose</a:t>
            </a:r>
            <a:r>
              <a:rPr lang="fr-FR" dirty="0">
                <a:latin typeface="Calibri"/>
                <a:ea typeface="Calibri"/>
                <a:cs typeface="Calibri"/>
              </a:rPr>
              <a:t> to </a:t>
            </a:r>
            <a:r>
              <a:rPr lang="fr-FR" dirty="0" err="1">
                <a:latin typeface="Calibri"/>
                <a:ea typeface="Calibri"/>
                <a:cs typeface="Calibri"/>
              </a:rPr>
              <a:t>be</a:t>
            </a:r>
            <a:r>
              <a:rPr lang="fr-FR" dirty="0">
                <a:latin typeface="Calibri"/>
                <a:ea typeface="Calibri"/>
                <a:cs typeface="Calibri"/>
              </a:rPr>
              <a:t> in parental union, in the </a:t>
            </a:r>
            <a:r>
              <a:rPr lang="fr-FR" dirty="0" err="1">
                <a:latin typeface="Calibri"/>
                <a:ea typeface="Calibri"/>
                <a:cs typeface="Calibri"/>
              </a:rPr>
              <a:t>presence</a:t>
            </a:r>
            <a:r>
              <a:rPr lang="fr-FR" dirty="0">
                <a:latin typeface="Calibri"/>
                <a:ea typeface="Calibri"/>
                <a:cs typeface="Calibri"/>
              </a:rPr>
              <a:t>  </a:t>
            </a:r>
            <a:r>
              <a:rPr lang="fr-FR" dirty="0" err="1">
                <a:latin typeface="Calibri"/>
                <a:ea typeface="Calibri"/>
                <a:cs typeface="Calibri"/>
              </a:rPr>
              <a:t>two</a:t>
            </a:r>
            <a:r>
              <a:rPr lang="fr-FR" dirty="0">
                <a:latin typeface="Calibri"/>
                <a:ea typeface="Calibri"/>
                <a:cs typeface="Calibri"/>
              </a:rPr>
              <a:t> </a:t>
            </a:r>
            <a:r>
              <a:rPr lang="fr-FR" dirty="0" err="1">
                <a:latin typeface="Calibri"/>
                <a:ea typeface="Calibri"/>
                <a:cs typeface="Calibri"/>
              </a:rPr>
              <a:t>witnesses</a:t>
            </a:r>
            <a:r>
              <a:rPr lang="fr-FR" dirty="0">
                <a:latin typeface="Calibri"/>
                <a:ea typeface="Calibri"/>
                <a:cs typeface="Calibri"/>
              </a:rPr>
              <a:t>. </a:t>
            </a:r>
            <a:endParaRPr lang="fr-CA" dirty="0"/>
          </a:p>
          <a:p>
            <a:pPr>
              <a:buFont typeface="Arial" panose="020B0604020202020204" pitchFamily="34" charset="0"/>
              <a:buChar char="•"/>
              <a:defRPr/>
            </a:pPr>
            <a:endParaRPr lang="fr-FR" dirty="0">
              <a:latin typeface="Calibri"/>
              <a:ea typeface="Calibri"/>
              <a:cs typeface="Calibri"/>
            </a:endParaRPr>
          </a:p>
          <a:p>
            <a:pPr marL="171450" indent="-171450">
              <a:buFont typeface="Arial" panose="020B0604020202020204" pitchFamily="34" charset="0"/>
              <a:buChar char="•"/>
              <a:defRPr/>
            </a:pPr>
            <a:r>
              <a:rPr lang="fr-CA" err="1"/>
              <a:t>Unlike</a:t>
            </a:r>
            <a:r>
              <a:rPr lang="fr-CA" dirty="0"/>
              <a:t> </a:t>
            </a:r>
            <a:r>
              <a:rPr lang="fr-CA" err="1"/>
              <a:t>married</a:t>
            </a:r>
            <a:r>
              <a:rPr lang="fr-CA" dirty="0"/>
              <a:t> couples, couples in a parental union have the right to </a:t>
            </a:r>
            <a:r>
              <a:rPr lang="fr-CA" err="1"/>
              <a:t>decide</a:t>
            </a:r>
            <a:r>
              <a:rPr lang="fr-CA" dirty="0"/>
              <a:t> </a:t>
            </a:r>
            <a:r>
              <a:rPr lang="fr-CA" err="1"/>
              <a:t>which</a:t>
            </a:r>
            <a:r>
              <a:rPr lang="fr-CA" dirty="0"/>
              <a:t> of </a:t>
            </a:r>
            <a:r>
              <a:rPr lang="fr-CA" err="1"/>
              <a:t>their</a:t>
            </a:r>
            <a:r>
              <a:rPr lang="fr-CA" dirty="0"/>
              <a:t> </a:t>
            </a:r>
            <a:r>
              <a:rPr lang="fr-CA" err="1"/>
              <a:t>property</a:t>
            </a:r>
            <a:r>
              <a:rPr lang="fr-CA" dirty="0"/>
              <a:t> </a:t>
            </a:r>
            <a:r>
              <a:rPr lang="fr-CA" err="1"/>
              <a:t>will</a:t>
            </a:r>
            <a:r>
              <a:rPr lang="fr-CA" dirty="0"/>
              <a:t> </a:t>
            </a:r>
            <a:r>
              <a:rPr lang="fr-CA" err="1"/>
              <a:t>be</a:t>
            </a:r>
            <a:r>
              <a:rPr lang="fr-CA" dirty="0"/>
              <a:t> </a:t>
            </a:r>
            <a:r>
              <a:rPr lang="fr-CA" err="1"/>
              <a:t>included</a:t>
            </a:r>
            <a:r>
              <a:rPr lang="fr-CA" dirty="0"/>
              <a:t> in the parental union </a:t>
            </a:r>
            <a:r>
              <a:rPr lang="fr-CA" err="1"/>
              <a:t>patrimony</a:t>
            </a:r>
            <a:r>
              <a:rPr lang="fr-CA" dirty="0"/>
              <a:t>. </a:t>
            </a:r>
            <a:r>
              <a:rPr lang="fr-CA" err="1"/>
              <a:t>Therefore</a:t>
            </a:r>
            <a:r>
              <a:rPr lang="fr-CA" dirty="0"/>
              <a:t>, </a:t>
            </a:r>
            <a:r>
              <a:rPr lang="fr-CA" err="1"/>
              <a:t>they</a:t>
            </a:r>
            <a:r>
              <a:rPr lang="fr-CA" dirty="0"/>
              <a:t> </a:t>
            </a:r>
            <a:r>
              <a:rPr lang="fr-CA" err="1"/>
              <a:t>could</a:t>
            </a:r>
            <a:r>
              <a:rPr lang="fr-CA" dirty="0"/>
              <a:t> </a:t>
            </a:r>
            <a:r>
              <a:rPr lang="fr-CA" err="1"/>
              <a:t>decide</a:t>
            </a:r>
            <a:r>
              <a:rPr lang="fr-CA" dirty="0"/>
              <a:t> to </a:t>
            </a:r>
            <a:r>
              <a:rPr lang="fr-CA" err="1"/>
              <a:t>add</a:t>
            </a:r>
            <a:r>
              <a:rPr lang="fr-CA" dirty="0"/>
              <a:t> or </a:t>
            </a:r>
            <a:r>
              <a:rPr lang="fr-CA" err="1"/>
              <a:t>remove</a:t>
            </a:r>
            <a:r>
              <a:rPr lang="fr-CA" dirty="0"/>
              <a:t> assets </a:t>
            </a:r>
            <a:r>
              <a:rPr lang="fr-CA" err="1"/>
              <a:t>from</a:t>
            </a:r>
            <a:r>
              <a:rPr lang="fr-CA" dirty="0"/>
              <a:t> </a:t>
            </a:r>
            <a:r>
              <a:rPr lang="fr-CA" err="1"/>
              <a:t>their</a:t>
            </a:r>
            <a:r>
              <a:rPr lang="fr-CA" dirty="0"/>
              <a:t> parental union </a:t>
            </a:r>
            <a:r>
              <a:rPr lang="fr-CA" err="1"/>
              <a:t>patrimony</a:t>
            </a:r>
            <a:r>
              <a:rPr lang="fr-CA" dirty="0"/>
              <a:t>. For </a:t>
            </a:r>
            <a:r>
              <a:rPr lang="fr-CA" err="1"/>
              <a:t>example</a:t>
            </a:r>
            <a:r>
              <a:rPr lang="fr-CA" dirty="0"/>
              <a:t>, a couple </a:t>
            </a:r>
            <a:r>
              <a:rPr lang="fr-CA" err="1"/>
              <a:t>could</a:t>
            </a:r>
            <a:r>
              <a:rPr lang="fr-CA" dirty="0"/>
              <a:t> </a:t>
            </a:r>
            <a:r>
              <a:rPr lang="fr-CA" err="1"/>
              <a:t>decide</a:t>
            </a:r>
            <a:r>
              <a:rPr lang="fr-CA" dirty="0"/>
              <a:t> </a:t>
            </a:r>
            <a:r>
              <a:rPr lang="fr-CA" err="1"/>
              <a:t>that</a:t>
            </a:r>
            <a:r>
              <a:rPr lang="fr-CA" dirty="0"/>
              <a:t> the car </a:t>
            </a:r>
            <a:r>
              <a:rPr lang="fr-CA" err="1"/>
              <a:t>used</a:t>
            </a:r>
            <a:r>
              <a:rPr lang="fr-CA" dirty="0"/>
              <a:t> by the </a:t>
            </a:r>
            <a:r>
              <a:rPr lang="fr-CA" err="1"/>
              <a:t>family</a:t>
            </a:r>
            <a:r>
              <a:rPr lang="fr-CA" dirty="0"/>
              <a:t> </a:t>
            </a:r>
            <a:r>
              <a:rPr lang="fr-CA" err="1"/>
              <a:t>will</a:t>
            </a:r>
            <a:r>
              <a:rPr lang="fr-CA" dirty="0"/>
              <a:t> not </a:t>
            </a:r>
            <a:r>
              <a:rPr lang="fr-CA" err="1"/>
              <a:t>be</a:t>
            </a:r>
            <a:r>
              <a:rPr lang="fr-CA" dirty="0"/>
              <a:t> </a:t>
            </a:r>
            <a:r>
              <a:rPr lang="fr-CA" err="1"/>
              <a:t>included</a:t>
            </a:r>
            <a:r>
              <a:rPr lang="fr-CA" dirty="0"/>
              <a:t> in the parental union </a:t>
            </a:r>
            <a:r>
              <a:rPr lang="fr-CA" err="1"/>
              <a:t>patrimony</a:t>
            </a:r>
            <a:r>
              <a:rPr lang="fr-CA" dirty="0"/>
              <a:t>. To </a:t>
            </a:r>
            <a:r>
              <a:rPr lang="fr-CA" err="1"/>
              <a:t>remove</a:t>
            </a:r>
            <a:r>
              <a:rPr lang="fr-CA" dirty="0"/>
              <a:t> assets </a:t>
            </a:r>
            <a:r>
              <a:rPr lang="fr-CA" err="1"/>
              <a:t>that</a:t>
            </a:r>
            <a:r>
              <a:rPr lang="fr-CA" dirty="0"/>
              <a:t> </a:t>
            </a:r>
            <a:r>
              <a:rPr lang="fr-CA" err="1"/>
              <a:t>would</a:t>
            </a:r>
            <a:r>
              <a:rPr lang="fr-CA" dirty="0"/>
              <a:t> </a:t>
            </a:r>
            <a:r>
              <a:rPr lang="fr-CA" err="1"/>
              <a:t>generally</a:t>
            </a:r>
            <a:r>
              <a:rPr lang="fr-CA" dirty="0"/>
              <a:t> </a:t>
            </a:r>
            <a:r>
              <a:rPr lang="fr-CA" err="1"/>
              <a:t>be</a:t>
            </a:r>
            <a:r>
              <a:rPr lang="fr-CA" dirty="0"/>
              <a:t> </a:t>
            </a:r>
            <a:r>
              <a:rPr lang="fr-CA" err="1"/>
              <a:t>included</a:t>
            </a:r>
            <a:r>
              <a:rPr lang="fr-CA"/>
              <a:t> in a </a:t>
            </a:r>
            <a:r>
              <a:rPr lang="fr-CA" dirty="0"/>
              <a:t> Par exemple, un couple pourrait décider que la voiture utilisée par la famille ne fera pas partie du patrimoine d’union parentale</a:t>
            </a:r>
            <a:r>
              <a:rPr lang="fr-CA" dirty="0">
                <a:hlinkClick r:id="rId5"/>
              </a:rPr>
              <a:t>[22]</a:t>
            </a:r>
            <a:r>
              <a:rPr lang="fr-CA" dirty="0"/>
              <a:t>. Pour retirer des biens qui sont censés faire partie du patrimoine d’union parentale selon la loi (comme la voiture familiale), le couple doit passer par une ou un notaire</a:t>
            </a:r>
            <a:r>
              <a:rPr lang="fr-CA" dirty="0">
                <a:hlinkClick r:id="rId5"/>
              </a:rPr>
              <a:t>[23]</a:t>
            </a:r>
            <a:r>
              <a:rPr lang="fr-CA" dirty="0"/>
              <a:t>.</a:t>
            </a:r>
          </a:p>
          <a:p>
            <a:pPr marL="171450" indent="-171450">
              <a:buFont typeface="Arial" panose="020B0604020202020204" pitchFamily="34" charset="0"/>
              <a:buChar char="•"/>
            </a:pPr>
            <a:endParaRPr lang="fr-CA" dirty="0"/>
          </a:p>
          <a:p>
            <a:pPr marL="171450" indent="-171450">
              <a:buFont typeface="Arial"/>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10"/>
              </a:rPr>
              <a:t>[10]</a:t>
            </a:r>
            <a:r>
              <a:rPr lang="fr-CA" dirty="0"/>
              <a:t>. </a:t>
            </a:r>
            <a:r>
              <a:rPr lang="en-CA" dirty="0"/>
              <a:t>That said, some mediators specialize in mediation in the context of domestic violence. To find them, the person can go to the </a:t>
            </a:r>
            <a:r>
              <a:rPr lang="en-CA" dirty="0">
                <a:hlinkClick r:id="rId11"/>
              </a:rPr>
              <a:t>A</a:t>
            </a:r>
            <a:r>
              <a:rPr lang="fr-FR" dirty="0">
                <a:hlinkClick r:id="rId11"/>
              </a:rPr>
              <a:t>ssociation des médiateurs familiaux du Québec’s website</a:t>
            </a:r>
            <a:r>
              <a:rPr lang="fr-FR" dirty="0"/>
              <a:t> (association of </a:t>
            </a:r>
            <a:r>
              <a:rPr lang="fr-FR" dirty="0" err="1"/>
              <a:t>family</a:t>
            </a:r>
            <a:r>
              <a:rPr lang="fr-FR" dirty="0"/>
              <a:t> </a:t>
            </a:r>
            <a:r>
              <a:rPr lang="fr-FR" dirty="0" err="1"/>
              <a:t>mediators</a:t>
            </a:r>
            <a:r>
              <a:rPr lang="fr-FR" dirty="0"/>
              <a:t>) and click on “</a:t>
            </a:r>
            <a:r>
              <a:rPr lang="fr-FR" dirty="0" err="1"/>
              <a:t>Find</a:t>
            </a:r>
            <a:r>
              <a:rPr lang="fr-FR" dirty="0"/>
              <a:t> a </a:t>
            </a:r>
            <a:r>
              <a:rPr lang="fr-FR" dirty="0" err="1"/>
              <a:t>mediator</a:t>
            </a:r>
            <a:r>
              <a:rPr lang="fr-FR" dirty="0"/>
              <a:t>.”</a:t>
            </a:r>
            <a:r>
              <a:rPr lang="en-CA" dirty="0"/>
              <a:t>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a:t>
            </a:r>
            <a:endParaRPr lang="fr-CA" dirty="0"/>
          </a:p>
          <a:p>
            <a:endParaRPr lang="en-US" dirty="0">
              <a:cs typeface="+mn-lt"/>
            </a:endParaRPr>
          </a:p>
          <a:p>
            <a:r>
              <a:rPr lang="fr-CA" b="1" u="sng" dirty="0"/>
              <a:t>Sources</a:t>
            </a:r>
            <a:endParaRPr lang="en-US" dirty="0"/>
          </a:p>
          <a:p>
            <a:endParaRPr lang="fr-CA" dirty="0"/>
          </a:p>
          <a:p>
            <a:r>
              <a:rPr lang="fr-CA" dirty="0">
                <a:hlinkClick r:id="rId12"/>
              </a:rPr>
              <a:t>[1]</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521.20 al 1.</a:t>
            </a:r>
            <a:endParaRPr lang="fr-CA" i="1" dirty="0"/>
          </a:p>
          <a:p>
            <a:r>
              <a:rPr lang="fr-CA" dirty="0">
                <a:hlinkClick r:id="rId13"/>
              </a:rPr>
              <a:t>[2]</a:t>
            </a:r>
            <a:r>
              <a:rPr lang="fr-CA" dirty="0"/>
              <a:t> </a:t>
            </a:r>
            <a:r>
              <a:rPr lang="fr-FR" sz="18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8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800" dirty="0">
                <a:effectLst/>
                <a:latin typeface="Calibri" panose="020F0502020204030204" pitchFamily="34" charset="0"/>
                <a:ea typeface="Calibri" panose="020F0502020204030204" pitchFamily="34" charset="0"/>
                <a:cs typeface="Arial" panose="020B0604020202020204" pitchFamily="34" charset="0"/>
              </a:rPr>
              <a:t>.​</a:t>
            </a:r>
            <a:endParaRPr lang="fr-CA" i="1" dirty="0"/>
          </a:p>
          <a:p>
            <a:r>
              <a:rPr lang="fr-CA" dirty="0">
                <a:hlinkClick r:id="rId14"/>
              </a:rPr>
              <a:t>[3]</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arts 521.30, 521.34.</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5"/>
              </a:rPr>
              <a:t>[4]</a:t>
            </a:r>
            <a:r>
              <a:rPr lang="fr-CA" dirty="0"/>
              <a:t> </a:t>
            </a:r>
            <a:r>
              <a:rPr lang="fr-CA" sz="1800" i="1" kern="100"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kern="100" dirty="0">
                <a:effectLst/>
                <a:latin typeface="Calibri" panose="020F0502020204030204" pitchFamily="34" charset="0"/>
                <a:ea typeface="Calibri" panose="020F0502020204030204" pitchFamily="34" charset="0"/>
                <a:cs typeface="Arial" panose="020B0604020202020204" pitchFamily="34" charset="0"/>
              </a:rPr>
              <a:t>, RLRQ, c C-1991, art 521.20.</a:t>
            </a:r>
            <a:endParaRPr lang="fr-CA" i="1" dirty="0"/>
          </a:p>
          <a:p>
            <a:r>
              <a:rPr lang="fr-CA" dirty="0">
                <a:hlinkClick r:id="rId16"/>
              </a:rPr>
              <a:t>[5]</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arts 521.29, 521.34.</a:t>
            </a:r>
            <a:endParaRPr lang="en-US" dirty="0"/>
          </a:p>
          <a:p>
            <a:r>
              <a:rPr lang="fr-CA" dirty="0">
                <a:hlinkClick r:id="rId17"/>
              </a:rPr>
              <a:t>[6]</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521.30 al 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[7]</a:t>
            </a:r>
            <a:r>
              <a:rPr lang="fr-CA" dirty="0"/>
              <a:t> Par exemple : les </a:t>
            </a:r>
            <a:r>
              <a:rPr lang="fr-CA" dirty="0" err="1"/>
              <a:t>REERs</a:t>
            </a:r>
            <a:r>
              <a:rPr lang="fr-CA" dirty="0"/>
              <a:t> font partie du patrimoine familial des couples mariés selon le </a:t>
            </a:r>
            <a:r>
              <a:rPr lang="fr-CA" i="1" dirty="0"/>
              <a:t>Code civil du Québec</a:t>
            </a:r>
            <a:r>
              <a:rPr lang="fr-CA" dirty="0"/>
              <a:t>, RLRQ, c C-1991, arts 415 al 1. Pour les couples en union parentale, les </a:t>
            </a:r>
            <a:r>
              <a:rPr lang="fr-CA" dirty="0" err="1"/>
              <a:t>REERs</a:t>
            </a:r>
            <a:r>
              <a:rPr lang="fr-CA" dirty="0"/>
              <a:t> ne font pas partie du partage du patrimoine d’union parentale (</a:t>
            </a:r>
            <a:r>
              <a:rPr lang="fr-CA" sz="1200" i="1" dirty="0">
                <a:effectLst/>
                <a:latin typeface="Calibri"/>
                <a:ea typeface="Calibri"/>
                <a:cs typeface="Calibri"/>
              </a:rPr>
              <a:t>Code civil du Québec</a:t>
            </a:r>
            <a:r>
              <a:rPr lang="fr-CA" sz="1200" dirty="0">
                <a:effectLst/>
                <a:latin typeface="Calibri"/>
                <a:ea typeface="Calibri"/>
                <a:cs typeface="Calibri"/>
              </a:rPr>
              <a:t>, RLRQ, c C-1991, art 521.30 a contrario</a:t>
            </a:r>
            <a:r>
              <a:rPr lang="fr-CA" dirty="0"/>
              <a:t>)</a:t>
            </a:r>
          </a:p>
          <a:p>
            <a:r>
              <a:rPr lang="fr-CA" dirty="0">
                <a:hlinkClick r:id="rId12"/>
              </a:rPr>
              <a:t>[8]</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521.30 al 2.</a:t>
            </a:r>
            <a:endParaRPr lang="fr-CA" i="1" dirty="0"/>
          </a:p>
          <a:p>
            <a:r>
              <a:rPr lang="fr-CA" dirty="0">
                <a:hlinkClick r:id="rId13"/>
              </a:rPr>
              <a:t>[9]</a:t>
            </a:r>
            <a:r>
              <a:rPr lang="fr-CA"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521.34, 521.37 al 1.</a:t>
            </a:r>
            <a:endParaRPr lang="fr-CA" i="1" dirty="0"/>
          </a:p>
          <a:p>
            <a:r>
              <a:rPr lang="fr-CA" dirty="0">
                <a:hlinkClick r:id="rId14"/>
              </a:rPr>
              <a:t>[10]</a:t>
            </a:r>
            <a:r>
              <a:rPr lang="fr-CA"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521.37.</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5"/>
              </a:rPr>
              <a:t>[11]</a:t>
            </a:r>
            <a:r>
              <a:rPr lang="fr-CA" dirty="0"/>
              <a:t> </a:t>
            </a:r>
            <a:r>
              <a:rPr lang="fr-CA" i="1" dirty="0"/>
              <a:t>Code de procédure civile</a:t>
            </a:r>
            <a:r>
              <a:rPr lang="fr-CA" dirty="0"/>
              <a:t>, RLRQ, c C-25, arts 605 al 2, 616.</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6"/>
              </a:rPr>
              <a:t>[12]</a:t>
            </a:r>
            <a:r>
              <a:rPr lang="fr-CA" dirty="0"/>
              <a:t> </a:t>
            </a:r>
            <a:r>
              <a:rPr lang="fr-CA" i="1" dirty="0"/>
              <a:t>Code de procédure civile</a:t>
            </a:r>
            <a:r>
              <a:rPr lang="fr-CA" dirty="0"/>
              <a:t>, RLRQ, c C-25, art 605 al 2, 616.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7"/>
              </a:rPr>
              <a:t>[13]</a:t>
            </a:r>
            <a:r>
              <a:rPr lang="fr-CA" dirty="0"/>
              <a:t> </a:t>
            </a:r>
            <a:r>
              <a:rPr lang="fr-CA" i="1" dirty="0"/>
              <a:t> Code de procédure civile</a:t>
            </a:r>
            <a:r>
              <a:rPr lang="fr-CA" dirty="0"/>
              <a:t>, RLRQ, c C-25, art 619 ; </a:t>
            </a:r>
            <a:r>
              <a:rPr lang="fr-CA" i="1" dirty="0"/>
              <a:t>Règlement sur la médiation familiale</a:t>
            </a:r>
            <a:r>
              <a:rPr lang="fr-CA" dirty="0"/>
              <a:t>, c. C-25-01, r. 0.7, art. 10.1.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[14]</a:t>
            </a:r>
            <a:r>
              <a:rPr lang="fr-CA" i="1" dirty="0"/>
              <a:t> Code de procédure civile</a:t>
            </a:r>
            <a:r>
              <a:rPr lang="fr-CA" dirty="0"/>
              <a:t>, RLRQ, c C-25, art 409.</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[15]</a:t>
            </a:r>
            <a:r>
              <a:rPr lang="fr-FR" sz="1200" i="1" dirty="0">
                <a:effectLst/>
                <a:latin typeface="Calibri" panose="020F0502020204030204" pitchFamily="34" charset="0"/>
                <a:ea typeface="Calibri" panose="020F0502020204030204" pitchFamily="34" charset="0"/>
                <a:cs typeface="Arial" panose="020B0604020202020204" pitchFamily="34" charset="0"/>
              </a:rPr>
              <a:t> 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200" dirty="0">
                <a:effectLst/>
                <a:latin typeface="Calibri" panose="020F0502020204030204" pitchFamily="34" charset="0"/>
                <a:ea typeface="Calibri" panose="020F0502020204030204" pitchFamily="34" charset="0"/>
                <a:cs typeface="Arial" panose="020B0604020202020204" pitchFamily="34" charset="0"/>
              </a:rPr>
              <a:t>.​</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[16]</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[17]</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 al 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[18]</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 al 1.</a:t>
            </a:r>
            <a:endParaRPr lang="fr-CA" i="1" dirty="0"/>
          </a:p>
          <a:p>
            <a:r>
              <a:rPr lang="fr-CA" dirty="0">
                <a:hlinkClick r:id="rId10"/>
              </a:rPr>
              <a:t>[19]</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423.</a:t>
            </a:r>
            <a:endParaRPr lang="fr-CA" i="1" dirty="0"/>
          </a:p>
          <a:p>
            <a:r>
              <a:rPr lang="fr-CA" dirty="0">
                <a:hlinkClick r:id="rId10"/>
              </a:rPr>
              <a:t>[20]</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a:t>
            </a:r>
            <a:endParaRPr lang="fr-CA" i="1" dirty="0"/>
          </a:p>
          <a:p>
            <a:r>
              <a:rPr lang="fr-CA" dirty="0">
                <a:hlinkClick r:id="rId10"/>
              </a:rPr>
              <a:t>[21]</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 et 2.</a:t>
            </a:r>
            <a:endParaRPr lang="fr-CA" i="1" dirty="0"/>
          </a:p>
          <a:p>
            <a:r>
              <a:rPr lang="fr-CA" dirty="0">
                <a:hlinkClick r:id="rId10"/>
              </a:rPr>
              <a:t>[22]</a:t>
            </a:r>
            <a:r>
              <a:rPr lang="fr-CA" sz="1200" i="1" dirty="0">
                <a:effectLst/>
                <a:latin typeface="Calibri" panose="020F0502020204030204" pitchFamily="34" charset="0"/>
                <a:ea typeface="Calibri" panose="020F0502020204030204" pitchFamily="34" charset="0"/>
                <a:cs typeface="Arial" panose="020B0604020202020204" pitchFamily="34" charset="0"/>
              </a:rPr>
              <a:t> 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 et 2.</a:t>
            </a:r>
            <a:endParaRPr lang="fr-CA" i="1" dirty="0"/>
          </a:p>
          <a:p>
            <a:r>
              <a:rPr lang="fr-CA" dirty="0">
                <a:hlinkClick r:id="rId10"/>
              </a:rPr>
              <a:t>[23]</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2.</a:t>
            </a:r>
            <a:endParaRPr lang="fr-CA" i="1" dirty="0"/>
          </a:p>
          <a:p>
            <a:r>
              <a:rPr lang="fr-CA" dirty="0">
                <a:hlinkClick r:id="rId10"/>
              </a:rPr>
              <a:t>[24]</a:t>
            </a:r>
            <a:r>
              <a:rPr lang="fr-CA" i="1" dirty="0"/>
              <a:t> </a:t>
            </a:r>
            <a:r>
              <a:rPr lang="fr-CA" dirty="0"/>
              <a:t>Par exemple : </a:t>
            </a:r>
            <a:r>
              <a:rPr lang="fr-CA" dirty="0">
                <a:hlinkClick r:id="rId18"/>
              </a:rPr>
              <a:t>13 questions sur le droit familial en contexte de violence conjugale — SOS violence conjugale</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7C58-BCC8-1B85-AB2F-BFF108F111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9842AE-E1D9-6DE8-5281-5DFA84B7E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09FA51-27E5-3FDF-B9AB-2C8DD554DC19}"/>
              </a:ext>
            </a:extLst>
          </p:cNvPr>
          <p:cNvSpPr>
            <a:spLocks noGrp="1"/>
          </p:cNvSpPr>
          <p:nvPr>
            <p:ph type="body" idx="1"/>
          </p:nvPr>
        </p:nvSpPr>
        <p:spPr/>
        <p:txBody>
          <a:bodyPr/>
          <a:lstStyle/>
          <a:p>
            <a:r>
              <a:rPr lang="fr-CA" b="1" dirty="0"/>
              <a:t>5 minutes</a:t>
            </a:r>
            <a:endParaRPr lang="en-US" dirty="0"/>
          </a:p>
          <a:p>
            <a:endParaRPr lang="fr-CA" dirty="0"/>
          </a:p>
          <a:p>
            <a:r>
              <a:rPr lang="fr-CA" b="1" u="sng" dirty="0"/>
              <a:t>Instructions for the workshop </a:t>
            </a:r>
            <a:r>
              <a:rPr lang="fr-CA" b="1" u="sng" dirty="0" err="1"/>
              <a:t>facilitator</a:t>
            </a:r>
            <a:endParaRPr lang="fr-CA" dirty="0"/>
          </a:p>
          <a:p>
            <a:endParaRPr lang="fr-CA" dirty="0"/>
          </a:p>
          <a:p>
            <a:pPr marL="285750" indent="-285750">
              <a:buFont typeface="Arial"/>
              <a:buChar char="•"/>
            </a:pPr>
            <a:r>
              <a:rPr lang="en-US" sz="1200" b="0" i="0" kern="1200" dirty="0">
                <a:solidFill>
                  <a:schemeClr val="tx1"/>
                </a:solidFill>
                <a:effectLst/>
                <a:latin typeface="+mn-lt"/>
                <a:ea typeface="+mn-ea"/>
                <a:cs typeface="+mn-cs"/>
              </a:rPr>
              <a:t>Explain the information below by making connections with the scenario.  </a:t>
            </a:r>
          </a:p>
          <a:p>
            <a:pPr marL="285750" indent="-285750">
              <a:buFont typeface="Arial"/>
              <a:buChar char="•"/>
            </a:pPr>
            <a:endParaRPr lang="fr-CA" dirty="0"/>
          </a:p>
          <a:p>
            <a:r>
              <a:rPr lang="fr-CA" b="1" u="sng" dirty="0"/>
              <a:t>Information to </a:t>
            </a:r>
            <a:r>
              <a:rPr lang="fr-CA" b="1" u="sng" dirty="0" err="1"/>
              <a:t>share</a:t>
            </a:r>
            <a:endParaRPr lang="fr-CA" dirty="0"/>
          </a:p>
          <a:p>
            <a:endParaRPr lang="fr-CA" dirty="0"/>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Now, let's talk about the rules that apply in the following cases: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The couple doesn’t live together, </a:t>
            </a: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The couple doesn’t</a:t>
            </a:r>
            <a:r>
              <a:rPr lang="en-US" sz="1200" b="0" i="0" kern="1200">
                <a:solidFill>
                  <a:schemeClr val="tx1"/>
                </a:solidFill>
                <a:effectLst/>
                <a:latin typeface="+mn-lt"/>
                <a:ea typeface="+mn-ea"/>
                <a:cs typeface="+mn-cs"/>
              </a:rPr>
              <a:t> have children together, </a:t>
            </a:r>
            <a:r>
              <a:rPr lang="en-US"/>
              <a:t>or</a:t>
            </a:r>
            <a:endParaRPr lang="en-US" sz="1200" b="0" i="0" kern="1200">
              <a:solidFill>
                <a:schemeClr val="tx1"/>
              </a:solidFill>
              <a:effectLst/>
              <a:latin typeface="+mn-lt"/>
            </a:endParaRPr>
          </a:p>
          <a:p>
            <a:pPr marL="628650" lvl="1"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The couple has children together who were born before June 30, 2025. </a:t>
            </a:r>
          </a:p>
          <a:p>
            <a:pPr marL="342900" lvl="1" indent="-171450">
              <a:buFont typeface="Arial"/>
              <a:buChar char="•"/>
            </a:pPr>
            <a:endParaRPr lang="fr-CA" dirty="0"/>
          </a:p>
          <a:p>
            <a:pPr marL="171450" indent="-171450">
              <a:buFont typeface="Arial"/>
              <a:buChar char="•"/>
            </a:pPr>
            <a:r>
              <a:rPr lang="en-US" sz="1200" b="0" i="0" kern="1200" dirty="0">
                <a:solidFill>
                  <a:schemeClr val="tx1"/>
                </a:solidFill>
                <a:effectLst/>
                <a:latin typeface="+mn-lt"/>
                <a:ea typeface="+mn-ea"/>
                <a:cs typeface="+mn-cs"/>
              </a:rPr>
              <a:t>For unmarried couples who live together but do not have children together, the rules for dividing property after a separation </a:t>
            </a:r>
            <a:r>
              <a:rPr lang="en-US" sz="1200" b="1" i="0" kern="1200" dirty="0">
                <a:solidFill>
                  <a:schemeClr val="tx1"/>
                </a:solidFill>
                <a:effectLst/>
                <a:latin typeface="+mn-lt"/>
                <a:ea typeface="+mn-ea"/>
                <a:cs typeface="+mn-cs"/>
              </a:rPr>
              <a:t>are different from those for married couples or couples in a “parental union.” </a:t>
            </a:r>
            <a:r>
              <a:rPr lang="en-US" sz="1200" b="0" i="0" kern="1200" dirty="0">
                <a:solidFill>
                  <a:schemeClr val="tx1"/>
                </a:solidFill>
                <a:effectLst/>
                <a:latin typeface="+mn-lt"/>
                <a:ea typeface="+mn-ea"/>
                <a:cs typeface="+mn-cs"/>
              </a:rPr>
              <a:t>So, if Ana Júlia hadn’t been married, the rules would have been different, since she didn’t have children with her partner. The same applies to unmarried couples who had children together before June 30, 2025, and to couples who do not live together. </a:t>
            </a:r>
          </a:p>
          <a:p>
            <a:pPr marL="171450" indent="-171450">
              <a:buFont typeface="Arial"/>
              <a:buChar char="•"/>
            </a:pPr>
            <a:endParaRPr lang="fr-CA" dirty="0"/>
          </a:p>
          <a:p>
            <a:pPr marL="171450" indent="-171450">
              <a:buFont typeface="Arial"/>
              <a:buChar char="•"/>
            </a:pPr>
            <a:r>
              <a:rPr lang="en-US" sz="1200" b="0" i="0" kern="1200" dirty="0">
                <a:solidFill>
                  <a:schemeClr val="tx1"/>
                </a:solidFill>
                <a:effectLst/>
                <a:latin typeface="+mn-lt"/>
                <a:ea typeface="+mn-ea"/>
                <a:cs typeface="+mn-cs"/>
              </a:rPr>
              <a:t>In these cases, </a:t>
            </a:r>
            <a:r>
              <a:rPr lang="en-US" sz="1200" b="1" i="0" kern="1200" dirty="0">
                <a:solidFill>
                  <a:schemeClr val="tx1"/>
                </a:solidFill>
                <a:effectLst/>
                <a:latin typeface="+mn-lt"/>
                <a:ea typeface="+mn-ea"/>
                <a:cs typeface="+mn-cs"/>
              </a:rPr>
              <a:t>each partner usually keeps the property that belongs to them,</a:t>
            </a:r>
            <a:r>
              <a:rPr lang="en-US" sz="1200" b="0" i="0" kern="1200" dirty="0">
                <a:solidFill>
                  <a:schemeClr val="tx1"/>
                </a:solidFill>
                <a:effectLst/>
                <a:latin typeface="+mn-lt"/>
                <a:ea typeface="+mn-ea"/>
                <a:cs typeface="+mn-cs"/>
              </a:rPr>
              <a:t> even if it was used by the family during their relationship. There is no “division of family patrimony” or “division of a parental union”. For example, if Lucas owned the family car, he would keep it after they separated.  </a:t>
            </a:r>
          </a:p>
          <a:p>
            <a:pPr marL="171450" indent="-171450">
              <a:buFont typeface="Arial"/>
              <a:buChar char="•"/>
            </a:pPr>
            <a:endParaRPr lang="fr-CA" dirty="0"/>
          </a:p>
          <a:p>
            <a:pPr marL="171450" indent="-171450">
              <a:buFont typeface="Arial"/>
              <a:buChar char="•"/>
            </a:pPr>
            <a:r>
              <a:rPr lang="en-US" sz="1200" b="0" i="0" kern="1200" dirty="0">
                <a:solidFill>
                  <a:schemeClr val="tx1"/>
                </a:solidFill>
                <a:effectLst/>
                <a:latin typeface="+mn-lt"/>
                <a:ea typeface="+mn-ea"/>
                <a:cs typeface="+mn-cs"/>
              </a:rPr>
              <a:t>If the partners </a:t>
            </a:r>
            <a:r>
              <a:rPr lang="en-US" sz="1200" b="1" i="0" kern="1200" dirty="0">
                <a:solidFill>
                  <a:schemeClr val="tx1"/>
                </a:solidFill>
                <a:effectLst/>
                <a:latin typeface="+mn-lt"/>
                <a:ea typeface="+mn-ea"/>
                <a:cs typeface="+mn-cs"/>
              </a:rPr>
              <a:t>own something together,</a:t>
            </a:r>
            <a:r>
              <a:rPr lang="en-US" sz="1200" b="0" i="0" kern="1200" dirty="0">
                <a:solidFill>
                  <a:schemeClr val="tx1"/>
                </a:solidFill>
                <a:effectLst/>
                <a:latin typeface="+mn-lt"/>
                <a:ea typeface="+mn-ea"/>
                <a:cs typeface="+mn-cs"/>
              </a:rPr>
              <a:t> they must </a:t>
            </a:r>
            <a:r>
              <a:rPr lang="en-US" sz="1200" b="1" i="0" kern="1200" dirty="0">
                <a:solidFill>
                  <a:schemeClr val="tx1"/>
                </a:solidFill>
                <a:effectLst/>
                <a:latin typeface="+mn-lt"/>
                <a:ea typeface="+mn-ea"/>
                <a:cs typeface="+mn-cs"/>
              </a:rPr>
              <a:t>agree</a:t>
            </a:r>
            <a:r>
              <a:rPr lang="en-US" sz="1200" b="0" i="0" kern="1200" dirty="0">
                <a:solidFill>
                  <a:schemeClr val="tx1"/>
                </a:solidFill>
                <a:effectLst/>
                <a:latin typeface="+mn-lt"/>
                <a:ea typeface="+mn-ea"/>
                <a:cs typeface="+mn-cs"/>
              </a:rPr>
              <a:t> on who will keep it and whether one of them will reimburse the other for their share.   </a:t>
            </a:r>
          </a:p>
          <a:p>
            <a:pPr marL="171450" indent="-171450">
              <a:buFont typeface="Arial"/>
              <a:buChar char="•"/>
            </a:pPr>
            <a:endParaRPr lang="en-US" sz="1200" b="0" i="0" kern="1200" dirty="0">
              <a:solidFill>
                <a:schemeClr val="tx1"/>
              </a:solidFill>
              <a:effectLst/>
              <a:latin typeface="+mn-lt"/>
              <a:ea typeface="+mn-ea"/>
              <a:cs typeface="+mn-cs"/>
            </a:endParaRPr>
          </a:p>
          <a:p>
            <a:pPr marL="171450" indent="-171450">
              <a:buFont typeface="Arial"/>
              <a:buChar char="•"/>
            </a:pPr>
            <a:r>
              <a:rPr lang="fr-CA" dirty="0"/>
              <a:t> If </a:t>
            </a:r>
            <a:r>
              <a:rPr lang="en-US" sz="1200" b="0" i="0" kern="1200" dirty="0">
                <a:solidFill>
                  <a:schemeClr val="tx1"/>
                </a:solidFill>
                <a:effectLst/>
                <a:latin typeface="+mn-lt"/>
                <a:ea typeface="+mn-ea"/>
                <a:cs typeface="+mn-cs"/>
              </a:rPr>
              <a:t>f they can’t agree on how to divide their shared property, they can get professional help from a </a:t>
            </a:r>
            <a:r>
              <a:rPr lang="en-US" sz="1200" b="1" i="0" kern="1200" dirty="0">
                <a:solidFill>
                  <a:schemeClr val="tx1"/>
                </a:solidFill>
                <a:effectLst/>
                <a:latin typeface="+mn-lt"/>
                <a:ea typeface="+mn-ea"/>
                <a:cs typeface="+mn-cs"/>
              </a:rPr>
              <a:t>family mediator</a:t>
            </a:r>
            <a:r>
              <a:rPr lang="en-US" sz="1200" b="0" i="0" kern="1200" dirty="0">
                <a:solidFill>
                  <a:schemeClr val="tx1"/>
                </a:solidFill>
                <a:effectLst/>
                <a:latin typeface="+mn-lt"/>
                <a:ea typeface="+mn-ea"/>
                <a:cs typeface="+mn-cs"/>
              </a:rPr>
              <a:t>, like married couples and couples in a parental union. </a:t>
            </a:r>
          </a:p>
          <a:p>
            <a:pPr marL="628650" lvl="1" indent="-171450">
              <a:buFont typeface="Arial"/>
              <a:buChar char="•"/>
            </a:pPr>
            <a:r>
              <a:rPr lang="en-US" sz="1200" b="0" i="0" kern="1200" dirty="0">
                <a:solidFill>
                  <a:schemeClr val="tx1"/>
                </a:solidFill>
                <a:effectLst/>
                <a:latin typeface="+mn-lt"/>
                <a:ea typeface="+mn-ea"/>
                <a:cs typeface="+mn-cs"/>
              </a:rPr>
              <a:t>They are usually eligible for free mediation hours.  </a:t>
            </a:r>
          </a:p>
          <a:p>
            <a:pPr marL="628650" lvl="1" indent="-171450">
              <a:buFont typeface="Arial"/>
              <a:buChar char="•"/>
            </a:pPr>
            <a:r>
              <a:rPr lang="en-US" sz="1200" b="0" i="0" kern="1200" dirty="0">
                <a:solidFill>
                  <a:schemeClr val="tx1"/>
                </a:solidFill>
                <a:effectLst/>
                <a:latin typeface="+mn-lt"/>
                <a:ea typeface="+mn-ea"/>
                <a:cs typeface="+mn-cs"/>
              </a:rPr>
              <a:t>They can also choose a mediator who speaks their native language. For example, there are mediators who speak Spanish, Arabic, and Italian. </a:t>
            </a:r>
          </a:p>
          <a:p>
            <a:pPr marL="457200" lvl="1" indent="0">
              <a:buFont typeface="Arial"/>
              <a:buNone/>
            </a:pPr>
            <a:r>
              <a:rPr lang="fr-CA" dirty="0"/>
              <a:t> </a:t>
            </a:r>
          </a:p>
          <a:p>
            <a:pPr marL="171450" indent="-171450">
              <a:buFont typeface="Arial"/>
              <a:buChar char="•"/>
            </a:pPr>
            <a:r>
              <a:rPr lang="en-CA" sz="1200" b="0" i="0" kern="1200" dirty="0">
                <a:solidFill>
                  <a:schemeClr val="tx1"/>
                </a:solidFill>
                <a:effectLst/>
                <a:latin typeface="+mn-lt"/>
                <a:ea typeface="+mn-ea"/>
                <a:cs typeface="+mn-cs"/>
              </a:rPr>
              <a:t>The </a:t>
            </a:r>
            <a:r>
              <a:rPr lang="en-CA" sz="1200" b="1" i="0" kern="1200" dirty="0">
                <a:solidFill>
                  <a:schemeClr val="tx1"/>
                </a:solidFill>
                <a:effectLst/>
                <a:latin typeface="+mn-lt"/>
                <a:ea typeface="+mn-ea"/>
                <a:cs typeface="+mn-cs"/>
              </a:rPr>
              <a:t>court </a:t>
            </a:r>
            <a:r>
              <a:rPr lang="en-CA" sz="1200" b="0" i="0" kern="1200" dirty="0">
                <a:solidFill>
                  <a:schemeClr val="tx1"/>
                </a:solidFill>
                <a:effectLst/>
                <a:latin typeface="+mn-lt"/>
                <a:ea typeface="+mn-ea"/>
                <a:cs typeface="+mn-cs"/>
              </a:rPr>
              <a:t>can also make a decision for them (for example, if mediation does not resolve the matter)</a:t>
            </a:r>
          </a:p>
          <a:p>
            <a:pPr marL="171450" indent="-171450">
              <a:buFont typeface="Arial"/>
              <a:buChar char="•"/>
            </a:pPr>
            <a:endParaRPr lang="fr-CA" dirty="0"/>
          </a:p>
          <a:p>
            <a:r>
              <a:rPr lang="fr-CA" b="1" u="sng" dirty="0" err="1"/>
              <a:t>Additional</a:t>
            </a:r>
            <a:r>
              <a:rPr lang="fr-CA" b="1" u="sng" dirty="0"/>
              <a:t> notes for the </a:t>
            </a:r>
            <a:r>
              <a:rPr lang="fr-CA" b="1" u="sng" dirty="0" err="1"/>
              <a:t>volunteer</a:t>
            </a:r>
            <a:r>
              <a:rPr lang="fr-CA" b="1" u="sng" dirty="0"/>
              <a:t> </a:t>
            </a:r>
            <a:r>
              <a:rPr lang="fr-CA" b="1" u="sng" dirty="0" err="1"/>
              <a:t>lawyer</a:t>
            </a:r>
            <a:endParaRPr lang="fr-CA" dirty="0"/>
          </a:p>
          <a:p>
            <a:r>
              <a:rPr lang="fr-CA" dirty="0"/>
              <a:t> </a:t>
            </a:r>
          </a:p>
          <a:p>
            <a:pPr marL="171450" indent="-171450">
              <a:buFont typeface="Arial"/>
              <a:buChar char="•"/>
            </a:pPr>
            <a:r>
              <a:rPr lang="en-US" dirty="0"/>
              <a:t>Unmarried couples who don’t have children together can create a contract during their relationship to decide what would happen if they separate, including how they want to divide their property. This is sometimes called a “cohabitation agreement.” For more information, see our article</a:t>
            </a:r>
            <a:r>
              <a:rPr lang="fr" dirty="0"/>
              <a:t>: </a:t>
            </a:r>
            <a:r>
              <a:rPr lang="en-US" dirty="0">
                <a:hlinkClick r:id="rId3"/>
              </a:rPr>
              <a:t>Cohabitation Agreements Between Common-Law Couples | </a:t>
            </a:r>
            <a:r>
              <a:rPr lang="en-US" dirty="0" err="1">
                <a:hlinkClick r:id="rId3"/>
              </a:rPr>
              <a:t>Éducaloi</a:t>
            </a:r>
            <a:endParaRPr lang="en-US" dirty="0"/>
          </a:p>
          <a:p>
            <a:pPr marL="171450" indent="-171450">
              <a:buFont typeface="Arial"/>
              <a:buChar char="•"/>
            </a:pPr>
            <a:endParaRPr lang="fr-CA" dirty="0"/>
          </a:p>
          <a:p>
            <a:pPr marL="171450" indent="-171450">
              <a:buFont typeface="Arial"/>
              <a:buChar char="•"/>
            </a:pPr>
            <a:r>
              <a:rPr lang="en-CA" sz="1200" b="0" i="0" kern="1200" dirty="0">
                <a:solidFill>
                  <a:schemeClr val="tx1"/>
                </a:solidFill>
                <a:effectLst/>
                <a:latin typeface="+mn-lt"/>
                <a:ea typeface="+mn-ea"/>
                <a:cs typeface="+mn-cs"/>
              </a:rPr>
              <a:t>It is generally not recommended to use mediation when there was violence between the people in conflict. That said, some mediators specialize in mediation in the context of domestic violence. To find them, the person can go to the </a:t>
            </a:r>
            <a:r>
              <a:rPr lang="en-CA" sz="1200" b="0" i="0" u="sng" strike="noStrike" kern="1200" dirty="0">
                <a:solidFill>
                  <a:schemeClr val="tx1"/>
                </a:solidFill>
                <a:effectLst/>
                <a:latin typeface="+mn-lt"/>
                <a:ea typeface="+mn-ea"/>
                <a:cs typeface="+mn-cs"/>
                <a:hlinkClick r:id="rId4"/>
              </a:rPr>
              <a:t>A</a:t>
            </a:r>
            <a:r>
              <a:rPr lang="fr-FR" sz="1200" b="0" i="0" u="sng" strike="noStrike" kern="1200" dirty="0" err="1">
                <a:solidFill>
                  <a:schemeClr val="tx1"/>
                </a:solidFill>
                <a:effectLst/>
                <a:latin typeface="+mn-lt"/>
                <a:ea typeface="+mn-ea"/>
                <a:cs typeface="+mn-cs"/>
                <a:hlinkClick r:id="rId4"/>
              </a:rPr>
              <a:t>ssociation</a:t>
            </a:r>
            <a:r>
              <a:rPr lang="fr-FR" sz="1200" b="0" i="0" u="sng" strike="noStrike" kern="1200" dirty="0">
                <a:solidFill>
                  <a:schemeClr val="tx1"/>
                </a:solidFill>
                <a:effectLst/>
                <a:latin typeface="+mn-lt"/>
                <a:ea typeface="+mn-ea"/>
                <a:cs typeface="+mn-cs"/>
                <a:hlinkClick r:id="rId4"/>
              </a:rPr>
              <a:t> des médiateurs familiaux du </a:t>
            </a:r>
            <a:r>
              <a:rPr lang="fr-FR" sz="1200" b="0" i="0" u="sng" strike="noStrike" kern="1200" dirty="0" err="1">
                <a:solidFill>
                  <a:schemeClr val="tx1"/>
                </a:solidFill>
                <a:effectLst/>
                <a:latin typeface="+mn-lt"/>
                <a:ea typeface="+mn-ea"/>
                <a:cs typeface="+mn-cs"/>
                <a:hlinkClick r:id="rId4"/>
              </a:rPr>
              <a:t>Québec’s</a:t>
            </a:r>
            <a:r>
              <a:rPr lang="fr-FR" sz="1200" b="0" i="0" u="sng" strike="noStrike" kern="1200" dirty="0">
                <a:solidFill>
                  <a:schemeClr val="tx1"/>
                </a:solidFill>
                <a:effectLst/>
                <a:latin typeface="+mn-lt"/>
                <a:ea typeface="+mn-ea"/>
                <a:cs typeface="+mn-cs"/>
                <a:hlinkClick r:id="rId4"/>
              </a:rPr>
              <a:t> </a:t>
            </a:r>
            <a:r>
              <a:rPr lang="fr-FR" sz="1200" b="0" i="0" u="sng" strike="noStrike" kern="1200" dirty="0" err="1">
                <a:solidFill>
                  <a:schemeClr val="tx1"/>
                </a:solidFill>
                <a:effectLst/>
                <a:latin typeface="+mn-lt"/>
                <a:ea typeface="+mn-ea"/>
                <a:cs typeface="+mn-cs"/>
                <a:hlinkClick r:id="rId4"/>
              </a:rPr>
              <a:t>website</a:t>
            </a:r>
            <a:r>
              <a:rPr lang="fr-FR" sz="1200" b="0" i="0" kern="1200" dirty="0">
                <a:solidFill>
                  <a:schemeClr val="tx1"/>
                </a:solidFill>
                <a:effectLst/>
                <a:latin typeface="+mn-lt"/>
                <a:ea typeface="+mn-ea"/>
                <a:cs typeface="+mn-cs"/>
              </a:rPr>
              <a:t> (association of </a:t>
            </a:r>
            <a:r>
              <a:rPr lang="fr-FR" sz="1200" b="0" i="0" kern="1200" dirty="0" err="1">
                <a:solidFill>
                  <a:schemeClr val="tx1"/>
                </a:solidFill>
                <a:effectLst/>
                <a:latin typeface="+mn-lt"/>
                <a:ea typeface="+mn-ea"/>
                <a:cs typeface="+mn-cs"/>
              </a:rPr>
              <a:t>family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mediators</a:t>
            </a:r>
            <a:r>
              <a:rPr lang="fr-FR" sz="1200" b="0" i="0" kern="1200" dirty="0">
                <a:solidFill>
                  <a:schemeClr val="tx1"/>
                </a:solidFill>
                <a:effectLst/>
                <a:latin typeface="+mn-lt"/>
                <a:ea typeface="+mn-ea"/>
                <a:cs typeface="+mn-cs"/>
              </a:rPr>
              <a:t>) and click on “</a:t>
            </a:r>
            <a:r>
              <a:rPr lang="fr-FR" sz="1200" b="0" i="0" kern="1200" dirty="0" err="1">
                <a:solidFill>
                  <a:schemeClr val="tx1"/>
                </a:solidFill>
                <a:effectLst/>
                <a:latin typeface="+mn-lt"/>
                <a:ea typeface="+mn-ea"/>
                <a:cs typeface="+mn-cs"/>
              </a:rPr>
              <a:t>Find</a:t>
            </a:r>
            <a:r>
              <a:rPr lang="fr-FR" sz="1200" b="0" i="0" kern="1200" dirty="0">
                <a:solidFill>
                  <a:schemeClr val="tx1"/>
                </a:solidFill>
                <a:effectLst/>
                <a:latin typeface="+mn-lt"/>
                <a:ea typeface="+mn-ea"/>
                <a:cs typeface="+mn-cs"/>
              </a:rPr>
              <a:t> a </a:t>
            </a:r>
            <a:r>
              <a:rPr lang="fr-FR" sz="1200" b="0" i="0" kern="1200" dirty="0" err="1">
                <a:solidFill>
                  <a:schemeClr val="tx1"/>
                </a:solidFill>
                <a:effectLst/>
                <a:latin typeface="+mn-lt"/>
                <a:ea typeface="+mn-ea"/>
                <a:cs typeface="+mn-cs"/>
              </a:rPr>
              <a:t>mediator</a:t>
            </a:r>
            <a:r>
              <a:rPr lang="fr-FR" sz="1200" b="0" i="0"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They can then select “Violence </a:t>
            </a:r>
            <a:r>
              <a:rPr lang="en-CA" sz="1200" b="0" i="0" kern="1200" dirty="0" err="1">
                <a:solidFill>
                  <a:schemeClr val="tx1"/>
                </a:solidFill>
                <a:effectLst/>
                <a:latin typeface="+mn-lt"/>
                <a:ea typeface="+mn-ea"/>
                <a:cs typeface="+mn-cs"/>
              </a:rPr>
              <a:t>familiale</a:t>
            </a:r>
            <a:r>
              <a:rPr lang="en-CA" sz="1200" b="0" i="0" kern="1200" dirty="0">
                <a:solidFill>
                  <a:schemeClr val="tx1"/>
                </a:solidFill>
                <a:effectLst/>
                <a:latin typeface="+mn-lt"/>
                <a:ea typeface="+mn-ea"/>
                <a:cs typeface="+mn-cs"/>
              </a:rPr>
              <a:t> et </a:t>
            </a:r>
            <a:r>
              <a:rPr lang="en-CA" sz="1200" b="0" i="0" kern="1200" dirty="0" err="1">
                <a:solidFill>
                  <a:schemeClr val="tx1"/>
                </a:solidFill>
                <a:effectLst/>
                <a:latin typeface="+mn-lt"/>
                <a:ea typeface="+mn-ea"/>
                <a:cs typeface="+mn-cs"/>
              </a:rPr>
              <a:t>conjugale</a:t>
            </a:r>
            <a:r>
              <a:rPr lang="en-CA" sz="1200" b="0" i="0" kern="1200" dirty="0">
                <a:solidFill>
                  <a:schemeClr val="tx1"/>
                </a:solidFill>
                <a:effectLst/>
                <a:latin typeface="+mn-lt"/>
                <a:ea typeface="+mn-ea"/>
                <a:cs typeface="+mn-cs"/>
              </a:rPr>
              <a:t>” (family and domestic violence) under the “Champ(s) </a:t>
            </a:r>
            <a:r>
              <a:rPr lang="en-CA" sz="1200" b="0" i="0" kern="1200" dirty="0" err="1">
                <a:solidFill>
                  <a:schemeClr val="tx1"/>
                </a:solidFill>
                <a:effectLst/>
                <a:latin typeface="+mn-lt"/>
                <a:ea typeface="+mn-ea"/>
                <a:cs typeface="+mn-cs"/>
              </a:rPr>
              <a:t>d’expertise</a:t>
            </a:r>
            <a:r>
              <a:rPr lang="en-CA" sz="1200" b="0" i="0" kern="1200" dirty="0">
                <a:solidFill>
                  <a:schemeClr val="tx1"/>
                </a:solidFill>
                <a:effectLst/>
                <a:latin typeface="+mn-lt"/>
                <a:ea typeface="+mn-ea"/>
                <a:cs typeface="+mn-cs"/>
              </a:rPr>
              <a:t>(s)” field. For more information on family mediation, </a:t>
            </a:r>
            <a:r>
              <a:rPr lang="en-CA" sz="1200" b="0" i="0" u="none" strike="noStrike" kern="1200" dirty="0">
                <a:solidFill>
                  <a:schemeClr val="tx1"/>
                </a:solidFill>
                <a:effectLst/>
                <a:latin typeface="+mn-lt"/>
                <a:ea typeface="+mn-ea"/>
                <a:cs typeface="+mn-cs"/>
              </a:rPr>
              <a:t>you can consult this </a:t>
            </a:r>
            <a:r>
              <a:rPr lang="en-CA" sz="1200" b="0" i="0" u="none" strike="noStrike" kern="1200" dirty="0" err="1">
                <a:solidFill>
                  <a:schemeClr val="tx1"/>
                </a:solidFill>
                <a:effectLst/>
                <a:latin typeface="+mn-lt"/>
                <a:ea typeface="+mn-ea"/>
                <a:cs typeface="+mn-cs"/>
              </a:rPr>
              <a:t>Éducaloi</a:t>
            </a:r>
            <a:r>
              <a:rPr lang="en-CA" sz="1200" b="0" i="0" u="none" strike="noStrike" kern="1200" dirty="0">
                <a:solidFill>
                  <a:schemeClr val="tx1"/>
                </a:solidFill>
                <a:effectLst/>
                <a:latin typeface="+mn-lt"/>
                <a:ea typeface="+mn-ea"/>
                <a:cs typeface="+mn-cs"/>
              </a:rPr>
              <a:t> </a:t>
            </a:r>
            <a:r>
              <a:rPr lang="en-CA" sz="1200" b="0" i="0" u="none" strike="noStrike" kern="1200">
                <a:solidFill>
                  <a:schemeClr val="tx1"/>
                </a:solidFill>
                <a:effectLst/>
                <a:latin typeface="+mn-lt"/>
                <a:ea typeface="+mn-ea"/>
                <a:cs typeface="+mn-cs"/>
              </a:rPr>
              <a:t>article : </a:t>
            </a:r>
            <a:r>
              <a:rPr lang="en-US">
                <a:hlinkClick r:id="rId5"/>
              </a:rPr>
              <a:t>Family </a:t>
            </a:r>
            <a:r>
              <a:rPr lang="en-US" dirty="0">
                <a:hlinkClick r:id="rId5"/>
              </a:rPr>
              <a:t>Mediation in Six Steps | </a:t>
            </a:r>
            <a:r>
              <a:rPr lang="en-US" dirty="0" err="1">
                <a:hlinkClick r:id="rId5"/>
              </a:rPr>
              <a:t>Éducaloi</a:t>
            </a:r>
            <a:endParaRPr lang="fr-CA" dirty="0"/>
          </a:p>
          <a:p>
            <a:pPr marL="171450" indent="-171450">
              <a:buFont typeface="Arial"/>
              <a:buChar char="•"/>
            </a:pPr>
            <a:endParaRPr lang="en-US" dirty="0">
              <a:cs typeface="+mn-lt"/>
            </a:endParaRPr>
          </a:p>
          <a:p>
            <a:r>
              <a:rPr lang="fr-CA" b="1" u="sng" dirty="0"/>
              <a:t>Sources</a:t>
            </a:r>
            <a:endParaRPr lang="en-US"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6"/>
              </a:rPr>
              <a:t>[1]</a:t>
            </a:r>
            <a:r>
              <a:rPr lang="fr-CA" dirty="0"/>
              <a:t> </a:t>
            </a:r>
            <a:r>
              <a:rPr lang="fr-CA" sz="1800" i="1" kern="100"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kern="100" dirty="0">
                <a:effectLst/>
                <a:latin typeface="Calibri" panose="020F0502020204030204" pitchFamily="34" charset="0"/>
                <a:ea typeface="Calibri" panose="020F0502020204030204" pitchFamily="34" charset="0"/>
                <a:cs typeface="Arial" panose="020B0604020202020204" pitchFamily="34" charset="0"/>
              </a:rPr>
              <a:t>, RLRQ, c C-1991, art 521.20 al 1 a contrario.</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6"/>
              </a:rPr>
              <a:t>[2]</a:t>
            </a:r>
            <a:r>
              <a:rPr lang="fr-CA" dirty="0"/>
              <a:t> </a:t>
            </a:r>
            <a:r>
              <a:rPr lang="fr-FR" sz="1800" i="1" kern="100"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800" kern="1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800" kern="1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7"/>
              </a:rPr>
              <a:t>[3]</a:t>
            </a:r>
            <a:r>
              <a:rPr lang="fr-CA" sz="1200" i="1" kern="100" dirty="0">
                <a:effectLst/>
                <a:latin typeface="Calibri" panose="020F0502020204030204" pitchFamily="34" charset="0"/>
                <a:ea typeface="Calibri" panose="020F0502020204030204" pitchFamily="34" charset="0"/>
                <a:cs typeface="Arial" panose="020B0604020202020204" pitchFamily="34" charset="0"/>
              </a:rPr>
              <a:t> Code civil du Québec</a:t>
            </a:r>
            <a:r>
              <a:rPr lang="fr-CA" sz="1200" kern="100" dirty="0">
                <a:effectLst/>
                <a:latin typeface="Calibri" panose="020F0502020204030204" pitchFamily="34" charset="0"/>
                <a:ea typeface="Calibri" panose="020F0502020204030204" pitchFamily="34" charset="0"/>
                <a:cs typeface="Arial" panose="020B0604020202020204" pitchFamily="34" charset="0"/>
              </a:rPr>
              <a:t>, RLRQ, c C-1991, art 521.20 al 1 a contrario.</a:t>
            </a:r>
            <a:endParaRPr lang="fr-CA" dirty="0"/>
          </a:p>
          <a:p>
            <a:r>
              <a:rPr lang="fr-CA" dirty="0">
                <a:hlinkClick r:id="rId6"/>
              </a:rPr>
              <a:t>[4]</a:t>
            </a:r>
            <a:r>
              <a:rPr lang="fr-CA" dirty="0"/>
              <a:t> </a:t>
            </a:r>
            <a:r>
              <a:rPr lang="fr-CA" i="1" dirty="0"/>
              <a:t>Code civil du Québec</a:t>
            </a:r>
            <a:r>
              <a:rPr lang="fr-CA" dirty="0"/>
              <a:t>, RLRQ, c C-1991, art 947.</a:t>
            </a:r>
            <a:endParaRPr lang="en-US" dirty="0"/>
          </a:p>
          <a:p>
            <a:r>
              <a:rPr lang="fr-CA" dirty="0">
                <a:hlinkClick r:id="rId8"/>
              </a:rPr>
              <a:t>[5]</a:t>
            </a:r>
            <a:r>
              <a:rPr lang="fr-CA" dirty="0"/>
              <a:t> </a:t>
            </a:r>
            <a:r>
              <a:rPr lang="fr-CA" i="1" dirty="0"/>
              <a:t>Code civil du Québec</a:t>
            </a:r>
            <a:r>
              <a:rPr lang="fr-CA" dirty="0"/>
              <a:t>, RLRQ, c C-1991, art 1026, 1030. </a:t>
            </a:r>
            <a:endParaRPr lang="en-US" dirty="0"/>
          </a:p>
          <a:p>
            <a:r>
              <a:rPr lang="fr-CA" dirty="0">
                <a:hlinkClick r:id="rId9"/>
              </a:rPr>
              <a:t>[6]</a:t>
            </a:r>
            <a:r>
              <a:rPr lang="fr-CA" dirty="0"/>
              <a:t> </a:t>
            </a:r>
            <a:r>
              <a:rPr lang="fr-CA" i="1" dirty="0"/>
              <a:t>Code de procédure civile</a:t>
            </a:r>
            <a:r>
              <a:rPr lang="fr-CA" dirty="0"/>
              <a:t>, RLRQ, c C-25, arts 605 al 2, 616.</a:t>
            </a:r>
            <a:endParaRPr lang="en-US" dirty="0"/>
          </a:p>
          <a:p>
            <a:r>
              <a:rPr lang="fr-CA" dirty="0">
                <a:hlinkClick r:id="rId10"/>
              </a:rPr>
              <a:t>[7]</a:t>
            </a:r>
            <a:r>
              <a:rPr lang="fr-CA" dirty="0"/>
              <a:t> </a:t>
            </a:r>
            <a:r>
              <a:rPr lang="fr-CA" i="1" dirty="0"/>
              <a:t>Code de procédure civile</a:t>
            </a:r>
            <a:r>
              <a:rPr lang="fr-CA" dirty="0"/>
              <a:t>, RLRQ, c C-25, art 605 al 2, 616.</a:t>
            </a:r>
            <a:endParaRPr lang="en-US" dirty="0"/>
          </a:p>
          <a:p>
            <a:r>
              <a:rPr lang="fr-CA" dirty="0">
                <a:hlinkClick r:id="rId11"/>
              </a:rPr>
              <a:t>[8]</a:t>
            </a:r>
            <a:r>
              <a:rPr lang="fr-CA" dirty="0"/>
              <a:t> </a:t>
            </a:r>
            <a:r>
              <a:rPr lang="fr-CA" i="1" dirty="0"/>
              <a:t>Code de procédure civile</a:t>
            </a:r>
            <a:r>
              <a:rPr lang="fr-CA" dirty="0"/>
              <a:t>, RLRQ, c C-25, art 619 ; </a:t>
            </a:r>
            <a:r>
              <a:rPr lang="fr-CA" i="1" dirty="0"/>
              <a:t>Règlement sur la médiation familiale</a:t>
            </a:r>
            <a:r>
              <a:rPr lang="fr-CA" dirty="0"/>
              <a:t>, c. C-25-01, r. 0.7, art. 10.1, 10.4.</a:t>
            </a:r>
            <a:endParaRPr lang="en-US" dirty="0"/>
          </a:p>
          <a:p>
            <a:r>
              <a:rPr lang="fr-CA" dirty="0">
                <a:hlinkClick r:id="rId12"/>
              </a:rPr>
              <a:t>[9]</a:t>
            </a:r>
            <a:r>
              <a:rPr lang="fr-CA" dirty="0"/>
              <a:t> </a:t>
            </a:r>
            <a:r>
              <a:rPr lang="fr-CA" i="1" dirty="0"/>
              <a:t>Code de procédure civile</a:t>
            </a:r>
            <a:r>
              <a:rPr lang="fr-CA" dirty="0"/>
              <a:t>, RLRQ, c C-25, art 409.</a:t>
            </a:r>
            <a:endParaRPr lang="en-US" dirty="0"/>
          </a:p>
          <a:p>
            <a:r>
              <a:rPr lang="fr-CA" dirty="0">
                <a:hlinkClick r:id="rId13"/>
              </a:rPr>
              <a:t>[10]</a:t>
            </a:r>
            <a:r>
              <a:rPr lang="fr-CA" dirty="0"/>
              <a:t> Par exemple : </a:t>
            </a:r>
            <a:r>
              <a:rPr lang="fr-CA" dirty="0">
                <a:hlinkClick r:id="rId14"/>
              </a:rPr>
              <a:t>13 questions sur le droit familial en contexte de violence conjugale — SOS violence conjugale</a:t>
            </a:r>
            <a:endParaRPr lang="fr-CA" dirty="0"/>
          </a:p>
        </p:txBody>
      </p:sp>
      <p:sp>
        <p:nvSpPr>
          <p:cNvPr id="4" name="Espace réservé du numéro de diapositive 3">
            <a:extLst>
              <a:ext uri="{FF2B5EF4-FFF2-40B4-BE49-F238E27FC236}">
                <a16:creationId xmlns:a16="http://schemas.microsoft.com/office/drawing/2014/main" id="{5A4C4526-646B-094A-E0EC-0F9574460135}"/>
              </a:ext>
            </a:extLst>
          </p:cNvPr>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12412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171450" indent="-171450">
              <a:buFont typeface="Arial"/>
              <a:buChar char="•"/>
            </a:pPr>
            <a:endParaRPr lang="fr-CA"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In the </a:t>
            </a:r>
            <a:r>
              <a:rPr lang="fr-CA" b="0" i="0" u="none" strike="noStrike" dirty="0" err="1">
                <a:solidFill>
                  <a:srgbClr val="444444"/>
                </a:solidFill>
                <a:effectLst/>
                <a:highlight>
                  <a:srgbClr val="F5F5F5"/>
                </a:highlight>
              </a:rPr>
              <a:t>following</a:t>
            </a:r>
            <a:r>
              <a:rPr lang="fr-CA" b="0" i="0" u="none" strike="noStrike" dirty="0">
                <a:solidFill>
                  <a:srgbClr val="444444"/>
                </a:solidFill>
                <a:effectLst/>
                <a:highlight>
                  <a:srgbClr val="F5F5F5"/>
                </a:highlight>
              </a:rPr>
              <a:t> slides,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will</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find</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that</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can </a:t>
            </a:r>
            <a:r>
              <a:rPr lang="fr-CA" b="0" i="0" u="none" strike="noStrike" dirty="0" err="1">
                <a:solidFill>
                  <a:srgbClr val="444444"/>
                </a:solidFill>
                <a:effectLst/>
                <a:highlight>
                  <a:srgbClr val="F5F5F5"/>
                </a:highlight>
              </a:rPr>
              <a:t>present</a:t>
            </a:r>
            <a:r>
              <a:rPr lang="fr-CA" b="0" i="0" u="none" strike="noStrike" dirty="0">
                <a:solidFill>
                  <a:srgbClr val="444444"/>
                </a:solidFill>
                <a:effectLst/>
                <a:highlight>
                  <a:srgbClr val="F5F5F5"/>
                </a:highlight>
              </a:rPr>
              <a:t> to participants. You can </a:t>
            </a:r>
            <a:r>
              <a:rPr lang="fr-CA" b="0" i="0" u="none" strike="noStrike" dirty="0" err="1">
                <a:solidFill>
                  <a:srgbClr val="444444"/>
                </a:solidFill>
                <a:effectLst/>
                <a:highlight>
                  <a:srgbClr val="F5F5F5"/>
                </a:highlight>
              </a:rPr>
              <a:t>customize</a:t>
            </a:r>
            <a:r>
              <a:rPr lang="fr-CA" b="0" i="0" u="none" strike="noStrike" dirty="0">
                <a:solidFill>
                  <a:srgbClr val="444444"/>
                </a:solidFill>
                <a:effectLst/>
                <a:highlight>
                  <a:srgbClr val="F5F5F5"/>
                </a:highlight>
              </a:rPr>
              <a:t> the workshop by </a:t>
            </a:r>
            <a:r>
              <a:rPr lang="fr-CA" b="0" i="0" u="none" strike="noStrike" dirty="0" err="1">
                <a:solidFill>
                  <a:srgbClr val="444444"/>
                </a:solidFill>
                <a:effectLst/>
                <a:highlight>
                  <a:srgbClr val="F5F5F5"/>
                </a:highlight>
              </a:rPr>
              <a:t>adding</a:t>
            </a:r>
            <a:r>
              <a:rPr lang="fr-CA" b="0" i="0" u="none" strike="noStrike" dirty="0">
                <a:solidFill>
                  <a:srgbClr val="444444"/>
                </a:solidFill>
                <a:effectLst/>
                <a:highlight>
                  <a:srgbClr val="F5F5F5"/>
                </a:highlight>
              </a:rPr>
              <a:t> slides </a:t>
            </a:r>
            <a:r>
              <a:rPr lang="fr-CA" b="0" i="0" u="none" strike="noStrike" dirty="0" err="1">
                <a:solidFill>
                  <a:srgbClr val="444444"/>
                </a:solidFill>
                <a:effectLst/>
                <a:highlight>
                  <a:srgbClr val="F5F5F5"/>
                </a:highlight>
              </a:rPr>
              <a:t>presenting</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other</a:t>
            </a:r>
            <a:r>
              <a:rPr lang="fr-CA" b="0" i="0" u="none" strike="noStrike" dirty="0">
                <a:solidFill>
                  <a:srgbClr val="444444"/>
                </a:solidFill>
                <a:effectLst/>
                <a:highlight>
                  <a:srgbClr val="F5F5F5"/>
                </a:highlight>
              </a:rPr>
              <a:t> relevant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 </a:t>
            </a:r>
          </a:p>
          <a:p>
            <a:pPr marL="285750" indent="-285750">
              <a:buFont typeface="Arial"/>
              <a:buChar char="•"/>
            </a:pPr>
            <a:r>
              <a:rPr lang="en-CA" dirty="0">
                <a:highlight>
                  <a:srgbClr val="F5F5F5"/>
                </a:highlight>
              </a:rPr>
              <a:t>Feel free to print the slides with the resources.</a:t>
            </a:r>
            <a:endParaRPr lang="fr-CA" dirty="0">
              <a:highlight>
                <a:srgbClr val="F5F5F5"/>
              </a:highlight>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CA" dirty="0">
                <a:highlight>
                  <a:srgbClr val="F5F5F5"/>
                </a:highlight>
              </a:rPr>
              <a:t>Feel free to offer to help participants contact one of the mentioned resources or even to go with them if needed.</a:t>
            </a:r>
            <a:r>
              <a:rPr lang="fr-CA" b="0" i="0" u="none" strike="noStrike" dirty="0">
                <a:solidFill>
                  <a:srgbClr val="444444"/>
                </a:solidFill>
                <a:effectLst/>
                <a:highlight>
                  <a:srgbClr val="F5F5F5"/>
                </a:highlight>
              </a:rPr>
              <a:t>You can </a:t>
            </a:r>
            <a:r>
              <a:rPr lang="fr-CA" b="0" i="0" u="none" strike="noStrike" dirty="0" err="1">
                <a:solidFill>
                  <a:srgbClr val="444444"/>
                </a:solidFill>
                <a:effectLst/>
                <a:highlight>
                  <a:srgbClr val="F5F5F5"/>
                </a:highlight>
              </a:rPr>
              <a:t>also</a:t>
            </a:r>
            <a:r>
              <a:rPr lang="fr-CA" b="0" i="0" u="none" strike="noStrike" dirty="0">
                <a:solidFill>
                  <a:srgbClr val="444444"/>
                </a:solidFill>
                <a:effectLst/>
                <a:highlight>
                  <a:srgbClr val="F5F5F5"/>
                </a:highlight>
              </a:rPr>
              <a:t> explore </a:t>
            </a:r>
            <a:r>
              <a:rPr lang="fr-CA" b="0" i="0" u="none" strike="noStrike" dirty="0" err="1">
                <a:solidFill>
                  <a:srgbClr val="444444"/>
                </a:solidFill>
                <a:effectLst/>
                <a:highlight>
                  <a:srgbClr val="F5F5F5"/>
                </a:highlight>
              </a:rPr>
              <a:t>their</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websites</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together</a:t>
            </a:r>
            <a:r>
              <a:rPr lang="fr-CA" b="0" i="0" u="none" strike="noStrike" dirty="0">
                <a:solidFill>
                  <a:srgbClr val="444444"/>
                </a:solidFill>
                <a:effectLst/>
                <a:highlight>
                  <a:srgbClr val="F5F5F5"/>
                </a:highlight>
              </a:rPr>
              <a: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fr-CA" dirty="0">
                <a:solidFill>
                  <a:srgbClr val="444444"/>
                </a:solidFill>
                <a:highlight>
                  <a:srgbClr val="F5F5F5"/>
                </a:highlight>
              </a:rPr>
              <a:t>Mention</a:t>
            </a:r>
            <a:r>
              <a:rPr lang="en-CA" dirty="0">
                <a:highlight>
                  <a:srgbClr val="F5F5F5"/>
                </a:highlight>
              </a:rPr>
              <a:t> that they can look at these resources even if they do not intend to leave their spouse or partner, or if they are still deciding what to do. They can consult these resources simply to inform themselves.</a:t>
            </a:r>
            <a:endParaRPr lang="fr-CA" dirty="0">
              <a:highlight>
                <a:srgbClr val="F5F5F5"/>
              </a:highlight>
            </a:endParaRPr>
          </a:p>
          <a:p>
            <a:pPr marL="285750" indent="-285750">
              <a:buFont typeface="Arial,Sans-Serif"/>
              <a:buChar char="•"/>
            </a:pPr>
            <a:endParaRPr lang="fr-CA" dirty="0">
              <a:solidFill>
                <a:srgbClr val="444444"/>
              </a:solidFill>
              <a:highlight>
                <a:srgbClr val="F5F5F5"/>
              </a:highlight>
            </a:endParaRPr>
          </a:p>
          <a:p>
            <a:pPr algn="l"/>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rtl="0" fontAlgn="base"/>
            <a:r>
              <a:rPr lang="fr-CA" sz="1200" b="0" i="0" u="none" strike="noStrike" kern="1200" dirty="0">
                <a:solidFill>
                  <a:schemeClr val="tx1"/>
                </a:solidFill>
                <a:effectLst/>
                <a:highlight>
                  <a:srgbClr val="F5F5F5"/>
                </a:highlight>
                <a:latin typeface="+mn-lt"/>
                <a:ea typeface="+mn-ea"/>
                <a:cs typeface="+mn-cs"/>
              </a:rPr>
              <a:t>You can </a:t>
            </a:r>
            <a:r>
              <a:rPr lang="fr-CA" sz="1200" b="0" i="0" u="none" strike="noStrike" kern="1200" dirty="0" err="1">
                <a:solidFill>
                  <a:schemeClr val="tx1"/>
                </a:solidFill>
                <a:effectLst/>
                <a:highlight>
                  <a:srgbClr val="F5F5F5"/>
                </a:highlight>
                <a:latin typeface="+mn-lt"/>
                <a:ea typeface="+mn-ea"/>
                <a:cs typeface="+mn-cs"/>
              </a:rPr>
              <a:t>customize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this</a:t>
            </a:r>
            <a:r>
              <a:rPr lang="fr-CA" sz="1200" b="0" i="0" u="none" strike="noStrike" kern="1200" dirty="0">
                <a:solidFill>
                  <a:schemeClr val="tx1"/>
                </a:solidFill>
                <a:effectLst/>
                <a:highlight>
                  <a:srgbClr val="F5F5F5"/>
                </a:highlight>
                <a:latin typeface="+mn-lt"/>
                <a:ea typeface="+mn-ea"/>
                <a:cs typeface="+mn-cs"/>
              </a:rPr>
              <a:t> slide if </a:t>
            </a:r>
            <a:r>
              <a:rPr lang="fr-CA" sz="1200" b="0" i="0" u="none" strike="noStrike" kern="1200" dirty="0" err="1">
                <a:solidFill>
                  <a:schemeClr val="tx1"/>
                </a:solidFill>
                <a:effectLst/>
                <a:highlight>
                  <a:srgbClr val="F5F5F5"/>
                </a:highlight>
                <a:latin typeface="+mn-lt"/>
                <a:ea typeface="+mn-ea"/>
                <a:cs typeface="+mn-cs"/>
              </a:rPr>
              <a:t>you</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want</a:t>
            </a:r>
            <a:r>
              <a:rPr lang="fr-CA" sz="1200" b="0" i="0" u="none" strike="noStrike" kern="1200" dirty="0">
                <a:solidFill>
                  <a:schemeClr val="tx1"/>
                </a:solidFill>
                <a:effectLst/>
                <a:highlight>
                  <a:srgbClr val="F5F5F5"/>
                </a:highlight>
                <a:latin typeface="+mn-lt"/>
                <a:ea typeface="+mn-ea"/>
                <a:cs typeface="+mn-cs"/>
              </a:rPr>
              <a:t> to </a:t>
            </a:r>
            <a:r>
              <a:rPr lang="fr-CA" sz="1200" b="0" i="0" u="none" strike="noStrike" kern="1200" dirty="0" err="1">
                <a:solidFill>
                  <a:schemeClr val="tx1"/>
                </a:solidFill>
                <a:effectLst/>
                <a:highlight>
                  <a:srgbClr val="F5F5F5"/>
                </a:highlight>
                <a:latin typeface="+mn-lt"/>
                <a:ea typeface="+mn-ea"/>
                <a:cs typeface="+mn-cs"/>
              </a:rPr>
              <a:t>add</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resources</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other</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than</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those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presented</a:t>
            </a:r>
            <a:r>
              <a:rPr lang="fr-CA" sz="1200" b="0" i="0" u="none" strike="noStrike" kern="1200" dirty="0">
                <a:solidFill>
                  <a:schemeClr val="tx1"/>
                </a:solidFill>
                <a:effectLst/>
                <a:highlight>
                  <a:srgbClr val="F5F5F5"/>
                </a:highlight>
                <a:latin typeface="+mn-lt"/>
                <a:ea typeface="+mn-ea"/>
                <a:cs typeface="+mn-cs"/>
              </a:rPr>
              <a:t> in the </a:t>
            </a:r>
            <a:r>
              <a:rPr lang="fr-CA" sz="1200" b="0" i="0" u="none" strike="noStrike" kern="1200" dirty="0" err="1">
                <a:solidFill>
                  <a:schemeClr val="tx1"/>
                </a:solidFill>
                <a:effectLst/>
                <a:highlight>
                  <a:srgbClr val="F5F5F5"/>
                </a:highlight>
                <a:latin typeface="+mn-lt"/>
                <a:ea typeface="+mn-ea"/>
                <a:cs typeface="+mn-cs"/>
              </a:rPr>
              <a:t>following</a:t>
            </a:r>
            <a:r>
              <a:rPr lang="fr-CA" sz="1200" b="0" i="0" u="none" strike="noStrike" kern="1200" dirty="0">
                <a:solidFill>
                  <a:schemeClr val="tx1"/>
                </a:solidFill>
                <a:effectLst/>
                <a:highlight>
                  <a:srgbClr val="F5F5F5"/>
                </a:highlight>
                <a:latin typeface="+mn-lt"/>
                <a:ea typeface="+mn-ea"/>
                <a:cs typeface="+mn-cs"/>
              </a:rPr>
              <a:t> slides. </a:t>
            </a:r>
            <a:r>
              <a:rPr lang="en-US" sz="1200" b="0" i="0" kern="1200" dirty="0">
                <a:solidFill>
                  <a:schemeClr val="tx1"/>
                </a:solidFill>
                <a:effectLst/>
                <a:highlight>
                  <a:srgbClr val="F5F5F5"/>
                </a:highlight>
                <a:latin typeface="+mn-lt"/>
                <a:ea typeface="+mn-ea"/>
                <a:cs typeface="+mn-cs"/>
              </a:rPr>
              <a:t>​</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err="1">
                <a:solidFill>
                  <a:srgbClr val="000000"/>
                </a:solidFill>
                <a:highlight>
                  <a:srgbClr val="F5F5F5"/>
                </a:highlight>
              </a:rPr>
              <a:t>Explain</a:t>
            </a:r>
            <a:r>
              <a:rPr lang="fr-CA" dirty="0">
                <a:solidFill>
                  <a:srgbClr val="000000"/>
                </a:solidFill>
                <a:highlight>
                  <a:srgbClr val="F5F5F5"/>
                </a:highlight>
              </a:rPr>
              <a:t> </a:t>
            </a:r>
            <a:r>
              <a:rPr lang="en-CA" sz="1200" b="0" i="0" u="none" strike="noStrike" kern="1200" dirty="0">
                <a:solidFill>
                  <a:schemeClr val="tx1"/>
                </a:solidFill>
                <a:effectLst/>
                <a:highlight>
                  <a:srgbClr val="F5F5F5"/>
                </a:highlight>
                <a:latin typeface="+mn-lt"/>
                <a:ea typeface="+mn-ea"/>
                <a:cs typeface="+mn-cs"/>
              </a:rPr>
              <a:t>that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a non-profit whose mission is to explain the law in Quebec in a simple way.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especially known for its website that covers various legal topics, including family and couples, separation and divorce, housing, work and more. Most of </a:t>
            </a:r>
            <a:r>
              <a:rPr lang="en-CA" sz="1200" b="0" i="0" u="none" strike="noStrike" kern="1200" dirty="0" err="1">
                <a:solidFill>
                  <a:schemeClr val="tx1"/>
                </a:solidFill>
                <a:effectLst/>
                <a:highlight>
                  <a:srgbClr val="F5F5F5"/>
                </a:highlight>
                <a:latin typeface="+mn-lt"/>
                <a:ea typeface="+mn-ea"/>
                <a:cs typeface="+mn-cs"/>
              </a:rPr>
              <a:t>Éducaloi's</a:t>
            </a:r>
            <a:r>
              <a:rPr lang="en-CA" sz="1200" b="0" i="0" u="none" strike="noStrike" kern="1200" dirty="0">
                <a:solidFill>
                  <a:schemeClr val="tx1"/>
                </a:solidFill>
                <a:effectLst/>
                <a:highlight>
                  <a:srgbClr val="F5F5F5"/>
                </a:highlight>
                <a:latin typeface="+mn-lt"/>
                <a:ea typeface="+mn-ea"/>
                <a:cs typeface="+mn-cs"/>
              </a:rPr>
              <a:t> content is available in French and English.</a:t>
            </a:r>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2026-02-18</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en/services/separation-info/"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a:t>
            </a:r>
            <a:r>
              <a:rPr lang="fr-CA" dirty="0" err="1"/>
              <a:t>belongings</a:t>
            </a:r>
            <a:br>
              <a:rPr lang="fr-CA" dirty="0"/>
            </a:br>
            <a:r>
              <a:rPr lang="fr-CA" sz="2000" dirty="0" err="1">
                <a:cs typeface="Arial"/>
              </a:rPr>
              <a:t>My</a:t>
            </a:r>
            <a:r>
              <a:rPr lang="fr-CA" sz="2000" dirty="0">
                <a:cs typeface="Arial"/>
              </a:rPr>
              <a:t> couple</a:t>
            </a:r>
          </a:p>
        </p:txBody>
      </p:sp>
      <p:pic>
        <p:nvPicPr>
          <p:cNvPr id="4" name="Image 3" descr="Une image contenant dessin, croquis, illustration, dessin humoristique&#10;&#10;Description générée automatiquement">
            <a:extLst>
              <a:ext uri="{FF2B5EF4-FFF2-40B4-BE49-F238E27FC236}">
                <a16:creationId xmlns:a16="http://schemas.microsoft.com/office/drawing/2014/main" id="{573A700F-06AC-3662-F5BF-3385B5B4F6CD}"/>
              </a:ext>
            </a:extLst>
          </p:cNvPr>
          <p:cNvPicPr>
            <a:picLocks noChangeAspect="1"/>
          </p:cNvPicPr>
          <p:nvPr/>
        </p:nvPicPr>
        <p:blipFill>
          <a:blip r:embed="rId4"/>
          <a:stretch>
            <a:fillRect/>
          </a:stretch>
        </p:blipFill>
        <p:spPr>
          <a:xfrm>
            <a:off x="7340600" y="609600"/>
            <a:ext cx="4114800" cy="4114800"/>
          </a:xfrm>
          <a:prstGeom prst="rect">
            <a:avLst/>
          </a:prstGeom>
        </p:spPr>
      </p:pic>
      <p:sp>
        <p:nvSpPr>
          <p:cNvPr id="6" name="Sous-titre 5">
            <a:extLst>
              <a:ext uri="{FF2B5EF4-FFF2-40B4-BE49-F238E27FC236}">
                <a16:creationId xmlns:a16="http://schemas.microsoft.com/office/drawing/2014/main" id="{963D3F47-2450-679F-05BF-3D73D4F313B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a:cs typeface="Arial"/>
              </a:rPr>
              <a:t>Finding</a:t>
            </a:r>
            <a:r>
              <a:rPr lang="fr-CA" sz="2000" b="1" i="0" u="none" strike="noStrike" dirty="0">
                <a:effectLst/>
                <a:latin typeface="Arial"/>
                <a:cs typeface="Arial"/>
              </a:rPr>
              <a:t> help</a:t>
            </a:r>
            <a:br>
              <a:rPr lang="fr-FR" dirty="0"/>
            </a:br>
            <a:r>
              <a:rPr lang="fr-FR" dirty="0"/>
              <a:t>Info Justice Centres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4000" b="1" dirty="0">
                <a:solidFill>
                  <a:schemeClr val="accent2"/>
                </a:solidFill>
              </a:rPr>
              <a:t>Info-</a:t>
            </a:r>
            <a:r>
              <a:rPr lang="fr-FR" sz="4000" b="1" dirty="0" err="1">
                <a:solidFill>
                  <a:schemeClr val="accent2"/>
                </a:solidFill>
              </a:rPr>
              <a:t>Seperation</a:t>
            </a:r>
            <a:r>
              <a:rPr lang="fr-FR" sz="4000" b="1" dirty="0">
                <a:solidFill>
                  <a:schemeClr val="accent2"/>
                </a:solidFill>
              </a:rPr>
              <a:t> Service</a:t>
            </a: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p>
          <a:p>
            <a:endParaRPr lang="fr-FR" sz="2000" dirty="0">
              <a:highlight>
                <a:srgbClr val="FFFF00"/>
              </a:highlight>
            </a:endParaRPr>
          </a:p>
          <a:p>
            <a:r>
              <a:rPr lang="fr-CA" sz="1800" dirty="0" err="1">
                <a:highlight>
                  <a:srgbClr val="F5F5F5"/>
                </a:highlight>
                <a:hlinkClick r:id="rId3"/>
              </a:rPr>
              <a:t>Separation</a:t>
            </a:r>
            <a:r>
              <a:rPr lang="fr-CA" sz="1800" dirty="0">
                <a:highlight>
                  <a:srgbClr val="F5F5F5"/>
                </a:highlight>
                <a:hlinkClick r:id="rId3"/>
              </a:rPr>
              <a:t> Info - Info Justice</a:t>
            </a:r>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27587" y="2124929"/>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14" name="Image 13">
            <a:extLst>
              <a:ext uri="{FF2B5EF4-FFF2-40B4-BE49-F238E27FC236}">
                <a16:creationId xmlns:a16="http://schemas.microsoft.com/office/drawing/2014/main" id="{3E3AB7BC-41F4-5CD3-4BAE-640A53E303E3}"/>
              </a:ext>
            </a:extLst>
          </p:cNvPr>
          <p:cNvPicPr>
            <a:picLocks noChangeAspect="1"/>
          </p:cNvPicPr>
          <p:nvPr/>
        </p:nvPicPr>
        <p:blipFill>
          <a:blip r:embed="rId11"/>
          <a:stretch>
            <a:fillRect/>
          </a:stretch>
        </p:blipFill>
        <p:spPr>
          <a:xfrm>
            <a:off x="5699342" y="2384781"/>
            <a:ext cx="4791206" cy="3100958"/>
          </a:xfrm>
          <a:prstGeom prst="rect">
            <a:avLst/>
          </a:prstGeom>
        </p:spPr>
      </p:pic>
    </p:spTree>
    <p:extLst>
      <p:ext uri="{BB962C8B-B14F-4D97-AF65-F5344CB8AC3E}">
        <p14:creationId xmlns:p14="http://schemas.microsoft.com/office/powerpoint/2010/main" val="151326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89412"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rPr>
              <a:t>Rebâtir</a:t>
            </a:r>
            <a:endParaRPr lang="fr-CA" dirty="0">
              <a:solidFill>
                <a:schemeClr val="accent2"/>
              </a:solidFill>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2050" name="Picture 2" descr="Une image contenant texte, capture d’écran, Police, graphisme&#10;&#10;Le contenu généré par l’IA peut être incorrect.">
            <a:extLst>
              <a:ext uri="{FF2B5EF4-FFF2-40B4-BE49-F238E27FC236}">
                <a16:creationId xmlns:a16="http://schemas.microsoft.com/office/drawing/2014/main" id="{0710D4CA-899E-8DDB-3E5E-CEBC20A800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4178" y="2379772"/>
            <a:ext cx="4820217" cy="301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2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err="1"/>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dirty="0"/>
          </a:p>
          <a:p>
            <a:pPr marL="404495" lvl="2" indent="-404495">
              <a:lnSpc>
                <a:spcPct val="100000"/>
              </a:lnSpc>
            </a:pPr>
            <a:r>
              <a:rPr lang="fr-CA" sz="2400" dirty="0">
                <a:solidFill>
                  <a:srgbClr val="212121"/>
                </a:solidFill>
                <a:cs typeface="Arial"/>
              </a:rPr>
              <a:t>Justice Pro Bono – Family- Porte 33 program</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Répertoire des médiateurs familiaux du Québec</a:t>
            </a:r>
            <a:endParaRPr lang="en-US" sz="2400" dirty="0">
              <a:solidFill>
                <a:srgbClr val="212121"/>
              </a:solidFill>
              <a:cs typeface="Arial"/>
            </a:endParaRPr>
          </a:p>
          <a:p>
            <a:pPr marL="404495" lvl="2" indent="-404495">
              <a:lnSpc>
                <a:spcPct val="100000"/>
              </a:lnSpc>
            </a:pPr>
            <a:r>
              <a:rPr lang="fr-CA" sz="2400" dirty="0" err="1">
                <a:solidFill>
                  <a:srgbClr val="212121"/>
                </a:solidFill>
                <a:cs typeface="Arial"/>
              </a:rPr>
              <a:t>Inform'elle</a:t>
            </a:r>
            <a:r>
              <a:rPr lang="fr-CA" sz="2400" dirty="0">
                <a:solidFill>
                  <a:srgbClr val="212121"/>
                </a:solidFill>
                <a:cs typeface="Arial"/>
              </a:rPr>
              <a:t> (South-Shore - </a:t>
            </a:r>
            <a:r>
              <a:rPr lang="fr-CA" sz="2400" dirty="0" err="1">
                <a:solidFill>
                  <a:srgbClr val="212121"/>
                </a:solidFill>
                <a:cs typeface="Arial"/>
              </a:rPr>
              <a:t>Montreal</a:t>
            </a:r>
            <a:r>
              <a:rPr lang="fr-CA" sz="2400" dirty="0">
                <a:solidFill>
                  <a:srgbClr val="212121"/>
                </a:solidFill>
                <a:cs typeface="Arial"/>
              </a:rPr>
              <a:t>)</a:t>
            </a:r>
            <a:endParaRPr lang="fr-FR" dirty="0"/>
          </a:p>
        </p:txBody>
      </p:sp>
    </p:spTree>
    <p:custDataLst>
      <p:tags r:id="rId1"/>
    </p:custDataLst>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err="1">
                <a:effectLst/>
                <a:latin typeface="Arial"/>
                <a:cs typeface="Arial"/>
              </a:rPr>
              <a:t>Taking</a:t>
            </a:r>
            <a:r>
              <a:rPr lang="fr-CA" sz="1800" b="1" i="0" u="none" strike="noStrike" dirty="0">
                <a:effectLst/>
                <a:latin typeface="Arial"/>
                <a:cs typeface="Arial"/>
              </a:rPr>
              <a:t> action</a:t>
            </a:r>
            <a:br>
              <a:rPr lang="fr-CA" sz="1800" b="1" i="0" u="none" strike="noStrike" dirty="0">
                <a:effectLst/>
                <a:latin typeface="Arial" panose="020B0604020202020204" pitchFamily="34" charset="0"/>
              </a:rPr>
            </a:br>
            <a:r>
              <a:rPr lang="fr-CA" sz="4000" b="1" i="0" u="none" strike="noStrike" dirty="0" err="1">
                <a:solidFill>
                  <a:schemeClr val="accent2"/>
                </a:solidFill>
                <a:effectLst/>
                <a:latin typeface="Arial"/>
                <a:cs typeface="Arial"/>
              </a:rPr>
              <a:t>What</a:t>
            </a:r>
            <a:r>
              <a:rPr lang="fr-CA" sz="4000" b="1" i="0" u="none" strike="noStrike" dirty="0">
                <a:solidFill>
                  <a:schemeClr val="accent2"/>
                </a:solidFill>
                <a:effectLst/>
                <a:latin typeface="Arial"/>
                <a:cs typeface="Arial"/>
              </a:rPr>
              <a:t> </a:t>
            </a:r>
            <a:r>
              <a:rPr lang="fr-CA" sz="4000" b="1" i="0" u="none" strike="noStrike" dirty="0" err="1">
                <a:solidFill>
                  <a:schemeClr val="accent2"/>
                </a:solidFill>
                <a:effectLst/>
                <a:latin typeface="Arial"/>
                <a:cs typeface="Arial"/>
              </a:rPr>
              <a:t>could</a:t>
            </a:r>
            <a:r>
              <a:rPr lang="fr-CA" sz="4000" b="1" i="0" u="none" strike="noStrike" dirty="0">
                <a:solidFill>
                  <a:schemeClr val="accent2"/>
                </a:solidFill>
                <a:effectLst/>
                <a:latin typeface="Arial"/>
                <a:cs typeface="Arial"/>
              </a:rPr>
              <a:t> </a:t>
            </a:r>
            <a:r>
              <a:rPr lang="fr-CA" sz="4000" dirty="0">
                <a:solidFill>
                  <a:schemeClr val="accent2"/>
                </a:solidFill>
                <a:latin typeface="Arial"/>
                <a:cs typeface="Arial"/>
              </a:rPr>
              <a:t>Ana </a:t>
            </a:r>
            <a:r>
              <a:rPr lang="fr-CA" sz="4000" dirty="0" err="1">
                <a:solidFill>
                  <a:schemeClr val="accent2"/>
                </a:solidFill>
                <a:latin typeface="Arial"/>
                <a:cs typeface="Arial"/>
              </a:rPr>
              <a:t>Júlia</a:t>
            </a:r>
            <a:r>
              <a:rPr lang="fr-CA" sz="4000" dirty="0">
                <a:solidFill>
                  <a:schemeClr val="accent2"/>
                </a:solidFill>
                <a:latin typeface="Arial"/>
                <a:cs typeface="Arial"/>
              </a:rPr>
              <a:t>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lnSpc>
                <a:spcPct val="100000"/>
              </a:lnSpc>
            </a:pPr>
            <a:r>
              <a:rPr lang="fr-CA" b="1" dirty="0" err="1">
                <a:solidFill>
                  <a:srgbClr val="212121"/>
                </a:solidFill>
                <a:cs typeface="Arial"/>
              </a:rPr>
              <a:t>Find</a:t>
            </a:r>
            <a:r>
              <a:rPr lang="fr-CA" b="1" dirty="0">
                <a:solidFill>
                  <a:srgbClr val="212121"/>
                </a:solidFill>
                <a:cs typeface="Arial"/>
              </a:rPr>
              <a:t> a copy of </a:t>
            </a:r>
            <a:r>
              <a:rPr lang="fr-CA" b="1" dirty="0" err="1">
                <a:solidFill>
                  <a:srgbClr val="212121"/>
                </a:solidFill>
                <a:cs typeface="Arial"/>
              </a:rPr>
              <a:t>her</a:t>
            </a:r>
            <a:r>
              <a:rPr lang="fr-CA" b="1" dirty="0">
                <a:solidFill>
                  <a:srgbClr val="212121"/>
                </a:solidFill>
                <a:cs typeface="Arial"/>
              </a:rPr>
              <a:t> </a:t>
            </a:r>
            <a:r>
              <a:rPr lang="fr-CA" b="1" dirty="0" err="1">
                <a:solidFill>
                  <a:srgbClr val="212121"/>
                </a:solidFill>
                <a:cs typeface="Arial"/>
              </a:rPr>
              <a:t>marriage</a:t>
            </a:r>
            <a:r>
              <a:rPr lang="fr-CA" b="1" dirty="0">
                <a:solidFill>
                  <a:srgbClr val="212121"/>
                </a:solidFill>
                <a:cs typeface="Arial"/>
              </a:rPr>
              <a:t> </a:t>
            </a:r>
            <a:r>
              <a:rPr lang="fr-CA" b="1" dirty="0" err="1">
                <a:solidFill>
                  <a:srgbClr val="212121"/>
                </a:solidFill>
                <a:cs typeface="Arial"/>
              </a:rPr>
              <a:t>contract</a:t>
            </a:r>
            <a:endParaRPr lang="en-US" dirty="0">
              <a:solidFill>
                <a:srgbClr val="212121"/>
              </a:solidFill>
              <a:cs typeface="Arial"/>
            </a:endParaRPr>
          </a:p>
          <a:p>
            <a:pPr>
              <a:lnSpc>
                <a:spcPct val="100000"/>
              </a:lnSpc>
            </a:pPr>
            <a:endParaRPr lang="fr-CA" dirty="0">
              <a:solidFill>
                <a:srgbClr val="212121"/>
              </a:solidFill>
              <a:cs typeface="Arial"/>
            </a:endParaRPr>
          </a:p>
          <a:p>
            <a:pPr>
              <a:lnSpc>
                <a:spcPct val="100000"/>
              </a:lnSpc>
            </a:pPr>
            <a:r>
              <a:rPr lang="fr-CA" b="1" dirty="0" err="1">
                <a:solidFill>
                  <a:srgbClr val="212121"/>
                </a:solidFill>
                <a:cs typeface="Arial"/>
              </a:rPr>
              <a:t>Make</a:t>
            </a:r>
            <a:r>
              <a:rPr lang="fr-CA" b="1" dirty="0">
                <a:solidFill>
                  <a:srgbClr val="212121"/>
                </a:solidFill>
                <a:cs typeface="Arial"/>
              </a:rPr>
              <a:t> a </a:t>
            </a:r>
            <a:r>
              <a:rPr lang="fr-CA" b="1" dirty="0" err="1">
                <a:solidFill>
                  <a:srgbClr val="212121"/>
                </a:solidFill>
                <a:cs typeface="Arial"/>
              </a:rPr>
              <a:t>list</a:t>
            </a:r>
            <a:r>
              <a:rPr lang="fr-CA" b="1" dirty="0">
                <a:solidFill>
                  <a:srgbClr val="212121"/>
                </a:solidFill>
                <a:cs typeface="Arial"/>
              </a:rPr>
              <a:t> of </a:t>
            </a:r>
            <a:r>
              <a:rPr lang="fr-CA" b="1" dirty="0" err="1">
                <a:solidFill>
                  <a:srgbClr val="212121"/>
                </a:solidFill>
                <a:cs typeface="Arial"/>
              </a:rPr>
              <a:t>her</a:t>
            </a:r>
            <a:r>
              <a:rPr lang="fr-CA" b="1" dirty="0">
                <a:solidFill>
                  <a:srgbClr val="212121"/>
                </a:solidFill>
                <a:cs typeface="Arial"/>
              </a:rPr>
              <a:t> </a:t>
            </a:r>
            <a:r>
              <a:rPr lang="fr-CA" b="1" dirty="0" err="1">
                <a:solidFill>
                  <a:srgbClr val="212121"/>
                </a:solidFill>
                <a:cs typeface="Arial"/>
              </a:rPr>
              <a:t>furniture</a:t>
            </a:r>
            <a:r>
              <a:rPr lang="fr-CA" b="1" dirty="0">
                <a:solidFill>
                  <a:srgbClr val="212121"/>
                </a:solidFill>
                <a:cs typeface="Arial"/>
              </a:rPr>
              <a:t> and items</a:t>
            </a:r>
            <a:endParaRPr lang="fr-CA" dirty="0">
              <a:solidFill>
                <a:srgbClr val="212121"/>
              </a:solidFill>
              <a:cs typeface="Arial"/>
            </a:endParaRPr>
          </a:p>
          <a:p>
            <a:pPr marL="0" indent="0">
              <a:lnSpc>
                <a:spcPct val="100000"/>
              </a:lnSpc>
              <a:buNone/>
            </a:pPr>
            <a:endParaRPr lang="fr-CA" b="1"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dessin, croquis, illustration, dessin humoristique&#10;&#10;Description générée automatiquement">
            <a:extLst>
              <a:ext uri="{FF2B5EF4-FFF2-40B4-BE49-F238E27FC236}">
                <a16:creationId xmlns:a16="http://schemas.microsoft.com/office/drawing/2014/main" id="{25E5EA0D-6182-C0BA-B87B-734604B7F2F6}"/>
              </a:ext>
            </a:extLst>
          </p:cNvPr>
          <p:cNvPicPr>
            <a:picLocks noGrp="1" noChangeAspect="1"/>
          </p:cNvPicPr>
          <p:nvPr>
            <p:ph sz="half" idx="1"/>
          </p:nvPr>
        </p:nvPicPr>
        <p:blipFill>
          <a:blip r:embed="rId5"/>
          <a:stretch>
            <a:fillRect/>
          </a:stretch>
        </p:blipFill>
        <p:spPr>
          <a:xfrm>
            <a:off x="1444321" y="1833444"/>
            <a:ext cx="4474233" cy="4330460"/>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190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err="1"/>
              <a:t>Éducaloi</a:t>
            </a:r>
            <a:r>
              <a:rPr lang="en-CA" sz="2400" dirty="0"/>
              <a:t> thanks the Maison </a:t>
            </a:r>
            <a:r>
              <a:rPr lang="en-CA" sz="2400" dirty="0" err="1"/>
              <a:t>Bleue</a:t>
            </a:r>
            <a:r>
              <a:rPr lang="en-CA" sz="2400" dirty="0"/>
              <a:t> and Femmes du Monde à Côte-des-Neiges for their valuable collaboration</a:t>
            </a: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en-US" sz="2400" dirty="0">
                <a:cs typeface="Arial"/>
              </a:rPr>
              <a:t>This workshop was made possible with the support of​</a:t>
            </a: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6837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b="1" i="0" u="none" strike="noStrike" dirty="0">
                <a:effectLst/>
                <a:latin typeface="Arial"/>
                <a:cs typeface="Arial"/>
              </a:rPr>
              <a:t> </a:t>
            </a:r>
            <a:r>
              <a:rPr lang="fr-CA" sz="1800" dirty="0">
                <a:latin typeface="Arial"/>
                <a:cs typeface="Arial"/>
              </a:rPr>
              <a:t>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5" name="Espace réservé du contenu 4" descr="Une image contenant dessin, croquis, illustration, dessin humoristique&#10;&#10;Description générée automatiquement">
            <a:extLst>
              <a:ext uri="{FF2B5EF4-FFF2-40B4-BE49-F238E27FC236}">
                <a16:creationId xmlns:a16="http://schemas.microsoft.com/office/drawing/2014/main" id="{0CEE511E-25F2-4C1F-3091-DE4D339D4FA9}"/>
              </a:ext>
            </a:extLst>
          </p:cNvPr>
          <p:cNvPicPr>
            <a:picLocks noGrp="1" noChangeAspect="1"/>
          </p:cNvPicPr>
          <p:nvPr>
            <p:ph sz="half" idx="2"/>
          </p:nvPr>
        </p:nvPicPr>
        <p:blipFill>
          <a:blip r:embed="rId4"/>
          <a:stretch>
            <a:fillRect/>
          </a:stretch>
        </p:blipFill>
        <p:spPr>
          <a:xfrm>
            <a:off x="3837394" y="1685916"/>
            <a:ext cx="4703010" cy="480995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a:solidFill>
                  <a:schemeClr val="accent2"/>
                </a:solidFill>
                <a:latin typeface="Arial"/>
                <a:cs typeface="Arial"/>
              </a:rPr>
              <a:t>Ana </a:t>
            </a:r>
            <a:r>
              <a:rPr lang="fr-CA" sz="4000" dirty="0" err="1">
                <a:solidFill>
                  <a:schemeClr val="accent2"/>
                </a:solidFill>
                <a:latin typeface="Arial"/>
                <a:cs typeface="Arial"/>
              </a:rPr>
              <a:t>Júlia's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a:t>
            </a:r>
            <a:r>
              <a:rPr lang="fr-CA" b="1" dirty="0" err="1">
                <a:solidFill>
                  <a:srgbClr val="212121"/>
                </a:solidFill>
                <a:cs typeface="Arial"/>
              </a:rPr>
              <a:t>These</a:t>
            </a:r>
            <a:r>
              <a:rPr lang="fr-CA" b="1" dirty="0">
                <a:solidFill>
                  <a:srgbClr val="212121"/>
                </a:solidFill>
                <a:cs typeface="Arial"/>
              </a:rPr>
              <a:t> are </a:t>
            </a:r>
            <a:r>
              <a:rPr lang="fr-CA" b="1" dirty="0" err="1">
                <a:solidFill>
                  <a:srgbClr val="212121"/>
                </a:solidFill>
                <a:cs typeface="Arial"/>
              </a:rPr>
              <a:t>our</a:t>
            </a:r>
            <a:r>
              <a:rPr lang="fr-CA" b="1" dirty="0">
                <a:solidFill>
                  <a:srgbClr val="212121"/>
                </a:solidFill>
                <a:cs typeface="Arial"/>
              </a:rPr>
              <a:t> </a:t>
            </a:r>
            <a:r>
              <a:rPr lang="fr-CA" b="1" dirty="0" err="1">
                <a:solidFill>
                  <a:srgbClr val="212121"/>
                </a:solidFill>
                <a:cs typeface="Arial"/>
              </a:rPr>
              <a:t>furniture</a:t>
            </a:r>
            <a:r>
              <a:rPr lang="fr-CA" b="1" dirty="0">
                <a:solidFill>
                  <a:srgbClr val="212121"/>
                </a:solidFill>
                <a:cs typeface="Arial"/>
              </a:rPr>
              <a:t> and </a:t>
            </a:r>
            <a:r>
              <a:rPr lang="fr-CA" b="1" dirty="0" err="1">
                <a:solidFill>
                  <a:srgbClr val="212121"/>
                </a:solidFill>
                <a:cs typeface="Arial"/>
              </a:rPr>
              <a:t>objects</a:t>
            </a:r>
            <a:r>
              <a:rPr lang="fr-CA" b="1" dirty="0">
                <a:solidFill>
                  <a:srgbClr val="212121"/>
                </a:solidFill>
                <a:cs typeface="Arial"/>
              </a:rPr>
              <a:t>."</a:t>
            </a:r>
            <a:endParaRPr lang="fr-FR" dirty="0">
              <a:solidFill>
                <a:srgbClr val="212121"/>
              </a:solidFill>
              <a:cs typeface="Arial"/>
            </a:endParaRPr>
          </a:p>
          <a:p>
            <a:pPr>
              <a:lnSpc>
                <a:spcPct val="100000"/>
              </a:lnSpc>
            </a:pPr>
            <a:r>
              <a:rPr lang="fr-CA" b="1" dirty="0">
                <a:solidFill>
                  <a:srgbClr val="212121"/>
                </a:solidFill>
                <a:cs typeface="Arial"/>
              </a:rPr>
              <a:t>"</a:t>
            </a:r>
            <a:r>
              <a:rPr lang="fr-CA" b="1" dirty="0" err="1">
                <a:solidFill>
                  <a:srgbClr val="212121"/>
                </a:solidFill>
                <a:cs typeface="Arial"/>
              </a:rPr>
              <a:t>We're</a:t>
            </a:r>
            <a:r>
              <a:rPr lang="fr-CA" b="1" dirty="0">
                <a:solidFill>
                  <a:srgbClr val="212121"/>
                </a:solidFill>
                <a:cs typeface="Arial"/>
              </a:rPr>
              <a:t> </a:t>
            </a:r>
            <a:r>
              <a:rPr lang="fr-CA" b="1" dirty="0" err="1">
                <a:solidFill>
                  <a:srgbClr val="212121"/>
                </a:solidFill>
                <a:cs typeface="Arial"/>
              </a:rPr>
              <a:t>going</a:t>
            </a:r>
            <a:r>
              <a:rPr lang="fr-CA" b="1" dirty="0">
                <a:solidFill>
                  <a:srgbClr val="212121"/>
                </a:solidFill>
                <a:cs typeface="Arial"/>
              </a:rPr>
              <a:t> to </a:t>
            </a:r>
            <a:r>
              <a:rPr lang="fr-CA" b="1" dirty="0" err="1">
                <a:solidFill>
                  <a:srgbClr val="212121"/>
                </a:solidFill>
                <a:cs typeface="Arial"/>
              </a:rPr>
              <a:t>get</a:t>
            </a:r>
            <a:r>
              <a:rPr lang="fr-CA" b="1" dirty="0">
                <a:solidFill>
                  <a:srgbClr val="212121"/>
                </a:solidFill>
                <a:cs typeface="Arial"/>
              </a:rPr>
              <a:t> </a:t>
            </a:r>
            <a:r>
              <a:rPr lang="fr-CA" b="1" dirty="0" err="1">
                <a:solidFill>
                  <a:srgbClr val="212121"/>
                </a:solidFill>
                <a:cs typeface="Arial"/>
              </a:rPr>
              <a:t>divorced</a:t>
            </a:r>
            <a:r>
              <a:rPr lang="fr-CA" b="1" dirty="0">
                <a:solidFill>
                  <a:srgbClr val="212121"/>
                </a:solidFill>
                <a:cs typeface="Arial"/>
              </a:rPr>
              <a:t>."</a:t>
            </a:r>
            <a:endParaRPr lang="fr-CA" dirty="0">
              <a:solidFill>
                <a:srgbClr val="212121"/>
              </a:solidFill>
              <a:cs typeface="Arial"/>
            </a:endParaRPr>
          </a:p>
          <a:p>
            <a:pPr>
              <a:lnSpc>
                <a:spcPct val="100000"/>
              </a:lnSpc>
            </a:pPr>
            <a:r>
              <a:rPr lang="fr-CA" b="1" dirty="0">
                <a:solidFill>
                  <a:srgbClr val="212121"/>
                </a:solidFill>
                <a:cs typeface="Arial"/>
              </a:rPr>
              <a:t>"</a:t>
            </a:r>
            <a:r>
              <a:rPr lang="fr-CA" b="1" dirty="0" err="1">
                <a:solidFill>
                  <a:srgbClr val="212121"/>
                </a:solidFill>
                <a:cs typeface="Arial"/>
              </a:rPr>
              <a:t>He'll</a:t>
            </a:r>
            <a:r>
              <a:rPr lang="fr-CA" b="1" dirty="0">
                <a:solidFill>
                  <a:srgbClr val="212121"/>
                </a:solidFill>
                <a:cs typeface="Arial"/>
              </a:rPr>
              <a:t> </a:t>
            </a:r>
            <a:r>
              <a:rPr lang="fr-CA" b="1" dirty="0" err="1">
                <a:solidFill>
                  <a:srgbClr val="212121"/>
                </a:solidFill>
                <a:cs typeface="Arial"/>
              </a:rPr>
              <a:t>stay</a:t>
            </a:r>
            <a:r>
              <a:rPr lang="fr-CA" b="1" dirty="0">
                <a:solidFill>
                  <a:srgbClr val="212121"/>
                </a:solidFill>
                <a:cs typeface="Arial"/>
              </a:rPr>
              <a:t> in the </a:t>
            </a:r>
            <a:r>
              <a:rPr lang="fr-CA" b="1" dirty="0" err="1">
                <a:solidFill>
                  <a:srgbClr val="212121"/>
                </a:solidFill>
                <a:cs typeface="Arial"/>
              </a:rPr>
              <a:t>apartment</a:t>
            </a:r>
            <a:r>
              <a:rPr lang="fr-CA" b="1" dirty="0">
                <a:solidFill>
                  <a:srgbClr val="212121"/>
                </a:solidFill>
                <a:cs typeface="Arial"/>
              </a:rPr>
              <a:t>."</a:t>
            </a:r>
            <a:endParaRPr lang="en-US" dirty="0">
              <a:solidFill>
                <a:srgbClr val="212121"/>
              </a:solidFill>
              <a:cs typeface="Arial"/>
            </a:endParaRPr>
          </a:p>
          <a:p>
            <a:pPr>
              <a:lnSpc>
                <a:spcPct val="100000"/>
              </a:lnSpc>
            </a:pPr>
            <a:r>
              <a:rPr lang="fr-CA" b="1" dirty="0">
                <a:solidFill>
                  <a:srgbClr val="212121"/>
                </a:solidFill>
                <a:cs typeface="Arial"/>
              </a:rPr>
              <a:t>"I </a:t>
            </a:r>
            <a:r>
              <a:rPr lang="fr-CA" b="1" dirty="0" err="1">
                <a:solidFill>
                  <a:srgbClr val="212121"/>
                </a:solidFill>
                <a:cs typeface="Arial"/>
              </a:rPr>
              <a:t>don't</a:t>
            </a:r>
            <a:r>
              <a:rPr lang="fr-CA" b="1" dirty="0">
                <a:solidFill>
                  <a:srgbClr val="212121"/>
                </a:solidFill>
                <a:cs typeface="Arial"/>
              </a:rPr>
              <a:t>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leave</a:t>
            </a:r>
            <a:r>
              <a:rPr lang="fr-CA" b="1" dirty="0">
                <a:solidFill>
                  <a:srgbClr val="212121"/>
                </a:solidFill>
                <a:cs typeface="Arial"/>
              </a:rPr>
              <a:t> </a:t>
            </a:r>
            <a:r>
              <a:rPr lang="fr-CA" b="1" dirty="0" err="1">
                <a:solidFill>
                  <a:srgbClr val="212121"/>
                </a:solidFill>
                <a:cs typeface="Arial"/>
              </a:rPr>
              <a:t>everything</a:t>
            </a:r>
            <a:r>
              <a:rPr lang="fr-CA" b="1" dirty="0">
                <a:solidFill>
                  <a:srgbClr val="212121"/>
                </a:solidFill>
                <a:cs typeface="Arial"/>
              </a:rPr>
              <a:t> </a:t>
            </a:r>
            <a:r>
              <a:rPr lang="fr-CA" b="1" dirty="0" err="1">
                <a:solidFill>
                  <a:srgbClr val="212121"/>
                </a:solidFill>
                <a:cs typeface="Arial"/>
              </a:rPr>
              <a:t>behind</a:t>
            </a:r>
            <a:r>
              <a:rPr lang="fr-CA" b="1" dirty="0">
                <a:solidFill>
                  <a:srgbClr val="212121"/>
                </a:solidFill>
                <a:cs typeface="Arial"/>
              </a:rPr>
              <a:t>."</a:t>
            </a:r>
            <a:endParaRPr lang="fr-CA"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dessin, croquis, illustration, dessin humoristique&#10;&#10;Description générée automatiquement">
            <a:extLst>
              <a:ext uri="{FF2B5EF4-FFF2-40B4-BE49-F238E27FC236}">
                <a16:creationId xmlns:a16="http://schemas.microsoft.com/office/drawing/2014/main" id="{CA383F7D-CA05-E11C-AB03-F132C1AE2EAE}"/>
              </a:ext>
            </a:extLst>
          </p:cNvPr>
          <p:cNvPicPr>
            <a:picLocks noChangeAspect="1"/>
          </p:cNvPicPr>
          <p:nvPr/>
        </p:nvPicPr>
        <p:blipFill>
          <a:blip r:embed="rId5"/>
          <a:stretch>
            <a:fillRect/>
          </a:stretch>
        </p:blipFill>
        <p:spPr>
          <a:xfrm>
            <a:off x="1550624" y="1582757"/>
            <a:ext cx="4206607" cy="420660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Division of </a:t>
            </a:r>
            <a:r>
              <a:rPr lang="fr-FR" dirty="0" err="1">
                <a:cs typeface="Arial"/>
              </a:rPr>
              <a:t>property</a:t>
            </a:r>
            <a:r>
              <a:rPr lang="fr-FR" dirty="0">
                <a:cs typeface="Arial"/>
              </a:rPr>
              <a:t> for </a:t>
            </a:r>
            <a:r>
              <a:rPr lang="fr-FR" dirty="0" err="1">
                <a:cs typeface="Arial"/>
              </a:rPr>
              <a:t>married</a:t>
            </a:r>
            <a:r>
              <a:rPr lang="fr-FR" dirty="0">
                <a:cs typeface="Arial"/>
              </a:rPr>
              <a:t> couples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b="1" dirty="0">
                <a:solidFill>
                  <a:srgbClr val="212121"/>
                </a:solidFill>
                <a:cs typeface="Arial"/>
              </a:rPr>
              <a:t>Family </a:t>
            </a:r>
            <a:r>
              <a:rPr lang="fr-CA" sz="2400" b="1" dirty="0" err="1">
                <a:solidFill>
                  <a:srgbClr val="212121"/>
                </a:solidFill>
                <a:cs typeface="Arial"/>
              </a:rPr>
              <a:t>property</a:t>
            </a:r>
            <a:r>
              <a:rPr lang="fr-CA" sz="2400" dirty="0">
                <a:solidFill>
                  <a:srgbClr val="212121"/>
                </a:solidFill>
                <a:cs typeface="Arial"/>
              </a:rPr>
              <a:t> : </a:t>
            </a:r>
            <a:r>
              <a:rPr lang="fr-CA" sz="2400" dirty="0" err="1">
                <a:solidFill>
                  <a:srgbClr val="212121"/>
                </a:solidFill>
                <a:cs typeface="Arial"/>
              </a:rPr>
              <a:t>generally</a:t>
            </a:r>
            <a:r>
              <a:rPr lang="fr-CA" sz="2400" dirty="0">
                <a:solidFill>
                  <a:srgbClr val="212121"/>
                </a:solidFill>
                <a:cs typeface="Arial"/>
              </a:rPr>
              <a:t> </a:t>
            </a:r>
            <a:r>
              <a:rPr lang="fr-CA" sz="2400" dirty="0" err="1">
                <a:solidFill>
                  <a:srgbClr val="212121"/>
                </a:solidFill>
                <a:cs typeface="Arial"/>
              </a:rPr>
              <a:t>shared</a:t>
            </a:r>
            <a:r>
              <a:rPr lang="fr-CA" sz="2400" dirty="0">
                <a:solidFill>
                  <a:srgbClr val="212121"/>
                </a:solidFill>
                <a:cs typeface="Arial"/>
              </a:rPr>
              <a:t> </a:t>
            </a:r>
            <a:r>
              <a:rPr lang="fr-CA" sz="2400" b="1" dirty="0" err="1">
                <a:solidFill>
                  <a:srgbClr val="212121"/>
                </a:solidFill>
                <a:cs typeface="Arial"/>
              </a:rPr>
              <a:t>half-half</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a:t>
            </a:r>
            <a:r>
              <a:rPr lang="fr-CA" sz="2400" dirty="0" err="1">
                <a:solidFill>
                  <a:srgbClr val="212121"/>
                </a:solidFill>
                <a:cs typeface="Arial"/>
              </a:rPr>
              <a:t>Examples</a:t>
            </a:r>
            <a:r>
              <a:rPr lang="fr-CA" sz="2400" dirty="0">
                <a:solidFill>
                  <a:srgbClr val="212121"/>
                </a:solidFill>
                <a:cs typeface="Arial"/>
              </a:rPr>
              <a:t>: </a:t>
            </a:r>
            <a:r>
              <a:rPr lang="fr-CA" sz="2400" dirty="0" err="1">
                <a:solidFill>
                  <a:srgbClr val="212121"/>
                </a:solidFill>
                <a:cs typeface="Arial"/>
              </a:rPr>
              <a:t>family</a:t>
            </a:r>
            <a:r>
              <a:rPr lang="fr-CA" sz="2400" dirty="0">
                <a:solidFill>
                  <a:srgbClr val="212121"/>
                </a:solidFill>
                <a:cs typeface="Arial"/>
              </a:rPr>
              <a:t> car, </a:t>
            </a:r>
            <a:r>
              <a:rPr lang="fr-CA" sz="2400" dirty="0" err="1">
                <a:solidFill>
                  <a:srgbClr val="212121"/>
                </a:solidFill>
                <a:cs typeface="Arial"/>
              </a:rPr>
              <a:t>furniture</a:t>
            </a:r>
            <a:r>
              <a:rPr lang="fr-CA" sz="2400" dirty="0">
                <a:solidFill>
                  <a:srgbClr val="212121"/>
                </a:solidFill>
                <a:cs typeface="Arial"/>
              </a:rPr>
              <a:t>, coffee maker, </a:t>
            </a:r>
            <a:r>
              <a:rPr lang="fr-CA" sz="2400" dirty="0" err="1">
                <a:solidFill>
                  <a:srgbClr val="212121"/>
                </a:solidFill>
                <a:cs typeface="Arial"/>
              </a:rPr>
              <a:t>microwave</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Some</a:t>
            </a:r>
            <a:r>
              <a:rPr lang="fr-CA" sz="2400" dirty="0">
                <a:solidFill>
                  <a:srgbClr val="212121"/>
                </a:solidFill>
                <a:cs typeface="Arial"/>
              </a:rPr>
              <a:t> exceptions </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in case of </a:t>
            </a:r>
            <a:r>
              <a:rPr lang="fr-CA" sz="2400" dirty="0" err="1">
                <a:solidFill>
                  <a:srgbClr val="212121"/>
                </a:solidFill>
                <a:cs typeface="Arial"/>
              </a:rPr>
              <a:t>disagreement</a:t>
            </a:r>
            <a:endParaRPr lang="fr-CA" dirty="0" err="1"/>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FDD64F73-390D-243F-3733-6CFC3FC14AF6}"/>
              </a:ext>
            </a:extLst>
          </p:cNvPr>
          <p:cNvSpPr/>
          <p:nvPr/>
        </p:nvSpPr>
        <p:spPr>
          <a:xfrm>
            <a:off x="549145" y="282988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Division of </a:t>
            </a:r>
            <a:r>
              <a:rPr lang="fr-FR" sz="4000" err="1">
                <a:cs typeface="Arial"/>
              </a:rPr>
              <a:t>property</a:t>
            </a:r>
            <a:r>
              <a:rPr lang="fr-FR" sz="4000" dirty="0">
                <a:cs typeface="Arial"/>
              </a:rPr>
              <a:t> of </a:t>
            </a:r>
            <a:r>
              <a:rPr lang="fr-FR" sz="4000" err="1">
                <a:cs typeface="Arial"/>
              </a:rPr>
              <a:t>unmarried</a:t>
            </a:r>
            <a:r>
              <a:rPr lang="fr-FR" sz="4000">
                <a:cs typeface="Arial"/>
              </a:rPr>
              <a:t> couples in a "parental union"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599" y="1971175"/>
            <a:ext cx="11232764" cy="3955500"/>
          </a:xfrm>
        </p:spPr>
        <p:txBody>
          <a:bodyPr vert="horz" lIns="91440" tIns="45720" rIns="91440" bIns="45720" rtlCol="0" anchor="t">
            <a:normAutofit fontScale="92500"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Only</a:t>
            </a:r>
            <a:r>
              <a:rPr lang="fr-CA" sz="2400" dirty="0">
                <a:solidFill>
                  <a:srgbClr val="212121"/>
                </a:solidFill>
                <a:cs typeface="Arial"/>
              </a:rPr>
              <a:t> for couples</a:t>
            </a:r>
            <a:r>
              <a:rPr lang="fr-CA" sz="2400" b="1" dirty="0">
                <a:solidFill>
                  <a:srgbClr val="212121"/>
                </a:solidFill>
                <a:cs typeface="Arial"/>
              </a:rPr>
              <a:t> </a:t>
            </a:r>
            <a:r>
              <a:rPr lang="fr-CA" sz="2400" b="1" dirty="0" err="1">
                <a:solidFill>
                  <a:srgbClr val="212121"/>
                </a:solidFill>
                <a:cs typeface="Arial"/>
              </a:rPr>
              <a:t>who</a:t>
            </a:r>
            <a:r>
              <a:rPr lang="fr-CA" sz="2400" b="1" dirty="0">
                <a:solidFill>
                  <a:srgbClr val="212121"/>
                </a:solidFill>
                <a:cs typeface="Arial"/>
              </a:rPr>
              <a:t> </a:t>
            </a:r>
            <a:r>
              <a:rPr lang="fr-CA" sz="2400" b="1" dirty="0" err="1">
                <a:solidFill>
                  <a:srgbClr val="212121"/>
                </a:solidFill>
                <a:cs typeface="Arial"/>
              </a:rPr>
              <a:t>had</a:t>
            </a:r>
            <a:r>
              <a:rPr lang="fr-CA" sz="2400" b="1" dirty="0">
                <a:solidFill>
                  <a:srgbClr val="212121"/>
                </a:solidFill>
                <a:cs typeface="Arial"/>
              </a:rPr>
              <a:t> </a:t>
            </a:r>
            <a:r>
              <a:rPr lang="fr-CA" sz="2400" b="1" dirty="0" err="1">
                <a:solidFill>
                  <a:srgbClr val="212121"/>
                </a:solidFill>
                <a:cs typeface="Arial"/>
              </a:rPr>
              <a:t>children</a:t>
            </a:r>
            <a:r>
              <a:rPr lang="fr-CA" sz="2400" b="1" dirty="0">
                <a:solidFill>
                  <a:srgbClr val="212121"/>
                </a:solidFill>
                <a:cs typeface="Arial"/>
              </a:rPr>
              <a:t> as of June 30, 2025</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Family </a:t>
            </a:r>
            <a:r>
              <a:rPr lang="fr-CA" sz="2400" b="1" dirty="0" err="1">
                <a:solidFill>
                  <a:srgbClr val="212121"/>
                </a:solidFill>
                <a:cs typeface="Arial"/>
              </a:rPr>
              <a:t>property</a:t>
            </a:r>
            <a:r>
              <a:rPr lang="fr-CA" sz="2400" dirty="0">
                <a:solidFill>
                  <a:srgbClr val="212121"/>
                </a:solidFill>
                <a:cs typeface="Arial"/>
              </a:rPr>
              <a:t>: </a:t>
            </a:r>
            <a:r>
              <a:rPr lang="fr-CA" sz="2400" dirty="0" err="1">
                <a:solidFill>
                  <a:srgbClr val="212121"/>
                </a:solidFill>
                <a:cs typeface="Arial"/>
              </a:rPr>
              <a:t>generally</a:t>
            </a:r>
            <a:r>
              <a:rPr lang="fr-CA" sz="2400" dirty="0">
                <a:solidFill>
                  <a:srgbClr val="212121"/>
                </a:solidFill>
                <a:cs typeface="Arial"/>
              </a:rPr>
              <a:t> </a:t>
            </a:r>
            <a:r>
              <a:rPr lang="fr-CA" sz="2400" b="1" dirty="0" err="1">
                <a:solidFill>
                  <a:srgbClr val="212121"/>
                </a:solidFill>
                <a:cs typeface="Arial"/>
              </a:rPr>
              <a:t>shared</a:t>
            </a:r>
            <a:r>
              <a:rPr lang="fr-CA" sz="2400" b="1" dirty="0">
                <a:solidFill>
                  <a:srgbClr val="212121"/>
                </a:solidFill>
                <a:cs typeface="Arial"/>
              </a:rPr>
              <a:t> </a:t>
            </a:r>
            <a:r>
              <a:rPr lang="fr-CA" sz="2400" b="1" dirty="0" err="1">
                <a:solidFill>
                  <a:srgbClr val="212121"/>
                </a:solidFill>
                <a:cs typeface="Arial"/>
              </a:rPr>
              <a:t>half-half</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a:t>
            </a:r>
            <a:r>
              <a:rPr lang="fr-CA" sz="2400" dirty="0" err="1">
                <a:solidFill>
                  <a:srgbClr val="212121"/>
                </a:solidFill>
                <a:cs typeface="Arial"/>
              </a:rPr>
              <a:t>Examples</a:t>
            </a:r>
            <a:r>
              <a:rPr lang="fr-CA" sz="2400" dirty="0">
                <a:solidFill>
                  <a:srgbClr val="212121"/>
                </a:solidFill>
                <a:cs typeface="Arial"/>
              </a:rPr>
              <a:t>: </a:t>
            </a:r>
            <a:r>
              <a:rPr lang="fr-CA" sz="2400" dirty="0" err="1">
                <a:solidFill>
                  <a:srgbClr val="212121"/>
                </a:solidFill>
                <a:cs typeface="Arial"/>
              </a:rPr>
              <a:t>family</a:t>
            </a:r>
            <a:r>
              <a:rPr lang="fr-CA" sz="2400" dirty="0">
                <a:solidFill>
                  <a:srgbClr val="212121"/>
                </a:solidFill>
                <a:cs typeface="Arial"/>
              </a:rPr>
              <a:t> car, </a:t>
            </a:r>
            <a:r>
              <a:rPr lang="fr-CA" sz="2400" dirty="0" err="1">
                <a:solidFill>
                  <a:srgbClr val="212121"/>
                </a:solidFill>
                <a:cs typeface="Arial"/>
              </a:rPr>
              <a:t>furniture</a:t>
            </a:r>
            <a:r>
              <a:rPr lang="fr-CA" sz="2400" dirty="0">
                <a:solidFill>
                  <a:srgbClr val="212121"/>
                </a:solidFill>
                <a:cs typeface="Arial"/>
              </a:rPr>
              <a:t>, coffee maker, </a:t>
            </a:r>
            <a:r>
              <a:rPr lang="fr-CA" sz="2400" dirty="0" err="1">
                <a:solidFill>
                  <a:srgbClr val="212121"/>
                </a:solidFill>
                <a:cs typeface="Arial"/>
              </a:rPr>
              <a:t>microwave</a:t>
            </a:r>
            <a:endParaRPr lang="fr-CA" sz="240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Some</a:t>
            </a:r>
            <a:r>
              <a:rPr lang="fr-CA" sz="2400" dirty="0">
                <a:solidFill>
                  <a:srgbClr val="212121"/>
                </a:solidFill>
                <a:cs typeface="Arial"/>
              </a:rPr>
              <a:t> exceptions</a:t>
            </a:r>
          </a:p>
          <a:p>
            <a:pPr marL="0" lvl="2" indent="0">
              <a:lnSpc>
                <a:spcPct val="100000"/>
              </a:lnSpc>
              <a:spcBef>
                <a:spcPts val="1000"/>
              </a:spcBef>
              <a:buNone/>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in case of </a:t>
            </a:r>
            <a:r>
              <a:rPr lang="fr-CA" sz="2400" dirty="0" err="1">
                <a:solidFill>
                  <a:srgbClr val="212121"/>
                </a:solidFill>
                <a:cs typeface="Arial"/>
              </a:rPr>
              <a:t>disagreement</a:t>
            </a:r>
            <a:r>
              <a:rPr lang="fr-CA" sz="2400" dirty="0">
                <a:solidFill>
                  <a:srgbClr val="212121"/>
                </a:solidFill>
                <a:cs typeface="Arial"/>
              </a:rPr>
              <a:t> </a:t>
            </a:r>
            <a:endParaRPr lang="fr-CA" dirty="0">
              <a:cs typeface="Arial"/>
            </a:endParaRPr>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D967F7A8-2076-4FE6-21E0-888BBFCF14C6}"/>
              </a:ext>
            </a:extLst>
          </p:cNvPr>
          <p:cNvSpPr/>
          <p:nvPr/>
        </p:nvSpPr>
        <p:spPr>
          <a:xfrm>
            <a:off x="599619" y="353989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EABC-3E63-5E66-4474-BFD1D12E0F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FD273E-1768-8D6D-8BE2-69586A0E12BC}"/>
              </a:ext>
            </a:extLst>
          </p:cNvPr>
          <p:cNvSpPr>
            <a:spLocks noGrp="1"/>
          </p:cNvSpPr>
          <p:nvPr>
            <p:ph type="title"/>
          </p:nvPr>
        </p:nvSpPr>
        <p:spPr>
          <a:xfrm>
            <a:off x="415504" y="405892"/>
            <a:ext cx="11232897" cy="1325563"/>
          </a:xfrm>
        </p:spPr>
        <p:txBody>
          <a:bodyPr>
            <a:normAutofit/>
          </a:bodyPr>
          <a:lstStyle/>
          <a:p>
            <a:r>
              <a:rPr lang="fr-FR" sz="4000" dirty="0">
                <a:cs typeface="Arial"/>
              </a:rPr>
              <a:t>Division of </a:t>
            </a:r>
            <a:r>
              <a:rPr lang="fr-FR" sz="4000" dirty="0" err="1">
                <a:cs typeface="Arial"/>
              </a:rPr>
              <a:t>property</a:t>
            </a:r>
            <a:r>
              <a:rPr lang="fr-FR" sz="4000" dirty="0">
                <a:cs typeface="Arial"/>
              </a:rPr>
              <a:t> of  </a:t>
            </a:r>
            <a:r>
              <a:rPr lang="fr-FR" sz="4000" dirty="0" err="1">
                <a:cs typeface="Arial"/>
              </a:rPr>
              <a:t>unmarried</a:t>
            </a:r>
            <a:r>
              <a:rPr lang="fr-FR" sz="4000" dirty="0">
                <a:cs typeface="Arial"/>
              </a:rPr>
              <a:t> couples </a:t>
            </a:r>
            <a:r>
              <a:rPr lang="fr-FR" sz="4000" dirty="0" err="1">
                <a:cs typeface="Arial"/>
              </a:rPr>
              <a:t>without</a:t>
            </a:r>
            <a:r>
              <a:rPr lang="fr-FR" sz="4000" dirty="0">
                <a:cs typeface="Arial"/>
              </a:rPr>
              <a:t> </a:t>
            </a:r>
            <a:r>
              <a:rPr lang="fr-FR" sz="4000" dirty="0" err="1">
                <a:cs typeface="Arial"/>
              </a:rPr>
              <a:t>children</a:t>
            </a:r>
          </a:p>
        </p:txBody>
      </p:sp>
      <p:sp>
        <p:nvSpPr>
          <p:cNvPr id="3" name="Espace réservé du contenu 2">
            <a:extLst>
              <a:ext uri="{FF2B5EF4-FFF2-40B4-BE49-F238E27FC236}">
                <a16:creationId xmlns:a16="http://schemas.microsoft.com/office/drawing/2014/main" id="{A34D590F-532A-EE31-9560-AF8934C1F8FB}"/>
              </a:ext>
            </a:extLst>
          </p:cNvPr>
          <p:cNvSpPr>
            <a:spLocks noGrp="1"/>
          </p:cNvSpPr>
          <p:nvPr>
            <p:ph idx="1"/>
          </p:nvPr>
        </p:nvSpPr>
        <p:spPr>
          <a:xfrm>
            <a:off x="415637" y="2128834"/>
            <a:ext cx="11232764" cy="3955500"/>
          </a:xfrm>
        </p:spPr>
        <p:txBody>
          <a:bodyPr vert="horz" lIns="91440" tIns="45720" rIns="91440" bIns="45720" rtlCol="0" anchor="t">
            <a:normAutofit fontScale="92500"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The </a:t>
            </a:r>
            <a:r>
              <a:rPr lang="fr-CA" sz="2400" dirty="0" err="1">
                <a:solidFill>
                  <a:srgbClr val="212121"/>
                </a:solidFill>
                <a:cs typeface="Arial"/>
              </a:rPr>
              <a:t>rules</a:t>
            </a:r>
            <a:r>
              <a:rPr lang="fr-CA" sz="2400" dirty="0">
                <a:solidFill>
                  <a:srgbClr val="212121"/>
                </a:solidFill>
                <a:cs typeface="Arial"/>
              </a:rPr>
              <a:t> are </a:t>
            </a:r>
            <a:r>
              <a:rPr lang="fr-CA" sz="2400" dirty="0" err="1">
                <a:solidFill>
                  <a:srgbClr val="212121"/>
                </a:solidFill>
                <a:cs typeface="Arial"/>
              </a:rPr>
              <a:t>different</a:t>
            </a:r>
            <a:r>
              <a:rPr lang="fr-CA" sz="2400" dirty="0">
                <a:solidFill>
                  <a:srgbClr val="212121"/>
                </a:solidFill>
                <a:cs typeface="Arial"/>
              </a:rPr>
              <a:t> for </a:t>
            </a:r>
            <a:r>
              <a:rPr lang="fr-CA" sz="2400" b="1" dirty="0" err="1">
                <a:solidFill>
                  <a:srgbClr val="212121"/>
                </a:solidFill>
                <a:cs typeface="Arial"/>
              </a:rPr>
              <a:t>unmarried</a:t>
            </a:r>
            <a:r>
              <a:rPr lang="fr-CA" sz="2400" b="1" dirty="0">
                <a:solidFill>
                  <a:srgbClr val="212121"/>
                </a:solidFill>
                <a:cs typeface="Arial"/>
              </a:rPr>
              <a:t> couples </a:t>
            </a:r>
            <a:r>
              <a:rPr lang="fr-CA" sz="2400" b="1" dirty="0" err="1">
                <a:solidFill>
                  <a:srgbClr val="212121"/>
                </a:solidFill>
                <a:cs typeface="Arial"/>
              </a:rPr>
              <a:t>who</a:t>
            </a:r>
            <a:r>
              <a:rPr lang="fr-CA" sz="2400" b="1" dirty="0">
                <a:solidFill>
                  <a:srgbClr val="212121"/>
                </a:solidFill>
                <a:cs typeface="Arial"/>
              </a:rPr>
              <a:t> do not have </a:t>
            </a:r>
            <a:r>
              <a:rPr lang="fr-CA" sz="2400" b="1" dirty="0" err="1">
                <a:solidFill>
                  <a:srgbClr val="212121"/>
                </a:solidFill>
                <a:cs typeface="Arial"/>
              </a:rPr>
              <a:t>children</a:t>
            </a:r>
            <a:r>
              <a:rPr lang="fr-CA" sz="2400" b="1" dirty="0">
                <a:solidFill>
                  <a:srgbClr val="212121"/>
                </a:solidFill>
                <a:cs typeface="Arial"/>
              </a:rPr>
              <a:t> </a:t>
            </a:r>
            <a:r>
              <a:rPr lang="fr-CA" sz="2400" dirty="0">
                <a:solidFill>
                  <a:srgbClr val="212121"/>
                </a:solidFill>
                <a:cs typeface="Arial"/>
              </a:rPr>
              <a:t>and </a:t>
            </a:r>
            <a:r>
              <a:rPr lang="fr-CA" sz="2400" dirty="0" err="1">
                <a:solidFill>
                  <a:srgbClr val="212121"/>
                </a:solidFill>
                <a:cs typeface="Arial"/>
              </a:rPr>
              <a:t>unmarried</a:t>
            </a:r>
            <a:r>
              <a:rPr lang="fr-CA" sz="2400" dirty="0">
                <a:solidFill>
                  <a:srgbClr val="212121"/>
                </a:solidFill>
                <a:cs typeface="Arial"/>
              </a:rPr>
              <a:t> couples </a:t>
            </a:r>
            <a:r>
              <a:rPr lang="fr-CA" sz="2400" dirty="0" err="1">
                <a:solidFill>
                  <a:srgbClr val="212121"/>
                </a:solidFill>
                <a:cs typeface="Arial"/>
              </a:rPr>
              <a:t>who</a:t>
            </a:r>
            <a:r>
              <a:rPr lang="fr-CA" sz="2400" dirty="0">
                <a:solidFill>
                  <a:srgbClr val="212121"/>
                </a:solidFill>
                <a:cs typeface="Arial"/>
              </a:rPr>
              <a:t> </a:t>
            </a:r>
            <a:r>
              <a:rPr lang="fr-CA" sz="2400" b="1" dirty="0" err="1">
                <a:solidFill>
                  <a:srgbClr val="212121"/>
                </a:solidFill>
                <a:cs typeface="Arial"/>
              </a:rPr>
              <a:t>had</a:t>
            </a:r>
            <a:r>
              <a:rPr lang="fr-CA" sz="2400" b="1" dirty="0">
                <a:solidFill>
                  <a:srgbClr val="212121"/>
                </a:solidFill>
                <a:cs typeface="Arial"/>
              </a:rPr>
              <a:t> </a:t>
            </a:r>
            <a:r>
              <a:rPr lang="fr-CA" sz="2400" b="1" dirty="0" err="1">
                <a:solidFill>
                  <a:srgbClr val="212121"/>
                </a:solidFill>
                <a:cs typeface="Arial"/>
              </a:rPr>
              <a:t>children</a:t>
            </a:r>
            <a:r>
              <a:rPr lang="fr-CA" sz="2400" b="1" dirty="0">
                <a:solidFill>
                  <a:srgbClr val="212121"/>
                </a:solidFill>
                <a:cs typeface="Arial"/>
              </a:rPr>
              <a:t> </a:t>
            </a:r>
            <a:r>
              <a:rPr lang="fr-CA" sz="2400" b="1" dirty="0" err="1">
                <a:solidFill>
                  <a:srgbClr val="212121"/>
                </a:solidFill>
                <a:cs typeface="Arial"/>
              </a:rPr>
              <a:t>together</a:t>
            </a:r>
            <a:r>
              <a:rPr lang="fr-CA" sz="2400" b="1" dirty="0">
                <a:solidFill>
                  <a:srgbClr val="212121"/>
                </a:solidFill>
                <a:cs typeface="Arial"/>
              </a:rPr>
              <a:t> </a:t>
            </a:r>
            <a:r>
              <a:rPr lang="fr-CA" sz="2400" b="1" dirty="0" err="1">
                <a:solidFill>
                  <a:srgbClr val="212121"/>
                </a:solidFill>
                <a:cs typeface="Arial"/>
              </a:rPr>
              <a:t>before</a:t>
            </a:r>
            <a:r>
              <a:rPr lang="fr-CA" sz="2400" b="1" dirty="0">
                <a:solidFill>
                  <a:srgbClr val="212121"/>
                </a:solidFill>
                <a:cs typeface="Arial"/>
              </a:rPr>
              <a:t> June 29, 2025</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Each</a:t>
            </a:r>
            <a:r>
              <a:rPr lang="fr-CA" sz="2400" dirty="0">
                <a:solidFill>
                  <a:srgbClr val="212121"/>
                </a:solidFill>
                <a:cs typeface="Arial"/>
              </a:rPr>
              <a:t> </a:t>
            </a:r>
            <a:r>
              <a:rPr lang="fr-CA" sz="2400" dirty="0" err="1">
                <a:solidFill>
                  <a:srgbClr val="212121"/>
                </a:solidFill>
                <a:cs typeface="Arial"/>
              </a:rPr>
              <a:t>partner</a:t>
            </a:r>
            <a:r>
              <a:rPr lang="fr-CA" sz="2400" dirty="0">
                <a:solidFill>
                  <a:srgbClr val="212121"/>
                </a:solidFill>
                <a:cs typeface="Arial"/>
              </a:rPr>
              <a:t> </a:t>
            </a:r>
            <a:r>
              <a:rPr lang="fr-CA" sz="2400" b="1" dirty="0" err="1">
                <a:solidFill>
                  <a:srgbClr val="212121"/>
                </a:solidFill>
                <a:cs typeface="Arial"/>
              </a:rPr>
              <a:t>keeps</a:t>
            </a:r>
            <a:r>
              <a:rPr lang="fr-CA" sz="2400" b="1" dirty="0">
                <a:solidFill>
                  <a:srgbClr val="212121"/>
                </a:solidFill>
                <a:cs typeface="Arial"/>
              </a:rPr>
              <a:t> the </a:t>
            </a:r>
            <a:r>
              <a:rPr lang="fr-CA" sz="2400" b="1" dirty="0" err="1">
                <a:solidFill>
                  <a:srgbClr val="212121"/>
                </a:solidFill>
                <a:cs typeface="Arial"/>
              </a:rPr>
              <a:t>property</a:t>
            </a:r>
            <a:r>
              <a:rPr lang="fr-CA" sz="2400" b="1" dirty="0">
                <a:solidFill>
                  <a:srgbClr val="212121"/>
                </a:solidFill>
                <a:cs typeface="Arial"/>
              </a:rPr>
              <a:t> </a:t>
            </a:r>
            <a:r>
              <a:rPr lang="fr-CA" sz="2400" b="1" dirty="0" err="1">
                <a:solidFill>
                  <a:srgbClr val="212121"/>
                </a:solidFill>
                <a:cs typeface="Arial"/>
              </a:rPr>
              <a:t>that</a:t>
            </a:r>
            <a:r>
              <a:rPr lang="fr-CA" sz="2400" b="1" dirty="0">
                <a:solidFill>
                  <a:srgbClr val="212121"/>
                </a:solidFill>
                <a:cs typeface="Arial"/>
              </a:rPr>
              <a:t> </a:t>
            </a:r>
            <a:r>
              <a:rPr lang="fr-CA" sz="2400" b="1" dirty="0" err="1">
                <a:solidFill>
                  <a:srgbClr val="212121"/>
                </a:solidFill>
                <a:cs typeface="Arial"/>
              </a:rPr>
              <a:t>belongs</a:t>
            </a:r>
            <a:r>
              <a:rPr lang="fr-CA" sz="2400" b="1" dirty="0">
                <a:solidFill>
                  <a:srgbClr val="212121"/>
                </a:solidFill>
                <a:cs typeface="Arial"/>
              </a:rPr>
              <a:t> to </a:t>
            </a:r>
            <a:r>
              <a:rPr lang="fr-CA" sz="2400" b="1" dirty="0" err="1">
                <a:solidFill>
                  <a:srgbClr val="212121"/>
                </a:solidFill>
                <a:cs typeface="Arial"/>
              </a:rPr>
              <a:t>them</a:t>
            </a:r>
            <a:endParaRPr lang="en-US" sz="2400" b="1"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If the </a:t>
            </a:r>
            <a:r>
              <a:rPr lang="fr-CA" sz="2400" b="1" dirty="0" err="1">
                <a:solidFill>
                  <a:srgbClr val="212121"/>
                </a:solidFill>
                <a:cs typeface="Arial"/>
              </a:rPr>
              <a:t>partners</a:t>
            </a:r>
            <a:r>
              <a:rPr lang="fr-CA" sz="2400" b="1" dirty="0">
                <a:solidFill>
                  <a:srgbClr val="212121"/>
                </a:solidFill>
                <a:cs typeface="Arial"/>
              </a:rPr>
              <a:t> </a:t>
            </a:r>
            <a:r>
              <a:rPr lang="fr-CA" sz="2400" b="1" dirty="0" err="1">
                <a:solidFill>
                  <a:srgbClr val="212121"/>
                </a:solidFill>
                <a:cs typeface="Arial"/>
              </a:rPr>
              <a:t>own</a:t>
            </a:r>
            <a:r>
              <a:rPr lang="fr-CA" sz="2400" b="1" dirty="0">
                <a:solidFill>
                  <a:srgbClr val="212121"/>
                </a:solidFill>
                <a:cs typeface="Arial"/>
              </a:rPr>
              <a:t> an asset </a:t>
            </a:r>
            <a:r>
              <a:rPr lang="fr-CA" sz="2400" b="1" dirty="0" err="1">
                <a:solidFill>
                  <a:srgbClr val="212121"/>
                </a:solidFill>
                <a:cs typeface="Arial"/>
              </a:rPr>
              <a:t>together</a:t>
            </a:r>
            <a:r>
              <a:rPr lang="fr-CA" sz="2400" dirty="0">
                <a:solidFill>
                  <a:srgbClr val="212121"/>
                </a:solidFill>
                <a:cs typeface="Arial"/>
              </a:rPr>
              <a:t>, </a:t>
            </a:r>
            <a:r>
              <a:rPr lang="fr-CA" sz="2400" dirty="0" err="1">
                <a:solidFill>
                  <a:srgbClr val="212121"/>
                </a:solidFill>
                <a:cs typeface="Arial"/>
              </a:rPr>
              <a:t>they</a:t>
            </a:r>
            <a:r>
              <a:rPr lang="fr-CA" sz="2400" dirty="0">
                <a:solidFill>
                  <a:srgbClr val="212121"/>
                </a:solidFill>
                <a:cs typeface="Arial"/>
              </a:rPr>
              <a:t> </a:t>
            </a:r>
            <a:r>
              <a:rPr lang="fr-CA" sz="2400" b="1" dirty="0" err="1">
                <a:solidFill>
                  <a:srgbClr val="212121"/>
                </a:solidFill>
                <a:cs typeface="Arial"/>
              </a:rPr>
              <a:t>reach</a:t>
            </a:r>
            <a:r>
              <a:rPr lang="fr-CA" sz="2400" b="1" dirty="0">
                <a:solidFill>
                  <a:srgbClr val="212121"/>
                </a:solidFill>
                <a:cs typeface="Arial"/>
              </a:rPr>
              <a:t> a </a:t>
            </a:r>
            <a:r>
              <a:rPr lang="fr-CA" sz="2400" b="1" dirty="0" err="1">
                <a:solidFill>
                  <a:srgbClr val="212121"/>
                </a:solidFill>
                <a:cs typeface="Arial"/>
              </a:rPr>
              <a:t>decision</a:t>
            </a:r>
            <a:r>
              <a:rPr lang="fr-CA" sz="2400" b="1" dirty="0">
                <a:solidFill>
                  <a:srgbClr val="212121"/>
                </a:solidFill>
                <a:cs typeface="Arial"/>
              </a:rPr>
              <a:t> </a:t>
            </a:r>
            <a:r>
              <a:rPr lang="fr-CA" sz="2400" b="1" dirty="0" err="1">
                <a:solidFill>
                  <a:srgbClr val="212121"/>
                </a:solidFill>
                <a:cs typeface="Arial"/>
              </a:rPr>
              <a:t>together</a:t>
            </a:r>
            <a:endParaRPr lang="en-US" sz="2400" b="1"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in case of </a:t>
            </a:r>
            <a:r>
              <a:rPr lang="fr-CA" sz="2400" dirty="0" err="1">
                <a:solidFill>
                  <a:srgbClr val="212121"/>
                </a:solidFill>
                <a:cs typeface="Arial"/>
              </a:rPr>
              <a:t>disagreement</a:t>
            </a:r>
            <a:endParaRPr lang="fr-CA" dirty="0"/>
          </a:p>
          <a:p>
            <a:endParaRPr lang="fr-FR" dirty="0"/>
          </a:p>
        </p:txBody>
      </p:sp>
      <p:pic>
        <p:nvPicPr>
          <p:cNvPr id="3074" name="Picture 2">
            <a:extLst>
              <a:ext uri="{FF2B5EF4-FFF2-40B4-BE49-F238E27FC236}">
                <a16:creationId xmlns:a16="http://schemas.microsoft.com/office/drawing/2014/main" id="{A1EABCAE-B05B-667E-9FD8-434D28E5B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AB765DB6-A2FF-17BC-4190-ABA4AF6E31CD}"/>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B5D12451-0CC7-8F2B-5526-D57332663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8703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p>
        </p:txBody>
      </p:sp>
    </p:spTree>
    <p:custDataLst>
      <p:tags r:id="rId1"/>
    </p:custDataLst>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a:bodyPr>
          <a:lstStyle/>
          <a:p>
            <a:r>
              <a:rPr lang="fr-FR" sz="2000" dirty="0">
                <a:solidFill>
                  <a:schemeClr val="accent2"/>
                </a:solidFill>
                <a:highlight>
                  <a:srgbClr val="FFFF00"/>
                </a:highlight>
              </a:rPr>
              <a:t>(Short description of the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21164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fontScale="90000"/>
          </a:bodyPr>
          <a:lstStyle/>
          <a:p>
            <a:r>
              <a:rPr lang="fr-FR" dirty="0" err="1"/>
              <a:t>Finding</a:t>
            </a:r>
            <a:r>
              <a:rPr lang="fr-FR" dirty="0"/>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20000"/>
          </a:bodyPr>
          <a:lstStyle/>
          <a:p>
            <a:r>
              <a:rPr lang="fr-FR" sz="2000" dirty="0">
                <a:solidFill>
                  <a:schemeClr val="accent2"/>
                </a:solidFill>
              </a:rPr>
              <a:t>Free online </a:t>
            </a:r>
            <a:r>
              <a:rPr lang="fr-FR" sz="2000" dirty="0" err="1">
                <a:solidFill>
                  <a:schemeClr val="accent2"/>
                </a:solidFill>
              </a:rPr>
              <a:t>legal</a:t>
            </a:r>
            <a:r>
              <a:rPr lang="fr-FR" sz="2000" dirty="0">
                <a:solidFill>
                  <a:schemeClr val="accent2"/>
                </a:solidFill>
              </a:rPr>
              <a:t> information on :</a:t>
            </a:r>
          </a:p>
          <a:p>
            <a:r>
              <a:rPr lang="fr-FR" sz="2000" dirty="0">
                <a:solidFill>
                  <a:schemeClr val="accent2"/>
                </a:solidFill>
              </a:rPr>
              <a:t>:</a:t>
            </a:r>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dirty="0" err="1">
                <a:solidFill>
                  <a:schemeClr val="accent2"/>
                </a:solidFill>
                <a:cs typeface="Arial"/>
              </a:rPr>
              <a:t>seperation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dirty="0">
              <a:solidFill>
                <a:schemeClr val="accent2"/>
              </a:solidFill>
              <a:cs typeface="Arial"/>
            </a:endParaRPr>
          </a:p>
          <a:p>
            <a:pPr marL="342900" indent="-342900">
              <a:buChar char="•"/>
            </a:pPr>
            <a:r>
              <a:rPr lang="fr-FR" sz="2000" dirty="0">
                <a:solidFill>
                  <a:schemeClr val="accent2"/>
                </a:solidFill>
                <a:cs typeface="Arial"/>
              </a:rPr>
              <a:t>Work</a:t>
            </a:r>
          </a:p>
          <a:p>
            <a:endParaRPr lang="fr-FR" sz="2000" dirty="0">
              <a:highlight>
                <a:srgbClr val="FFFF00"/>
              </a:highlight>
            </a:endParaRPr>
          </a:p>
          <a:p>
            <a:endParaRPr lang="fr-FR" sz="2000" dirty="0">
              <a:highlight>
                <a:srgbClr val="FFFF00"/>
              </a:highlight>
            </a:endParaRPr>
          </a:p>
          <a:p>
            <a:endParaRPr lang="fr-FR" sz="2000" dirty="0">
              <a:cs typeface="Arial"/>
            </a:endParaRPr>
          </a:p>
          <a:p>
            <a:endParaRPr lang="fr-FR" sz="2000" dirty="0">
              <a:cs typeface="Arial"/>
            </a:endParaRPr>
          </a:p>
          <a:p>
            <a:r>
              <a:rPr lang="en-US"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dirty="0">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pic>
        <p:nvPicPr>
          <p:cNvPr id="1026" name="Picture 2" descr="Une image contenant texte, capture d’écran, Site web, Publicité en ligne&#10;&#10;Le contenu généré par l’IA peut être incorrect.">
            <a:extLst>
              <a:ext uri="{FF2B5EF4-FFF2-40B4-BE49-F238E27FC236}">
                <a16:creationId xmlns:a16="http://schemas.microsoft.com/office/drawing/2014/main" id="{1DB8FD27-5332-0D4B-EA7C-65C29E369D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0539" y="1857957"/>
            <a:ext cx="5099994" cy="281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4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Props1.xml><?xml version="1.0" encoding="utf-8"?>
<ds:datastoreItem xmlns:ds="http://schemas.openxmlformats.org/officeDocument/2006/customXml" ds:itemID="{C2EBDF70-F0F1-4932-AEB6-35FE37B112BE}"/>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CAE8C6C2-DDA4-4AE5-86FD-885A7AFED248}">
  <ds:schemaRefs>
    <ds:schemaRef ds:uri="http://www.w3.org/XML/1998/namespace"/>
    <ds:schemaRef ds:uri="http://purl.org/dc/dcmitype/"/>
    <ds:schemaRef ds:uri="http://purl.org/dc/terms/"/>
    <ds:schemaRef ds:uri="http://schemas.microsoft.com/office/infopath/2007/PartnerControls"/>
    <ds:schemaRef ds:uri="http://schemas.microsoft.com/office/2006/metadata/properties"/>
    <ds:schemaRef ds:uri="http://schemas.openxmlformats.org/package/2006/metadata/core-properties"/>
    <ds:schemaRef ds:uri="7c4c9101-ca6c-4953-bf15-5ed2fb777a67"/>
    <ds:schemaRef ds:uri="http://schemas.microsoft.com/sharepoint/v3"/>
    <ds:schemaRef ds:uri="http://schemas.microsoft.com/office/2006/documentManagement/types"/>
    <ds:schemaRef ds:uri="319a9c1d-6107-471a-83e8-1a40088b297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2648</TotalTime>
  <Words>5222</Words>
  <Application>Microsoft Office PowerPoint</Application>
  <PresentationFormat>Widescreen</PresentationFormat>
  <Paragraphs>402</Paragraphs>
  <Slides>15</Slides>
  <Notes>15</Notes>
  <HiddenSlides>1</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Thème Office</vt:lpstr>
      <vt:lpstr>My belongings My couple</vt:lpstr>
      <vt:lpstr>Examining the situation What do you see here?</vt:lpstr>
      <vt:lpstr>Understanding the legal issues Ana Júlia's Story</vt:lpstr>
      <vt:lpstr>Division of property for married couples</vt:lpstr>
      <vt:lpstr>Division of property of unmarried couples in a "parental union"</vt:lpstr>
      <vt:lpstr>Division of property of  unmarried couples without children</vt:lpstr>
      <vt:lpstr>PowerPoint Presentation</vt:lpstr>
      <vt:lpstr>Finding help (Name of the organisation)</vt:lpstr>
      <vt:lpstr>Finding help Éducaloi</vt:lpstr>
      <vt:lpstr>Finding help Info Justice Centres</vt:lpstr>
      <vt:lpstr>Finding help ReBâtir</vt:lpstr>
      <vt:lpstr>Other resources</vt:lpstr>
      <vt:lpstr>Taking action What could Ana Júlia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Gaëlle Feruzi</cp:lastModifiedBy>
  <cp:revision>933</cp:revision>
  <dcterms:created xsi:type="dcterms:W3CDTF">2024-06-10T18:08:19Z</dcterms:created>
  <dcterms:modified xsi:type="dcterms:W3CDTF">2026-02-18T20:41:29Z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d7ffe30d-f474-414f-b890-ca182c8a2288</vt:lpwstr>
  </property>
  <property fmtid="{D5CDD505-2E9C-101B-9397-08002B2CF9AE}" pid="12" name="ArticulateGUID">
    <vt:lpwstr>20A7321C-40AD-4422-8BFC-9A122DA56A0E</vt:lpwstr>
  </property>
  <property fmtid="{D5CDD505-2E9C-101B-9397-08002B2CF9AE}" pid="13" name="ArticulatePath">
    <vt:lpwstr>https://educaloi.sharepoint.com/projets/081000/3_Productions_livrables/3_Atelier_ÉJ_Femmes/VF_Ateliers_FMC_apres_reforme_PL56_en_cours/4_Mes biens_FMC_en_cours</vt:lpwstr>
  </property>
  <property fmtid="{D5CDD505-2E9C-101B-9397-08002B2CF9AE}" pid="14" name="_dlc_DocId">
    <vt:lpwstr>EDUC-1465940978-641</vt:lpwstr>
  </property>
  <property fmtid="{D5CDD505-2E9C-101B-9397-08002B2CF9AE}" pid="15" name="Titre anglais">
    <vt:lpwstr>To walk away and rebuild</vt:lpwstr>
  </property>
  <property fmtid="{D5CDD505-2E9C-101B-9397-08002B2CF9AE}" pid="16" name="TaxCatchAll">
    <vt:lpwstr/>
  </property>
  <property fmtid="{D5CDD505-2E9C-101B-9397-08002B2CF9AE}" pid="17" name="_Categorisation">
    <vt:lpwstr>4511;#educationjuridique.ca:Type d'activité:Trousse clé en main|3abe23ac-b6cc-41fc-aa46-c58121215972</vt:lpwstr>
  </property>
  <property fmtid="{D5CDD505-2E9C-101B-9397-08002B2CF9AE}" pid="18" name="_dlc_DocIdUrl">
    <vt:lpwstr>https://educaloi.sharepoint.com/projets/_layouts/15/DocIdRedir.aspx?ID=EDUC-1465940978-641, EDUC-1465940978-641</vt:lpwstr>
  </property>
  <property fmtid="{D5CDD505-2E9C-101B-9397-08002B2CF9AE}" pid="19" name="Refonte_migré">
    <vt:bool>false</vt:bool>
  </property>
  <property fmtid="{D5CDD505-2E9C-101B-9397-08002B2CF9AE}" pid="20" name="Publications">
    <vt:bool>false</vt:bool>
  </property>
  <property fmtid="{D5CDD505-2E9C-101B-9397-08002B2CF9AE}" pid="21" name="PublicCible">
    <vt:lpwstr/>
  </property>
  <property fmtid="{D5CDD505-2E9C-101B-9397-08002B2CF9AE}" pid="22" name="EnLigneFR">
    <vt:bool>false</vt:bool>
  </property>
  <property fmtid="{D5CDD505-2E9C-101B-9397-08002B2CF9AE}" pid="23" name="Disciplines scolaires">
    <vt:lpwstr/>
  </property>
  <property fmtid="{D5CDD505-2E9C-101B-9397-08002B2CF9AE}" pid="24" name="SujetGuide">
    <vt:lpwstr/>
  </property>
  <property fmtid="{D5CDD505-2E9C-101B-9397-08002B2CF9AE}" pid="25" name="Graphiste">
    <vt:lpwstr/>
  </property>
  <property fmtid="{D5CDD505-2E9C-101B-9397-08002B2CF9AE}" pid="26" name="Sujet">
    <vt:lpwstr/>
  </property>
  <property fmtid="{D5CDD505-2E9C-101B-9397-08002B2CF9AE}" pid="27" name="Thème_Vidéo">
    <vt:lpwstr/>
  </property>
  <property fmtid="{D5CDD505-2E9C-101B-9397-08002B2CF9AE}" pid="28" name="WP">
    <vt:bool>false</vt:bool>
  </property>
  <property fmtid="{D5CDD505-2E9C-101B-9397-08002B2CF9AE}" pid="29" name="Cat_texte">
    <vt:lpwstr/>
  </property>
  <property fmtid="{D5CDD505-2E9C-101B-9397-08002B2CF9AE}" pid="30" name="Type de contenu">
    <vt:lpwstr/>
  </property>
  <property fmtid="{D5CDD505-2E9C-101B-9397-08002B2CF9AE}" pid="31" name="Commentaire d'impression">
    <vt:lpwstr/>
  </property>
  <property fmtid="{D5CDD505-2E9C-101B-9397-08002B2CF9AE}" pid="32" name="Année de développement">
    <vt:lpwstr/>
  </property>
  <property fmtid="{D5CDD505-2E9C-101B-9397-08002B2CF9AE}" pid="33" name="EnLigneEN">
    <vt:bool>false</vt:bool>
  </property>
  <property fmtid="{D5CDD505-2E9C-101B-9397-08002B2CF9AE}" pid="34" name="Categorie">
    <vt:lpwstr/>
  </property>
  <property fmtid="{D5CDD505-2E9C-101B-9397-08002B2CF9AE}" pid="35" name="SharedWithUsers">
    <vt:lpwstr/>
  </property>
  <property fmtid="{D5CDD505-2E9C-101B-9397-08002B2CF9AE}" pid="36" name="EnLigneEnANGSur">
    <vt:lpwstr/>
  </property>
  <property fmtid="{D5CDD505-2E9C-101B-9397-08002B2CF9AE}" pid="37" name="Sujets">
    <vt:lpwstr/>
  </property>
  <property fmtid="{D5CDD505-2E9C-101B-9397-08002B2CF9AE}" pid="38" name="Clientèles">
    <vt:lpwstr/>
  </property>
  <property fmtid="{D5CDD505-2E9C-101B-9397-08002B2CF9AE}" pid="39" name="Champ d'expertise12">
    <vt:lpwstr/>
  </property>
  <property fmtid="{D5CDD505-2E9C-101B-9397-08002B2CF9AE}" pid="40" name="Publié">
    <vt:bool>false</vt:bool>
  </property>
  <property fmtid="{D5CDD505-2E9C-101B-9397-08002B2CF9AE}" pid="41" name="Type d'activité">
    <vt:lpwstr/>
  </property>
  <property fmtid="{D5CDD505-2E9C-101B-9397-08002B2CF9AE}" pid="42" name="Noeud">
    <vt:lpwstr/>
  </property>
  <property fmtid="{D5CDD505-2E9C-101B-9397-08002B2CF9AE}" pid="43" name="Facebook">
    <vt:bool>false</vt:bool>
  </property>
  <property fmtid="{D5CDD505-2E9C-101B-9397-08002B2CF9AE}" pid="44" name="EnLigneEnFrSur">
    <vt:lpwstr/>
  </property>
  <property fmtid="{D5CDD505-2E9C-101B-9397-08002B2CF9AE}" pid="45" name="Catégories Publications">
    <vt:lpwstr/>
  </property>
  <property fmtid="{D5CDD505-2E9C-101B-9397-08002B2CF9AE}" pid="46" name="Statut">
    <vt:lpwstr/>
  </property>
  <property fmtid="{D5CDD505-2E9C-101B-9397-08002B2CF9AE}" pid="47" name="YouTube">
    <vt:bool>false</vt:bool>
  </property>
  <property fmtid="{D5CDD505-2E9C-101B-9397-08002B2CF9AE}" pid="48" name="Coordo responsable">
    <vt:lpwstr/>
  </property>
  <property fmtid="{D5CDD505-2E9C-101B-9397-08002B2CF9AE}" pid="49" name="Niveau suggéré">
    <vt:lpwstr/>
  </property>
  <property fmtid="{D5CDD505-2E9C-101B-9397-08002B2CF9AE}" pid="50" name="Derniers_animateurs">
    <vt:lpwstr/>
  </property>
  <property fmtid="{D5CDD505-2E9C-101B-9397-08002B2CF9AE}" pid="51" name="Partenariat">
    <vt:lpwstr/>
  </property>
  <property fmtid="{D5CDD505-2E9C-101B-9397-08002B2CF9AE}" pid="52" name="_docset_NoMedatataSyncRequired">
    <vt:lpwstr>False</vt:lpwstr>
  </property>
</Properties>
</file>