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61" r:id="rId6"/>
    <p:sldId id="273" r:id="rId7"/>
    <p:sldId id="268" r:id="rId8"/>
    <p:sldId id="277" r:id="rId9"/>
    <p:sldId id="280" r:id="rId10"/>
    <p:sldId id="264" r:id="rId11"/>
    <p:sldId id="287" r:id="rId12"/>
    <p:sldId id="288" r:id="rId13"/>
    <p:sldId id="283" r:id="rId14"/>
    <p:sldId id="286" r:id="rId15"/>
    <p:sldId id="285" r:id="rId16"/>
    <p:sldId id="289" r:id="rId17"/>
    <p:sldId id="290" r:id="rId18"/>
    <p:sldId id="291" r:id="rId19"/>
    <p:sldId id="279" r:id="rId20"/>
    <p:sldId id="276" r:id="rId21"/>
    <p:sldId id="292" r:id="rId22"/>
    <p:sldId id="293" r:id="rId23"/>
  </p:sldIdLst>
  <p:sldSz cx="12192000" cy="6858000"/>
  <p:notesSz cx="6858000" cy="9144000"/>
  <p:custDataLst>
    <p:tags r:id="rId2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AD4248-0ED8-836A-4DB0-480D67A55B05}" name="Nihal Selim" initials="NS" userId="S::nihal.selim@educaloi.qc.ca::5ebe341c-5dd7-4c31-8797-5d5454b6c11a" providerId="AD"/>
  <p188:author id="{FBB2CFB5-13EC-FC14-2A94-DB18D308ED67}" name="Isabelle Bourgeois" initials="IB" userId="S::isabelle.bourgeois@educaloi.qc.ca::62da3eca-ed7d-481c-ba2a-c4938ec016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427A04-DE0E-BDE5-6665-44D69F38EB42}" v="47" dt="2026-02-18T20:49:04.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53893" autoAdjust="0"/>
  </p:normalViewPr>
  <p:slideViewPr>
    <p:cSldViewPr snapToGrid="0">
      <p:cViewPr>
        <p:scale>
          <a:sx n="25" d="100"/>
          <a:sy n="25" d="100"/>
        </p:scale>
        <p:origin x="508" y="34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hal Selim" userId="S::nihal.selim@educaloi.qc.ca::5ebe341c-5dd7-4c31-8797-5d5454b6c11a" providerId="AD" clId="Web-{18427A04-DE0E-BDE5-6665-44D69F38EB42}"/>
    <pc:docChg chg="modSld">
      <pc:chgData name="Nihal Selim" userId="S::nihal.selim@educaloi.qc.ca::5ebe341c-5dd7-4c31-8797-5d5454b6c11a" providerId="AD" clId="Web-{18427A04-DE0E-BDE5-6665-44D69F38EB42}" dt="2026-02-18T20:49:01.502" v="106" actId="20577"/>
      <pc:docMkLst>
        <pc:docMk/>
      </pc:docMkLst>
      <pc:sldChg chg="modNotes">
        <pc:chgData name="Nihal Selim" userId="S::nihal.selim@educaloi.qc.ca::5ebe341c-5dd7-4c31-8797-5d5454b6c11a" providerId="AD" clId="Web-{18427A04-DE0E-BDE5-6665-44D69F38EB42}" dt="2026-02-18T20:44:15.440" v="22"/>
        <pc:sldMkLst>
          <pc:docMk/>
          <pc:sldMk cId="2258642045" sldId="268"/>
        </pc:sldMkLst>
      </pc:sldChg>
      <pc:sldChg chg="modNotes">
        <pc:chgData name="Nihal Selim" userId="S::nihal.selim@educaloi.qc.ca::5ebe341c-5dd7-4c31-8797-5d5454b6c11a" providerId="AD" clId="Web-{18427A04-DE0E-BDE5-6665-44D69F38EB42}" dt="2026-02-18T20:43:17.003" v="14"/>
        <pc:sldMkLst>
          <pc:docMk/>
          <pc:sldMk cId="2562021519" sldId="273"/>
        </pc:sldMkLst>
      </pc:sldChg>
      <pc:sldChg chg="modSp">
        <pc:chgData name="Nihal Selim" userId="S::nihal.selim@educaloi.qc.ca::5ebe341c-5dd7-4c31-8797-5d5454b6c11a" providerId="AD" clId="Web-{18427A04-DE0E-BDE5-6665-44D69F38EB42}" dt="2026-02-18T20:49:01.502" v="106" actId="20577"/>
        <pc:sldMkLst>
          <pc:docMk/>
          <pc:sldMk cId="17678412" sldId="276"/>
        </pc:sldMkLst>
        <pc:spChg chg="mod">
          <ac:chgData name="Nihal Selim" userId="S::nihal.selim@educaloi.qc.ca::5ebe341c-5dd7-4c31-8797-5d5454b6c11a" providerId="AD" clId="Web-{18427A04-DE0E-BDE5-6665-44D69F38EB42}" dt="2026-02-18T20:49:01.502" v="106" actId="20577"/>
          <ac:spMkLst>
            <pc:docMk/>
            <pc:sldMk cId="17678412" sldId="276"/>
            <ac:spMk id="4" creationId="{58C44320-6FD9-CC92-7A20-1AD20861F3FE}"/>
          </ac:spMkLst>
        </pc:spChg>
      </pc:sldChg>
      <pc:sldChg chg="modSp modNotes">
        <pc:chgData name="Nihal Selim" userId="S::nihal.selim@educaloi.qc.ca::5ebe341c-5dd7-4c31-8797-5d5454b6c11a" providerId="AD" clId="Web-{18427A04-DE0E-BDE5-6665-44D69F38EB42}" dt="2026-02-18T20:44:48.128" v="28" actId="20577"/>
        <pc:sldMkLst>
          <pc:docMk/>
          <pc:sldMk cId="412656306" sldId="277"/>
        </pc:sldMkLst>
        <pc:spChg chg="mod">
          <ac:chgData name="Nihal Selim" userId="S::nihal.selim@educaloi.qc.ca::5ebe341c-5dd7-4c31-8797-5d5454b6c11a" providerId="AD" clId="Web-{18427A04-DE0E-BDE5-6665-44D69F38EB42}" dt="2026-02-18T20:44:48.128" v="28" actId="20577"/>
          <ac:spMkLst>
            <pc:docMk/>
            <pc:sldMk cId="412656306" sldId="277"/>
            <ac:spMk id="3" creationId="{3B28B986-B56D-E700-4184-02404A001CA2}"/>
          </ac:spMkLst>
        </pc:spChg>
      </pc:sldChg>
      <pc:sldChg chg="modSp modNotes">
        <pc:chgData name="Nihal Selim" userId="S::nihal.selim@educaloi.qc.ca::5ebe341c-5dd7-4c31-8797-5d5454b6c11a" providerId="AD" clId="Web-{18427A04-DE0E-BDE5-6665-44D69F38EB42}" dt="2026-02-18T20:48:19.986" v="101"/>
        <pc:sldMkLst>
          <pc:docMk/>
          <pc:sldMk cId="2120576460" sldId="279"/>
        </pc:sldMkLst>
        <pc:spChg chg="mod">
          <ac:chgData name="Nihal Selim" userId="S::nihal.selim@educaloi.qc.ca::5ebe341c-5dd7-4c31-8797-5d5454b6c11a" providerId="AD" clId="Web-{18427A04-DE0E-BDE5-6665-44D69F38EB42}" dt="2026-02-18T20:46:48.283" v="39" actId="20577"/>
          <ac:spMkLst>
            <pc:docMk/>
            <pc:sldMk cId="2120576460" sldId="279"/>
            <ac:spMk id="2" creationId="{5D2932B2-778B-E564-A069-D21DA32A6D4F}"/>
          </ac:spMkLst>
        </pc:spChg>
        <pc:spChg chg="mod">
          <ac:chgData name="Nihal Selim" userId="S::nihal.selim@educaloi.qc.ca::5ebe341c-5dd7-4c31-8797-5d5454b6c11a" providerId="AD" clId="Web-{18427A04-DE0E-BDE5-6665-44D69F38EB42}" dt="2026-02-18T20:47:52.267" v="74" actId="1076"/>
          <ac:spMkLst>
            <pc:docMk/>
            <pc:sldMk cId="2120576460" sldId="279"/>
            <ac:spMk id="3" creationId="{2736D7D5-1126-A213-EBC9-FBE7AF17CC6D}"/>
          </ac:spMkLst>
        </pc:spChg>
      </pc:sldChg>
      <pc:sldChg chg="modNotes">
        <pc:chgData name="Nihal Selim" userId="S::nihal.selim@educaloi.qc.ca::5ebe341c-5dd7-4c31-8797-5d5454b6c11a" providerId="AD" clId="Web-{18427A04-DE0E-BDE5-6665-44D69F38EB42}" dt="2026-02-18T20:46:28.049" v="37"/>
        <pc:sldMkLst>
          <pc:docMk/>
          <pc:sldMk cId="1668909151" sldId="280"/>
        </pc:sldMkLst>
      </pc:sldChg>
    </pc:docChg>
  </pc:docChgLst>
  <pc:docChgLst>
    <pc:chgData name="Gaëlle Feruzi" userId="S::gaelle.feruzi@educaloi.qc.ca::62419bfa-e71e-4e1b-8396-924b332b3f96" providerId="AD" clId="Web-{F0A347A3-2375-D72E-9E6F-DA8DCD032195}"/>
    <pc:docChg chg="modSld">
      <pc:chgData name="Gaëlle Feruzi" userId="S::gaelle.feruzi@educaloi.qc.ca::62419bfa-e71e-4e1b-8396-924b332b3f96" providerId="AD" clId="Web-{F0A347A3-2375-D72E-9E6F-DA8DCD032195}" dt="2026-02-13T15:53:55.202" v="601"/>
      <pc:docMkLst>
        <pc:docMk/>
      </pc:docMkLst>
      <pc:sldChg chg="modNotes">
        <pc:chgData name="Gaëlle Feruzi" userId="S::gaelle.feruzi@educaloi.qc.ca::62419bfa-e71e-4e1b-8396-924b332b3f96" providerId="AD" clId="Web-{F0A347A3-2375-D72E-9E6F-DA8DCD032195}" dt="2026-02-13T15:50:27.544" v="582"/>
        <pc:sldMkLst>
          <pc:docMk/>
          <pc:sldMk cId="2258642045" sldId="268"/>
        </pc:sldMkLst>
      </pc:sldChg>
      <pc:sldChg chg="modNotes">
        <pc:chgData name="Gaëlle Feruzi" userId="S::gaelle.feruzi@educaloi.qc.ca::62419bfa-e71e-4e1b-8396-924b332b3f96" providerId="AD" clId="Web-{F0A347A3-2375-D72E-9E6F-DA8DCD032195}" dt="2026-02-13T15:42:20.160" v="12"/>
        <pc:sldMkLst>
          <pc:docMk/>
          <pc:sldMk cId="2562021519" sldId="273"/>
        </pc:sldMkLst>
      </pc:sldChg>
      <pc:sldChg chg="modNotes">
        <pc:chgData name="Gaëlle Feruzi" userId="S::gaelle.feruzi@educaloi.qc.ca::62419bfa-e71e-4e1b-8396-924b332b3f96" providerId="AD" clId="Web-{F0A347A3-2375-D72E-9E6F-DA8DCD032195}" dt="2026-02-13T15:51:52.858" v="586"/>
        <pc:sldMkLst>
          <pc:docMk/>
          <pc:sldMk cId="412656306" sldId="277"/>
        </pc:sldMkLst>
      </pc:sldChg>
      <pc:sldChg chg="modNotes">
        <pc:chgData name="Gaëlle Feruzi" userId="S::gaelle.feruzi@educaloi.qc.ca::62419bfa-e71e-4e1b-8396-924b332b3f96" providerId="AD" clId="Web-{F0A347A3-2375-D72E-9E6F-DA8DCD032195}" dt="2026-02-13T15:53:55.202" v="601"/>
        <pc:sldMkLst>
          <pc:docMk/>
          <pc:sldMk cId="1668909151" sldId="280"/>
        </pc:sldMkLst>
      </pc:sldChg>
    </pc:docChg>
  </pc:docChgLst>
  <pc:docChgLst>
    <pc:chgData name="Gaëlle Feruzi" userId="62419bfa-e71e-4e1b-8396-924b332b3f96" providerId="ADAL" clId="{34561811-6E26-4BA4-B9D6-9F8553181D0F}"/>
    <pc:docChg chg="undo custSel addSld delSld modSld">
      <pc:chgData name="Gaëlle Feruzi" userId="62419bfa-e71e-4e1b-8396-924b332b3f96" providerId="ADAL" clId="{34561811-6E26-4BA4-B9D6-9F8553181D0F}" dt="2026-02-12T14:46:35.683" v="10715" actId="47"/>
      <pc:docMkLst>
        <pc:docMk/>
      </pc:docMkLst>
      <pc:sldChg chg="modSp mod modNotesTx">
        <pc:chgData name="Gaëlle Feruzi" userId="62419bfa-e71e-4e1b-8396-924b332b3f96" providerId="ADAL" clId="{34561811-6E26-4BA4-B9D6-9F8553181D0F}" dt="2026-02-11T15:46:32.874" v="38" actId="20577"/>
        <pc:sldMkLst>
          <pc:docMk/>
          <pc:sldMk cId="2049219551" sldId="256"/>
        </pc:sldMkLst>
        <pc:spChg chg="mod">
          <ac:chgData name="Gaëlle Feruzi" userId="62419bfa-e71e-4e1b-8396-924b332b3f96" providerId="ADAL" clId="{34561811-6E26-4BA4-B9D6-9F8553181D0F}" dt="2026-02-11T15:45:12.763" v="32" actId="20577"/>
          <ac:spMkLst>
            <pc:docMk/>
            <pc:sldMk cId="2049219551" sldId="256"/>
            <ac:spMk id="2" creationId="{24BD971B-2C72-F1DB-8C22-B12CAC11AF0F}"/>
          </ac:spMkLst>
        </pc:spChg>
      </pc:sldChg>
      <pc:sldChg chg="modSp mod modNotesTx">
        <pc:chgData name="Gaëlle Feruzi" userId="62419bfa-e71e-4e1b-8396-924b332b3f96" providerId="ADAL" clId="{34561811-6E26-4BA4-B9D6-9F8553181D0F}" dt="2026-02-11T15:47:48.732" v="86" actId="20577"/>
        <pc:sldMkLst>
          <pc:docMk/>
          <pc:sldMk cId="788116382" sldId="261"/>
        </pc:sldMkLst>
        <pc:spChg chg="mod">
          <ac:chgData name="Gaëlle Feruzi" userId="62419bfa-e71e-4e1b-8396-924b332b3f96" providerId="ADAL" clId="{34561811-6E26-4BA4-B9D6-9F8553181D0F}" dt="2026-02-11T15:47:06.922" v="82" actId="20577"/>
          <ac:spMkLst>
            <pc:docMk/>
            <pc:sldMk cId="788116382" sldId="261"/>
            <ac:spMk id="3" creationId="{EB514E21-4339-3A09-CDE5-9BDD2BAB410C}"/>
          </ac:spMkLst>
        </pc:spChg>
      </pc:sldChg>
      <pc:sldChg chg="modSp mod modNotesTx">
        <pc:chgData name="Gaëlle Feruzi" userId="62419bfa-e71e-4e1b-8396-924b332b3f96" providerId="ADAL" clId="{34561811-6E26-4BA4-B9D6-9F8553181D0F}" dt="2026-02-12T14:08:13.288" v="8538" actId="12"/>
        <pc:sldMkLst>
          <pc:docMk/>
          <pc:sldMk cId="194442244" sldId="264"/>
        </pc:sldMkLst>
        <pc:spChg chg="mod">
          <ac:chgData name="Gaëlle Feruzi" userId="62419bfa-e71e-4e1b-8396-924b332b3f96" providerId="ADAL" clId="{34561811-6E26-4BA4-B9D6-9F8553181D0F}" dt="2026-02-12T14:07:39.335" v="8536" actId="20577"/>
          <ac:spMkLst>
            <pc:docMk/>
            <pc:sldMk cId="194442244" sldId="264"/>
            <ac:spMk id="3" creationId="{06E8CB86-01D2-E2F4-A73A-317F2A713321}"/>
          </ac:spMkLst>
        </pc:spChg>
      </pc:sldChg>
      <pc:sldChg chg="modSp mod modNotesTx">
        <pc:chgData name="Gaëlle Feruzi" userId="62419bfa-e71e-4e1b-8396-924b332b3f96" providerId="ADAL" clId="{34561811-6E26-4BA4-B9D6-9F8553181D0F}" dt="2026-02-11T21:08:48.636" v="2890" actId="5793"/>
        <pc:sldMkLst>
          <pc:docMk/>
          <pc:sldMk cId="2258642045" sldId="268"/>
        </pc:sldMkLst>
        <pc:spChg chg="mod">
          <ac:chgData name="Gaëlle Feruzi" userId="62419bfa-e71e-4e1b-8396-924b332b3f96" providerId="ADAL" clId="{34561811-6E26-4BA4-B9D6-9F8553181D0F}" dt="2026-02-11T18:40:45.409" v="927" actId="20577"/>
          <ac:spMkLst>
            <pc:docMk/>
            <pc:sldMk cId="2258642045" sldId="268"/>
            <ac:spMk id="2" creationId="{31287A08-DE0A-3C22-D512-1325EE58DCAB}"/>
          </ac:spMkLst>
        </pc:spChg>
        <pc:spChg chg="mod">
          <ac:chgData name="Gaëlle Feruzi" userId="62419bfa-e71e-4e1b-8396-924b332b3f96" providerId="ADAL" clId="{34561811-6E26-4BA4-B9D6-9F8553181D0F}" dt="2026-02-11T18:51:16.314" v="1843" actId="20577"/>
          <ac:spMkLst>
            <pc:docMk/>
            <pc:sldMk cId="2258642045" sldId="268"/>
            <ac:spMk id="3" creationId="{3B28B986-B56D-E700-4184-02404A001CA2}"/>
          </ac:spMkLst>
        </pc:spChg>
      </pc:sldChg>
      <pc:sldChg chg="modSp mod modNotesTx">
        <pc:chgData name="Gaëlle Feruzi" userId="62419bfa-e71e-4e1b-8396-924b332b3f96" providerId="ADAL" clId="{34561811-6E26-4BA4-B9D6-9F8553181D0F}" dt="2026-02-11T18:38:57.800" v="885" actId="12"/>
        <pc:sldMkLst>
          <pc:docMk/>
          <pc:sldMk cId="2562021519" sldId="273"/>
        </pc:sldMkLst>
        <pc:spChg chg="mod">
          <ac:chgData name="Gaëlle Feruzi" userId="62419bfa-e71e-4e1b-8396-924b332b3f96" providerId="ADAL" clId="{34561811-6E26-4BA4-B9D6-9F8553181D0F}" dt="2026-02-11T15:48:23.238" v="139" actId="20577"/>
          <ac:spMkLst>
            <pc:docMk/>
            <pc:sldMk cId="2562021519" sldId="273"/>
            <ac:spMk id="2" creationId="{E7E739C1-403D-1C98-CE13-2CD78AF72842}"/>
          </ac:spMkLst>
        </pc:spChg>
        <pc:spChg chg="mod">
          <ac:chgData name="Gaëlle Feruzi" userId="62419bfa-e71e-4e1b-8396-924b332b3f96" providerId="ADAL" clId="{34561811-6E26-4BA4-B9D6-9F8553181D0F}" dt="2026-02-11T15:50:09.821" v="360" actId="20577"/>
          <ac:spMkLst>
            <pc:docMk/>
            <pc:sldMk cId="2562021519" sldId="273"/>
            <ac:spMk id="4" creationId="{58C44320-6FD9-CC92-7A20-1AD20861F3FE}"/>
          </ac:spMkLst>
        </pc:spChg>
      </pc:sldChg>
      <pc:sldChg chg="modSp mod modAnim modNotesTx">
        <pc:chgData name="Gaëlle Feruzi" userId="62419bfa-e71e-4e1b-8396-924b332b3f96" providerId="ADAL" clId="{34561811-6E26-4BA4-B9D6-9F8553181D0F}" dt="2026-02-12T14:46:12.511" v="10709" actId="20577"/>
        <pc:sldMkLst>
          <pc:docMk/>
          <pc:sldMk cId="17678412" sldId="276"/>
        </pc:sldMkLst>
        <pc:spChg chg="mod">
          <ac:chgData name="Gaëlle Feruzi" userId="62419bfa-e71e-4e1b-8396-924b332b3f96" providerId="ADAL" clId="{34561811-6E26-4BA4-B9D6-9F8553181D0F}" dt="2026-02-12T14:41:25.740" v="10231" actId="20577"/>
          <ac:spMkLst>
            <pc:docMk/>
            <pc:sldMk cId="17678412" sldId="276"/>
            <ac:spMk id="2" creationId="{E7E739C1-403D-1C98-CE13-2CD78AF72842}"/>
          </ac:spMkLst>
        </pc:spChg>
        <pc:spChg chg="mod">
          <ac:chgData name="Gaëlle Feruzi" userId="62419bfa-e71e-4e1b-8396-924b332b3f96" providerId="ADAL" clId="{34561811-6E26-4BA4-B9D6-9F8553181D0F}" dt="2026-02-12T14:42:46.771" v="10415" actId="20577"/>
          <ac:spMkLst>
            <pc:docMk/>
            <pc:sldMk cId="17678412" sldId="276"/>
            <ac:spMk id="4" creationId="{58C44320-6FD9-CC92-7A20-1AD20861F3FE}"/>
          </ac:spMkLst>
        </pc:spChg>
      </pc:sldChg>
      <pc:sldChg chg="modSp mod modNotesTx">
        <pc:chgData name="Gaëlle Feruzi" userId="62419bfa-e71e-4e1b-8396-924b332b3f96" providerId="ADAL" clId="{34561811-6E26-4BA4-B9D6-9F8553181D0F}" dt="2026-02-12T13:33:23.472" v="5811" actId="20577"/>
        <pc:sldMkLst>
          <pc:docMk/>
          <pc:sldMk cId="412656306" sldId="277"/>
        </pc:sldMkLst>
        <pc:spChg chg="mod">
          <ac:chgData name="Gaëlle Feruzi" userId="62419bfa-e71e-4e1b-8396-924b332b3f96" providerId="ADAL" clId="{34561811-6E26-4BA4-B9D6-9F8553181D0F}" dt="2026-02-11T21:54:32.526" v="2921" actId="20577"/>
          <ac:spMkLst>
            <pc:docMk/>
            <pc:sldMk cId="412656306" sldId="277"/>
            <ac:spMk id="2" creationId="{31287A08-DE0A-3C22-D512-1325EE58DCAB}"/>
          </ac:spMkLst>
        </pc:spChg>
        <pc:spChg chg="mod">
          <ac:chgData name="Gaëlle Feruzi" userId="62419bfa-e71e-4e1b-8396-924b332b3f96" providerId="ADAL" clId="{34561811-6E26-4BA4-B9D6-9F8553181D0F}" dt="2026-02-11T21:57:51.585" v="3240" actId="20577"/>
          <ac:spMkLst>
            <pc:docMk/>
            <pc:sldMk cId="412656306" sldId="277"/>
            <ac:spMk id="3" creationId="{3B28B986-B56D-E700-4184-02404A001CA2}"/>
          </ac:spMkLst>
        </pc:spChg>
      </pc:sldChg>
      <pc:sldChg chg="modSp mod modNotesTx">
        <pc:chgData name="Gaëlle Feruzi" userId="62419bfa-e71e-4e1b-8396-924b332b3f96" providerId="ADAL" clId="{34561811-6E26-4BA4-B9D6-9F8553181D0F}" dt="2026-02-12T14:39:57.708" v="10032" actId="20577"/>
        <pc:sldMkLst>
          <pc:docMk/>
          <pc:sldMk cId="2120576460" sldId="279"/>
        </pc:sldMkLst>
        <pc:spChg chg="mod">
          <ac:chgData name="Gaëlle Feruzi" userId="62419bfa-e71e-4e1b-8396-924b332b3f96" providerId="ADAL" clId="{34561811-6E26-4BA4-B9D6-9F8553181D0F}" dt="2026-02-12T14:28:16.765" v="9348" actId="20577"/>
          <ac:spMkLst>
            <pc:docMk/>
            <pc:sldMk cId="2120576460" sldId="279"/>
            <ac:spMk id="3" creationId="{2736D7D5-1126-A213-EBC9-FBE7AF17CC6D}"/>
          </ac:spMkLst>
        </pc:spChg>
      </pc:sldChg>
      <pc:sldChg chg="modSp mod modNotesTx">
        <pc:chgData name="Gaëlle Feruzi" userId="62419bfa-e71e-4e1b-8396-924b332b3f96" providerId="ADAL" clId="{34561811-6E26-4BA4-B9D6-9F8553181D0F}" dt="2026-02-12T14:07:15.681" v="8517" actId="20577"/>
        <pc:sldMkLst>
          <pc:docMk/>
          <pc:sldMk cId="1668909151" sldId="280"/>
        </pc:sldMkLst>
        <pc:spChg chg="mod">
          <ac:chgData name="Gaëlle Feruzi" userId="62419bfa-e71e-4e1b-8396-924b332b3f96" providerId="ADAL" clId="{34561811-6E26-4BA4-B9D6-9F8553181D0F}" dt="2026-02-12T13:34:04.923" v="5839" actId="20577"/>
          <ac:spMkLst>
            <pc:docMk/>
            <pc:sldMk cId="1668909151" sldId="280"/>
            <ac:spMk id="2" creationId="{31287A08-DE0A-3C22-D512-1325EE58DCAB}"/>
          </ac:spMkLst>
        </pc:spChg>
        <pc:spChg chg="mod">
          <ac:chgData name="Gaëlle Feruzi" userId="62419bfa-e71e-4e1b-8396-924b332b3f96" providerId="ADAL" clId="{34561811-6E26-4BA4-B9D6-9F8553181D0F}" dt="2026-02-12T13:42:00.933" v="6465" actId="20577"/>
          <ac:spMkLst>
            <pc:docMk/>
            <pc:sldMk cId="1668909151" sldId="280"/>
            <ac:spMk id="3" creationId="{3B28B986-B56D-E700-4184-02404A001CA2}"/>
          </ac:spMkLst>
        </pc:spChg>
      </pc:sldChg>
      <pc:sldChg chg="modSp mod modNotesTx">
        <pc:chgData name="Gaëlle Feruzi" userId="62419bfa-e71e-4e1b-8396-924b332b3f96" providerId="ADAL" clId="{34561811-6E26-4BA4-B9D6-9F8553181D0F}" dt="2026-02-12T14:14:25.698" v="8809" actId="20577"/>
        <pc:sldMkLst>
          <pc:docMk/>
          <pc:sldMk cId="2983779370" sldId="283"/>
        </pc:sldMkLst>
        <pc:spChg chg="mod">
          <ac:chgData name="Gaëlle Feruzi" userId="62419bfa-e71e-4e1b-8396-924b332b3f96" providerId="ADAL" clId="{34561811-6E26-4BA4-B9D6-9F8553181D0F}" dt="2026-02-12T14:10:36.984" v="8568" actId="20577"/>
          <ac:spMkLst>
            <pc:docMk/>
            <pc:sldMk cId="2983779370" sldId="283"/>
            <ac:spMk id="2" creationId="{D60169F9-DB6E-F048-179F-D40EB2C95A96}"/>
          </ac:spMkLst>
        </pc:spChg>
        <pc:spChg chg="mod">
          <ac:chgData name="Gaëlle Feruzi" userId="62419bfa-e71e-4e1b-8396-924b332b3f96" providerId="ADAL" clId="{34561811-6E26-4BA4-B9D6-9F8553181D0F}" dt="2026-02-12T14:14:25.698" v="8809" actId="20577"/>
          <ac:spMkLst>
            <pc:docMk/>
            <pc:sldMk cId="2983779370" sldId="283"/>
            <ac:spMk id="4" creationId="{3F0D7A1A-5954-C4F2-A92B-20225AE4FDE0}"/>
          </ac:spMkLst>
        </pc:spChg>
      </pc:sldChg>
      <pc:sldChg chg="addSp delSp modSp mod modNotesTx">
        <pc:chgData name="Gaëlle Feruzi" userId="62419bfa-e71e-4e1b-8396-924b332b3f96" providerId="ADAL" clId="{34561811-6E26-4BA4-B9D6-9F8553181D0F}" dt="2026-02-12T14:22:17.009" v="9315" actId="20577"/>
        <pc:sldMkLst>
          <pc:docMk/>
          <pc:sldMk cId="2799170783" sldId="285"/>
        </pc:sldMkLst>
        <pc:spChg chg="mod">
          <ac:chgData name="Gaëlle Feruzi" userId="62419bfa-e71e-4e1b-8396-924b332b3f96" providerId="ADAL" clId="{34561811-6E26-4BA4-B9D6-9F8553181D0F}" dt="2026-02-12T14:22:17.009" v="9315" actId="20577"/>
          <ac:spMkLst>
            <pc:docMk/>
            <pc:sldMk cId="2799170783" sldId="285"/>
            <ac:spMk id="2" creationId="{D60169F9-DB6E-F048-179F-D40EB2C95A96}"/>
          </ac:spMkLst>
        </pc:spChg>
        <pc:spChg chg="mod">
          <ac:chgData name="Gaëlle Feruzi" userId="62419bfa-e71e-4e1b-8396-924b332b3f96" providerId="ADAL" clId="{34561811-6E26-4BA4-B9D6-9F8553181D0F}" dt="2026-02-12T14:18:16.185" v="9177" actId="20577"/>
          <ac:spMkLst>
            <pc:docMk/>
            <pc:sldMk cId="2799170783" sldId="285"/>
            <ac:spMk id="4" creationId="{3F0D7A1A-5954-C4F2-A92B-20225AE4FDE0}"/>
          </ac:spMkLst>
        </pc:spChg>
        <pc:picChg chg="add mod">
          <ac:chgData name="Gaëlle Feruzi" userId="62419bfa-e71e-4e1b-8396-924b332b3f96" providerId="ADAL" clId="{34561811-6E26-4BA4-B9D6-9F8553181D0F}" dt="2026-02-12T14:22:04.865" v="9303" actId="14100"/>
          <ac:picMkLst>
            <pc:docMk/>
            <pc:sldMk cId="2799170783" sldId="285"/>
            <ac:picMk id="14" creationId="{00CD416B-0035-9655-18F9-D622C5A44D45}"/>
          </ac:picMkLst>
        </pc:picChg>
      </pc:sldChg>
      <pc:sldChg chg="modSp mod modNotesTx">
        <pc:chgData name="Gaëlle Feruzi" userId="62419bfa-e71e-4e1b-8396-924b332b3f96" providerId="ADAL" clId="{34561811-6E26-4BA4-B9D6-9F8553181D0F}" dt="2026-02-12T14:17:27.724" v="9132" actId="20577"/>
        <pc:sldMkLst>
          <pc:docMk/>
          <pc:sldMk cId="473025587" sldId="286"/>
        </pc:sldMkLst>
        <pc:spChg chg="mod">
          <ac:chgData name="Gaëlle Feruzi" userId="62419bfa-e71e-4e1b-8396-924b332b3f96" providerId="ADAL" clId="{34561811-6E26-4BA4-B9D6-9F8553181D0F}" dt="2026-02-12T14:14:33.913" v="8821" actId="20577"/>
          <ac:spMkLst>
            <pc:docMk/>
            <pc:sldMk cId="473025587" sldId="286"/>
            <ac:spMk id="2" creationId="{706CD78D-4910-DEDA-BF98-9E04ADFA6302}"/>
          </ac:spMkLst>
        </pc:spChg>
        <pc:spChg chg="mod">
          <ac:chgData name="Gaëlle Feruzi" userId="62419bfa-e71e-4e1b-8396-924b332b3f96" providerId="ADAL" clId="{34561811-6E26-4BA4-B9D6-9F8553181D0F}" dt="2026-02-12T14:15:47.051" v="8893" actId="20577"/>
          <ac:spMkLst>
            <pc:docMk/>
            <pc:sldMk cId="473025587" sldId="286"/>
            <ac:spMk id="4" creationId="{44903EB8-632D-AF0F-1E1F-D3BB7DDC816D}"/>
          </ac:spMkLst>
        </pc:spChg>
      </pc:sldChg>
      <pc:sldChg chg="add">
        <pc:chgData name="Gaëlle Feruzi" userId="62419bfa-e71e-4e1b-8396-924b332b3f96" providerId="ADAL" clId="{34561811-6E26-4BA4-B9D6-9F8553181D0F}" dt="2026-02-12T14:08:33.013" v="8539"/>
        <pc:sldMkLst>
          <pc:docMk/>
          <pc:sldMk cId="380222285" sldId="287"/>
        </pc:sldMkLst>
      </pc:sldChg>
      <pc:sldChg chg="modSp add mod">
        <pc:chgData name="Gaëlle Feruzi" userId="62419bfa-e71e-4e1b-8396-924b332b3f96" providerId="ADAL" clId="{34561811-6E26-4BA4-B9D6-9F8553181D0F}" dt="2026-02-12T14:09:37.930" v="8556" actId="27636"/>
        <pc:sldMkLst>
          <pc:docMk/>
          <pc:sldMk cId="4022376079" sldId="288"/>
        </pc:sldMkLst>
        <pc:spChg chg="mod">
          <ac:chgData name="Gaëlle Feruzi" userId="62419bfa-e71e-4e1b-8396-924b332b3f96" providerId="ADAL" clId="{34561811-6E26-4BA4-B9D6-9F8553181D0F}" dt="2026-02-12T14:09:37.930" v="8556" actId="27636"/>
          <ac:spMkLst>
            <pc:docMk/>
            <pc:sldMk cId="4022376079" sldId="288"/>
            <ac:spMk id="2" creationId="{D60169F9-DB6E-F048-179F-D40EB2C95A96}"/>
          </ac:spMkLst>
        </pc:spChg>
      </pc:sldChg>
      <pc:sldChg chg="add">
        <pc:chgData name="Gaëlle Feruzi" userId="62419bfa-e71e-4e1b-8396-924b332b3f96" providerId="ADAL" clId="{34561811-6E26-4BA4-B9D6-9F8553181D0F}" dt="2026-02-12T14:22:34.412" v="9316"/>
        <pc:sldMkLst>
          <pc:docMk/>
          <pc:sldMk cId="1575020562" sldId="289"/>
        </pc:sldMkLst>
      </pc:sldChg>
      <pc:sldChg chg="add">
        <pc:chgData name="Gaëlle Feruzi" userId="62419bfa-e71e-4e1b-8396-924b332b3f96" providerId="ADAL" clId="{34561811-6E26-4BA4-B9D6-9F8553181D0F}" dt="2026-02-12T14:22:51.246" v="9318"/>
        <pc:sldMkLst>
          <pc:docMk/>
          <pc:sldMk cId="895072892" sldId="290"/>
        </pc:sldMkLst>
      </pc:sldChg>
      <pc:sldChg chg="add">
        <pc:chgData name="Gaëlle Feruzi" userId="62419bfa-e71e-4e1b-8396-924b332b3f96" providerId="ADAL" clId="{34561811-6E26-4BA4-B9D6-9F8553181D0F}" dt="2026-02-12T14:25:21.908" v="9320"/>
        <pc:sldMkLst>
          <pc:docMk/>
          <pc:sldMk cId="1908396434" sldId="291"/>
        </pc:sldMkLst>
      </pc:sldChg>
      <pc:sldChg chg="add">
        <pc:chgData name="Gaëlle Feruzi" userId="62419bfa-e71e-4e1b-8396-924b332b3f96" providerId="ADAL" clId="{34561811-6E26-4BA4-B9D6-9F8553181D0F}" dt="2026-02-12T14:46:23.761" v="10712"/>
        <pc:sldMkLst>
          <pc:docMk/>
          <pc:sldMk cId="4017619561" sldId="292"/>
        </pc:sldMkLst>
      </pc:sldChg>
      <pc:sldChg chg="add">
        <pc:chgData name="Gaëlle Feruzi" userId="62419bfa-e71e-4e1b-8396-924b332b3f96" providerId="ADAL" clId="{34561811-6E26-4BA4-B9D6-9F8553181D0F}" dt="2026-02-12T14:46:33.432" v="10714"/>
        <pc:sldMkLst>
          <pc:docMk/>
          <pc:sldMk cId="4185815877"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75F62-46BC-467F-B139-F02B29887D82}" type="datetimeFigureOut">
              <a:rPr lang="fr-CA" smtClean="0"/>
              <a:t>2026-02-18</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964A5-F659-4CE6-8211-A0E2A008B8AC}" type="slidenum">
              <a:rPr lang="fr-CA" smtClean="0"/>
              <a:t>‹#›</a:t>
            </a:fld>
            <a:endParaRPr lang="fr-CA"/>
          </a:p>
        </p:txBody>
      </p:sp>
    </p:spTree>
    <p:extLst>
      <p:ext uri="{BB962C8B-B14F-4D97-AF65-F5344CB8AC3E}">
        <p14:creationId xmlns:p14="http://schemas.microsoft.com/office/powerpoint/2010/main" val="1328600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projet@rebatir.c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sj.qc.ca/commission-des-services-juridiques/nous-joindre/bureaux-d-aide-juridique/fr"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ediationquebec.ca/fr/repertoire/recherche_avancee"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quebec.ca/en/family-and-support-for-individuals/social-assistance-social-solidarity" TargetMode="External"/><Relationship Id="rId5" Type="http://schemas.openxmlformats.org/officeDocument/2006/relationships/hyperlink" Target="https://www.quebec.ca/education/apprendre-le-francais" TargetMode="External"/><Relationship Id="rId4" Type="http://schemas.openxmlformats.org/officeDocument/2006/relationships/hyperlink" Target="https://www.siari.or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3" TargetMode="External"/><Relationship Id="rId1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8" TargetMode="External"/><Relationship Id="rId3"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6" TargetMode="External"/><Relationship Id="rId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2" TargetMode="External"/><Relationship Id="rId12"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7" TargetMode="External"/><Relationship Id="rId17"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2" TargetMode="External"/><Relationship Id="rId2" Type="http://schemas.openxmlformats.org/officeDocument/2006/relationships/slide" Target="../slides/slide4.xml"/><Relationship Id="rId1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1"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 TargetMode="External"/><Relationship Id="rId11"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6" TargetMode="External"/><Relationship Id="rId5" Type="http://schemas.openxmlformats.org/officeDocument/2006/relationships/hyperlink" Target="https://educaloi.qc.ca/capsules/mediation-familiale-6-etapes/" TargetMode="External"/><Relationship Id="rId15"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10" TargetMode="External"/><Relationship Id="rId10"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5" TargetMode="External"/><Relationship Id="rId4" Type="http://schemas.openxmlformats.org/officeDocument/2006/relationships/hyperlink" Target="https://www.quebec.ca/en/family-and-support-for-individuals/separation-divorce/children-responsibility/child-support/child-support-payments-calculation-tool" TargetMode="External"/><Relationship Id="rId9"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4" TargetMode="External"/><Relationship Id="rId14" Type="http://schemas.openxmlformats.org/officeDocument/2006/relationships/hyperlink" Target="https://usc-powerpoint.officeapps.live.com/pods/ppt.aspx?ui=fr-FR&amp;rs=fr-CA&amp;wdenableroaming=1&amp;wdfr=1&amp;mscc=1&amp;hid=E0181CA1-50AE-5000-434B-8487306DDEB1.0&amp;uih=sharepointcom&amp;wdlcid=fr-FR&amp;jsapi=1&amp;jsapiver=v2&amp;corrid=d60241b3-92d4-361f-009a-4c451f07e7e4&amp;usid=d60241b3-92d4-361f-009a-4c451f07e7e4&amp;newsession=1&amp;sftc=1&amp;uihit=docaspx&amp;muv=1&amp;dchat=1&amp;sc=%7B%22pmo%22%3A%22https%3A%2F%2Feducaloi.sharepoint.com%22%2C%22pmshare%22%3Atrue%7D&amp;wdorigin=ItemsView&amp;wdhostclicktime=1712339367203&amp;wdpodsurl=https%3A%2F%2Fusc-powerpoint.officeapps.live.com%2Fpods%2F&amp;wdpopsurl=https%3A%2F%2Fusc-powerpoint.officeapps.live.com%2F&amp;wdoverrides=devicepixelratio:1,RenderGifSlideShow:true&amp;filename=5_Mon%20argent_FMC%202024-02-28.pptx&amp;filegeturlbool=true&amp;fs=5599412&amp;ro=false&amp;fastboot=true&amp;noauth=1&amp;thpanel=773&amp;sw=956&amp;sh=720&amp;postmessagetoken=d60241b3-92d4-361f-009a-4c451f07e7e4#_ftnref9"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1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4" TargetMode="External"/><Relationship Id="rId3" Type="http://schemas.openxmlformats.org/officeDocument/2006/relationships/hyperlink" Target="https://usc-powerpoint.officeapps.live.com/pods/ppt.aspx?ui=fr-FR&amp;rs=fr-CA&amp;wdenableroaming=1&amp;wdfr=1&amp;mscc=1&amp;hid=BA6E12A1-E009-5000-05EA-71EE3EB8744B.0&amp;uih=sharepointcom&amp;wdlcid=fr-FR&amp;jsapi=1&amp;jsapiver=v2&amp;corrid=31d11709-e2c8-19eb-d91c-9ee2aa69da11&amp;usid=31d11709-e2c8-19eb-d91c-9ee2aa69da11&amp;newsession=1&amp;sftc=1&amp;uihit=docaspx&amp;muv=1&amp;dchat=1&amp;sc=%7B%22pmo%22%3A%22https%3A%2F%2Feducaloi.sharepoint.com%22%2C%22pmshare%22%3Atrue%7D&amp;wdorigin=ItemsView&amp;wdhostclicktime=1709745031102&amp;wdpodsurl=https%3A%2F%2Fusc-powerpoint.officeapps.live.com%2Fpods%2F&amp;wdpopsurl=https%3A%2F%2Fusc-powerpoint.officeapps.live.com%2F&amp;wdoverrides=devicepixelratio:2,RenderGifSlideShow:true&amp;filename=2_Mes%20enfants_FMC%202024-02-28.pptx&amp;filegeturlbool=true&amp;fs=5593311&amp;ro=false&amp;fastboot=true&amp;noauth=1&amp;thpanel=571&amp;sw=1114&amp;sh=518&amp;postmessagetoken=31d11709-e2c8-19eb-d91c-9ee2aa69da11#_ftnref23"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1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3" TargetMode="External"/><Relationship Id="rId2" Type="http://schemas.openxmlformats.org/officeDocument/2006/relationships/slide" Target="../slides/slide5.xml"/><Relationship Id="rId1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1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19" Type="http://schemas.openxmlformats.org/officeDocument/2006/relationships/hyperlink" Target="https://sosviolenceconjugale.ca/fr/articles/13-questions-sur-le-droit-familial-en-contexte-de-violence-conjugale" TargetMode="External"/><Relationship Id="rId4" Type="http://schemas.openxmlformats.org/officeDocument/2006/relationships/hyperlink" Target="https://educaloi.qc.ca/en/capsules/family-mediation/" TargetMode="External"/><Relationship Id="rId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4" TargetMode="External"/><Relationship Id="rId13"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9" TargetMode="External"/><Relationship Id="rId3" Type="http://schemas.openxmlformats.org/officeDocument/2006/relationships/hyperlink" Target="https://www.quebec.ca/en/family-and-support-for-individuals/social-assistance-social-solidarity/how-to-apply/financial-assistance-application-forms" TargetMode="External"/><Relationship Id="rId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3" TargetMode="External"/><Relationship Id="rId12"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8" TargetMode="External"/><Relationship Id="rId17"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2" TargetMode="External"/><Relationship Id="rId2" Type="http://schemas.openxmlformats.org/officeDocument/2006/relationships/slide" Target="../slides/slide6.xml"/><Relationship Id="rId16" Type="http://schemas.openxmlformats.org/officeDocument/2006/relationships/hyperlink" Target="https://www.quebec.ca/immigration/parrainer-membre-famille/parrainer-partenaire-conjugal/responsabilites-engagement" TargetMode="External"/><Relationship Id="rId1" Type="http://schemas.openxmlformats.org/officeDocument/2006/relationships/notesMaster" Target="../notesMasters/notesMaster1.xml"/><Relationship Id="rId6"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2" TargetMode="External"/><Relationship Id="rId11"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7" TargetMode="External"/><Relationship Id="rId5" Type="http://schemas.openxmlformats.org/officeDocument/2006/relationships/hyperlink" Target="https://educaloi.qc.ca/en/publications/immigration-status-and-social-services/" TargetMode="External"/><Relationship Id="rId15"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1" TargetMode="External"/><Relationship Id="rId10"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6" TargetMode="External"/><Relationship Id="rId4" Type="http://schemas.openxmlformats.org/officeDocument/2006/relationships/hyperlink" Target="https://educaloi.qc.ca/en/capsules/contesting-decision-regarding-social-assistance/" TargetMode="External"/><Relationship Id="rId9"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5" TargetMode="External"/><Relationship Id="rId14" Type="http://schemas.openxmlformats.org/officeDocument/2006/relationships/hyperlink" Target="https://usc-powerpoint.officeapps.live.com/pods/ppt.aspx?ui=fr-FR&amp;rs=fr-CA&amp;wdenableroaming=1&amp;wdfr=1&amp;mscc=1&amp;hid=23191CA1-70A3-5000-434B-8C7EF32E5FFE.0&amp;uih=sharepointcom&amp;wdlcid=fr-FR&amp;jsapi=1&amp;jsapiver=v2&amp;corrid=137c1eda-98dc-3b26-e7e7-02bedb546ce7&amp;usid=137c1eda-98dc-3b26-e7e7-02bedb546ce7&amp;newsession=1&amp;sftc=1&amp;uihit=docaspx&amp;muv=1&amp;dchat=1&amp;sc=%7B%22pmo%22%3A%22https%3A%2F%2Feducaloi.sharepoint.com%22%2C%22pmshare%22%3Atrue%7D&amp;wdorigin=ItemsView&amp;wdhostclicktime=1712339641480&amp;wdpodsurl=https%3A%2F%2Fusc-powerpoint.officeapps.live.com%2Fpods%2F&amp;wdpopsurl=https%3A%2F%2Fusc-powerpoint.officeapps.live.com%2F&amp;wdoverrides=devicepixelratio:1,RenderGifSlideShow:true&amp;filename=5_Mon%20argent_FMC%202024-02-28.pptx&amp;filegeturlbool=true&amp;fs=5597702&amp;ro=false&amp;fastboot=true&amp;noauth=1&amp;thpanel=773&amp;sw=956&amp;sh=720&amp;postmessagetoken=137c1eda-98dc-3b26-e7e7-02bedb546ce7#_ftnref10"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rtl="0" fontAlgn="base"/>
            <a:r>
              <a:rPr lang="fr-CA" sz="1200" b="1" i="0" u="none" strike="noStrike" kern="1200" dirty="0">
                <a:solidFill>
                  <a:schemeClr val="tx1"/>
                </a:solidFill>
                <a:effectLst/>
                <a:latin typeface="+mn-lt"/>
                <a:ea typeface="+mn-ea"/>
                <a:cs typeface="+mn-cs"/>
              </a:rPr>
              <a:t>Instructions for the workshop </a:t>
            </a:r>
            <a:r>
              <a:rPr lang="fr-CA" sz="1200" b="1" i="0" u="none" strike="noStrike" kern="1200" dirty="0" err="1">
                <a:solidFill>
                  <a:schemeClr val="tx1"/>
                </a:solidFill>
                <a:effectLst/>
                <a:latin typeface="+mn-lt"/>
                <a:ea typeface="+mn-ea"/>
                <a:cs typeface="+mn-cs"/>
              </a:rPr>
              <a:t>facilitator</a:t>
            </a:r>
            <a:r>
              <a:rPr lang="fr-FR"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To prepare to lead this workshop:</a:t>
            </a:r>
            <a:r>
              <a:rPr lang="fr-CA" sz="1200" b="0" i="0" kern="1200" dirty="0">
                <a:solidFill>
                  <a:schemeClr val="tx1"/>
                </a:solidFill>
                <a:effectLst/>
                <a:latin typeface="+mn-lt"/>
                <a:ea typeface="+mn-ea"/>
                <a:cs typeface="+mn-cs"/>
              </a:rPr>
              <a:t>​</a:t>
            </a:r>
          </a:p>
          <a:p>
            <a:pPr rtl="0" fontAlgn="base"/>
            <a:r>
              <a:rPr lang="fr-CA"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Read the Facilitator’s Guide.</a:t>
            </a: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Watch the associated videos.</a:t>
            </a: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Read the notes at the bottom of each slide.</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Read the</a:t>
            </a:r>
            <a:r>
              <a:rPr lang="en-CA" sz="1200" b="1" i="0" u="none" strike="noStrike" kern="1200" dirty="0">
                <a:solidFill>
                  <a:schemeClr val="tx1"/>
                </a:solidFill>
                <a:effectLst/>
                <a:latin typeface="+mn-lt"/>
                <a:ea typeface="+mn-ea"/>
                <a:cs typeface="+mn-cs"/>
              </a:rPr>
              <a:t> instructions</a:t>
            </a:r>
            <a:r>
              <a:rPr lang="en-CA" sz="1200" b="0" i="0" u="none" strike="noStrike" kern="1200" dirty="0">
                <a:solidFill>
                  <a:schemeClr val="tx1"/>
                </a:solidFill>
                <a:effectLst/>
                <a:latin typeface="+mn-lt"/>
                <a:ea typeface="+mn-ea"/>
                <a:cs typeface="+mn-cs"/>
              </a:rPr>
              <a:t> for the workshop facilitator.</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Go over the </a:t>
            </a:r>
            <a:r>
              <a:rPr lang="en-CA" sz="1200" b="1" i="0" u="none" strike="noStrike" kern="1200" dirty="0">
                <a:solidFill>
                  <a:schemeClr val="tx1"/>
                </a:solidFill>
                <a:effectLst/>
                <a:latin typeface="+mn-lt"/>
                <a:ea typeface="+mn-ea"/>
                <a:cs typeface="+mn-cs"/>
              </a:rPr>
              <a:t>legal information</a:t>
            </a:r>
            <a:r>
              <a:rPr lang="en-CA" sz="1200" b="0" i="0" u="none" strike="noStrike" kern="1200" dirty="0">
                <a:solidFill>
                  <a:schemeClr val="tx1"/>
                </a:solidFill>
                <a:effectLst/>
                <a:latin typeface="+mn-lt"/>
                <a:ea typeface="+mn-ea"/>
                <a:cs typeface="+mn-cs"/>
              </a:rPr>
              <a:t> that you will share with participants.</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Read the </a:t>
            </a:r>
            <a:r>
              <a:rPr lang="en-CA" sz="1200" b="1" i="0" u="none" strike="noStrike" kern="1200" dirty="0">
                <a:solidFill>
                  <a:schemeClr val="tx1"/>
                </a:solidFill>
                <a:effectLst/>
                <a:latin typeface="+mn-lt"/>
                <a:ea typeface="+mn-ea"/>
                <a:cs typeface="+mn-cs"/>
              </a:rPr>
              <a:t>additional information</a:t>
            </a:r>
            <a:r>
              <a:rPr lang="en-CA" sz="1200" b="0" i="0" u="none" strike="noStrike" kern="1200" dirty="0">
                <a:solidFill>
                  <a:schemeClr val="tx1"/>
                </a:solidFill>
                <a:effectLst/>
                <a:latin typeface="+mn-lt"/>
                <a:ea typeface="+mn-ea"/>
                <a:cs typeface="+mn-cs"/>
              </a:rPr>
              <a:t> to deepen your understanding of the theme addressed in this workshop.</a:t>
            </a:r>
            <a:r>
              <a:rPr lang="en-US" sz="1200" b="0" i="0" kern="1200" dirty="0">
                <a:solidFill>
                  <a:schemeClr val="tx1"/>
                </a:solidFill>
                <a:effectLst/>
                <a:latin typeface="+mn-lt"/>
                <a:ea typeface="+mn-ea"/>
                <a:cs typeface="+mn-cs"/>
              </a:rPr>
              <a:t>​</a:t>
            </a:r>
          </a:p>
          <a:p>
            <a:pPr marL="171450" lvl="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If you have time, read the notes at the bottom of each slide of the PowerPoint presentations for the other workshops. All the themes covered in the different workshops are connected. Your explanations during this workshop could bring up questions on topics discussed in other workshops.</a:t>
            </a:r>
            <a:r>
              <a:rPr lang="en-US" sz="1200" b="0" i="0" kern="1200" dirty="0">
                <a:solidFill>
                  <a:schemeClr val="tx1"/>
                </a:solidFill>
                <a:effectLst/>
                <a:latin typeface="+mn-lt"/>
                <a:ea typeface="+mn-ea"/>
                <a:cs typeface="+mn-cs"/>
              </a:rPr>
              <a:t>​</a:t>
            </a:r>
          </a:p>
          <a:p>
            <a:pPr rtl="0" fontAlgn="base"/>
            <a:r>
              <a:rPr lang="en-CA"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Don’t forget to:</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Arrange for an interpreter, if necessary.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Add local legal services and resources to the slides.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Combine this workshop with other psychosocial support activities, if necessary.</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Take the time to address delicate situations that may arise during the workshop.</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endParaRPr lang="en-CA" sz="1200" b="0" i="0" kern="1200" dirty="0">
              <a:solidFill>
                <a:schemeClr val="tx1"/>
              </a:solidFill>
              <a:effectLst/>
              <a:latin typeface="+mn-lt"/>
              <a:ea typeface="+mn-ea"/>
              <a:cs typeface="+mn-cs"/>
            </a:endParaRPr>
          </a:p>
          <a:p>
            <a:pPr rtl="0" fontAlgn="base"/>
            <a:r>
              <a:rPr lang="en-CA" sz="1200" b="0" i="0" u="none" strike="noStrike" kern="1200" dirty="0">
                <a:solidFill>
                  <a:schemeClr val="tx1"/>
                </a:solidFill>
                <a:effectLst/>
                <a:latin typeface="+mn-lt"/>
                <a:ea typeface="+mn-ea"/>
                <a:cs typeface="+mn-cs"/>
              </a:rPr>
              <a:t>This workshop addresses issues relating to separation and violence. The participants have different experiences. Some may be comfortable with the possibility of separation, and others may be strongly opposed to it. Be mindful of this diversity of perspectives when setting the tone for the workshop.</a:t>
            </a:r>
            <a:r>
              <a:rPr lang="en-US" sz="1200" b="0" i="0" kern="1200" dirty="0">
                <a:solidFill>
                  <a:schemeClr val="tx1"/>
                </a:solidFill>
                <a:effectLst/>
                <a:latin typeface="+mn-lt"/>
                <a:ea typeface="+mn-ea"/>
                <a:cs typeface="+mn-cs"/>
              </a:rPr>
              <a:t>​</a:t>
            </a:r>
          </a:p>
          <a:p>
            <a:pPr rtl="0" fontAlgn="base"/>
            <a:r>
              <a:rPr lang="en-CA"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Legal information contained in this activity is valid as of June 30th, 2025.</a:t>
            </a:r>
            <a:r>
              <a:rPr lang="en-US"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The information contained in this workshop applies only to Quebec and should not be considered legal advice.</a:t>
            </a:r>
            <a:endParaRPr lang="fr-CA" sz="1200" b="0" i="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a:t>
            </a:fld>
            <a:endParaRPr lang="fr-CA"/>
          </a:p>
        </p:txBody>
      </p:sp>
    </p:spTree>
    <p:extLst>
      <p:ext uri="{BB962C8B-B14F-4D97-AF65-F5344CB8AC3E}">
        <p14:creationId xmlns:p14="http://schemas.microsoft.com/office/powerpoint/2010/main" val="111417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Sans-Serif" panose="020B0604020202020204" pitchFamily="34" charset="0"/>
              <a:buChar char="•"/>
            </a:pPr>
            <a:r>
              <a:rPr lang="fr-CA" dirty="0" err="1">
                <a:highlight>
                  <a:srgbClr val="F5F5F5"/>
                </a:highlight>
              </a:rPr>
              <a:t>Explain</a:t>
            </a:r>
            <a:r>
              <a:rPr lang="fr-CA" dirty="0">
                <a:highlight>
                  <a:srgbClr val="F5F5F5"/>
                </a:highlight>
              </a:rPr>
              <a:t> </a:t>
            </a:r>
            <a:r>
              <a:rPr lang="fr-CA" dirty="0" err="1">
                <a:highlight>
                  <a:srgbClr val="F5F5F5"/>
                </a:highlight>
              </a:rPr>
              <a:t>that</a:t>
            </a:r>
            <a:r>
              <a:rPr lang="fr-CA" dirty="0">
                <a:highlight>
                  <a:srgbClr val="F5F5F5"/>
                </a:highlight>
              </a:rPr>
              <a:t> </a:t>
            </a:r>
            <a:r>
              <a:rPr lang="fr-CA" dirty="0" err="1">
                <a:highlight>
                  <a:srgbClr val="F5F5F5"/>
                </a:highlight>
              </a:rPr>
              <a:t>participents</a:t>
            </a:r>
            <a:r>
              <a:rPr lang="fr-CA" dirty="0">
                <a:highlight>
                  <a:srgbClr val="F5F5F5"/>
                </a:highlight>
              </a:rPr>
              <a:t> can </a:t>
            </a:r>
            <a:r>
              <a:rPr lang="fr-CA" dirty="0" err="1">
                <a:highlight>
                  <a:srgbClr val="F5F5F5"/>
                </a:highlight>
              </a:rPr>
              <a:t>reach</a:t>
            </a:r>
            <a:r>
              <a:rPr lang="fr-CA" dirty="0">
                <a:highlight>
                  <a:srgbClr val="F5F5F5"/>
                </a:highlight>
              </a:rPr>
              <a:t> out to </a:t>
            </a:r>
            <a:r>
              <a:rPr lang="fr-CA" dirty="0" err="1">
                <a:highlight>
                  <a:srgbClr val="F5F5F5"/>
                </a:highlight>
              </a:rPr>
              <a:t>this</a:t>
            </a:r>
            <a:r>
              <a:rPr lang="fr-CA" dirty="0">
                <a:highlight>
                  <a:srgbClr val="F5F5F5"/>
                </a:highlight>
              </a:rPr>
              <a:t> </a:t>
            </a:r>
            <a:r>
              <a:rPr lang="fr-CA" dirty="0" err="1">
                <a:highlight>
                  <a:srgbClr val="F5F5F5"/>
                </a:highlight>
              </a:rPr>
              <a:t>resource</a:t>
            </a:r>
            <a:r>
              <a:rPr lang="fr-CA" dirty="0">
                <a:highlight>
                  <a:srgbClr val="F5F5F5"/>
                </a:highlight>
              </a:rPr>
              <a:t> if </a:t>
            </a:r>
            <a:r>
              <a:rPr lang="fr-CA" dirty="0" err="1">
                <a:highlight>
                  <a:srgbClr val="F5F5F5"/>
                </a:highlight>
              </a:rPr>
              <a:t>they</a:t>
            </a:r>
            <a:r>
              <a:rPr lang="fr-CA" dirty="0">
                <a:highlight>
                  <a:srgbClr val="F5F5F5"/>
                </a:highlight>
              </a:rPr>
              <a:t> have questions on </a:t>
            </a:r>
            <a:r>
              <a:rPr lang="fr-CA" dirty="0" err="1">
                <a:highlight>
                  <a:srgbClr val="F5F5F5"/>
                </a:highlight>
              </a:rPr>
              <a:t>housing</a:t>
            </a:r>
            <a:r>
              <a:rPr lang="fr-CA" dirty="0">
                <a:highlight>
                  <a:srgbClr val="F5F5F5"/>
                </a:highlight>
              </a:rPr>
              <a:t>, social assistance, pensions or </a:t>
            </a:r>
            <a:r>
              <a:rPr lang="fr-CA" dirty="0" err="1">
                <a:highlight>
                  <a:srgbClr val="F5F5F5"/>
                </a:highlight>
              </a:rPr>
              <a:t>family</a:t>
            </a:r>
            <a:r>
              <a:rPr lang="fr-CA" dirty="0">
                <a:highlight>
                  <a:srgbClr val="F5F5F5"/>
                </a:highlight>
              </a:rPr>
              <a:t> </a:t>
            </a:r>
            <a:r>
              <a:rPr lang="fr-CA" dirty="0" err="1">
                <a:highlight>
                  <a:srgbClr val="F5F5F5"/>
                </a:highlight>
              </a:rPr>
              <a:t>allowances</a:t>
            </a:r>
            <a:r>
              <a:rPr lang="fr-CA" dirty="0">
                <a:highlight>
                  <a:srgbClr val="F5F5F5"/>
                </a:highlight>
              </a:rPr>
              <a:t>. </a:t>
            </a:r>
          </a:p>
          <a:p>
            <a:pPr marL="171450" indent="-171450" fontAlgn="base">
              <a:buFont typeface="Arial,Sans-Serif" panose="020B0604020202020204" pitchFamily="34" charset="0"/>
              <a:buChar char="•"/>
            </a:pPr>
            <a:r>
              <a:rPr lang="fr-CA" dirty="0">
                <a:highlight>
                  <a:srgbClr val="F5F5F5"/>
                </a:highlight>
              </a:rPr>
              <a:t>To contact </a:t>
            </a:r>
            <a:r>
              <a:rPr lang="fr-CA" dirty="0" err="1">
                <a:highlight>
                  <a:srgbClr val="F5F5F5"/>
                </a:highlight>
              </a:rPr>
              <a:t>them</a:t>
            </a:r>
            <a:r>
              <a:rPr lang="fr-CA" dirty="0">
                <a:highlight>
                  <a:srgbClr val="F5F5F5"/>
                </a:highlight>
              </a:rPr>
              <a:t>: 514-738-2036</a:t>
            </a:r>
          </a:p>
          <a:p>
            <a:pPr marL="171450" indent="-171450">
              <a:buFont typeface="Arial,Sans-Serif" panose="020B0604020202020204" pitchFamily="34" charset="0"/>
              <a:buChar char="•"/>
            </a:pPr>
            <a:endParaRPr lang="fr-CA" dirty="0">
              <a:highlight>
                <a:srgbClr val="F5F5F5"/>
              </a:highlight>
            </a:endParaRPr>
          </a:p>
          <a:p>
            <a:pPr marL="171450" indent="-171450">
              <a:buFont typeface="Arial" panose="020B0604020202020204" pitchFamily="34" charset="0"/>
              <a:buChar char="•"/>
            </a:pPr>
            <a:endParaRPr lang="fr-CA" dirty="0">
              <a:highlight>
                <a:srgbClr val="F5F5F5"/>
              </a:highlight>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10</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A184-55BF-47D3-08EA-491ED912538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7644A8-24DF-3119-EB79-867731522661}"/>
              </a:ext>
            </a:extLst>
          </p:cNvPr>
          <p:cNvSpPr>
            <a:spLocks noGrp="1" noRot="1" noChangeAspect="1"/>
          </p:cNvSpPr>
          <p:nvPr>
            <p:ph type="sldImg"/>
          </p:nvPr>
        </p:nvSpPr>
        <p:spPr/>
        <p:txBody>
          <a:bodyPr/>
          <a:lstStyle/>
          <a:p>
            <a:endParaRPr lang="fr-CA"/>
          </a:p>
        </p:txBody>
      </p:sp>
      <p:sp>
        <p:nvSpPr>
          <p:cNvPr id="3" name="Espace réservé des notes 2">
            <a:extLst>
              <a:ext uri="{FF2B5EF4-FFF2-40B4-BE49-F238E27FC236}">
                <a16:creationId xmlns:a16="http://schemas.microsoft.com/office/drawing/2014/main" id="{89869040-36BF-7978-2B87-502AF8C6B712}"/>
              </a:ext>
            </a:extLst>
          </p:cNvPr>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err="1">
                <a:solidFill>
                  <a:srgbClr val="000000"/>
                </a:solidFill>
                <a:highlight>
                  <a:srgbClr val="F5F5F5"/>
                </a:highlight>
              </a:rPr>
              <a:t>Explain</a:t>
            </a:r>
            <a:r>
              <a:rPr lang="fr-CA" dirty="0">
                <a:solidFill>
                  <a:srgbClr val="000000"/>
                </a:solidFill>
                <a:highlight>
                  <a:srgbClr val="F5F5F5"/>
                </a:highlight>
              </a:rPr>
              <a:t> to participants </a:t>
            </a:r>
            <a:r>
              <a:rPr lang="fr-CA" dirty="0" err="1">
                <a:solidFill>
                  <a:srgbClr val="000000"/>
                </a:solidFill>
                <a:highlight>
                  <a:srgbClr val="F5F5F5"/>
                </a:highlight>
              </a:rPr>
              <a:t>that</a:t>
            </a:r>
            <a:r>
              <a:rPr lang="fr-CA" dirty="0">
                <a:solidFill>
                  <a:srgbClr val="000000"/>
                </a:solidFill>
                <a:highlight>
                  <a:srgbClr val="F5F5F5"/>
                </a:highlight>
              </a:rPr>
              <a:t> </a:t>
            </a:r>
            <a:r>
              <a:rPr lang="fr-CA" dirty="0" err="1">
                <a:solidFill>
                  <a:srgbClr val="000000"/>
                </a:solidFill>
                <a:highlight>
                  <a:srgbClr val="F5F5F5"/>
                </a:highlight>
              </a:rPr>
              <a:t>they</a:t>
            </a:r>
            <a:r>
              <a:rPr lang="fr-CA" dirty="0">
                <a:solidFill>
                  <a:srgbClr val="000000"/>
                </a:solidFill>
                <a:highlight>
                  <a:srgbClr val="F5F5F5"/>
                </a:highlight>
              </a:rPr>
              <a:t> can </a:t>
            </a:r>
            <a:r>
              <a:rPr lang="fr-CA" dirty="0" err="1">
                <a:solidFill>
                  <a:srgbClr val="000000"/>
                </a:solidFill>
                <a:highlight>
                  <a:srgbClr val="F5F5F5"/>
                </a:highlight>
              </a:rPr>
              <a:t>reach</a:t>
            </a:r>
            <a:r>
              <a:rPr lang="fr-CA" dirty="0">
                <a:solidFill>
                  <a:srgbClr val="000000"/>
                </a:solidFill>
                <a:highlight>
                  <a:srgbClr val="F5F5F5"/>
                </a:highlight>
              </a:rPr>
              <a:t> out to </a:t>
            </a:r>
            <a:r>
              <a:rPr lang="fr-CA" dirty="0" err="1">
                <a:solidFill>
                  <a:srgbClr val="000000"/>
                </a:solidFill>
                <a:highlight>
                  <a:srgbClr val="F5F5F5"/>
                </a:highlight>
              </a:rPr>
              <a:t>this</a:t>
            </a:r>
            <a:r>
              <a:rPr lang="fr-CA" dirty="0">
                <a:solidFill>
                  <a:srgbClr val="000000"/>
                </a:solidFill>
                <a:highlight>
                  <a:srgbClr val="F5F5F5"/>
                </a:highlight>
              </a:rPr>
              <a:t> </a:t>
            </a:r>
            <a:r>
              <a:rPr lang="fr-CA" dirty="0" err="1">
                <a:solidFill>
                  <a:srgbClr val="000000"/>
                </a:solidFill>
                <a:highlight>
                  <a:srgbClr val="F5F5F5"/>
                </a:highlight>
              </a:rPr>
              <a:t>resource</a:t>
            </a:r>
            <a:r>
              <a:rPr lang="fr-CA" dirty="0">
                <a:solidFill>
                  <a:srgbClr val="000000"/>
                </a:solidFill>
                <a:highlight>
                  <a:srgbClr val="F5F5F5"/>
                </a:highlight>
              </a:rPr>
              <a:t> if </a:t>
            </a:r>
            <a:r>
              <a:rPr lang="fr-CA" dirty="0" err="1">
                <a:solidFill>
                  <a:srgbClr val="000000"/>
                </a:solidFill>
                <a:highlight>
                  <a:srgbClr val="F5F5F5"/>
                </a:highlight>
              </a:rPr>
              <a:t>they</a:t>
            </a:r>
            <a:r>
              <a:rPr lang="fr-CA" dirty="0">
                <a:solidFill>
                  <a:srgbClr val="000000"/>
                </a:solidFill>
                <a:highlight>
                  <a:srgbClr val="F5F5F5"/>
                </a:highlight>
              </a:rPr>
              <a:t> have questions on social assistance or </a:t>
            </a:r>
            <a:r>
              <a:rPr lang="fr-CA" dirty="0" err="1">
                <a:solidFill>
                  <a:srgbClr val="000000"/>
                </a:solidFill>
                <a:highlight>
                  <a:srgbClr val="F5F5F5"/>
                </a:highlight>
              </a:rPr>
              <a:t>would</a:t>
            </a:r>
            <a:r>
              <a:rPr lang="fr-CA" dirty="0">
                <a:solidFill>
                  <a:srgbClr val="000000"/>
                </a:solidFill>
                <a:highlight>
                  <a:srgbClr val="F5F5F5"/>
                </a:highlight>
              </a:rPr>
              <a:t> like to be </a:t>
            </a:r>
            <a:r>
              <a:rPr lang="fr-CA" dirty="0" err="1">
                <a:solidFill>
                  <a:srgbClr val="000000"/>
                </a:solidFill>
                <a:highlight>
                  <a:srgbClr val="F5F5F5"/>
                </a:highlight>
              </a:rPr>
              <a:t>supported</a:t>
            </a:r>
            <a:r>
              <a:rPr lang="fr-CA" dirty="0">
                <a:solidFill>
                  <a:srgbClr val="000000"/>
                </a:solidFill>
                <a:highlight>
                  <a:srgbClr val="F5F5F5"/>
                </a:highlight>
              </a:rPr>
              <a:t> </a:t>
            </a:r>
            <a:r>
              <a:rPr lang="fr-CA" dirty="0" err="1">
                <a:solidFill>
                  <a:srgbClr val="000000"/>
                </a:solidFill>
                <a:highlight>
                  <a:srgbClr val="F5F5F5"/>
                </a:highlight>
              </a:rPr>
              <a:t>with</a:t>
            </a:r>
            <a:r>
              <a:rPr lang="fr-CA" dirty="0">
                <a:solidFill>
                  <a:srgbClr val="000000"/>
                </a:solidFill>
                <a:highlight>
                  <a:srgbClr val="F5F5F5"/>
                </a:highlight>
              </a:rPr>
              <a:t> </a:t>
            </a:r>
            <a:r>
              <a:rPr lang="fr-CA" dirty="0" err="1">
                <a:solidFill>
                  <a:srgbClr val="000000"/>
                </a:solidFill>
                <a:highlight>
                  <a:srgbClr val="F5F5F5"/>
                </a:highlight>
              </a:rPr>
              <a:t>some</a:t>
            </a:r>
            <a:r>
              <a:rPr lang="fr-CA" dirty="0">
                <a:solidFill>
                  <a:srgbClr val="000000"/>
                </a:solidFill>
                <a:highlight>
                  <a:srgbClr val="F5F5F5"/>
                </a:highlight>
              </a:rPr>
              <a:t> </a:t>
            </a:r>
            <a:r>
              <a:rPr lang="fr-CA" dirty="0" err="1">
                <a:solidFill>
                  <a:srgbClr val="000000"/>
                </a:solidFill>
                <a:highlight>
                  <a:srgbClr val="F5F5F5"/>
                </a:highlight>
              </a:rPr>
              <a:t>steps</a:t>
            </a:r>
            <a:r>
              <a:rPr lang="fr-CA" dirty="0">
                <a:solidFill>
                  <a:srgbClr val="000000"/>
                </a:solidFill>
                <a:highlight>
                  <a:srgbClr val="F5F5F5"/>
                </a:highlight>
              </a:rPr>
              <a:t> </a:t>
            </a:r>
            <a:r>
              <a:rPr lang="fr-CA" dirty="0" err="1">
                <a:solidFill>
                  <a:srgbClr val="000000"/>
                </a:solidFill>
                <a:highlight>
                  <a:srgbClr val="F5F5F5"/>
                </a:highlight>
              </a:rPr>
              <a:t>related</a:t>
            </a:r>
            <a:r>
              <a:rPr lang="fr-CA" dirty="0">
                <a:solidFill>
                  <a:srgbClr val="000000"/>
                </a:solidFill>
                <a:highlight>
                  <a:srgbClr val="F5F5F5"/>
                </a:highlight>
              </a:rPr>
              <a:t> to social </a:t>
            </a:r>
            <a:r>
              <a:rPr lang="fr-CA" dirty="0" err="1">
                <a:solidFill>
                  <a:srgbClr val="000000"/>
                </a:solidFill>
                <a:highlight>
                  <a:srgbClr val="F5F5F5"/>
                </a:highlight>
              </a:rPr>
              <a:t>assiatance</a:t>
            </a:r>
            <a:r>
              <a:rPr lang="fr-CA" dirty="0">
                <a:solidFill>
                  <a:srgbClr val="000000"/>
                </a:solidFill>
                <a:highlight>
                  <a:srgbClr val="F5F5F5"/>
                </a:highlight>
              </a:rPr>
              <a:t>. </a:t>
            </a:r>
          </a:p>
          <a:p>
            <a:pPr marL="171450" indent="-171450" fontAlgn="base">
              <a:buFont typeface="Arial" panose="020B0604020202020204" pitchFamily="34" charset="0"/>
              <a:buChar char="•"/>
            </a:pPr>
            <a:r>
              <a:rPr lang="fr-CA" dirty="0">
                <a:solidFill>
                  <a:srgbClr val="000000"/>
                </a:solidFill>
                <a:highlight>
                  <a:srgbClr val="F5F5F5"/>
                </a:highlight>
              </a:rPr>
              <a:t>To contact </a:t>
            </a:r>
            <a:r>
              <a:rPr lang="fr-CA" dirty="0" err="1">
                <a:solidFill>
                  <a:srgbClr val="000000"/>
                </a:solidFill>
                <a:highlight>
                  <a:srgbClr val="F5F5F5"/>
                </a:highlight>
              </a:rPr>
              <a:t>them</a:t>
            </a:r>
            <a:r>
              <a:rPr lang="fr-CA" dirty="0">
                <a:solidFill>
                  <a:srgbClr val="000000"/>
                </a:solidFill>
                <a:highlight>
                  <a:srgbClr val="F5F5F5"/>
                </a:highlight>
              </a:rPr>
              <a:t>: Call the 514-527-0700 ou 514-322-5782 ou or </a:t>
            </a:r>
            <a:r>
              <a:rPr lang="fr-CA" dirty="0" err="1">
                <a:solidFill>
                  <a:srgbClr val="000000"/>
                </a:solidFill>
                <a:highlight>
                  <a:srgbClr val="F5F5F5"/>
                </a:highlight>
              </a:rPr>
              <a:t>write</a:t>
            </a:r>
            <a:r>
              <a:rPr lang="fr-CA" dirty="0">
                <a:solidFill>
                  <a:srgbClr val="000000"/>
                </a:solidFill>
                <a:highlight>
                  <a:srgbClr val="F5F5F5"/>
                </a:highlight>
              </a:rPr>
              <a:t> to info@opdsrm.com</a:t>
            </a:r>
          </a:p>
          <a:p>
            <a:pPr marL="171450" indent="-171450">
              <a:buFont typeface="Arial" panose="020B0604020202020204" pitchFamily="34" charset="0"/>
              <a:buChar char="•"/>
            </a:pPr>
            <a:endParaRPr lang="fr-CA" dirty="0">
              <a:highlight>
                <a:srgbClr val="F5F5F5"/>
              </a:highlight>
            </a:endParaRPr>
          </a:p>
          <a:p>
            <a:pPr marL="171450" indent="-171450">
              <a:buFont typeface="Arial" panose="020B0604020202020204" pitchFamily="34" charset="0"/>
              <a:buChar char="•"/>
            </a:pPr>
            <a:endParaRPr lang="fr-CA" dirty="0">
              <a:solidFill>
                <a:srgbClr val="000000"/>
              </a:solidFill>
              <a:highlight>
                <a:srgbClr val="F5F5F5"/>
              </a:highlight>
            </a:endParaRPr>
          </a:p>
        </p:txBody>
      </p:sp>
      <p:sp>
        <p:nvSpPr>
          <p:cNvPr id="4" name="Espace réservé du numéro de diapositive 3">
            <a:extLst>
              <a:ext uri="{FF2B5EF4-FFF2-40B4-BE49-F238E27FC236}">
                <a16:creationId xmlns:a16="http://schemas.microsoft.com/office/drawing/2014/main" id="{A6BA440F-6094-2DD6-184C-12C7E0CF1D40}"/>
              </a:ext>
            </a:extLst>
          </p:cNvPr>
          <p:cNvSpPr>
            <a:spLocks noGrp="1"/>
          </p:cNvSpPr>
          <p:nvPr>
            <p:ph type="sldNum" sz="quarter" idx="5"/>
          </p:nvPr>
        </p:nvSpPr>
        <p:spPr/>
        <p:txBody>
          <a:bodyPr/>
          <a:lstStyle/>
          <a:p>
            <a:fld id="{A2A964A5-F659-4CE6-8211-A0E2A008B8AC}" type="slidenum">
              <a:rPr lang="fr-CA" smtClean="0"/>
              <a:t>11</a:t>
            </a:fld>
            <a:endParaRPr lang="fr-CA"/>
          </a:p>
        </p:txBody>
      </p:sp>
    </p:spTree>
    <p:extLst>
      <p:ext uri="{BB962C8B-B14F-4D97-AF65-F5344CB8AC3E}">
        <p14:creationId xmlns:p14="http://schemas.microsoft.com/office/powerpoint/2010/main" val="4201996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en-US" b="0" i="0" dirty="0">
                <a:solidFill>
                  <a:srgbClr val="444444"/>
                </a:solidFill>
                <a:effectLst/>
                <a:highlight>
                  <a:srgbClr val="F5F5F5"/>
                </a:highlight>
                <a:latin typeface="Calibri" panose="020F0502020204030204" pitchFamily="34" charset="0"/>
              </a:rPr>
              <a:t>​</a:t>
            </a:r>
          </a:p>
          <a:p>
            <a:endParaRPr lang="en-US"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dirty="0">
                <a:solidFill>
                  <a:srgbClr val="444444"/>
                </a:solidFill>
                <a:effectLst/>
                <a:highlight>
                  <a:srgbClr val="F5F5F5"/>
                </a:highlight>
                <a:latin typeface="Calibri" panose="020F0502020204030204" pitchFamily="34" charset="0"/>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err="1">
                <a:solidFill>
                  <a:srgbClr val="000000"/>
                </a:solidFill>
                <a:effectLst/>
                <a:highlight>
                  <a:srgbClr val="F5F5F5"/>
                </a:highlight>
                <a:latin typeface="Calibri"/>
                <a:cs typeface="Calibri"/>
              </a:rPr>
              <a:t>Explain</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that</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this</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tool</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helps</a:t>
            </a:r>
            <a:r>
              <a:rPr lang="fr-CA" sz="1200" b="0" i="0" u="none" strike="noStrike" dirty="0">
                <a:solidFill>
                  <a:srgbClr val="000000"/>
                </a:solidFill>
                <a:effectLst/>
                <a:highlight>
                  <a:srgbClr val="F5F5F5"/>
                </a:highlight>
                <a:latin typeface="Calibri"/>
                <a:cs typeface="Calibri"/>
              </a:rPr>
              <a:t> people </a:t>
            </a:r>
            <a:r>
              <a:rPr lang="fr-CA" sz="1200" b="0" i="0" u="none" strike="noStrike" dirty="0" err="1">
                <a:solidFill>
                  <a:srgbClr val="000000"/>
                </a:solidFill>
                <a:effectLst/>
                <a:highlight>
                  <a:srgbClr val="F5F5F5"/>
                </a:highlight>
                <a:latin typeface="Calibri"/>
                <a:cs typeface="Calibri"/>
              </a:rPr>
              <a:t>see</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whether</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they</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might</a:t>
            </a:r>
            <a:r>
              <a:rPr lang="fr-CA" sz="1200" b="0" i="0" u="none" strike="noStrike" dirty="0">
                <a:solidFill>
                  <a:srgbClr val="000000"/>
                </a:solidFill>
                <a:effectLst/>
                <a:highlight>
                  <a:srgbClr val="F5F5F5"/>
                </a:highlight>
                <a:latin typeface="Calibri"/>
                <a:cs typeface="Calibri"/>
              </a:rPr>
              <a:t> </a:t>
            </a:r>
            <a:r>
              <a:rPr lang="fr-CA" sz="1200" b="0" i="0" u="none" strike="noStrike" dirty="0" err="1">
                <a:solidFill>
                  <a:srgbClr val="000000"/>
                </a:solidFill>
                <a:effectLst/>
                <a:highlight>
                  <a:srgbClr val="F5F5F5"/>
                </a:highlight>
                <a:latin typeface="Calibri"/>
                <a:cs typeface="Calibri"/>
              </a:rPr>
              <a:t>qualify</a:t>
            </a:r>
            <a:r>
              <a:rPr lang="fr-CA" sz="1200" b="0" i="0" u="none" strike="noStrike" dirty="0">
                <a:solidFill>
                  <a:srgbClr val="000000"/>
                </a:solidFill>
                <a:effectLst/>
                <a:highlight>
                  <a:srgbClr val="F5F5F5"/>
                </a:highlight>
                <a:latin typeface="Calibri"/>
                <a:cs typeface="Calibri"/>
              </a:rPr>
              <a:t> for social assistance. </a:t>
            </a:r>
            <a:endParaRPr lang="fr-CA" dirty="0">
              <a:solidFill>
                <a:srgbClr val="000000"/>
              </a:solidFill>
              <a:highlight>
                <a:srgbClr val="F5F5F5"/>
              </a:highlight>
              <a:latin typeface="Calibri"/>
              <a:ea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12</a:t>
            </a:fld>
            <a:endParaRPr lang="fr-CA"/>
          </a:p>
        </p:txBody>
      </p:sp>
    </p:spTree>
    <p:extLst>
      <p:ext uri="{BB962C8B-B14F-4D97-AF65-F5344CB8AC3E}">
        <p14:creationId xmlns:p14="http://schemas.microsoft.com/office/powerpoint/2010/main" val="93390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sz="1200" b="1" i="0" u="none" strike="noStrike" dirty="0">
                <a:solidFill>
                  <a:srgbClr val="000000"/>
                </a:solidFill>
                <a:effectLst/>
                <a:highlight>
                  <a:srgbClr val="F5F5F5"/>
                </a:highlight>
                <a:latin typeface="Calibri"/>
                <a:ea typeface="Calibri"/>
                <a:cs typeface="Calibri"/>
              </a:rPr>
              <a:t>1 minute</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sz="1200" b="1" i="0" u="sng" dirty="0">
                <a:solidFill>
                  <a:srgbClr val="000000"/>
                </a:solidFill>
                <a:effectLst/>
                <a:highlight>
                  <a:srgbClr val="F5F5F5"/>
                </a:highlight>
                <a:latin typeface="Calibri"/>
                <a:ea typeface="Calibri"/>
                <a:cs typeface="Calibri"/>
              </a:rPr>
              <a:t>Instructions</a:t>
            </a:r>
            <a:r>
              <a:rPr lang="fr-CA" sz="1200"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marL="285750" indent="-285750" algn="l" rtl="0" fontAlgn="base">
              <a:buFont typeface="Arial" panose="020B0604020202020204" pitchFamily="34" charset="0"/>
              <a:buChar char="•"/>
            </a:pPr>
            <a:r>
              <a:rPr lang="fr-CA" sz="1200" b="0" i="0" u="none" strike="noStrike" dirty="0" err="1">
                <a:solidFill>
                  <a:srgbClr val="000000"/>
                </a:solidFill>
                <a:effectLst/>
                <a:highlight>
                  <a:srgbClr val="F5F5F5"/>
                </a:highlight>
                <a:latin typeface="Calibri"/>
                <a:ea typeface="Calibri"/>
                <a:cs typeface="Calibri"/>
              </a:rPr>
              <a:t>Explain</a:t>
            </a:r>
            <a:r>
              <a:rPr lang="fr-CA" sz="1200" b="0" i="0" u="none" strike="noStrike" dirty="0">
                <a:solidFill>
                  <a:srgbClr val="000000"/>
                </a:solidFill>
                <a:effectLst/>
                <a:highlight>
                  <a:srgbClr val="F5F5F5"/>
                </a:highlight>
                <a:latin typeface="Calibri"/>
                <a:ea typeface="Calibri"/>
                <a:cs typeface="Calibri"/>
              </a:rPr>
              <a:t> </a:t>
            </a:r>
            <a:r>
              <a:rPr lang="en-CA" sz="1200" b="0" i="0" u="none" strike="noStrike" kern="1200" dirty="0">
                <a:solidFill>
                  <a:schemeClr val="tx1"/>
                </a:solidFill>
                <a:effectLst/>
                <a:highlight>
                  <a:srgbClr val="F5F5F5"/>
                </a:highlight>
                <a:latin typeface="+mn-lt"/>
                <a:ea typeface="+mn-ea"/>
                <a:cs typeface="+mn-cs"/>
              </a:rPr>
              <a:t>that this resource is available to participants if they encounter legal issues related to their life as a couple. The "Info-Separation" service of the Info Justice community centers offers free legal consultations with lawyers or notaries to ask legal questions related to separation.</a:t>
            </a:r>
            <a:endParaRPr lang="fr-CA" sz="1200" b="0" i="0" dirty="0">
              <a:solidFill>
                <a:srgbClr val="444444"/>
              </a:solidFill>
              <a:effectLst/>
              <a:highlight>
                <a:srgbClr val="F5F5F5"/>
              </a:highlight>
              <a:latin typeface="Calibri"/>
              <a:ea typeface="Calibri"/>
              <a:cs typeface="Calibri"/>
            </a:endParaRPr>
          </a:p>
          <a:p>
            <a:pPr algn="l" rtl="0" fontAlgn="base"/>
            <a:r>
              <a:rPr lang="fr-CA" sz="1200" b="0" i="0" dirty="0">
                <a:solidFill>
                  <a:srgbClr val="444444"/>
                </a:solidFill>
                <a:effectLst/>
                <a:highlight>
                  <a:srgbClr val="F5F5F5"/>
                </a:highlight>
                <a:latin typeface="Calibri"/>
                <a:ea typeface="Calibri"/>
                <a:cs typeface="Calibri"/>
              </a:rPr>
              <a:t>​</a:t>
            </a:r>
          </a:p>
          <a:p>
            <a:pPr marL="285750" indent="-2857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To contact </a:t>
            </a:r>
            <a:r>
              <a:rPr lang="fr-CA" sz="1200" b="0" i="0" u="none" strike="noStrike" dirty="0" err="1">
                <a:solidFill>
                  <a:srgbClr val="000000"/>
                </a:solidFill>
                <a:effectLst/>
                <a:highlight>
                  <a:srgbClr val="F5F5F5"/>
                </a:highlight>
                <a:latin typeface="Calibri"/>
                <a:ea typeface="Calibri"/>
                <a:cs typeface="Calibri"/>
              </a:rPr>
              <a:t>them</a:t>
            </a:r>
            <a:r>
              <a:rPr lang="fr-CA" sz="1200" b="0" i="0" u="none" strike="noStrike" dirty="0">
                <a:solidFill>
                  <a:srgbClr val="000000"/>
                </a:solidFill>
                <a:effectLst/>
                <a:highlight>
                  <a:srgbClr val="F5F5F5"/>
                </a:highlight>
                <a:latin typeface="Calibri"/>
                <a:ea typeface="Calibri"/>
                <a:cs typeface="Calibri"/>
              </a:rPr>
              <a:t>: </a:t>
            </a:r>
            <a:r>
              <a:rPr lang="fr-CA" dirty="0"/>
              <a:t>https://info-justice.ca/en/services/separation-info/</a:t>
            </a:r>
            <a:endParaRPr lang="fr-CA" sz="1200" dirty="0">
              <a:latin typeface="Calibri" panose="020F0502020204030204" pitchFamily="34" charset="0"/>
              <a:cs typeface="Calibri" panose="020F050202020403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13</a:t>
            </a:fld>
            <a:endParaRPr lang="fr-CA"/>
          </a:p>
        </p:txBody>
      </p:sp>
    </p:spTree>
    <p:extLst>
      <p:ext uri="{BB962C8B-B14F-4D97-AF65-F5344CB8AC3E}">
        <p14:creationId xmlns:p14="http://schemas.microsoft.com/office/powerpoint/2010/main" val="8443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en-US" b="0" i="0" dirty="0">
                <a:solidFill>
                  <a:srgbClr val="444444"/>
                </a:solidFill>
                <a:effectLst/>
                <a:highlight>
                  <a:srgbClr val="F5F5F5"/>
                </a:highlight>
                <a:latin typeface="Calibri"/>
                <a:ea typeface="Calibri"/>
                <a:cs typeface="Calibri"/>
              </a:rPr>
              <a:t>​</a:t>
            </a:r>
          </a:p>
          <a:p>
            <a:pPr algn="l" rtl="0" fontAlgn="base"/>
            <a:r>
              <a:rPr lang="fr-CA" b="1" i="0" u="sng" dirty="0">
                <a:solidFill>
                  <a:srgbClr val="000000"/>
                </a:solidFill>
                <a:effectLst/>
                <a:highlight>
                  <a:srgbClr val="F5F5F5"/>
                </a:highlight>
                <a:latin typeface="Calibri"/>
                <a:ea typeface="Calibri"/>
                <a:cs typeface="Calibri"/>
              </a:rPr>
              <a:t>Instructions</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cs typeface="Calibri"/>
            </a:endParaRPr>
          </a:p>
          <a:p>
            <a:pPr marL="171450" indent="-17145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cs typeface="Calibri"/>
              </a:rPr>
              <a:t>Ex</a:t>
            </a:r>
            <a:r>
              <a:rPr lang="en-CA" sz="1200" b="0" i="0" u="none" strike="noStrike" kern="1200" dirty="0">
                <a:solidFill>
                  <a:schemeClr val="tx1"/>
                </a:solidFill>
                <a:effectLst/>
                <a:highlight>
                  <a:srgbClr val="F5F5F5"/>
                </a:highlight>
                <a:latin typeface="+mn-lt"/>
                <a:ea typeface="+mn-ea"/>
                <a:cs typeface="+mn-cs"/>
              </a:rPr>
              <a:t>plain that this resource is available to participants if they encounter legal issues related to their life as a couple. </a:t>
            </a:r>
            <a:r>
              <a:rPr lang="en-CA" sz="1200" b="0" i="0" u="none" strike="noStrike" kern="1200" dirty="0" err="1">
                <a:solidFill>
                  <a:schemeClr val="tx1"/>
                </a:solidFill>
                <a:effectLst/>
                <a:highlight>
                  <a:srgbClr val="F5F5F5"/>
                </a:highlight>
                <a:latin typeface="+mn-lt"/>
                <a:ea typeface="+mn-ea"/>
                <a:cs typeface="+mn-cs"/>
              </a:rPr>
              <a:t>Rebâtir</a:t>
            </a:r>
            <a:r>
              <a:rPr lang="en-CA" sz="1200" b="0" i="0" u="none" strike="noStrike" kern="1200" dirty="0">
                <a:solidFill>
                  <a:schemeClr val="tx1"/>
                </a:solidFill>
                <a:effectLst/>
                <a:highlight>
                  <a:srgbClr val="F5F5F5"/>
                </a:highlight>
                <a:latin typeface="+mn-lt"/>
                <a:ea typeface="+mn-ea"/>
                <a:cs typeface="+mn-cs"/>
              </a:rPr>
              <a:t> is the name of a legal consultation service provided by the Commission des services </a:t>
            </a:r>
            <a:r>
              <a:rPr lang="en-CA" sz="1200" b="0" i="0" u="none" strike="noStrike" kern="1200" dirty="0" err="1">
                <a:solidFill>
                  <a:schemeClr val="tx1"/>
                </a:solidFill>
                <a:effectLst/>
                <a:highlight>
                  <a:srgbClr val="F5F5F5"/>
                </a:highlight>
                <a:latin typeface="+mn-lt"/>
                <a:ea typeface="+mn-ea"/>
                <a:cs typeface="+mn-cs"/>
              </a:rPr>
              <a:t>juridiques</a:t>
            </a:r>
            <a:r>
              <a:rPr lang="en-CA" sz="1200" b="0" i="0" u="none" strike="noStrike" kern="1200" dirty="0">
                <a:solidFill>
                  <a:schemeClr val="tx1"/>
                </a:solidFill>
                <a:effectLst/>
                <a:highlight>
                  <a:srgbClr val="F5F5F5"/>
                </a:highlight>
                <a:latin typeface="+mn-lt"/>
                <a:ea typeface="+mn-ea"/>
                <a:cs typeface="+mn-cs"/>
              </a:rPr>
              <a:t> (legal aid). It offers 4 hours of free legal consultation to people who experience domestic or sexual violence in all areas of law.</a:t>
            </a:r>
            <a:endParaRPr lang="fr-CA" sz="1200" b="0" i="0" dirty="0">
              <a:solidFill>
                <a:srgbClr val="444444"/>
              </a:solidFill>
              <a:effectLst/>
              <a:highlight>
                <a:srgbClr val="F5F5F5"/>
              </a:highlight>
              <a:latin typeface="Calibri"/>
              <a:ea typeface="Calibri"/>
              <a:cs typeface="Calibri"/>
            </a:endParaRP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algn="l" rtl="0" fontAlgn="base">
              <a:buFont typeface="Arial" panose="020B0604020202020204" pitchFamily="34" charset="0"/>
              <a:buChar char="•"/>
            </a:pPr>
            <a:r>
              <a:rPr lang="fr-CA" sz="1200" b="0" i="0" u="none" strike="noStrike" dirty="0">
                <a:solidFill>
                  <a:srgbClr val="000000"/>
                </a:solidFill>
                <a:effectLst/>
                <a:highlight>
                  <a:srgbClr val="F5F5F5"/>
                </a:highlight>
                <a:latin typeface="Calibri"/>
                <a:ea typeface="Calibri"/>
                <a:cs typeface="Calibri"/>
              </a:rPr>
              <a:t>To contact </a:t>
            </a:r>
            <a:r>
              <a:rPr lang="fr-CA" sz="1200" b="0" i="0" u="none" strike="noStrike" dirty="0" err="1">
                <a:solidFill>
                  <a:srgbClr val="000000"/>
                </a:solidFill>
                <a:effectLst/>
                <a:highlight>
                  <a:srgbClr val="F5F5F5"/>
                </a:highlight>
                <a:latin typeface="Calibri"/>
                <a:ea typeface="Calibri"/>
                <a:cs typeface="Calibri"/>
              </a:rPr>
              <a:t>them</a:t>
            </a:r>
            <a:r>
              <a:rPr lang="fr-CA" sz="1200" b="0" i="0" u="none" strike="noStrike" dirty="0">
                <a:solidFill>
                  <a:srgbClr val="000000"/>
                </a:solidFill>
                <a:effectLst/>
                <a:highlight>
                  <a:srgbClr val="F5F5F5"/>
                </a:highlight>
                <a:latin typeface="Calibri"/>
                <a:ea typeface="Calibri"/>
                <a:cs typeface="Calibri"/>
              </a:rPr>
              <a:t> : Call 1-833-REBÂTIR (1-833-732-2847) or </a:t>
            </a:r>
            <a:r>
              <a:rPr lang="fr-CA" sz="1200" b="0" i="0" u="none" strike="noStrike" dirty="0" err="1">
                <a:solidFill>
                  <a:srgbClr val="000000"/>
                </a:solidFill>
                <a:effectLst/>
                <a:highlight>
                  <a:srgbClr val="F5F5F5"/>
                </a:highlight>
                <a:latin typeface="Calibri"/>
                <a:ea typeface="Calibri"/>
                <a:cs typeface="Calibri"/>
              </a:rPr>
              <a:t>write</a:t>
            </a:r>
            <a:r>
              <a:rPr lang="fr-CA" sz="1200" b="0" i="0" u="none" strike="noStrike" dirty="0">
                <a:solidFill>
                  <a:srgbClr val="000000"/>
                </a:solidFill>
                <a:effectLst/>
                <a:highlight>
                  <a:srgbClr val="F5F5F5"/>
                </a:highlight>
                <a:latin typeface="Calibri"/>
                <a:ea typeface="Calibri"/>
                <a:cs typeface="Calibri"/>
              </a:rPr>
              <a:t> to </a:t>
            </a:r>
            <a:r>
              <a:rPr lang="fr-CA" sz="1200" b="0" i="0" u="sng" strike="noStrike" dirty="0">
                <a:solidFill>
                  <a:srgbClr val="212121"/>
                </a:solidFill>
                <a:effectLst/>
                <a:highlight>
                  <a:srgbClr val="F5F5F5"/>
                </a:highlight>
                <a:latin typeface="Calibri"/>
                <a:ea typeface="Calibri"/>
                <a:cs typeface="Calibri"/>
                <a:hlinkClick r:id="rId3"/>
              </a:rPr>
              <a:t>projet@rebatir.ca</a:t>
            </a:r>
            <a:r>
              <a:rPr lang="fr-CA" sz="1200" b="0" i="0" u="none" strike="noStrike" dirty="0">
                <a:solidFill>
                  <a:srgbClr val="000000"/>
                </a:solidFill>
                <a:effectLst/>
                <a:highlight>
                  <a:srgbClr val="F5F5F5"/>
                </a:highlight>
                <a:latin typeface="Calibri"/>
                <a:ea typeface="Calibri"/>
                <a:cs typeface="Calibri"/>
              </a:rPr>
              <a:t> </a:t>
            </a:r>
            <a:endParaRPr lang="fr-CA"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14</a:t>
            </a:fld>
            <a:endParaRPr lang="fr-CA"/>
          </a:p>
        </p:txBody>
      </p:sp>
    </p:spTree>
    <p:extLst>
      <p:ext uri="{BB962C8B-B14F-4D97-AF65-F5344CB8AC3E}">
        <p14:creationId xmlns:p14="http://schemas.microsoft.com/office/powerpoint/2010/main" val="3101477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1 minute</a:t>
            </a:r>
            <a:endParaRPr lang="en-US" dirty="0">
              <a:solidFill>
                <a:srgbClr val="444444"/>
              </a:solidFill>
              <a:highlight>
                <a:srgbClr val="F5F5F5"/>
              </a:highlight>
            </a:endParaRPr>
          </a:p>
          <a:p>
            <a:endParaRPr lang="fr-CA" dirty="0">
              <a:solidFill>
                <a:srgbClr val="444444"/>
              </a:solidFill>
              <a:highlight>
                <a:srgbClr val="F5F5F5"/>
              </a:highlight>
            </a:endParaRPr>
          </a:p>
          <a:p>
            <a:r>
              <a:rPr lang="fr-CA" b="1" u="sng" dirty="0">
                <a:solidFill>
                  <a:srgbClr val="444444"/>
                </a:solidFill>
                <a:highlight>
                  <a:srgbClr val="F5F5F5"/>
                </a:highlight>
              </a:rPr>
              <a:t>Instructions</a:t>
            </a:r>
            <a:endParaRPr lang="fr-CA" dirty="0">
              <a:solidFill>
                <a:srgbClr val="444444"/>
              </a:solidFill>
              <a:highlight>
                <a:srgbClr val="F5F5F5"/>
              </a:highlight>
            </a:endParaRPr>
          </a:p>
          <a:p>
            <a:endParaRPr lang="fr-CA" dirty="0">
              <a:solidFill>
                <a:srgbClr val="444444"/>
              </a:solidFill>
              <a:highlight>
                <a:srgbClr val="F5F5F5"/>
              </a:highlight>
            </a:endParaRPr>
          </a:p>
          <a:p>
            <a:pPr marL="285750" indent="-285750">
              <a:buFont typeface="Arial,Sans-Serif"/>
              <a:buChar char="•"/>
            </a:pPr>
            <a:r>
              <a:rPr lang="fr-CA" dirty="0" err="1">
                <a:solidFill>
                  <a:srgbClr val="444444"/>
                </a:solidFill>
                <a:highlight>
                  <a:srgbClr val="F5F5F5"/>
                </a:highlight>
              </a:rPr>
              <a:t>Explain</a:t>
            </a:r>
            <a:r>
              <a:rPr lang="fr-CA" dirty="0">
                <a:solidFill>
                  <a:srgbClr val="444444"/>
                </a:solidFill>
                <a:highlight>
                  <a:srgbClr val="F5F5F5"/>
                </a:highlight>
              </a:rPr>
              <a:t> </a:t>
            </a:r>
            <a:r>
              <a:rPr lang="fr-CA" dirty="0" err="1">
                <a:solidFill>
                  <a:srgbClr val="444444"/>
                </a:solidFill>
                <a:highlight>
                  <a:srgbClr val="F5F5F5"/>
                </a:highlight>
              </a:rPr>
              <a:t>that</a:t>
            </a:r>
            <a:r>
              <a:rPr lang="fr-CA" dirty="0">
                <a:solidFill>
                  <a:srgbClr val="444444"/>
                </a:solidFill>
                <a:highlight>
                  <a:srgbClr val="F5F5F5"/>
                </a:highlight>
              </a:rPr>
              <a:t> </a:t>
            </a:r>
            <a:r>
              <a:rPr lang="fr-CA" dirty="0" err="1">
                <a:solidFill>
                  <a:srgbClr val="444444"/>
                </a:solidFill>
                <a:highlight>
                  <a:srgbClr val="F5F5F5"/>
                </a:highlight>
              </a:rPr>
              <a:t>this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resources</a:t>
            </a:r>
            <a:r>
              <a:rPr lang="fr-CA" dirty="0">
                <a:solidFill>
                  <a:srgbClr val="444444"/>
                </a:solidFill>
                <a:highlight>
                  <a:srgbClr val="F5F5F5"/>
                </a:highlight>
              </a:rPr>
              <a:t> </a:t>
            </a:r>
            <a:r>
              <a:rPr lang="fr-CA" dirty="0" err="1">
                <a:solidFill>
                  <a:srgbClr val="444444"/>
                </a:solidFill>
                <a:highlight>
                  <a:srgbClr val="F5F5F5"/>
                </a:highlight>
              </a:rPr>
              <a:t>is</a:t>
            </a:r>
            <a:r>
              <a:rPr lang="fr-CA" dirty="0">
                <a:solidFill>
                  <a:srgbClr val="444444"/>
                </a:solidFill>
                <a:highlight>
                  <a:srgbClr val="F5F5F5"/>
                </a:highlight>
              </a:rPr>
              <a:t> </a:t>
            </a:r>
            <a:r>
              <a:rPr lang="fr-CA" dirty="0" err="1">
                <a:solidFill>
                  <a:srgbClr val="444444"/>
                </a:solidFill>
                <a:highlight>
                  <a:srgbClr val="F5F5F5"/>
                </a:highlight>
              </a:rPr>
              <a:t>avalaible</a:t>
            </a:r>
            <a:r>
              <a:rPr lang="fr-CA" dirty="0">
                <a:solidFill>
                  <a:srgbClr val="444444"/>
                </a:solidFill>
                <a:highlight>
                  <a:srgbClr val="F5F5F5"/>
                </a:highlight>
              </a:rPr>
              <a:t> to the participants if </a:t>
            </a:r>
            <a:r>
              <a:rPr lang="fr-CA" dirty="0" err="1">
                <a:solidFill>
                  <a:srgbClr val="444444"/>
                </a:solidFill>
                <a:highlight>
                  <a:srgbClr val="F5F5F5"/>
                </a:highlight>
              </a:rPr>
              <a:t>they</a:t>
            </a:r>
            <a:r>
              <a:rPr lang="fr-CA" dirty="0">
                <a:solidFill>
                  <a:srgbClr val="444444"/>
                </a:solidFill>
                <a:highlight>
                  <a:srgbClr val="F5F5F5"/>
                </a:highlight>
              </a:rPr>
              <a:t> face </a:t>
            </a:r>
            <a:r>
              <a:rPr lang="fr-CA" dirty="0" err="1">
                <a:solidFill>
                  <a:srgbClr val="444444"/>
                </a:solidFill>
                <a:highlight>
                  <a:srgbClr val="F5F5F5"/>
                </a:highlight>
              </a:rPr>
              <a:t>legal</a:t>
            </a:r>
            <a:r>
              <a:rPr lang="fr-CA" dirty="0">
                <a:solidFill>
                  <a:srgbClr val="444444"/>
                </a:solidFill>
                <a:highlight>
                  <a:srgbClr val="F5F5F5"/>
                </a:highlight>
              </a:rPr>
              <a:t> issues </a:t>
            </a:r>
            <a:r>
              <a:rPr lang="fr-CA" dirty="0" err="1">
                <a:solidFill>
                  <a:srgbClr val="444444"/>
                </a:solidFill>
                <a:highlight>
                  <a:srgbClr val="F5F5F5"/>
                </a:highlight>
              </a:rPr>
              <a:t>related</a:t>
            </a:r>
            <a:r>
              <a:rPr lang="fr-CA" dirty="0">
                <a:solidFill>
                  <a:srgbClr val="444444"/>
                </a:solidFill>
                <a:highlight>
                  <a:srgbClr val="F5F5F5"/>
                </a:highlight>
              </a:rPr>
              <a:t> to immigration :  Expliquez que cette ressource juridique est à la disposition des participantes si elles rencontrent des enjeux juridiques liés à l'immigration : the Commission des services juridiques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dirty="0">
                <a:solidFill>
                  <a:srgbClr val="444444"/>
                </a:solidFill>
                <a:highlight>
                  <a:srgbClr val="F5F5F5"/>
                </a:highlight>
              </a:rPr>
              <a:t>) </a:t>
            </a:r>
            <a:r>
              <a:rPr lang="fr-CA" dirty="0" err="1">
                <a:solidFill>
                  <a:srgbClr val="444444"/>
                </a:solidFill>
                <a:highlight>
                  <a:srgbClr val="F5F5F5"/>
                </a:highlight>
              </a:rPr>
              <a:t>provides</a:t>
            </a:r>
            <a:r>
              <a:rPr lang="fr-CA" dirty="0">
                <a:solidFill>
                  <a:srgbClr val="444444"/>
                </a:solidFill>
                <a:highlight>
                  <a:srgbClr val="F5F5F5"/>
                </a:highlight>
              </a:rPr>
              <a:t> services for free or at </a:t>
            </a:r>
            <a:r>
              <a:rPr lang="fr-CA" dirty="0" err="1">
                <a:solidFill>
                  <a:srgbClr val="444444"/>
                </a:solidFill>
                <a:highlight>
                  <a:srgbClr val="F5F5F5"/>
                </a:highlight>
              </a:rPr>
              <a:t>low</a:t>
            </a:r>
            <a:r>
              <a:rPr lang="fr-CA" dirty="0">
                <a:solidFill>
                  <a:srgbClr val="444444"/>
                </a:solidFill>
                <a:highlight>
                  <a:srgbClr val="F5F5F5"/>
                </a:highlight>
              </a:rPr>
              <a:t> </a:t>
            </a:r>
            <a:r>
              <a:rPr lang="fr-CA" dirty="0" err="1">
                <a:solidFill>
                  <a:srgbClr val="444444"/>
                </a:solidFill>
                <a:highlight>
                  <a:srgbClr val="F5F5F5"/>
                </a:highlight>
              </a:rPr>
              <a:t>cost</a:t>
            </a:r>
            <a:r>
              <a:rPr lang="fr-CA" dirty="0">
                <a:solidFill>
                  <a:srgbClr val="444444"/>
                </a:solidFill>
                <a:highlight>
                  <a:srgbClr val="F5F5F5"/>
                </a:highlight>
              </a:rPr>
              <a:t> </a:t>
            </a:r>
            <a:r>
              <a:rPr lang="fr-CA" dirty="0" err="1">
                <a:solidFill>
                  <a:srgbClr val="444444"/>
                </a:solidFill>
                <a:highlight>
                  <a:srgbClr val="F5F5F5"/>
                </a:highlight>
              </a:rPr>
              <a:t>with</a:t>
            </a:r>
            <a:r>
              <a:rPr lang="fr-CA" dirty="0">
                <a:solidFill>
                  <a:srgbClr val="444444"/>
                </a:solidFill>
                <a:highlight>
                  <a:srgbClr val="F5F5F5"/>
                </a:highlight>
              </a:rPr>
              <a:t> the help of </a:t>
            </a:r>
            <a:r>
              <a:rPr lang="fr-CA" dirty="0" err="1">
                <a:solidFill>
                  <a:srgbClr val="444444"/>
                </a:solidFill>
                <a:highlight>
                  <a:srgbClr val="F5F5F5"/>
                </a:highlight>
              </a:rPr>
              <a:t>lawyers</a:t>
            </a:r>
            <a:r>
              <a:rPr lang="fr-CA" dirty="0">
                <a:solidFill>
                  <a:srgbClr val="444444"/>
                </a:solidFill>
                <a:highlight>
                  <a:srgbClr val="F5F5F5"/>
                </a:highlight>
              </a:rPr>
              <a:t> for people </a:t>
            </a:r>
            <a:r>
              <a:rPr lang="fr-CA" dirty="0" err="1">
                <a:solidFill>
                  <a:srgbClr val="444444"/>
                </a:solidFill>
                <a:highlight>
                  <a:srgbClr val="F5F5F5"/>
                </a:highlight>
              </a:rPr>
              <a:t>eligibile</a:t>
            </a:r>
            <a:r>
              <a:rPr lang="fr-CA" dirty="0">
                <a:solidFill>
                  <a:srgbClr val="444444"/>
                </a:solidFill>
                <a:highlight>
                  <a:srgbClr val="F5F5F5"/>
                </a:highlight>
              </a:rPr>
              <a:t> to </a:t>
            </a:r>
            <a:r>
              <a:rPr lang="fr-CA" dirty="0" err="1">
                <a:solidFill>
                  <a:srgbClr val="444444"/>
                </a:solidFill>
                <a:highlight>
                  <a:srgbClr val="F5F5F5"/>
                </a:highlight>
              </a:rPr>
              <a:t>legal</a:t>
            </a:r>
            <a:r>
              <a:rPr lang="fr-CA" dirty="0">
                <a:solidFill>
                  <a:srgbClr val="444444"/>
                </a:solidFill>
                <a:highlight>
                  <a:srgbClr val="F5F5F5"/>
                </a:highlight>
              </a:rPr>
              <a:t> </a:t>
            </a:r>
            <a:r>
              <a:rPr lang="fr-CA" dirty="0" err="1">
                <a:solidFill>
                  <a:srgbClr val="444444"/>
                </a:solidFill>
                <a:highlight>
                  <a:srgbClr val="F5F5F5"/>
                </a:highlight>
              </a:rPr>
              <a:t>aid</a:t>
            </a:r>
            <a:r>
              <a:rPr lang="fr-CA" dirty="0">
                <a:solidFill>
                  <a:srgbClr val="444444"/>
                </a:solidFill>
                <a:highlight>
                  <a:srgbClr val="F5F5F5"/>
                </a:highlight>
              </a:rPr>
              <a:t>. The Commission </a:t>
            </a:r>
            <a:r>
              <a:rPr lang="fr-CA" dirty="0" err="1">
                <a:solidFill>
                  <a:srgbClr val="444444"/>
                </a:solidFill>
                <a:highlight>
                  <a:srgbClr val="F5F5F5"/>
                </a:highlight>
              </a:rPr>
              <a:t>also</a:t>
            </a:r>
            <a:r>
              <a:rPr lang="fr-CA" dirty="0">
                <a:solidFill>
                  <a:srgbClr val="444444"/>
                </a:solidFill>
                <a:highlight>
                  <a:srgbClr val="F5F5F5"/>
                </a:highlight>
              </a:rPr>
              <a:t> </a:t>
            </a:r>
            <a:r>
              <a:rPr lang="fr-CA" dirty="0" err="1">
                <a:solidFill>
                  <a:srgbClr val="444444"/>
                </a:solidFill>
                <a:highlight>
                  <a:srgbClr val="F5F5F5"/>
                </a:highlight>
              </a:rPr>
              <a:t>offers</a:t>
            </a:r>
            <a:r>
              <a:rPr lang="fr-CA" dirty="0">
                <a:solidFill>
                  <a:srgbClr val="444444"/>
                </a:solidFill>
                <a:highlight>
                  <a:srgbClr val="F5F5F5"/>
                </a:highlight>
              </a:rPr>
              <a:t> </a:t>
            </a:r>
            <a:r>
              <a:rPr lang="fr-CA" dirty="0" err="1">
                <a:solidFill>
                  <a:srgbClr val="444444"/>
                </a:solidFill>
                <a:highlight>
                  <a:srgbClr val="F5F5F5"/>
                </a:highlight>
              </a:rPr>
              <a:t>legal</a:t>
            </a:r>
            <a:r>
              <a:rPr lang="fr-CA" dirty="0">
                <a:solidFill>
                  <a:srgbClr val="444444"/>
                </a:solidFill>
                <a:highlight>
                  <a:srgbClr val="F5F5F5"/>
                </a:highlight>
              </a:rPr>
              <a:t> services </a:t>
            </a:r>
            <a:r>
              <a:rPr lang="fr-CA" dirty="0" err="1">
                <a:solidFill>
                  <a:srgbClr val="444444"/>
                </a:solidFill>
                <a:highlight>
                  <a:srgbClr val="F5F5F5"/>
                </a:highlight>
              </a:rPr>
              <a:t>related</a:t>
            </a:r>
            <a:r>
              <a:rPr lang="fr-CA" dirty="0">
                <a:solidFill>
                  <a:srgbClr val="444444"/>
                </a:solidFill>
                <a:highlight>
                  <a:srgbClr val="F5F5F5"/>
                </a:highlight>
              </a:rPr>
              <a:t> to social </a:t>
            </a:r>
            <a:r>
              <a:rPr lang="fr-CA" dirty="0" err="1">
                <a:solidFill>
                  <a:srgbClr val="444444"/>
                </a:solidFill>
                <a:highlight>
                  <a:srgbClr val="F5F5F5"/>
                </a:highlight>
              </a:rPr>
              <a:t>security</a:t>
            </a:r>
            <a:r>
              <a:rPr lang="fr-CA" dirty="0">
                <a:solidFill>
                  <a:srgbClr val="444444"/>
                </a:solidFill>
                <a:highlight>
                  <a:srgbClr val="F5F5F5"/>
                </a:highlight>
              </a:rPr>
              <a:t>. </a:t>
            </a:r>
          </a:p>
          <a:p>
            <a:pPr marL="171450" indent="-171450">
              <a:buFont typeface="Arial,Sans-Serif"/>
              <a:buChar char="•"/>
            </a:pPr>
            <a:r>
              <a:rPr lang="fr-CA" dirty="0">
                <a:solidFill>
                  <a:srgbClr val="444444"/>
                </a:solidFill>
                <a:highlight>
                  <a:srgbClr val="F5F5F5"/>
                </a:highlight>
              </a:rPr>
              <a:t>Pour trouver un bureau d'aide juridique : </a:t>
            </a:r>
            <a:r>
              <a:rPr lang="fr-CA" dirty="0">
                <a:solidFill>
                  <a:srgbClr val="444444"/>
                </a:solidFill>
                <a:highlight>
                  <a:srgbClr val="F5F5F5"/>
                </a:highlight>
                <a:hlinkClick r:id="rId3"/>
              </a:rPr>
              <a:t>Bureaux et avocats de l’aide juridique (csj.qc.ca)</a:t>
            </a:r>
            <a:endParaRPr lang="fr-CA" dirty="0">
              <a:solidFill>
                <a:srgbClr val="444444"/>
              </a:solidFill>
              <a:highlight>
                <a:srgbClr val="F5F5F5"/>
              </a:highlight>
            </a:endParaRPr>
          </a:p>
          <a:p>
            <a:endParaRPr lang="fr-CA" dirty="0">
              <a:solidFill>
                <a:srgbClr val="444444"/>
              </a:solidFill>
              <a:highlight>
                <a:srgbClr val="F5F5F5"/>
              </a:highlight>
            </a:endParaRPr>
          </a:p>
          <a:p>
            <a:pPr algn="l"/>
            <a:endParaRPr lang="en-US" sz="1200" b="0" i="0" dirty="0">
              <a:solidFill>
                <a:srgbClr val="444444"/>
              </a:solidFill>
              <a:effectLst/>
              <a:highlight>
                <a:srgbClr val="F5F5F5"/>
              </a:highlight>
              <a:latin typeface="Calibri"/>
              <a:ea typeface="Calibri"/>
              <a:cs typeface="Calibri"/>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15</a:t>
            </a:fld>
            <a:endParaRPr lang="fr-CA"/>
          </a:p>
        </p:txBody>
      </p:sp>
    </p:spTree>
    <p:extLst>
      <p:ext uri="{BB962C8B-B14F-4D97-AF65-F5344CB8AC3E}">
        <p14:creationId xmlns:p14="http://schemas.microsoft.com/office/powerpoint/2010/main" val="257433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3 minutes</a:t>
            </a:r>
            <a:endParaRPr lang="en-US" dirty="0"/>
          </a:p>
          <a:p>
            <a:endParaRPr lang="fr-CA" dirty="0"/>
          </a:p>
          <a:p>
            <a:r>
              <a:rPr lang="fr-CA" b="1" u="sng" dirty="0"/>
              <a:t>Instructions for the workshop </a:t>
            </a:r>
            <a:r>
              <a:rPr lang="fr-CA" b="1" u="sng" dirty="0" err="1"/>
              <a:t>facilitator</a:t>
            </a:r>
            <a:endParaRPr lang="fr-CA" dirty="0"/>
          </a:p>
          <a:p>
            <a:endParaRPr lang="fr-CA" dirty="0"/>
          </a:p>
          <a:p>
            <a:r>
              <a:rPr lang="fr-CA" dirty="0" err="1"/>
              <a:t>Introduce</a:t>
            </a:r>
            <a:r>
              <a:rPr lang="fr-CA" dirty="0"/>
              <a:t> the </a:t>
            </a:r>
            <a:r>
              <a:rPr lang="fr-CA" dirty="0" err="1"/>
              <a:t>resources</a:t>
            </a:r>
            <a:r>
              <a:rPr lang="fr-CA" dirty="0"/>
              <a:t> </a:t>
            </a:r>
            <a:r>
              <a:rPr lang="fr-CA" dirty="0" err="1"/>
              <a:t>below</a:t>
            </a:r>
            <a:endParaRPr lang="fr-CA" dirty="0"/>
          </a:p>
          <a:p>
            <a:endParaRPr lang="fr-CA" dirty="0"/>
          </a:p>
          <a:p>
            <a:r>
              <a:rPr lang="fr-CA" b="1" u="sng" dirty="0"/>
              <a:t>Informations to </a:t>
            </a:r>
            <a:r>
              <a:rPr lang="fr-CA" b="1" u="sng" dirty="0" err="1"/>
              <a:t>share</a:t>
            </a:r>
            <a:endParaRPr lang="fr-CA" dirty="0"/>
          </a:p>
          <a:p>
            <a:endParaRPr lang="fr-CA" dirty="0"/>
          </a:p>
          <a:p>
            <a:pPr marL="285750" indent="-285750">
              <a:buFont typeface="Arial,Sans-Serif"/>
              <a:buChar char="•"/>
            </a:pPr>
            <a:r>
              <a:rPr lang="fr-CA" dirty="0"/>
              <a:t>ACEF : Assistance in </a:t>
            </a:r>
            <a:r>
              <a:rPr lang="fr-CA" dirty="0" err="1"/>
              <a:t>managing</a:t>
            </a:r>
            <a:r>
              <a:rPr lang="fr-CA" dirty="0"/>
              <a:t>. To </a:t>
            </a:r>
            <a:r>
              <a:rPr lang="fr-CA" dirty="0" err="1"/>
              <a:t>find</a:t>
            </a:r>
            <a:r>
              <a:rPr lang="fr-CA" dirty="0"/>
              <a:t> </a:t>
            </a:r>
            <a:r>
              <a:rPr lang="fr-CA" dirty="0" err="1"/>
              <a:t>your</a:t>
            </a:r>
            <a:r>
              <a:rPr lang="fr-CA" dirty="0"/>
              <a:t> local ACEF, </a:t>
            </a:r>
            <a:r>
              <a:rPr lang="fr-CA" dirty="0" err="1"/>
              <a:t>simply</a:t>
            </a:r>
            <a:r>
              <a:rPr lang="fr-CA" dirty="0"/>
              <a:t> </a:t>
            </a:r>
            <a:r>
              <a:rPr lang="fr-CA" dirty="0" err="1"/>
              <a:t>reserach</a:t>
            </a:r>
            <a:r>
              <a:rPr lang="fr-CA" dirty="0"/>
              <a:t> "ACEF" </a:t>
            </a:r>
            <a:r>
              <a:rPr lang="fr-CA" dirty="0" err="1"/>
              <a:t>with</a:t>
            </a:r>
            <a:r>
              <a:rPr lang="fr-CA" dirty="0"/>
              <a:t> the </a:t>
            </a:r>
            <a:r>
              <a:rPr lang="fr-CA" dirty="0" err="1"/>
              <a:t>name</a:t>
            </a:r>
            <a:r>
              <a:rPr lang="fr-CA" dirty="0"/>
              <a:t> of </a:t>
            </a:r>
            <a:r>
              <a:rPr lang="fr-CA" dirty="0" err="1"/>
              <a:t>your</a:t>
            </a:r>
            <a:r>
              <a:rPr lang="fr-CA" dirty="0"/>
              <a:t> </a:t>
            </a:r>
            <a:r>
              <a:rPr lang="fr-CA" dirty="0" err="1"/>
              <a:t>region</a:t>
            </a:r>
            <a:r>
              <a:rPr lang="fr-CA" dirty="0"/>
              <a:t> or </a:t>
            </a:r>
            <a:r>
              <a:rPr lang="fr-CA" dirty="0" err="1"/>
              <a:t>municipality</a:t>
            </a:r>
            <a:r>
              <a:rPr lang="fr-CA" dirty="0"/>
              <a:t>.</a:t>
            </a:r>
          </a:p>
          <a:p>
            <a:pPr marL="285750" indent="-285750">
              <a:buFont typeface="Arial,Sans-Serif"/>
              <a:buChar char="•"/>
            </a:pPr>
            <a:endParaRPr lang="fr-CA" dirty="0"/>
          </a:p>
          <a:p>
            <a:pPr marL="285750" indent="-285750">
              <a:buFont typeface="Arial,Sans-Serif"/>
              <a:buChar char="•"/>
            </a:pPr>
            <a:r>
              <a:rPr lang="fr-CA" dirty="0">
                <a:hlinkClick r:id="rId3"/>
              </a:rPr>
              <a:t>Association des médiateurs familiaux du Québec – Répertoire des médiateurs familiaux au Québec</a:t>
            </a:r>
            <a:r>
              <a:rPr lang="fr-CA" dirty="0"/>
              <a:t> </a:t>
            </a:r>
          </a:p>
          <a:p>
            <a:r>
              <a:rPr lang="fr-CA" dirty="0"/>
              <a:t> </a:t>
            </a:r>
          </a:p>
          <a:p>
            <a:pPr marL="285750" indent="-285750">
              <a:buFont typeface="Arial,Sans-Serif"/>
              <a:buChar char="•"/>
            </a:pPr>
            <a:r>
              <a:rPr lang="fr-CA" dirty="0">
                <a:hlinkClick r:id="rId4"/>
              </a:rPr>
              <a:t>Service d’Interprète d’Aide et de Référence aux Immigrants (SIARI) </a:t>
            </a:r>
            <a:r>
              <a:rPr lang="fr-CA" dirty="0"/>
              <a:t>: </a:t>
            </a:r>
            <a:r>
              <a:rPr lang="fr-CA" dirty="0" err="1"/>
              <a:t>Linguistic</a:t>
            </a:r>
            <a:r>
              <a:rPr lang="fr-CA" dirty="0"/>
              <a:t> support for immigrants of all </a:t>
            </a:r>
            <a:r>
              <a:rPr lang="fr-CA" dirty="0" err="1"/>
              <a:t>age</a:t>
            </a:r>
            <a:r>
              <a:rPr lang="fr-CA" dirty="0"/>
              <a:t> (ex: free french courses, support in administrative </a:t>
            </a:r>
            <a:r>
              <a:rPr lang="fr-CA" dirty="0" err="1"/>
              <a:t>procedures</a:t>
            </a:r>
            <a:r>
              <a:rPr lang="fr-CA" dirty="0"/>
              <a:t>, computer courses, etc.). </a:t>
            </a:r>
            <a:r>
              <a:rPr lang="fr-CA" dirty="0" err="1"/>
              <a:t>Their</a:t>
            </a:r>
            <a:r>
              <a:rPr lang="fr-CA" dirty="0"/>
              <a:t> services are </a:t>
            </a:r>
            <a:r>
              <a:rPr lang="fr-CA" dirty="0" err="1"/>
              <a:t>offered</a:t>
            </a:r>
            <a:r>
              <a:rPr lang="fr-CA" dirty="0"/>
              <a:t> in more </a:t>
            </a:r>
            <a:r>
              <a:rPr lang="fr-CA" dirty="0" err="1"/>
              <a:t>than</a:t>
            </a:r>
            <a:r>
              <a:rPr lang="fr-CA" dirty="0"/>
              <a:t> 30 </a:t>
            </a:r>
            <a:r>
              <a:rPr lang="fr-CA" dirty="0" err="1"/>
              <a:t>languages</a:t>
            </a:r>
            <a:r>
              <a:rPr lang="fr-CA" dirty="0"/>
              <a:t>. </a:t>
            </a:r>
          </a:p>
          <a:p>
            <a:pPr marL="0" indent="0">
              <a:buFont typeface="Arial,Sans-Serif"/>
              <a:buNone/>
            </a:pPr>
            <a:r>
              <a:rPr lang="fr-CA" dirty="0"/>
              <a:t> </a:t>
            </a:r>
          </a:p>
          <a:p>
            <a:pPr marL="285750" indent="-285750">
              <a:buFont typeface="Arial,Sans-Serif"/>
              <a:buChar char="•"/>
            </a:pPr>
            <a:r>
              <a:rPr lang="fr-CA" dirty="0">
                <a:hlinkClick r:id="rId5"/>
              </a:rPr>
              <a:t>Francisation Québec</a:t>
            </a:r>
            <a:r>
              <a:rPr lang="fr-CA" dirty="0"/>
              <a:t> : Free french courses </a:t>
            </a:r>
            <a:r>
              <a:rPr lang="fr-CA" dirty="0" err="1"/>
              <a:t>offered</a:t>
            </a:r>
            <a:r>
              <a:rPr lang="fr-CA" dirty="0"/>
              <a:t> by the </a:t>
            </a:r>
            <a:r>
              <a:rPr lang="fr-CA" dirty="0" err="1"/>
              <a:t>government</a:t>
            </a:r>
            <a:r>
              <a:rPr lang="fr-CA" dirty="0"/>
              <a:t>, in </a:t>
            </a:r>
            <a:r>
              <a:rPr lang="fr-CA" dirty="0" err="1"/>
              <a:t>particular</a:t>
            </a:r>
            <a:r>
              <a:rPr lang="fr-CA" dirty="0"/>
              <a:t> to </a:t>
            </a:r>
            <a:r>
              <a:rPr lang="fr-CA" dirty="0" err="1"/>
              <a:t>successfuly</a:t>
            </a:r>
            <a:r>
              <a:rPr lang="fr-CA" dirty="0"/>
              <a:t> </a:t>
            </a:r>
            <a:r>
              <a:rPr lang="fr-CA" dirty="0" err="1"/>
              <a:t>integrate</a:t>
            </a:r>
            <a:r>
              <a:rPr lang="fr-CA" dirty="0"/>
              <a:t> the job </a:t>
            </a:r>
            <a:r>
              <a:rPr lang="fr-CA" dirty="0" err="1"/>
              <a:t>market</a:t>
            </a:r>
            <a:r>
              <a:rPr lang="fr-CA" dirty="0"/>
              <a:t> in </a:t>
            </a:r>
            <a:r>
              <a:rPr lang="fr-CA" dirty="0" err="1"/>
              <a:t>Quebec</a:t>
            </a:r>
            <a:r>
              <a:rPr lang="fr-CA" dirty="0"/>
              <a:t>. </a:t>
            </a:r>
          </a:p>
          <a:p>
            <a:pPr marL="0" indent="0">
              <a:buFont typeface="Arial,Sans-Serif"/>
              <a:buNone/>
            </a:pPr>
            <a:r>
              <a:rPr lang="fr-CA" dirty="0"/>
              <a:t> </a:t>
            </a:r>
          </a:p>
          <a:p>
            <a:pPr marL="285750" indent="-285750">
              <a:buFont typeface="Arial,Sans-Serif"/>
              <a:buChar char="•"/>
            </a:pPr>
            <a:r>
              <a:rPr lang="fr-CA" dirty="0">
                <a:hlinkClick r:id="rId6"/>
              </a:rPr>
              <a:t>Quebec.ca - Social assistance and social </a:t>
            </a:r>
            <a:r>
              <a:rPr lang="fr-CA" dirty="0" err="1">
                <a:hlinkClick r:id="rId6"/>
              </a:rPr>
              <a:t>solidarity</a:t>
            </a:r>
            <a:r>
              <a:rPr lang="fr-CA" dirty="0"/>
              <a:t> : Part of the </a:t>
            </a:r>
            <a:r>
              <a:rPr lang="fr-CA" dirty="0" err="1"/>
              <a:t>website</a:t>
            </a:r>
            <a:r>
              <a:rPr lang="fr-CA" dirty="0"/>
              <a:t> </a:t>
            </a:r>
            <a:r>
              <a:rPr lang="fr-CA" dirty="0" err="1"/>
              <a:t>that</a:t>
            </a:r>
            <a:r>
              <a:rPr lang="fr-CA" dirty="0"/>
              <a:t> </a:t>
            </a:r>
            <a:r>
              <a:rPr lang="fr-CA" dirty="0" err="1"/>
              <a:t>talks</a:t>
            </a:r>
            <a:r>
              <a:rPr lang="fr-CA" dirty="0"/>
              <a:t> about social assistance. </a:t>
            </a:r>
          </a:p>
          <a:p>
            <a:pPr marL="742950" lvl="1" indent="-285750">
              <a:buFont typeface="Arial,Sans-Serif"/>
              <a:buChar char="•"/>
            </a:pPr>
            <a:r>
              <a:rPr lang="fr-CA" dirty="0" err="1"/>
              <a:t>Number</a:t>
            </a:r>
            <a:r>
              <a:rPr lang="fr-CA" dirty="0"/>
              <a:t> for </a:t>
            </a:r>
            <a:r>
              <a:rPr lang="fr-CA" dirty="0" err="1"/>
              <a:t>Montral</a:t>
            </a:r>
            <a:r>
              <a:rPr lang="fr-CA" dirty="0"/>
              <a:t> </a:t>
            </a:r>
            <a:r>
              <a:rPr lang="fr-CA" dirty="0" err="1"/>
              <a:t>region</a:t>
            </a:r>
            <a:r>
              <a:rPr lang="fr-CA" dirty="0"/>
              <a:t> and </a:t>
            </a:r>
            <a:r>
              <a:rPr lang="fr-CA" dirty="0" err="1"/>
              <a:t>surroundings</a:t>
            </a:r>
            <a:r>
              <a:rPr lang="fr-CA" dirty="0"/>
              <a:t> : 514 873-4000</a:t>
            </a:r>
          </a:p>
          <a:p>
            <a:pPr marL="742950" lvl="1" indent="-285750">
              <a:buFont typeface="Arial,Sans-Serif"/>
              <a:buChar char="•"/>
            </a:pPr>
            <a:r>
              <a:rPr lang="fr-CA" dirty="0" err="1"/>
              <a:t>Number</a:t>
            </a:r>
            <a:r>
              <a:rPr lang="fr-CA" dirty="0"/>
              <a:t> for </a:t>
            </a:r>
            <a:r>
              <a:rPr lang="fr-CA" dirty="0" err="1"/>
              <a:t>other</a:t>
            </a:r>
            <a:r>
              <a:rPr lang="fr-CA" dirty="0"/>
              <a:t> </a:t>
            </a:r>
            <a:r>
              <a:rPr lang="fr-CA" dirty="0" err="1"/>
              <a:t>Quebec</a:t>
            </a:r>
            <a:r>
              <a:rPr lang="fr-CA" dirty="0"/>
              <a:t> </a:t>
            </a:r>
            <a:r>
              <a:rPr lang="fr-CA" dirty="0" err="1"/>
              <a:t>regions</a:t>
            </a:r>
            <a:r>
              <a:rPr lang="fr-CA" dirty="0"/>
              <a:t> (no </a:t>
            </a:r>
            <a:r>
              <a:rPr lang="fr-CA" dirty="0" err="1"/>
              <a:t>fees</a:t>
            </a:r>
            <a:r>
              <a:rPr lang="fr-CA" dirty="0"/>
              <a:t>) : 1 877 767-8773</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16</a:t>
            </a:fld>
            <a:endParaRPr lang="fr-CA"/>
          </a:p>
        </p:txBody>
      </p:sp>
    </p:spTree>
    <p:extLst>
      <p:ext uri="{BB962C8B-B14F-4D97-AF65-F5344CB8AC3E}">
        <p14:creationId xmlns:p14="http://schemas.microsoft.com/office/powerpoint/2010/main" val="1044642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solidFill>
                  <a:srgbClr val="444444"/>
                </a:solidFill>
                <a:highlight>
                  <a:srgbClr val="F5F5F5"/>
                </a:highlight>
              </a:rPr>
              <a:t>3 minutes</a:t>
            </a:r>
          </a:p>
          <a:p>
            <a:endParaRPr lang="en-US" dirty="0">
              <a:solidFill>
                <a:srgbClr val="444444"/>
              </a:solidFill>
              <a:highlight>
                <a:srgbClr val="F5F5F5"/>
              </a:highlight>
            </a:endParaRPr>
          </a:p>
          <a:p>
            <a:r>
              <a:rPr lang="fr-CA" b="1" u="sng" dirty="0">
                <a:solidFill>
                  <a:srgbClr val="444444"/>
                </a:solidFill>
                <a:highlight>
                  <a:srgbClr val="F5F5F5"/>
                </a:highlight>
              </a:rPr>
              <a:t>Instructions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Remind the participants about the scenario shared at the beginning of the workshop.</a:t>
            </a: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Ask participants to answer the following question:</a:t>
            </a:r>
            <a:r>
              <a:rPr lang="fr-CA"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In light of all the information and resources we have given you, what could Jennifer do?</a:t>
            </a: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Complete the participants’ answers by sharing some possible courses of action. Click to make these options appear on the screen.</a:t>
            </a: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Conclude with these three key messages:</a:t>
            </a:r>
            <a:endParaRPr lang="en-US" dirty="0">
              <a:solidFill>
                <a:srgbClr val="444444"/>
              </a:solidFill>
              <a:highlight>
                <a:srgbClr val="F5F5F5"/>
              </a:highlight>
            </a:endParaRPr>
          </a:p>
          <a:p>
            <a:pPr marL="628650" lvl="1" indent="-171450">
              <a:buFont typeface="Arial,Sans-Serif"/>
              <a:buChar char="•"/>
            </a:pPr>
            <a:r>
              <a:rPr lang="fr-CA" dirty="0" err="1">
                <a:solidFill>
                  <a:srgbClr val="444444"/>
                </a:solidFill>
                <a:highlight>
                  <a:srgbClr val="F5F5F5"/>
                </a:highlight>
              </a:rPr>
              <a:t>When</a:t>
            </a:r>
            <a:r>
              <a:rPr lang="fr-CA" dirty="0">
                <a:solidFill>
                  <a:srgbClr val="444444"/>
                </a:solidFill>
                <a:highlight>
                  <a:srgbClr val="F5F5F5"/>
                </a:highlight>
              </a:rPr>
              <a:t> a </a:t>
            </a:r>
            <a:r>
              <a:rPr lang="fr-CA" dirty="0" err="1">
                <a:solidFill>
                  <a:srgbClr val="444444"/>
                </a:solidFill>
                <a:highlight>
                  <a:srgbClr val="F5F5F5"/>
                </a:highlight>
              </a:rPr>
              <a:t>person</a:t>
            </a:r>
            <a:r>
              <a:rPr lang="fr-CA" dirty="0">
                <a:solidFill>
                  <a:srgbClr val="444444"/>
                </a:solidFill>
                <a:highlight>
                  <a:srgbClr val="F5F5F5"/>
                </a:highlight>
              </a:rPr>
              <a:t> </a:t>
            </a:r>
            <a:r>
              <a:rPr lang="fr-CA" dirty="0" err="1">
                <a:solidFill>
                  <a:srgbClr val="444444"/>
                </a:solidFill>
                <a:highlight>
                  <a:srgbClr val="F5F5F5"/>
                </a:highlight>
              </a:rPr>
              <a:t>separates</a:t>
            </a:r>
            <a:r>
              <a:rPr lang="fr-CA" dirty="0">
                <a:solidFill>
                  <a:srgbClr val="444444"/>
                </a:solidFill>
                <a:highlight>
                  <a:srgbClr val="F5F5F5"/>
                </a:highlight>
              </a:rPr>
              <a:t>, </a:t>
            </a:r>
            <a:r>
              <a:rPr lang="fr-CA" dirty="0" err="1">
                <a:solidFill>
                  <a:srgbClr val="444444"/>
                </a:solidFill>
                <a:highlight>
                  <a:srgbClr val="F5F5F5"/>
                </a:highlight>
              </a:rPr>
              <a:t>they</a:t>
            </a:r>
            <a:r>
              <a:rPr lang="fr-CA" dirty="0">
                <a:solidFill>
                  <a:srgbClr val="444444"/>
                </a:solidFill>
                <a:highlight>
                  <a:srgbClr val="F5F5F5"/>
                </a:highlight>
              </a:rPr>
              <a:t> can </a:t>
            </a:r>
            <a:r>
              <a:rPr lang="fr-CA" dirty="0" err="1">
                <a:solidFill>
                  <a:srgbClr val="444444"/>
                </a:solidFill>
                <a:highlight>
                  <a:srgbClr val="F5F5F5"/>
                </a:highlight>
              </a:rPr>
              <a:t>sometimes</a:t>
            </a:r>
            <a:r>
              <a:rPr lang="fr-CA" dirty="0">
                <a:solidFill>
                  <a:srgbClr val="444444"/>
                </a:solidFill>
                <a:highlight>
                  <a:srgbClr val="F5F5F5"/>
                </a:highlight>
              </a:rPr>
              <a:t> </a:t>
            </a:r>
            <a:r>
              <a:rPr lang="fr-CA" dirty="0" err="1">
                <a:solidFill>
                  <a:srgbClr val="444444"/>
                </a:solidFill>
                <a:highlight>
                  <a:srgbClr val="F5F5F5"/>
                </a:highlight>
              </a:rPr>
              <a:t>ask</a:t>
            </a:r>
            <a:r>
              <a:rPr lang="fr-CA" dirty="0">
                <a:solidFill>
                  <a:srgbClr val="444444"/>
                </a:solidFill>
                <a:highlight>
                  <a:srgbClr val="F5F5F5"/>
                </a:highlight>
              </a:rPr>
              <a:t> for </a:t>
            </a:r>
            <a:r>
              <a:rPr lang="fr-CA" dirty="0" err="1">
                <a:solidFill>
                  <a:srgbClr val="444444"/>
                </a:solidFill>
                <a:highlight>
                  <a:srgbClr val="F5F5F5"/>
                </a:highlight>
              </a:rPr>
              <a:t>child</a:t>
            </a:r>
            <a:r>
              <a:rPr lang="fr-CA" dirty="0">
                <a:solidFill>
                  <a:srgbClr val="444444"/>
                </a:solidFill>
                <a:highlight>
                  <a:srgbClr val="F5F5F5"/>
                </a:highlight>
              </a:rPr>
              <a:t> support.</a:t>
            </a:r>
          </a:p>
          <a:p>
            <a:pPr marL="628650" lvl="1" indent="-171450">
              <a:buFont typeface="Arial,Sans-Serif"/>
              <a:buChar char="•"/>
            </a:pPr>
            <a:r>
              <a:rPr lang="fr-CA" dirty="0" err="1">
                <a:solidFill>
                  <a:srgbClr val="444444"/>
                </a:solidFill>
                <a:highlight>
                  <a:srgbClr val="F5F5F5"/>
                </a:highlight>
              </a:rPr>
              <a:t>When</a:t>
            </a:r>
            <a:r>
              <a:rPr lang="fr-CA" dirty="0">
                <a:solidFill>
                  <a:srgbClr val="444444"/>
                </a:solidFill>
                <a:highlight>
                  <a:srgbClr val="F5F5F5"/>
                </a:highlight>
              </a:rPr>
              <a:t> a </a:t>
            </a:r>
            <a:r>
              <a:rPr lang="fr-CA" dirty="0" err="1">
                <a:solidFill>
                  <a:srgbClr val="444444"/>
                </a:solidFill>
                <a:highlight>
                  <a:srgbClr val="F5F5F5"/>
                </a:highlight>
              </a:rPr>
              <a:t>person</a:t>
            </a:r>
            <a:r>
              <a:rPr lang="fr-CA" dirty="0">
                <a:solidFill>
                  <a:srgbClr val="444444"/>
                </a:solidFill>
                <a:highlight>
                  <a:srgbClr val="F5F5F5"/>
                </a:highlight>
              </a:rPr>
              <a:t> </a:t>
            </a:r>
            <a:r>
              <a:rPr lang="fr-CA" dirty="0" err="1">
                <a:solidFill>
                  <a:srgbClr val="444444"/>
                </a:solidFill>
                <a:highlight>
                  <a:srgbClr val="F5F5F5"/>
                </a:highlight>
              </a:rPr>
              <a:t>separates</a:t>
            </a:r>
            <a:r>
              <a:rPr lang="fr-CA" dirty="0">
                <a:solidFill>
                  <a:srgbClr val="444444"/>
                </a:solidFill>
                <a:highlight>
                  <a:srgbClr val="F5F5F5"/>
                </a:highlight>
              </a:rPr>
              <a:t>, </a:t>
            </a:r>
            <a:r>
              <a:rPr lang="fr-CA" dirty="0" err="1">
                <a:solidFill>
                  <a:srgbClr val="444444"/>
                </a:solidFill>
                <a:highlight>
                  <a:srgbClr val="F5F5F5"/>
                </a:highlight>
              </a:rPr>
              <a:t>they</a:t>
            </a:r>
            <a:r>
              <a:rPr lang="fr-CA" dirty="0">
                <a:solidFill>
                  <a:srgbClr val="444444"/>
                </a:solidFill>
                <a:highlight>
                  <a:srgbClr val="F5F5F5"/>
                </a:highlight>
              </a:rPr>
              <a:t> can </a:t>
            </a:r>
            <a:r>
              <a:rPr lang="fr-CA" dirty="0" err="1">
                <a:solidFill>
                  <a:srgbClr val="444444"/>
                </a:solidFill>
                <a:highlight>
                  <a:srgbClr val="F5F5F5"/>
                </a:highlight>
              </a:rPr>
              <a:t>sometimes</a:t>
            </a:r>
            <a:r>
              <a:rPr lang="fr-CA" dirty="0">
                <a:solidFill>
                  <a:srgbClr val="444444"/>
                </a:solidFill>
                <a:highlight>
                  <a:srgbClr val="F5F5F5"/>
                </a:highlight>
              </a:rPr>
              <a:t> </a:t>
            </a:r>
            <a:r>
              <a:rPr lang="fr-CA" dirty="0" err="1">
                <a:solidFill>
                  <a:srgbClr val="444444"/>
                </a:solidFill>
                <a:highlight>
                  <a:srgbClr val="F5F5F5"/>
                </a:highlight>
              </a:rPr>
              <a:t>ask</a:t>
            </a:r>
            <a:r>
              <a:rPr lang="fr-CA" dirty="0">
                <a:solidFill>
                  <a:srgbClr val="444444"/>
                </a:solidFill>
                <a:highlight>
                  <a:srgbClr val="F5F5F5"/>
                </a:highlight>
              </a:rPr>
              <a:t> for </a:t>
            </a:r>
            <a:r>
              <a:rPr lang="fr-CA" dirty="0" err="1">
                <a:solidFill>
                  <a:srgbClr val="444444"/>
                </a:solidFill>
                <a:highlight>
                  <a:srgbClr val="F5F5F5"/>
                </a:highlight>
              </a:rPr>
              <a:t>spousal</a:t>
            </a:r>
            <a:r>
              <a:rPr lang="fr-CA" dirty="0">
                <a:solidFill>
                  <a:srgbClr val="444444"/>
                </a:solidFill>
                <a:highlight>
                  <a:srgbClr val="F5F5F5"/>
                </a:highlight>
              </a:rPr>
              <a:t> support if </a:t>
            </a:r>
            <a:r>
              <a:rPr lang="fr-CA" dirty="0" err="1">
                <a:solidFill>
                  <a:srgbClr val="444444"/>
                </a:solidFill>
                <a:highlight>
                  <a:srgbClr val="F5F5F5"/>
                </a:highlight>
              </a:rPr>
              <a:t>they</a:t>
            </a:r>
            <a:r>
              <a:rPr lang="fr-CA" dirty="0">
                <a:solidFill>
                  <a:srgbClr val="444444"/>
                </a:solidFill>
                <a:highlight>
                  <a:srgbClr val="F5F5F5"/>
                </a:highlight>
              </a:rPr>
              <a:t> </a:t>
            </a:r>
            <a:r>
              <a:rPr lang="fr-CA" dirty="0" err="1">
                <a:solidFill>
                  <a:srgbClr val="444444"/>
                </a:solidFill>
                <a:highlight>
                  <a:srgbClr val="F5F5F5"/>
                </a:highlight>
              </a:rPr>
              <a:t>were</a:t>
            </a:r>
            <a:r>
              <a:rPr lang="fr-CA" dirty="0">
                <a:solidFill>
                  <a:srgbClr val="444444"/>
                </a:solidFill>
                <a:highlight>
                  <a:srgbClr val="F5F5F5"/>
                </a:highlight>
              </a:rPr>
              <a:t> </a:t>
            </a:r>
            <a:r>
              <a:rPr lang="fr-CA" dirty="0" err="1">
                <a:solidFill>
                  <a:srgbClr val="444444"/>
                </a:solidFill>
                <a:highlight>
                  <a:srgbClr val="F5F5F5"/>
                </a:highlight>
              </a:rPr>
              <a:t>married</a:t>
            </a:r>
            <a:r>
              <a:rPr lang="fr-CA" dirty="0">
                <a:solidFill>
                  <a:srgbClr val="444444"/>
                </a:solidFill>
                <a:highlight>
                  <a:srgbClr val="F5F5F5"/>
                </a:highlight>
              </a:rPr>
              <a:t> </a:t>
            </a:r>
            <a:r>
              <a:rPr lang="fr-CA" dirty="0" err="1">
                <a:solidFill>
                  <a:srgbClr val="444444"/>
                </a:solidFill>
                <a:highlight>
                  <a:srgbClr val="F5F5F5"/>
                </a:highlight>
              </a:rPr>
              <a:t>before</a:t>
            </a:r>
            <a:r>
              <a:rPr lang="fr-CA" dirty="0">
                <a:solidFill>
                  <a:srgbClr val="444444"/>
                </a:solidFill>
                <a:highlight>
                  <a:srgbClr val="F5F5F5"/>
                </a:highlight>
              </a:rPr>
              <a:t> the </a:t>
            </a:r>
            <a:r>
              <a:rPr lang="fr-CA" dirty="0" err="1">
                <a:solidFill>
                  <a:srgbClr val="444444"/>
                </a:solidFill>
                <a:highlight>
                  <a:srgbClr val="F5F5F5"/>
                </a:highlight>
              </a:rPr>
              <a:t>separation</a:t>
            </a:r>
            <a:r>
              <a:rPr lang="fr-CA" dirty="0">
                <a:solidFill>
                  <a:srgbClr val="444444"/>
                </a:solidFill>
                <a:highlight>
                  <a:srgbClr val="F5F5F5"/>
                </a:highlight>
              </a:rPr>
              <a:t>.</a:t>
            </a:r>
          </a:p>
          <a:p>
            <a:pPr marL="628650" lvl="1" indent="-171450">
              <a:buFont typeface="Arial,Sans-Serif"/>
              <a:buChar char="•"/>
            </a:pPr>
            <a:r>
              <a:rPr lang="fr-CA" dirty="0">
                <a:solidFill>
                  <a:srgbClr val="444444"/>
                </a:solidFill>
                <a:highlight>
                  <a:srgbClr val="F5F5F5"/>
                </a:highlight>
              </a:rPr>
              <a:t>Social assistance </a:t>
            </a:r>
            <a:r>
              <a:rPr lang="fr-CA" dirty="0" err="1">
                <a:solidFill>
                  <a:srgbClr val="444444"/>
                </a:solidFill>
                <a:highlight>
                  <a:srgbClr val="F5F5F5"/>
                </a:highlight>
              </a:rPr>
              <a:t>is</a:t>
            </a:r>
            <a:r>
              <a:rPr lang="fr-CA" dirty="0">
                <a:solidFill>
                  <a:srgbClr val="444444"/>
                </a:solidFill>
                <a:highlight>
                  <a:srgbClr val="F5F5F5"/>
                </a:highlight>
              </a:rPr>
              <a:t> a </a:t>
            </a:r>
            <a:r>
              <a:rPr lang="fr-CA" dirty="0" err="1">
                <a:solidFill>
                  <a:srgbClr val="444444"/>
                </a:solidFill>
                <a:highlight>
                  <a:srgbClr val="F5F5F5"/>
                </a:highlight>
              </a:rPr>
              <a:t>financial</a:t>
            </a:r>
            <a:r>
              <a:rPr lang="fr-CA" dirty="0">
                <a:solidFill>
                  <a:srgbClr val="444444"/>
                </a:solidFill>
                <a:highlight>
                  <a:srgbClr val="F5F5F5"/>
                </a:highlight>
              </a:rPr>
              <a:t> support for people </a:t>
            </a:r>
            <a:r>
              <a:rPr lang="fr-CA" dirty="0" err="1">
                <a:highlight>
                  <a:srgbClr val="F5F5F5"/>
                </a:highlight>
              </a:rPr>
              <a:t>whose</a:t>
            </a:r>
            <a:r>
              <a:rPr lang="fr-CA" dirty="0">
                <a:highlight>
                  <a:srgbClr val="F5F5F5"/>
                </a:highlight>
              </a:rPr>
              <a:t> </a:t>
            </a:r>
            <a:r>
              <a:rPr lang="fr-CA" dirty="0" err="1">
                <a:highlight>
                  <a:srgbClr val="F5F5F5"/>
                </a:highlight>
              </a:rPr>
              <a:t>income</a:t>
            </a:r>
            <a:r>
              <a:rPr lang="fr-CA" dirty="0">
                <a:highlight>
                  <a:srgbClr val="F5F5F5"/>
                </a:highlight>
              </a:rPr>
              <a:t> and </a:t>
            </a:r>
            <a:r>
              <a:rPr lang="fr-CA" dirty="0" err="1">
                <a:highlight>
                  <a:srgbClr val="F5F5F5"/>
                </a:highlight>
              </a:rPr>
              <a:t>savings</a:t>
            </a:r>
            <a:r>
              <a:rPr lang="fr-CA" dirty="0">
                <a:highlight>
                  <a:srgbClr val="F5F5F5"/>
                </a:highlight>
              </a:rPr>
              <a:t> </a:t>
            </a:r>
            <a:r>
              <a:rPr lang="fr-CA" dirty="0" err="1">
                <a:highlight>
                  <a:srgbClr val="F5F5F5"/>
                </a:highlight>
              </a:rPr>
              <a:t>don’t</a:t>
            </a:r>
            <a:r>
              <a:rPr lang="fr-CA" dirty="0">
                <a:highlight>
                  <a:srgbClr val="F5F5F5"/>
                </a:highlight>
              </a:rPr>
              <a:t> cover </a:t>
            </a:r>
            <a:r>
              <a:rPr lang="fr-CA" dirty="0" err="1">
                <a:highlight>
                  <a:srgbClr val="F5F5F5"/>
                </a:highlight>
              </a:rPr>
              <a:t>their</a:t>
            </a:r>
            <a:r>
              <a:rPr lang="fr-CA" dirty="0">
                <a:highlight>
                  <a:srgbClr val="F5F5F5"/>
                </a:highlight>
              </a:rPr>
              <a:t> basic </a:t>
            </a:r>
            <a:r>
              <a:rPr lang="fr-CA" dirty="0" err="1">
                <a:highlight>
                  <a:srgbClr val="F5F5F5"/>
                </a:highlight>
              </a:rPr>
              <a:t>needs</a:t>
            </a:r>
            <a:r>
              <a:rPr lang="fr-CA" dirty="0">
                <a:highlight>
                  <a:srgbClr val="F5F5F5"/>
                </a:highlight>
              </a:rPr>
              <a:t>. </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17</a:t>
            </a:fld>
            <a:endParaRPr lang="fr-CA"/>
          </a:p>
        </p:txBody>
      </p:sp>
    </p:spTree>
    <p:extLst>
      <p:ext uri="{BB962C8B-B14F-4D97-AF65-F5344CB8AC3E}">
        <p14:creationId xmlns:p14="http://schemas.microsoft.com/office/powerpoint/2010/main" val="3546792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CA" b="1" dirty="0">
                <a:solidFill>
                  <a:srgbClr val="000000"/>
                </a:solidFill>
                <a:highlight>
                  <a:srgbClr val="F5F5F5"/>
                </a:highlight>
                <a:latin typeface="Calibri"/>
                <a:ea typeface="Calibri"/>
                <a:cs typeface="Calibri"/>
              </a:rPr>
              <a:t>1 minute</a:t>
            </a:r>
            <a:r>
              <a:rPr lang="en-US" dirty="0">
                <a:solidFill>
                  <a:srgbClr val="444444"/>
                </a:solidFill>
                <a:highlight>
                  <a:srgbClr val="F5F5F5"/>
                </a:highlight>
                <a:latin typeface="Calibri"/>
                <a:ea typeface="Calibri"/>
                <a:cs typeface="Calibri"/>
              </a:rPr>
              <a:t>​</a:t>
            </a:r>
            <a:endParaRPr lang="fr-FR"/>
          </a:p>
          <a:p>
            <a:r>
              <a:rPr lang="fr-CA" b="1" u="sng" dirty="0">
                <a:solidFill>
                  <a:srgbClr val="000000"/>
                </a:solidFill>
                <a:highlight>
                  <a:srgbClr val="F5F5F5"/>
                </a:highlight>
                <a:latin typeface="Calibri"/>
                <a:ea typeface="Calibri"/>
                <a:cs typeface="Calibri"/>
              </a:rPr>
              <a:t>Instructions for the workshop </a:t>
            </a:r>
            <a:r>
              <a:rPr lang="fr-CA" b="1" u="sng" dirty="0" err="1">
                <a:solidFill>
                  <a:srgbClr val="000000"/>
                </a:solidFill>
                <a:highlight>
                  <a:srgbClr val="F5F5F5"/>
                </a:highlight>
                <a:latin typeface="Calibri"/>
                <a:ea typeface="Calibri"/>
                <a:cs typeface="Calibri"/>
              </a:rPr>
              <a:t>facilitator</a:t>
            </a:r>
          </a:p>
          <a:p>
            <a:pPr marL="171450" indent="-171450">
              <a:buFont typeface="Arial" panose="020B0604020202020204" pitchFamily="34" charset="0"/>
              <a:buChar char="•"/>
            </a:pPr>
            <a:r>
              <a:rPr lang="en-CA" dirty="0">
                <a:solidFill>
                  <a:srgbClr val="000000"/>
                </a:solidFill>
                <a:highlight>
                  <a:srgbClr val="F5F5F5"/>
                </a:highlight>
              </a:rPr>
              <a:t>Answer the participants’ questions.</a:t>
            </a:r>
            <a:endParaRPr lang="fr-CA" dirty="0">
              <a:solidFill>
                <a:srgbClr val="000000"/>
              </a:solidFill>
              <a:highlight>
                <a:srgbClr val="F5F5F5"/>
              </a:highlight>
            </a:endParaRPr>
          </a:p>
          <a:p>
            <a:pPr marL="171450" indent="-171450">
              <a:buFont typeface="Arial" panose="020B0604020202020204" pitchFamily="34" charset="0"/>
              <a:buChar char="•"/>
            </a:pPr>
            <a:r>
              <a:rPr lang="en-CA" dirty="0">
                <a:solidFill>
                  <a:srgbClr val="000000"/>
                </a:solidFill>
                <a:highlight>
                  <a:srgbClr val="F5F5F5"/>
                </a:highlight>
              </a:rPr>
              <a:t>If you have time, ask the following questions and write down the answers:</a:t>
            </a:r>
            <a:endParaRPr lang="fr-CA" dirty="0">
              <a:solidFill>
                <a:srgbClr val="000000"/>
              </a:solidFill>
              <a:highlight>
                <a:srgbClr val="F5F5F5"/>
              </a:highlight>
            </a:endParaRPr>
          </a:p>
          <a:p>
            <a:pPr lvl="1" indent="-171450">
              <a:buFont typeface="Courier New" panose="020B0604020202020204" pitchFamily="34" charset="0"/>
              <a:buChar char="o"/>
            </a:pPr>
            <a:r>
              <a:rPr lang="fr-FR" dirty="0" err="1">
                <a:solidFill>
                  <a:srgbClr val="000000"/>
                </a:solidFill>
                <a:highlight>
                  <a:srgbClr val="F5F5F5"/>
                </a:highlight>
                <a:latin typeface="Aptos"/>
                <a:ea typeface="Calibri"/>
                <a:cs typeface="Calibri"/>
              </a:rPr>
              <a:t>Did</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a:t>
            </a:r>
            <a:r>
              <a:rPr lang="fr-FR" dirty="0" err="1">
                <a:solidFill>
                  <a:srgbClr val="000000"/>
                </a:solidFill>
                <a:highlight>
                  <a:srgbClr val="F5F5F5"/>
                </a:highlight>
              </a:rPr>
              <a:t>enjoy</a:t>
            </a:r>
            <a:r>
              <a:rPr lang="fr-FR" dirty="0">
                <a:solidFill>
                  <a:srgbClr val="000000"/>
                </a:solidFill>
                <a:highlight>
                  <a:srgbClr val="F5F5F5"/>
                </a:highlight>
              </a:rPr>
              <a:t> the workshop? </a:t>
            </a:r>
            <a:r>
              <a:rPr lang="fr-FR" dirty="0" err="1">
                <a:solidFill>
                  <a:srgbClr val="000000"/>
                </a:solidFill>
                <a:highlight>
                  <a:srgbClr val="F5F5F5"/>
                </a:highlight>
              </a:rPr>
              <a:t>Why</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en-CA" dirty="0">
                <a:solidFill>
                  <a:srgbClr val="000000"/>
                </a:solidFill>
                <a:highlight>
                  <a:srgbClr val="F5F5F5"/>
                </a:highlight>
              </a:rPr>
              <a:t>What new things did you learn?</a:t>
            </a:r>
            <a:endParaRPr lang="fr-CA" dirty="0">
              <a:solidFill>
                <a:srgbClr val="000000"/>
              </a:solidFill>
              <a:highlight>
                <a:srgbClr val="F5F5F5"/>
              </a:highlight>
              <a:latin typeface="Calibri"/>
              <a:ea typeface="Calibri"/>
              <a:cs typeface="Calibri"/>
            </a:endParaRPr>
          </a:p>
          <a:p>
            <a:pPr lvl="1" indent="-171450">
              <a:buFont typeface="Courier New" panose="020B0604020202020204" pitchFamily="34" charset="0"/>
              <a:buChar char="o"/>
            </a:pPr>
            <a:r>
              <a:rPr lang="fr-FR" dirty="0">
                <a:solidFill>
                  <a:srgbClr val="000000"/>
                </a:solidFill>
                <a:highlight>
                  <a:srgbClr val="F5F5F5"/>
                </a:highlight>
                <a:latin typeface="Aptos"/>
                <a:ea typeface="Calibri"/>
                <a:cs typeface="Calibri"/>
              </a:rPr>
              <a:t>Is</a:t>
            </a:r>
            <a:r>
              <a:rPr lang="fr-FR" dirty="0">
                <a:solidFill>
                  <a:srgbClr val="000000"/>
                </a:solidFill>
                <a:highlight>
                  <a:srgbClr val="F5F5F5"/>
                </a:highlight>
              </a:rPr>
              <a:t> the information </a:t>
            </a:r>
            <a:r>
              <a:rPr lang="fr-FR" dirty="0" err="1">
                <a:solidFill>
                  <a:srgbClr val="000000"/>
                </a:solidFill>
                <a:highlight>
                  <a:srgbClr val="F5F5F5"/>
                </a:highlight>
              </a:rPr>
              <a:t>shared</a:t>
            </a:r>
            <a:r>
              <a:rPr lang="fr-FR" dirty="0">
                <a:solidFill>
                  <a:srgbClr val="000000"/>
                </a:solidFill>
                <a:highlight>
                  <a:srgbClr val="F5F5F5"/>
                </a:highlight>
              </a:rPr>
              <a:t> in </a:t>
            </a:r>
            <a:r>
              <a:rPr lang="fr-FR" dirty="0" err="1">
                <a:solidFill>
                  <a:srgbClr val="000000"/>
                </a:solidFill>
                <a:highlight>
                  <a:srgbClr val="F5F5F5"/>
                </a:highlight>
              </a:rPr>
              <a:t>this</a:t>
            </a:r>
            <a:r>
              <a:rPr lang="fr-FR" dirty="0">
                <a:solidFill>
                  <a:srgbClr val="000000"/>
                </a:solidFill>
                <a:highlight>
                  <a:srgbClr val="F5F5F5"/>
                </a:highlight>
              </a:rPr>
              <a:t> workshop </a:t>
            </a:r>
            <a:r>
              <a:rPr lang="fr-FR" dirty="0" err="1">
                <a:solidFill>
                  <a:srgbClr val="000000"/>
                </a:solidFill>
                <a:highlight>
                  <a:srgbClr val="F5F5F5"/>
                </a:highlight>
              </a:rPr>
              <a:t>useful</a:t>
            </a:r>
            <a:r>
              <a:rPr lang="fr-FR" dirty="0">
                <a:solidFill>
                  <a:srgbClr val="000000"/>
                </a:solidFill>
                <a:highlight>
                  <a:srgbClr val="F5F5F5"/>
                </a:highlight>
              </a:rPr>
              <a:t> to </a:t>
            </a:r>
            <a:r>
              <a:rPr lang="fr-FR" dirty="0" err="1">
                <a:solidFill>
                  <a:srgbClr val="000000"/>
                </a:solidFill>
                <a:highlight>
                  <a:srgbClr val="F5F5F5"/>
                </a:highlight>
              </a:rPr>
              <a:t>you</a:t>
            </a:r>
            <a:r>
              <a:rPr lang="fr-FR" dirty="0">
                <a:solidFill>
                  <a:srgbClr val="000000"/>
                </a:solidFill>
                <a:highlight>
                  <a:srgbClr val="F5F5F5"/>
                </a:highlight>
              </a:rPr>
              <a:t>? In </a:t>
            </a:r>
            <a:r>
              <a:rPr lang="fr-FR" dirty="0" err="1">
                <a:solidFill>
                  <a:srgbClr val="000000"/>
                </a:solidFill>
                <a:highlight>
                  <a:srgbClr val="F5F5F5"/>
                </a:highlight>
              </a:rPr>
              <a:t>what</a:t>
            </a:r>
            <a:r>
              <a:rPr lang="fr-FR" dirty="0">
                <a:solidFill>
                  <a:srgbClr val="000000"/>
                </a:solidFill>
                <a:highlight>
                  <a:srgbClr val="F5F5F5"/>
                </a:highlight>
              </a:rPr>
              <a:t> situation </a:t>
            </a:r>
            <a:r>
              <a:rPr lang="fr-FR" dirty="0" err="1">
                <a:solidFill>
                  <a:srgbClr val="000000"/>
                </a:solidFill>
                <a:highlight>
                  <a:srgbClr val="F5F5F5"/>
                </a:highlight>
              </a:rPr>
              <a:t>will</a:t>
            </a:r>
            <a:r>
              <a:rPr lang="fr-FR" dirty="0">
                <a:solidFill>
                  <a:srgbClr val="000000"/>
                </a:solidFill>
                <a:highlight>
                  <a:srgbClr val="F5F5F5"/>
                </a:highlight>
              </a:rPr>
              <a:t> </a:t>
            </a:r>
            <a:r>
              <a:rPr lang="fr-FR" dirty="0" err="1">
                <a:solidFill>
                  <a:srgbClr val="000000"/>
                </a:solidFill>
                <a:highlight>
                  <a:srgbClr val="F5F5F5"/>
                </a:highlight>
              </a:rPr>
              <a:t>you</a:t>
            </a:r>
            <a:r>
              <a:rPr lang="fr-FR" dirty="0">
                <a:solidFill>
                  <a:srgbClr val="000000"/>
                </a:solidFill>
                <a:highlight>
                  <a:srgbClr val="F5F5F5"/>
                </a:highlight>
              </a:rPr>
              <a:t> use </a:t>
            </a:r>
            <a:r>
              <a:rPr lang="fr-FR" dirty="0" err="1">
                <a:solidFill>
                  <a:srgbClr val="000000"/>
                </a:solidFill>
                <a:highlight>
                  <a:srgbClr val="F5F5F5"/>
                </a:highlight>
              </a:rPr>
              <a:t>it</a:t>
            </a:r>
            <a:r>
              <a:rPr lang="fr-FR" dirty="0">
                <a:solidFill>
                  <a:srgbClr val="000000"/>
                </a:solidFill>
                <a:highlight>
                  <a:srgbClr val="F5F5F5"/>
                </a:highlight>
              </a:rPr>
              <a:t>?</a:t>
            </a:r>
            <a:endParaRPr lang="fr-CA" dirty="0">
              <a:solidFill>
                <a:srgbClr val="000000"/>
              </a:solidFill>
              <a:highlight>
                <a:srgbClr val="F5F5F5"/>
              </a:highlight>
              <a:latin typeface="Calibri"/>
              <a:ea typeface="Calibri"/>
              <a:cs typeface="Calibri"/>
            </a:endParaRPr>
          </a:p>
          <a:p>
            <a:pPr marL="171450" indent="-171450">
              <a:buFont typeface="Arial" panose="020B0604020202020204" pitchFamily="34" charset="0"/>
              <a:buChar char="•"/>
            </a:pPr>
            <a:r>
              <a:rPr lang="en-CA" dirty="0">
                <a:solidFill>
                  <a:srgbClr val="000000"/>
                </a:solidFill>
                <a:highlight>
                  <a:srgbClr val="F5F5F5"/>
                </a:highlight>
              </a:rPr>
              <a:t>Feel free to thank everyone for participating in the workshop, asking questions and sharing their perspective.</a:t>
            </a:r>
            <a:endParaRPr lang="fr-CA" dirty="0">
              <a:highlight>
                <a:srgbClr val="F5F5F5"/>
              </a:highlight>
            </a:endParaRPr>
          </a:p>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18</a:t>
            </a:fld>
            <a:endParaRPr lang="fr-CA"/>
          </a:p>
        </p:txBody>
      </p:sp>
    </p:spTree>
    <p:extLst>
      <p:ext uri="{BB962C8B-B14F-4D97-AF65-F5344CB8AC3E}">
        <p14:creationId xmlns:p14="http://schemas.microsoft.com/office/powerpoint/2010/main" val="545083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19</a:t>
            </a:fld>
            <a:endParaRPr lang="fr-CA"/>
          </a:p>
        </p:txBody>
      </p:sp>
    </p:spTree>
    <p:extLst>
      <p:ext uri="{BB962C8B-B14F-4D97-AF65-F5344CB8AC3E}">
        <p14:creationId xmlns:p14="http://schemas.microsoft.com/office/powerpoint/2010/main" val="3038305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rtl="0" fontAlgn="base"/>
            <a:r>
              <a:rPr lang="fr-CA" sz="1200" b="1" i="0" u="none" strike="noStrike" kern="1200" dirty="0">
                <a:solidFill>
                  <a:schemeClr val="tx1"/>
                </a:solidFill>
                <a:effectLst/>
                <a:latin typeface="+mn-lt"/>
                <a:ea typeface="+mn-ea"/>
                <a:cs typeface="+mn-cs"/>
              </a:rPr>
              <a:t>3 minutes</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fr-CA" sz="1200" b="1" i="0" u="none" strike="noStrike" kern="1200" dirty="0">
                <a:solidFill>
                  <a:schemeClr val="tx1"/>
                </a:solidFill>
                <a:effectLst/>
                <a:latin typeface="+mn-lt"/>
                <a:ea typeface="+mn-ea"/>
                <a:cs typeface="+mn-cs"/>
              </a:rPr>
              <a:t>Instructions for the workshop </a:t>
            </a:r>
            <a:r>
              <a:rPr lang="fr-CA" sz="1200" b="1" i="0" u="none" strike="noStrike" kern="1200" dirty="0" err="1">
                <a:solidFill>
                  <a:schemeClr val="tx1"/>
                </a:solidFill>
                <a:effectLst/>
                <a:latin typeface="+mn-lt"/>
                <a:ea typeface="+mn-ea"/>
                <a:cs typeface="+mn-cs"/>
              </a:rPr>
              <a:t>facilitator</a:t>
            </a:r>
            <a:r>
              <a:rPr lang="fr-CA"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Before starting the workshop, mention that you are in a safe space where participants can express themselves freely and without judgment. The discussions that take place during the workshop are confidential.</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Lead a discussion based on the following questions:</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What is happening in this image?</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What does this image tell us about the couple?</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What more can you say about the situation if we assume that the woman wants to leave her husband or partner?</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What more can you say about the situation if we assume that the woman has a precarious (uncertain) immigration status?</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endParaRPr lang="en-CA"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Summarize by repeating the key words that were mentioned by the participants and that are related to the topic of this workshop.</a:t>
            </a:r>
            <a:r>
              <a:rPr lang="fr-CA" sz="1200" b="0" i="0" kern="1200" dirty="0">
                <a:solidFill>
                  <a:schemeClr val="tx1"/>
                </a:solidFill>
                <a:effectLst/>
                <a:latin typeface="+mn-lt"/>
                <a:ea typeface="+mn-ea"/>
                <a:cs typeface="+mn-cs"/>
              </a:rPr>
              <a:t>​</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2</a:t>
            </a:fld>
            <a:endParaRPr lang="fr-CA"/>
          </a:p>
        </p:txBody>
      </p:sp>
    </p:spTree>
    <p:extLst>
      <p:ext uri="{BB962C8B-B14F-4D97-AF65-F5344CB8AC3E}">
        <p14:creationId xmlns:p14="http://schemas.microsoft.com/office/powerpoint/2010/main" val="403839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rtl="0" fontAlgn="base"/>
            <a:r>
              <a:rPr lang="fr-CA" sz="1200" b="1" i="0" u="none" strike="noStrike" kern="1200" dirty="0">
                <a:solidFill>
                  <a:schemeClr val="tx1"/>
                </a:solidFill>
                <a:effectLst/>
                <a:latin typeface="+mn-lt"/>
                <a:ea typeface="+mn-ea"/>
                <a:cs typeface="+mn-cs"/>
              </a:rPr>
              <a:t>5 minutes</a:t>
            </a:r>
            <a:r>
              <a:rPr lang="en-US"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1" i="0" kern="1200" dirty="0">
                <a:solidFill>
                  <a:schemeClr val="tx1"/>
                </a:solidFill>
                <a:effectLst/>
                <a:latin typeface="+mn-lt"/>
                <a:ea typeface="+mn-ea"/>
                <a:cs typeface="+mn-cs"/>
              </a:rPr>
              <a:t>Instructions for the workshop </a:t>
            </a:r>
            <a:r>
              <a:rPr lang="fr-CA" sz="1200" b="1" i="0" kern="1200" dirty="0" err="1">
                <a:solidFill>
                  <a:schemeClr val="tx1"/>
                </a:solidFill>
                <a:effectLst/>
                <a:latin typeface="+mn-lt"/>
                <a:ea typeface="+mn-ea"/>
                <a:cs typeface="+mn-cs"/>
              </a:rPr>
              <a:t>facilitator</a:t>
            </a:r>
            <a:r>
              <a:rPr lang="fr-CA" sz="1200" b="0" i="0"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Read the following scenario aloud:</a:t>
            </a:r>
            <a:r>
              <a:rPr lang="fr-CA" sz="1200" b="0" i="0" kern="1200" dirty="0">
                <a:solidFill>
                  <a:schemeClr val="tx1"/>
                </a:solidFill>
                <a:effectLst/>
                <a:latin typeface="+mn-lt"/>
                <a:ea typeface="+mn-ea"/>
                <a:cs typeface="+mn-cs"/>
              </a:rPr>
              <a:t>​</a:t>
            </a:r>
          </a:p>
          <a:p>
            <a:pPr marL="171450" indent="-171450">
              <a:buFont typeface="Arial"/>
              <a:buChar char="•"/>
            </a:pPr>
            <a:endParaRPr lang="fr-CA" dirty="0"/>
          </a:p>
          <a:p>
            <a:r>
              <a:rPr lang="fr-CA" dirty="0"/>
              <a:t>Jennifer has been living in </a:t>
            </a:r>
            <a:r>
              <a:rPr lang="fr-CA" dirty="0" err="1"/>
              <a:t>Quebec</a:t>
            </a:r>
            <a:r>
              <a:rPr lang="fr-CA" dirty="0"/>
              <a:t> </a:t>
            </a:r>
            <a:r>
              <a:rPr lang="fr-CA" dirty="0" err="1"/>
              <a:t>with</a:t>
            </a:r>
            <a:r>
              <a:rPr lang="fr-CA" dirty="0"/>
              <a:t> </a:t>
            </a:r>
            <a:r>
              <a:rPr lang="fr-CA" dirty="0" err="1"/>
              <a:t>her</a:t>
            </a:r>
            <a:r>
              <a:rPr lang="fr-CA" dirty="0"/>
              <a:t> </a:t>
            </a:r>
            <a:r>
              <a:rPr lang="fr-CA" dirty="0" err="1"/>
              <a:t>partner</a:t>
            </a:r>
            <a:r>
              <a:rPr lang="fr-CA" dirty="0"/>
              <a:t> and </a:t>
            </a:r>
            <a:r>
              <a:rPr lang="fr-CA" dirty="0" err="1"/>
              <a:t>their</a:t>
            </a:r>
            <a:r>
              <a:rPr lang="fr-CA" dirty="0"/>
              <a:t> 8 </a:t>
            </a:r>
            <a:r>
              <a:rPr lang="fr-CA" dirty="0" err="1"/>
              <a:t>year</a:t>
            </a:r>
            <a:r>
              <a:rPr lang="fr-CA" dirty="0"/>
              <a:t> </a:t>
            </a:r>
            <a:r>
              <a:rPr lang="fr-CA" dirty="0" err="1"/>
              <a:t>old</a:t>
            </a:r>
            <a:r>
              <a:rPr lang="fr-CA" dirty="0"/>
              <a:t> </a:t>
            </a:r>
            <a:r>
              <a:rPr lang="fr-CA" dirty="0" err="1"/>
              <a:t>twins</a:t>
            </a:r>
            <a:r>
              <a:rPr lang="fr-CA" dirty="0"/>
              <a:t> for a few </a:t>
            </a:r>
            <a:r>
              <a:rPr lang="fr-CA" dirty="0" err="1"/>
              <a:t>months</a:t>
            </a:r>
            <a:r>
              <a:rPr lang="fr-CA" dirty="0"/>
              <a:t> </a:t>
            </a:r>
            <a:r>
              <a:rPr lang="fr-CA" dirty="0" err="1"/>
              <a:t>now</a:t>
            </a:r>
            <a:r>
              <a:rPr lang="fr-CA" dirty="0"/>
              <a:t>. </a:t>
            </a:r>
            <a:r>
              <a:rPr lang="fr-CA" dirty="0" err="1"/>
              <a:t>She</a:t>
            </a:r>
            <a:r>
              <a:rPr lang="fr-CA" dirty="0"/>
              <a:t> </a:t>
            </a:r>
            <a:r>
              <a:rPr lang="fr-CA" dirty="0" err="1"/>
              <a:t>still</a:t>
            </a:r>
            <a:r>
              <a:rPr lang="fr-CA" dirty="0"/>
              <a:t> </a:t>
            </a:r>
            <a:r>
              <a:rPr lang="fr-CA" dirty="0" err="1"/>
              <a:t>hasn’t</a:t>
            </a:r>
            <a:r>
              <a:rPr lang="fr-CA" dirty="0"/>
              <a:t> been able to </a:t>
            </a:r>
            <a:r>
              <a:rPr lang="fr-CA" dirty="0" err="1"/>
              <a:t>find</a:t>
            </a:r>
            <a:r>
              <a:rPr lang="fr-CA" dirty="0"/>
              <a:t> a job, </a:t>
            </a:r>
            <a:r>
              <a:rPr lang="fr-CA" dirty="0" err="1"/>
              <a:t>so</a:t>
            </a:r>
            <a:r>
              <a:rPr lang="fr-CA" dirty="0"/>
              <a:t> </a:t>
            </a:r>
            <a:r>
              <a:rPr lang="fr-CA" dirty="0" err="1"/>
              <a:t>her</a:t>
            </a:r>
            <a:r>
              <a:rPr lang="fr-CA" dirty="0"/>
              <a:t> </a:t>
            </a:r>
            <a:r>
              <a:rPr lang="fr-CA" dirty="0" err="1"/>
              <a:t>partner</a:t>
            </a:r>
            <a:r>
              <a:rPr lang="fr-CA" dirty="0"/>
              <a:t> pays for </a:t>
            </a:r>
            <a:r>
              <a:rPr lang="fr-CA" dirty="0" err="1"/>
              <a:t>everything</a:t>
            </a:r>
            <a:r>
              <a:rPr lang="fr-CA" dirty="0"/>
              <a:t>. As for </a:t>
            </a:r>
            <a:r>
              <a:rPr lang="fr-CA" dirty="0" err="1"/>
              <a:t>her</a:t>
            </a:r>
            <a:r>
              <a:rPr lang="fr-CA" dirty="0"/>
              <a:t>, </a:t>
            </a:r>
            <a:r>
              <a:rPr lang="fr-CA" dirty="0" err="1"/>
              <a:t>she</a:t>
            </a:r>
            <a:r>
              <a:rPr lang="fr-CA" dirty="0"/>
              <a:t> </a:t>
            </a:r>
            <a:r>
              <a:rPr lang="fr-CA" dirty="0" err="1"/>
              <a:t>takes</a:t>
            </a:r>
            <a:r>
              <a:rPr lang="fr-CA" dirty="0"/>
              <a:t> care of the </a:t>
            </a:r>
            <a:r>
              <a:rPr lang="fr-CA" dirty="0" err="1"/>
              <a:t>children</a:t>
            </a:r>
            <a:r>
              <a:rPr lang="fr-CA" dirty="0"/>
              <a:t> and the </a:t>
            </a:r>
            <a:r>
              <a:rPr lang="fr-CA" dirty="0" err="1"/>
              <a:t>housekeeping</a:t>
            </a:r>
            <a:r>
              <a:rPr lang="fr-CA" dirty="0"/>
              <a:t>. </a:t>
            </a:r>
            <a:r>
              <a:rPr lang="fr-CA" dirty="0" err="1"/>
              <a:t>However</a:t>
            </a:r>
            <a:r>
              <a:rPr lang="fr-CA" dirty="0"/>
              <a:t>, </a:t>
            </a:r>
            <a:r>
              <a:rPr lang="fr-CA" dirty="0" err="1"/>
              <a:t>her</a:t>
            </a:r>
            <a:r>
              <a:rPr lang="fr-CA" dirty="0"/>
              <a:t> </a:t>
            </a:r>
            <a:r>
              <a:rPr lang="fr-CA" dirty="0" err="1"/>
              <a:t>partner</a:t>
            </a:r>
            <a:r>
              <a:rPr lang="fr-CA" dirty="0"/>
              <a:t> has been </a:t>
            </a:r>
            <a:r>
              <a:rPr lang="fr-CA" dirty="0" err="1"/>
              <a:t>spending</a:t>
            </a:r>
            <a:r>
              <a:rPr lang="fr-CA" dirty="0"/>
              <a:t> </a:t>
            </a:r>
            <a:r>
              <a:rPr lang="fr-CA" dirty="0" err="1"/>
              <a:t>less</a:t>
            </a:r>
            <a:r>
              <a:rPr lang="fr-CA" dirty="0"/>
              <a:t> and </a:t>
            </a:r>
            <a:r>
              <a:rPr lang="fr-CA" dirty="0" err="1"/>
              <a:t>less</a:t>
            </a:r>
            <a:r>
              <a:rPr lang="fr-CA" dirty="0"/>
              <a:t> time at home. Jennifer has </a:t>
            </a:r>
            <a:r>
              <a:rPr lang="fr-CA" dirty="0" err="1"/>
              <a:t>had</a:t>
            </a:r>
            <a:r>
              <a:rPr lang="fr-CA" dirty="0"/>
              <a:t> </a:t>
            </a:r>
            <a:r>
              <a:rPr lang="fr-CA" dirty="0" err="1"/>
              <a:t>enough</a:t>
            </a:r>
            <a:r>
              <a:rPr lang="fr-CA" dirty="0"/>
              <a:t>. </a:t>
            </a:r>
            <a:r>
              <a:rPr lang="fr-CA" dirty="0" err="1"/>
              <a:t>She</a:t>
            </a:r>
            <a:r>
              <a:rPr lang="fr-CA" dirty="0"/>
              <a:t> </a:t>
            </a:r>
            <a:r>
              <a:rPr lang="fr-CA" dirty="0" err="1"/>
              <a:t>wants</a:t>
            </a:r>
            <a:r>
              <a:rPr lang="fr-CA" dirty="0"/>
              <a:t> to </a:t>
            </a:r>
            <a:r>
              <a:rPr lang="fr-CA" dirty="0" err="1"/>
              <a:t>leave</a:t>
            </a:r>
            <a:r>
              <a:rPr lang="fr-CA" dirty="0"/>
              <a:t> </a:t>
            </a:r>
            <a:r>
              <a:rPr lang="fr-CA" dirty="0" err="1"/>
              <a:t>him</a:t>
            </a:r>
            <a:r>
              <a:rPr lang="fr-CA" dirty="0"/>
              <a:t>, but </a:t>
            </a:r>
            <a:r>
              <a:rPr lang="fr-CA" dirty="0" err="1"/>
              <a:t>she's</a:t>
            </a:r>
            <a:r>
              <a:rPr lang="fr-CA" dirty="0"/>
              <a:t> </a:t>
            </a:r>
            <a:r>
              <a:rPr lang="fr-CA" dirty="0" err="1"/>
              <a:t>worried</a:t>
            </a:r>
            <a:r>
              <a:rPr lang="fr-CA" dirty="0"/>
              <a:t> about money. </a:t>
            </a:r>
            <a:r>
              <a:rPr lang="fr-CA" dirty="0" err="1"/>
              <a:t>She</a:t>
            </a:r>
            <a:r>
              <a:rPr lang="fr-CA" dirty="0"/>
              <a:t> </a:t>
            </a:r>
            <a:r>
              <a:rPr lang="fr-CA" dirty="0" err="1"/>
              <a:t>doesn’t</a:t>
            </a:r>
            <a:r>
              <a:rPr lang="fr-CA" dirty="0"/>
              <a:t> know how </a:t>
            </a:r>
            <a:r>
              <a:rPr lang="fr-CA" dirty="0" err="1"/>
              <a:t>she</a:t>
            </a:r>
            <a:r>
              <a:rPr lang="fr-CA" dirty="0"/>
              <a:t> </a:t>
            </a:r>
            <a:r>
              <a:rPr lang="fr-CA" dirty="0" err="1"/>
              <a:t>would</a:t>
            </a:r>
            <a:r>
              <a:rPr lang="fr-CA" dirty="0"/>
              <a:t> </a:t>
            </a:r>
            <a:r>
              <a:rPr lang="fr-CA" dirty="0" err="1"/>
              <a:t>be</a:t>
            </a:r>
            <a:r>
              <a:rPr lang="fr-CA" dirty="0"/>
              <a:t> able to cover </a:t>
            </a:r>
            <a:r>
              <a:rPr lang="fr-CA" dirty="0" err="1"/>
              <a:t>both</a:t>
            </a:r>
            <a:r>
              <a:rPr lang="fr-CA" dirty="0"/>
              <a:t> </a:t>
            </a:r>
            <a:r>
              <a:rPr lang="fr-CA" dirty="0" err="1"/>
              <a:t>her</a:t>
            </a:r>
            <a:r>
              <a:rPr lang="fr-CA" dirty="0"/>
              <a:t> </a:t>
            </a:r>
            <a:r>
              <a:rPr lang="fr-CA" dirty="0" err="1"/>
              <a:t>needs</a:t>
            </a:r>
            <a:r>
              <a:rPr lang="fr-CA" dirty="0"/>
              <a:t> and </a:t>
            </a:r>
            <a:r>
              <a:rPr lang="fr-CA" dirty="0" err="1"/>
              <a:t>her</a:t>
            </a:r>
            <a:r>
              <a:rPr lang="fr-CA" dirty="0"/>
              <a:t> sons’ </a:t>
            </a:r>
            <a:r>
              <a:rPr lang="fr-CA" dirty="0" err="1"/>
              <a:t>needs</a:t>
            </a:r>
            <a:r>
              <a:rPr lang="fr-CA" dirty="0"/>
              <a:t> </a:t>
            </a:r>
            <a:r>
              <a:rPr lang="fr-CA" dirty="0" err="1"/>
              <a:t>without</a:t>
            </a:r>
            <a:r>
              <a:rPr lang="fr-CA" dirty="0"/>
              <a:t> a job.</a:t>
            </a:r>
          </a:p>
          <a:p>
            <a:endParaRPr lang="fr-CA" dirty="0"/>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Lead a discussion using the following questions</a:t>
            </a:r>
            <a:r>
              <a:rPr lang="en-US"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Have you ever experienced a similar situation?</a:t>
            </a:r>
            <a:r>
              <a:rPr lang="fr-CA"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What are the main concerns or issues in this situation?</a:t>
            </a:r>
            <a:r>
              <a:rPr lang="fr-CA"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What are the rights and responsibilities related to these concerns or issues?</a:t>
            </a:r>
            <a:r>
              <a:rPr lang="fr-CA"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CA" sz="1200" b="0" i="0" u="none" strike="noStrike" kern="1200">
                <a:solidFill>
                  <a:schemeClr val="tx1"/>
                </a:solidFill>
                <a:effectLst/>
                <a:latin typeface="+mn-lt"/>
                <a:ea typeface="+mn-ea"/>
                <a:cs typeface="+mn-cs"/>
              </a:rPr>
              <a:t>What should Jennifer do to solve the problem?</a:t>
            </a:r>
            <a:r>
              <a:rPr lang="fr-CA" sz="1200" b="0" i="0" kern="1200">
                <a:solidFill>
                  <a:schemeClr val="tx1"/>
                </a:solidFill>
                <a:effectLst/>
                <a:latin typeface="+mn-lt"/>
                <a:ea typeface="+mn-ea"/>
                <a:cs typeface="+mn-cs"/>
              </a:rPr>
              <a:t>​</a:t>
            </a:r>
            <a:endParaRPr lang="fr-CA" sz="1200" b="0" i="0" kern="1200">
              <a:solidFill>
                <a:schemeClr val="tx1"/>
              </a:solidFill>
              <a:effectLst/>
              <a:latin typeface="+mn-lt"/>
            </a:endParaRPr>
          </a:p>
          <a:p>
            <a:pPr rtl="0" fontAlgn="base"/>
            <a:r>
              <a:rPr lang="fr-CA"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fr-CA" sz="1200" b="0" i="0" u="none" strike="noStrike" kern="1200" dirty="0">
                <a:solidFill>
                  <a:schemeClr val="tx1"/>
                </a:solidFill>
                <a:effectLst/>
                <a:latin typeface="+mn-lt"/>
                <a:ea typeface="+mn-ea"/>
                <a:cs typeface="+mn-cs"/>
              </a:rPr>
              <a:t>Mention </a:t>
            </a:r>
            <a:r>
              <a:rPr lang="fr-CA" sz="1200" b="0" i="0" u="none" strike="noStrike" kern="1200" dirty="0" err="1">
                <a:solidFill>
                  <a:schemeClr val="tx1"/>
                </a:solidFill>
                <a:effectLst/>
                <a:latin typeface="+mn-lt"/>
                <a:ea typeface="+mn-ea"/>
                <a:cs typeface="+mn-cs"/>
              </a:rPr>
              <a:t>that</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you</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will</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share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legal</a:t>
            </a:r>
            <a:r>
              <a:rPr lang="fr-CA" sz="1200" b="0" i="0" u="none" strike="noStrike" kern="1200" dirty="0">
                <a:solidFill>
                  <a:schemeClr val="tx1"/>
                </a:solidFill>
                <a:effectLst/>
                <a:latin typeface="+mn-lt"/>
                <a:ea typeface="+mn-ea"/>
                <a:cs typeface="+mn-cs"/>
              </a:rPr>
              <a:t> information to help the participants </a:t>
            </a:r>
            <a:r>
              <a:rPr lang="fr-CA" sz="1200" b="0" i="0" u="none" strike="noStrike" kern="1200" dirty="0" err="1">
                <a:solidFill>
                  <a:schemeClr val="tx1"/>
                </a:solidFill>
                <a:effectLst/>
                <a:latin typeface="+mn-lt"/>
                <a:ea typeface="+mn-ea"/>
                <a:cs typeface="+mn-cs"/>
              </a:rPr>
              <a:t>better</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understand</a:t>
            </a:r>
            <a:r>
              <a:rPr lang="fr-CA" sz="1200" b="0" i="0" u="none" strike="noStrike" kern="1200" dirty="0">
                <a:solidFill>
                  <a:schemeClr val="tx1"/>
                </a:solidFill>
                <a:effectLst/>
                <a:latin typeface="+mn-lt"/>
                <a:ea typeface="+mn-ea"/>
                <a:cs typeface="+mn-cs"/>
              </a:rPr>
              <a:t> the </a:t>
            </a:r>
            <a:r>
              <a:rPr lang="fr-CA" sz="1200" b="0" i="0" u="none" strike="noStrike" kern="1200" dirty="0" err="1">
                <a:solidFill>
                  <a:schemeClr val="tx1"/>
                </a:solidFill>
                <a:effectLst/>
                <a:latin typeface="+mn-lt"/>
                <a:ea typeface="+mn-ea"/>
                <a:cs typeface="+mn-cs"/>
              </a:rPr>
              <a:t>legal</a:t>
            </a:r>
            <a:r>
              <a:rPr lang="fr-CA" sz="1200" b="0" i="0" u="none" strike="noStrike" kern="1200" dirty="0">
                <a:solidFill>
                  <a:schemeClr val="tx1"/>
                </a:solidFill>
                <a:effectLst/>
                <a:latin typeface="+mn-lt"/>
                <a:ea typeface="+mn-ea"/>
                <a:cs typeface="+mn-cs"/>
              </a:rPr>
              <a:t> issues, </a:t>
            </a:r>
            <a:r>
              <a:rPr lang="fr-CA" sz="1200" b="0" i="0" u="none" strike="noStrike" kern="1200" dirty="0" err="1">
                <a:solidFill>
                  <a:schemeClr val="tx1"/>
                </a:solidFill>
                <a:effectLst/>
                <a:latin typeface="+mn-lt"/>
                <a:ea typeface="+mn-ea"/>
                <a:cs typeface="+mn-cs"/>
              </a:rPr>
              <a:t>rights</a:t>
            </a:r>
            <a:r>
              <a:rPr lang="fr-CA" sz="1200" b="0" i="0" u="none" strike="noStrike" kern="1200" dirty="0">
                <a:solidFill>
                  <a:schemeClr val="tx1"/>
                </a:solidFill>
                <a:effectLst/>
                <a:latin typeface="+mn-lt"/>
                <a:ea typeface="+mn-ea"/>
                <a:cs typeface="+mn-cs"/>
              </a:rPr>
              <a:t> and </a:t>
            </a:r>
            <a:r>
              <a:rPr lang="fr-CA" sz="1200" b="0" i="0" u="none" strike="noStrike" kern="1200" dirty="0" err="1">
                <a:solidFill>
                  <a:schemeClr val="tx1"/>
                </a:solidFill>
                <a:effectLst/>
                <a:latin typeface="+mn-lt"/>
                <a:ea typeface="+mn-ea"/>
                <a:cs typeface="+mn-cs"/>
              </a:rPr>
              <a:t>responsibilities</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involved</a:t>
            </a:r>
            <a:r>
              <a:rPr lang="fr-CA" sz="1200" b="0" i="0" u="none" strike="noStrike" kern="1200" dirty="0">
                <a:solidFill>
                  <a:schemeClr val="tx1"/>
                </a:solidFill>
                <a:effectLst/>
                <a:latin typeface="+mn-lt"/>
                <a:ea typeface="+mn-ea"/>
                <a:cs typeface="+mn-cs"/>
              </a:rPr>
              <a:t> in </a:t>
            </a:r>
            <a:r>
              <a:rPr lang="fr-CA" sz="1200" b="0" i="0" u="none" strike="noStrike" kern="1200" dirty="0" err="1">
                <a:solidFill>
                  <a:schemeClr val="tx1"/>
                </a:solidFill>
                <a:effectLst/>
                <a:latin typeface="+mn-lt"/>
                <a:ea typeface="+mn-ea"/>
                <a:cs typeface="+mn-cs"/>
              </a:rPr>
              <a:t>this</a:t>
            </a:r>
            <a:r>
              <a:rPr lang="fr-CA" sz="1200" b="0" i="0" u="none" strike="noStrike" kern="1200" dirty="0">
                <a:solidFill>
                  <a:schemeClr val="tx1"/>
                </a:solidFill>
                <a:effectLst/>
                <a:latin typeface="+mn-lt"/>
                <a:ea typeface="+mn-ea"/>
                <a:cs typeface="+mn-cs"/>
              </a:rPr>
              <a:t> scenario and </a:t>
            </a:r>
            <a:r>
              <a:rPr lang="fr-CA" sz="1200" b="0" i="0" u="none" strike="noStrike" kern="1200" dirty="0" err="1">
                <a:solidFill>
                  <a:schemeClr val="tx1"/>
                </a:solidFill>
                <a:effectLst/>
                <a:latin typeface="+mn-lt"/>
                <a:ea typeface="+mn-ea"/>
                <a:cs typeface="+mn-cs"/>
              </a:rPr>
              <a:t>that</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you</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will</a:t>
            </a:r>
            <a:r>
              <a:rPr lang="fr-CA" sz="1200" b="0" i="0" u="none" strike="noStrike" kern="1200" dirty="0">
                <a:solidFill>
                  <a:schemeClr val="tx1"/>
                </a:solidFill>
                <a:effectLst/>
                <a:latin typeface="+mn-lt"/>
                <a:ea typeface="+mn-ea"/>
                <a:cs typeface="+mn-cs"/>
              </a:rPr>
              <a:t> come back to the scenario at the end of </a:t>
            </a:r>
            <a:r>
              <a:rPr lang="fr-CA" sz="1200" b="0" i="0" u="none" strike="noStrike" kern="1200" dirty="0" err="1">
                <a:solidFill>
                  <a:schemeClr val="tx1"/>
                </a:solidFill>
                <a:effectLst/>
                <a:latin typeface="+mn-lt"/>
                <a:ea typeface="+mn-ea"/>
                <a:cs typeface="+mn-cs"/>
              </a:rPr>
              <a:t>this</a:t>
            </a:r>
            <a:r>
              <a:rPr lang="fr-CA" sz="1200" b="0" i="0" u="none" strike="noStrike" kern="1200" dirty="0">
                <a:solidFill>
                  <a:schemeClr val="tx1"/>
                </a:solidFill>
                <a:effectLst/>
                <a:latin typeface="+mn-lt"/>
                <a:ea typeface="+mn-ea"/>
                <a:cs typeface="+mn-cs"/>
              </a:rPr>
              <a:t> workshop. ​Let participants know </a:t>
            </a:r>
            <a:r>
              <a:rPr lang="fr-CA" sz="1200" b="0" i="0" u="none" strike="noStrike" kern="1200" dirty="0" err="1">
                <a:solidFill>
                  <a:schemeClr val="tx1"/>
                </a:solidFill>
                <a:effectLst/>
                <a:latin typeface="+mn-lt"/>
                <a:ea typeface="+mn-ea"/>
                <a:cs typeface="+mn-cs"/>
              </a:rPr>
              <a:t>you</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will</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be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covering</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some</a:t>
            </a:r>
            <a:r>
              <a:rPr lang="fr-CA" sz="1200" b="0" i="0" u="none" strike="noStrike" kern="1200" dirty="0">
                <a:solidFill>
                  <a:schemeClr val="tx1"/>
                </a:solidFill>
                <a:effectLst/>
                <a:latin typeface="+mn-lt"/>
                <a:ea typeface="+mn-ea"/>
                <a:cs typeface="+mn-cs"/>
              </a:rPr>
              <a:t> basic </a:t>
            </a:r>
            <a:r>
              <a:rPr lang="fr-CA" sz="1200" b="0" i="0" u="none" strike="noStrike" kern="1200" dirty="0" err="1">
                <a:solidFill>
                  <a:schemeClr val="tx1"/>
                </a:solidFill>
                <a:effectLst/>
                <a:latin typeface="+mn-lt"/>
                <a:ea typeface="+mn-ea"/>
                <a:cs typeface="+mn-cs"/>
              </a:rPr>
              <a:t>legal</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rules</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Acknowledge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that</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everyone’s</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experience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with</a:t>
            </a:r>
            <a:r>
              <a:rPr lang="fr-CA" sz="1200" b="0" i="0" u="none" strike="noStrike" kern="1200" dirty="0">
                <a:solidFill>
                  <a:schemeClr val="tx1"/>
                </a:solidFill>
                <a:effectLst/>
                <a:latin typeface="+mn-lt"/>
                <a:ea typeface="+mn-ea"/>
                <a:cs typeface="+mn-cs"/>
              </a:rPr>
              <a:t> the justice system </a:t>
            </a:r>
            <a:r>
              <a:rPr lang="fr-CA" sz="1200" b="0" i="0" u="none" strike="noStrike" kern="1200" dirty="0" err="1">
                <a:solidFill>
                  <a:schemeClr val="tx1"/>
                </a:solidFill>
                <a:effectLst/>
                <a:latin typeface="+mn-lt"/>
                <a:ea typeface="+mn-ea"/>
                <a:cs typeface="+mn-cs"/>
              </a:rPr>
              <a:t>is</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different</a:t>
            </a:r>
            <a:r>
              <a:rPr lang="fr-CA" sz="1200" b="0" i="0" u="none" strike="noStrike" kern="1200" dirty="0">
                <a:solidFill>
                  <a:schemeClr val="tx1"/>
                </a:solidFill>
                <a:effectLst/>
                <a:latin typeface="+mn-lt"/>
                <a:ea typeface="+mn-ea"/>
                <a:cs typeface="+mn-cs"/>
              </a:rPr>
              <a:t> and can </a:t>
            </a:r>
            <a:r>
              <a:rPr lang="fr-CA" sz="1200" b="0" i="0" u="none" strike="noStrike" kern="1200" dirty="0" err="1">
                <a:solidFill>
                  <a:schemeClr val="tx1"/>
                </a:solidFill>
                <a:effectLst/>
                <a:latin typeface="+mn-lt"/>
                <a:ea typeface="+mn-ea"/>
                <a:cs typeface="+mn-cs"/>
              </a:rPr>
              <a:t>be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shaped</a:t>
            </a:r>
            <a:r>
              <a:rPr lang="fr-CA" sz="1200" b="0" i="0" u="none" strike="noStrike" kern="1200" dirty="0">
                <a:solidFill>
                  <a:schemeClr val="tx1"/>
                </a:solidFill>
                <a:effectLst/>
                <a:latin typeface="+mn-lt"/>
                <a:ea typeface="+mn-ea"/>
                <a:cs typeface="+mn-cs"/>
              </a:rPr>
              <a:t> by </a:t>
            </a:r>
            <a:r>
              <a:rPr lang="fr-CA" sz="1200" b="0" i="0" u="none" strike="noStrike" kern="1200" dirty="0" err="1">
                <a:solidFill>
                  <a:schemeClr val="tx1"/>
                </a:solidFill>
                <a:effectLst/>
                <a:latin typeface="+mn-lt"/>
                <a:ea typeface="+mn-ea"/>
                <a:cs typeface="+mn-cs"/>
              </a:rPr>
              <a:t>past</a:t>
            </a:r>
            <a:r>
              <a:rPr lang="fr-CA" sz="1200" b="0" i="0" u="none" strike="noStrike" kern="1200" dirty="0">
                <a:solidFill>
                  <a:schemeClr val="tx1"/>
                </a:solidFill>
                <a:effectLst/>
                <a:latin typeface="+mn-lt"/>
                <a:ea typeface="+mn-ea"/>
                <a:cs typeface="+mn-cs"/>
              </a:rPr>
              <a:t> challenges, as </a:t>
            </a:r>
            <a:r>
              <a:rPr lang="fr-CA" sz="1200" b="0" i="0" u="none" strike="noStrike" kern="1200" dirty="0" err="1">
                <a:solidFill>
                  <a:schemeClr val="tx1"/>
                </a:solidFill>
                <a:effectLst/>
                <a:latin typeface="+mn-lt"/>
                <a:ea typeface="+mn-ea"/>
                <a:cs typeface="+mn-cs"/>
              </a:rPr>
              <a:t>well</a:t>
            </a:r>
            <a:r>
              <a:rPr lang="fr-CA" sz="1200" b="0" i="0" u="none" strike="noStrike" kern="1200" dirty="0">
                <a:solidFill>
                  <a:schemeClr val="tx1"/>
                </a:solidFill>
                <a:effectLst/>
                <a:latin typeface="+mn-lt"/>
                <a:ea typeface="+mn-ea"/>
                <a:cs typeface="+mn-cs"/>
              </a:rPr>
              <a:t> as cultural and </a:t>
            </a:r>
            <a:r>
              <a:rPr lang="fr-CA" sz="1200" b="0" i="0" u="none" strike="noStrike" kern="1200" dirty="0" err="1">
                <a:solidFill>
                  <a:schemeClr val="tx1"/>
                </a:solidFill>
                <a:effectLst/>
                <a:latin typeface="+mn-lt"/>
                <a:ea typeface="+mn-ea"/>
                <a:cs typeface="+mn-cs"/>
              </a:rPr>
              <a:t>language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barriers</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Remind</a:t>
            </a:r>
            <a:r>
              <a:rPr lang="fr-CA" sz="1200" b="0" i="0" u="none" strike="noStrike" kern="1200" dirty="0">
                <a:solidFill>
                  <a:schemeClr val="tx1"/>
                </a:solidFill>
                <a:effectLst/>
                <a:latin typeface="+mn-lt"/>
                <a:ea typeface="+mn-ea"/>
                <a:cs typeface="+mn-cs"/>
              </a:rPr>
              <a:t> participants </a:t>
            </a:r>
            <a:r>
              <a:rPr lang="fr-CA" sz="1200" b="0" i="0" u="none" strike="noStrike" kern="1200" dirty="0" err="1">
                <a:solidFill>
                  <a:schemeClr val="tx1"/>
                </a:solidFill>
                <a:effectLst/>
                <a:latin typeface="+mn-lt"/>
                <a:ea typeface="+mn-ea"/>
                <a:cs typeface="+mn-cs"/>
              </a:rPr>
              <a:t>that</a:t>
            </a:r>
            <a:r>
              <a:rPr lang="fr-CA" sz="1200" b="0" i="0" u="none" strike="noStrike" kern="1200" dirty="0">
                <a:solidFill>
                  <a:schemeClr val="tx1"/>
                </a:solidFill>
                <a:effectLst/>
                <a:latin typeface="+mn-lt"/>
                <a:ea typeface="+mn-ea"/>
                <a:cs typeface="+mn-cs"/>
              </a:rPr>
              <a:t> the goal of the workshop </a:t>
            </a:r>
            <a:r>
              <a:rPr lang="fr-CA" sz="1200" b="0" i="0" u="none" strike="noStrike" kern="1200" dirty="0" err="1">
                <a:solidFill>
                  <a:schemeClr val="tx1"/>
                </a:solidFill>
                <a:effectLst/>
                <a:latin typeface="+mn-lt"/>
                <a:ea typeface="+mn-ea"/>
                <a:cs typeface="+mn-cs"/>
              </a:rPr>
              <a:t>is</a:t>
            </a:r>
            <a:r>
              <a:rPr lang="fr-CA" sz="1200" b="0" i="0" u="none" strike="noStrike" kern="1200" dirty="0">
                <a:solidFill>
                  <a:schemeClr val="tx1"/>
                </a:solidFill>
                <a:effectLst/>
                <a:latin typeface="+mn-lt"/>
                <a:ea typeface="+mn-ea"/>
                <a:cs typeface="+mn-cs"/>
              </a:rPr>
              <a:t> to </a:t>
            </a:r>
            <a:r>
              <a:rPr lang="fr-CA" sz="1200" b="0" i="0" u="none" strike="noStrike" kern="1200" dirty="0" err="1">
                <a:solidFill>
                  <a:schemeClr val="tx1"/>
                </a:solidFill>
                <a:effectLst/>
                <a:latin typeface="+mn-lt"/>
                <a:ea typeface="+mn-ea"/>
                <a:cs typeface="+mn-cs"/>
              </a:rPr>
              <a:t>inform</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them</a:t>
            </a:r>
            <a:r>
              <a:rPr lang="fr-CA" sz="1200" b="0" i="0" u="none" strike="noStrike" kern="1200" dirty="0">
                <a:solidFill>
                  <a:schemeClr val="tx1"/>
                </a:solidFill>
                <a:effectLst/>
                <a:latin typeface="+mn-lt"/>
                <a:ea typeface="+mn-ea"/>
                <a:cs typeface="+mn-cs"/>
              </a:rPr>
              <a:t> about </a:t>
            </a:r>
            <a:r>
              <a:rPr lang="fr-CA" sz="1200" b="0" i="0" u="none" strike="noStrike" kern="1200" dirty="0" err="1">
                <a:solidFill>
                  <a:schemeClr val="tx1"/>
                </a:solidFill>
                <a:effectLst/>
                <a:latin typeface="+mn-lt"/>
                <a:ea typeface="+mn-ea"/>
                <a:cs typeface="+mn-cs"/>
              </a:rPr>
              <a:t>their</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rights</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so</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that</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they</a:t>
            </a:r>
            <a:r>
              <a:rPr lang="fr-CA" sz="1200" b="0" i="0" u="none" strike="noStrike" kern="1200" dirty="0">
                <a:solidFill>
                  <a:schemeClr val="tx1"/>
                </a:solidFill>
                <a:effectLst/>
                <a:latin typeface="+mn-lt"/>
                <a:ea typeface="+mn-ea"/>
                <a:cs typeface="+mn-cs"/>
              </a:rPr>
              <a:t> can </a:t>
            </a:r>
            <a:r>
              <a:rPr lang="fr-CA" sz="1200" b="0" i="0" u="none" strike="noStrike" kern="1200" dirty="0" err="1">
                <a:solidFill>
                  <a:schemeClr val="tx1"/>
                </a:solidFill>
                <a:effectLst/>
                <a:latin typeface="+mn-lt"/>
                <a:ea typeface="+mn-ea"/>
                <a:cs typeface="+mn-cs"/>
              </a:rPr>
              <a:t>make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informed</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decisions</a:t>
            </a:r>
            <a:r>
              <a:rPr lang="fr-CA" sz="1200" b="0" i="0" u="none" strike="noStrike" kern="1200" dirty="0">
                <a:solidFill>
                  <a:schemeClr val="tx1"/>
                </a:solidFill>
                <a:effectLst/>
                <a:latin typeface="+mn-lt"/>
                <a:ea typeface="+mn-ea"/>
                <a:cs typeface="+mn-cs"/>
              </a:rPr>
              <a:t> and </a:t>
            </a:r>
            <a:r>
              <a:rPr lang="fr-CA" sz="1200" b="0" i="0" u="none" strike="noStrike" kern="1200" dirty="0" err="1">
                <a:solidFill>
                  <a:schemeClr val="tx1"/>
                </a:solidFill>
                <a:effectLst/>
                <a:latin typeface="+mn-lt"/>
                <a:ea typeface="+mn-ea"/>
                <a:cs typeface="+mn-cs"/>
              </a:rPr>
              <a:t>protect</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themselves</a:t>
            </a:r>
            <a:r>
              <a:rPr lang="fr-CA" sz="1200" b="0" i="0" u="none" strike="noStrike" kern="1200" dirty="0">
                <a:solidFill>
                  <a:schemeClr val="tx1"/>
                </a:solidFill>
                <a:effectLst/>
                <a:latin typeface="+mn-lt"/>
                <a:ea typeface="+mn-ea"/>
                <a:cs typeface="+mn-cs"/>
              </a:rPr>
              <a:t>.    </a:t>
            </a:r>
            <a:r>
              <a:rPr lang="fr-CA" sz="1200" b="0" i="0" kern="1200" dirty="0">
                <a:solidFill>
                  <a:schemeClr val="tx1"/>
                </a:solidFill>
                <a:effectLst/>
                <a:latin typeface="+mn-lt"/>
                <a:ea typeface="+mn-ea"/>
                <a:cs typeface="+mn-cs"/>
              </a:rPr>
              <a:t>​</a:t>
            </a:r>
            <a:br>
              <a:rPr lang="fr-CA" sz="1200" b="0" i="0" kern="1200" dirty="0">
                <a:effectLst/>
                <a:cs typeface="+mn-lt"/>
              </a:rPr>
            </a:br>
            <a:r>
              <a:rPr lang="fr-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fr-CA" sz="1200" b="0" i="0" u="none" strike="noStrike" kern="1200" dirty="0" err="1">
                <a:solidFill>
                  <a:schemeClr val="tx1"/>
                </a:solidFill>
                <a:effectLst/>
                <a:latin typeface="+mn-lt"/>
                <a:ea typeface="+mn-ea"/>
                <a:cs typeface="+mn-cs"/>
              </a:rPr>
              <a:t>Then</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explain</a:t>
            </a:r>
            <a:r>
              <a:rPr lang="fr-CA" sz="1200" b="0" i="0" u="none" strike="noStrike" kern="1200" dirty="0">
                <a:solidFill>
                  <a:schemeClr val="tx1"/>
                </a:solidFill>
                <a:effectLst/>
                <a:latin typeface="+mn-lt"/>
                <a:ea typeface="+mn-ea"/>
                <a:cs typeface="+mn-cs"/>
              </a:rPr>
              <a:t> the goal of </a:t>
            </a:r>
            <a:r>
              <a:rPr lang="fr-CA" sz="1200" b="0" i="0" u="none" strike="noStrike" kern="1200" dirty="0" err="1">
                <a:solidFill>
                  <a:schemeClr val="tx1"/>
                </a:solidFill>
                <a:effectLst/>
                <a:latin typeface="+mn-lt"/>
                <a:ea typeface="+mn-ea"/>
                <a:cs typeface="+mn-cs"/>
              </a:rPr>
              <a:t>this</a:t>
            </a:r>
            <a:r>
              <a:rPr lang="fr-CA" sz="1200" b="0" i="0" u="none" strike="noStrike" kern="1200" dirty="0">
                <a:solidFill>
                  <a:schemeClr val="tx1"/>
                </a:solidFill>
                <a:effectLst/>
                <a:latin typeface="+mn-lt"/>
                <a:ea typeface="+mn-ea"/>
                <a:cs typeface="+mn-cs"/>
              </a:rPr>
              <a:t> workshop: </a:t>
            </a:r>
            <a:r>
              <a:rPr lang="en-CA" sz="1200" b="0" i="0" u="none" strike="noStrike" kern="1200" dirty="0">
                <a:solidFill>
                  <a:schemeClr val="tx1"/>
                </a:solidFill>
                <a:effectLst/>
                <a:latin typeface="+mn-lt"/>
                <a:ea typeface="+mn-ea"/>
                <a:cs typeface="+mn-cs"/>
              </a:rPr>
              <a:t>to know the rights and obligations of each person in a couple and recognize the signs of domestic violence.</a:t>
            </a:r>
            <a:r>
              <a:rPr lang="fr-CA" sz="1200" b="0" i="0" kern="1200" dirty="0">
                <a:solidFill>
                  <a:schemeClr val="tx1"/>
                </a:solidFill>
                <a:effectLst/>
                <a:latin typeface="+mn-lt"/>
                <a:ea typeface="+mn-ea"/>
                <a:cs typeface="+mn-cs"/>
              </a:rPr>
              <a:t>​</a:t>
            </a:r>
          </a:p>
          <a:p>
            <a:pPr rtl="0" fontAlgn="base"/>
            <a:r>
              <a:rPr lang="en-CA"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Name the main topics that will be discussed: The rights and obligations of each person in a couple and the different types of domestic violence.</a:t>
            </a:r>
            <a:endParaRPr lang="en-US" sz="1200" b="0" i="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3</a:t>
            </a:fld>
            <a:endParaRPr lang="fr-CA"/>
          </a:p>
        </p:txBody>
      </p:sp>
    </p:spTree>
    <p:extLst>
      <p:ext uri="{BB962C8B-B14F-4D97-AF65-F5344CB8AC3E}">
        <p14:creationId xmlns:p14="http://schemas.microsoft.com/office/powerpoint/2010/main" val="60669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pPr rtl="0" fontAlgn="base"/>
            <a:r>
              <a:rPr lang="fr-CA" sz="1200" b="1" i="0" u="sng" kern="1200" dirty="0">
                <a:solidFill>
                  <a:schemeClr val="tx1"/>
                </a:solidFill>
                <a:effectLst/>
                <a:latin typeface="+mn-lt"/>
                <a:ea typeface="+mn-ea"/>
                <a:cs typeface="+mn-cs"/>
              </a:rPr>
              <a:t>Instructions for the workshop </a:t>
            </a:r>
            <a:r>
              <a:rPr lang="fr-CA" sz="1200" b="1" i="0" u="sng" kern="1200" dirty="0" err="1">
                <a:solidFill>
                  <a:schemeClr val="tx1"/>
                </a:solidFill>
                <a:effectLst/>
                <a:latin typeface="+mn-lt"/>
                <a:ea typeface="+mn-ea"/>
                <a:cs typeface="+mn-cs"/>
              </a:rPr>
              <a:t>facilitator</a:t>
            </a:r>
            <a:r>
              <a:rPr lang="fr-CA" sz="1200" b="0" i="0" u="sng"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fr-CA" sz="1200" b="0" i="0" u="none" strike="noStrike" kern="1200" dirty="0" err="1">
                <a:solidFill>
                  <a:schemeClr val="tx1"/>
                </a:solidFill>
                <a:effectLst/>
                <a:latin typeface="+mn-lt"/>
                <a:ea typeface="+mn-ea"/>
                <a:cs typeface="+mn-cs"/>
              </a:rPr>
              <a:t>Explain</a:t>
            </a:r>
            <a:r>
              <a:rPr lang="fr-CA" sz="1200" b="0" i="0" u="none" strike="noStrike" kern="1200" dirty="0">
                <a:solidFill>
                  <a:schemeClr val="tx1"/>
                </a:solidFill>
                <a:effectLst/>
                <a:latin typeface="+mn-lt"/>
                <a:ea typeface="+mn-ea"/>
                <a:cs typeface="+mn-cs"/>
              </a:rPr>
              <a:t> the information </a:t>
            </a:r>
            <a:r>
              <a:rPr lang="fr-CA" sz="1200" b="0" i="0" u="none" strike="noStrike" kern="1200" dirty="0" err="1">
                <a:solidFill>
                  <a:schemeClr val="tx1"/>
                </a:solidFill>
                <a:effectLst/>
                <a:latin typeface="+mn-lt"/>
                <a:ea typeface="+mn-ea"/>
                <a:cs typeface="+mn-cs"/>
              </a:rPr>
              <a:t>below</a:t>
            </a:r>
            <a:r>
              <a:rPr lang="fr-CA" sz="1200" b="0" i="0" u="none" strike="noStrike" kern="1200" dirty="0">
                <a:solidFill>
                  <a:schemeClr val="tx1"/>
                </a:solidFill>
                <a:effectLst/>
                <a:latin typeface="+mn-lt"/>
                <a:ea typeface="+mn-ea"/>
                <a:cs typeface="+mn-cs"/>
              </a:rPr>
              <a:t> by </a:t>
            </a:r>
            <a:r>
              <a:rPr lang="fr-CA" sz="1200" b="0" i="0" u="none" strike="noStrike" kern="1200" dirty="0" err="1">
                <a:solidFill>
                  <a:schemeClr val="tx1"/>
                </a:solidFill>
                <a:effectLst/>
                <a:latin typeface="+mn-lt"/>
                <a:ea typeface="+mn-ea"/>
                <a:cs typeface="+mn-cs"/>
              </a:rPr>
              <a:t>making</a:t>
            </a:r>
            <a:r>
              <a:rPr lang="fr-CA" sz="1200" b="0" i="0" u="none" strike="noStrike" kern="1200" dirty="0">
                <a:solidFill>
                  <a:schemeClr val="tx1"/>
                </a:solidFill>
                <a:effectLst/>
                <a:latin typeface="+mn-lt"/>
                <a:ea typeface="+mn-ea"/>
                <a:cs typeface="+mn-cs"/>
              </a:rPr>
              <a:t> connections </a:t>
            </a:r>
            <a:r>
              <a:rPr lang="fr-CA" sz="1200" b="0" i="0" u="none" strike="noStrike" kern="1200" dirty="0" err="1">
                <a:solidFill>
                  <a:schemeClr val="tx1"/>
                </a:solidFill>
                <a:effectLst/>
                <a:latin typeface="+mn-lt"/>
                <a:ea typeface="+mn-ea"/>
                <a:cs typeface="+mn-cs"/>
              </a:rPr>
              <a:t>with</a:t>
            </a:r>
            <a:r>
              <a:rPr lang="fr-CA" sz="1200" b="0" i="0" u="none" strike="noStrike" kern="1200" dirty="0">
                <a:solidFill>
                  <a:schemeClr val="tx1"/>
                </a:solidFill>
                <a:effectLst/>
                <a:latin typeface="+mn-lt"/>
                <a:ea typeface="+mn-ea"/>
                <a:cs typeface="+mn-cs"/>
              </a:rPr>
              <a:t> the scenario.</a:t>
            </a:r>
            <a:endParaRPr lang="fr-CA" sz="1200" b="0" i="0" kern="1200" dirty="0">
              <a:solidFill>
                <a:schemeClr val="tx1"/>
              </a:solidFill>
              <a:effectLst/>
              <a:latin typeface="+mn-lt"/>
              <a:ea typeface="+mn-ea"/>
              <a:cs typeface="+mn-cs"/>
            </a:endParaRPr>
          </a:p>
          <a:p>
            <a:endParaRPr lang="en-US" dirty="0"/>
          </a:p>
          <a:p>
            <a:r>
              <a:rPr lang="fr-CA" b="1" u="sng" dirty="0"/>
              <a:t>Information to </a:t>
            </a:r>
            <a:r>
              <a:rPr lang="fr-CA" b="1" u="sng" dirty="0" err="1"/>
              <a:t>share</a:t>
            </a:r>
            <a:endParaRPr lang="fr-CA" dirty="0"/>
          </a:p>
          <a:p>
            <a:endParaRPr lang="fr-CA" dirty="0"/>
          </a:p>
          <a:p>
            <a:pPr marL="285750" indent="-285750">
              <a:buFont typeface="Arial,Sans-Serif"/>
              <a:buChar char="•"/>
            </a:pPr>
            <a:r>
              <a:rPr lang="fr-CA" dirty="0"/>
              <a:t>Parents must help </a:t>
            </a:r>
            <a:r>
              <a:rPr lang="fr-CA" dirty="0" err="1"/>
              <a:t>meet</a:t>
            </a:r>
            <a:r>
              <a:rPr lang="fr-CA" dirty="0"/>
              <a:t> </a:t>
            </a:r>
            <a:r>
              <a:rPr lang="fr-CA" dirty="0" err="1"/>
              <a:t>their</a:t>
            </a:r>
            <a:r>
              <a:rPr lang="fr-CA" dirty="0"/>
              <a:t> </a:t>
            </a:r>
            <a:r>
              <a:rPr lang="fr-CA" dirty="0" err="1"/>
              <a:t>children’s</a:t>
            </a:r>
            <a:r>
              <a:rPr lang="fr-CA" dirty="0"/>
              <a:t> basic </a:t>
            </a:r>
            <a:r>
              <a:rPr lang="fr-CA" dirty="0" err="1"/>
              <a:t>needs</a:t>
            </a:r>
            <a:r>
              <a:rPr lang="fr-CA" dirty="0"/>
              <a:t>. This </a:t>
            </a:r>
            <a:r>
              <a:rPr lang="fr-CA" dirty="0" err="1"/>
              <a:t>includes</a:t>
            </a:r>
            <a:r>
              <a:rPr lang="fr-CA" dirty="0"/>
              <a:t> </a:t>
            </a:r>
            <a:r>
              <a:rPr lang="fr-CA" dirty="0" err="1"/>
              <a:t>food</a:t>
            </a:r>
            <a:r>
              <a:rPr lang="fr-CA" dirty="0"/>
              <a:t> and </a:t>
            </a:r>
            <a:r>
              <a:rPr lang="fr-CA" dirty="0" err="1"/>
              <a:t>financial</a:t>
            </a:r>
            <a:r>
              <a:rPr lang="fr-CA" dirty="0"/>
              <a:t> support.  </a:t>
            </a:r>
            <a:endParaRPr lang="en-US" dirty="0"/>
          </a:p>
          <a:p>
            <a:endParaRPr lang="fr-CA" dirty="0"/>
          </a:p>
          <a:p>
            <a:pPr marL="285750" indent="-285750">
              <a:buFont typeface="Arial,Sans-Serif"/>
              <a:buChar char="•"/>
            </a:pPr>
            <a:r>
              <a:rPr lang="fr-CA" dirty="0"/>
              <a:t>If the parents </a:t>
            </a:r>
            <a:r>
              <a:rPr lang="fr-CA" dirty="0" err="1"/>
              <a:t>separate</a:t>
            </a:r>
            <a:r>
              <a:rPr lang="fr-CA" dirty="0"/>
              <a:t> or divorce, one parent </a:t>
            </a:r>
            <a:r>
              <a:rPr lang="fr-CA" dirty="0" err="1"/>
              <a:t>may</a:t>
            </a:r>
            <a:r>
              <a:rPr lang="fr-CA" dirty="0"/>
              <a:t> have to </a:t>
            </a:r>
            <a:r>
              <a:rPr lang="fr-CA" b="1" dirty="0" err="1"/>
              <a:t>pay</a:t>
            </a:r>
            <a:r>
              <a:rPr lang="fr-CA" b="1" dirty="0"/>
              <a:t> money</a:t>
            </a:r>
            <a:r>
              <a:rPr lang="fr-CA" dirty="0"/>
              <a:t> to the </a:t>
            </a:r>
            <a:r>
              <a:rPr lang="fr-CA" dirty="0" err="1"/>
              <a:t>other</a:t>
            </a:r>
            <a:r>
              <a:rPr lang="fr-CA" dirty="0"/>
              <a:t> to help cover basic </a:t>
            </a:r>
            <a:r>
              <a:rPr lang="fr-CA" dirty="0" err="1"/>
              <a:t>expenses</a:t>
            </a:r>
            <a:r>
              <a:rPr lang="fr-CA" dirty="0"/>
              <a:t> for the </a:t>
            </a:r>
            <a:r>
              <a:rPr lang="fr-CA" dirty="0" err="1"/>
              <a:t>children</a:t>
            </a:r>
            <a:r>
              <a:rPr lang="fr-CA" dirty="0"/>
              <a:t> (</a:t>
            </a:r>
            <a:r>
              <a:rPr lang="fr-CA" dirty="0" err="1"/>
              <a:t>food</a:t>
            </a:r>
            <a:r>
              <a:rPr lang="fr-CA" dirty="0"/>
              <a:t>, care, </a:t>
            </a:r>
            <a:r>
              <a:rPr lang="fr-CA" dirty="0" err="1"/>
              <a:t>clothing</a:t>
            </a:r>
            <a:r>
              <a:rPr lang="fr-CA" dirty="0"/>
              <a:t>, </a:t>
            </a:r>
            <a:r>
              <a:rPr lang="fr-CA" dirty="0" err="1"/>
              <a:t>activities</a:t>
            </a:r>
            <a:r>
              <a:rPr lang="fr-CA" dirty="0"/>
              <a:t> and </a:t>
            </a:r>
            <a:r>
              <a:rPr lang="fr-CA" dirty="0" err="1"/>
              <a:t>others</a:t>
            </a:r>
            <a:r>
              <a:rPr lang="fr-CA" dirty="0"/>
              <a:t>.) This </a:t>
            </a:r>
            <a:r>
              <a:rPr lang="fr-CA" dirty="0" err="1"/>
              <a:t>is</a:t>
            </a:r>
            <a:r>
              <a:rPr lang="fr-CA" dirty="0"/>
              <a:t> </a:t>
            </a:r>
            <a:r>
              <a:rPr lang="fr-CA" dirty="0" err="1"/>
              <a:t>true</a:t>
            </a:r>
            <a:r>
              <a:rPr lang="fr-CA" dirty="0"/>
              <a:t> </a:t>
            </a:r>
            <a:r>
              <a:rPr lang="fr-CA" dirty="0" err="1"/>
              <a:t>both</a:t>
            </a:r>
            <a:r>
              <a:rPr lang="fr-CA" dirty="0"/>
              <a:t> for </a:t>
            </a:r>
            <a:r>
              <a:rPr lang="fr-CA" dirty="0" err="1"/>
              <a:t>married</a:t>
            </a:r>
            <a:r>
              <a:rPr lang="fr-CA" dirty="0"/>
              <a:t> parents and </a:t>
            </a:r>
            <a:r>
              <a:rPr lang="fr-CA" dirty="0" err="1"/>
              <a:t>unmarried</a:t>
            </a:r>
            <a:r>
              <a:rPr lang="fr-CA" dirty="0"/>
              <a:t> couples. The </a:t>
            </a:r>
            <a:r>
              <a:rPr lang="fr-CA" dirty="0" err="1"/>
              <a:t>amount</a:t>
            </a:r>
            <a:r>
              <a:rPr lang="fr-CA" dirty="0"/>
              <a:t> one parent </a:t>
            </a:r>
            <a:r>
              <a:rPr lang="fr-CA" dirty="0" err="1"/>
              <a:t>receives</a:t>
            </a:r>
            <a:r>
              <a:rPr lang="fr-CA" dirty="0"/>
              <a:t> </a:t>
            </a:r>
            <a:r>
              <a:rPr lang="fr-CA" dirty="0" err="1"/>
              <a:t>from</a:t>
            </a:r>
            <a:r>
              <a:rPr lang="fr-CA" dirty="0"/>
              <a:t> the </a:t>
            </a:r>
            <a:r>
              <a:rPr lang="fr-CA" dirty="0" err="1"/>
              <a:t>other</a:t>
            </a:r>
            <a:r>
              <a:rPr lang="fr-CA" dirty="0"/>
              <a:t> for the </a:t>
            </a:r>
            <a:r>
              <a:rPr lang="fr-CA" dirty="0" err="1"/>
              <a:t>children</a:t>
            </a:r>
            <a:r>
              <a:rPr lang="fr-CA" dirty="0"/>
              <a:t> </a:t>
            </a:r>
            <a:r>
              <a:rPr lang="fr-CA" dirty="0" err="1"/>
              <a:t>is</a:t>
            </a:r>
            <a:r>
              <a:rPr lang="fr-CA" dirty="0"/>
              <a:t> </a:t>
            </a:r>
            <a:r>
              <a:rPr lang="fr-CA" dirty="0" err="1"/>
              <a:t>called</a:t>
            </a:r>
            <a:r>
              <a:rPr lang="fr-CA" dirty="0"/>
              <a:t> </a:t>
            </a:r>
            <a:r>
              <a:rPr lang="fr-CA" b="1" dirty="0" err="1"/>
              <a:t>child</a:t>
            </a:r>
            <a:r>
              <a:rPr lang="fr-CA" b="1" dirty="0"/>
              <a:t> support</a:t>
            </a:r>
            <a:r>
              <a:rPr lang="fr-CA" dirty="0"/>
              <a:t>. </a:t>
            </a:r>
          </a:p>
          <a:p>
            <a:pPr marL="285750" indent="-285750">
              <a:buFont typeface="Arial,Sans-Serif"/>
              <a:buChar char="•"/>
            </a:pPr>
            <a:endParaRPr lang="en-US" dirty="0"/>
          </a:p>
          <a:p>
            <a:pPr marL="285750" indent="-285750">
              <a:buFont typeface="Arial,Sans-Serif"/>
              <a:buChar char="•"/>
            </a:pPr>
            <a:r>
              <a:rPr lang="fr-CA" dirty="0"/>
              <a:t>The </a:t>
            </a:r>
            <a:r>
              <a:rPr lang="fr-CA" dirty="0" err="1"/>
              <a:t>amount</a:t>
            </a:r>
            <a:r>
              <a:rPr lang="fr-CA" dirty="0"/>
              <a:t> </a:t>
            </a:r>
            <a:r>
              <a:rPr lang="fr-CA" dirty="0" err="1"/>
              <a:t>is</a:t>
            </a:r>
            <a:r>
              <a:rPr lang="fr-CA" dirty="0"/>
              <a:t> </a:t>
            </a:r>
            <a:r>
              <a:rPr lang="fr-CA" dirty="0" err="1"/>
              <a:t>calculated</a:t>
            </a:r>
            <a:r>
              <a:rPr lang="fr-CA" dirty="0"/>
              <a:t> </a:t>
            </a:r>
            <a:r>
              <a:rPr lang="fr-CA" dirty="0" err="1"/>
              <a:t>based</a:t>
            </a:r>
            <a:r>
              <a:rPr lang="fr-CA" dirty="0"/>
              <a:t> on </a:t>
            </a:r>
            <a:r>
              <a:rPr lang="fr-CA" dirty="0" err="1"/>
              <a:t>each</a:t>
            </a:r>
            <a:r>
              <a:rPr lang="fr-CA" dirty="0"/>
              <a:t> </a:t>
            </a:r>
            <a:r>
              <a:rPr lang="fr-CA" dirty="0" err="1"/>
              <a:t>parent’s</a:t>
            </a:r>
            <a:r>
              <a:rPr lang="fr-CA" dirty="0"/>
              <a:t> </a:t>
            </a:r>
            <a:r>
              <a:rPr lang="fr-CA" b="1" dirty="0" err="1"/>
              <a:t>financial</a:t>
            </a:r>
            <a:r>
              <a:rPr lang="fr-CA" b="1" dirty="0"/>
              <a:t> situation</a:t>
            </a:r>
            <a:r>
              <a:rPr lang="fr-CA" dirty="0"/>
              <a:t>, the </a:t>
            </a:r>
            <a:r>
              <a:rPr lang="fr-CA" dirty="0" err="1"/>
              <a:t>children’s</a:t>
            </a:r>
            <a:r>
              <a:rPr lang="fr-CA" dirty="0"/>
              <a:t> </a:t>
            </a:r>
            <a:r>
              <a:rPr lang="fr-CA" b="1" dirty="0" err="1"/>
              <a:t>needs</a:t>
            </a:r>
            <a:r>
              <a:rPr lang="fr-CA" dirty="0"/>
              <a:t>, the </a:t>
            </a:r>
            <a:r>
              <a:rPr lang="fr-CA" b="1" dirty="0" err="1"/>
              <a:t>number</a:t>
            </a:r>
            <a:r>
              <a:rPr lang="fr-CA" b="1" dirty="0"/>
              <a:t> of </a:t>
            </a:r>
            <a:r>
              <a:rPr lang="fr-CA" b="1" dirty="0" err="1"/>
              <a:t>children</a:t>
            </a:r>
            <a:r>
              <a:rPr lang="fr-CA" b="1" dirty="0"/>
              <a:t> </a:t>
            </a:r>
            <a:r>
              <a:rPr lang="fr-CA" dirty="0"/>
              <a:t>and how </a:t>
            </a:r>
            <a:r>
              <a:rPr lang="fr-CA" dirty="0" err="1"/>
              <a:t>much</a:t>
            </a:r>
            <a:r>
              <a:rPr lang="fr-CA" dirty="0"/>
              <a:t> </a:t>
            </a:r>
            <a:r>
              <a:rPr lang="fr-CA" b="1" dirty="0"/>
              <a:t>time the </a:t>
            </a:r>
            <a:r>
              <a:rPr lang="fr-CA" b="1" dirty="0" err="1"/>
              <a:t>children</a:t>
            </a:r>
            <a:r>
              <a:rPr lang="fr-CA" b="1" dirty="0"/>
              <a:t> </a:t>
            </a:r>
            <a:r>
              <a:rPr lang="fr-CA" b="1" dirty="0" err="1"/>
              <a:t>spend</a:t>
            </a:r>
            <a:r>
              <a:rPr lang="fr-CA" b="1" dirty="0"/>
              <a:t> </a:t>
            </a:r>
            <a:r>
              <a:rPr lang="fr-CA" b="1" dirty="0" err="1"/>
              <a:t>with</a:t>
            </a:r>
            <a:r>
              <a:rPr lang="fr-CA" b="1" dirty="0"/>
              <a:t> </a:t>
            </a:r>
            <a:r>
              <a:rPr lang="fr-CA" b="1" dirty="0" err="1"/>
              <a:t>each</a:t>
            </a:r>
            <a:r>
              <a:rPr lang="fr-CA" b="1" dirty="0"/>
              <a:t> parent</a:t>
            </a:r>
            <a:r>
              <a:rPr lang="fr-CA" dirty="0"/>
              <a:t>. The </a:t>
            </a:r>
            <a:r>
              <a:rPr lang="fr-CA" dirty="0" err="1"/>
              <a:t>law</a:t>
            </a:r>
            <a:r>
              <a:rPr lang="fr-CA" dirty="0"/>
              <a:t> </a:t>
            </a:r>
            <a:r>
              <a:rPr lang="fr-CA" dirty="0" err="1"/>
              <a:t>establishes</a:t>
            </a:r>
            <a:r>
              <a:rPr lang="fr-CA" dirty="0"/>
              <a:t> a </a:t>
            </a:r>
            <a:r>
              <a:rPr lang="fr-CA" dirty="0" err="1"/>
              <a:t>specific</a:t>
            </a:r>
            <a:r>
              <a:rPr lang="fr-CA" dirty="0"/>
              <a:t> </a:t>
            </a:r>
            <a:r>
              <a:rPr lang="fr-CA" dirty="0" err="1"/>
              <a:t>way</a:t>
            </a:r>
            <a:r>
              <a:rPr lang="fr-CA" dirty="0"/>
              <a:t> of </a:t>
            </a:r>
            <a:r>
              <a:rPr lang="fr-CA" dirty="0" err="1"/>
              <a:t>calculating</a:t>
            </a:r>
            <a:r>
              <a:rPr lang="fr-CA" dirty="0"/>
              <a:t> </a:t>
            </a:r>
            <a:r>
              <a:rPr lang="fr-CA" dirty="0" err="1"/>
              <a:t>it</a:t>
            </a:r>
            <a:r>
              <a:rPr lang="fr-CA" dirty="0"/>
              <a:t> </a:t>
            </a:r>
            <a:r>
              <a:rPr lang="fr-CA" dirty="0">
                <a:hlinkClick r:id="rId3"/>
              </a:rPr>
              <a:t>[6]</a:t>
            </a:r>
            <a:r>
              <a:rPr lang="fr-CA" dirty="0"/>
              <a:t>. </a:t>
            </a:r>
            <a:endParaRPr lang="en-US"/>
          </a:p>
          <a:p>
            <a:pPr marL="742950" lvl="1" indent="-285750">
              <a:buFont typeface="Arial,Sans-Serif"/>
              <a:buChar char="•"/>
            </a:pPr>
            <a:r>
              <a:rPr lang="fr-CA" dirty="0"/>
              <a:t>For </a:t>
            </a:r>
            <a:r>
              <a:rPr lang="fr-CA" dirty="0" err="1"/>
              <a:t>example</a:t>
            </a:r>
            <a:r>
              <a:rPr lang="fr-CA" dirty="0"/>
              <a:t>, if the </a:t>
            </a:r>
            <a:r>
              <a:rPr lang="fr-CA" dirty="0" err="1"/>
              <a:t>mother</a:t>
            </a:r>
            <a:r>
              <a:rPr lang="fr-CA" dirty="0"/>
              <a:t> has no job </a:t>
            </a:r>
            <a:r>
              <a:rPr lang="fr-CA" dirty="0" err="1"/>
              <a:t>while</a:t>
            </a:r>
            <a:r>
              <a:rPr lang="fr-CA" dirty="0"/>
              <a:t> the </a:t>
            </a:r>
            <a:r>
              <a:rPr lang="fr-CA" dirty="0" err="1"/>
              <a:t>father</a:t>
            </a:r>
            <a:r>
              <a:rPr lang="fr-CA" dirty="0"/>
              <a:t> has a stable and high </a:t>
            </a:r>
            <a:r>
              <a:rPr lang="fr-CA" dirty="0" err="1"/>
              <a:t>income</a:t>
            </a:r>
            <a:r>
              <a:rPr lang="fr-CA" dirty="0"/>
              <a:t>, </a:t>
            </a:r>
            <a:r>
              <a:rPr lang="fr-CA" dirty="0" err="1"/>
              <a:t>he</a:t>
            </a:r>
            <a:r>
              <a:rPr lang="fr-CA" dirty="0"/>
              <a:t> </a:t>
            </a:r>
            <a:r>
              <a:rPr lang="fr-CA" dirty="0" err="1"/>
              <a:t>might</a:t>
            </a:r>
            <a:r>
              <a:rPr lang="fr-CA" dirty="0"/>
              <a:t> have to </a:t>
            </a:r>
            <a:r>
              <a:rPr lang="fr-CA" dirty="0" err="1"/>
              <a:t>pay</a:t>
            </a:r>
            <a:r>
              <a:rPr lang="fr-CA" dirty="0"/>
              <a:t> </a:t>
            </a:r>
            <a:r>
              <a:rPr lang="fr-CA" dirty="0" err="1"/>
              <a:t>child</a:t>
            </a:r>
            <a:r>
              <a:rPr lang="fr-CA" dirty="0"/>
              <a:t> support. In </a:t>
            </a:r>
            <a:r>
              <a:rPr lang="fr-CA" dirty="0" err="1"/>
              <a:t>Jennifer’s</a:t>
            </a:r>
            <a:r>
              <a:rPr lang="fr-CA" dirty="0"/>
              <a:t> case, </a:t>
            </a:r>
            <a:r>
              <a:rPr lang="fr-CA" dirty="0" err="1"/>
              <a:t>she</a:t>
            </a:r>
            <a:r>
              <a:rPr lang="fr-CA" dirty="0"/>
              <a:t> has no job and </a:t>
            </a:r>
            <a:r>
              <a:rPr lang="fr-CA" dirty="0" err="1"/>
              <a:t>her</a:t>
            </a:r>
            <a:r>
              <a:rPr lang="fr-CA" dirty="0"/>
              <a:t> </a:t>
            </a:r>
            <a:r>
              <a:rPr lang="fr-CA" dirty="0" err="1"/>
              <a:t>husband</a:t>
            </a:r>
            <a:r>
              <a:rPr lang="fr-CA" dirty="0"/>
              <a:t> </a:t>
            </a:r>
            <a:r>
              <a:rPr lang="fr-CA" dirty="0" err="1"/>
              <a:t>is</a:t>
            </a:r>
            <a:r>
              <a:rPr lang="fr-CA" dirty="0"/>
              <a:t> the one </a:t>
            </a:r>
            <a:r>
              <a:rPr lang="fr-CA" dirty="0" err="1"/>
              <a:t>paying</a:t>
            </a:r>
            <a:r>
              <a:rPr lang="fr-CA" dirty="0"/>
              <a:t> for </a:t>
            </a:r>
            <a:r>
              <a:rPr lang="fr-CA" dirty="0" err="1"/>
              <a:t>everything</a:t>
            </a:r>
            <a:r>
              <a:rPr lang="fr-CA" dirty="0"/>
              <a:t>. If </a:t>
            </a:r>
            <a:r>
              <a:rPr lang="fr-CA" dirty="0" err="1"/>
              <a:t>they</a:t>
            </a:r>
            <a:r>
              <a:rPr lang="fr-CA" dirty="0"/>
              <a:t> </a:t>
            </a:r>
            <a:r>
              <a:rPr lang="fr-CA" dirty="0" err="1"/>
              <a:t>separate</a:t>
            </a:r>
            <a:r>
              <a:rPr lang="fr-CA" dirty="0"/>
              <a:t>, </a:t>
            </a:r>
            <a:r>
              <a:rPr lang="fr-CA" dirty="0" err="1"/>
              <a:t>she</a:t>
            </a:r>
            <a:r>
              <a:rPr lang="fr-CA" dirty="0"/>
              <a:t> can </a:t>
            </a:r>
            <a:r>
              <a:rPr lang="fr-CA" dirty="0" err="1"/>
              <a:t>ask</a:t>
            </a:r>
            <a:r>
              <a:rPr lang="fr-CA" dirty="0"/>
              <a:t> </a:t>
            </a:r>
            <a:r>
              <a:rPr lang="fr-CA" dirty="0" err="1"/>
              <a:t>him</a:t>
            </a:r>
            <a:r>
              <a:rPr lang="fr-CA" dirty="0"/>
              <a:t> for </a:t>
            </a:r>
            <a:r>
              <a:rPr lang="fr-CA" dirty="0" err="1"/>
              <a:t>child</a:t>
            </a:r>
            <a:r>
              <a:rPr lang="fr-CA" dirty="0"/>
              <a:t> support for </a:t>
            </a:r>
            <a:r>
              <a:rPr lang="fr-CA" dirty="0" err="1"/>
              <a:t>their</a:t>
            </a:r>
            <a:r>
              <a:rPr lang="fr-CA" dirty="0"/>
              <a:t> son.</a:t>
            </a:r>
          </a:p>
          <a:p>
            <a:pPr marL="457200" lvl="1" indent="0">
              <a:buFont typeface="Arial,Sans-Serif"/>
              <a:buNone/>
            </a:pPr>
            <a:r>
              <a:rPr lang="fr-CA" dirty="0"/>
              <a:t> </a:t>
            </a:r>
            <a:endParaRPr lang="en-US" dirty="0"/>
          </a:p>
          <a:p>
            <a:pPr marL="285750" indent="-285750">
              <a:buFont typeface="Arial,Sans-Serif"/>
              <a:buChar char="•"/>
            </a:pPr>
            <a:r>
              <a:rPr lang="fr-CA" dirty="0"/>
              <a:t>The parents can </a:t>
            </a:r>
            <a:r>
              <a:rPr lang="fr-CA" b="1" dirty="0" err="1"/>
              <a:t>agree</a:t>
            </a:r>
            <a:r>
              <a:rPr lang="fr-CA" dirty="0"/>
              <a:t> on the </a:t>
            </a:r>
            <a:r>
              <a:rPr lang="fr-CA" dirty="0" err="1"/>
              <a:t>amount</a:t>
            </a:r>
            <a:r>
              <a:rPr lang="fr-CA" dirty="0"/>
              <a:t> (</a:t>
            </a:r>
            <a:r>
              <a:rPr lang="fr-CA" dirty="0" err="1"/>
              <a:t>with</a:t>
            </a:r>
            <a:r>
              <a:rPr lang="fr-CA" dirty="0"/>
              <a:t> or </a:t>
            </a:r>
            <a:r>
              <a:rPr lang="fr-CA" dirty="0" err="1"/>
              <a:t>without</a:t>
            </a:r>
            <a:r>
              <a:rPr lang="fr-CA" dirty="0"/>
              <a:t> the help of a </a:t>
            </a:r>
            <a:r>
              <a:rPr lang="fr-CA" dirty="0" err="1"/>
              <a:t>mediator</a:t>
            </a:r>
            <a:r>
              <a:rPr lang="fr-CA" dirty="0"/>
              <a:t>).</a:t>
            </a:r>
          </a:p>
          <a:p>
            <a:pPr marL="0" indent="0">
              <a:buFont typeface="Arial,Sans-Serif"/>
              <a:buNone/>
            </a:pPr>
            <a:r>
              <a:rPr lang="fr-CA" dirty="0"/>
              <a:t> </a:t>
            </a:r>
            <a:endParaRPr lang="en-US" dirty="0"/>
          </a:p>
          <a:p>
            <a:pPr marL="285750" indent="-285750">
              <a:buFont typeface="Arial,Sans-Serif"/>
              <a:buChar char="•"/>
            </a:pPr>
            <a:r>
              <a:rPr lang="fr-CA" dirty="0" err="1"/>
              <a:t>Either</a:t>
            </a:r>
            <a:r>
              <a:rPr lang="fr-CA" dirty="0"/>
              <a:t> parent can </a:t>
            </a:r>
            <a:r>
              <a:rPr lang="fr-CA" dirty="0" err="1"/>
              <a:t>also</a:t>
            </a:r>
            <a:r>
              <a:rPr lang="fr-CA" dirty="0"/>
              <a:t> </a:t>
            </a:r>
            <a:r>
              <a:rPr lang="fr-CA" dirty="0" err="1"/>
              <a:t>ask</a:t>
            </a:r>
            <a:r>
              <a:rPr lang="fr-CA" dirty="0"/>
              <a:t> the </a:t>
            </a:r>
            <a:r>
              <a:rPr lang="fr-CA" b="1" dirty="0"/>
              <a:t>court</a:t>
            </a:r>
            <a:r>
              <a:rPr lang="fr-CA" dirty="0"/>
              <a:t> to set the </a:t>
            </a:r>
            <a:r>
              <a:rPr lang="fr-CA" dirty="0" err="1"/>
              <a:t>amount</a:t>
            </a:r>
            <a:r>
              <a:rPr lang="fr-CA" dirty="0"/>
              <a:t> or to </a:t>
            </a:r>
            <a:r>
              <a:rPr lang="fr-CA" dirty="0" err="1"/>
              <a:t>formalize</a:t>
            </a:r>
            <a:r>
              <a:rPr lang="fr-CA" dirty="0"/>
              <a:t> the agreement the parents made </a:t>
            </a:r>
            <a:r>
              <a:rPr lang="fr-CA" dirty="0" err="1"/>
              <a:t>together</a:t>
            </a:r>
            <a:r>
              <a:rPr lang="fr-CA" dirty="0"/>
              <a:t>. In </a:t>
            </a:r>
            <a:r>
              <a:rPr lang="fr-CA" dirty="0" err="1"/>
              <a:t>both</a:t>
            </a:r>
            <a:r>
              <a:rPr lang="fr-CA" dirty="0"/>
              <a:t> cases, Revenu </a:t>
            </a:r>
            <a:r>
              <a:rPr lang="fr-CA" dirty="0" err="1"/>
              <a:t>Quebec</a:t>
            </a:r>
            <a:r>
              <a:rPr lang="fr-CA" dirty="0"/>
              <a:t> </a:t>
            </a:r>
            <a:r>
              <a:rPr lang="fr-CA" dirty="0" err="1"/>
              <a:t>will</a:t>
            </a:r>
            <a:r>
              <a:rPr lang="fr-CA" dirty="0"/>
              <a:t> </a:t>
            </a:r>
            <a:r>
              <a:rPr lang="fr-CA" dirty="0" err="1"/>
              <a:t>usually</a:t>
            </a:r>
            <a:r>
              <a:rPr lang="fr-CA" dirty="0"/>
              <a:t> </a:t>
            </a:r>
            <a:r>
              <a:rPr lang="fr-CA" dirty="0" err="1"/>
              <a:t>deduct</a:t>
            </a:r>
            <a:r>
              <a:rPr lang="fr-CA" dirty="0"/>
              <a:t> the support </a:t>
            </a:r>
            <a:r>
              <a:rPr lang="fr-CA" dirty="0" err="1"/>
              <a:t>amount</a:t>
            </a:r>
            <a:r>
              <a:rPr lang="fr-CA" dirty="0"/>
              <a:t> </a:t>
            </a:r>
            <a:r>
              <a:rPr lang="fr-CA" dirty="0" err="1"/>
              <a:t>from</a:t>
            </a:r>
            <a:r>
              <a:rPr lang="fr-CA" dirty="0"/>
              <a:t> the </a:t>
            </a:r>
            <a:r>
              <a:rPr lang="fr-CA" dirty="0" err="1"/>
              <a:t>salary</a:t>
            </a:r>
            <a:r>
              <a:rPr lang="fr-CA" dirty="0"/>
              <a:t> of the parent </a:t>
            </a:r>
            <a:r>
              <a:rPr lang="fr-CA" dirty="0" err="1"/>
              <a:t>who</a:t>
            </a:r>
            <a:r>
              <a:rPr lang="fr-CA" dirty="0"/>
              <a:t> must </a:t>
            </a:r>
            <a:r>
              <a:rPr lang="fr-CA" dirty="0" err="1"/>
              <a:t>pay</a:t>
            </a:r>
            <a:r>
              <a:rPr lang="fr-CA" dirty="0"/>
              <a:t> </a:t>
            </a:r>
            <a:r>
              <a:rPr lang="fr-CA" dirty="0" err="1"/>
              <a:t>it</a:t>
            </a:r>
            <a:r>
              <a:rPr lang="fr-CA" dirty="0"/>
              <a:t>. Revenu </a:t>
            </a:r>
            <a:r>
              <a:rPr lang="fr-CA" dirty="0" err="1"/>
              <a:t>Quebec</a:t>
            </a:r>
            <a:r>
              <a:rPr lang="fr-CA" dirty="0"/>
              <a:t> </a:t>
            </a:r>
            <a:r>
              <a:rPr lang="fr-CA" dirty="0" err="1"/>
              <a:t>will</a:t>
            </a:r>
            <a:r>
              <a:rPr lang="fr-CA" dirty="0"/>
              <a:t> </a:t>
            </a:r>
            <a:r>
              <a:rPr lang="fr-CA" dirty="0" err="1"/>
              <a:t>then</a:t>
            </a:r>
            <a:r>
              <a:rPr lang="fr-CA" dirty="0"/>
              <a:t> </a:t>
            </a:r>
            <a:r>
              <a:rPr lang="fr-CA" dirty="0" err="1"/>
              <a:t>give</a:t>
            </a:r>
            <a:r>
              <a:rPr lang="fr-CA" dirty="0"/>
              <a:t> </a:t>
            </a:r>
            <a:r>
              <a:rPr lang="fr-CA" dirty="0" err="1"/>
              <a:t>it</a:t>
            </a:r>
            <a:r>
              <a:rPr lang="fr-CA" dirty="0"/>
              <a:t> to the </a:t>
            </a:r>
            <a:r>
              <a:rPr lang="fr-CA" dirty="0" err="1"/>
              <a:t>other</a:t>
            </a:r>
            <a:r>
              <a:rPr lang="fr-CA" dirty="0"/>
              <a:t> parent (</a:t>
            </a:r>
            <a:r>
              <a:rPr lang="fr-CA" dirty="0" err="1"/>
              <a:t>usually</a:t>
            </a:r>
            <a:r>
              <a:rPr lang="fr-CA" dirty="0"/>
              <a:t> </a:t>
            </a:r>
            <a:r>
              <a:rPr lang="fr-CA" dirty="0" err="1"/>
              <a:t>twice</a:t>
            </a:r>
            <a:r>
              <a:rPr lang="fr-CA" dirty="0"/>
              <a:t> a </a:t>
            </a:r>
            <a:r>
              <a:rPr lang="fr-CA" dirty="0" err="1"/>
              <a:t>month</a:t>
            </a:r>
            <a:r>
              <a:rPr lang="fr-CA" dirty="0"/>
              <a:t>). In </a:t>
            </a:r>
            <a:r>
              <a:rPr lang="fr-CA" dirty="0" err="1"/>
              <a:t>other</a:t>
            </a:r>
            <a:r>
              <a:rPr lang="fr-CA" dirty="0"/>
              <a:t> </a:t>
            </a:r>
            <a:r>
              <a:rPr lang="fr-CA" dirty="0" err="1"/>
              <a:t>words</a:t>
            </a:r>
            <a:r>
              <a:rPr lang="fr-CA" dirty="0"/>
              <a:t>, the parent </a:t>
            </a:r>
            <a:r>
              <a:rPr lang="fr-CA" dirty="0" err="1"/>
              <a:t>receiving</a:t>
            </a:r>
            <a:r>
              <a:rPr lang="fr-CA" dirty="0"/>
              <a:t> the support </a:t>
            </a:r>
            <a:r>
              <a:rPr lang="fr-CA" dirty="0" err="1"/>
              <a:t>will</a:t>
            </a:r>
            <a:r>
              <a:rPr lang="fr-CA" dirty="0"/>
              <a:t> not </a:t>
            </a:r>
            <a:r>
              <a:rPr lang="fr-CA" dirty="0" err="1"/>
              <a:t>need</a:t>
            </a:r>
            <a:r>
              <a:rPr lang="fr-CA" dirty="0"/>
              <a:t> to </a:t>
            </a:r>
            <a:r>
              <a:rPr lang="fr-CA" dirty="0" err="1"/>
              <a:t>reach</a:t>
            </a:r>
            <a:r>
              <a:rPr lang="fr-CA" dirty="0"/>
              <a:t> out to the </a:t>
            </a:r>
            <a:r>
              <a:rPr lang="fr-CA" dirty="0" err="1"/>
              <a:t>other</a:t>
            </a:r>
            <a:r>
              <a:rPr lang="fr-CA" dirty="0"/>
              <a:t> parent </a:t>
            </a:r>
            <a:r>
              <a:rPr lang="fr-CA" dirty="0" err="1"/>
              <a:t>every</a:t>
            </a:r>
            <a:r>
              <a:rPr lang="fr-CA" dirty="0"/>
              <a:t> </a:t>
            </a:r>
            <a:r>
              <a:rPr lang="fr-CA" dirty="0" err="1"/>
              <a:t>month</a:t>
            </a:r>
            <a:r>
              <a:rPr lang="fr-CA" dirty="0"/>
              <a:t> to </a:t>
            </a:r>
            <a:r>
              <a:rPr lang="fr-CA" dirty="0" err="1"/>
              <a:t>collect</a:t>
            </a:r>
            <a:r>
              <a:rPr lang="fr-CA" dirty="0"/>
              <a:t> the money. </a:t>
            </a:r>
          </a:p>
          <a:p>
            <a:pPr marL="285750" indent="-285750">
              <a:buFont typeface="Arial,Sans-Serif"/>
              <a:buChar char="•"/>
            </a:pPr>
            <a:endParaRPr lang="en-US" dirty="0"/>
          </a:p>
          <a:p>
            <a:r>
              <a:rPr lang="fr-CA" b="1" u="sng" dirty="0" err="1"/>
              <a:t>Additional</a:t>
            </a:r>
            <a:r>
              <a:rPr lang="fr-CA" b="1" u="sng" dirty="0"/>
              <a:t> information</a:t>
            </a:r>
            <a:endParaRPr lang="fr-CA" dirty="0"/>
          </a:p>
          <a:p>
            <a:endParaRPr lang="fr-CA" dirty="0"/>
          </a:p>
          <a:p>
            <a:pPr marL="285750" indent="-285750">
              <a:buFont typeface="Arial,Sans-Serif"/>
              <a:buChar char="•"/>
            </a:pPr>
            <a:r>
              <a:rPr lang="fr-CA" dirty="0"/>
              <a:t>Child support </a:t>
            </a:r>
            <a:r>
              <a:rPr lang="fr-CA" dirty="0" err="1"/>
              <a:t>is</a:t>
            </a:r>
            <a:r>
              <a:rPr lang="fr-CA" dirty="0"/>
              <a:t> </a:t>
            </a:r>
            <a:r>
              <a:rPr lang="fr-CA" dirty="0" err="1"/>
              <a:t>also</a:t>
            </a:r>
            <a:r>
              <a:rPr lang="fr-CA" dirty="0"/>
              <a:t> </a:t>
            </a:r>
            <a:r>
              <a:rPr lang="fr-CA" dirty="0" err="1"/>
              <a:t>discussed</a:t>
            </a:r>
            <a:r>
              <a:rPr lang="fr-CA" dirty="0"/>
              <a:t> in the workshop </a:t>
            </a:r>
            <a:r>
              <a:rPr lang="fr-CA" dirty="0" err="1"/>
              <a:t>titled</a:t>
            </a:r>
            <a:r>
              <a:rPr lang="fr-CA" dirty="0"/>
              <a:t> «</a:t>
            </a:r>
            <a:r>
              <a:rPr lang="fr-CA" dirty="0" err="1"/>
              <a:t>My</a:t>
            </a:r>
            <a:r>
              <a:rPr lang="fr-CA" dirty="0"/>
              <a:t> </a:t>
            </a:r>
            <a:r>
              <a:rPr lang="fr-CA" dirty="0" err="1"/>
              <a:t>Children</a:t>
            </a:r>
            <a:r>
              <a:rPr lang="fr-CA" dirty="0"/>
              <a:t>».</a:t>
            </a:r>
          </a:p>
          <a:p>
            <a:pPr marL="0" indent="0">
              <a:buFont typeface="Arial,Sans-Serif"/>
              <a:buNone/>
            </a:pPr>
            <a:r>
              <a:rPr lang="fr-CA" dirty="0"/>
              <a:t> </a:t>
            </a:r>
          </a:p>
          <a:p>
            <a:pPr marL="285750" indent="-285750">
              <a:buFont typeface="Arial,Sans-Serif"/>
              <a:buChar char="•"/>
            </a:pPr>
            <a:r>
              <a:rPr lang="fr-CA" dirty="0"/>
              <a:t>The </a:t>
            </a:r>
            <a:r>
              <a:rPr lang="fr-CA" dirty="0">
                <a:hlinkClick r:id="rId4"/>
              </a:rPr>
              <a:t>Child Support Payments Calculation </a:t>
            </a:r>
            <a:r>
              <a:rPr lang="fr-CA" dirty="0" err="1">
                <a:hlinkClick r:id="rId4"/>
              </a:rPr>
              <a:t>tool</a:t>
            </a:r>
            <a:r>
              <a:rPr lang="fr-CA" dirty="0"/>
              <a:t> on the </a:t>
            </a:r>
            <a:r>
              <a:rPr lang="fr-CA" dirty="0" err="1"/>
              <a:t>government's</a:t>
            </a:r>
            <a:r>
              <a:rPr lang="fr-CA" dirty="0"/>
              <a:t> </a:t>
            </a:r>
            <a:r>
              <a:rPr lang="fr-CA" dirty="0" err="1"/>
              <a:t>website</a:t>
            </a:r>
            <a:r>
              <a:rPr lang="fr-CA" dirty="0"/>
              <a:t> </a:t>
            </a:r>
            <a:r>
              <a:rPr lang="fr-CA" dirty="0" err="1"/>
              <a:t>helps</a:t>
            </a:r>
            <a:r>
              <a:rPr lang="fr-CA" dirty="0"/>
              <a:t> </a:t>
            </a:r>
            <a:r>
              <a:rPr lang="fr-CA" dirty="0" err="1"/>
              <a:t>calculate</a:t>
            </a:r>
            <a:r>
              <a:rPr lang="fr-CA" dirty="0"/>
              <a:t> the </a:t>
            </a:r>
            <a:r>
              <a:rPr lang="fr-CA" dirty="0" err="1"/>
              <a:t>child</a:t>
            </a:r>
            <a:r>
              <a:rPr lang="fr-CA" dirty="0"/>
              <a:t> support. It can </a:t>
            </a:r>
            <a:r>
              <a:rPr lang="fr-CA" dirty="0" err="1"/>
              <a:t>be</a:t>
            </a:r>
            <a:r>
              <a:rPr lang="fr-CA" dirty="0"/>
              <a:t> </a:t>
            </a:r>
            <a:r>
              <a:rPr lang="fr-CA" dirty="0" err="1"/>
              <a:t>used</a:t>
            </a:r>
            <a:r>
              <a:rPr lang="fr-CA" dirty="0"/>
              <a:t> by a parent </a:t>
            </a:r>
            <a:r>
              <a:rPr lang="fr-CA" dirty="0" err="1"/>
              <a:t>who</a:t>
            </a:r>
            <a:r>
              <a:rPr lang="fr-CA" dirty="0"/>
              <a:t> </a:t>
            </a:r>
            <a:r>
              <a:rPr lang="fr-CA" dirty="0" err="1"/>
              <a:t>wants</a:t>
            </a:r>
            <a:r>
              <a:rPr lang="fr-CA" dirty="0"/>
              <a:t> to </a:t>
            </a:r>
            <a:r>
              <a:rPr lang="fr-CA" dirty="0" err="1"/>
              <a:t>get</a:t>
            </a:r>
            <a:r>
              <a:rPr lang="fr-CA" dirty="0"/>
              <a:t> a </a:t>
            </a:r>
            <a:r>
              <a:rPr lang="fr-CA" dirty="0" err="1"/>
              <a:t>better</a:t>
            </a:r>
            <a:r>
              <a:rPr lang="fr-CA" dirty="0"/>
              <a:t> </a:t>
            </a:r>
            <a:r>
              <a:rPr lang="fr-CA" dirty="0" err="1"/>
              <a:t>idea</a:t>
            </a:r>
            <a:r>
              <a:rPr lang="fr-CA" dirty="0"/>
              <a:t> of the </a:t>
            </a:r>
            <a:r>
              <a:rPr lang="fr-CA" dirty="0" err="1"/>
              <a:t>amount</a:t>
            </a:r>
            <a:r>
              <a:rPr lang="fr-CA" dirty="0"/>
              <a:t> of </a:t>
            </a:r>
            <a:r>
              <a:rPr lang="fr-CA" dirty="0" err="1"/>
              <a:t>child</a:t>
            </a:r>
            <a:r>
              <a:rPr lang="fr-CA" dirty="0"/>
              <a:t> support </a:t>
            </a:r>
            <a:r>
              <a:rPr lang="fr-CA" dirty="0" err="1"/>
              <a:t>they</a:t>
            </a:r>
            <a:r>
              <a:rPr lang="fr-CA" dirty="0"/>
              <a:t> </a:t>
            </a:r>
            <a:r>
              <a:rPr lang="fr-CA" dirty="0" err="1"/>
              <a:t>might</a:t>
            </a:r>
            <a:r>
              <a:rPr lang="fr-CA" dirty="0"/>
              <a:t> </a:t>
            </a:r>
            <a:r>
              <a:rPr lang="fr-CA" dirty="0" err="1"/>
              <a:t>receive</a:t>
            </a:r>
            <a:r>
              <a:rPr lang="fr-CA" dirty="0"/>
              <a:t> if </a:t>
            </a:r>
            <a:r>
              <a:rPr lang="fr-CA" dirty="0" err="1"/>
              <a:t>they</a:t>
            </a:r>
            <a:r>
              <a:rPr lang="fr-CA" dirty="0"/>
              <a:t> go to court </a:t>
            </a:r>
            <a:r>
              <a:rPr lang="fr-CA" dirty="0" err="1"/>
              <a:t>after</a:t>
            </a:r>
            <a:r>
              <a:rPr lang="fr-CA" dirty="0"/>
              <a:t> a </a:t>
            </a:r>
            <a:r>
              <a:rPr lang="fr-CA" dirty="0" err="1"/>
              <a:t>seperation</a:t>
            </a:r>
            <a:r>
              <a:rPr lang="fr-CA" dirty="0"/>
              <a:t>. </a:t>
            </a:r>
            <a:r>
              <a:rPr lang="fr-CA" dirty="0" err="1"/>
              <a:t>However</a:t>
            </a:r>
            <a:r>
              <a:rPr lang="fr-CA" dirty="0"/>
              <a:t>, the court has the final </a:t>
            </a:r>
            <a:r>
              <a:rPr lang="fr-CA" dirty="0" err="1"/>
              <a:t>say</a:t>
            </a:r>
            <a:r>
              <a:rPr lang="fr-CA" dirty="0"/>
              <a:t> ; a </a:t>
            </a:r>
            <a:r>
              <a:rPr lang="fr-CA" dirty="0" err="1"/>
              <a:t>judge</a:t>
            </a:r>
            <a:r>
              <a:rPr lang="fr-CA" dirty="0"/>
              <a:t> </a:t>
            </a:r>
            <a:r>
              <a:rPr lang="fr-CA" dirty="0" err="1"/>
              <a:t>could</a:t>
            </a:r>
            <a:r>
              <a:rPr lang="fr-CA" dirty="0"/>
              <a:t> set a </a:t>
            </a:r>
            <a:r>
              <a:rPr lang="fr-CA" dirty="0" err="1"/>
              <a:t>different</a:t>
            </a:r>
            <a:r>
              <a:rPr lang="fr-CA" dirty="0"/>
              <a:t> </a:t>
            </a:r>
            <a:r>
              <a:rPr lang="fr-CA" dirty="0" err="1"/>
              <a:t>amount</a:t>
            </a:r>
            <a:r>
              <a:rPr lang="fr-CA" dirty="0"/>
              <a:t> </a:t>
            </a:r>
            <a:r>
              <a:rPr lang="fr-CA" dirty="0" err="1"/>
              <a:t>depending</a:t>
            </a:r>
            <a:r>
              <a:rPr lang="fr-CA" dirty="0"/>
              <a:t> on the situation.</a:t>
            </a:r>
          </a:p>
          <a:p>
            <a:endParaRPr lang="fr-CA" dirty="0"/>
          </a:p>
          <a:p>
            <a:pPr marL="285750" indent="-285750">
              <a:buFont typeface="Arial,Sans-Serif"/>
              <a:buChar char="•"/>
            </a:pPr>
            <a:r>
              <a:rPr lang="en-US" dirty="0"/>
              <a:t>For more information on family mediation, you can read this </a:t>
            </a:r>
            <a:r>
              <a:rPr lang="en-US" dirty="0" err="1"/>
              <a:t>Educaloi</a:t>
            </a:r>
            <a:r>
              <a:rPr lang="en-US" dirty="0"/>
              <a:t> article : </a:t>
            </a:r>
            <a:r>
              <a:rPr lang="en-US" dirty="0">
                <a:hlinkClick r:id="rId5"/>
              </a:rPr>
              <a:t>La </a:t>
            </a:r>
            <a:r>
              <a:rPr lang="en-US" dirty="0" err="1">
                <a:hlinkClick r:id="rId5"/>
              </a:rPr>
              <a:t>médiation</a:t>
            </a:r>
            <a:r>
              <a:rPr lang="en-US" dirty="0">
                <a:hlinkClick r:id="rId5"/>
              </a:rPr>
              <a:t> </a:t>
            </a:r>
            <a:r>
              <a:rPr lang="en-US" dirty="0" err="1">
                <a:hlinkClick r:id="rId5"/>
              </a:rPr>
              <a:t>familiale</a:t>
            </a:r>
            <a:r>
              <a:rPr lang="en-US" dirty="0">
                <a:hlinkClick r:id="rId5"/>
              </a:rPr>
              <a:t> </a:t>
            </a:r>
            <a:r>
              <a:rPr lang="en-US" dirty="0" err="1">
                <a:hlinkClick r:id="rId5"/>
              </a:rPr>
              <a:t>en</a:t>
            </a:r>
            <a:r>
              <a:rPr lang="en-US" dirty="0">
                <a:hlinkClick r:id="rId5"/>
              </a:rPr>
              <a:t> six étapes | </a:t>
            </a:r>
            <a:r>
              <a:rPr lang="en-US" dirty="0" err="1">
                <a:hlinkClick r:id="rId5"/>
              </a:rPr>
              <a:t>Éducaloi</a:t>
            </a:r>
            <a:r>
              <a:rPr lang="en-US" dirty="0">
                <a:hlinkClick r:id="rId5"/>
              </a:rPr>
              <a:t> (educaloi.qc.ca)</a:t>
            </a:r>
            <a:r>
              <a:rPr lang="en-US" dirty="0"/>
              <a:t> </a:t>
            </a:r>
            <a:endParaRPr lang="fr-CA" dirty="0"/>
          </a:p>
          <a:p>
            <a:endParaRPr lang="fr-CA" dirty="0"/>
          </a:p>
          <a:p>
            <a:r>
              <a:rPr lang="fr-CA" b="1" u="sng" dirty="0"/>
              <a:t>Sources</a:t>
            </a:r>
            <a:endParaRPr lang="fr-CA" dirty="0"/>
          </a:p>
          <a:p>
            <a:endParaRPr lang="fr-CA" dirty="0"/>
          </a:p>
          <a:p>
            <a:r>
              <a:rPr lang="fr-CA" dirty="0">
                <a:hlinkClick r:id="rId6"/>
              </a:rPr>
              <a:t>[1]</a:t>
            </a:r>
            <a:r>
              <a:rPr lang="fr-CA" dirty="0"/>
              <a:t> </a:t>
            </a:r>
            <a:r>
              <a:rPr lang="fr-CA" i="1" dirty="0"/>
              <a:t>Code civil du Québec</a:t>
            </a:r>
            <a:r>
              <a:rPr lang="fr-CA" dirty="0"/>
              <a:t>, RLRQ, c C-1991, art 585.</a:t>
            </a:r>
            <a:endParaRPr lang="en-US" dirty="0"/>
          </a:p>
          <a:p>
            <a:r>
              <a:rPr lang="fr-CA" dirty="0">
                <a:hlinkClick r:id="rId7"/>
              </a:rPr>
              <a:t>[2]</a:t>
            </a:r>
            <a:r>
              <a:rPr lang="fr-CA" dirty="0"/>
              <a:t> </a:t>
            </a:r>
            <a:r>
              <a:rPr lang="fr-CA" i="1" dirty="0"/>
              <a:t>Code civil du Québec</a:t>
            </a:r>
            <a:r>
              <a:rPr lang="fr-CA" dirty="0"/>
              <a:t>, RLRQ, c C-1991, arts 585, 587.2.</a:t>
            </a:r>
            <a:endParaRPr lang="en-US" dirty="0"/>
          </a:p>
          <a:p>
            <a:r>
              <a:rPr lang="fr-CA" dirty="0">
                <a:hlinkClick r:id="rId8"/>
              </a:rPr>
              <a:t>[3]</a:t>
            </a:r>
            <a:r>
              <a:rPr lang="fr-CA" dirty="0"/>
              <a:t> </a:t>
            </a:r>
            <a:r>
              <a:rPr lang="fr-CA" i="1" dirty="0"/>
              <a:t>Code civil du Québec</a:t>
            </a:r>
            <a:r>
              <a:rPr lang="fr-CA" dirty="0"/>
              <a:t>, RLRQ, c C-1991, arts 522, 585.</a:t>
            </a:r>
            <a:endParaRPr lang="en-US" dirty="0"/>
          </a:p>
          <a:p>
            <a:r>
              <a:rPr lang="fr-CA" dirty="0">
                <a:hlinkClick r:id="rId9"/>
              </a:rPr>
              <a:t>[4]</a:t>
            </a:r>
            <a:r>
              <a:rPr lang="fr-CA" dirty="0"/>
              <a:t> </a:t>
            </a:r>
            <a:r>
              <a:rPr lang="fr-CA" i="1" dirty="0"/>
              <a:t>Code civil du Québec</a:t>
            </a:r>
            <a:r>
              <a:rPr lang="fr-CA" dirty="0"/>
              <a:t>, RLRQ, c C-1991, arts 589.</a:t>
            </a:r>
            <a:endParaRPr lang="en-US" dirty="0"/>
          </a:p>
          <a:p>
            <a:r>
              <a:rPr lang="fr-CA" dirty="0">
                <a:hlinkClick r:id="rId10"/>
              </a:rPr>
              <a:t>[5]</a:t>
            </a:r>
            <a:r>
              <a:rPr lang="fr-CA" dirty="0"/>
              <a:t> </a:t>
            </a:r>
            <a:r>
              <a:rPr lang="fr-CA" i="1" dirty="0"/>
              <a:t>Code civil du Québec</a:t>
            </a:r>
            <a:r>
              <a:rPr lang="fr-CA" dirty="0"/>
              <a:t>, RLRQ, c C-1991, art 587 ; </a:t>
            </a:r>
            <a:r>
              <a:rPr lang="fr-CA" i="1" dirty="0"/>
              <a:t>Règlement sur la fixation des pensions alimentaires pour enfants</a:t>
            </a:r>
            <a:r>
              <a:rPr lang="fr-CA" dirty="0"/>
              <a:t>, RLRQ c C-25.01, r 0.4, art 3.</a:t>
            </a:r>
            <a:endParaRPr lang="en-US" dirty="0"/>
          </a:p>
          <a:p>
            <a:r>
              <a:rPr lang="fr-CA" dirty="0">
                <a:hlinkClick r:id="rId11"/>
              </a:rPr>
              <a:t>[6]</a:t>
            </a:r>
            <a:r>
              <a:rPr lang="fr-CA" dirty="0"/>
              <a:t> </a:t>
            </a:r>
            <a:r>
              <a:rPr lang="fr-CA" i="1" dirty="0"/>
              <a:t>Règlement sur la fixation des pensions alimentaires pour enfants</a:t>
            </a:r>
            <a:r>
              <a:rPr lang="fr-CA" dirty="0"/>
              <a:t>, RLRQ c C-25.01, r 0.4, art 3, Annexe I.</a:t>
            </a:r>
            <a:endParaRPr lang="en-US" dirty="0"/>
          </a:p>
          <a:p>
            <a:r>
              <a:rPr lang="fr-CA" dirty="0">
                <a:hlinkClick r:id="rId12"/>
              </a:rPr>
              <a:t>[7]</a:t>
            </a:r>
            <a:r>
              <a:rPr lang="fr-CA" dirty="0"/>
              <a:t> </a:t>
            </a:r>
            <a:r>
              <a:rPr lang="fr-CA" i="1" dirty="0"/>
              <a:t>Code de procédure civile</a:t>
            </a:r>
            <a:r>
              <a:rPr lang="fr-CA" dirty="0"/>
              <a:t>, RLRQ, c C-25, art 72 al 2.</a:t>
            </a:r>
            <a:endParaRPr lang="en-US" dirty="0"/>
          </a:p>
          <a:p>
            <a:r>
              <a:rPr lang="fr-CA" dirty="0">
                <a:hlinkClick r:id="rId13"/>
              </a:rPr>
              <a:t>[8]</a:t>
            </a:r>
            <a:r>
              <a:rPr lang="fr-CA" dirty="0"/>
              <a:t> </a:t>
            </a:r>
            <a:r>
              <a:rPr lang="fr-CA" i="1" dirty="0"/>
              <a:t>Code de procédure civile</a:t>
            </a:r>
            <a:r>
              <a:rPr lang="fr-CA" dirty="0"/>
              <a:t>, RLRQ, c C-25, arts 409, 411.</a:t>
            </a:r>
            <a:endParaRPr lang="en-US" dirty="0"/>
          </a:p>
          <a:p>
            <a:r>
              <a:rPr lang="fr-CA" dirty="0">
                <a:hlinkClick r:id="rId14"/>
              </a:rPr>
              <a:t>[9]</a:t>
            </a:r>
            <a:r>
              <a:rPr lang="fr-CA" dirty="0"/>
              <a:t> </a:t>
            </a:r>
            <a:r>
              <a:rPr lang="fr-CA" i="1" dirty="0"/>
              <a:t>Code de procédure civile</a:t>
            </a:r>
            <a:r>
              <a:rPr lang="fr-CA" dirty="0"/>
              <a:t>, RLRQ, c C-25, art 72 al 2.</a:t>
            </a:r>
            <a:endParaRPr lang="en-US" dirty="0"/>
          </a:p>
          <a:p>
            <a:r>
              <a:rPr lang="fr-CA" dirty="0">
                <a:hlinkClick r:id="rId15"/>
              </a:rPr>
              <a:t>[10]</a:t>
            </a:r>
            <a:r>
              <a:rPr lang="fr-CA" dirty="0"/>
              <a:t> </a:t>
            </a:r>
            <a:r>
              <a:rPr lang="fr-CA" i="1" dirty="0"/>
              <a:t>Loi facilitant le paiement des pensions alimentaires</a:t>
            </a:r>
            <a:r>
              <a:rPr lang="fr-CA" dirty="0"/>
              <a:t>, RLRQ, c P-2.2, arts 6, 7, 8, 11.</a:t>
            </a:r>
            <a:endParaRPr lang="en-US" dirty="0"/>
          </a:p>
          <a:p>
            <a:r>
              <a:rPr lang="fr-CA" dirty="0">
                <a:hlinkClick r:id="rId16"/>
              </a:rPr>
              <a:t>[11]</a:t>
            </a:r>
            <a:r>
              <a:rPr lang="fr-CA" dirty="0"/>
              <a:t> </a:t>
            </a:r>
            <a:r>
              <a:rPr lang="fr-CA" i="1" dirty="0"/>
              <a:t>Loi facilitant le paiement des pensions alimentaires</a:t>
            </a:r>
            <a:r>
              <a:rPr lang="fr-CA" dirty="0"/>
              <a:t>, RLRQ, c P-2.2, art 36 al 1.</a:t>
            </a:r>
            <a:endParaRPr lang="en-US" dirty="0"/>
          </a:p>
          <a:p>
            <a:r>
              <a:rPr lang="fr-CA" dirty="0">
                <a:hlinkClick r:id="rId17"/>
              </a:rPr>
              <a:t>[12]</a:t>
            </a:r>
            <a:r>
              <a:rPr lang="fr-CA" dirty="0"/>
              <a:t> </a:t>
            </a:r>
            <a:r>
              <a:rPr lang="fr-CA" i="1" dirty="0"/>
              <a:t>Loi facilitant le paiement des pensions alimentaires</a:t>
            </a:r>
            <a:r>
              <a:rPr lang="fr-CA" dirty="0"/>
              <a:t>, RLRQ, c P-2.2, art 36 al 1.</a:t>
            </a: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4</a:t>
            </a:fld>
            <a:endParaRPr lang="fr-CA"/>
          </a:p>
        </p:txBody>
      </p:sp>
    </p:spTree>
    <p:extLst>
      <p:ext uri="{BB962C8B-B14F-4D97-AF65-F5344CB8AC3E}">
        <p14:creationId xmlns:p14="http://schemas.microsoft.com/office/powerpoint/2010/main" val="110833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r>
              <a:rPr lang="fr-CA" b="1" dirty="0"/>
              <a:t>5 minutes</a:t>
            </a:r>
            <a:endParaRPr lang="en-US" dirty="0"/>
          </a:p>
          <a:p>
            <a:endParaRPr lang="fr-CA" dirty="0"/>
          </a:p>
          <a:p>
            <a:pPr rtl="0" fontAlgn="base"/>
            <a:r>
              <a:rPr lang="fr-CA" sz="1200" b="1" i="0" u="sng" kern="1200" dirty="0">
                <a:solidFill>
                  <a:schemeClr val="tx1"/>
                </a:solidFill>
                <a:effectLst/>
                <a:latin typeface="+mn-lt"/>
                <a:ea typeface="+mn-ea"/>
                <a:cs typeface="+mn-cs"/>
              </a:rPr>
              <a:t>Instructions</a:t>
            </a:r>
            <a:r>
              <a:rPr lang="fr-CA" sz="1200" b="0" i="0" u="sng" kern="1200" dirty="0">
                <a:solidFill>
                  <a:schemeClr val="tx1"/>
                </a:solidFill>
                <a:effectLst/>
                <a:latin typeface="+mn-lt"/>
                <a:ea typeface="+mn-ea"/>
                <a:cs typeface="+mn-cs"/>
              </a:rPr>
              <a:t>​</a:t>
            </a:r>
          </a:p>
          <a:p>
            <a:pPr rtl="0" fontAlgn="base"/>
            <a:r>
              <a:rPr lang="fr-CA" sz="1200" b="0" i="0" kern="1200" dirty="0">
                <a:solidFill>
                  <a:schemeClr val="tx1"/>
                </a:solidFill>
                <a:effectLst/>
                <a:latin typeface="+mn-lt"/>
                <a:ea typeface="+mn-ea"/>
                <a:cs typeface="+mn-cs"/>
              </a:rPr>
              <a:t>​</a:t>
            </a:r>
          </a:p>
          <a:p>
            <a:pPr rtl="0" fontAlgn="base"/>
            <a:r>
              <a:rPr lang="en-CA" sz="1200" b="0" i="0" u="none" strike="noStrike" kern="1200" dirty="0">
                <a:solidFill>
                  <a:schemeClr val="tx1"/>
                </a:solidFill>
                <a:effectLst/>
                <a:latin typeface="+mn-lt"/>
                <a:ea typeface="+mn-ea"/>
                <a:cs typeface="+mn-cs"/>
              </a:rPr>
              <a:t>Explain the information below by making connections with the scenario</a:t>
            </a:r>
            <a:r>
              <a:rPr lang="fr-CA" dirty="0"/>
              <a:t>.</a:t>
            </a:r>
            <a:endParaRPr lang="en-US" dirty="0"/>
          </a:p>
          <a:p>
            <a:endParaRPr lang="fr-CA" dirty="0"/>
          </a:p>
          <a:p>
            <a:r>
              <a:rPr lang="fr-CA" b="1" u="sng" dirty="0"/>
              <a:t>Information to </a:t>
            </a:r>
            <a:r>
              <a:rPr lang="fr-CA" b="1" u="sng" dirty="0" err="1"/>
              <a:t>share</a:t>
            </a:r>
            <a:endParaRPr lang="fr-CA" b="1" u="sng" dirty="0"/>
          </a:p>
          <a:p>
            <a:endParaRPr lang="fr-CA" dirty="0"/>
          </a:p>
          <a:p>
            <a:pPr marL="285750" indent="-285750">
              <a:buFont typeface="Arial,Sans-Serif"/>
              <a:buChar char="•"/>
            </a:pPr>
            <a:r>
              <a:rPr lang="fr-CA" dirty="0" err="1"/>
              <a:t>When</a:t>
            </a:r>
            <a:r>
              <a:rPr lang="fr-CA" dirty="0"/>
              <a:t> a </a:t>
            </a:r>
            <a:r>
              <a:rPr lang="fr-CA" dirty="0" err="1"/>
              <a:t>married</a:t>
            </a:r>
            <a:r>
              <a:rPr lang="fr-CA" dirty="0"/>
              <a:t> couple </a:t>
            </a:r>
            <a:r>
              <a:rPr lang="fr-CA" dirty="0" err="1"/>
              <a:t>separates</a:t>
            </a:r>
            <a:r>
              <a:rPr lang="fr-CA" dirty="0"/>
              <a:t> or </a:t>
            </a:r>
            <a:r>
              <a:rPr lang="fr-CA" dirty="0" err="1"/>
              <a:t>gets</a:t>
            </a:r>
            <a:r>
              <a:rPr lang="fr-CA" dirty="0"/>
              <a:t> </a:t>
            </a:r>
            <a:r>
              <a:rPr lang="fr-CA" dirty="0" err="1"/>
              <a:t>divorced</a:t>
            </a:r>
            <a:r>
              <a:rPr lang="fr-CA" dirty="0"/>
              <a:t>, one </a:t>
            </a:r>
            <a:r>
              <a:rPr lang="fr-CA" dirty="0" err="1"/>
              <a:t>spouse</a:t>
            </a:r>
            <a:r>
              <a:rPr lang="fr-CA" dirty="0"/>
              <a:t> can </a:t>
            </a:r>
            <a:r>
              <a:rPr lang="fr-CA" dirty="0" err="1"/>
              <a:t>ask</a:t>
            </a:r>
            <a:r>
              <a:rPr lang="fr-CA" dirty="0"/>
              <a:t> the </a:t>
            </a:r>
            <a:r>
              <a:rPr lang="fr-CA" dirty="0" err="1"/>
              <a:t>other</a:t>
            </a:r>
            <a:r>
              <a:rPr lang="fr-CA" dirty="0"/>
              <a:t> for </a:t>
            </a:r>
            <a:r>
              <a:rPr lang="fr-CA" b="1" dirty="0" err="1"/>
              <a:t>spousal</a:t>
            </a:r>
            <a:r>
              <a:rPr lang="fr-CA" b="1" dirty="0"/>
              <a:t> support</a:t>
            </a:r>
            <a:r>
              <a:rPr lang="fr-CA" dirty="0"/>
              <a:t>. That </a:t>
            </a:r>
            <a:r>
              <a:rPr lang="fr-CA" dirty="0" err="1"/>
              <a:t>is</a:t>
            </a:r>
            <a:r>
              <a:rPr lang="fr-CA" dirty="0"/>
              <a:t> </a:t>
            </a:r>
            <a:r>
              <a:rPr lang="fr-CA" dirty="0" err="1"/>
              <a:t>different</a:t>
            </a:r>
            <a:r>
              <a:rPr lang="fr-CA" dirty="0"/>
              <a:t> </a:t>
            </a:r>
            <a:r>
              <a:rPr lang="fr-CA" dirty="0" err="1"/>
              <a:t>from</a:t>
            </a:r>
            <a:r>
              <a:rPr lang="fr-CA" dirty="0"/>
              <a:t> </a:t>
            </a:r>
            <a:r>
              <a:rPr lang="fr-CA" dirty="0" err="1"/>
              <a:t>child</a:t>
            </a:r>
            <a:r>
              <a:rPr lang="fr-CA" dirty="0"/>
              <a:t> support. </a:t>
            </a:r>
            <a:r>
              <a:rPr lang="fr-CA" dirty="0" err="1"/>
              <a:t>Spousal</a:t>
            </a:r>
            <a:r>
              <a:rPr lang="fr-CA" dirty="0"/>
              <a:t> support </a:t>
            </a:r>
            <a:r>
              <a:rPr lang="fr-CA" dirty="0" err="1"/>
              <a:t>is</a:t>
            </a:r>
            <a:r>
              <a:rPr lang="fr-CA" dirty="0"/>
              <a:t> </a:t>
            </a:r>
            <a:r>
              <a:rPr lang="fr-CA" dirty="0" err="1"/>
              <a:t>used</a:t>
            </a:r>
            <a:r>
              <a:rPr lang="fr-CA" dirty="0"/>
              <a:t> to :</a:t>
            </a:r>
          </a:p>
          <a:p>
            <a:pPr marL="742950" lvl="1" indent="-285750">
              <a:buFont typeface="Arial,Sans-Serif"/>
              <a:buChar char="•"/>
            </a:pPr>
            <a:r>
              <a:rPr lang="fr-CA" dirty="0"/>
              <a:t>cover a </a:t>
            </a:r>
            <a:r>
              <a:rPr lang="fr-CA" dirty="0" err="1"/>
              <a:t>spouse’s</a:t>
            </a:r>
            <a:r>
              <a:rPr lang="fr-CA" dirty="0"/>
              <a:t> </a:t>
            </a:r>
            <a:r>
              <a:rPr lang="fr-CA" dirty="0" err="1"/>
              <a:t>needs</a:t>
            </a:r>
            <a:r>
              <a:rPr lang="fr-CA" dirty="0"/>
              <a:t> </a:t>
            </a:r>
            <a:r>
              <a:rPr lang="fr-CA" dirty="0" err="1"/>
              <a:t>until</a:t>
            </a:r>
            <a:r>
              <a:rPr lang="fr-CA" dirty="0"/>
              <a:t> </a:t>
            </a:r>
            <a:r>
              <a:rPr lang="fr-CA" dirty="0" err="1"/>
              <a:t>they</a:t>
            </a:r>
            <a:r>
              <a:rPr lang="fr-CA" dirty="0"/>
              <a:t> can </a:t>
            </a:r>
            <a:r>
              <a:rPr lang="fr-CA" dirty="0" err="1"/>
              <a:t>become</a:t>
            </a:r>
            <a:r>
              <a:rPr lang="fr-CA" dirty="0"/>
              <a:t> </a:t>
            </a:r>
            <a:r>
              <a:rPr lang="fr-CA" dirty="0" err="1"/>
              <a:t>financially</a:t>
            </a:r>
            <a:r>
              <a:rPr lang="fr-CA" dirty="0"/>
              <a:t> </a:t>
            </a:r>
            <a:r>
              <a:rPr lang="fr-CA" dirty="0" err="1"/>
              <a:t>independent</a:t>
            </a:r>
            <a:r>
              <a:rPr lang="fr-CA" dirty="0"/>
              <a:t>.</a:t>
            </a:r>
          </a:p>
          <a:p>
            <a:pPr marL="742950" lvl="1" indent="-285750">
              <a:buFont typeface="Arial,Sans-Serif"/>
              <a:buChar char="•"/>
            </a:pPr>
            <a:r>
              <a:rPr lang="fr-CA" dirty="0" err="1"/>
              <a:t>prevent</a:t>
            </a:r>
            <a:r>
              <a:rPr lang="fr-CA" dirty="0"/>
              <a:t> one </a:t>
            </a:r>
            <a:r>
              <a:rPr lang="fr-CA" dirty="0" err="1"/>
              <a:t>spouse</a:t>
            </a:r>
            <a:r>
              <a:rPr lang="fr-CA" dirty="0"/>
              <a:t> </a:t>
            </a:r>
            <a:r>
              <a:rPr lang="fr-CA" dirty="0" err="1"/>
              <a:t>from</a:t>
            </a:r>
            <a:r>
              <a:rPr lang="fr-CA" dirty="0"/>
              <a:t> </a:t>
            </a:r>
            <a:r>
              <a:rPr lang="fr-CA" dirty="0" err="1"/>
              <a:t>experiencing</a:t>
            </a:r>
            <a:r>
              <a:rPr lang="fr-CA" dirty="0"/>
              <a:t> </a:t>
            </a:r>
            <a:r>
              <a:rPr lang="fr-CA" dirty="0" err="1"/>
              <a:t>financial</a:t>
            </a:r>
            <a:r>
              <a:rPr lang="fr-CA" dirty="0"/>
              <a:t> </a:t>
            </a:r>
            <a:r>
              <a:rPr lang="fr-CA" dirty="0" err="1"/>
              <a:t>hardship</a:t>
            </a:r>
            <a:r>
              <a:rPr lang="fr-CA" dirty="0"/>
              <a:t> </a:t>
            </a:r>
            <a:r>
              <a:rPr lang="fr-CA" dirty="0" err="1"/>
              <a:t>because</a:t>
            </a:r>
            <a:r>
              <a:rPr lang="fr-CA" dirty="0"/>
              <a:t> of the divorce. </a:t>
            </a:r>
          </a:p>
          <a:p>
            <a:pPr marL="742950" lvl="1" indent="-285750">
              <a:buFont typeface="Arial,Sans-Serif"/>
              <a:buChar char="•"/>
            </a:pPr>
            <a:endParaRPr lang="fr-CA" dirty="0"/>
          </a:p>
          <a:p>
            <a:pPr marL="285750" indent="-285750">
              <a:buFont typeface="Arial,Sans-Serif"/>
              <a:buChar char="•"/>
            </a:pPr>
            <a:r>
              <a:rPr lang="fr-CA" dirty="0" err="1"/>
              <a:t>Spousal</a:t>
            </a:r>
            <a:r>
              <a:rPr lang="fr-CA" dirty="0"/>
              <a:t> support can </a:t>
            </a:r>
            <a:r>
              <a:rPr lang="fr-CA" dirty="0" err="1"/>
              <a:t>be</a:t>
            </a:r>
            <a:r>
              <a:rPr lang="fr-CA" dirty="0"/>
              <a:t> </a:t>
            </a:r>
            <a:r>
              <a:rPr lang="fr-CA" dirty="0" err="1"/>
              <a:t>paid</a:t>
            </a:r>
            <a:r>
              <a:rPr lang="fr-CA" dirty="0"/>
              <a:t> in </a:t>
            </a:r>
            <a:r>
              <a:rPr lang="fr-CA" b="1" dirty="0"/>
              <a:t>multiple </a:t>
            </a:r>
            <a:r>
              <a:rPr lang="fr-CA" b="1" dirty="0" err="1"/>
              <a:t>ways</a:t>
            </a:r>
            <a:r>
              <a:rPr lang="fr-CA" dirty="0"/>
              <a:t>. For </a:t>
            </a:r>
            <a:r>
              <a:rPr lang="fr-CA" dirty="0" err="1"/>
              <a:t>example</a:t>
            </a:r>
            <a:r>
              <a:rPr lang="fr-CA" dirty="0"/>
              <a:t>, </a:t>
            </a:r>
            <a:r>
              <a:rPr lang="fr-CA" dirty="0" err="1"/>
              <a:t>it</a:t>
            </a:r>
            <a:r>
              <a:rPr lang="fr-CA" dirty="0"/>
              <a:t> can </a:t>
            </a:r>
            <a:r>
              <a:rPr lang="fr-CA" dirty="0" err="1"/>
              <a:t>be</a:t>
            </a:r>
            <a:r>
              <a:rPr lang="fr-CA" dirty="0"/>
              <a:t> </a:t>
            </a:r>
            <a:r>
              <a:rPr lang="fr-CA" dirty="0" err="1"/>
              <a:t>done</a:t>
            </a:r>
            <a:r>
              <a:rPr lang="fr-CA" dirty="0"/>
              <a:t>  in </a:t>
            </a:r>
            <a:r>
              <a:rPr lang="fr-CA" dirty="0" err="1"/>
              <a:t>regular</a:t>
            </a:r>
            <a:r>
              <a:rPr lang="fr-CA" dirty="0"/>
              <a:t> </a:t>
            </a:r>
            <a:r>
              <a:rPr lang="fr-CA" dirty="0" err="1"/>
              <a:t>payments</a:t>
            </a:r>
            <a:r>
              <a:rPr lang="fr-CA" dirty="0"/>
              <a:t> (for </a:t>
            </a:r>
            <a:r>
              <a:rPr lang="fr-CA" dirty="0" err="1"/>
              <a:t>example</a:t>
            </a:r>
            <a:r>
              <a:rPr lang="fr-CA" dirty="0"/>
              <a:t>, $200 a </a:t>
            </a:r>
            <a:r>
              <a:rPr lang="fr-CA" dirty="0" err="1"/>
              <a:t>month</a:t>
            </a:r>
            <a:r>
              <a:rPr lang="fr-CA" dirty="0"/>
              <a:t>), or in a one-time </a:t>
            </a:r>
            <a:r>
              <a:rPr lang="fr-CA" dirty="0" err="1"/>
              <a:t>payment</a:t>
            </a:r>
            <a:r>
              <a:rPr lang="fr-CA" dirty="0"/>
              <a:t> (for </a:t>
            </a:r>
            <a:r>
              <a:rPr lang="fr-CA" dirty="0" err="1"/>
              <a:t>example</a:t>
            </a:r>
            <a:r>
              <a:rPr lang="fr-CA" dirty="0"/>
              <a:t>, $20,000). </a:t>
            </a:r>
          </a:p>
          <a:p>
            <a:pPr marL="0" lvl="0" indent="0">
              <a:buFont typeface="Arial,Sans-Serif"/>
              <a:buNone/>
            </a:pPr>
            <a:r>
              <a:rPr lang="fr-CA" dirty="0"/>
              <a:t> </a:t>
            </a:r>
            <a:endParaRPr lang="en-US" dirty="0"/>
          </a:p>
          <a:p>
            <a:pPr marL="285750" indent="-285750">
              <a:buFont typeface="Arial,Sans-Serif"/>
              <a:buChar char="•"/>
            </a:pPr>
            <a:r>
              <a:rPr lang="fr-CA" dirty="0"/>
              <a:t>If </a:t>
            </a:r>
            <a:r>
              <a:rPr lang="fr-CA" dirty="0" err="1"/>
              <a:t>someone</a:t>
            </a:r>
            <a:r>
              <a:rPr lang="fr-CA" dirty="0"/>
              <a:t> </a:t>
            </a:r>
            <a:r>
              <a:rPr lang="fr-CA" dirty="0" err="1"/>
              <a:t>wants</a:t>
            </a:r>
            <a:r>
              <a:rPr lang="fr-CA" dirty="0"/>
              <a:t> to </a:t>
            </a:r>
            <a:r>
              <a:rPr lang="fr-CA" dirty="0" err="1"/>
              <a:t>ask</a:t>
            </a:r>
            <a:r>
              <a:rPr lang="fr-CA" dirty="0"/>
              <a:t> </a:t>
            </a:r>
            <a:r>
              <a:rPr lang="fr-CA" dirty="0" err="1"/>
              <a:t>their</a:t>
            </a:r>
            <a:r>
              <a:rPr lang="fr-CA" dirty="0"/>
              <a:t> ex-</a:t>
            </a:r>
            <a:r>
              <a:rPr lang="fr-CA" dirty="0" err="1"/>
              <a:t>spouse</a:t>
            </a:r>
            <a:r>
              <a:rPr lang="fr-CA" dirty="0"/>
              <a:t> for </a:t>
            </a:r>
            <a:r>
              <a:rPr lang="fr-CA" dirty="0" err="1"/>
              <a:t>child</a:t>
            </a:r>
            <a:r>
              <a:rPr lang="fr-CA" dirty="0"/>
              <a:t> support, the </a:t>
            </a:r>
            <a:r>
              <a:rPr lang="fr-CA" dirty="0" err="1"/>
              <a:t>two</a:t>
            </a:r>
            <a:r>
              <a:rPr lang="fr-CA" dirty="0"/>
              <a:t> of </a:t>
            </a:r>
            <a:r>
              <a:rPr lang="fr-CA" dirty="0" err="1"/>
              <a:t>them</a:t>
            </a:r>
            <a:r>
              <a:rPr lang="fr-CA" dirty="0"/>
              <a:t> can </a:t>
            </a:r>
            <a:r>
              <a:rPr lang="fr-CA" dirty="0" err="1"/>
              <a:t>agree</a:t>
            </a:r>
            <a:r>
              <a:rPr lang="fr-CA" dirty="0"/>
              <a:t> on an </a:t>
            </a:r>
            <a:r>
              <a:rPr lang="fr-CA" dirty="0" err="1"/>
              <a:t>amount</a:t>
            </a:r>
            <a:r>
              <a:rPr lang="fr-CA" dirty="0"/>
              <a:t>. </a:t>
            </a:r>
            <a:r>
              <a:rPr lang="fr-CA" dirty="0" err="1"/>
              <a:t>They</a:t>
            </a:r>
            <a:r>
              <a:rPr lang="fr-CA" dirty="0"/>
              <a:t> </a:t>
            </a:r>
            <a:r>
              <a:rPr lang="fr-CA" dirty="0" err="1"/>
              <a:t>could</a:t>
            </a:r>
            <a:r>
              <a:rPr lang="fr-CA" dirty="0"/>
              <a:t> </a:t>
            </a:r>
            <a:r>
              <a:rPr lang="fr-CA" dirty="0" err="1"/>
              <a:t>also</a:t>
            </a:r>
            <a:r>
              <a:rPr lang="fr-CA" dirty="0"/>
              <a:t> </a:t>
            </a:r>
            <a:r>
              <a:rPr lang="fr-CA" dirty="0" err="1"/>
              <a:t>ask</a:t>
            </a:r>
            <a:r>
              <a:rPr lang="fr-CA" dirty="0"/>
              <a:t> for help : for </a:t>
            </a:r>
            <a:r>
              <a:rPr lang="fr-CA" dirty="0" err="1"/>
              <a:t>example</a:t>
            </a:r>
            <a:r>
              <a:rPr lang="fr-CA" dirty="0"/>
              <a:t>, </a:t>
            </a:r>
            <a:r>
              <a:rPr lang="fr-CA" dirty="0" err="1"/>
              <a:t>they</a:t>
            </a:r>
            <a:r>
              <a:rPr lang="fr-CA" dirty="0"/>
              <a:t> can </a:t>
            </a:r>
            <a:r>
              <a:rPr lang="fr-CA" dirty="0" err="1"/>
              <a:t>get</a:t>
            </a:r>
            <a:r>
              <a:rPr lang="fr-CA" dirty="0"/>
              <a:t> help </a:t>
            </a:r>
            <a:r>
              <a:rPr lang="fr-CA" dirty="0" err="1"/>
              <a:t>from</a:t>
            </a:r>
            <a:r>
              <a:rPr lang="fr-CA" dirty="0"/>
              <a:t> a </a:t>
            </a:r>
            <a:r>
              <a:rPr lang="fr-CA" dirty="0" err="1"/>
              <a:t>person</a:t>
            </a:r>
            <a:r>
              <a:rPr lang="fr-CA" dirty="0"/>
              <a:t> </a:t>
            </a:r>
            <a:r>
              <a:rPr lang="fr-CA" dirty="0" err="1"/>
              <a:t>called</a:t>
            </a:r>
            <a:r>
              <a:rPr lang="fr-CA" dirty="0"/>
              <a:t> a «</a:t>
            </a:r>
            <a:r>
              <a:rPr lang="fr-CA" dirty="0" err="1"/>
              <a:t>mediator</a:t>
            </a:r>
            <a:r>
              <a:rPr lang="fr-CA" dirty="0"/>
              <a:t>» or «</a:t>
            </a:r>
            <a:r>
              <a:rPr lang="fr-CA" dirty="0" err="1"/>
              <a:t>family</a:t>
            </a:r>
            <a:r>
              <a:rPr lang="fr-CA" dirty="0"/>
              <a:t> </a:t>
            </a:r>
            <a:r>
              <a:rPr lang="fr-CA" dirty="0" err="1"/>
              <a:t>mediator</a:t>
            </a:r>
            <a:r>
              <a:rPr lang="fr-CA" dirty="0"/>
              <a:t>» if </a:t>
            </a:r>
            <a:r>
              <a:rPr lang="fr-CA" dirty="0" err="1"/>
              <a:t>that</a:t>
            </a:r>
            <a:r>
              <a:rPr lang="fr-CA" dirty="0"/>
              <a:t> </a:t>
            </a:r>
            <a:r>
              <a:rPr lang="fr-CA" dirty="0" err="1"/>
              <a:t>applies</a:t>
            </a:r>
            <a:r>
              <a:rPr lang="fr-CA" dirty="0"/>
              <a:t> to </a:t>
            </a:r>
            <a:r>
              <a:rPr lang="fr-CA" dirty="0" err="1"/>
              <a:t>their</a:t>
            </a:r>
            <a:r>
              <a:rPr lang="fr-CA" dirty="0"/>
              <a:t> situation. </a:t>
            </a:r>
          </a:p>
          <a:p>
            <a:pPr marL="742950" lvl="1" indent="-285750">
              <a:buFont typeface="Arial,Sans-Serif"/>
              <a:buChar char="•"/>
            </a:pPr>
            <a:r>
              <a:rPr lang="fr-CA" dirty="0"/>
              <a:t>This </a:t>
            </a:r>
            <a:r>
              <a:rPr lang="fr-CA" dirty="0" err="1"/>
              <a:t>person</a:t>
            </a:r>
            <a:r>
              <a:rPr lang="fr-CA" dirty="0"/>
              <a:t> </a:t>
            </a:r>
            <a:r>
              <a:rPr lang="fr-CA" dirty="0" err="1"/>
              <a:t>will</a:t>
            </a:r>
            <a:r>
              <a:rPr lang="fr-CA" dirty="0"/>
              <a:t> help </a:t>
            </a:r>
            <a:r>
              <a:rPr lang="fr-CA" dirty="0" err="1"/>
              <a:t>them</a:t>
            </a:r>
            <a:r>
              <a:rPr lang="fr-CA" dirty="0"/>
              <a:t> </a:t>
            </a:r>
            <a:r>
              <a:rPr lang="fr-CA" dirty="0" err="1"/>
              <a:t>reach</a:t>
            </a:r>
            <a:r>
              <a:rPr lang="fr-CA" dirty="0"/>
              <a:t> a solution. </a:t>
            </a:r>
          </a:p>
          <a:p>
            <a:pPr marL="742950" lvl="1" indent="-285750">
              <a:buFont typeface="Arial,Sans-Serif"/>
              <a:buChar char="•"/>
            </a:pPr>
            <a:r>
              <a:rPr lang="fr-CA" dirty="0"/>
              <a:t>Parents are </a:t>
            </a:r>
            <a:r>
              <a:rPr lang="fr-CA" dirty="0" err="1"/>
              <a:t>usually</a:t>
            </a:r>
            <a:r>
              <a:rPr lang="fr-CA" dirty="0"/>
              <a:t> </a:t>
            </a:r>
            <a:r>
              <a:rPr lang="fr-CA" dirty="0" err="1"/>
              <a:t>eligible</a:t>
            </a:r>
            <a:r>
              <a:rPr lang="fr-CA" dirty="0"/>
              <a:t> for free </a:t>
            </a:r>
            <a:r>
              <a:rPr lang="fr-CA" dirty="0" err="1"/>
              <a:t>mediation</a:t>
            </a:r>
            <a:r>
              <a:rPr lang="fr-CA" dirty="0"/>
              <a:t> </a:t>
            </a:r>
            <a:r>
              <a:rPr lang="fr-CA" dirty="0" err="1"/>
              <a:t>hours</a:t>
            </a:r>
            <a:r>
              <a:rPr lang="fr-CA" dirty="0"/>
              <a:t>. </a:t>
            </a:r>
          </a:p>
          <a:p>
            <a:pPr marL="742950" lvl="1" indent="-285750">
              <a:buFont typeface="Arial,Sans-Serif"/>
              <a:buChar char="•"/>
            </a:pPr>
            <a:r>
              <a:rPr lang="fr-CA" dirty="0" err="1"/>
              <a:t>They</a:t>
            </a:r>
            <a:r>
              <a:rPr lang="fr-CA" dirty="0"/>
              <a:t> can </a:t>
            </a:r>
            <a:r>
              <a:rPr lang="fr-CA" dirty="0" err="1"/>
              <a:t>also</a:t>
            </a:r>
            <a:r>
              <a:rPr lang="fr-CA" dirty="0"/>
              <a:t> </a:t>
            </a:r>
            <a:r>
              <a:rPr lang="fr-CA" dirty="0" err="1"/>
              <a:t>choose</a:t>
            </a:r>
            <a:r>
              <a:rPr lang="fr-CA" dirty="0"/>
              <a:t> a </a:t>
            </a:r>
            <a:r>
              <a:rPr lang="fr-CA" dirty="0" err="1"/>
              <a:t>mediator</a:t>
            </a:r>
            <a:r>
              <a:rPr lang="fr-CA" dirty="0"/>
              <a:t> </a:t>
            </a:r>
            <a:r>
              <a:rPr lang="fr-CA" dirty="0" err="1"/>
              <a:t>that</a:t>
            </a:r>
            <a:r>
              <a:rPr lang="fr-CA" dirty="0"/>
              <a:t> </a:t>
            </a:r>
            <a:r>
              <a:rPr lang="fr-CA" dirty="0" err="1"/>
              <a:t>speaks</a:t>
            </a:r>
            <a:r>
              <a:rPr lang="fr-CA" dirty="0"/>
              <a:t> </a:t>
            </a:r>
            <a:r>
              <a:rPr lang="fr-CA" dirty="0" err="1"/>
              <a:t>their</a:t>
            </a:r>
            <a:r>
              <a:rPr lang="fr-CA" dirty="0"/>
              <a:t> </a:t>
            </a:r>
            <a:r>
              <a:rPr lang="fr-CA" dirty="0" err="1"/>
              <a:t>mothertongue</a:t>
            </a:r>
            <a:r>
              <a:rPr lang="fr-CA" dirty="0"/>
              <a:t>. For </a:t>
            </a:r>
            <a:r>
              <a:rPr lang="fr-CA" dirty="0" err="1"/>
              <a:t>example</a:t>
            </a:r>
            <a:r>
              <a:rPr lang="fr-CA" dirty="0"/>
              <a:t>, </a:t>
            </a:r>
            <a:r>
              <a:rPr lang="fr-CA" dirty="0" err="1"/>
              <a:t>some</a:t>
            </a:r>
            <a:r>
              <a:rPr lang="fr-CA" dirty="0"/>
              <a:t> </a:t>
            </a:r>
            <a:r>
              <a:rPr lang="fr-CA" dirty="0" err="1"/>
              <a:t>mediators</a:t>
            </a:r>
            <a:r>
              <a:rPr lang="fr-CA" dirty="0"/>
              <a:t> </a:t>
            </a:r>
            <a:r>
              <a:rPr lang="fr-CA" dirty="0" err="1"/>
              <a:t>speak</a:t>
            </a:r>
            <a:r>
              <a:rPr lang="fr-CA" dirty="0"/>
              <a:t> </a:t>
            </a:r>
            <a:r>
              <a:rPr lang="fr-CA" dirty="0" err="1"/>
              <a:t>spanish</a:t>
            </a:r>
            <a:r>
              <a:rPr lang="fr-CA" dirty="0"/>
              <a:t>, </a:t>
            </a:r>
            <a:r>
              <a:rPr lang="fr-CA" dirty="0" err="1"/>
              <a:t>arabic</a:t>
            </a:r>
            <a:r>
              <a:rPr lang="fr-CA" dirty="0"/>
              <a:t> and </a:t>
            </a:r>
            <a:r>
              <a:rPr lang="fr-CA" dirty="0" err="1"/>
              <a:t>italian</a:t>
            </a:r>
            <a:r>
              <a:rPr lang="fr-CA" dirty="0"/>
              <a:t>. </a:t>
            </a:r>
          </a:p>
          <a:p>
            <a:pPr marL="457200" lvl="1" indent="0">
              <a:buFont typeface="Arial,Sans-Serif"/>
              <a:buNone/>
            </a:pPr>
            <a:r>
              <a:rPr lang="fr-CA" dirty="0"/>
              <a:t> </a:t>
            </a:r>
          </a:p>
          <a:p>
            <a:pPr marL="285750" indent="-285750">
              <a:buFont typeface="Arial,Sans-Serif"/>
              <a:buChar char="•"/>
            </a:pPr>
            <a:r>
              <a:rPr lang="fr-CA" dirty="0"/>
              <a:t>A </a:t>
            </a:r>
            <a:r>
              <a:rPr lang="fr-CA" dirty="0" err="1"/>
              <a:t>person</a:t>
            </a:r>
            <a:r>
              <a:rPr lang="fr-CA" dirty="0"/>
              <a:t> </a:t>
            </a:r>
            <a:r>
              <a:rPr lang="fr-CA" dirty="0" err="1"/>
              <a:t>that</a:t>
            </a:r>
            <a:r>
              <a:rPr lang="fr-CA" dirty="0"/>
              <a:t> </a:t>
            </a:r>
            <a:r>
              <a:rPr lang="fr-CA" dirty="0" err="1"/>
              <a:t>wants</a:t>
            </a:r>
            <a:r>
              <a:rPr lang="fr-CA" dirty="0"/>
              <a:t> </a:t>
            </a:r>
            <a:r>
              <a:rPr lang="fr-CA" dirty="0" err="1"/>
              <a:t>spousal</a:t>
            </a:r>
            <a:r>
              <a:rPr lang="fr-CA" dirty="0"/>
              <a:t> support can </a:t>
            </a:r>
            <a:r>
              <a:rPr lang="fr-CA" dirty="0" err="1"/>
              <a:t>also</a:t>
            </a:r>
            <a:r>
              <a:rPr lang="fr-CA" dirty="0"/>
              <a:t> </a:t>
            </a:r>
            <a:r>
              <a:rPr lang="fr-CA" b="1" dirty="0" err="1"/>
              <a:t>ask</a:t>
            </a:r>
            <a:r>
              <a:rPr lang="fr-CA" b="1" dirty="0"/>
              <a:t> the court</a:t>
            </a:r>
            <a:r>
              <a:rPr lang="fr-CA" dirty="0"/>
              <a:t>. The </a:t>
            </a:r>
            <a:r>
              <a:rPr lang="fr-CA" dirty="0" err="1"/>
              <a:t>judge</a:t>
            </a:r>
            <a:r>
              <a:rPr lang="fr-CA" dirty="0"/>
              <a:t> </a:t>
            </a:r>
            <a:r>
              <a:rPr lang="fr-CA" dirty="0" err="1"/>
              <a:t>will</a:t>
            </a:r>
            <a:r>
              <a:rPr lang="fr-CA" dirty="0"/>
              <a:t> </a:t>
            </a:r>
            <a:r>
              <a:rPr lang="fr-CA" dirty="0" err="1"/>
              <a:t>then</a:t>
            </a:r>
            <a:r>
              <a:rPr lang="fr-CA" dirty="0"/>
              <a:t> </a:t>
            </a:r>
            <a:r>
              <a:rPr lang="fr-CA" dirty="0" err="1"/>
              <a:t>decide</a:t>
            </a:r>
            <a:r>
              <a:rPr lang="fr-CA" dirty="0"/>
              <a:t> </a:t>
            </a:r>
            <a:r>
              <a:rPr lang="fr-CA" dirty="0" err="1"/>
              <a:t>whether</a:t>
            </a:r>
            <a:r>
              <a:rPr lang="fr-CA" dirty="0"/>
              <a:t> </a:t>
            </a:r>
            <a:r>
              <a:rPr lang="fr-CA" dirty="0" err="1"/>
              <a:t>they</a:t>
            </a:r>
            <a:r>
              <a:rPr lang="fr-CA" dirty="0"/>
              <a:t> </a:t>
            </a:r>
            <a:r>
              <a:rPr lang="fr-CA" dirty="0" err="1"/>
              <a:t>quality</a:t>
            </a:r>
            <a:r>
              <a:rPr lang="fr-CA" dirty="0"/>
              <a:t> or not. The </a:t>
            </a:r>
            <a:r>
              <a:rPr lang="fr-CA" dirty="0" err="1"/>
              <a:t>judge</a:t>
            </a:r>
            <a:r>
              <a:rPr lang="fr-CA" dirty="0"/>
              <a:t> </a:t>
            </a:r>
            <a:r>
              <a:rPr lang="fr-CA" dirty="0" err="1"/>
              <a:t>will</a:t>
            </a:r>
            <a:r>
              <a:rPr lang="fr-CA" dirty="0"/>
              <a:t> </a:t>
            </a:r>
            <a:r>
              <a:rPr lang="fr-CA" dirty="0" err="1"/>
              <a:t>also</a:t>
            </a:r>
            <a:r>
              <a:rPr lang="fr-CA" dirty="0"/>
              <a:t> </a:t>
            </a:r>
            <a:r>
              <a:rPr lang="fr-CA" dirty="0" err="1"/>
              <a:t>determine</a:t>
            </a:r>
            <a:r>
              <a:rPr lang="fr-CA" dirty="0"/>
              <a:t> the </a:t>
            </a:r>
            <a:r>
              <a:rPr lang="fr-CA" dirty="0" err="1"/>
              <a:t>amount</a:t>
            </a:r>
            <a:r>
              <a:rPr lang="fr-CA" dirty="0"/>
              <a:t> and duration of the </a:t>
            </a:r>
            <a:r>
              <a:rPr lang="fr-CA" dirty="0" err="1"/>
              <a:t>spousal</a:t>
            </a:r>
            <a:r>
              <a:rPr lang="fr-CA" dirty="0"/>
              <a:t> support. </a:t>
            </a:r>
          </a:p>
          <a:p>
            <a:pPr marL="0" indent="0">
              <a:buFont typeface="Arial,Sans-Serif"/>
              <a:buNone/>
            </a:pPr>
            <a:r>
              <a:rPr lang="fr-CA" dirty="0"/>
              <a:t> </a:t>
            </a:r>
          </a:p>
          <a:p>
            <a:pPr marL="285750" indent="-285750">
              <a:buFont typeface="Arial,Sans-Serif"/>
              <a:buChar char="•"/>
            </a:pPr>
            <a:r>
              <a:rPr lang="fr-CA" dirty="0" err="1"/>
              <a:t>Unmarried</a:t>
            </a:r>
            <a:r>
              <a:rPr lang="fr-CA" dirty="0"/>
              <a:t> couples </a:t>
            </a:r>
            <a:r>
              <a:rPr lang="fr-CA" dirty="0" err="1"/>
              <a:t>that</a:t>
            </a:r>
            <a:r>
              <a:rPr lang="fr-CA" dirty="0"/>
              <a:t> </a:t>
            </a:r>
            <a:r>
              <a:rPr lang="fr-CA" dirty="0" err="1"/>
              <a:t>seperate</a:t>
            </a:r>
            <a:r>
              <a:rPr lang="fr-CA" dirty="0"/>
              <a:t> («</a:t>
            </a:r>
            <a:r>
              <a:rPr lang="fr-CA" dirty="0" err="1"/>
              <a:t>common-law</a:t>
            </a:r>
            <a:r>
              <a:rPr lang="fr-CA" dirty="0"/>
              <a:t> </a:t>
            </a:r>
            <a:r>
              <a:rPr lang="fr-CA" dirty="0" err="1"/>
              <a:t>partners</a:t>
            </a:r>
            <a:r>
              <a:rPr lang="fr-CA" dirty="0"/>
              <a:t>») </a:t>
            </a:r>
            <a:r>
              <a:rPr lang="fr-CA" dirty="0" err="1"/>
              <a:t>can’t</a:t>
            </a:r>
            <a:r>
              <a:rPr lang="fr-CA" dirty="0"/>
              <a:t> </a:t>
            </a:r>
            <a:r>
              <a:rPr lang="fr-CA" dirty="0" err="1"/>
              <a:t>ask</a:t>
            </a:r>
            <a:r>
              <a:rPr lang="fr-CA" dirty="0"/>
              <a:t> for </a:t>
            </a:r>
            <a:r>
              <a:rPr lang="fr-CA" dirty="0" err="1"/>
              <a:t>spousal</a:t>
            </a:r>
            <a:r>
              <a:rPr lang="fr-CA" dirty="0"/>
              <a:t> support. </a:t>
            </a:r>
            <a:r>
              <a:rPr lang="fr-CA" dirty="0" err="1"/>
              <a:t>However</a:t>
            </a:r>
            <a:r>
              <a:rPr lang="fr-CA" dirty="0"/>
              <a:t>, </a:t>
            </a:r>
            <a:r>
              <a:rPr lang="fr-CA" dirty="0" err="1"/>
              <a:t>there</a:t>
            </a:r>
            <a:r>
              <a:rPr lang="fr-CA" dirty="0"/>
              <a:t> </a:t>
            </a:r>
            <a:r>
              <a:rPr lang="fr-CA" dirty="0" err="1"/>
              <a:t>might</a:t>
            </a:r>
            <a:r>
              <a:rPr lang="fr-CA" dirty="0"/>
              <a:t> </a:t>
            </a:r>
            <a:r>
              <a:rPr lang="fr-CA" dirty="0" err="1"/>
              <a:t>be</a:t>
            </a:r>
            <a:r>
              <a:rPr lang="fr-CA" dirty="0"/>
              <a:t> </a:t>
            </a:r>
            <a:r>
              <a:rPr lang="fr-CA" dirty="0" err="1"/>
              <a:t>other</a:t>
            </a:r>
            <a:r>
              <a:rPr lang="fr-CA" dirty="0"/>
              <a:t> </a:t>
            </a:r>
            <a:r>
              <a:rPr lang="fr-CA" dirty="0" err="1"/>
              <a:t>ways</a:t>
            </a:r>
            <a:r>
              <a:rPr lang="fr-CA" dirty="0"/>
              <a:t> for </a:t>
            </a:r>
            <a:r>
              <a:rPr lang="fr-CA" dirty="0" err="1"/>
              <a:t>them</a:t>
            </a:r>
            <a:r>
              <a:rPr lang="fr-CA" dirty="0"/>
              <a:t> to </a:t>
            </a:r>
            <a:r>
              <a:rPr lang="fr-CA" dirty="0" err="1"/>
              <a:t>obtain</a:t>
            </a:r>
            <a:r>
              <a:rPr lang="fr-CA" dirty="0"/>
              <a:t> </a:t>
            </a:r>
            <a:r>
              <a:rPr lang="fr-CA" dirty="0" err="1"/>
              <a:t>financial</a:t>
            </a:r>
            <a:r>
              <a:rPr lang="fr-CA" dirty="0"/>
              <a:t> support. </a:t>
            </a:r>
          </a:p>
          <a:p>
            <a:pPr marL="285750" indent="-285750">
              <a:buFont typeface="Arial,Sans-Serif"/>
              <a:buChar char="•"/>
            </a:pPr>
            <a:endParaRPr lang="fr-CA" b="1" u="sng" dirty="0"/>
          </a:p>
          <a:p>
            <a:pPr marL="0" indent="0">
              <a:buFont typeface="Arial,Sans-Serif"/>
              <a:buNone/>
            </a:pPr>
            <a:r>
              <a:rPr lang="fr-CA" b="1" u="sng" dirty="0" err="1"/>
              <a:t>Additional</a:t>
            </a:r>
            <a:r>
              <a:rPr lang="fr-CA" b="1" u="sng" dirty="0"/>
              <a:t> information</a:t>
            </a:r>
            <a:endParaRPr lang="fr-CA" dirty="0"/>
          </a:p>
          <a:p>
            <a:endParaRPr lang="fr-CA" dirty="0"/>
          </a:p>
          <a:p>
            <a:pPr marL="285750" indent="-285750">
              <a:buFont typeface="Arial,Sans-Serif"/>
              <a:buChar char="•"/>
            </a:pPr>
            <a:r>
              <a:rPr lang="fr-CA" dirty="0"/>
              <a:t>A divorce </a:t>
            </a:r>
            <a:r>
              <a:rPr lang="fr-CA" dirty="0" err="1"/>
              <a:t>judgement</a:t>
            </a:r>
            <a:r>
              <a:rPr lang="fr-CA" dirty="0"/>
              <a:t> can </a:t>
            </a:r>
            <a:r>
              <a:rPr lang="fr-CA" dirty="0" err="1"/>
              <a:t>take</a:t>
            </a:r>
            <a:r>
              <a:rPr lang="fr-CA" dirty="0"/>
              <a:t> </a:t>
            </a:r>
            <a:r>
              <a:rPr lang="fr-CA" dirty="0" err="1"/>
              <a:t>many</a:t>
            </a:r>
            <a:r>
              <a:rPr lang="fr-CA" dirty="0"/>
              <a:t> </a:t>
            </a:r>
            <a:r>
              <a:rPr lang="fr-CA" dirty="0" err="1"/>
              <a:t>months</a:t>
            </a:r>
            <a:r>
              <a:rPr lang="fr-CA" dirty="0"/>
              <a:t>, or </a:t>
            </a:r>
            <a:r>
              <a:rPr lang="fr-CA" dirty="0" err="1"/>
              <a:t>even</a:t>
            </a:r>
            <a:r>
              <a:rPr lang="fr-CA" dirty="0"/>
              <a:t> more. </a:t>
            </a:r>
            <a:r>
              <a:rPr lang="fr-CA" dirty="0" err="1"/>
              <a:t>However</a:t>
            </a:r>
            <a:r>
              <a:rPr lang="fr-CA" dirty="0"/>
              <a:t>, </a:t>
            </a:r>
            <a:r>
              <a:rPr lang="fr-CA" dirty="0" err="1"/>
              <a:t>someone</a:t>
            </a:r>
            <a:r>
              <a:rPr lang="fr-CA" dirty="0"/>
              <a:t> can </a:t>
            </a:r>
            <a:r>
              <a:rPr lang="fr-CA" dirty="0" err="1"/>
              <a:t>ask</a:t>
            </a:r>
            <a:r>
              <a:rPr lang="fr-CA" dirty="0"/>
              <a:t> for the </a:t>
            </a:r>
            <a:r>
              <a:rPr lang="fr-CA" dirty="0" err="1"/>
              <a:t>judge</a:t>
            </a:r>
            <a:r>
              <a:rPr lang="fr-CA" dirty="0"/>
              <a:t> to </a:t>
            </a:r>
            <a:r>
              <a:rPr lang="fr-CA" dirty="0" err="1"/>
              <a:t>make</a:t>
            </a:r>
            <a:r>
              <a:rPr lang="fr-CA" dirty="0"/>
              <a:t> a </a:t>
            </a:r>
            <a:r>
              <a:rPr lang="fr-CA" dirty="0" err="1"/>
              <a:t>temporary</a:t>
            </a:r>
            <a:r>
              <a:rPr lang="fr-CA" dirty="0"/>
              <a:t> </a:t>
            </a:r>
            <a:r>
              <a:rPr lang="fr-CA" dirty="0" err="1"/>
              <a:t>decision</a:t>
            </a:r>
            <a:r>
              <a:rPr lang="fr-CA" dirty="0"/>
              <a:t>. </a:t>
            </a:r>
          </a:p>
          <a:p>
            <a:pPr marL="0" indent="0">
              <a:buFont typeface="Arial,Sans-Serif"/>
              <a:buNone/>
            </a:pPr>
            <a:r>
              <a:rPr lang="fr-CA" dirty="0"/>
              <a:t> </a:t>
            </a:r>
            <a:endParaRPr lang="en-US" dirty="0"/>
          </a:p>
          <a:p>
            <a:pPr marL="285750" indent="-285750">
              <a:buFont typeface="Arial,Sans-Serif"/>
              <a:buChar char="•"/>
            </a:pPr>
            <a:r>
              <a:rPr lang="fr-CA" dirty="0"/>
              <a:t>The </a:t>
            </a:r>
            <a:r>
              <a:rPr lang="fr-CA" dirty="0" err="1"/>
              <a:t>judge</a:t>
            </a:r>
            <a:r>
              <a:rPr lang="fr-CA" dirty="0"/>
              <a:t> </a:t>
            </a:r>
            <a:r>
              <a:rPr lang="fr-CA" dirty="0" err="1"/>
              <a:t>will</a:t>
            </a:r>
            <a:r>
              <a:rPr lang="fr-CA" dirty="0"/>
              <a:t> </a:t>
            </a:r>
            <a:r>
              <a:rPr lang="fr-CA" dirty="0" err="1"/>
              <a:t>consider</a:t>
            </a:r>
            <a:r>
              <a:rPr lang="fr-CA" dirty="0"/>
              <a:t> </a:t>
            </a:r>
            <a:r>
              <a:rPr lang="fr-CA" dirty="0" err="1"/>
              <a:t>many</a:t>
            </a:r>
            <a:r>
              <a:rPr lang="fr-CA" dirty="0"/>
              <a:t> </a:t>
            </a:r>
            <a:r>
              <a:rPr lang="fr-CA" dirty="0" err="1"/>
              <a:t>things</a:t>
            </a:r>
            <a:r>
              <a:rPr lang="fr-CA" dirty="0"/>
              <a:t> </a:t>
            </a:r>
            <a:r>
              <a:rPr lang="fr-CA" dirty="0" err="1"/>
              <a:t>when</a:t>
            </a:r>
            <a:r>
              <a:rPr lang="fr-CA" dirty="0"/>
              <a:t> </a:t>
            </a:r>
            <a:r>
              <a:rPr lang="fr-CA" dirty="0" err="1"/>
              <a:t>deciding</a:t>
            </a:r>
            <a:r>
              <a:rPr lang="fr-CA" dirty="0"/>
              <a:t> </a:t>
            </a:r>
            <a:r>
              <a:rPr lang="fr-CA" dirty="0" err="1"/>
              <a:t>whether</a:t>
            </a:r>
            <a:r>
              <a:rPr lang="fr-CA" dirty="0"/>
              <a:t> </a:t>
            </a:r>
            <a:r>
              <a:rPr lang="fr-CA" dirty="0" err="1"/>
              <a:t>someone</a:t>
            </a:r>
            <a:r>
              <a:rPr lang="fr-CA" dirty="0"/>
              <a:t> qualifies for </a:t>
            </a:r>
            <a:r>
              <a:rPr lang="fr-CA" dirty="0" err="1"/>
              <a:t>spousal</a:t>
            </a:r>
            <a:r>
              <a:rPr lang="fr-CA" dirty="0"/>
              <a:t> support in the </a:t>
            </a:r>
            <a:r>
              <a:rPr lang="fr-CA" dirty="0" err="1"/>
              <a:t>context</a:t>
            </a:r>
            <a:r>
              <a:rPr lang="fr-CA" dirty="0"/>
              <a:t> of a divorce. For </a:t>
            </a:r>
            <a:r>
              <a:rPr lang="fr-CA" dirty="0" err="1"/>
              <a:t>example</a:t>
            </a:r>
            <a:r>
              <a:rPr lang="fr-CA" dirty="0"/>
              <a:t>, </a:t>
            </a:r>
            <a:r>
              <a:rPr lang="fr-CA" dirty="0" err="1"/>
              <a:t>he</a:t>
            </a:r>
            <a:r>
              <a:rPr lang="fr-CA" dirty="0"/>
              <a:t> </a:t>
            </a:r>
            <a:r>
              <a:rPr lang="fr-CA" dirty="0" err="1"/>
              <a:t>will</a:t>
            </a:r>
            <a:r>
              <a:rPr lang="fr-CA" dirty="0"/>
              <a:t> </a:t>
            </a:r>
            <a:r>
              <a:rPr lang="fr-CA" dirty="0" err="1"/>
              <a:t>consider</a:t>
            </a:r>
            <a:r>
              <a:rPr lang="fr-CA" dirty="0"/>
              <a:t> </a:t>
            </a:r>
            <a:r>
              <a:rPr lang="fr-CA" dirty="0" err="1"/>
              <a:t>these</a:t>
            </a:r>
            <a:r>
              <a:rPr lang="fr-CA" dirty="0"/>
              <a:t> </a:t>
            </a:r>
            <a:r>
              <a:rPr lang="fr-CA" dirty="0" err="1"/>
              <a:t>factors</a:t>
            </a:r>
            <a:r>
              <a:rPr lang="fr-CA" dirty="0"/>
              <a:t> : </a:t>
            </a:r>
          </a:p>
          <a:p>
            <a:pPr marL="742950" lvl="1" indent="-285750">
              <a:buFont typeface="Courier New,monospace"/>
              <a:buChar char="o"/>
            </a:pPr>
            <a:r>
              <a:rPr lang="fr-CA" dirty="0"/>
              <a:t>the </a:t>
            </a:r>
            <a:r>
              <a:rPr lang="fr-CA" dirty="0" err="1"/>
              <a:t>financial</a:t>
            </a:r>
            <a:r>
              <a:rPr lang="fr-CA" dirty="0"/>
              <a:t> </a:t>
            </a:r>
            <a:r>
              <a:rPr lang="fr-CA" dirty="0" err="1"/>
              <a:t>needs</a:t>
            </a:r>
            <a:r>
              <a:rPr lang="fr-CA" dirty="0"/>
              <a:t> of </a:t>
            </a:r>
            <a:r>
              <a:rPr lang="fr-CA" dirty="0" err="1"/>
              <a:t>each</a:t>
            </a:r>
            <a:r>
              <a:rPr lang="fr-CA" dirty="0"/>
              <a:t> </a:t>
            </a:r>
            <a:r>
              <a:rPr lang="fr-CA" dirty="0" err="1"/>
              <a:t>spouse</a:t>
            </a:r>
            <a:endParaRPr lang="fr-CA" dirty="0"/>
          </a:p>
          <a:p>
            <a:pPr marL="742950" lvl="1" indent="-285750">
              <a:buFont typeface="Courier New,monospace"/>
              <a:buChar char="o"/>
            </a:pPr>
            <a:r>
              <a:rPr lang="fr-CA" dirty="0" err="1"/>
              <a:t>their</a:t>
            </a:r>
            <a:r>
              <a:rPr lang="fr-CA" dirty="0"/>
              <a:t> </a:t>
            </a:r>
            <a:r>
              <a:rPr lang="fr-CA" dirty="0" err="1"/>
              <a:t>financial</a:t>
            </a:r>
            <a:r>
              <a:rPr lang="fr-CA" dirty="0"/>
              <a:t> </a:t>
            </a:r>
            <a:r>
              <a:rPr lang="fr-CA" dirty="0" err="1"/>
              <a:t>resources</a:t>
            </a:r>
            <a:r>
              <a:rPr lang="fr-CA" dirty="0"/>
              <a:t> and situation</a:t>
            </a:r>
          </a:p>
          <a:p>
            <a:pPr marL="742950" lvl="1" indent="-285750">
              <a:buFont typeface="Courier New,monospace"/>
              <a:buChar char="o"/>
            </a:pPr>
            <a:r>
              <a:rPr lang="fr-CA" dirty="0"/>
              <a:t>how long </a:t>
            </a:r>
            <a:r>
              <a:rPr lang="fr-CA" dirty="0" err="1"/>
              <a:t>they</a:t>
            </a:r>
            <a:r>
              <a:rPr lang="fr-CA" dirty="0"/>
              <a:t> </a:t>
            </a:r>
            <a:r>
              <a:rPr lang="fr-CA" dirty="0" err="1"/>
              <a:t>lived</a:t>
            </a:r>
            <a:r>
              <a:rPr lang="fr-CA" dirty="0"/>
              <a:t> </a:t>
            </a:r>
            <a:r>
              <a:rPr lang="fr-CA" dirty="0" err="1"/>
              <a:t>together</a:t>
            </a:r>
            <a:endParaRPr lang="fr-CA" dirty="0"/>
          </a:p>
          <a:p>
            <a:pPr marL="742950" lvl="1" indent="-285750">
              <a:buFont typeface="Courier New,monospace"/>
              <a:buChar char="o"/>
            </a:pPr>
            <a:r>
              <a:rPr lang="fr-CA" dirty="0" err="1"/>
              <a:t>their</a:t>
            </a:r>
            <a:r>
              <a:rPr lang="fr-CA" dirty="0"/>
              <a:t> respective </a:t>
            </a:r>
            <a:r>
              <a:rPr lang="fr-CA" dirty="0" err="1"/>
              <a:t>roles</a:t>
            </a:r>
            <a:r>
              <a:rPr lang="fr-CA" dirty="0"/>
              <a:t> </a:t>
            </a:r>
            <a:r>
              <a:rPr lang="fr-CA" dirty="0" err="1"/>
              <a:t>during</a:t>
            </a:r>
            <a:r>
              <a:rPr lang="fr-CA" dirty="0"/>
              <a:t> the </a:t>
            </a:r>
            <a:r>
              <a:rPr lang="fr-CA" dirty="0" err="1"/>
              <a:t>marriage</a:t>
            </a:r>
            <a:r>
              <a:rPr lang="fr-CA" dirty="0"/>
              <a:t>  </a:t>
            </a:r>
          </a:p>
          <a:p>
            <a:pPr marL="457200" lvl="1" indent="0">
              <a:buFont typeface="Courier New,monospace"/>
              <a:buNone/>
            </a:pPr>
            <a:r>
              <a:rPr lang="fr-CA" dirty="0"/>
              <a:t> </a:t>
            </a:r>
            <a:endParaRPr lang="en-US" dirty="0"/>
          </a:p>
          <a:p>
            <a:pPr marL="285750" indent="-285750">
              <a:buFont typeface="Arial,Sans-Serif"/>
              <a:buChar char="•"/>
            </a:pPr>
            <a:r>
              <a:rPr lang="fr-CA" dirty="0"/>
              <a:t>If a </a:t>
            </a:r>
            <a:r>
              <a:rPr lang="fr-CA" dirty="0" err="1"/>
              <a:t>spouse</a:t>
            </a:r>
            <a:r>
              <a:rPr lang="fr-CA" dirty="0"/>
              <a:t> </a:t>
            </a:r>
            <a:r>
              <a:rPr lang="fr-CA" dirty="0" err="1"/>
              <a:t>can’t</a:t>
            </a:r>
            <a:r>
              <a:rPr lang="fr-CA" dirty="0"/>
              <a:t> </a:t>
            </a:r>
            <a:r>
              <a:rPr lang="fr-CA" dirty="0" err="1"/>
              <a:t>afford</a:t>
            </a:r>
            <a:r>
              <a:rPr lang="fr-CA" dirty="0"/>
              <a:t> to </a:t>
            </a:r>
            <a:r>
              <a:rPr lang="fr-CA" dirty="0" err="1"/>
              <a:t>pay</a:t>
            </a:r>
            <a:r>
              <a:rPr lang="fr-CA" dirty="0"/>
              <a:t> </a:t>
            </a:r>
            <a:r>
              <a:rPr lang="fr-CA" dirty="0" err="1"/>
              <a:t>both</a:t>
            </a:r>
            <a:r>
              <a:rPr lang="fr-CA" dirty="0"/>
              <a:t> </a:t>
            </a:r>
            <a:r>
              <a:rPr lang="fr-CA" dirty="0" err="1"/>
              <a:t>child</a:t>
            </a:r>
            <a:r>
              <a:rPr lang="fr-CA" dirty="0"/>
              <a:t> support and </a:t>
            </a:r>
            <a:r>
              <a:rPr lang="fr-CA" dirty="0" err="1"/>
              <a:t>spousal</a:t>
            </a:r>
            <a:r>
              <a:rPr lang="fr-CA" dirty="0"/>
              <a:t> support, </a:t>
            </a:r>
            <a:r>
              <a:rPr lang="fr-CA" dirty="0" err="1"/>
              <a:t>child</a:t>
            </a:r>
            <a:r>
              <a:rPr lang="fr-CA" dirty="0"/>
              <a:t> support </a:t>
            </a:r>
            <a:r>
              <a:rPr lang="fr-CA" dirty="0" err="1"/>
              <a:t>takes</a:t>
            </a:r>
            <a:r>
              <a:rPr lang="fr-CA" dirty="0"/>
              <a:t> </a:t>
            </a:r>
            <a:r>
              <a:rPr lang="fr-CA" dirty="0" err="1"/>
              <a:t>priority</a:t>
            </a:r>
            <a:r>
              <a:rPr lang="fr-CA" dirty="0"/>
              <a:t>. </a:t>
            </a:r>
          </a:p>
          <a:p>
            <a:pPr marL="285750" indent="-285750">
              <a:buFont typeface="Arial,Sans-Serif"/>
              <a:buChar char="•"/>
            </a:pPr>
            <a:endParaRPr lang="fr-CA" dirty="0"/>
          </a:p>
          <a:p>
            <a:pPr marL="171450" indent="-171450">
              <a:buFont typeface="Arial,Sans-Serif"/>
              <a:buChar char="•"/>
            </a:pPr>
            <a:r>
              <a:rPr lang="fr-CA" sz="1200" b="0" i="0" u="none" strike="noStrike" kern="1200" dirty="0">
                <a:solidFill>
                  <a:schemeClr val="tx1"/>
                </a:solidFill>
                <a:effectLst/>
                <a:latin typeface="+mn-lt"/>
                <a:ea typeface="+mn-ea"/>
                <a:cs typeface="+mn-cs"/>
              </a:rPr>
              <a:t>It </a:t>
            </a:r>
            <a:r>
              <a:rPr lang="fr-CA" sz="1200" b="0" i="0" u="none" strike="noStrike" kern="1200" dirty="0" err="1">
                <a:solidFill>
                  <a:schemeClr val="tx1"/>
                </a:solidFill>
                <a:effectLst/>
                <a:latin typeface="+mn-lt"/>
                <a:ea typeface="+mn-ea"/>
                <a:cs typeface="+mn-cs"/>
              </a:rPr>
              <a:t>is</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generally</a:t>
            </a:r>
            <a:r>
              <a:rPr lang="fr-CA" sz="1200" b="0" i="0" u="none" strike="noStrike" kern="1200" dirty="0">
                <a:solidFill>
                  <a:schemeClr val="tx1"/>
                </a:solidFill>
                <a:effectLst/>
                <a:latin typeface="+mn-lt"/>
                <a:ea typeface="+mn-ea"/>
                <a:cs typeface="+mn-cs"/>
              </a:rPr>
              <a:t> not </a:t>
            </a:r>
            <a:r>
              <a:rPr lang="fr-CA" sz="1200" b="0" i="0" u="none" strike="noStrike" kern="1200" dirty="0" err="1">
                <a:solidFill>
                  <a:schemeClr val="tx1"/>
                </a:solidFill>
                <a:effectLst/>
                <a:latin typeface="+mn-lt"/>
                <a:ea typeface="+mn-ea"/>
                <a:cs typeface="+mn-cs"/>
              </a:rPr>
              <a:t>recommended</a:t>
            </a:r>
            <a:r>
              <a:rPr lang="fr-CA" sz="1200" b="0" i="0" u="none" strike="noStrike" kern="1200" dirty="0">
                <a:solidFill>
                  <a:schemeClr val="tx1"/>
                </a:solidFill>
                <a:effectLst/>
                <a:latin typeface="+mn-lt"/>
                <a:ea typeface="+mn-ea"/>
                <a:cs typeface="+mn-cs"/>
              </a:rPr>
              <a:t> to use </a:t>
            </a:r>
            <a:r>
              <a:rPr lang="fr-CA" sz="1200" b="0" i="0" u="none" strike="noStrike" kern="1200" dirty="0" err="1">
                <a:solidFill>
                  <a:schemeClr val="tx1"/>
                </a:solidFill>
                <a:effectLst/>
                <a:latin typeface="+mn-lt"/>
                <a:ea typeface="+mn-ea"/>
                <a:cs typeface="+mn-cs"/>
              </a:rPr>
              <a:t>mediation</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when</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there</a:t>
            </a:r>
            <a:r>
              <a:rPr lang="fr-CA" sz="1200" b="0" i="0" u="none" strike="noStrike" kern="1200" dirty="0">
                <a:solidFill>
                  <a:schemeClr val="tx1"/>
                </a:solidFill>
                <a:effectLst/>
                <a:latin typeface="+mn-lt"/>
                <a:ea typeface="+mn-ea"/>
                <a:cs typeface="+mn-cs"/>
              </a:rPr>
              <a:t> </a:t>
            </a:r>
            <a:r>
              <a:rPr lang="fr-CA" sz="1200" b="0" i="0" u="none" strike="noStrike" kern="1200" dirty="0" err="1">
                <a:solidFill>
                  <a:schemeClr val="tx1"/>
                </a:solidFill>
                <a:effectLst/>
                <a:latin typeface="+mn-lt"/>
                <a:ea typeface="+mn-ea"/>
                <a:cs typeface="+mn-cs"/>
              </a:rPr>
              <a:t>was</a:t>
            </a:r>
            <a:r>
              <a:rPr lang="fr-CA" sz="1200" b="0" i="0" u="none" strike="noStrike" kern="1200" dirty="0">
                <a:solidFill>
                  <a:schemeClr val="tx1"/>
                </a:solidFill>
                <a:effectLst/>
                <a:latin typeface="+mn-lt"/>
                <a:ea typeface="+mn-ea"/>
                <a:cs typeface="+mn-cs"/>
              </a:rPr>
              <a:t> violence </a:t>
            </a:r>
            <a:r>
              <a:rPr lang="fr-CA" sz="1200" b="0" i="0" u="none" strike="noStrike" kern="1200" dirty="0" err="1">
                <a:solidFill>
                  <a:schemeClr val="tx1"/>
                </a:solidFill>
                <a:effectLst/>
                <a:latin typeface="+mn-lt"/>
                <a:ea typeface="+mn-ea"/>
                <a:cs typeface="+mn-cs"/>
              </a:rPr>
              <a:t>between</a:t>
            </a:r>
            <a:r>
              <a:rPr lang="fr-CA" sz="1200" b="0" i="0" u="none" strike="noStrike" kern="1200" dirty="0">
                <a:solidFill>
                  <a:schemeClr val="tx1"/>
                </a:solidFill>
                <a:effectLst/>
                <a:latin typeface="+mn-lt"/>
                <a:ea typeface="+mn-ea"/>
                <a:cs typeface="+mn-cs"/>
              </a:rPr>
              <a:t> the people in </a:t>
            </a:r>
            <a:r>
              <a:rPr lang="fr-CA" sz="1200" b="0" i="0" u="none" strike="noStrike" kern="1200" dirty="0" err="1">
                <a:solidFill>
                  <a:schemeClr val="tx1"/>
                </a:solidFill>
                <a:effectLst/>
                <a:latin typeface="+mn-lt"/>
                <a:ea typeface="+mn-ea"/>
                <a:cs typeface="+mn-cs"/>
              </a:rPr>
              <a:t>conflict</a:t>
            </a:r>
            <a:r>
              <a:rPr lang="fr-CA" sz="1200" b="0" i="0" u="sng" strike="noStrike" kern="1200" dirty="0">
                <a:solidFill>
                  <a:schemeClr val="tx1"/>
                </a:solidFill>
                <a:effectLst/>
                <a:latin typeface="+mn-lt"/>
                <a:ea typeface="+mn-ea"/>
                <a:cs typeface="+mn-cs"/>
                <a:hlinkClick r:id="rId3"/>
              </a:rPr>
              <a:t>[25]</a:t>
            </a:r>
            <a:r>
              <a:rPr lang="fr-CA" sz="1200" b="0"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That said, some mediators specialize in mediation in the context of domestic violence. To find them, the person can go to the </a:t>
            </a:r>
            <a:r>
              <a:rPr lang="en-CA" sz="1200" b="0" i="0" u="sng" strike="noStrike" kern="1200" dirty="0">
                <a:solidFill>
                  <a:schemeClr val="tx1"/>
                </a:solidFill>
                <a:effectLst/>
                <a:latin typeface="+mn-lt"/>
                <a:ea typeface="+mn-ea"/>
                <a:cs typeface="+mn-cs"/>
                <a:hlinkClick r:id="rId4"/>
              </a:rPr>
              <a:t>A</a:t>
            </a:r>
            <a:r>
              <a:rPr lang="fr-FR" sz="1200" b="0" i="0" u="sng" strike="noStrike" kern="1200" dirty="0" err="1">
                <a:solidFill>
                  <a:schemeClr val="tx1"/>
                </a:solidFill>
                <a:effectLst/>
                <a:latin typeface="+mn-lt"/>
                <a:ea typeface="+mn-ea"/>
                <a:cs typeface="+mn-cs"/>
                <a:hlinkClick r:id="rId4"/>
              </a:rPr>
              <a:t>ssociation</a:t>
            </a:r>
            <a:r>
              <a:rPr lang="fr-FR" sz="1200" b="0" i="0" u="sng" strike="noStrike" kern="1200" dirty="0">
                <a:solidFill>
                  <a:schemeClr val="tx1"/>
                </a:solidFill>
                <a:effectLst/>
                <a:latin typeface="+mn-lt"/>
                <a:ea typeface="+mn-ea"/>
                <a:cs typeface="+mn-cs"/>
                <a:hlinkClick r:id="rId4"/>
              </a:rPr>
              <a:t> des médiateurs familiaux du </a:t>
            </a:r>
            <a:r>
              <a:rPr lang="fr-FR" sz="1200" b="0" i="0" u="sng" strike="noStrike" kern="1200" dirty="0" err="1">
                <a:solidFill>
                  <a:schemeClr val="tx1"/>
                </a:solidFill>
                <a:effectLst/>
                <a:latin typeface="+mn-lt"/>
                <a:ea typeface="+mn-ea"/>
                <a:cs typeface="+mn-cs"/>
                <a:hlinkClick r:id="rId4"/>
              </a:rPr>
              <a:t>Québec’s</a:t>
            </a:r>
            <a:r>
              <a:rPr lang="fr-FR" sz="1200" b="0" i="0" u="sng" strike="noStrike" kern="1200" dirty="0">
                <a:solidFill>
                  <a:schemeClr val="tx1"/>
                </a:solidFill>
                <a:effectLst/>
                <a:latin typeface="+mn-lt"/>
                <a:ea typeface="+mn-ea"/>
                <a:cs typeface="+mn-cs"/>
                <a:hlinkClick r:id="rId4"/>
              </a:rPr>
              <a:t> </a:t>
            </a:r>
            <a:r>
              <a:rPr lang="fr-FR" sz="1200" b="0" i="0" u="sng" strike="noStrike" kern="1200" dirty="0" err="1">
                <a:solidFill>
                  <a:schemeClr val="tx1"/>
                </a:solidFill>
                <a:effectLst/>
                <a:latin typeface="+mn-lt"/>
                <a:ea typeface="+mn-ea"/>
                <a:cs typeface="+mn-cs"/>
                <a:hlinkClick r:id="rId4"/>
              </a:rPr>
              <a:t>website</a:t>
            </a:r>
            <a:r>
              <a:rPr lang="fr-FR" sz="1200" b="0" i="0" u="none" strike="noStrike" kern="1200" dirty="0">
                <a:solidFill>
                  <a:schemeClr val="tx1"/>
                </a:solidFill>
                <a:effectLst/>
                <a:latin typeface="+mn-lt"/>
                <a:ea typeface="+mn-ea"/>
                <a:cs typeface="+mn-cs"/>
              </a:rPr>
              <a:t> (association of </a:t>
            </a:r>
            <a:r>
              <a:rPr lang="fr-FR" sz="1200" b="0" i="0" u="none" strike="noStrike" kern="1200" dirty="0" err="1">
                <a:solidFill>
                  <a:schemeClr val="tx1"/>
                </a:solidFill>
                <a:effectLst/>
                <a:latin typeface="+mn-lt"/>
                <a:ea typeface="+mn-ea"/>
                <a:cs typeface="+mn-cs"/>
              </a:rPr>
              <a:t>family</a:t>
            </a:r>
            <a:r>
              <a:rPr lang="fr-FR" sz="1200" b="0" i="0" u="none" strike="noStrike" kern="1200" dirty="0">
                <a:solidFill>
                  <a:schemeClr val="tx1"/>
                </a:solidFill>
                <a:effectLst/>
                <a:latin typeface="+mn-lt"/>
                <a:ea typeface="+mn-ea"/>
                <a:cs typeface="+mn-cs"/>
              </a:rPr>
              <a:t> </a:t>
            </a:r>
            <a:r>
              <a:rPr lang="fr-FR" sz="1200" b="0" i="0" u="none" strike="noStrike" kern="1200" dirty="0" err="1">
                <a:solidFill>
                  <a:schemeClr val="tx1"/>
                </a:solidFill>
                <a:effectLst/>
                <a:latin typeface="+mn-lt"/>
                <a:ea typeface="+mn-ea"/>
                <a:cs typeface="+mn-cs"/>
              </a:rPr>
              <a:t>mediators</a:t>
            </a:r>
            <a:r>
              <a:rPr lang="fr-FR" sz="1200" b="0" i="0" u="none" strike="noStrike" kern="1200" dirty="0">
                <a:solidFill>
                  <a:schemeClr val="tx1"/>
                </a:solidFill>
                <a:effectLst/>
                <a:latin typeface="+mn-lt"/>
                <a:ea typeface="+mn-ea"/>
                <a:cs typeface="+mn-cs"/>
              </a:rPr>
              <a:t>) and click on “</a:t>
            </a:r>
            <a:r>
              <a:rPr lang="fr-FR" sz="1200" b="0" i="0" u="none" strike="noStrike" kern="1200" dirty="0" err="1">
                <a:solidFill>
                  <a:schemeClr val="tx1"/>
                </a:solidFill>
                <a:effectLst/>
                <a:latin typeface="+mn-lt"/>
                <a:ea typeface="+mn-ea"/>
                <a:cs typeface="+mn-cs"/>
              </a:rPr>
              <a:t>Find</a:t>
            </a:r>
            <a:r>
              <a:rPr lang="fr-FR" sz="1200" b="0" i="0" u="none" strike="noStrike" kern="1200" dirty="0">
                <a:solidFill>
                  <a:schemeClr val="tx1"/>
                </a:solidFill>
                <a:effectLst/>
                <a:latin typeface="+mn-lt"/>
                <a:ea typeface="+mn-ea"/>
                <a:cs typeface="+mn-cs"/>
              </a:rPr>
              <a:t> a </a:t>
            </a:r>
            <a:r>
              <a:rPr lang="fr-FR" sz="1200" b="0" i="0" u="none" strike="noStrike" kern="1200" dirty="0" err="1">
                <a:solidFill>
                  <a:schemeClr val="tx1"/>
                </a:solidFill>
                <a:effectLst/>
                <a:latin typeface="+mn-lt"/>
                <a:ea typeface="+mn-ea"/>
                <a:cs typeface="+mn-cs"/>
              </a:rPr>
              <a:t>mediator</a:t>
            </a:r>
            <a:r>
              <a:rPr lang="fr-FR" sz="1200" b="0" i="0" u="none" strike="noStrike" kern="1200" dirty="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 They can then select “Violence </a:t>
            </a:r>
            <a:r>
              <a:rPr lang="en-CA" sz="1200" b="0" i="0" u="none" strike="noStrike" kern="1200" dirty="0" err="1">
                <a:solidFill>
                  <a:schemeClr val="tx1"/>
                </a:solidFill>
                <a:effectLst/>
                <a:latin typeface="+mn-lt"/>
                <a:ea typeface="+mn-ea"/>
                <a:cs typeface="+mn-cs"/>
              </a:rPr>
              <a:t>familiale</a:t>
            </a:r>
            <a:r>
              <a:rPr lang="en-CA" sz="1200" b="0" i="0" u="none" strike="noStrike" kern="1200" dirty="0">
                <a:solidFill>
                  <a:schemeClr val="tx1"/>
                </a:solidFill>
                <a:effectLst/>
                <a:latin typeface="+mn-lt"/>
                <a:ea typeface="+mn-ea"/>
                <a:cs typeface="+mn-cs"/>
              </a:rPr>
              <a:t> et </a:t>
            </a:r>
            <a:r>
              <a:rPr lang="en-CA" sz="1200" b="0" i="0" u="none" strike="noStrike" kern="1200" dirty="0" err="1">
                <a:solidFill>
                  <a:schemeClr val="tx1"/>
                </a:solidFill>
                <a:effectLst/>
                <a:latin typeface="+mn-lt"/>
                <a:ea typeface="+mn-ea"/>
                <a:cs typeface="+mn-cs"/>
              </a:rPr>
              <a:t>conjugale</a:t>
            </a:r>
            <a:r>
              <a:rPr lang="en-CA" sz="1200" b="0" i="0" u="none" strike="noStrike" kern="1200" dirty="0">
                <a:solidFill>
                  <a:schemeClr val="tx1"/>
                </a:solidFill>
                <a:effectLst/>
                <a:latin typeface="+mn-lt"/>
                <a:ea typeface="+mn-ea"/>
                <a:cs typeface="+mn-cs"/>
              </a:rPr>
              <a:t>” (family and domestic violence) under the “Champ(s) </a:t>
            </a:r>
            <a:r>
              <a:rPr lang="en-CA" sz="1200" b="0" i="0" u="none" strike="noStrike" kern="1200" dirty="0" err="1">
                <a:solidFill>
                  <a:schemeClr val="tx1"/>
                </a:solidFill>
                <a:effectLst/>
                <a:latin typeface="+mn-lt"/>
                <a:ea typeface="+mn-ea"/>
                <a:cs typeface="+mn-cs"/>
              </a:rPr>
              <a:t>d’expertise</a:t>
            </a:r>
            <a:r>
              <a:rPr lang="en-CA" sz="1200" b="0" i="0" u="none" strike="noStrike" kern="1200" dirty="0">
                <a:solidFill>
                  <a:schemeClr val="tx1"/>
                </a:solidFill>
                <a:effectLst/>
                <a:latin typeface="+mn-lt"/>
                <a:ea typeface="+mn-ea"/>
                <a:cs typeface="+mn-cs"/>
              </a:rPr>
              <a:t>(s)” field.</a:t>
            </a:r>
            <a:endParaRPr lang="en-US" dirty="0"/>
          </a:p>
          <a:p>
            <a:pPr marL="285750" indent="-285750">
              <a:buFont typeface="Arial,Sans-Serif"/>
              <a:buChar char="•"/>
            </a:pPr>
            <a:endParaRPr lang="en-US" dirty="0"/>
          </a:p>
          <a:p>
            <a:endParaRPr lang="fr-CA" dirty="0"/>
          </a:p>
          <a:p>
            <a:r>
              <a:rPr lang="fr-CA" b="1" u="sng" dirty="0"/>
              <a:t>Sources</a:t>
            </a:r>
            <a:endParaRPr lang="fr-CA" dirty="0"/>
          </a:p>
          <a:p>
            <a:endParaRPr lang="fr-CA" dirty="0"/>
          </a:p>
          <a:p>
            <a:r>
              <a:rPr lang="fr-CA" dirty="0">
                <a:hlinkClick r:id="rId5"/>
              </a:rPr>
              <a:t>[1]</a:t>
            </a:r>
            <a:r>
              <a:rPr lang="fr-CA" dirty="0"/>
              <a:t> </a:t>
            </a:r>
            <a:r>
              <a:rPr lang="fr-CA" i="1" dirty="0"/>
              <a:t>Loi sur le divorce</a:t>
            </a:r>
            <a:r>
              <a:rPr lang="fr-CA" dirty="0"/>
              <a:t>, LRC (1985), art 15.2 (1) et (2).</a:t>
            </a:r>
            <a:endParaRPr lang="en-US" dirty="0"/>
          </a:p>
          <a:p>
            <a:r>
              <a:rPr lang="fr-CA" dirty="0">
                <a:hlinkClick r:id="rId6"/>
              </a:rPr>
              <a:t>[2]</a:t>
            </a:r>
            <a:r>
              <a:rPr lang="fr-CA" dirty="0"/>
              <a:t> </a:t>
            </a:r>
            <a:r>
              <a:rPr lang="fr-CA" i="1" dirty="0"/>
              <a:t>Loi sur le divorce</a:t>
            </a:r>
            <a:r>
              <a:rPr lang="fr-CA" dirty="0"/>
              <a:t>, LRC (1985), art 15.2 (6) d).</a:t>
            </a:r>
            <a:endParaRPr lang="en-US" dirty="0"/>
          </a:p>
          <a:p>
            <a:r>
              <a:rPr lang="fr-CA" dirty="0">
                <a:hlinkClick r:id="rId7"/>
              </a:rPr>
              <a:t>[3]</a:t>
            </a:r>
            <a:r>
              <a:rPr lang="fr-CA" dirty="0"/>
              <a:t> </a:t>
            </a:r>
            <a:r>
              <a:rPr lang="fr-CA" i="1" dirty="0"/>
              <a:t>Loi sur le divorce</a:t>
            </a:r>
            <a:r>
              <a:rPr lang="fr-CA" dirty="0"/>
              <a:t>, LRC (1985), art 15.2 (6) c).</a:t>
            </a:r>
            <a:endParaRPr lang="en-US" dirty="0"/>
          </a:p>
          <a:p>
            <a:r>
              <a:rPr lang="fr-CA" dirty="0">
                <a:hlinkClick r:id="rId8"/>
              </a:rPr>
              <a:t>[4]</a:t>
            </a:r>
            <a:r>
              <a:rPr lang="fr-CA" dirty="0"/>
              <a:t> </a:t>
            </a:r>
            <a:r>
              <a:rPr lang="fr-CA" i="1" dirty="0"/>
              <a:t>Loi sur le divorce</a:t>
            </a:r>
            <a:r>
              <a:rPr lang="fr-CA" dirty="0"/>
              <a:t>, LRC (1985), art 15.2 (1)</a:t>
            </a:r>
            <a:endParaRPr lang="en-US" dirty="0"/>
          </a:p>
          <a:p>
            <a:r>
              <a:rPr lang="fr-CA" dirty="0">
                <a:hlinkClick r:id="rId9"/>
              </a:rPr>
              <a:t>[5]</a:t>
            </a:r>
            <a:r>
              <a:rPr lang="fr-CA" dirty="0"/>
              <a:t> </a:t>
            </a:r>
            <a:r>
              <a:rPr lang="fr-CA" i="1" dirty="0"/>
              <a:t>Loi sur le divorce</a:t>
            </a:r>
            <a:r>
              <a:rPr lang="fr-CA" dirty="0"/>
              <a:t>, LRC (1985), art 15.2 (1)</a:t>
            </a:r>
            <a:endParaRPr lang="en-US" dirty="0"/>
          </a:p>
          <a:p>
            <a:r>
              <a:rPr lang="fr-CA" dirty="0">
                <a:hlinkClick r:id="rId10"/>
              </a:rPr>
              <a:t>[6]</a:t>
            </a:r>
            <a:r>
              <a:rPr lang="fr-CA" dirty="0"/>
              <a:t> </a:t>
            </a:r>
            <a:r>
              <a:rPr lang="fr-CA" i="1" dirty="0"/>
              <a:t>Loi sur le divorce</a:t>
            </a:r>
            <a:r>
              <a:rPr lang="fr-CA" dirty="0"/>
              <a:t>, LRC (1985), art 15.2 (4) c)</a:t>
            </a:r>
            <a:endParaRPr lang="en-US" dirty="0"/>
          </a:p>
          <a:p>
            <a:r>
              <a:rPr lang="fr-CA" dirty="0">
                <a:hlinkClick r:id="rId11"/>
              </a:rPr>
              <a:t>[7]</a:t>
            </a:r>
            <a:r>
              <a:rPr lang="fr-CA" dirty="0"/>
              <a:t> </a:t>
            </a:r>
            <a:r>
              <a:rPr lang="fr-CA" i="1" dirty="0"/>
              <a:t>Code de procédure civile</a:t>
            </a:r>
            <a:r>
              <a:rPr lang="fr-CA" dirty="0"/>
              <a:t>, RLRQ, c C-25, arts 605 al 2, 616.</a:t>
            </a:r>
            <a:endParaRPr lang="en-US" dirty="0"/>
          </a:p>
          <a:p>
            <a:r>
              <a:rPr lang="fr-CA" dirty="0">
                <a:hlinkClick r:id="rId12"/>
              </a:rPr>
              <a:t>[8]</a:t>
            </a:r>
            <a:r>
              <a:rPr lang="fr-CA" dirty="0"/>
              <a:t> </a:t>
            </a:r>
            <a:r>
              <a:rPr lang="fr-CA" i="1" dirty="0"/>
              <a:t>Code de procédure civile</a:t>
            </a:r>
            <a:r>
              <a:rPr lang="fr-CA" dirty="0"/>
              <a:t>, RLRQ, c C-25, art 605 al 2, 616.</a:t>
            </a:r>
            <a:endParaRPr lang="en-US" dirty="0"/>
          </a:p>
          <a:p>
            <a:r>
              <a:rPr lang="fr-CA" dirty="0">
                <a:hlinkClick r:id="rId13"/>
              </a:rPr>
              <a:t>[9]</a:t>
            </a:r>
            <a:r>
              <a:rPr lang="fr-CA" dirty="0"/>
              <a:t> </a:t>
            </a:r>
            <a:r>
              <a:rPr lang="fr-CA" i="1" dirty="0"/>
              <a:t>Code de procédure civile</a:t>
            </a:r>
            <a:r>
              <a:rPr lang="fr-CA" dirty="0"/>
              <a:t>, RLRQ, c C-25, art 619 ; </a:t>
            </a:r>
            <a:r>
              <a:rPr lang="fr-CA" i="1" dirty="0"/>
              <a:t>Règlement sur la médiation familiale</a:t>
            </a:r>
            <a:r>
              <a:rPr lang="fr-CA" dirty="0"/>
              <a:t>, c. C-25-01, r. 0.7, art.10.1.</a:t>
            </a:r>
            <a:endParaRPr lang="en-US" dirty="0"/>
          </a:p>
          <a:p>
            <a:r>
              <a:rPr lang="fr-CA" dirty="0">
                <a:hlinkClick r:id="rId14"/>
              </a:rPr>
              <a:t>[10]</a:t>
            </a:r>
            <a:r>
              <a:rPr lang="fr-CA" dirty="0"/>
              <a:t> </a:t>
            </a:r>
            <a:r>
              <a:rPr lang="fr-CA" i="1" dirty="0"/>
              <a:t>Loi sur le divorce</a:t>
            </a:r>
            <a:r>
              <a:rPr lang="fr-CA" dirty="0"/>
              <a:t>, LRC (1985), art 15.2 (1).</a:t>
            </a:r>
            <a:endParaRPr lang="en-US" dirty="0"/>
          </a:p>
          <a:p>
            <a:r>
              <a:rPr lang="fr-CA" dirty="0">
                <a:hlinkClick r:id="rId15"/>
              </a:rPr>
              <a:t>[11]</a:t>
            </a:r>
            <a:r>
              <a:rPr lang="fr-CA" dirty="0"/>
              <a:t> </a:t>
            </a:r>
            <a:r>
              <a:rPr lang="fr-CA" i="1" dirty="0"/>
              <a:t>Loi sur le divorce</a:t>
            </a:r>
            <a:r>
              <a:rPr lang="fr-CA" dirty="0"/>
              <a:t>, LRC (1985), art 15.2 (2).</a:t>
            </a:r>
            <a:endParaRPr lang="en-US" dirty="0"/>
          </a:p>
          <a:p>
            <a:r>
              <a:rPr lang="fr-CA" dirty="0">
                <a:hlinkClick r:id="rId16"/>
              </a:rPr>
              <a:t>[12]</a:t>
            </a:r>
            <a:r>
              <a:rPr lang="fr-CA" dirty="0"/>
              <a:t> </a:t>
            </a:r>
            <a:r>
              <a:rPr lang="fr-CA" i="1" dirty="0"/>
              <a:t>Loi sur le divorce</a:t>
            </a:r>
            <a:r>
              <a:rPr lang="fr-CA" dirty="0"/>
              <a:t>, LRC (1985), art 15.2 (4).</a:t>
            </a:r>
            <a:endParaRPr lang="en-US" dirty="0"/>
          </a:p>
          <a:p>
            <a:r>
              <a:rPr lang="fr-CA" dirty="0">
                <a:hlinkClick r:id="rId17"/>
              </a:rPr>
              <a:t>[13]</a:t>
            </a:r>
            <a:r>
              <a:rPr lang="fr-CA" dirty="0"/>
              <a:t> </a:t>
            </a:r>
            <a:r>
              <a:rPr lang="fr-CA" i="1" dirty="0"/>
              <a:t>Loi sur le divorce</a:t>
            </a:r>
            <a:r>
              <a:rPr lang="fr-CA" dirty="0"/>
              <a:t>, LRC (1985), art 15.2 (4).</a:t>
            </a:r>
            <a:endParaRPr lang="en-US" dirty="0"/>
          </a:p>
          <a:p>
            <a:r>
              <a:rPr lang="fr-CA" dirty="0">
                <a:hlinkClick r:id="rId18"/>
              </a:rPr>
              <a:t>[14]</a:t>
            </a:r>
            <a:r>
              <a:rPr lang="fr-CA" dirty="0"/>
              <a:t> </a:t>
            </a:r>
            <a:r>
              <a:rPr lang="fr-CA" i="1" dirty="0"/>
              <a:t>Loi sur le divorce</a:t>
            </a:r>
            <a:r>
              <a:rPr lang="fr-CA" dirty="0"/>
              <a:t>, LRC (1985), art 15.3(1).</a:t>
            </a:r>
          </a:p>
          <a:p>
            <a:r>
              <a:rPr lang="fr-CA" dirty="0">
                <a:hlinkClick r:id="rId3"/>
              </a:rPr>
              <a:t>[15]</a:t>
            </a:r>
            <a:r>
              <a:rPr lang="fr-CA" dirty="0"/>
              <a:t> Par exemple : </a:t>
            </a:r>
            <a:r>
              <a:rPr lang="fr-CA" dirty="0">
                <a:hlinkClick r:id="rId19"/>
              </a:rPr>
              <a:t>13 questions sur le droit familial en contexte de violence conjugale — SOS violence conjugale</a:t>
            </a:r>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5</a:t>
            </a:fld>
            <a:endParaRPr lang="fr-CA"/>
          </a:p>
        </p:txBody>
      </p:sp>
    </p:spTree>
    <p:extLst>
      <p:ext uri="{BB962C8B-B14F-4D97-AF65-F5344CB8AC3E}">
        <p14:creationId xmlns:p14="http://schemas.microsoft.com/office/powerpoint/2010/main" val="172021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marL="0"/>
            <a:r>
              <a:rPr lang="fr-CA" b="1" dirty="0"/>
              <a:t>3 minutes</a:t>
            </a:r>
            <a:endParaRPr lang="en-US" dirty="0"/>
          </a:p>
          <a:p>
            <a:pPr marL="0"/>
            <a:endParaRPr lang="fr-CA" dirty="0"/>
          </a:p>
          <a:p>
            <a:pPr marL="0"/>
            <a:r>
              <a:rPr lang="fr-CA" b="1" u="sng" dirty="0"/>
              <a:t>Instructions</a:t>
            </a:r>
          </a:p>
          <a:p>
            <a:pPr marL="0"/>
            <a:endParaRPr lang="fr-CA" dirty="0"/>
          </a:p>
          <a:p>
            <a:pPr marL="0"/>
            <a:r>
              <a:rPr lang="en-CA" sz="1200" b="0" i="0" u="none" strike="noStrike" kern="1200" dirty="0">
                <a:solidFill>
                  <a:schemeClr val="tx1"/>
                </a:solidFill>
                <a:effectLst/>
                <a:latin typeface="+mn-lt"/>
                <a:ea typeface="+mn-ea"/>
                <a:cs typeface="+mn-cs"/>
              </a:rPr>
              <a:t>Explain the information below by making connections with the scenario.</a:t>
            </a:r>
          </a:p>
          <a:p>
            <a:pPr marL="0"/>
            <a:endParaRPr lang="fr-CA" dirty="0"/>
          </a:p>
          <a:p>
            <a:r>
              <a:rPr lang="fr-CA" b="1" u="sng" dirty="0"/>
              <a:t>Information to </a:t>
            </a:r>
            <a:r>
              <a:rPr lang="fr-CA" b="1" u="sng" dirty="0" err="1"/>
              <a:t>share</a:t>
            </a:r>
            <a:endParaRPr lang="fr-CA" b="1" u="sng" dirty="0"/>
          </a:p>
          <a:p>
            <a:endParaRPr lang="fr-CA" dirty="0"/>
          </a:p>
          <a:p>
            <a:pPr marL="285750" indent="-285750">
              <a:buFont typeface="Arial,Sans-Serif"/>
              <a:buChar char="•"/>
            </a:pPr>
            <a:r>
              <a:rPr lang="fr-CA" dirty="0" err="1"/>
              <a:t>Some</a:t>
            </a:r>
            <a:r>
              <a:rPr lang="fr-CA" dirty="0"/>
              <a:t> </a:t>
            </a:r>
            <a:r>
              <a:rPr lang="fr-CA" dirty="0" err="1"/>
              <a:t>governement</a:t>
            </a:r>
            <a:r>
              <a:rPr lang="fr-CA" dirty="0"/>
              <a:t> programs </a:t>
            </a:r>
            <a:r>
              <a:rPr lang="fr-CA" b="1" dirty="0" err="1"/>
              <a:t>offer</a:t>
            </a:r>
            <a:r>
              <a:rPr lang="fr-CA" b="1" dirty="0"/>
              <a:t> </a:t>
            </a:r>
            <a:r>
              <a:rPr lang="fr-CA" b="1" dirty="0" err="1"/>
              <a:t>financial</a:t>
            </a:r>
            <a:r>
              <a:rPr lang="fr-CA" b="1" dirty="0"/>
              <a:t> support </a:t>
            </a:r>
            <a:r>
              <a:rPr lang="fr-CA" dirty="0"/>
              <a:t>to people </a:t>
            </a:r>
            <a:r>
              <a:rPr lang="fr-CA" dirty="0" err="1"/>
              <a:t>whose</a:t>
            </a:r>
            <a:r>
              <a:rPr lang="fr-CA" dirty="0"/>
              <a:t> </a:t>
            </a:r>
            <a:r>
              <a:rPr lang="fr-CA" dirty="0" err="1"/>
              <a:t>income</a:t>
            </a:r>
            <a:r>
              <a:rPr lang="fr-CA" dirty="0"/>
              <a:t> and </a:t>
            </a:r>
            <a:r>
              <a:rPr lang="fr-CA" dirty="0" err="1"/>
              <a:t>savings</a:t>
            </a:r>
            <a:r>
              <a:rPr lang="fr-CA" dirty="0"/>
              <a:t> </a:t>
            </a:r>
            <a:r>
              <a:rPr lang="fr-CA" dirty="0" err="1"/>
              <a:t>don’t</a:t>
            </a:r>
            <a:r>
              <a:rPr lang="fr-CA" dirty="0"/>
              <a:t> cover </a:t>
            </a:r>
            <a:r>
              <a:rPr lang="fr-CA" dirty="0" err="1"/>
              <a:t>their</a:t>
            </a:r>
            <a:r>
              <a:rPr lang="fr-CA" dirty="0"/>
              <a:t> basic </a:t>
            </a:r>
            <a:r>
              <a:rPr lang="fr-CA" dirty="0" err="1"/>
              <a:t>needs</a:t>
            </a:r>
            <a:r>
              <a:rPr lang="fr-CA" dirty="0"/>
              <a:t>. This </a:t>
            </a:r>
            <a:r>
              <a:rPr lang="fr-CA" dirty="0" err="1"/>
              <a:t>is</a:t>
            </a:r>
            <a:r>
              <a:rPr lang="fr-CA" dirty="0"/>
              <a:t> </a:t>
            </a:r>
            <a:r>
              <a:rPr lang="fr-CA" dirty="0" err="1"/>
              <a:t>called</a:t>
            </a:r>
            <a:r>
              <a:rPr lang="fr-CA" dirty="0"/>
              <a:t> </a:t>
            </a:r>
            <a:r>
              <a:rPr lang="fr-CA" b="1" dirty="0"/>
              <a:t>social assistance (</a:t>
            </a:r>
            <a:r>
              <a:rPr lang="fr-CA" b="1" dirty="0" err="1"/>
              <a:t>welfare</a:t>
            </a:r>
            <a:r>
              <a:rPr lang="fr-CA" b="1" dirty="0"/>
              <a:t>). </a:t>
            </a:r>
          </a:p>
          <a:p>
            <a:pPr marL="0" indent="0">
              <a:buFont typeface="Arial,Sans-Serif"/>
              <a:buNone/>
            </a:pPr>
            <a:r>
              <a:rPr lang="fr-CA" dirty="0"/>
              <a:t> </a:t>
            </a:r>
          </a:p>
          <a:p>
            <a:pPr marL="285750" indent="-285750">
              <a:buFont typeface="Arial,Sans-Serif"/>
              <a:buChar char="•"/>
            </a:pPr>
            <a:r>
              <a:rPr lang="fr-CA" dirty="0"/>
              <a:t>The </a:t>
            </a:r>
            <a:r>
              <a:rPr lang="fr-CA" dirty="0" err="1"/>
              <a:t>eligibility</a:t>
            </a:r>
            <a:r>
              <a:rPr lang="fr-CA" dirty="0"/>
              <a:t> </a:t>
            </a:r>
            <a:r>
              <a:rPr lang="fr-CA" dirty="0" err="1"/>
              <a:t>requirements</a:t>
            </a:r>
            <a:r>
              <a:rPr lang="fr-CA" dirty="0"/>
              <a:t> </a:t>
            </a:r>
            <a:r>
              <a:rPr lang="fr-CA" dirty="0" err="1"/>
              <a:t>will</a:t>
            </a:r>
            <a:r>
              <a:rPr lang="fr-CA" dirty="0"/>
              <a:t> </a:t>
            </a:r>
            <a:r>
              <a:rPr lang="fr-CA" dirty="0" err="1"/>
              <a:t>be</a:t>
            </a:r>
            <a:r>
              <a:rPr lang="fr-CA" dirty="0"/>
              <a:t> </a:t>
            </a:r>
            <a:r>
              <a:rPr lang="fr-CA" dirty="0" err="1"/>
              <a:t>different</a:t>
            </a:r>
            <a:r>
              <a:rPr lang="fr-CA" dirty="0"/>
              <a:t> </a:t>
            </a:r>
            <a:r>
              <a:rPr lang="fr-CA" dirty="0" err="1"/>
              <a:t>depending</a:t>
            </a:r>
            <a:r>
              <a:rPr lang="fr-CA" dirty="0"/>
              <a:t> on the program. </a:t>
            </a:r>
            <a:r>
              <a:rPr lang="fr-CA" dirty="0" err="1"/>
              <a:t>Usually</a:t>
            </a:r>
            <a:r>
              <a:rPr lang="fr-CA" dirty="0"/>
              <a:t>, a </a:t>
            </a:r>
            <a:r>
              <a:rPr lang="fr-CA" dirty="0" err="1"/>
              <a:t>person</a:t>
            </a:r>
            <a:r>
              <a:rPr lang="fr-CA" dirty="0"/>
              <a:t> </a:t>
            </a:r>
            <a:r>
              <a:rPr lang="fr-CA" dirty="0" err="1"/>
              <a:t>will</a:t>
            </a:r>
            <a:r>
              <a:rPr lang="fr-CA" dirty="0"/>
              <a:t> </a:t>
            </a:r>
            <a:r>
              <a:rPr lang="fr-CA" dirty="0" err="1"/>
              <a:t>be</a:t>
            </a:r>
            <a:r>
              <a:rPr lang="fr-CA" dirty="0"/>
              <a:t> </a:t>
            </a:r>
            <a:r>
              <a:rPr lang="fr-CA" dirty="0" err="1"/>
              <a:t>eligibile</a:t>
            </a:r>
            <a:r>
              <a:rPr lang="fr-CA" dirty="0"/>
              <a:t> to social assistance if : </a:t>
            </a:r>
          </a:p>
          <a:p>
            <a:pPr marL="0" indent="0">
              <a:buFont typeface="Arial,Sans-Serif"/>
              <a:buNone/>
            </a:pPr>
            <a:r>
              <a:rPr lang="fr-CA" dirty="0"/>
              <a:t> </a:t>
            </a:r>
          </a:p>
          <a:p>
            <a:pPr marL="742950" lvl="1" indent="-285750">
              <a:buFont typeface="Arial,Sans-Serif"/>
              <a:buChar char="•"/>
            </a:pPr>
            <a:r>
              <a:rPr lang="fr-CA" dirty="0" err="1"/>
              <a:t>They</a:t>
            </a:r>
            <a:r>
              <a:rPr lang="fr-CA" dirty="0"/>
              <a:t> have </a:t>
            </a:r>
            <a:r>
              <a:rPr lang="fr-CA" dirty="0" err="1"/>
              <a:t>little</a:t>
            </a:r>
            <a:r>
              <a:rPr lang="fr-CA" dirty="0"/>
              <a:t> or no </a:t>
            </a:r>
            <a:r>
              <a:rPr lang="fr-CA" dirty="0" err="1"/>
              <a:t>income</a:t>
            </a:r>
            <a:r>
              <a:rPr lang="fr-CA" dirty="0"/>
              <a:t> or </a:t>
            </a:r>
            <a:r>
              <a:rPr lang="fr-CA" dirty="0" err="1"/>
              <a:t>liquid</a:t>
            </a:r>
            <a:r>
              <a:rPr lang="fr-CA" dirty="0"/>
              <a:t> assets,</a:t>
            </a:r>
          </a:p>
          <a:p>
            <a:pPr marL="457200" lvl="1" indent="0">
              <a:buFont typeface="Arial,Sans-Serif"/>
              <a:buNone/>
            </a:pPr>
            <a:r>
              <a:rPr lang="fr-CA" dirty="0"/>
              <a:t> </a:t>
            </a:r>
            <a:endParaRPr lang="en-US" dirty="0"/>
          </a:p>
          <a:p>
            <a:pPr marL="742950" lvl="1" indent="-285750">
              <a:buFont typeface="Arial,Sans-Serif"/>
              <a:buChar char="•"/>
            </a:pPr>
            <a:r>
              <a:rPr lang="fr-CA" dirty="0" err="1"/>
              <a:t>They</a:t>
            </a:r>
            <a:r>
              <a:rPr lang="fr-CA" dirty="0"/>
              <a:t> have </a:t>
            </a:r>
            <a:r>
              <a:rPr lang="fr-CA" dirty="0" err="1"/>
              <a:t>exhausted</a:t>
            </a:r>
            <a:r>
              <a:rPr lang="fr-CA" dirty="0"/>
              <a:t> all </a:t>
            </a:r>
            <a:r>
              <a:rPr lang="fr-CA" dirty="0" err="1"/>
              <a:t>other</a:t>
            </a:r>
            <a:r>
              <a:rPr lang="fr-CA" dirty="0"/>
              <a:t> </a:t>
            </a:r>
            <a:r>
              <a:rPr lang="fr-CA" dirty="0" err="1"/>
              <a:t>financial</a:t>
            </a:r>
            <a:r>
              <a:rPr lang="fr-CA" dirty="0"/>
              <a:t> </a:t>
            </a:r>
            <a:r>
              <a:rPr lang="fr-CA" dirty="0" err="1"/>
              <a:t>resources</a:t>
            </a:r>
            <a:r>
              <a:rPr lang="fr-CA" dirty="0"/>
              <a:t>. For </a:t>
            </a:r>
            <a:r>
              <a:rPr lang="fr-CA" dirty="0" err="1"/>
              <a:t>example</a:t>
            </a:r>
            <a:r>
              <a:rPr lang="fr-CA" dirty="0"/>
              <a:t>, if </a:t>
            </a:r>
            <a:r>
              <a:rPr lang="fr-CA" dirty="0" err="1"/>
              <a:t>they</a:t>
            </a:r>
            <a:r>
              <a:rPr lang="fr-CA" dirty="0"/>
              <a:t> </a:t>
            </a:r>
            <a:r>
              <a:rPr lang="fr-CA" dirty="0" err="1"/>
              <a:t>get</a:t>
            </a:r>
            <a:r>
              <a:rPr lang="fr-CA" dirty="0"/>
              <a:t> </a:t>
            </a:r>
            <a:r>
              <a:rPr lang="fr-CA" dirty="0" err="1"/>
              <a:t>separated</a:t>
            </a:r>
            <a:r>
              <a:rPr lang="fr-CA" dirty="0"/>
              <a:t> and have </a:t>
            </a:r>
            <a:r>
              <a:rPr lang="fr-CA" dirty="0" err="1"/>
              <a:t>children</a:t>
            </a:r>
            <a:r>
              <a:rPr lang="fr-CA" dirty="0"/>
              <a:t>, </a:t>
            </a:r>
            <a:r>
              <a:rPr lang="fr-CA" dirty="0" err="1"/>
              <a:t>they</a:t>
            </a:r>
            <a:r>
              <a:rPr lang="fr-CA" dirty="0"/>
              <a:t> first must </a:t>
            </a:r>
            <a:r>
              <a:rPr lang="fr-CA" dirty="0" err="1"/>
              <a:t>ask</a:t>
            </a:r>
            <a:r>
              <a:rPr lang="fr-CA" dirty="0"/>
              <a:t> the </a:t>
            </a:r>
            <a:r>
              <a:rPr lang="fr-CA" dirty="0" err="1"/>
              <a:t>other</a:t>
            </a:r>
            <a:r>
              <a:rPr lang="fr-CA" dirty="0"/>
              <a:t> parent for </a:t>
            </a:r>
            <a:r>
              <a:rPr lang="fr-CA" dirty="0" err="1"/>
              <a:t>child</a:t>
            </a:r>
            <a:r>
              <a:rPr lang="fr-CA" dirty="0"/>
              <a:t> support. </a:t>
            </a:r>
          </a:p>
          <a:p>
            <a:pPr marL="457200" lvl="1" indent="0">
              <a:buFont typeface="Arial,Sans-Serif"/>
              <a:buNone/>
            </a:pPr>
            <a:r>
              <a:rPr lang="fr-CA" dirty="0"/>
              <a:t> </a:t>
            </a:r>
          </a:p>
          <a:p>
            <a:pPr marL="285750" indent="-285750">
              <a:buFont typeface="Arial,Sans-Serif"/>
              <a:buChar char="•"/>
            </a:pPr>
            <a:r>
              <a:rPr lang="fr-CA" dirty="0" err="1"/>
              <a:t>Someone</a:t>
            </a:r>
            <a:r>
              <a:rPr lang="fr-CA" dirty="0"/>
              <a:t> can </a:t>
            </a:r>
            <a:r>
              <a:rPr lang="fr-CA" dirty="0" err="1"/>
              <a:t>receive</a:t>
            </a:r>
            <a:r>
              <a:rPr lang="fr-CA" dirty="0"/>
              <a:t> </a:t>
            </a:r>
            <a:r>
              <a:rPr lang="fr-CA" dirty="0" err="1"/>
              <a:t>amounts</a:t>
            </a:r>
            <a:r>
              <a:rPr lang="fr-CA" dirty="0"/>
              <a:t> </a:t>
            </a:r>
            <a:r>
              <a:rPr lang="fr-CA" dirty="0" err="1"/>
              <a:t>under</a:t>
            </a:r>
            <a:r>
              <a:rPr lang="fr-CA" dirty="0"/>
              <a:t> the social assistance program </a:t>
            </a:r>
            <a:r>
              <a:rPr lang="fr-CA" dirty="0" err="1"/>
              <a:t>even</a:t>
            </a:r>
            <a:r>
              <a:rPr lang="fr-CA" dirty="0"/>
              <a:t> if </a:t>
            </a:r>
            <a:r>
              <a:rPr lang="fr-CA" dirty="0" err="1"/>
              <a:t>they</a:t>
            </a:r>
            <a:r>
              <a:rPr lang="fr-CA" dirty="0"/>
              <a:t> are not a Canadian </a:t>
            </a:r>
            <a:r>
              <a:rPr lang="fr-CA" dirty="0" err="1"/>
              <a:t>citizen</a:t>
            </a:r>
            <a:r>
              <a:rPr lang="fr-CA" dirty="0"/>
              <a:t>. For </a:t>
            </a:r>
            <a:r>
              <a:rPr lang="fr-CA" dirty="0" err="1"/>
              <a:t>example</a:t>
            </a:r>
            <a:r>
              <a:rPr lang="fr-CA" dirty="0"/>
              <a:t>, permanant </a:t>
            </a:r>
            <a:r>
              <a:rPr lang="fr-CA" dirty="0" err="1"/>
              <a:t>residents</a:t>
            </a:r>
            <a:r>
              <a:rPr lang="fr-CA" dirty="0"/>
              <a:t>, </a:t>
            </a:r>
            <a:r>
              <a:rPr lang="fr-CA" dirty="0" err="1"/>
              <a:t>refugees</a:t>
            </a:r>
            <a:r>
              <a:rPr lang="fr-CA" dirty="0"/>
              <a:t> and </a:t>
            </a:r>
            <a:r>
              <a:rPr lang="fr-CA" dirty="0" err="1"/>
              <a:t>asylum</a:t>
            </a:r>
            <a:r>
              <a:rPr lang="fr-CA" dirty="0"/>
              <a:t> </a:t>
            </a:r>
            <a:r>
              <a:rPr lang="fr-CA" dirty="0" err="1"/>
              <a:t>seekers</a:t>
            </a:r>
            <a:r>
              <a:rPr lang="fr-CA" dirty="0"/>
              <a:t> </a:t>
            </a:r>
            <a:r>
              <a:rPr lang="fr-CA" dirty="0" err="1"/>
              <a:t>may</a:t>
            </a:r>
            <a:r>
              <a:rPr lang="fr-CA" dirty="0"/>
              <a:t> </a:t>
            </a:r>
            <a:r>
              <a:rPr lang="fr-CA" dirty="0" err="1"/>
              <a:t>be</a:t>
            </a:r>
            <a:r>
              <a:rPr lang="fr-CA" dirty="0"/>
              <a:t> </a:t>
            </a:r>
            <a:r>
              <a:rPr lang="fr-CA" dirty="0" err="1"/>
              <a:t>eligible</a:t>
            </a:r>
            <a:r>
              <a:rPr lang="fr-CA" dirty="0"/>
              <a:t> for social assistance. People </a:t>
            </a:r>
            <a:r>
              <a:rPr lang="fr-CA" dirty="0" err="1"/>
              <a:t>without</a:t>
            </a:r>
            <a:r>
              <a:rPr lang="fr-CA" dirty="0"/>
              <a:t> </a:t>
            </a:r>
            <a:r>
              <a:rPr lang="fr-CA" dirty="0" err="1"/>
              <a:t>legal</a:t>
            </a:r>
            <a:r>
              <a:rPr lang="fr-CA" dirty="0"/>
              <a:t> </a:t>
            </a:r>
            <a:r>
              <a:rPr lang="fr-CA" dirty="0" err="1"/>
              <a:t>status</a:t>
            </a:r>
            <a:r>
              <a:rPr lang="fr-CA" dirty="0"/>
              <a:t> </a:t>
            </a:r>
            <a:r>
              <a:rPr lang="fr-CA" dirty="0" err="1"/>
              <a:t>may</a:t>
            </a:r>
            <a:r>
              <a:rPr lang="fr-CA" dirty="0"/>
              <a:t> </a:t>
            </a:r>
            <a:r>
              <a:rPr lang="fr-CA" dirty="0" err="1"/>
              <a:t>also</a:t>
            </a:r>
            <a:r>
              <a:rPr lang="fr-CA" dirty="0"/>
              <a:t> </a:t>
            </a:r>
            <a:r>
              <a:rPr lang="fr-CA" dirty="0" err="1"/>
              <a:t>receive</a:t>
            </a:r>
            <a:r>
              <a:rPr lang="fr-CA" dirty="0"/>
              <a:t> social assistance in certain emergency situations. </a:t>
            </a:r>
          </a:p>
          <a:p>
            <a:pPr marL="0" indent="0">
              <a:buFont typeface="Arial,Sans-Serif"/>
              <a:buNone/>
            </a:pPr>
            <a:r>
              <a:rPr lang="fr-CA" dirty="0"/>
              <a:t> </a:t>
            </a:r>
          </a:p>
          <a:p>
            <a:pPr marL="285750" indent="-285750">
              <a:buFont typeface="Arial,Sans-Serif"/>
              <a:buChar char="•"/>
            </a:pPr>
            <a:r>
              <a:rPr lang="fr-CA" dirty="0"/>
              <a:t>To </a:t>
            </a:r>
            <a:r>
              <a:rPr lang="fr-CA" dirty="0" err="1"/>
              <a:t>apply</a:t>
            </a:r>
            <a:r>
              <a:rPr lang="fr-CA" dirty="0"/>
              <a:t> for social assistance, people can </a:t>
            </a:r>
            <a:r>
              <a:rPr lang="fr-CA" dirty="0" err="1"/>
              <a:t>visit</a:t>
            </a:r>
            <a:r>
              <a:rPr lang="fr-CA" dirty="0"/>
              <a:t> the </a:t>
            </a:r>
            <a:r>
              <a:rPr lang="en-CA" sz="1200" b="0" i="0" u="sng" strike="noStrike" kern="1200" dirty="0">
                <a:solidFill>
                  <a:schemeClr val="tx1"/>
                </a:solidFill>
                <a:effectLst/>
                <a:latin typeface="+mn-lt"/>
                <a:ea typeface="+mn-ea"/>
                <a:cs typeface="+mn-cs"/>
                <a:hlinkClick r:id="rId3"/>
              </a:rPr>
              <a:t>Government of Quebec website</a:t>
            </a:r>
            <a:r>
              <a:rPr lang="en-CA" sz="1200" b="0" i="0" kern="1200" dirty="0">
                <a:solidFill>
                  <a:schemeClr val="tx1"/>
                </a:solidFill>
                <a:effectLst/>
                <a:latin typeface="+mn-lt"/>
                <a:ea typeface="+mn-ea"/>
                <a:cs typeface="+mn-cs"/>
              </a:rPr>
              <a:t>. </a:t>
            </a:r>
            <a:r>
              <a:rPr lang="en-US" dirty="0"/>
              <a:t>Before applying, they can use the </a:t>
            </a:r>
            <a:r>
              <a:rPr lang="en-US" dirty="0" err="1"/>
              <a:t>SimulAide</a:t>
            </a:r>
            <a:r>
              <a:rPr lang="en-US" dirty="0"/>
              <a:t> tool on the </a:t>
            </a:r>
            <a:r>
              <a:rPr lang="en-US" dirty="0" err="1"/>
              <a:t>Emploi</a:t>
            </a:r>
            <a:r>
              <a:rPr lang="en-US" dirty="0"/>
              <a:t> Québec website to see if they might qualify. </a:t>
            </a:r>
            <a:r>
              <a:rPr lang="fr-CA" dirty="0"/>
              <a:t> </a:t>
            </a:r>
          </a:p>
          <a:p>
            <a:pPr marL="285750" indent="-285750">
              <a:buFont typeface="Arial,Sans-Serif"/>
              <a:buChar char="•"/>
            </a:pPr>
            <a:endParaRPr lang="fr-CA" dirty="0"/>
          </a:p>
          <a:p>
            <a:pPr marL="0"/>
            <a:r>
              <a:rPr lang="fr-CA" b="1" u="sng" dirty="0" err="1"/>
              <a:t>Additional</a:t>
            </a:r>
            <a:r>
              <a:rPr lang="fr-CA" b="1" u="sng" dirty="0"/>
              <a:t> information</a:t>
            </a:r>
          </a:p>
          <a:p>
            <a:pPr marL="0"/>
            <a:r>
              <a:rPr lang="fr-CA" dirty="0"/>
              <a:t> </a:t>
            </a:r>
          </a:p>
          <a:p>
            <a:pPr marL="285750" indent="-285750">
              <a:buFont typeface="Arial,Sans-Serif"/>
              <a:buChar char="•"/>
            </a:pPr>
            <a:r>
              <a:rPr lang="fr-CA" dirty="0"/>
              <a:t>Even if </a:t>
            </a:r>
            <a:r>
              <a:rPr lang="fr-CA" dirty="0" err="1"/>
              <a:t>you</a:t>
            </a:r>
            <a:r>
              <a:rPr lang="fr-CA" dirty="0"/>
              <a:t> </a:t>
            </a:r>
            <a:r>
              <a:rPr lang="fr-CA" dirty="0" err="1"/>
              <a:t>get</a:t>
            </a:r>
            <a:r>
              <a:rPr lang="fr-CA" dirty="0"/>
              <a:t> </a:t>
            </a:r>
            <a:r>
              <a:rPr lang="fr-CA" dirty="0" err="1"/>
              <a:t>child</a:t>
            </a:r>
            <a:r>
              <a:rPr lang="fr-CA" dirty="0"/>
              <a:t> support </a:t>
            </a:r>
            <a:r>
              <a:rPr lang="fr-CA" dirty="0" err="1"/>
              <a:t>from</a:t>
            </a:r>
            <a:r>
              <a:rPr lang="fr-CA" dirty="0"/>
              <a:t> </a:t>
            </a:r>
            <a:r>
              <a:rPr lang="fr-CA" dirty="0" err="1"/>
              <a:t>your</a:t>
            </a:r>
            <a:r>
              <a:rPr lang="fr-CA" dirty="0"/>
              <a:t> ex, </a:t>
            </a:r>
            <a:r>
              <a:rPr lang="fr-CA" dirty="0" err="1"/>
              <a:t>you</a:t>
            </a:r>
            <a:r>
              <a:rPr lang="fr-CA" dirty="0"/>
              <a:t> can </a:t>
            </a:r>
            <a:r>
              <a:rPr lang="fr-CA" dirty="0" err="1"/>
              <a:t>still</a:t>
            </a:r>
            <a:r>
              <a:rPr lang="fr-CA" dirty="0"/>
              <a:t> </a:t>
            </a:r>
            <a:r>
              <a:rPr lang="fr-CA" dirty="0" err="1"/>
              <a:t>be</a:t>
            </a:r>
            <a:r>
              <a:rPr lang="fr-CA" dirty="0"/>
              <a:t> </a:t>
            </a:r>
            <a:r>
              <a:rPr lang="fr-CA" dirty="0" err="1"/>
              <a:t>eligibile</a:t>
            </a:r>
            <a:r>
              <a:rPr lang="fr-CA" dirty="0"/>
              <a:t> for social assistance. You </a:t>
            </a:r>
            <a:r>
              <a:rPr lang="fr-CA" dirty="0" err="1"/>
              <a:t>could</a:t>
            </a:r>
            <a:r>
              <a:rPr lang="fr-CA" dirty="0"/>
              <a:t> </a:t>
            </a:r>
            <a:r>
              <a:rPr lang="fr-CA" dirty="0" err="1"/>
              <a:t>actually</a:t>
            </a:r>
            <a:r>
              <a:rPr lang="fr-CA" dirty="0"/>
              <a:t> </a:t>
            </a:r>
            <a:r>
              <a:rPr lang="fr-CA" dirty="0" err="1"/>
              <a:t>get</a:t>
            </a:r>
            <a:r>
              <a:rPr lang="fr-CA" dirty="0"/>
              <a:t> </a:t>
            </a:r>
            <a:r>
              <a:rPr lang="fr-CA" dirty="0" err="1"/>
              <a:t>both</a:t>
            </a:r>
            <a:r>
              <a:rPr lang="fr-CA" dirty="0"/>
              <a:t> social assistance and </a:t>
            </a:r>
            <a:r>
              <a:rPr lang="fr-CA" dirty="0" err="1"/>
              <a:t>child</a:t>
            </a:r>
            <a:r>
              <a:rPr lang="fr-CA" dirty="0"/>
              <a:t> support. It </a:t>
            </a:r>
            <a:r>
              <a:rPr lang="fr-CA" dirty="0" err="1"/>
              <a:t>will</a:t>
            </a:r>
            <a:r>
              <a:rPr lang="fr-CA" dirty="0"/>
              <a:t> </a:t>
            </a:r>
            <a:r>
              <a:rPr lang="fr-CA" dirty="0" err="1"/>
              <a:t>depend</a:t>
            </a:r>
            <a:r>
              <a:rPr lang="fr-CA" dirty="0"/>
              <a:t> on </a:t>
            </a:r>
            <a:r>
              <a:rPr lang="fr-CA" dirty="0" err="1"/>
              <a:t>your</a:t>
            </a:r>
            <a:r>
              <a:rPr lang="fr-CA" dirty="0"/>
              <a:t> situation. </a:t>
            </a:r>
          </a:p>
          <a:p>
            <a:pPr marL="0" indent="0">
              <a:buFont typeface="Arial,Sans-Serif"/>
              <a:buNone/>
            </a:pPr>
            <a:r>
              <a:rPr lang="fr-CA" dirty="0"/>
              <a:t> </a:t>
            </a:r>
          </a:p>
          <a:p>
            <a:pPr marL="285750" indent="-285750">
              <a:buFont typeface="Arial,Sans-Serif"/>
              <a:buChar char="•"/>
            </a:pPr>
            <a:r>
              <a:rPr lang="fr-CA" dirty="0" err="1"/>
              <a:t>When</a:t>
            </a:r>
            <a:r>
              <a:rPr lang="fr-CA" dirty="0"/>
              <a:t> </a:t>
            </a:r>
            <a:r>
              <a:rPr lang="fr-CA" dirty="0" err="1"/>
              <a:t>it</a:t>
            </a:r>
            <a:r>
              <a:rPr lang="fr-CA" dirty="0"/>
              <a:t> </a:t>
            </a:r>
            <a:r>
              <a:rPr lang="fr-CA" dirty="0" err="1"/>
              <a:t>comes</a:t>
            </a:r>
            <a:r>
              <a:rPr lang="fr-CA" dirty="0"/>
              <a:t> to social assistance, the </a:t>
            </a:r>
            <a:r>
              <a:rPr lang="fr-CA" dirty="0" err="1"/>
              <a:t>rules</a:t>
            </a:r>
            <a:r>
              <a:rPr lang="fr-CA" dirty="0"/>
              <a:t> </a:t>
            </a:r>
            <a:r>
              <a:rPr lang="fr-CA" dirty="0" err="1"/>
              <a:t>apply</a:t>
            </a:r>
            <a:r>
              <a:rPr lang="fr-CA" dirty="0"/>
              <a:t> to permanent </a:t>
            </a:r>
            <a:r>
              <a:rPr lang="fr-CA" dirty="0" err="1"/>
              <a:t>residents</a:t>
            </a:r>
            <a:r>
              <a:rPr lang="fr-CA" dirty="0"/>
              <a:t> </a:t>
            </a:r>
            <a:r>
              <a:rPr lang="fr-CA" dirty="0" err="1"/>
              <a:t>that</a:t>
            </a:r>
            <a:r>
              <a:rPr lang="fr-CA" dirty="0"/>
              <a:t> have been </a:t>
            </a:r>
            <a:r>
              <a:rPr lang="fr-CA" dirty="0" err="1"/>
              <a:t>sponsored</a:t>
            </a:r>
            <a:r>
              <a:rPr lang="fr-CA" dirty="0"/>
              <a:t>. If a permanent </a:t>
            </a:r>
            <a:r>
              <a:rPr lang="fr-CA" dirty="0" err="1"/>
              <a:t>resident</a:t>
            </a:r>
            <a:r>
              <a:rPr lang="fr-CA" dirty="0"/>
              <a:t> </a:t>
            </a:r>
            <a:r>
              <a:rPr lang="fr-CA" dirty="0" err="1"/>
              <a:t>separates</a:t>
            </a:r>
            <a:r>
              <a:rPr lang="fr-CA" dirty="0"/>
              <a:t> </a:t>
            </a:r>
            <a:r>
              <a:rPr lang="fr-CA" dirty="0" err="1"/>
              <a:t>after</a:t>
            </a:r>
            <a:r>
              <a:rPr lang="fr-CA" dirty="0"/>
              <a:t> </a:t>
            </a:r>
            <a:r>
              <a:rPr lang="fr-CA" dirty="0" err="1"/>
              <a:t>being</a:t>
            </a:r>
            <a:r>
              <a:rPr lang="fr-CA" dirty="0"/>
              <a:t> </a:t>
            </a:r>
            <a:r>
              <a:rPr lang="fr-CA" dirty="0" err="1"/>
              <a:t>sponsored</a:t>
            </a:r>
            <a:r>
              <a:rPr lang="fr-CA" dirty="0"/>
              <a:t> by </a:t>
            </a:r>
            <a:r>
              <a:rPr lang="fr-CA" dirty="0" err="1"/>
              <a:t>their</a:t>
            </a:r>
            <a:r>
              <a:rPr lang="fr-CA" dirty="0"/>
              <a:t> </a:t>
            </a:r>
            <a:r>
              <a:rPr lang="fr-CA" dirty="0" err="1"/>
              <a:t>spouse</a:t>
            </a:r>
            <a:r>
              <a:rPr lang="fr-CA" dirty="0"/>
              <a:t> or </a:t>
            </a:r>
            <a:r>
              <a:rPr lang="fr-CA" dirty="0" err="1"/>
              <a:t>partner</a:t>
            </a:r>
            <a:r>
              <a:rPr lang="fr-CA" dirty="0"/>
              <a:t>, the </a:t>
            </a:r>
            <a:r>
              <a:rPr lang="fr-CA" dirty="0" err="1"/>
              <a:t>spouse</a:t>
            </a:r>
            <a:r>
              <a:rPr lang="fr-CA" dirty="0"/>
              <a:t> or </a:t>
            </a:r>
            <a:r>
              <a:rPr lang="fr-CA" dirty="0" err="1"/>
              <a:t>partner</a:t>
            </a:r>
            <a:r>
              <a:rPr lang="fr-CA" dirty="0"/>
              <a:t> must </a:t>
            </a:r>
            <a:r>
              <a:rPr lang="fr-CA" dirty="0" err="1"/>
              <a:t>keep</a:t>
            </a:r>
            <a:r>
              <a:rPr lang="fr-CA" dirty="0"/>
              <a:t> </a:t>
            </a:r>
            <a:r>
              <a:rPr lang="fr-CA" dirty="0" err="1"/>
              <a:t>supporting</a:t>
            </a:r>
            <a:r>
              <a:rPr lang="fr-CA" dirty="0"/>
              <a:t> </a:t>
            </a:r>
            <a:r>
              <a:rPr lang="fr-CA" dirty="0" err="1"/>
              <a:t>them</a:t>
            </a:r>
            <a:r>
              <a:rPr lang="fr-CA" dirty="0"/>
              <a:t> for </a:t>
            </a:r>
            <a:r>
              <a:rPr lang="fr-CA" dirty="0" err="1"/>
              <a:t>three</a:t>
            </a:r>
            <a:r>
              <a:rPr lang="fr-CA" dirty="0"/>
              <a:t> </a:t>
            </a:r>
            <a:r>
              <a:rPr lang="fr-CA" dirty="0" err="1"/>
              <a:t>years</a:t>
            </a:r>
            <a:r>
              <a:rPr lang="fr-CA" dirty="0"/>
              <a:t> </a:t>
            </a:r>
            <a:r>
              <a:rPr lang="fr-CA" dirty="0" err="1"/>
              <a:t>from</a:t>
            </a:r>
            <a:r>
              <a:rPr lang="fr-CA" dirty="0"/>
              <a:t> the date </a:t>
            </a:r>
            <a:r>
              <a:rPr lang="fr-CA" dirty="0" err="1"/>
              <a:t>when</a:t>
            </a:r>
            <a:r>
              <a:rPr lang="fr-CA" dirty="0"/>
              <a:t> </a:t>
            </a:r>
            <a:r>
              <a:rPr lang="fr-CA" dirty="0" err="1"/>
              <a:t>they</a:t>
            </a:r>
            <a:r>
              <a:rPr lang="fr-CA" dirty="0"/>
              <a:t> </a:t>
            </a:r>
            <a:r>
              <a:rPr lang="fr-CA" dirty="0" err="1"/>
              <a:t>became</a:t>
            </a:r>
            <a:r>
              <a:rPr lang="fr-CA" dirty="0"/>
              <a:t> a permanant </a:t>
            </a:r>
            <a:r>
              <a:rPr lang="fr-CA" dirty="0" err="1"/>
              <a:t>resident</a:t>
            </a:r>
            <a:r>
              <a:rPr lang="fr-CA" dirty="0"/>
              <a:t> (</a:t>
            </a:r>
            <a:r>
              <a:rPr lang="fr-CA" dirty="0" err="1"/>
              <a:t>even</a:t>
            </a:r>
            <a:r>
              <a:rPr lang="fr-CA" dirty="0"/>
              <a:t> if </a:t>
            </a:r>
            <a:r>
              <a:rPr lang="fr-CA" dirty="0" err="1"/>
              <a:t>they</a:t>
            </a:r>
            <a:r>
              <a:rPr lang="fr-CA" dirty="0"/>
              <a:t> no longer live </a:t>
            </a:r>
            <a:r>
              <a:rPr lang="fr-CA" dirty="0" err="1"/>
              <a:t>together</a:t>
            </a:r>
            <a:r>
              <a:rPr lang="fr-CA" dirty="0"/>
              <a:t>). </a:t>
            </a:r>
            <a:r>
              <a:rPr lang="fr-CA" dirty="0" err="1"/>
              <a:t>During</a:t>
            </a:r>
            <a:r>
              <a:rPr lang="fr-CA" dirty="0"/>
              <a:t> </a:t>
            </a:r>
            <a:r>
              <a:rPr lang="fr-CA" dirty="0" err="1"/>
              <a:t>that</a:t>
            </a:r>
            <a:r>
              <a:rPr lang="fr-CA" dirty="0"/>
              <a:t> time, the permanent </a:t>
            </a:r>
            <a:r>
              <a:rPr lang="fr-CA" dirty="0" err="1"/>
              <a:t>residence</a:t>
            </a:r>
            <a:r>
              <a:rPr lang="fr-CA" dirty="0"/>
              <a:t> </a:t>
            </a:r>
            <a:r>
              <a:rPr lang="fr-CA" dirty="0" err="1"/>
              <a:t>usually</a:t>
            </a:r>
            <a:r>
              <a:rPr lang="fr-CA" dirty="0"/>
              <a:t> </a:t>
            </a:r>
            <a:r>
              <a:rPr lang="fr-CA" dirty="0" err="1"/>
              <a:t>is</a:t>
            </a:r>
            <a:r>
              <a:rPr lang="fr-CA" dirty="0"/>
              <a:t> not </a:t>
            </a:r>
            <a:r>
              <a:rPr lang="fr-CA" dirty="0" err="1"/>
              <a:t>eligible</a:t>
            </a:r>
            <a:r>
              <a:rPr lang="fr-CA" dirty="0"/>
              <a:t> to social assistance. </a:t>
            </a:r>
            <a:r>
              <a:rPr lang="fr-CA" dirty="0" err="1"/>
              <a:t>However</a:t>
            </a:r>
            <a:r>
              <a:rPr lang="fr-CA" dirty="0"/>
              <a:t>, </a:t>
            </a:r>
            <a:r>
              <a:rPr lang="fr-CA" dirty="0" err="1"/>
              <a:t>there</a:t>
            </a:r>
            <a:r>
              <a:rPr lang="fr-CA" dirty="0"/>
              <a:t> are </a:t>
            </a:r>
            <a:r>
              <a:rPr lang="fr-CA" dirty="0" err="1"/>
              <a:t>two</a:t>
            </a:r>
            <a:r>
              <a:rPr lang="fr-CA" dirty="0"/>
              <a:t> exceptions. The </a:t>
            </a:r>
            <a:r>
              <a:rPr lang="fr-CA" dirty="0" err="1"/>
              <a:t>permenant</a:t>
            </a:r>
            <a:r>
              <a:rPr lang="fr-CA" dirty="0"/>
              <a:t> </a:t>
            </a:r>
            <a:r>
              <a:rPr lang="fr-CA" dirty="0" err="1"/>
              <a:t>resident</a:t>
            </a:r>
            <a:r>
              <a:rPr lang="fr-CA" dirty="0"/>
              <a:t> can </a:t>
            </a:r>
            <a:r>
              <a:rPr lang="fr-CA" dirty="0" err="1"/>
              <a:t>apply</a:t>
            </a:r>
            <a:r>
              <a:rPr lang="fr-CA" dirty="0"/>
              <a:t> for social assistance if :</a:t>
            </a:r>
          </a:p>
          <a:p>
            <a:pPr marL="0"/>
            <a:r>
              <a:rPr lang="fr-CA" dirty="0"/>
              <a:t> </a:t>
            </a:r>
          </a:p>
          <a:p>
            <a:pPr marL="742950" lvl="1" indent="-285750">
              <a:buFont typeface="Arial,Sans-Serif"/>
              <a:buChar char="•"/>
            </a:pPr>
            <a:r>
              <a:rPr lang="fr-CA" dirty="0" err="1"/>
              <a:t>their</a:t>
            </a:r>
            <a:r>
              <a:rPr lang="fr-CA" dirty="0"/>
              <a:t> sponsor refuses to </a:t>
            </a:r>
            <a:r>
              <a:rPr lang="fr-CA" dirty="0" err="1"/>
              <a:t>provide</a:t>
            </a:r>
            <a:r>
              <a:rPr lang="fr-CA" dirty="0"/>
              <a:t> for </a:t>
            </a:r>
            <a:r>
              <a:rPr lang="fr-CA" dirty="0" err="1"/>
              <a:t>them</a:t>
            </a:r>
            <a:r>
              <a:rPr lang="fr-CA" dirty="0"/>
              <a:t>, or </a:t>
            </a:r>
          </a:p>
          <a:p>
            <a:pPr marL="742950" lvl="1" indent="-285750">
              <a:buFont typeface="Arial,Sans-Serif"/>
              <a:buChar char="•"/>
            </a:pPr>
            <a:r>
              <a:rPr lang="fr-CA" dirty="0"/>
              <a:t>living </a:t>
            </a:r>
            <a:r>
              <a:rPr lang="fr-CA" dirty="0" err="1"/>
              <a:t>with</a:t>
            </a:r>
            <a:r>
              <a:rPr lang="fr-CA" dirty="0"/>
              <a:t> </a:t>
            </a:r>
            <a:r>
              <a:rPr lang="fr-CA" dirty="0" err="1"/>
              <a:t>them</a:t>
            </a:r>
            <a:r>
              <a:rPr lang="fr-CA" dirty="0"/>
              <a:t> </a:t>
            </a:r>
            <a:r>
              <a:rPr lang="fr-CA" dirty="0" err="1"/>
              <a:t>becomes</a:t>
            </a:r>
            <a:r>
              <a:rPr lang="fr-CA" dirty="0"/>
              <a:t> </a:t>
            </a:r>
            <a:r>
              <a:rPr lang="fr-CA" dirty="0" err="1"/>
              <a:t>insufferable</a:t>
            </a:r>
            <a:r>
              <a:rPr lang="fr-CA" dirty="0"/>
              <a:t> (</a:t>
            </a:r>
            <a:r>
              <a:rPr lang="fr-CA" dirty="0" err="1"/>
              <a:t>domestic</a:t>
            </a:r>
            <a:r>
              <a:rPr lang="fr-CA" dirty="0"/>
              <a:t> violence). </a:t>
            </a:r>
          </a:p>
          <a:p>
            <a:pPr marL="457200" lvl="1" indent="0">
              <a:buFont typeface="Arial,Sans-Serif"/>
              <a:buNone/>
            </a:pPr>
            <a:r>
              <a:rPr lang="fr-CA" dirty="0"/>
              <a:t> </a:t>
            </a:r>
          </a:p>
          <a:p>
            <a:pPr lvl="1"/>
            <a:r>
              <a:rPr lang="fr-CA" dirty="0"/>
              <a:t>The sponsor </a:t>
            </a:r>
            <a:r>
              <a:rPr lang="fr-CA" dirty="0" err="1"/>
              <a:t>would</a:t>
            </a:r>
            <a:r>
              <a:rPr lang="fr-CA" dirty="0"/>
              <a:t> </a:t>
            </a:r>
            <a:r>
              <a:rPr lang="fr-CA" dirty="0" err="1"/>
              <a:t>then</a:t>
            </a:r>
            <a:r>
              <a:rPr lang="fr-CA" dirty="0"/>
              <a:t> have to </a:t>
            </a:r>
            <a:r>
              <a:rPr lang="fr-CA" dirty="0" err="1"/>
              <a:t>reimburse</a:t>
            </a:r>
            <a:r>
              <a:rPr lang="fr-CA" dirty="0"/>
              <a:t> the State. </a:t>
            </a:r>
          </a:p>
          <a:p>
            <a:pPr lvl="1"/>
            <a:r>
              <a:rPr lang="fr-CA" dirty="0"/>
              <a:t> </a:t>
            </a:r>
          </a:p>
          <a:p>
            <a:pPr marL="285750" indent="-285750">
              <a:buFont typeface="Arial,Sans-Serif"/>
              <a:buChar char="•"/>
            </a:pPr>
            <a:r>
              <a:rPr lang="fr-CA" dirty="0"/>
              <a:t>If </a:t>
            </a:r>
            <a:r>
              <a:rPr lang="fr-CA" dirty="0" err="1"/>
              <a:t>your</a:t>
            </a:r>
            <a:r>
              <a:rPr lang="fr-CA" dirty="0"/>
              <a:t> application for social assistance </a:t>
            </a:r>
            <a:r>
              <a:rPr lang="fr-CA" dirty="0" err="1"/>
              <a:t>gets</a:t>
            </a:r>
            <a:r>
              <a:rPr lang="fr-CA" dirty="0"/>
              <a:t> </a:t>
            </a:r>
            <a:r>
              <a:rPr lang="fr-CA" dirty="0" err="1"/>
              <a:t>declined</a:t>
            </a:r>
            <a:r>
              <a:rPr lang="fr-CA" dirty="0"/>
              <a:t>, </a:t>
            </a:r>
            <a:r>
              <a:rPr lang="fr-CA" dirty="0" err="1"/>
              <a:t>you</a:t>
            </a:r>
            <a:r>
              <a:rPr lang="fr-CA" dirty="0"/>
              <a:t> can </a:t>
            </a:r>
            <a:r>
              <a:rPr lang="fr-CA" dirty="0" err="1"/>
              <a:t>contest</a:t>
            </a:r>
            <a:r>
              <a:rPr lang="fr-CA" dirty="0"/>
              <a:t> </a:t>
            </a:r>
            <a:r>
              <a:rPr lang="fr-CA" dirty="0" err="1"/>
              <a:t>this</a:t>
            </a:r>
            <a:r>
              <a:rPr lang="fr-CA" dirty="0"/>
              <a:t> </a:t>
            </a:r>
            <a:r>
              <a:rPr lang="fr-CA" dirty="0" err="1"/>
              <a:t>decision</a:t>
            </a:r>
            <a:r>
              <a:rPr lang="fr-CA" dirty="0"/>
              <a:t>. For more information, </a:t>
            </a:r>
            <a:r>
              <a:rPr lang="fr-CA" dirty="0" err="1"/>
              <a:t>read</a:t>
            </a:r>
            <a:r>
              <a:rPr lang="fr-CA" dirty="0"/>
              <a:t> </a:t>
            </a:r>
            <a:r>
              <a:rPr lang="fr-CA" dirty="0" err="1"/>
              <a:t>our</a:t>
            </a:r>
            <a:r>
              <a:rPr lang="fr-CA" dirty="0"/>
              <a:t> article : </a:t>
            </a:r>
            <a:r>
              <a:rPr lang="en-US" dirty="0">
                <a:hlinkClick r:id="rId4"/>
              </a:rPr>
              <a:t>Contesting a Decision Regarding Social Assistance (Welfare) | </a:t>
            </a:r>
            <a:r>
              <a:rPr lang="en-US" dirty="0" err="1">
                <a:hlinkClick r:id="rId4"/>
              </a:rPr>
              <a:t>Éducaloi</a:t>
            </a:r>
            <a:r>
              <a:rPr lang="en-US" dirty="0"/>
              <a:t> </a:t>
            </a:r>
          </a:p>
          <a:p>
            <a:pPr marL="0" indent="0">
              <a:buFont typeface="Arial,Sans-Serif"/>
              <a:buNone/>
            </a:pPr>
            <a:r>
              <a:rPr lang="fr-CA" dirty="0"/>
              <a:t> </a:t>
            </a:r>
          </a:p>
          <a:p>
            <a:pPr marL="285750" indent="-285750">
              <a:buFont typeface="Arial,Sans-Serif"/>
              <a:buChar char="•"/>
            </a:pPr>
            <a:r>
              <a:rPr lang="fr-CA" dirty="0"/>
              <a:t>For more information on </a:t>
            </a:r>
            <a:r>
              <a:rPr lang="fr-CA" dirty="0" err="1"/>
              <a:t>access</a:t>
            </a:r>
            <a:r>
              <a:rPr lang="fr-CA" dirty="0"/>
              <a:t> to social services, </a:t>
            </a:r>
            <a:r>
              <a:rPr lang="fr-CA" dirty="0" err="1"/>
              <a:t>read</a:t>
            </a:r>
            <a:r>
              <a:rPr lang="fr-CA" dirty="0"/>
              <a:t> </a:t>
            </a:r>
            <a:r>
              <a:rPr lang="fr-CA" dirty="0" err="1"/>
              <a:t>our</a:t>
            </a:r>
            <a:r>
              <a:rPr lang="fr-CA" dirty="0"/>
              <a:t> guide : </a:t>
            </a:r>
            <a:r>
              <a:rPr lang="fr-FR" dirty="0">
                <a:hlinkClick r:id="rId5"/>
              </a:rPr>
              <a:t>Immigration </a:t>
            </a:r>
            <a:r>
              <a:rPr lang="fr-FR" dirty="0" err="1">
                <a:hlinkClick r:id="rId5"/>
              </a:rPr>
              <a:t>Status</a:t>
            </a:r>
            <a:r>
              <a:rPr lang="fr-FR" dirty="0">
                <a:hlinkClick r:id="rId5"/>
              </a:rPr>
              <a:t> and Social Services | </a:t>
            </a:r>
            <a:r>
              <a:rPr lang="fr-FR" dirty="0" err="1">
                <a:hlinkClick r:id="rId5"/>
              </a:rPr>
              <a:t>Printable</a:t>
            </a:r>
            <a:r>
              <a:rPr lang="fr-FR" dirty="0">
                <a:hlinkClick r:id="rId5"/>
              </a:rPr>
              <a:t> Guide | Éducaloi</a:t>
            </a:r>
            <a:endParaRPr lang="fr-FR" dirty="0"/>
          </a:p>
          <a:p>
            <a:pPr marL="285750" indent="-285750">
              <a:buFont typeface="Arial,Sans-Serif"/>
              <a:buChar char="•"/>
            </a:pPr>
            <a:endParaRPr lang="en-US" dirty="0"/>
          </a:p>
          <a:p>
            <a:pPr marL="0"/>
            <a:r>
              <a:rPr lang="fr-CA" b="1" u="sng" dirty="0"/>
              <a:t>Sources</a:t>
            </a:r>
            <a:endParaRPr lang="fr-CA" dirty="0"/>
          </a:p>
          <a:p>
            <a:pPr marL="0"/>
            <a:endParaRPr lang="fr-CA" dirty="0"/>
          </a:p>
          <a:p>
            <a:r>
              <a:rPr lang="fr-CA" dirty="0">
                <a:hlinkClick r:id="rId6"/>
              </a:rPr>
              <a:t>[1]</a:t>
            </a:r>
            <a:r>
              <a:rPr lang="fr-CA" dirty="0"/>
              <a:t> </a:t>
            </a:r>
            <a:r>
              <a:rPr lang="fr-CA" i="1" dirty="0"/>
              <a:t>Loi sur l’aide aux personnes et aux familles</a:t>
            </a:r>
            <a:r>
              <a:rPr lang="fr-CA" dirty="0"/>
              <a:t>, RLRQ c A-1311, arts 1, 2.</a:t>
            </a:r>
            <a:endParaRPr lang="en-US" dirty="0"/>
          </a:p>
          <a:p>
            <a:r>
              <a:rPr lang="fr-CA" dirty="0">
                <a:hlinkClick r:id="rId7"/>
              </a:rPr>
              <a:t>[2]</a:t>
            </a:r>
            <a:r>
              <a:rPr lang="fr-CA" dirty="0"/>
              <a:t> </a:t>
            </a:r>
            <a:r>
              <a:rPr lang="fr-CA" i="1" dirty="0"/>
              <a:t>Loi sur l’aide aux personnes et aux familles</a:t>
            </a:r>
            <a:r>
              <a:rPr lang="fr-CA" dirty="0"/>
              <a:t>, RLRQ c A-1311, art 63 al 1.</a:t>
            </a:r>
            <a:endParaRPr lang="en-US" dirty="0"/>
          </a:p>
          <a:p>
            <a:r>
              <a:rPr lang="fr-CA" dirty="0">
                <a:hlinkClick r:id="rId8"/>
              </a:rPr>
              <a:t>[3]</a:t>
            </a:r>
            <a:r>
              <a:rPr lang="fr-CA" i="1" dirty="0"/>
              <a:t> Loi sur l’aide aux personnes et aux familles</a:t>
            </a:r>
            <a:r>
              <a:rPr lang="fr-CA" dirty="0"/>
              <a:t>, RLRQ c A-1311, art 63 al. 1.</a:t>
            </a:r>
            <a:endParaRPr lang="en-US" dirty="0"/>
          </a:p>
          <a:p>
            <a:r>
              <a:rPr lang="fr-CA" dirty="0">
                <a:hlinkClick r:id="rId9"/>
              </a:rPr>
              <a:t>[4]</a:t>
            </a:r>
            <a:r>
              <a:rPr lang="fr-CA" dirty="0"/>
              <a:t> </a:t>
            </a:r>
            <a:r>
              <a:rPr lang="fr-CA" i="1" dirty="0"/>
              <a:t>Loi sur l’aide aux personnes et aux familles</a:t>
            </a:r>
            <a:r>
              <a:rPr lang="fr-CA" dirty="0"/>
              <a:t>, RLRQ c A-1311, art 26 al. 1 au para 3.</a:t>
            </a:r>
            <a:endParaRPr lang="en-US" dirty="0"/>
          </a:p>
          <a:p>
            <a:r>
              <a:rPr lang="fr-CA" dirty="0">
                <a:hlinkClick r:id="rId10"/>
              </a:rPr>
              <a:t>[5]</a:t>
            </a:r>
            <a:r>
              <a:rPr lang="fr-CA" dirty="0"/>
              <a:t> </a:t>
            </a:r>
            <a:r>
              <a:rPr lang="fr-CA" i="1" dirty="0"/>
              <a:t>Loi sur l’aide aux personnes et aux familles</a:t>
            </a:r>
            <a:r>
              <a:rPr lang="fr-CA" dirty="0"/>
              <a:t>, RLRQ c A-1311, art 26 al. 1 para 4; </a:t>
            </a:r>
            <a:r>
              <a:rPr lang="fr-CA" i="1" dirty="0"/>
              <a:t>Règlement sur l’aide aux personnes et aux familles</a:t>
            </a:r>
            <a:r>
              <a:rPr lang="fr-CA" dirty="0"/>
              <a:t>, RLRQ c A-1311, r 1, art 47.</a:t>
            </a:r>
            <a:endParaRPr lang="en-US" dirty="0"/>
          </a:p>
          <a:p>
            <a:r>
              <a:rPr lang="fr-CA" dirty="0">
                <a:hlinkClick r:id="rId11"/>
              </a:rPr>
              <a:t>[6]</a:t>
            </a:r>
            <a:r>
              <a:rPr lang="fr-CA" i="1" dirty="0"/>
              <a:t> Règlement sur l’aide aux personnes et aux familles</a:t>
            </a:r>
            <a:r>
              <a:rPr lang="fr-CA" dirty="0"/>
              <a:t>, RLRQ c A-1311, r 1, art 47.</a:t>
            </a:r>
            <a:endParaRPr lang="en-US" dirty="0"/>
          </a:p>
          <a:p>
            <a:r>
              <a:rPr lang="fr-CA" dirty="0">
                <a:hlinkClick r:id="rId11"/>
              </a:rPr>
              <a:t>[7]</a:t>
            </a:r>
            <a:r>
              <a:rPr lang="fr-CA" i="1" dirty="0"/>
              <a:t> Loi sur l’aide aux personnes et aux familles</a:t>
            </a:r>
            <a:r>
              <a:rPr lang="fr-CA" dirty="0"/>
              <a:t>, RLRQ c A-1311, art 49. </a:t>
            </a:r>
          </a:p>
          <a:p>
            <a:r>
              <a:rPr lang="fr-CA" dirty="0">
                <a:hlinkClick r:id="rId12"/>
              </a:rPr>
              <a:t>[8]</a:t>
            </a:r>
            <a:r>
              <a:rPr lang="fr-CA" dirty="0"/>
              <a:t> </a:t>
            </a:r>
            <a:r>
              <a:rPr lang="fr-CA" i="1" dirty="0"/>
              <a:t>Règlement sur l’aide aux personnes et aux familles</a:t>
            </a:r>
            <a:r>
              <a:rPr lang="fr-CA" dirty="0"/>
              <a:t>, RLRQ c A-1311, r 1, art 111 (21).</a:t>
            </a:r>
            <a:endParaRPr lang="en-US" dirty="0"/>
          </a:p>
          <a:p>
            <a:r>
              <a:rPr lang="fr-CA" dirty="0">
                <a:hlinkClick r:id="rId13"/>
              </a:rPr>
              <a:t>[9]</a:t>
            </a:r>
            <a:r>
              <a:rPr lang="fr-CA" dirty="0"/>
              <a:t> </a:t>
            </a:r>
            <a:r>
              <a:rPr lang="fr-CA" i="1" dirty="0"/>
              <a:t>Loi sur l’immigration au Québec</a:t>
            </a:r>
            <a:r>
              <a:rPr lang="fr-CA" dirty="0"/>
              <a:t>, RLRQ c I-021, art 22, 23, 24.</a:t>
            </a:r>
            <a:endParaRPr lang="en-US" dirty="0"/>
          </a:p>
          <a:p>
            <a:r>
              <a:rPr lang="fr-CA" dirty="0">
                <a:hlinkClick r:id="rId14"/>
              </a:rPr>
              <a:t>[10]</a:t>
            </a:r>
            <a:r>
              <a:rPr lang="fr-CA" i="1" dirty="0"/>
              <a:t> Loi sur l’immigration au Québec, RLRQ c I-0.2.1</a:t>
            </a:r>
            <a:r>
              <a:rPr lang="fr-CA" dirty="0"/>
              <a:t>, art 22, 23, 24 ; </a:t>
            </a:r>
            <a:r>
              <a:rPr lang="fr-CA" i="1" dirty="0"/>
              <a:t>Règlement sur l’immigration au Québec</a:t>
            </a:r>
            <a:r>
              <a:rPr lang="fr-CA" dirty="0"/>
              <a:t>, chapitre I-021, r 3, art 68.</a:t>
            </a:r>
            <a:endParaRPr lang="en-US" dirty="0"/>
          </a:p>
          <a:p>
            <a:r>
              <a:rPr lang="fr-CA" dirty="0">
                <a:hlinkClick r:id="rId15"/>
              </a:rPr>
              <a:t>[11]</a:t>
            </a:r>
            <a:r>
              <a:rPr lang="fr-CA" i="1" dirty="0"/>
              <a:t> Loi sur l’aide aux personnes et aux familles</a:t>
            </a:r>
            <a:r>
              <a:rPr lang="fr-CA" dirty="0"/>
              <a:t>, RLRQ c A-1311, art 48 al 1 ; </a:t>
            </a:r>
            <a:r>
              <a:rPr lang="fr-CA" dirty="0">
                <a:hlinkClick r:id="rId16"/>
              </a:rPr>
              <a:t>Comprendre les responsabilités et les obligations liées à l’engagement | Gouvernement du Québec (quebec.ca)</a:t>
            </a:r>
            <a:endParaRPr lang="fr-CA" dirty="0"/>
          </a:p>
          <a:p>
            <a:r>
              <a:rPr lang="fr-CA" dirty="0">
                <a:hlinkClick r:id="rId17"/>
              </a:rPr>
              <a:t>[12]</a:t>
            </a:r>
            <a:r>
              <a:rPr lang="fr-CA" dirty="0"/>
              <a:t> </a:t>
            </a:r>
            <a:r>
              <a:rPr lang="fr-CA" i="1" dirty="0"/>
              <a:t>Loi sur l’aide aux personnes et aux familles</a:t>
            </a:r>
            <a:r>
              <a:rPr lang="fr-CA" dirty="0"/>
              <a:t>, RLRQ c A-1311, art 48 al 1 ; </a:t>
            </a:r>
            <a:r>
              <a:rPr lang="fr-CA" dirty="0">
                <a:hlinkClick r:id="rId16"/>
              </a:rPr>
              <a:t>Comprendre les responsabilités et les obligations liées à l’engagement | Gouvernement du Québec (quebec.ca)</a:t>
            </a:r>
            <a:endParaRPr lang="fr-CA" dirty="0"/>
          </a:p>
          <a:p>
            <a:r>
              <a:rPr lang="fr-CA" dirty="0">
                <a:hlinkClick r:id="rId17"/>
              </a:rPr>
              <a:t>[13]</a:t>
            </a:r>
            <a:r>
              <a:rPr lang="fr-CA" dirty="0"/>
              <a:t> </a:t>
            </a:r>
            <a:r>
              <a:rPr lang="fr-CA" dirty="0">
                <a:hlinkClick r:id="rId16"/>
              </a:rPr>
              <a:t>Comprendre les responsabilités et les obligations liées à l’engagement | Gouvernement du Québec (quebec.ca)</a:t>
            </a:r>
            <a:endParaRPr lang="fr-CA" dirty="0"/>
          </a:p>
          <a:p>
            <a:endParaRPr lang="fr-CA" b="1" dirty="0"/>
          </a:p>
          <a:p>
            <a:endParaRPr lang="fr-CA" b="1"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6</a:t>
            </a:fld>
            <a:endParaRPr lang="fr-CA"/>
          </a:p>
        </p:txBody>
      </p:sp>
    </p:spTree>
    <p:extLst>
      <p:ext uri="{BB962C8B-B14F-4D97-AF65-F5344CB8AC3E}">
        <p14:creationId xmlns:p14="http://schemas.microsoft.com/office/powerpoint/2010/main" val="3462417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CA"/>
          </a:p>
        </p:txBody>
      </p:sp>
      <p:sp>
        <p:nvSpPr>
          <p:cNvPr id="3" name="Espace réservé des notes 2"/>
          <p:cNvSpPr>
            <a:spLocks noGrp="1"/>
          </p:cNvSpPr>
          <p:nvPr>
            <p:ph type="body" idx="1"/>
          </p:nvPr>
        </p:nvSpPr>
        <p:spPr/>
        <p:txBody>
          <a:bodyPr/>
          <a:lstStyle/>
          <a:p>
            <a:pPr rtl="0" fontAlgn="base"/>
            <a:r>
              <a:rPr lang="fr-CA" sz="1200" b="1" i="0" u="none" strike="noStrike" kern="1200" dirty="0">
                <a:solidFill>
                  <a:schemeClr val="tx1"/>
                </a:solidFill>
                <a:effectLst/>
                <a:highlight>
                  <a:srgbClr val="F5F5F5"/>
                </a:highlight>
                <a:latin typeface="+mn-lt"/>
                <a:ea typeface="+mn-ea"/>
                <a:cs typeface="+mn-cs"/>
              </a:rPr>
              <a:t>2 minutes</a:t>
            </a:r>
            <a:r>
              <a:rPr lang="fr-CA" sz="1200" b="0" i="0" u="none" strike="noStrike" kern="1200" dirty="0">
                <a:solidFill>
                  <a:schemeClr val="tx1"/>
                </a:solidFill>
                <a:effectLst/>
                <a:highlight>
                  <a:srgbClr val="F5F5F5"/>
                </a:highlight>
                <a:latin typeface="+mn-lt"/>
                <a:ea typeface="+mn-ea"/>
                <a:cs typeface="+mn-cs"/>
              </a:rPr>
              <a:t> </a:t>
            </a:r>
            <a:r>
              <a:rPr lang="en-US" sz="1200" b="0" i="0" kern="1200" dirty="0">
                <a:solidFill>
                  <a:schemeClr val="tx1"/>
                </a:solidFill>
                <a:effectLst/>
                <a:highlight>
                  <a:srgbClr val="F5F5F5"/>
                </a:highlight>
                <a:latin typeface="+mn-lt"/>
                <a:ea typeface="+mn-ea"/>
                <a:cs typeface="+mn-cs"/>
              </a:rPr>
              <a:t>​</a:t>
            </a:r>
          </a:p>
          <a:p>
            <a:pPr rtl="0" fontAlgn="base"/>
            <a:r>
              <a:rPr lang="fr-CA" sz="1200" b="0" i="0" kern="1200" dirty="0">
                <a:solidFill>
                  <a:schemeClr val="tx1"/>
                </a:solidFill>
                <a:effectLst/>
                <a:highlight>
                  <a:srgbClr val="F5F5F5"/>
                </a:highlight>
                <a:latin typeface="+mn-lt"/>
                <a:ea typeface="+mn-ea"/>
                <a:cs typeface="+mn-cs"/>
              </a:rPr>
              <a:t>​</a:t>
            </a:r>
          </a:p>
          <a:p>
            <a:pPr rtl="0" fontAlgn="base"/>
            <a:r>
              <a:rPr lang="fr-CA" sz="1200" b="1" i="0" u="sng" kern="1200" dirty="0">
                <a:solidFill>
                  <a:schemeClr val="tx1"/>
                </a:solidFill>
                <a:effectLst/>
                <a:highlight>
                  <a:srgbClr val="F5F5F5"/>
                </a:highlight>
                <a:latin typeface="+mn-lt"/>
                <a:ea typeface="+mn-ea"/>
                <a:cs typeface="+mn-cs"/>
              </a:rPr>
              <a:t>Instructions</a:t>
            </a:r>
            <a:r>
              <a:rPr lang="fr-CA" sz="1200" b="0" i="0" kern="1200" dirty="0">
                <a:solidFill>
                  <a:schemeClr val="tx1"/>
                </a:solidFill>
                <a:effectLst/>
                <a:highlight>
                  <a:srgbClr val="F5F5F5"/>
                </a:highlight>
                <a:latin typeface="+mn-lt"/>
                <a:ea typeface="+mn-ea"/>
                <a:cs typeface="+mn-cs"/>
              </a:rPr>
              <a:t> </a:t>
            </a:r>
            <a:r>
              <a:rPr lang="en-US" sz="1200" b="0" i="0" kern="1200" dirty="0">
                <a:solidFill>
                  <a:schemeClr val="tx1"/>
                </a:solidFill>
                <a:effectLst/>
                <a:highlight>
                  <a:srgbClr val="F5F5F5"/>
                </a:highlight>
                <a:latin typeface="+mn-lt"/>
                <a:ea typeface="+mn-ea"/>
                <a:cs typeface="+mn-cs"/>
              </a:rPr>
              <a:t>​</a:t>
            </a:r>
          </a:p>
          <a:p>
            <a:pPr rtl="0" fontAlgn="base"/>
            <a:r>
              <a:rPr lang="fr-CA" sz="1200" b="0" i="0" u="none" strike="noStrike" kern="1200" dirty="0">
                <a:solidFill>
                  <a:schemeClr val="tx1"/>
                </a:solidFill>
                <a:effectLst/>
                <a:highlight>
                  <a:srgbClr val="F5F5F5"/>
                </a:highlight>
                <a:latin typeface="+mn-lt"/>
                <a:ea typeface="+mn-ea"/>
                <a:cs typeface="+mn-cs"/>
              </a:rPr>
              <a:t> </a:t>
            </a:r>
            <a:r>
              <a:rPr lang="en-US" sz="1200" b="0" i="0" kern="1200" dirty="0">
                <a:solidFill>
                  <a:schemeClr val="tx1"/>
                </a:solidFill>
                <a:effectLst/>
                <a:highlight>
                  <a:srgbClr val="F5F5F5"/>
                </a:highlight>
                <a:latin typeface="+mn-lt"/>
                <a:ea typeface="+mn-ea"/>
                <a:cs typeface="+mn-cs"/>
              </a:rPr>
              <a:t>​</a:t>
            </a:r>
          </a:p>
          <a:p>
            <a:pPr marL="171450" indent="-171450" rtl="0" fontAlgn="base">
              <a:buFont typeface="Arial" panose="020B0604020202020204" pitchFamily="34" charset="0"/>
              <a:buChar char="•"/>
            </a:pPr>
            <a:r>
              <a:rPr lang="fr-CA" sz="1200" b="0" i="0" u="none" strike="noStrike" kern="1200" dirty="0">
                <a:solidFill>
                  <a:schemeClr val="tx1"/>
                </a:solidFill>
                <a:effectLst/>
                <a:highlight>
                  <a:srgbClr val="F5F5F5"/>
                </a:highlight>
                <a:latin typeface="+mn-lt"/>
                <a:ea typeface="+mn-ea"/>
                <a:cs typeface="+mn-cs"/>
              </a:rPr>
              <a:t>In the </a:t>
            </a:r>
            <a:r>
              <a:rPr lang="fr-CA" sz="1200" b="0" i="0" u="none" strike="noStrike" kern="1200" dirty="0" err="1">
                <a:solidFill>
                  <a:schemeClr val="tx1"/>
                </a:solidFill>
                <a:effectLst/>
                <a:highlight>
                  <a:srgbClr val="F5F5F5"/>
                </a:highlight>
                <a:latin typeface="+mn-lt"/>
                <a:ea typeface="+mn-ea"/>
                <a:cs typeface="+mn-cs"/>
              </a:rPr>
              <a:t>following</a:t>
            </a:r>
            <a:r>
              <a:rPr lang="fr-CA" sz="1200" b="0" i="0" u="none" strike="noStrike" kern="1200" dirty="0">
                <a:solidFill>
                  <a:schemeClr val="tx1"/>
                </a:solidFill>
                <a:effectLst/>
                <a:highlight>
                  <a:srgbClr val="F5F5F5"/>
                </a:highlight>
                <a:latin typeface="+mn-lt"/>
                <a:ea typeface="+mn-ea"/>
                <a:cs typeface="+mn-cs"/>
              </a:rPr>
              <a:t> slides, </a:t>
            </a:r>
            <a:r>
              <a:rPr lang="fr-CA" sz="1200" b="0" i="0" u="none" strike="noStrike" kern="1200" dirty="0" err="1">
                <a:solidFill>
                  <a:schemeClr val="tx1"/>
                </a:solidFill>
                <a:effectLst/>
                <a:highlight>
                  <a:srgbClr val="F5F5F5"/>
                </a:highlight>
                <a:latin typeface="+mn-lt"/>
                <a:ea typeface="+mn-ea"/>
                <a:cs typeface="+mn-cs"/>
              </a:rPr>
              <a:t>you</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will</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find</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resources</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that</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you</a:t>
            </a:r>
            <a:r>
              <a:rPr lang="fr-CA" sz="1200" b="0" i="0" u="none" strike="noStrike" kern="1200" dirty="0">
                <a:solidFill>
                  <a:schemeClr val="tx1"/>
                </a:solidFill>
                <a:effectLst/>
                <a:highlight>
                  <a:srgbClr val="F5F5F5"/>
                </a:highlight>
                <a:latin typeface="+mn-lt"/>
                <a:ea typeface="+mn-ea"/>
                <a:cs typeface="+mn-cs"/>
              </a:rPr>
              <a:t> can </a:t>
            </a:r>
            <a:r>
              <a:rPr lang="fr-CA" sz="1200" b="0" i="0" u="none" strike="noStrike" kern="1200" dirty="0" err="1">
                <a:solidFill>
                  <a:schemeClr val="tx1"/>
                </a:solidFill>
                <a:effectLst/>
                <a:highlight>
                  <a:srgbClr val="F5F5F5"/>
                </a:highlight>
                <a:latin typeface="+mn-lt"/>
                <a:ea typeface="+mn-ea"/>
                <a:cs typeface="+mn-cs"/>
              </a:rPr>
              <a:t>present</a:t>
            </a:r>
            <a:r>
              <a:rPr lang="fr-CA" sz="1200" b="0" i="0" u="none" strike="noStrike" kern="1200" dirty="0">
                <a:solidFill>
                  <a:schemeClr val="tx1"/>
                </a:solidFill>
                <a:effectLst/>
                <a:highlight>
                  <a:srgbClr val="F5F5F5"/>
                </a:highlight>
                <a:latin typeface="+mn-lt"/>
                <a:ea typeface="+mn-ea"/>
                <a:cs typeface="+mn-cs"/>
              </a:rPr>
              <a:t> to participants. You can </a:t>
            </a:r>
            <a:r>
              <a:rPr lang="fr-CA" sz="1200" b="0" i="0" u="none" strike="noStrike" kern="1200" dirty="0" err="1">
                <a:solidFill>
                  <a:schemeClr val="tx1"/>
                </a:solidFill>
                <a:effectLst/>
                <a:highlight>
                  <a:srgbClr val="F5F5F5"/>
                </a:highlight>
                <a:latin typeface="+mn-lt"/>
                <a:ea typeface="+mn-ea"/>
                <a:cs typeface="+mn-cs"/>
              </a:rPr>
              <a:t>customize</a:t>
            </a:r>
            <a:r>
              <a:rPr lang="fr-CA" sz="1200" b="0" i="0" u="none" strike="noStrike" kern="1200" dirty="0">
                <a:solidFill>
                  <a:schemeClr val="tx1"/>
                </a:solidFill>
                <a:effectLst/>
                <a:highlight>
                  <a:srgbClr val="F5F5F5"/>
                </a:highlight>
                <a:latin typeface="+mn-lt"/>
                <a:ea typeface="+mn-ea"/>
                <a:cs typeface="+mn-cs"/>
              </a:rPr>
              <a:t> the workshop by </a:t>
            </a:r>
            <a:r>
              <a:rPr lang="fr-CA" sz="1200" b="0" i="0" u="none" strike="noStrike" kern="1200" dirty="0" err="1">
                <a:solidFill>
                  <a:schemeClr val="tx1"/>
                </a:solidFill>
                <a:effectLst/>
                <a:highlight>
                  <a:srgbClr val="F5F5F5"/>
                </a:highlight>
                <a:latin typeface="+mn-lt"/>
                <a:ea typeface="+mn-ea"/>
                <a:cs typeface="+mn-cs"/>
              </a:rPr>
              <a:t>adding</a:t>
            </a:r>
            <a:r>
              <a:rPr lang="fr-CA" sz="1200" b="0" i="0" u="none" strike="noStrike" kern="1200" dirty="0">
                <a:solidFill>
                  <a:schemeClr val="tx1"/>
                </a:solidFill>
                <a:effectLst/>
                <a:highlight>
                  <a:srgbClr val="F5F5F5"/>
                </a:highlight>
                <a:latin typeface="+mn-lt"/>
                <a:ea typeface="+mn-ea"/>
                <a:cs typeface="+mn-cs"/>
              </a:rPr>
              <a:t> slides </a:t>
            </a:r>
            <a:r>
              <a:rPr lang="fr-CA" sz="1200" b="0" i="0" u="none" strike="noStrike" kern="1200" dirty="0" err="1">
                <a:solidFill>
                  <a:schemeClr val="tx1"/>
                </a:solidFill>
                <a:effectLst/>
                <a:highlight>
                  <a:srgbClr val="F5F5F5"/>
                </a:highlight>
                <a:latin typeface="+mn-lt"/>
                <a:ea typeface="+mn-ea"/>
                <a:cs typeface="+mn-cs"/>
              </a:rPr>
              <a:t>presenting</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other</a:t>
            </a:r>
            <a:r>
              <a:rPr lang="fr-CA" sz="1200" b="0" i="0" u="none" strike="noStrike" kern="1200" dirty="0">
                <a:solidFill>
                  <a:schemeClr val="tx1"/>
                </a:solidFill>
                <a:effectLst/>
                <a:highlight>
                  <a:srgbClr val="F5F5F5"/>
                </a:highlight>
                <a:latin typeface="+mn-lt"/>
                <a:ea typeface="+mn-ea"/>
                <a:cs typeface="+mn-cs"/>
              </a:rPr>
              <a:t> relevant </a:t>
            </a:r>
            <a:r>
              <a:rPr lang="fr-CA" sz="1200" b="0" i="0" u="none" strike="noStrike" kern="1200" dirty="0" err="1">
                <a:solidFill>
                  <a:schemeClr val="tx1"/>
                </a:solidFill>
                <a:effectLst/>
                <a:highlight>
                  <a:srgbClr val="F5F5F5"/>
                </a:highlight>
                <a:latin typeface="+mn-lt"/>
                <a:ea typeface="+mn-ea"/>
                <a:cs typeface="+mn-cs"/>
              </a:rPr>
              <a:t>resources</a:t>
            </a:r>
            <a:r>
              <a:rPr lang="fr-CA" sz="1200" b="0" i="0" u="none" strike="noStrike" kern="1200" dirty="0">
                <a:solidFill>
                  <a:schemeClr val="tx1"/>
                </a:solidFill>
                <a:effectLst/>
                <a:highlight>
                  <a:srgbClr val="F5F5F5"/>
                </a:highlight>
                <a:latin typeface="+mn-lt"/>
                <a:ea typeface="+mn-ea"/>
                <a:cs typeface="+mn-cs"/>
              </a:rPr>
              <a:t>. Don’t </a:t>
            </a:r>
            <a:r>
              <a:rPr lang="fr-CA" sz="1200" b="0" i="0" u="none" strike="noStrike" kern="1200" dirty="0" err="1">
                <a:solidFill>
                  <a:schemeClr val="tx1"/>
                </a:solidFill>
                <a:effectLst/>
                <a:highlight>
                  <a:srgbClr val="F5F5F5"/>
                </a:highlight>
                <a:latin typeface="+mn-lt"/>
                <a:ea typeface="+mn-ea"/>
                <a:cs typeface="+mn-cs"/>
              </a:rPr>
              <a:t>hesistate</a:t>
            </a:r>
            <a:r>
              <a:rPr lang="fr-CA" sz="1200" b="0" i="0" u="none" strike="noStrike" kern="1200" dirty="0">
                <a:solidFill>
                  <a:schemeClr val="tx1"/>
                </a:solidFill>
                <a:effectLst/>
                <a:highlight>
                  <a:srgbClr val="F5F5F5"/>
                </a:highlight>
                <a:latin typeface="+mn-lt"/>
                <a:ea typeface="+mn-ea"/>
                <a:cs typeface="+mn-cs"/>
              </a:rPr>
              <a:t> to explore </a:t>
            </a:r>
            <a:r>
              <a:rPr lang="fr-CA" sz="1200" b="0" i="0" u="none" strike="noStrike" kern="1200" dirty="0" err="1">
                <a:solidFill>
                  <a:schemeClr val="tx1"/>
                </a:solidFill>
                <a:effectLst/>
                <a:highlight>
                  <a:srgbClr val="F5F5F5"/>
                </a:highlight>
                <a:latin typeface="+mn-lt"/>
                <a:ea typeface="+mn-ea"/>
                <a:cs typeface="+mn-cs"/>
              </a:rPr>
              <a:t>their</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websites</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together</a:t>
            </a:r>
            <a:r>
              <a:rPr lang="fr-CA" sz="1200" b="0" i="0" u="none" strike="noStrike" kern="1200" dirty="0">
                <a:solidFill>
                  <a:schemeClr val="tx1"/>
                </a:solidFill>
                <a:effectLst/>
                <a:highlight>
                  <a:srgbClr val="F5F5F5"/>
                </a:highlight>
                <a:latin typeface="+mn-lt"/>
                <a:ea typeface="+mn-ea"/>
                <a:cs typeface="+mn-cs"/>
              </a:rPr>
              <a:t>.</a:t>
            </a:r>
            <a:r>
              <a:rPr lang="en-US" sz="1200" b="0" i="0" kern="1200" dirty="0">
                <a:solidFill>
                  <a:schemeClr val="tx1"/>
                </a:solidFill>
                <a:effectLst/>
                <a:highlight>
                  <a:srgbClr val="F5F5F5"/>
                </a:highlight>
                <a:latin typeface="+mn-lt"/>
                <a:ea typeface="+mn-ea"/>
                <a:cs typeface="+mn-cs"/>
              </a:rPr>
              <a:t>​</a:t>
            </a:r>
          </a:p>
          <a:p>
            <a:pPr marL="171450" indent="-171450" rtl="0" fontAlgn="base">
              <a:buFont typeface="Arial" panose="020B0604020202020204" pitchFamily="34" charset="0"/>
              <a:buChar char="•"/>
            </a:pPr>
            <a:r>
              <a:rPr lang="fr-CA" sz="1200" b="0" i="0" u="none" strike="noStrike" kern="1200" dirty="0">
                <a:solidFill>
                  <a:schemeClr val="tx1"/>
                </a:solidFill>
                <a:effectLst/>
                <a:highlight>
                  <a:srgbClr val="F5F5F5"/>
                </a:highlight>
                <a:latin typeface="+mn-lt"/>
                <a:ea typeface="+mn-ea"/>
                <a:cs typeface="+mn-cs"/>
              </a:rPr>
              <a:t>Don’t </a:t>
            </a:r>
            <a:r>
              <a:rPr lang="fr-CA" sz="1200" b="0" i="0" u="none" strike="noStrike" kern="1200" dirty="0" err="1">
                <a:solidFill>
                  <a:schemeClr val="tx1"/>
                </a:solidFill>
                <a:effectLst/>
                <a:highlight>
                  <a:srgbClr val="F5F5F5"/>
                </a:highlight>
                <a:latin typeface="+mn-lt"/>
                <a:ea typeface="+mn-ea"/>
                <a:cs typeface="+mn-cs"/>
              </a:rPr>
              <a:t>hesitate</a:t>
            </a:r>
            <a:r>
              <a:rPr lang="fr-CA" sz="1200" b="0" i="0" u="none" strike="noStrike" kern="1200" dirty="0">
                <a:solidFill>
                  <a:schemeClr val="tx1"/>
                </a:solidFill>
                <a:effectLst/>
                <a:highlight>
                  <a:srgbClr val="F5F5F5"/>
                </a:highlight>
                <a:latin typeface="+mn-lt"/>
                <a:ea typeface="+mn-ea"/>
                <a:cs typeface="+mn-cs"/>
              </a:rPr>
              <a:t> to mention </a:t>
            </a:r>
            <a:r>
              <a:rPr lang="fr-CA" sz="1200" b="0" i="0" u="none" strike="noStrike" kern="1200" dirty="0" err="1">
                <a:solidFill>
                  <a:schemeClr val="tx1"/>
                </a:solidFill>
                <a:effectLst/>
                <a:highlight>
                  <a:srgbClr val="F5F5F5"/>
                </a:highlight>
                <a:latin typeface="+mn-lt"/>
                <a:ea typeface="+mn-ea"/>
                <a:cs typeface="+mn-cs"/>
              </a:rPr>
              <a:t>that</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you</a:t>
            </a:r>
            <a:r>
              <a:rPr lang="fr-CA" sz="1200" b="0" i="0" u="none" strike="noStrike" kern="1200" dirty="0">
                <a:solidFill>
                  <a:schemeClr val="tx1"/>
                </a:solidFill>
                <a:effectLst/>
                <a:highlight>
                  <a:srgbClr val="F5F5F5"/>
                </a:highlight>
                <a:latin typeface="+mn-lt"/>
                <a:ea typeface="+mn-ea"/>
                <a:cs typeface="+mn-cs"/>
              </a:rPr>
              <a:t> can help the participants contact one of the </a:t>
            </a:r>
            <a:r>
              <a:rPr lang="fr-CA" sz="1200" b="0" i="0" u="none" strike="noStrike" kern="1200" dirty="0" err="1">
                <a:solidFill>
                  <a:schemeClr val="tx1"/>
                </a:solidFill>
                <a:effectLst/>
                <a:highlight>
                  <a:srgbClr val="F5F5F5"/>
                </a:highlight>
                <a:latin typeface="+mn-lt"/>
                <a:ea typeface="+mn-ea"/>
                <a:cs typeface="+mn-cs"/>
              </a:rPr>
              <a:t>mentioned</a:t>
            </a:r>
            <a:r>
              <a:rPr lang="fr-CA" sz="1200" b="0" i="0" u="none" strike="noStrike" kern="1200" dirty="0">
                <a:solidFill>
                  <a:schemeClr val="tx1"/>
                </a:solidFill>
                <a:effectLst/>
                <a:highlight>
                  <a:srgbClr val="F5F5F5"/>
                </a:highlight>
                <a:latin typeface="+mn-lt"/>
                <a:ea typeface="+mn-ea"/>
                <a:cs typeface="+mn-cs"/>
              </a:rPr>
              <a:t> ressources, and </a:t>
            </a:r>
            <a:r>
              <a:rPr lang="fr-CA" sz="1200" b="0" i="0" u="none" strike="noStrike" kern="1200" dirty="0" err="1">
                <a:solidFill>
                  <a:schemeClr val="tx1"/>
                </a:solidFill>
                <a:effectLst/>
                <a:highlight>
                  <a:srgbClr val="F5F5F5"/>
                </a:highlight>
                <a:latin typeface="+mn-lt"/>
                <a:ea typeface="+mn-ea"/>
                <a:cs typeface="+mn-cs"/>
              </a:rPr>
              <a:t>even</a:t>
            </a:r>
            <a:r>
              <a:rPr lang="fr-CA" sz="1200" b="0" i="0" u="none" strike="noStrike" kern="1200" dirty="0">
                <a:solidFill>
                  <a:schemeClr val="tx1"/>
                </a:solidFill>
                <a:effectLst/>
                <a:highlight>
                  <a:srgbClr val="F5F5F5"/>
                </a:highlight>
                <a:latin typeface="+mn-lt"/>
                <a:ea typeface="+mn-ea"/>
                <a:cs typeface="+mn-cs"/>
              </a:rPr>
              <a:t> go </a:t>
            </a:r>
            <a:r>
              <a:rPr lang="fr-CA" sz="1200" b="0" i="0" u="none" strike="noStrike" kern="1200" dirty="0" err="1">
                <a:solidFill>
                  <a:schemeClr val="tx1"/>
                </a:solidFill>
                <a:effectLst/>
                <a:highlight>
                  <a:srgbClr val="F5F5F5"/>
                </a:highlight>
                <a:latin typeface="+mn-lt"/>
                <a:ea typeface="+mn-ea"/>
                <a:cs typeface="+mn-cs"/>
              </a:rPr>
              <a:t>with</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them</a:t>
            </a:r>
            <a:r>
              <a:rPr lang="fr-CA" sz="1200" b="0" i="0" u="none" strike="noStrike" kern="1200" dirty="0">
                <a:solidFill>
                  <a:schemeClr val="tx1"/>
                </a:solidFill>
                <a:effectLst/>
                <a:highlight>
                  <a:srgbClr val="F5F5F5"/>
                </a:highlight>
                <a:latin typeface="+mn-lt"/>
                <a:ea typeface="+mn-ea"/>
                <a:cs typeface="+mn-cs"/>
              </a:rPr>
              <a:t> if </a:t>
            </a:r>
            <a:r>
              <a:rPr lang="fr-CA" sz="1200" b="0" i="0" u="none" strike="noStrike" kern="1200" dirty="0" err="1">
                <a:solidFill>
                  <a:schemeClr val="tx1"/>
                </a:solidFill>
                <a:effectLst/>
                <a:highlight>
                  <a:srgbClr val="F5F5F5"/>
                </a:highlight>
                <a:latin typeface="+mn-lt"/>
                <a:ea typeface="+mn-ea"/>
                <a:cs typeface="+mn-cs"/>
              </a:rPr>
              <a:t>needed</a:t>
            </a:r>
            <a:r>
              <a:rPr lang="fr-CA" sz="1200" b="0" i="0" u="none" strike="noStrike" kern="1200" dirty="0">
                <a:solidFill>
                  <a:schemeClr val="tx1"/>
                </a:solidFill>
                <a:effectLst/>
                <a:highlight>
                  <a:srgbClr val="F5F5F5"/>
                </a:highlight>
                <a:latin typeface="+mn-lt"/>
                <a:ea typeface="+mn-ea"/>
                <a:cs typeface="+mn-cs"/>
              </a:rPr>
              <a:t>.</a:t>
            </a:r>
            <a:r>
              <a:rPr lang="en-US" sz="1200" b="0" i="0" kern="1200" dirty="0">
                <a:solidFill>
                  <a:schemeClr val="tx1"/>
                </a:solidFill>
                <a:effectLst/>
                <a:highlight>
                  <a:srgbClr val="F5F5F5"/>
                </a:highlight>
                <a:latin typeface="+mn-lt"/>
                <a:ea typeface="+mn-ea"/>
                <a:cs typeface="+mn-cs"/>
              </a:rPr>
              <a:t>​</a:t>
            </a:r>
          </a:p>
          <a:p>
            <a:pPr marL="171450" indent="-171450" rtl="0" fontAlgn="base">
              <a:buFont typeface="Arial" panose="020B0604020202020204" pitchFamily="34" charset="0"/>
              <a:buChar char="•"/>
            </a:pPr>
            <a:r>
              <a:rPr lang="en-CA" sz="1200" b="0" i="0" u="none" strike="noStrike" kern="1200" dirty="0">
                <a:solidFill>
                  <a:schemeClr val="tx1"/>
                </a:solidFill>
                <a:effectLst/>
                <a:highlight>
                  <a:srgbClr val="F5F5F5"/>
                </a:highlight>
                <a:latin typeface="+mn-lt"/>
                <a:ea typeface="+mn-ea"/>
                <a:cs typeface="+mn-cs"/>
              </a:rPr>
              <a:t>Mention that they can look at these resources even if they do not intend to leave their spouse or partner, or if they are still deciding what to do. They can consult these resources simply to inform themselves.</a:t>
            </a:r>
            <a:endParaRPr lang="fr-CA" sz="1200" b="0" i="0" kern="1200" dirty="0">
              <a:solidFill>
                <a:schemeClr val="tx1"/>
              </a:solidFill>
              <a:effectLst/>
              <a:highlight>
                <a:srgbClr val="F5F5F5"/>
              </a:highlight>
              <a:latin typeface="+mn-lt"/>
              <a:ea typeface="+mn-ea"/>
              <a:cs typeface="+mn-cs"/>
            </a:endParaRPr>
          </a:p>
          <a:p>
            <a:pPr marL="171450" indent="-171450">
              <a:buFont typeface="Arial" panose="020B0604020202020204" pitchFamily="34" charset="0"/>
              <a:buChar char="•"/>
            </a:pPr>
            <a:endParaRPr lang="fr-CA" dirty="0">
              <a:solidFill>
                <a:srgbClr val="444444"/>
              </a:solidFill>
              <a:highlight>
                <a:srgbClr val="F5F5F5"/>
              </a:highlight>
            </a:endParaRPr>
          </a:p>
          <a:p>
            <a:pPr algn="l"/>
            <a:endParaRPr lang="fr-CA" b="0" i="0" dirty="0">
              <a:solidFill>
                <a:srgbClr val="444444"/>
              </a:solidFill>
              <a:effectLst/>
              <a:highlight>
                <a:srgbClr val="F5F5F5"/>
              </a:highlight>
            </a:endParaRPr>
          </a:p>
          <a:p>
            <a:endParaRPr lang="fr-CA" dirty="0">
              <a:solidFill>
                <a:srgbClr val="444444"/>
              </a:solidFill>
              <a:highlight>
                <a:srgbClr val="F5F5F5"/>
              </a:highlight>
              <a:latin typeface="Aptos"/>
              <a:cs typeface="Calibri"/>
            </a:endParaRPr>
          </a:p>
          <a:p>
            <a:endParaRPr lang="fr-CA" dirty="0">
              <a:solidFill>
                <a:srgbClr val="444444"/>
              </a:solidFill>
              <a:highlight>
                <a:srgbClr val="F5F5F5"/>
              </a:highlight>
              <a:latin typeface="Calibri"/>
              <a:cs typeface="Calibri"/>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7</a:t>
            </a:fld>
            <a:endParaRPr lang="fr-CA"/>
          </a:p>
        </p:txBody>
      </p:sp>
    </p:spTree>
    <p:extLst>
      <p:ext uri="{BB962C8B-B14F-4D97-AF65-F5344CB8AC3E}">
        <p14:creationId xmlns:p14="http://schemas.microsoft.com/office/powerpoint/2010/main" val="1479330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panose="020F0502020204030204" pitchFamily="34" charset="0"/>
              </a:rPr>
              <a:t>1 minute</a:t>
            </a:r>
            <a:r>
              <a:rPr lang="fr-CA" b="0" i="0" dirty="0">
                <a:solidFill>
                  <a:srgbClr val="444444"/>
                </a:solidFill>
                <a:effectLst/>
                <a:highlight>
                  <a:srgbClr val="F5F5F5"/>
                </a:highlight>
                <a:latin typeface="Calibri" panose="020F0502020204030204" pitchFamily="34" charset="0"/>
              </a:rPr>
              <a:t>​</a:t>
            </a: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rtl="0" fontAlgn="base"/>
            <a:r>
              <a:rPr lang="fr-CA" sz="1200" b="0" i="0" u="none" strike="noStrike" kern="1200" dirty="0">
                <a:solidFill>
                  <a:schemeClr val="tx1"/>
                </a:solidFill>
                <a:effectLst/>
                <a:highlight>
                  <a:srgbClr val="F5F5F5"/>
                </a:highlight>
                <a:latin typeface="+mn-lt"/>
                <a:ea typeface="+mn-ea"/>
                <a:cs typeface="+mn-cs"/>
              </a:rPr>
              <a:t>You can </a:t>
            </a:r>
            <a:r>
              <a:rPr lang="fr-CA" sz="1200" b="0" i="0" u="none" strike="noStrike" kern="1200" dirty="0" err="1">
                <a:solidFill>
                  <a:schemeClr val="tx1"/>
                </a:solidFill>
                <a:effectLst/>
                <a:highlight>
                  <a:srgbClr val="F5F5F5"/>
                </a:highlight>
                <a:latin typeface="+mn-lt"/>
                <a:ea typeface="+mn-ea"/>
                <a:cs typeface="+mn-cs"/>
              </a:rPr>
              <a:t>customize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this</a:t>
            </a:r>
            <a:r>
              <a:rPr lang="fr-CA" sz="1200" b="0" i="0" u="none" strike="noStrike" kern="1200" dirty="0">
                <a:solidFill>
                  <a:schemeClr val="tx1"/>
                </a:solidFill>
                <a:effectLst/>
                <a:highlight>
                  <a:srgbClr val="F5F5F5"/>
                </a:highlight>
                <a:latin typeface="+mn-lt"/>
                <a:ea typeface="+mn-ea"/>
                <a:cs typeface="+mn-cs"/>
              </a:rPr>
              <a:t> slide if </a:t>
            </a:r>
            <a:r>
              <a:rPr lang="fr-CA" sz="1200" b="0" i="0" u="none" strike="noStrike" kern="1200" dirty="0" err="1">
                <a:solidFill>
                  <a:schemeClr val="tx1"/>
                </a:solidFill>
                <a:effectLst/>
                <a:highlight>
                  <a:srgbClr val="F5F5F5"/>
                </a:highlight>
                <a:latin typeface="+mn-lt"/>
                <a:ea typeface="+mn-ea"/>
                <a:cs typeface="+mn-cs"/>
              </a:rPr>
              <a:t>you</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want</a:t>
            </a:r>
            <a:r>
              <a:rPr lang="fr-CA" sz="1200" b="0" i="0" u="none" strike="noStrike" kern="1200" dirty="0">
                <a:solidFill>
                  <a:schemeClr val="tx1"/>
                </a:solidFill>
                <a:effectLst/>
                <a:highlight>
                  <a:srgbClr val="F5F5F5"/>
                </a:highlight>
                <a:latin typeface="+mn-lt"/>
                <a:ea typeface="+mn-ea"/>
                <a:cs typeface="+mn-cs"/>
              </a:rPr>
              <a:t> to </a:t>
            </a:r>
            <a:r>
              <a:rPr lang="fr-CA" sz="1200" b="0" i="0" u="none" strike="noStrike" kern="1200" dirty="0" err="1">
                <a:solidFill>
                  <a:schemeClr val="tx1"/>
                </a:solidFill>
                <a:effectLst/>
                <a:highlight>
                  <a:srgbClr val="F5F5F5"/>
                </a:highlight>
                <a:latin typeface="+mn-lt"/>
                <a:ea typeface="+mn-ea"/>
                <a:cs typeface="+mn-cs"/>
              </a:rPr>
              <a:t>add</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resources</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other</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than</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those</a:t>
            </a:r>
            <a:r>
              <a:rPr lang="fr-CA" sz="1200" b="0" i="0" u="none" strike="noStrike" kern="1200" dirty="0">
                <a:solidFill>
                  <a:schemeClr val="tx1"/>
                </a:solidFill>
                <a:effectLst/>
                <a:highlight>
                  <a:srgbClr val="F5F5F5"/>
                </a:highlight>
                <a:latin typeface="+mn-lt"/>
                <a:ea typeface="+mn-ea"/>
                <a:cs typeface="+mn-cs"/>
              </a:rPr>
              <a:t> </a:t>
            </a:r>
            <a:r>
              <a:rPr lang="fr-CA" sz="1200" b="0" i="0" u="none" strike="noStrike" kern="1200" dirty="0" err="1">
                <a:solidFill>
                  <a:schemeClr val="tx1"/>
                </a:solidFill>
                <a:effectLst/>
                <a:highlight>
                  <a:srgbClr val="F5F5F5"/>
                </a:highlight>
                <a:latin typeface="+mn-lt"/>
                <a:ea typeface="+mn-ea"/>
                <a:cs typeface="+mn-cs"/>
              </a:rPr>
              <a:t>presented</a:t>
            </a:r>
            <a:r>
              <a:rPr lang="fr-CA" sz="1200" b="0" i="0" u="none" strike="noStrike" kern="1200" dirty="0">
                <a:solidFill>
                  <a:schemeClr val="tx1"/>
                </a:solidFill>
                <a:effectLst/>
                <a:highlight>
                  <a:srgbClr val="F5F5F5"/>
                </a:highlight>
                <a:latin typeface="+mn-lt"/>
                <a:ea typeface="+mn-ea"/>
                <a:cs typeface="+mn-cs"/>
              </a:rPr>
              <a:t> in the </a:t>
            </a:r>
            <a:r>
              <a:rPr lang="fr-CA" sz="1200" b="0" i="0" u="none" strike="noStrike" kern="1200" dirty="0" err="1">
                <a:solidFill>
                  <a:schemeClr val="tx1"/>
                </a:solidFill>
                <a:effectLst/>
                <a:highlight>
                  <a:srgbClr val="F5F5F5"/>
                </a:highlight>
                <a:latin typeface="+mn-lt"/>
                <a:ea typeface="+mn-ea"/>
                <a:cs typeface="+mn-cs"/>
              </a:rPr>
              <a:t>following</a:t>
            </a:r>
            <a:r>
              <a:rPr lang="fr-CA" sz="1200" b="0" i="0" u="none" strike="noStrike" kern="1200" dirty="0">
                <a:solidFill>
                  <a:schemeClr val="tx1"/>
                </a:solidFill>
                <a:effectLst/>
                <a:highlight>
                  <a:srgbClr val="F5F5F5"/>
                </a:highlight>
                <a:latin typeface="+mn-lt"/>
                <a:ea typeface="+mn-ea"/>
                <a:cs typeface="+mn-cs"/>
              </a:rPr>
              <a:t> slides. </a:t>
            </a:r>
            <a:r>
              <a:rPr lang="en-US" sz="1200" b="0" i="0" kern="1200" dirty="0">
                <a:solidFill>
                  <a:schemeClr val="tx1"/>
                </a:solidFill>
                <a:effectLst/>
                <a:highlight>
                  <a:srgbClr val="F5F5F5"/>
                </a:highlight>
                <a:latin typeface="+mn-lt"/>
                <a:ea typeface="+mn-ea"/>
                <a:cs typeface="+mn-cs"/>
              </a:rPr>
              <a:t>​</a:t>
            </a:r>
          </a:p>
          <a:p>
            <a:endParaRPr lang="fr-CA" dirty="0"/>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8</a:t>
            </a:fld>
            <a:endParaRPr lang="fr-CA"/>
          </a:p>
        </p:txBody>
      </p:sp>
    </p:spTree>
    <p:extLst>
      <p:ext uri="{BB962C8B-B14F-4D97-AF65-F5344CB8AC3E}">
        <p14:creationId xmlns:p14="http://schemas.microsoft.com/office/powerpoint/2010/main" val="64606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dirty="0">
                <a:solidFill>
                  <a:srgbClr val="000000"/>
                </a:solidFill>
                <a:effectLst/>
                <a:highlight>
                  <a:srgbClr val="F5F5F5"/>
                </a:highlight>
                <a:latin typeface="Calibri"/>
                <a:ea typeface="Calibri"/>
                <a:cs typeface="Calibri"/>
              </a:rPr>
              <a:t>1 minute</a:t>
            </a:r>
            <a:r>
              <a:rPr lang="fr-CA" b="0" i="0" dirty="0">
                <a:solidFill>
                  <a:srgbClr val="444444"/>
                </a:solidFill>
                <a:effectLst/>
                <a:highlight>
                  <a:srgbClr val="F5F5F5"/>
                </a:highlight>
                <a:latin typeface="Calibri"/>
                <a:ea typeface="Calibri"/>
                <a:cs typeface="Calibri"/>
              </a:rPr>
              <a:t>​</a:t>
            </a:r>
          </a:p>
          <a:p>
            <a:endParaRPr lang="fr-CA" dirty="0">
              <a:solidFill>
                <a:srgbClr val="444444"/>
              </a:solidFill>
              <a:highlight>
                <a:srgbClr val="F5F5F5"/>
              </a:highlight>
              <a:latin typeface="Calibri"/>
              <a:ea typeface="Calibri"/>
              <a:cs typeface="Calibri"/>
            </a:endParaRPr>
          </a:p>
          <a:p>
            <a:pPr algn="l" rtl="0" fontAlgn="base"/>
            <a:r>
              <a:rPr lang="fr-CA" b="1" i="0" u="sng" dirty="0">
                <a:solidFill>
                  <a:srgbClr val="000000"/>
                </a:solidFill>
                <a:effectLst/>
                <a:highlight>
                  <a:srgbClr val="F5F5F5"/>
                </a:highlight>
                <a:latin typeface="Calibri" panose="020F0502020204030204" pitchFamily="34" charset="0"/>
              </a:rPr>
              <a:t>Instructions</a:t>
            </a:r>
            <a:r>
              <a:rPr lang="fr-CA" b="0" i="0" u="sng" dirty="0">
                <a:solidFill>
                  <a:srgbClr val="444444"/>
                </a:solidFill>
                <a:effectLst/>
                <a:highlight>
                  <a:srgbClr val="F5F5F5"/>
                </a:highlight>
                <a:latin typeface="Calibri" panose="020F0502020204030204" pitchFamily="34" charset="0"/>
              </a:rPr>
              <a:t>​</a:t>
            </a:r>
          </a:p>
          <a:p>
            <a:pPr algn="l" rtl="0" fontAlgn="base">
              <a:buFont typeface="Arial" panose="020B0604020202020204" pitchFamily="34" charset="0"/>
              <a:buChar char="•"/>
            </a:pPr>
            <a:endParaRPr lang="fr-CA" sz="1200" b="0" i="0" dirty="0">
              <a:solidFill>
                <a:srgbClr val="444444"/>
              </a:solidFill>
              <a:effectLst/>
              <a:highlight>
                <a:srgbClr val="F5F5F5"/>
              </a:highlight>
              <a:latin typeface="Arial" panose="020B0604020202020204" pitchFamily="34" charset="0"/>
            </a:endParaRPr>
          </a:p>
          <a:p>
            <a:pPr marL="171450" indent="-171450" fontAlgn="base">
              <a:buFont typeface="Arial" panose="020B0604020202020204" pitchFamily="34" charset="0"/>
              <a:buChar char="•"/>
            </a:pPr>
            <a:r>
              <a:rPr lang="fr-CA" dirty="0" err="1">
                <a:solidFill>
                  <a:srgbClr val="000000"/>
                </a:solidFill>
                <a:highlight>
                  <a:srgbClr val="F5F5F5"/>
                </a:highlight>
              </a:rPr>
              <a:t>Explain</a:t>
            </a:r>
            <a:r>
              <a:rPr lang="fr-CA" dirty="0">
                <a:solidFill>
                  <a:srgbClr val="000000"/>
                </a:solidFill>
                <a:highlight>
                  <a:srgbClr val="F5F5F5"/>
                </a:highlight>
              </a:rPr>
              <a:t> </a:t>
            </a:r>
            <a:r>
              <a:rPr lang="en-CA" sz="1200" b="0" i="0" u="none" strike="noStrike" kern="1200" dirty="0">
                <a:solidFill>
                  <a:schemeClr val="tx1"/>
                </a:solidFill>
                <a:effectLst/>
                <a:highlight>
                  <a:srgbClr val="F5F5F5"/>
                </a:highlight>
                <a:latin typeface="+mn-lt"/>
                <a:ea typeface="+mn-ea"/>
                <a:cs typeface="+mn-cs"/>
              </a:rPr>
              <a:t>that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a non-profit whose mission is to explain the law in Quebec in a simple way. </a:t>
            </a:r>
            <a:r>
              <a:rPr lang="en-CA" sz="1200" b="0" i="0" u="none" strike="noStrike" kern="1200" dirty="0" err="1">
                <a:solidFill>
                  <a:schemeClr val="tx1"/>
                </a:solidFill>
                <a:effectLst/>
                <a:highlight>
                  <a:srgbClr val="F5F5F5"/>
                </a:highlight>
                <a:latin typeface="+mn-lt"/>
                <a:ea typeface="+mn-ea"/>
                <a:cs typeface="+mn-cs"/>
              </a:rPr>
              <a:t>Éducaloi</a:t>
            </a:r>
            <a:r>
              <a:rPr lang="en-CA" sz="1200" b="0" i="0" u="none" strike="noStrike" kern="1200" dirty="0">
                <a:solidFill>
                  <a:schemeClr val="tx1"/>
                </a:solidFill>
                <a:effectLst/>
                <a:highlight>
                  <a:srgbClr val="F5F5F5"/>
                </a:highlight>
                <a:latin typeface="+mn-lt"/>
                <a:ea typeface="+mn-ea"/>
                <a:cs typeface="+mn-cs"/>
              </a:rPr>
              <a:t> is especially known for its website that covers various legal topics, including family and couples, separation and divorce, housing, work and more. Most of </a:t>
            </a:r>
            <a:r>
              <a:rPr lang="en-CA" sz="1200" b="0" i="0" u="none" strike="noStrike" kern="1200" dirty="0" err="1">
                <a:solidFill>
                  <a:schemeClr val="tx1"/>
                </a:solidFill>
                <a:effectLst/>
                <a:highlight>
                  <a:srgbClr val="F5F5F5"/>
                </a:highlight>
                <a:latin typeface="+mn-lt"/>
                <a:ea typeface="+mn-ea"/>
                <a:cs typeface="+mn-cs"/>
              </a:rPr>
              <a:t>Éducaloi's</a:t>
            </a:r>
            <a:r>
              <a:rPr lang="en-CA" sz="1200" b="0" i="0" u="none" strike="noStrike" kern="1200" dirty="0">
                <a:solidFill>
                  <a:schemeClr val="tx1"/>
                </a:solidFill>
                <a:effectLst/>
                <a:highlight>
                  <a:srgbClr val="F5F5F5"/>
                </a:highlight>
                <a:latin typeface="+mn-lt"/>
                <a:ea typeface="+mn-ea"/>
                <a:cs typeface="+mn-cs"/>
              </a:rPr>
              <a:t> content is available in French and English.</a:t>
            </a:r>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A2A964A5-F659-4CE6-8211-A0E2A008B8AC}" type="slidenum">
              <a:rPr lang="fr-CA" smtClean="0"/>
              <a:t>9</a:t>
            </a:fld>
            <a:endParaRPr lang="fr-CA"/>
          </a:p>
        </p:txBody>
      </p:sp>
    </p:spTree>
    <p:extLst>
      <p:ext uri="{BB962C8B-B14F-4D97-AF65-F5344CB8AC3E}">
        <p14:creationId xmlns:p14="http://schemas.microsoft.com/office/powerpoint/2010/main" val="3864479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facebook.com/educaloi/?ref=page_internal"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https://www.instagram.com/educaloi/?hl=fr-ca" TargetMode="External"/><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hyperlink" Target="https://www.youtube.com/c/educaloi/videos" TargetMode="External"/><Relationship Id="rId5" Type="http://schemas.openxmlformats.org/officeDocument/2006/relationships/hyperlink" Target="https://educaloi.qc.ca/" TargetMode="External"/><Relationship Id="rId15" Type="http://schemas.openxmlformats.org/officeDocument/2006/relationships/image" Target="../media/image1.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hyperlink" Target="https://educaloi.qc.ca/en/"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13">
            <a:extLst>
              <a:ext uri="{FF2B5EF4-FFF2-40B4-BE49-F238E27FC236}">
                <a16:creationId xmlns:a16="http://schemas.microsoft.com/office/drawing/2014/main" id="{FF4AE20D-E092-A0A8-8EF1-844988D2D1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16" t="9271" r="3772" b="32316"/>
          <a:stretch/>
        </p:blipFill>
        <p:spPr>
          <a:xfrm>
            <a:off x="0" y="-128336"/>
            <a:ext cx="12192000" cy="4895546"/>
          </a:xfrm>
          <a:prstGeom prst="rect">
            <a:avLst/>
          </a:prstGeom>
        </p:spPr>
      </p:pic>
      <p:sp>
        <p:nvSpPr>
          <p:cNvPr id="2" name="Titre 1">
            <a:extLst>
              <a:ext uri="{FF2B5EF4-FFF2-40B4-BE49-F238E27FC236}">
                <a16:creationId xmlns:a16="http://schemas.microsoft.com/office/drawing/2014/main" id="{14268358-8787-DF04-9D5E-2C47C84BBC9A}"/>
              </a:ext>
            </a:extLst>
          </p:cNvPr>
          <p:cNvSpPr>
            <a:spLocks noGrp="1"/>
          </p:cNvSpPr>
          <p:nvPr>
            <p:ph type="ctrTitle"/>
          </p:nvPr>
        </p:nvSpPr>
        <p:spPr>
          <a:xfrm>
            <a:off x="733246" y="1122363"/>
            <a:ext cx="7806906" cy="2387600"/>
          </a:xfrm>
        </p:spPr>
        <p:txBody>
          <a:bodyPr anchor="b"/>
          <a:lstStyle>
            <a:lvl1pPr algn="l">
              <a:defRPr sz="6000">
                <a:solidFill>
                  <a:schemeClr val="bg1"/>
                </a:solidFill>
              </a:defRPr>
            </a:lvl1pPr>
          </a:lstStyle>
          <a:p>
            <a:r>
              <a:rPr lang="fr-FR"/>
              <a:t>Modifiez le style du titre</a:t>
            </a:r>
            <a:endParaRPr lang="fr-CA" dirty="0"/>
          </a:p>
        </p:txBody>
      </p:sp>
      <p:sp>
        <p:nvSpPr>
          <p:cNvPr id="4" name="Espace réservé de la date 3">
            <a:extLst>
              <a:ext uri="{FF2B5EF4-FFF2-40B4-BE49-F238E27FC236}">
                <a16:creationId xmlns:a16="http://schemas.microsoft.com/office/drawing/2014/main" id="{3B0C5AA0-E852-578A-8D1F-6CEED1F0A8F3}"/>
              </a:ext>
            </a:extLst>
          </p:cNvPr>
          <p:cNvSpPr>
            <a:spLocks noGrp="1"/>
          </p:cNvSpPr>
          <p:nvPr>
            <p:ph type="dt" sz="half" idx="10"/>
          </p:nvPr>
        </p:nvSpPr>
        <p:spPr>
          <a:xfrm>
            <a:off x="838200" y="6356350"/>
            <a:ext cx="2743200" cy="365125"/>
          </a:xfrm>
          <a:prstGeom prst="rect">
            <a:avLst/>
          </a:prstGeom>
        </p:spPr>
        <p:txBody>
          <a:bodyPr/>
          <a:lstStyle/>
          <a:p>
            <a:fld id="{A3CD4133-95F7-48D7-9EF0-9862A6E18954}" type="datetimeFigureOut">
              <a:rPr lang="fr-CA" smtClean="0"/>
              <a:t>2026-02-18</a:t>
            </a:fld>
            <a:endParaRPr lang="fr-CA"/>
          </a:p>
        </p:txBody>
      </p:sp>
      <p:sp>
        <p:nvSpPr>
          <p:cNvPr id="5" name="Espace réservé du pied de page 4">
            <a:extLst>
              <a:ext uri="{FF2B5EF4-FFF2-40B4-BE49-F238E27FC236}">
                <a16:creationId xmlns:a16="http://schemas.microsoft.com/office/drawing/2014/main" id="{02A35981-8A85-8AC7-A1C7-54AC56C82C7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id="{B45A0092-D95E-40D9-83DF-99846FF244DF}"/>
              </a:ext>
            </a:extLst>
          </p:cNvPr>
          <p:cNvSpPr>
            <a:spLocks noGrp="1"/>
          </p:cNvSpPr>
          <p:nvPr>
            <p:ph type="sldNum" sz="quarter" idx="12"/>
          </p:nvPr>
        </p:nvSpPr>
        <p:spPr>
          <a:xfrm>
            <a:off x="8610600" y="6356350"/>
            <a:ext cx="2743200" cy="365125"/>
          </a:xfrm>
          <a:prstGeom prst="rect">
            <a:avLst/>
          </a:prstGeom>
        </p:spPr>
        <p:txBody>
          <a:bodyPr/>
          <a:lstStyle/>
          <a:p>
            <a:fld id="{115A90E2-16E0-4520-91C8-BAA7D6C279B5}" type="slidenum">
              <a:rPr lang="fr-CA" smtClean="0"/>
              <a:t>‹#›</a:t>
            </a:fld>
            <a:endParaRPr lang="fr-CA"/>
          </a:p>
        </p:txBody>
      </p:sp>
      <p:sp>
        <p:nvSpPr>
          <p:cNvPr id="7" name="Rectangle 6">
            <a:extLst>
              <a:ext uri="{FF2B5EF4-FFF2-40B4-BE49-F238E27FC236}">
                <a16:creationId xmlns:a16="http://schemas.microsoft.com/office/drawing/2014/main" id="{DE7B2A1B-2889-0D82-FF83-4F3AB99B1E67}"/>
              </a:ext>
            </a:extLst>
          </p:cNvPr>
          <p:cNvSpPr/>
          <p:nvPr userDrawn="1"/>
        </p:nvSpPr>
        <p:spPr>
          <a:xfrm>
            <a:off x="0" y="4726112"/>
            <a:ext cx="12192000" cy="2262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Sous-titre 2">
            <a:extLst>
              <a:ext uri="{FF2B5EF4-FFF2-40B4-BE49-F238E27FC236}">
                <a16:creationId xmlns:a16="http://schemas.microsoft.com/office/drawing/2014/main" id="{786A9653-0CF7-405B-9EE1-5F63ED582BED}"/>
              </a:ext>
            </a:extLst>
          </p:cNvPr>
          <p:cNvSpPr>
            <a:spLocks noGrp="1"/>
          </p:cNvSpPr>
          <p:nvPr>
            <p:ph type="subTitle" idx="1"/>
          </p:nvPr>
        </p:nvSpPr>
        <p:spPr>
          <a:xfrm>
            <a:off x="733246" y="4907756"/>
            <a:ext cx="5589916"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dirty="0"/>
          </a:p>
        </p:txBody>
      </p:sp>
      <p:pic>
        <p:nvPicPr>
          <p:cNvPr id="15" name="Image 14" descr="Une image contenant Police, Graphique, logo, symbole&#10;&#10;Description générée automatiquement">
            <a:extLst>
              <a:ext uri="{FF2B5EF4-FFF2-40B4-BE49-F238E27FC236}">
                <a16:creationId xmlns:a16="http://schemas.microsoft.com/office/drawing/2014/main" id="{210534FF-39A5-D602-21C0-17F1FB83E7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7164" y="5889572"/>
            <a:ext cx="3551506" cy="673946"/>
          </a:xfrm>
          <a:prstGeom prst="rect">
            <a:avLst/>
          </a:prstGeom>
        </p:spPr>
      </p:pic>
    </p:spTree>
    <p:extLst>
      <p:ext uri="{BB962C8B-B14F-4D97-AF65-F5344CB8AC3E}">
        <p14:creationId xmlns:p14="http://schemas.microsoft.com/office/powerpoint/2010/main" val="4279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solidFill>
          <a:schemeClr val="accent3"/>
        </a:solidFill>
        <a:effectLst/>
      </p:bgPr>
    </p:bg>
    <p:spTree>
      <p:nvGrpSpPr>
        <p:cNvPr id="1" name=""/>
        <p:cNvGrpSpPr/>
        <p:nvPr/>
      </p:nvGrpSpPr>
      <p:grpSpPr>
        <a:xfrm>
          <a:off x="0" y="0"/>
          <a:ext cx="0" cy="0"/>
          <a:chOff x="0" y="0"/>
          <a:chExt cx="0" cy="0"/>
        </a:xfrm>
      </p:grpSpPr>
      <p:pic>
        <p:nvPicPr>
          <p:cNvPr id="4" name="Picture 19" descr="Background pattern&#10;&#10;Description automatically generated">
            <a:extLst>
              <a:ext uri="{FF2B5EF4-FFF2-40B4-BE49-F238E27FC236}">
                <a16:creationId xmlns:a16="http://schemas.microsoft.com/office/drawing/2014/main" id="{664730B6-B2F1-0703-0A30-3290CA2ED4B4}"/>
              </a:ext>
            </a:extLst>
          </p:cNvPr>
          <p:cNvPicPr>
            <a:picLocks noChangeAspect="1"/>
          </p:cNvPicPr>
          <p:nvPr userDrawn="1"/>
        </p:nvPicPr>
        <p:blipFill rotWithShape="1">
          <a:blip r:embed="rId2">
            <a:grayscl/>
            <a:alphaModFix amt="35000"/>
            <a:extLst>
              <a:ext uri="{28A0092B-C50C-407E-A947-70E740481C1C}">
                <a14:useLocalDpi xmlns:a14="http://schemas.microsoft.com/office/drawing/2010/main" val="0"/>
              </a:ext>
            </a:extLst>
          </a:blip>
          <a:srcRect l="11366" t="3545" r="2419" b="34438"/>
          <a:stretch/>
        </p:blipFill>
        <p:spPr>
          <a:xfrm>
            <a:off x="0" y="-1"/>
            <a:ext cx="12192000" cy="6770979"/>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4810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7" name="Image 6" descr="Une image contenant motif, conception, Symétrie, cercle&#10;&#10;Description générée automatiquement">
            <a:extLst>
              <a:ext uri="{FF2B5EF4-FFF2-40B4-BE49-F238E27FC236}">
                <a16:creationId xmlns:a16="http://schemas.microsoft.com/office/drawing/2014/main" id="{A7F3B36C-82EC-93F3-8431-8D9DFD1DBC1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
        <p:nvSpPr>
          <p:cNvPr id="2" name="Titre 1">
            <a:extLst>
              <a:ext uri="{FF2B5EF4-FFF2-40B4-BE49-F238E27FC236}">
                <a16:creationId xmlns:a16="http://schemas.microsoft.com/office/drawing/2014/main" id="{FA84991B-9EBD-DAED-C108-783F09094D5C}"/>
              </a:ext>
            </a:extLst>
          </p:cNvPr>
          <p:cNvSpPr>
            <a:spLocks noGrp="1"/>
          </p:cNvSpPr>
          <p:nvPr>
            <p:ph type="title"/>
          </p:nvPr>
        </p:nvSpPr>
        <p:spPr>
          <a:xfrm>
            <a:off x="839788" y="365125"/>
            <a:ext cx="1051560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texte 2">
            <a:extLst>
              <a:ext uri="{FF2B5EF4-FFF2-40B4-BE49-F238E27FC236}">
                <a16:creationId xmlns:a16="http://schemas.microsoft.com/office/drawing/2014/main" id="{3E5E80BC-A930-D3A1-2303-2D8D6C3A39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A7D903F-A352-4171-BD36-83E517353D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232C3633-AEF2-02DB-572C-4AA6FE3A7C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BD108C0-04C9-1007-54E9-75957CB3EA8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grpSp>
        <p:nvGrpSpPr>
          <p:cNvPr id="11" name="Groupe 9">
            <a:extLst>
              <a:ext uri="{FF2B5EF4-FFF2-40B4-BE49-F238E27FC236}">
                <a16:creationId xmlns:a16="http://schemas.microsoft.com/office/drawing/2014/main" id="{03033E5A-A25C-5101-78E1-E8B64ECFFB59}"/>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12" name="Rectangle 11">
              <a:extLst>
                <a:ext uri="{FF2B5EF4-FFF2-40B4-BE49-F238E27FC236}">
                  <a16:creationId xmlns:a16="http://schemas.microsoft.com/office/drawing/2014/main" id="{DE33AA58-3CAC-9214-E20B-17779163A6B5}"/>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3" name="Image 5">
              <a:extLst>
                <a:ext uri="{FF2B5EF4-FFF2-40B4-BE49-F238E27FC236}">
                  <a16:creationId xmlns:a16="http://schemas.microsoft.com/office/drawing/2014/main" id="{056832D5-8ABD-54AF-EA00-9C8DE1379901}"/>
                </a:ext>
              </a:extLst>
            </p:cNvPr>
            <p:cNvPicPr>
              <a:picLocks noChangeAspect="1"/>
            </p:cNvPicPr>
            <p:nvPr/>
          </p:nvPicPr>
          <p:blipFill>
            <a:blip r:embed="rId3"/>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264881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599" y="1323474"/>
            <a:ext cx="11232763" cy="865544"/>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1B018064-8571-36C2-CFD6-4B0FF03F32E7}"/>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3" name="Picture 13">
            <a:extLst>
              <a:ext uri="{FF2B5EF4-FFF2-40B4-BE49-F238E27FC236}">
                <a16:creationId xmlns:a16="http://schemas.microsoft.com/office/drawing/2014/main" id="{123C9219-306C-B7B1-57BB-3850D00747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378594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_3">
    <p:spTree>
      <p:nvGrpSpPr>
        <p:cNvPr id="1" name=""/>
        <p:cNvGrpSpPr/>
        <p:nvPr/>
      </p:nvGrpSpPr>
      <p:grpSpPr>
        <a:xfrm>
          <a:off x="0" y="0"/>
          <a:ext cx="0" cy="0"/>
          <a:chOff x="0" y="0"/>
          <a:chExt cx="0" cy="0"/>
        </a:xfrm>
      </p:grpSpPr>
      <p:pic>
        <p:nvPicPr>
          <p:cNvPr id="6" name="Picture 13">
            <a:extLst>
              <a:ext uri="{FF2B5EF4-FFF2-40B4-BE49-F238E27FC236}">
                <a16:creationId xmlns:a16="http://schemas.microsoft.com/office/drawing/2014/main" id="{4C0EA56B-7832-2912-D433-6BA227A837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2" name="Titre 1">
            <a:extLst>
              <a:ext uri="{FF2B5EF4-FFF2-40B4-BE49-F238E27FC236}">
                <a16:creationId xmlns:a16="http://schemas.microsoft.com/office/drawing/2014/main" id="{0D026445-ACFC-A72F-1723-BEF8474F44AD}"/>
              </a:ext>
            </a:extLst>
          </p:cNvPr>
          <p:cNvSpPr>
            <a:spLocks noGrp="1"/>
          </p:cNvSpPr>
          <p:nvPr>
            <p:ph type="title"/>
          </p:nvPr>
        </p:nvSpPr>
        <p:spPr>
          <a:xfrm>
            <a:off x="543466" y="549327"/>
            <a:ext cx="11232897" cy="1325563"/>
          </a:xfrm>
        </p:spPr>
        <p:txBody>
          <a:bodyPr anchor="b"/>
          <a:lstStyle>
            <a:lvl1pPr>
              <a:defRPr>
                <a:solidFill>
                  <a:schemeClr val="bg1"/>
                </a:solidFill>
              </a:defRPr>
            </a:lvl1pPr>
          </a:lstStyle>
          <a:p>
            <a:r>
              <a:rPr lang="fr-FR"/>
              <a:t>Modifiez le style du titre</a:t>
            </a:r>
            <a:endParaRPr lang="fr-CA" dirty="0"/>
          </a:p>
        </p:txBody>
      </p:sp>
      <p:grpSp>
        <p:nvGrpSpPr>
          <p:cNvPr id="4" name="Groupe 9">
            <a:extLst>
              <a:ext uri="{FF2B5EF4-FFF2-40B4-BE49-F238E27FC236}">
                <a16:creationId xmlns:a16="http://schemas.microsoft.com/office/drawing/2014/main" id="{FC538D49-A55C-432B-37A1-FBF2F542249D}"/>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5" name="Rectangle 4">
              <a:extLst>
                <a:ext uri="{FF2B5EF4-FFF2-40B4-BE49-F238E27FC236}">
                  <a16:creationId xmlns:a16="http://schemas.microsoft.com/office/drawing/2014/main" id="{7DB067FC-368A-ADFE-5403-B04C0D0ED1AC}"/>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2E6CC879-4823-152F-17DF-1975E60CA16D}"/>
                </a:ext>
              </a:extLst>
            </p:cNvPr>
            <p:cNvPicPr>
              <a:picLocks noChangeAspect="1"/>
            </p:cNvPicPr>
            <p:nvPr/>
          </p:nvPicPr>
          <p:blipFill>
            <a:blip r:embed="rId3"/>
            <a:stretch>
              <a:fillRect/>
            </a:stretch>
          </p:blipFill>
          <p:spPr>
            <a:xfrm>
              <a:off x="9957844" y="6290315"/>
              <a:ext cx="1833096" cy="509600"/>
            </a:xfrm>
            <a:prstGeom prst="rect">
              <a:avLst/>
            </a:prstGeom>
            <a:grpFill/>
          </p:spPr>
        </p:pic>
      </p:grpSp>
      <p:sp>
        <p:nvSpPr>
          <p:cNvPr id="11" name="Espace réservé du contenu 2">
            <a:extLst>
              <a:ext uri="{FF2B5EF4-FFF2-40B4-BE49-F238E27FC236}">
                <a16:creationId xmlns:a16="http://schemas.microsoft.com/office/drawing/2014/main" id="{44B7FDBD-DBAF-3EA0-C1DD-AD3FC25DB2B2}"/>
              </a:ext>
            </a:extLst>
          </p:cNvPr>
          <p:cNvSpPr>
            <a:spLocks noGrp="1"/>
          </p:cNvSpPr>
          <p:nvPr>
            <p:ph idx="1"/>
          </p:nvPr>
        </p:nvSpPr>
        <p:spPr>
          <a:xfrm>
            <a:off x="543600" y="2417592"/>
            <a:ext cx="11232764" cy="39555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Tree>
    <p:extLst>
      <p:ext uri="{BB962C8B-B14F-4D97-AF65-F5344CB8AC3E}">
        <p14:creationId xmlns:p14="http://schemas.microsoft.com/office/powerpoint/2010/main" val="37355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grpSp>
        <p:nvGrpSpPr>
          <p:cNvPr id="5" name="Groupe 9">
            <a:extLst>
              <a:ext uri="{FF2B5EF4-FFF2-40B4-BE49-F238E27FC236}">
                <a16:creationId xmlns:a16="http://schemas.microsoft.com/office/drawing/2014/main" id="{33208C2E-B8E6-D146-AEBC-3BE23F36A50B}"/>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6" name="Rectangle 5">
              <a:extLst>
                <a:ext uri="{FF2B5EF4-FFF2-40B4-BE49-F238E27FC236}">
                  <a16:creationId xmlns:a16="http://schemas.microsoft.com/office/drawing/2014/main" id="{8A148585-A276-1EDE-8B51-18BC527E0B0F}"/>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7" name="Image 5">
              <a:extLst>
                <a:ext uri="{FF2B5EF4-FFF2-40B4-BE49-F238E27FC236}">
                  <a16:creationId xmlns:a16="http://schemas.microsoft.com/office/drawing/2014/main" id="{59EAA03F-A5F2-5D1B-0913-2DE8E20FA081}"/>
                </a:ext>
              </a:extLst>
            </p:cNvPr>
            <p:cNvPicPr>
              <a:picLocks noChangeAspect="1"/>
            </p:cNvPicPr>
            <p:nvPr/>
          </p:nvPicPr>
          <p:blipFill>
            <a:blip r:embed="rId2"/>
            <a:stretch>
              <a:fillRect/>
            </a:stretch>
          </p:blipFill>
          <p:spPr>
            <a:xfrm>
              <a:off x="9957844" y="6290315"/>
              <a:ext cx="1833096" cy="509600"/>
            </a:xfrm>
            <a:prstGeom prst="rect">
              <a:avLst/>
            </a:prstGeom>
            <a:grpFill/>
          </p:spPr>
        </p:pic>
      </p:grpSp>
    </p:spTree>
    <p:extLst>
      <p:ext uri="{BB962C8B-B14F-4D97-AF65-F5344CB8AC3E}">
        <p14:creationId xmlns:p14="http://schemas.microsoft.com/office/powerpoint/2010/main" val="310028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2883-DB84-062B-B115-A2DA747C20D6}"/>
              </a:ext>
            </a:extLst>
          </p:cNvPr>
          <p:cNvSpPr>
            <a:spLocks noGrp="1"/>
          </p:cNvSpPr>
          <p:nvPr>
            <p:ph type="title"/>
          </p:nvPr>
        </p:nvSpPr>
        <p:spPr>
          <a:xfrm>
            <a:off x="839788" y="661737"/>
            <a:ext cx="3932237" cy="1985209"/>
          </a:xfrm>
        </p:spPr>
        <p:txBody>
          <a:bodyPr anchor="b">
            <a:normAutofit/>
          </a:bodyPr>
          <a:lstStyle>
            <a:lvl1pPr>
              <a:defRPr sz="4000">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99E5B265-4900-CB60-3DF7-B1DD87401DC5}"/>
              </a:ext>
            </a:extLst>
          </p:cNvPr>
          <p:cNvSpPr>
            <a:spLocks noGrp="1"/>
          </p:cNvSpPr>
          <p:nvPr>
            <p:ph idx="1"/>
          </p:nvPr>
        </p:nvSpPr>
        <p:spPr>
          <a:xfrm>
            <a:off x="5183188" y="661737"/>
            <a:ext cx="6172200" cy="51993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texte 3">
            <a:extLst>
              <a:ext uri="{FF2B5EF4-FFF2-40B4-BE49-F238E27FC236}">
                <a16:creationId xmlns:a16="http://schemas.microsoft.com/office/drawing/2014/main" id="{4953DAE2-B543-D4FC-B0A4-C871E47A8131}"/>
              </a:ext>
            </a:extLst>
          </p:cNvPr>
          <p:cNvSpPr>
            <a:spLocks noGrp="1"/>
          </p:cNvSpPr>
          <p:nvPr>
            <p:ph type="body" sz="half" idx="2"/>
          </p:nvPr>
        </p:nvSpPr>
        <p:spPr>
          <a:xfrm>
            <a:off x="839788" y="2815388"/>
            <a:ext cx="3932237" cy="30535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grpSp>
        <p:nvGrpSpPr>
          <p:cNvPr id="8" name="Groupe 9">
            <a:extLst>
              <a:ext uri="{FF2B5EF4-FFF2-40B4-BE49-F238E27FC236}">
                <a16:creationId xmlns:a16="http://schemas.microsoft.com/office/drawing/2014/main" id="{A4DB4544-1375-FDA1-E144-1E1F73677A38}"/>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A67A29BB-352A-F74C-A439-7EB608678E1E}"/>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46D1E15D-82D8-2D9C-98B0-251E7FF2986C}"/>
                </a:ext>
              </a:extLst>
            </p:cNvPr>
            <p:cNvPicPr>
              <a:picLocks noChangeAspect="1"/>
            </p:cNvPicPr>
            <p:nvPr/>
          </p:nvPicPr>
          <p:blipFill>
            <a:blip r:embed="rId2"/>
            <a:stretch>
              <a:fillRect/>
            </a:stretch>
          </p:blipFill>
          <p:spPr>
            <a:xfrm>
              <a:off x="9957844" y="6290315"/>
              <a:ext cx="1833096" cy="509600"/>
            </a:xfrm>
            <a:prstGeom prst="rect">
              <a:avLst/>
            </a:prstGeom>
            <a:grpFill/>
          </p:spPr>
        </p:pic>
      </p:grpSp>
      <p:pic>
        <p:nvPicPr>
          <p:cNvPr id="5" name="Image 4" descr="Une image contenant motif, conception, Symétrie, cercle&#10;&#10;Description générée automatiquement">
            <a:extLst>
              <a:ext uri="{FF2B5EF4-FFF2-40B4-BE49-F238E27FC236}">
                <a16:creationId xmlns:a16="http://schemas.microsoft.com/office/drawing/2014/main" id="{FFF5F553-A745-A1AD-4DE6-FEB323DF9B75}"/>
              </a:ext>
            </a:extLst>
          </p:cNvPr>
          <p:cNvPicPr>
            <a:picLocks noChangeAspect="1"/>
          </p:cNvPicPr>
          <p:nvPr userDrawn="1"/>
        </p:nvPicPr>
        <p:blipFill rotWithShape="1">
          <a:blip r:embed="rId3">
            <a:alphaModFix amt="10000"/>
            <a:extLst>
              <a:ext uri="{28A0092B-C50C-407E-A947-70E740481C1C}">
                <a14:useLocalDpi xmlns:a14="http://schemas.microsoft.com/office/drawing/2010/main" val="0"/>
              </a:ext>
            </a:extLst>
          </a:blip>
          <a:srcRect r="7942" b="33100"/>
          <a:stretch/>
        </p:blipFill>
        <p:spPr>
          <a:xfrm>
            <a:off x="0" y="23332"/>
            <a:ext cx="12272210" cy="6690768"/>
          </a:xfrm>
          <a:prstGeom prst="rect">
            <a:avLst/>
          </a:prstGeom>
        </p:spPr>
      </p:pic>
    </p:spTree>
    <p:extLst>
      <p:ext uri="{BB962C8B-B14F-4D97-AF65-F5344CB8AC3E}">
        <p14:creationId xmlns:p14="http://schemas.microsoft.com/office/powerpoint/2010/main" val="325506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ucaloi_reseaux sociaux">
    <p:spTree>
      <p:nvGrpSpPr>
        <p:cNvPr id="1" name=""/>
        <p:cNvGrpSpPr/>
        <p:nvPr/>
      </p:nvGrpSpPr>
      <p:grpSpPr>
        <a:xfrm>
          <a:off x="0" y="0"/>
          <a:ext cx="0" cy="0"/>
          <a:chOff x="0" y="0"/>
          <a:chExt cx="0" cy="0"/>
        </a:xfrm>
      </p:grpSpPr>
      <p:pic>
        <p:nvPicPr>
          <p:cNvPr id="28" name="Image 27" descr="Une image contenant Police, Graphique, logo, graphisme&#10;&#10;Description générée automatiquement">
            <a:extLst>
              <a:ext uri="{FF2B5EF4-FFF2-40B4-BE49-F238E27FC236}">
                <a16:creationId xmlns:a16="http://schemas.microsoft.com/office/drawing/2014/main" id="{72F422A0-9BA7-EDE5-006D-4A33414216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2680" y="5915861"/>
            <a:ext cx="1008711" cy="629729"/>
          </a:xfrm>
          <a:prstGeom prst="rect">
            <a:avLst/>
          </a:prstGeom>
        </p:spPr>
      </p:pic>
      <p:grpSp>
        <p:nvGrpSpPr>
          <p:cNvPr id="4" name="Group 30">
            <a:extLst>
              <a:ext uri="{FF2B5EF4-FFF2-40B4-BE49-F238E27FC236}">
                <a16:creationId xmlns:a16="http://schemas.microsoft.com/office/drawing/2014/main" id="{C50FDE65-1077-5242-E7B1-13AA0A7B9B9E}"/>
              </a:ext>
            </a:extLst>
          </p:cNvPr>
          <p:cNvGrpSpPr/>
          <p:nvPr userDrawn="1"/>
        </p:nvGrpSpPr>
        <p:grpSpPr>
          <a:xfrm>
            <a:off x="285324" y="1474403"/>
            <a:ext cx="5810676" cy="3502410"/>
            <a:chOff x="4419601" y="2396066"/>
            <a:chExt cx="7992532" cy="4817533"/>
          </a:xfrm>
        </p:grpSpPr>
        <p:pic>
          <p:nvPicPr>
            <p:cNvPr id="5" name="Image 27">
              <a:extLst>
                <a:ext uri="{FF2B5EF4-FFF2-40B4-BE49-F238E27FC236}">
                  <a16:creationId xmlns:a16="http://schemas.microsoft.com/office/drawing/2014/main" id="{9967820A-8013-7E44-9AD6-FC493A7764A2}"/>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6" name="Picture 32" descr="Graphical user interface, application&#10;&#10;Description automatically generated">
              <a:extLst>
                <a:ext uri="{FF2B5EF4-FFF2-40B4-BE49-F238E27FC236}">
                  <a16:creationId xmlns:a16="http://schemas.microsoft.com/office/drawing/2014/main" id="{99C0C2DB-F8CC-6978-3E50-551225BA98AF}"/>
                </a:ext>
              </a:extLst>
            </p:cNvPr>
            <p:cNvPicPr>
              <a:picLocks noChangeAspect="1"/>
            </p:cNvPicPr>
            <p:nvPr/>
          </p:nvPicPr>
          <p:blipFill rotWithShape="1">
            <a:blip r:embed="rId4">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7" name="Groupe 17">
            <a:extLst>
              <a:ext uri="{FF2B5EF4-FFF2-40B4-BE49-F238E27FC236}">
                <a16:creationId xmlns:a16="http://schemas.microsoft.com/office/drawing/2014/main" id="{03020146-95CB-80DD-BA8C-34164305C658}"/>
              </a:ext>
            </a:extLst>
          </p:cNvPr>
          <p:cNvGrpSpPr>
            <a:grpSpLocks noChangeAspect="1"/>
          </p:cNvGrpSpPr>
          <p:nvPr userDrawn="1"/>
        </p:nvGrpSpPr>
        <p:grpSpPr>
          <a:xfrm>
            <a:off x="2881020" y="4898330"/>
            <a:ext cx="630976" cy="630936"/>
            <a:chOff x="8915400" y="2747719"/>
            <a:chExt cx="1689500" cy="1689393"/>
          </a:xfrm>
        </p:grpSpPr>
        <p:sp>
          <p:nvSpPr>
            <p:cNvPr id="8" name="Oval 24">
              <a:hlinkClick r:id="rId5"/>
              <a:extLst>
                <a:ext uri="{FF2B5EF4-FFF2-40B4-BE49-F238E27FC236}">
                  <a16:creationId xmlns:a16="http://schemas.microsoft.com/office/drawing/2014/main" id="{638BF88E-FED5-F53A-B10D-8C26F7CA8157}"/>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9" name="Graphique 16">
              <a:extLst>
                <a:ext uri="{FF2B5EF4-FFF2-40B4-BE49-F238E27FC236}">
                  <a16:creationId xmlns:a16="http://schemas.microsoft.com/office/drawing/2014/main" id="{64AA9B73-C036-B61F-15A2-431C58169E4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pic>
        <p:nvPicPr>
          <p:cNvPr id="10" name="Image 5">
            <a:extLst>
              <a:ext uri="{FF2B5EF4-FFF2-40B4-BE49-F238E27FC236}">
                <a16:creationId xmlns:a16="http://schemas.microsoft.com/office/drawing/2014/main" id="{D7B2A707-4B1B-59A0-1136-4D0A974ECC76}"/>
              </a:ext>
            </a:extLst>
          </p:cNvPr>
          <p:cNvPicPr>
            <a:picLocks noChangeAspect="1"/>
          </p:cNvPicPr>
          <p:nvPr userDrawn="1"/>
        </p:nvPicPr>
        <p:blipFill rotWithShape="1">
          <a:blip r:embed="rId8"/>
          <a:srcRect l="642" r="857"/>
          <a:stretch/>
        </p:blipFill>
        <p:spPr>
          <a:xfrm>
            <a:off x="6417032" y="1531158"/>
            <a:ext cx="1506886" cy="1280160"/>
          </a:xfrm>
          <a:prstGeom prst="rect">
            <a:avLst/>
          </a:prstGeom>
          <a:ln w="38100">
            <a:solidFill>
              <a:srgbClr val="333F48"/>
            </a:solidFill>
            <a:miter lim="800000"/>
          </a:ln>
        </p:spPr>
      </p:pic>
      <p:pic>
        <p:nvPicPr>
          <p:cNvPr id="11" name="Image 21">
            <a:extLst>
              <a:ext uri="{FF2B5EF4-FFF2-40B4-BE49-F238E27FC236}">
                <a16:creationId xmlns:a16="http://schemas.microsoft.com/office/drawing/2014/main" id="{C9490D14-F70D-9C52-503A-DC037DCDD60B}"/>
              </a:ext>
            </a:extLst>
          </p:cNvPr>
          <p:cNvPicPr>
            <a:picLocks noChangeAspect="1"/>
          </p:cNvPicPr>
          <p:nvPr userDrawn="1"/>
        </p:nvPicPr>
        <p:blipFill>
          <a:blip r:embed="rId9"/>
          <a:stretch>
            <a:fillRect/>
          </a:stretch>
        </p:blipFill>
        <p:spPr>
          <a:xfrm>
            <a:off x="6417032" y="3139224"/>
            <a:ext cx="1508760" cy="1159542"/>
          </a:xfrm>
          <a:prstGeom prst="rect">
            <a:avLst/>
          </a:prstGeom>
          <a:ln w="38100">
            <a:solidFill>
              <a:srgbClr val="333F48"/>
            </a:solidFill>
            <a:miter lim="800000"/>
          </a:ln>
        </p:spPr>
      </p:pic>
      <p:pic>
        <p:nvPicPr>
          <p:cNvPr id="12" name="Image 23">
            <a:extLst>
              <a:ext uri="{FF2B5EF4-FFF2-40B4-BE49-F238E27FC236}">
                <a16:creationId xmlns:a16="http://schemas.microsoft.com/office/drawing/2014/main" id="{473DAE30-D840-A1A6-4143-DFFE8AF256B7}"/>
              </a:ext>
            </a:extLst>
          </p:cNvPr>
          <p:cNvPicPr>
            <a:picLocks noChangeAspect="1"/>
          </p:cNvPicPr>
          <p:nvPr userDrawn="1"/>
        </p:nvPicPr>
        <p:blipFill>
          <a:blip r:embed="rId10"/>
          <a:stretch>
            <a:fillRect/>
          </a:stretch>
        </p:blipFill>
        <p:spPr>
          <a:xfrm>
            <a:off x="6417032" y="4626671"/>
            <a:ext cx="1508760" cy="1443298"/>
          </a:xfrm>
          <a:prstGeom prst="rect">
            <a:avLst/>
          </a:prstGeom>
          <a:ln w="38100">
            <a:solidFill>
              <a:srgbClr val="333F48"/>
            </a:solidFill>
            <a:miter lim="800000"/>
          </a:ln>
        </p:spPr>
      </p:pic>
      <p:grpSp>
        <p:nvGrpSpPr>
          <p:cNvPr id="13" name="Groupe 13">
            <a:extLst>
              <a:ext uri="{FF2B5EF4-FFF2-40B4-BE49-F238E27FC236}">
                <a16:creationId xmlns:a16="http://schemas.microsoft.com/office/drawing/2014/main" id="{76EEB412-7B52-E3C7-B9CC-F71BBC22A166}"/>
              </a:ext>
            </a:extLst>
          </p:cNvPr>
          <p:cNvGrpSpPr/>
          <p:nvPr userDrawn="1"/>
        </p:nvGrpSpPr>
        <p:grpSpPr>
          <a:xfrm>
            <a:off x="7636735" y="3402403"/>
            <a:ext cx="633224" cy="633184"/>
            <a:chOff x="539551" y="2747719"/>
            <a:chExt cx="1689499" cy="1689393"/>
          </a:xfrm>
        </p:grpSpPr>
        <p:sp>
          <p:nvSpPr>
            <p:cNvPr id="14" name="Oval 18">
              <a:hlinkClick r:id="rId11"/>
              <a:extLst>
                <a:ext uri="{FF2B5EF4-FFF2-40B4-BE49-F238E27FC236}">
                  <a16:creationId xmlns:a16="http://schemas.microsoft.com/office/drawing/2014/main" id="{3B8C6BA3-B753-C6E1-C755-6E0A4EFA372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5" name="AutoShape 19">
              <a:extLst>
                <a:ext uri="{FF2B5EF4-FFF2-40B4-BE49-F238E27FC236}">
                  <a16:creationId xmlns:a16="http://schemas.microsoft.com/office/drawing/2014/main" id="{44726357-5FBC-BB20-C28B-03EE36BADD7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8734E242-53E7-98E4-183D-AFD902DE5F60}"/>
              </a:ext>
            </a:extLst>
          </p:cNvPr>
          <p:cNvGrpSpPr/>
          <p:nvPr userDrawn="1"/>
        </p:nvGrpSpPr>
        <p:grpSpPr>
          <a:xfrm>
            <a:off x="7636735" y="1854646"/>
            <a:ext cx="633224" cy="633184"/>
            <a:chOff x="2675683" y="2747719"/>
            <a:chExt cx="1689500" cy="1689393"/>
          </a:xfrm>
        </p:grpSpPr>
        <p:sp>
          <p:nvSpPr>
            <p:cNvPr id="17" name="Oval 24">
              <a:hlinkClick r:id="rId12"/>
              <a:extLst>
                <a:ext uri="{FF2B5EF4-FFF2-40B4-BE49-F238E27FC236}">
                  <a16:creationId xmlns:a16="http://schemas.microsoft.com/office/drawing/2014/main" id="{F64C223B-AAEC-A5A3-6078-5A36F93D650F}"/>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8" name="AutoShape 25">
              <a:extLst>
                <a:ext uri="{FF2B5EF4-FFF2-40B4-BE49-F238E27FC236}">
                  <a16:creationId xmlns:a16="http://schemas.microsoft.com/office/drawing/2014/main" id="{FFF61030-DA99-5052-A530-C85697218289}"/>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9" name="Groupe 49">
            <a:extLst>
              <a:ext uri="{FF2B5EF4-FFF2-40B4-BE49-F238E27FC236}">
                <a16:creationId xmlns:a16="http://schemas.microsoft.com/office/drawing/2014/main" id="{F4821425-3856-1490-A3F0-DD47054B0275}"/>
              </a:ext>
            </a:extLst>
          </p:cNvPr>
          <p:cNvGrpSpPr/>
          <p:nvPr userDrawn="1"/>
        </p:nvGrpSpPr>
        <p:grpSpPr>
          <a:xfrm>
            <a:off x="7636735" y="5031728"/>
            <a:ext cx="633224" cy="633184"/>
            <a:chOff x="7305431" y="4396728"/>
            <a:chExt cx="633224" cy="633184"/>
          </a:xfrm>
        </p:grpSpPr>
        <p:sp>
          <p:nvSpPr>
            <p:cNvPr id="20" name="Oval 24">
              <a:hlinkClick r:id="rId13"/>
              <a:extLst>
                <a:ext uri="{FF2B5EF4-FFF2-40B4-BE49-F238E27FC236}">
                  <a16:creationId xmlns:a16="http://schemas.microsoft.com/office/drawing/2014/main" id="{B4330074-9DE3-DF54-89BA-2C6B1D3BC392}"/>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1" name="AutoShape 4">
              <a:extLst>
                <a:ext uri="{FF2B5EF4-FFF2-40B4-BE49-F238E27FC236}">
                  <a16:creationId xmlns:a16="http://schemas.microsoft.com/office/drawing/2014/main" id="{C1F3FE24-3C51-CCE0-EAF3-1948DB89323A}"/>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3" name="Rectangle 22">
            <a:extLst>
              <a:ext uri="{FF2B5EF4-FFF2-40B4-BE49-F238E27FC236}">
                <a16:creationId xmlns:a16="http://schemas.microsoft.com/office/drawing/2014/main" id="{7846A12A-6D5C-8A0F-5CCE-58D8A4FC315E}"/>
              </a:ext>
            </a:extLst>
          </p:cNvPr>
          <p:cNvSpPr/>
          <p:nvPr userDrawn="1"/>
        </p:nvSpPr>
        <p:spPr>
          <a:xfrm>
            <a:off x="2176617" y="5620128"/>
            <a:ext cx="2039783" cy="338554"/>
          </a:xfrm>
          <a:prstGeom prst="rect">
            <a:avLst/>
          </a:prstGeom>
        </p:spPr>
        <p:txBody>
          <a:bodyPr wrap="square" lIns="91440" tIns="45720" rIns="91440" bIns="45720" anchor="t">
            <a:spAutoFit/>
          </a:bodyPr>
          <a:lstStyle/>
          <a:p>
            <a:pPr algn="ctr"/>
            <a:r>
              <a:rPr lang="fr-CA" sz="1600" dirty="0">
                <a:solidFill>
                  <a:schemeClr val="accent1"/>
                </a:solidFill>
                <a:latin typeface="Arial"/>
                <a:ea typeface="+mn-lt"/>
                <a:cs typeface="Arial"/>
                <a:hlinkClick r:id="rId14">
                  <a:extLst>
                    <a:ext uri="{A12FA001-AC4F-418D-AE19-62706E023703}">
                      <ahyp:hlinkClr xmlns:ahyp="http://schemas.microsoft.com/office/drawing/2018/hyperlinkcolor" val="tx"/>
                    </a:ext>
                  </a:extLst>
                </a:hlinkClick>
              </a:rPr>
              <a:t>educaloi.qc.ca/en</a:t>
            </a:r>
            <a:endParaRPr lang="fr-CA" sz="1600" dirty="0">
              <a:solidFill>
                <a:schemeClr val="accent1"/>
              </a:solidFill>
              <a:latin typeface="Arial"/>
              <a:ea typeface="+mn-lt"/>
              <a:cs typeface="Arial"/>
            </a:endParaRPr>
          </a:p>
        </p:txBody>
      </p:sp>
      <p:sp>
        <p:nvSpPr>
          <p:cNvPr id="24" name="Rectangle 23">
            <a:extLst>
              <a:ext uri="{FF2B5EF4-FFF2-40B4-BE49-F238E27FC236}">
                <a16:creationId xmlns:a16="http://schemas.microsoft.com/office/drawing/2014/main" id="{22859D47-0BAA-7473-A8B1-3D840578CFDC}"/>
              </a:ext>
            </a:extLst>
          </p:cNvPr>
          <p:cNvSpPr/>
          <p:nvPr userDrawn="1"/>
        </p:nvSpPr>
        <p:spPr>
          <a:xfrm>
            <a:off x="8374217" y="3555999"/>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YouTube/</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sp>
        <p:nvSpPr>
          <p:cNvPr id="25" name="Rectangle 24">
            <a:extLst>
              <a:ext uri="{FF2B5EF4-FFF2-40B4-BE49-F238E27FC236}">
                <a16:creationId xmlns:a16="http://schemas.microsoft.com/office/drawing/2014/main" id="{80A30FA2-30A0-AE98-4C42-8D5B02C90D1C}"/>
              </a:ext>
            </a:extLst>
          </p:cNvPr>
          <p:cNvSpPr/>
          <p:nvPr userDrawn="1"/>
        </p:nvSpPr>
        <p:spPr>
          <a:xfrm>
            <a:off x="8374217" y="200089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Instagram/</a:t>
            </a:r>
            <a:r>
              <a:rPr lang="fr-CA" sz="1600" dirty="0" err="1">
                <a:solidFill>
                  <a:schemeClr val="accent1"/>
                </a:solidFill>
                <a:latin typeface="Arial"/>
                <a:ea typeface="+mn-lt"/>
                <a:cs typeface="Arial"/>
              </a:rPr>
              <a:t>educaloi_en</a:t>
            </a:r>
            <a:endParaRPr lang="fr-CA" sz="1600" dirty="0">
              <a:solidFill>
                <a:schemeClr val="accent1"/>
              </a:solidFill>
              <a:latin typeface="Arial"/>
              <a:ea typeface="+mn-lt"/>
              <a:cs typeface="Arial"/>
            </a:endParaRPr>
          </a:p>
        </p:txBody>
      </p:sp>
      <p:sp>
        <p:nvSpPr>
          <p:cNvPr id="26" name="Rectangle 25">
            <a:extLst>
              <a:ext uri="{FF2B5EF4-FFF2-40B4-BE49-F238E27FC236}">
                <a16:creationId xmlns:a16="http://schemas.microsoft.com/office/drawing/2014/main" id="{D71A6281-08B7-5EAB-D403-7A8B644D9FE4}"/>
              </a:ext>
            </a:extLst>
          </p:cNvPr>
          <p:cNvSpPr/>
          <p:nvPr userDrawn="1"/>
        </p:nvSpPr>
        <p:spPr>
          <a:xfrm>
            <a:off x="8374217" y="5180012"/>
            <a:ext cx="2708649" cy="338554"/>
          </a:xfrm>
          <a:prstGeom prst="rect">
            <a:avLst/>
          </a:prstGeom>
        </p:spPr>
        <p:txBody>
          <a:bodyPr wrap="square" lIns="91440" tIns="45720" rIns="91440" bIns="45720" anchor="t">
            <a:spAutoFit/>
          </a:bodyPr>
          <a:lstStyle/>
          <a:p>
            <a:r>
              <a:rPr lang="fr-CA" sz="1600" dirty="0">
                <a:solidFill>
                  <a:schemeClr val="accent1"/>
                </a:solidFill>
                <a:latin typeface="Arial"/>
                <a:ea typeface="+mn-lt"/>
                <a:cs typeface="Arial"/>
              </a:rPr>
              <a:t>Facebook/</a:t>
            </a:r>
            <a:r>
              <a:rPr lang="fr-CA" sz="1600" dirty="0" err="1">
                <a:solidFill>
                  <a:schemeClr val="accent1"/>
                </a:solidFill>
                <a:latin typeface="Arial"/>
                <a:ea typeface="+mn-lt"/>
                <a:cs typeface="Arial"/>
              </a:rPr>
              <a:t>educaloi</a:t>
            </a:r>
            <a:endParaRPr lang="fr-CA" sz="1600" dirty="0">
              <a:solidFill>
                <a:schemeClr val="accent1"/>
              </a:solidFill>
              <a:latin typeface="Arial"/>
              <a:ea typeface="+mn-lt"/>
              <a:cs typeface="Arial"/>
            </a:endParaRPr>
          </a:p>
        </p:txBody>
      </p:sp>
      <p:pic>
        <p:nvPicPr>
          <p:cNvPr id="2" name="Picture 13">
            <a:extLst>
              <a:ext uri="{FF2B5EF4-FFF2-40B4-BE49-F238E27FC236}">
                <a16:creationId xmlns:a16="http://schemas.microsoft.com/office/drawing/2014/main" id="{E3DD75DE-59B6-8F9F-D980-3ED54AC20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13453" t="7555" r="4635" b="77750"/>
          <a:stretch/>
        </p:blipFill>
        <p:spPr>
          <a:xfrm>
            <a:off x="0" y="0"/>
            <a:ext cx="12192000" cy="1231636"/>
          </a:xfrm>
          <a:prstGeom prst="rect">
            <a:avLst/>
          </a:prstGeom>
        </p:spPr>
      </p:pic>
    </p:spTree>
    <p:extLst>
      <p:ext uri="{BB962C8B-B14F-4D97-AF65-F5344CB8AC3E}">
        <p14:creationId xmlns:p14="http://schemas.microsoft.com/office/powerpoint/2010/main" val="40824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enair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5CED-1D34-272C-BEFE-6EC6E53AA0AE}"/>
              </a:ext>
            </a:extLst>
          </p:cNvPr>
          <p:cNvSpPr/>
          <p:nvPr userDrawn="1"/>
        </p:nvSpPr>
        <p:spPr>
          <a:xfrm>
            <a:off x="1243934" y="5130424"/>
            <a:ext cx="9946731" cy="861774"/>
          </a:xfrm>
          <a:prstGeom prst="rect">
            <a:avLst/>
          </a:prstGeom>
        </p:spPr>
        <p:txBody>
          <a:bodyPr wrap="square" lIns="91440" tIns="45720" rIns="91440" bIns="45720" anchor="t">
            <a:spAutoFit/>
          </a:bodyPr>
          <a:lstStyle/>
          <a:p>
            <a:pPr>
              <a:spcAft>
                <a:spcPts val="1200"/>
              </a:spcAft>
            </a:pPr>
            <a:endParaRPr lang="fr-CA" sz="2800">
              <a:solidFill>
                <a:srgbClr val="333F48"/>
              </a:solidFill>
              <a:latin typeface="Arial"/>
              <a:ea typeface="+mn-lt"/>
              <a:cs typeface="Arial"/>
            </a:endParaRPr>
          </a:p>
          <a:p>
            <a:pPr>
              <a:spcAft>
                <a:spcPts val="1200"/>
              </a:spcAft>
            </a:pPr>
            <a:r>
              <a:rPr lang="en-CA" sz="1200" b="0" i="0" u="none" strike="noStrike">
                <a:solidFill>
                  <a:srgbClr val="333F48"/>
                </a:solidFill>
                <a:effectLst/>
                <a:latin typeface="Arial"/>
                <a:cs typeface="Arial"/>
              </a:rPr>
              <a:t>© </a:t>
            </a:r>
            <a:r>
              <a:rPr lang="en-US" sz="1200" b="0" i="0" u="none" strike="noStrike">
                <a:solidFill>
                  <a:srgbClr val="333F48"/>
                </a:solidFill>
                <a:effectLst/>
                <a:latin typeface="Arial"/>
                <a:cs typeface="Arial"/>
              </a:rPr>
              <a:t>​</a:t>
            </a:r>
            <a:r>
              <a:rPr lang="en-US" sz="1200" b="0" i="0" u="none" strike="noStrike" err="1">
                <a:solidFill>
                  <a:srgbClr val="333F48"/>
                </a:solidFill>
                <a:effectLst/>
                <a:latin typeface="Arial"/>
                <a:cs typeface="Arial"/>
              </a:rPr>
              <a:t>Éducaloi</a:t>
            </a:r>
            <a:r>
              <a:rPr lang="en-US" sz="1200" b="0" i="0" u="none" strike="noStrike">
                <a:solidFill>
                  <a:srgbClr val="333F48"/>
                </a:solidFill>
                <a:effectLst/>
                <a:latin typeface="Arial"/>
                <a:cs typeface="Arial"/>
              </a:rPr>
              <a:t> </a:t>
            </a:r>
            <a:r>
              <a:rPr lang="en-US" sz="1200">
                <a:solidFill>
                  <a:srgbClr val="333F48"/>
                </a:solidFill>
                <a:latin typeface="Arial"/>
                <a:cs typeface="Arial"/>
              </a:rPr>
              <a:t>2023</a:t>
            </a:r>
            <a:endParaRPr lang="fr-CA" sz="1200">
              <a:solidFill>
                <a:srgbClr val="333F48"/>
              </a:solidFill>
              <a:latin typeface="Arial"/>
              <a:ea typeface="+mn-lt"/>
              <a:cs typeface="Arial"/>
            </a:endParaRPr>
          </a:p>
        </p:txBody>
      </p:sp>
      <p:sp>
        <p:nvSpPr>
          <p:cNvPr id="5" name="Rectangle 4">
            <a:extLst>
              <a:ext uri="{FF2B5EF4-FFF2-40B4-BE49-F238E27FC236}">
                <a16:creationId xmlns:a16="http://schemas.microsoft.com/office/drawing/2014/main" id="{03430FED-0448-6706-6B53-0282DE0DC538}"/>
              </a:ext>
            </a:extLst>
          </p:cNvPr>
          <p:cNvSpPr/>
          <p:nvPr userDrawn="1"/>
        </p:nvSpPr>
        <p:spPr>
          <a:xfrm>
            <a:off x="1246843" y="2437304"/>
            <a:ext cx="9516104" cy="707886"/>
          </a:xfrm>
          <a:prstGeom prst="rect">
            <a:avLst/>
          </a:prstGeom>
        </p:spPr>
        <p:txBody>
          <a:bodyPr wrap="square" lIns="91440" tIns="45720" rIns="91440" bIns="45720" anchor="t">
            <a:spAutoFit/>
          </a:bodyPr>
          <a:lstStyle/>
          <a:p>
            <a:endParaRPr lang="fr-FR" sz="4000" b="1">
              <a:solidFill>
                <a:srgbClr val="333F48"/>
              </a:solidFill>
              <a:latin typeface="Arial" panose="020B0604020202020204" pitchFamily="34" charset="0"/>
              <a:ea typeface="+mn-lt"/>
              <a:cs typeface="Arial" panose="020B0604020202020204" pitchFamily="34" charset="0"/>
            </a:endParaRPr>
          </a:p>
        </p:txBody>
      </p:sp>
      <p:grpSp>
        <p:nvGrpSpPr>
          <p:cNvPr id="6" name="Groupe 9">
            <a:extLst>
              <a:ext uri="{FF2B5EF4-FFF2-40B4-BE49-F238E27FC236}">
                <a16:creationId xmlns:a16="http://schemas.microsoft.com/office/drawing/2014/main" id="{A4AE456D-E2D3-6E67-2C6D-DD853C71C694}"/>
              </a:ext>
            </a:extLst>
          </p:cNvPr>
          <p:cNvGrpSpPr>
            <a:grpSpLocks noChangeAspect="1"/>
          </p:cNvGrpSpPr>
          <p:nvPr userDrawn="1"/>
        </p:nvGrpSpPr>
        <p:grpSpPr>
          <a:xfrm>
            <a:off x="-1" y="6174000"/>
            <a:ext cx="12192001" cy="684000"/>
            <a:chOff x="0" y="6217979"/>
            <a:chExt cx="12192000" cy="639862"/>
          </a:xfrm>
          <a:solidFill>
            <a:schemeClr val="accent1"/>
          </a:solidFill>
        </p:grpSpPr>
        <p:sp>
          <p:nvSpPr>
            <p:cNvPr id="7" name="Rectangle 6">
              <a:extLst>
                <a:ext uri="{FF2B5EF4-FFF2-40B4-BE49-F238E27FC236}">
                  <a16:creationId xmlns:a16="http://schemas.microsoft.com/office/drawing/2014/main" id="{4BDB53CA-4EC0-01E0-2B07-3C2B5F8A5FEF}"/>
                </a:ext>
              </a:extLst>
            </p:cNvPr>
            <p:cNvSpPr/>
            <p:nvPr/>
          </p:nvSpPr>
          <p:spPr>
            <a:xfrm>
              <a:off x="0" y="6217979"/>
              <a:ext cx="121920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Image 5">
              <a:extLst>
                <a:ext uri="{FF2B5EF4-FFF2-40B4-BE49-F238E27FC236}">
                  <a16:creationId xmlns:a16="http://schemas.microsoft.com/office/drawing/2014/main" id="{270FD6F5-7B85-D95C-81F6-D5F19010FE79}"/>
                </a:ext>
              </a:extLst>
            </p:cNvPr>
            <p:cNvPicPr>
              <a:picLocks noChangeAspect="1"/>
            </p:cNvPicPr>
            <p:nvPr/>
          </p:nvPicPr>
          <p:blipFill>
            <a:blip r:embed="rId2"/>
            <a:stretch>
              <a:fillRect/>
            </a:stretch>
          </p:blipFill>
          <p:spPr>
            <a:xfrm>
              <a:off x="5179452" y="6283109"/>
              <a:ext cx="1833096" cy="509601"/>
            </a:xfrm>
            <a:prstGeom prst="rect">
              <a:avLst/>
            </a:prstGeom>
            <a:grpFill/>
          </p:spPr>
        </p:pic>
      </p:grpSp>
      <p:sp>
        <p:nvSpPr>
          <p:cNvPr id="9" name="ZoneTexte 1">
            <a:extLst>
              <a:ext uri="{FF2B5EF4-FFF2-40B4-BE49-F238E27FC236}">
                <a16:creationId xmlns:a16="http://schemas.microsoft.com/office/drawing/2014/main" id="{57EA964D-A20A-A59C-3FB7-07493B72533F}"/>
              </a:ext>
            </a:extLst>
          </p:cNvPr>
          <p:cNvSpPr txBox="1"/>
          <p:nvPr userDrawn="1"/>
        </p:nvSpPr>
        <p:spPr>
          <a:xfrm>
            <a:off x="1801537" y="2548216"/>
            <a:ext cx="8581291" cy="83099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2400" dirty="0">
                <a:solidFill>
                  <a:srgbClr val="333F48"/>
                </a:solidFill>
                <a:latin typeface="Arial"/>
                <a:ea typeface="+mn-lt"/>
                <a:cs typeface="Arial"/>
              </a:rPr>
              <a:t>Our services for </a:t>
            </a:r>
            <a:r>
              <a:rPr lang="fr-CA" sz="2400" dirty="0" err="1">
                <a:solidFill>
                  <a:srgbClr val="333F48"/>
                </a:solidFill>
                <a:latin typeface="Arial"/>
                <a:ea typeface="+mn-lt"/>
                <a:cs typeface="Arial"/>
              </a:rPr>
              <a:t>Quebec’s</a:t>
            </a:r>
            <a:r>
              <a:rPr lang="fr-CA" sz="2400" dirty="0">
                <a:solidFill>
                  <a:srgbClr val="333F48"/>
                </a:solidFill>
                <a:latin typeface="Arial"/>
                <a:ea typeface="+mn-lt"/>
                <a:cs typeface="Arial"/>
              </a:rPr>
              <a:t> English-</a:t>
            </a:r>
            <a:r>
              <a:rPr lang="fr-CA" sz="2400" dirty="0" err="1">
                <a:solidFill>
                  <a:srgbClr val="333F48"/>
                </a:solidFill>
                <a:latin typeface="Arial"/>
                <a:ea typeface="+mn-lt"/>
                <a:cs typeface="Arial"/>
              </a:rPr>
              <a:t>speaking</a:t>
            </a:r>
            <a:r>
              <a:rPr lang="fr-CA" sz="2400" dirty="0">
                <a:solidFill>
                  <a:srgbClr val="333F48"/>
                </a:solidFill>
                <a:latin typeface="Arial"/>
                <a:ea typeface="+mn-lt"/>
                <a:cs typeface="Arial"/>
              </a:rPr>
              <a:t> </a:t>
            </a:r>
            <a:r>
              <a:rPr lang="fr-CA" sz="2400" dirty="0" err="1">
                <a:solidFill>
                  <a:srgbClr val="333F48"/>
                </a:solidFill>
                <a:latin typeface="Arial"/>
                <a:ea typeface="+mn-lt"/>
                <a:cs typeface="Arial"/>
              </a:rPr>
              <a:t>communities</a:t>
            </a:r>
            <a:r>
              <a:rPr lang="fr-CA" sz="2400" dirty="0">
                <a:solidFill>
                  <a:srgbClr val="333F48"/>
                </a:solidFill>
                <a:latin typeface="Arial"/>
                <a:ea typeface="+mn-lt"/>
                <a:cs typeface="Arial"/>
              </a:rPr>
              <a:t> </a:t>
            </a:r>
          </a:p>
          <a:p>
            <a:pPr algn="ctr"/>
            <a:r>
              <a:rPr lang="fr-CA" sz="2400" dirty="0">
                <a:solidFill>
                  <a:srgbClr val="333F48"/>
                </a:solidFill>
                <a:latin typeface="Arial"/>
                <a:ea typeface="+mn-lt"/>
                <a:cs typeface="Arial"/>
              </a:rPr>
              <a:t>are made possible </a:t>
            </a:r>
            <a:r>
              <a:rPr lang="fr-CA" sz="2400" dirty="0" err="1">
                <a:solidFill>
                  <a:srgbClr val="333F48"/>
                </a:solidFill>
                <a:latin typeface="Arial"/>
                <a:ea typeface="+mn-lt"/>
                <a:cs typeface="Arial"/>
              </a:rPr>
              <a:t>thanks</a:t>
            </a:r>
            <a:r>
              <a:rPr lang="fr-CA" sz="2400" dirty="0">
                <a:solidFill>
                  <a:srgbClr val="333F48"/>
                </a:solidFill>
                <a:latin typeface="Arial"/>
                <a:ea typeface="+mn-lt"/>
                <a:cs typeface="Arial"/>
              </a:rPr>
              <a:t> to </a:t>
            </a:r>
            <a:endParaRPr lang="en-US" sz="2400" dirty="0"/>
          </a:p>
        </p:txBody>
      </p:sp>
      <p:pic>
        <p:nvPicPr>
          <p:cNvPr id="10" name="Image 9" descr="Une image contenant texte&#10;&#10;Description générée automatiquement">
            <a:extLst>
              <a:ext uri="{FF2B5EF4-FFF2-40B4-BE49-F238E27FC236}">
                <a16:creationId xmlns:a16="http://schemas.microsoft.com/office/drawing/2014/main" id="{1D221E31-AA64-9CEA-836B-C3D18F219591}"/>
              </a:ext>
            </a:extLst>
          </p:cNvPr>
          <p:cNvPicPr>
            <a:picLocks noChangeAspect="1"/>
          </p:cNvPicPr>
          <p:nvPr userDrawn="1"/>
        </p:nvPicPr>
        <p:blipFill>
          <a:blip r:embed="rId3"/>
          <a:stretch>
            <a:fillRect/>
          </a:stretch>
        </p:blipFill>
        <p:spPr>
          <a:xfrm>
            <a:off x="3067492" y="3691775"/>
            <a:ext cx="3026735" cy="1299704"/>
          </a:xfrm>
          <a:prstGeom prst="rect">
            <a:avLst/>
          </a:prstGeom>
        </p:spPr>
      </p:pic>
      <p:pic>
        <p:nvPicPr>
          <p:cNvPr id="11" name="Image 10">
            <a:extLst>
              <a:ext uri="{FF2B5EF4-FFF2-40B4-BE49-F238E27FC236}">
                <a16:creationId xmlns:a16="http://schemas.microsoft.com/office/drawing/2014/main" id="{2DC332C2-0B82-C6B3-5609-ABD3E1425605}"/>
              </a:ext>
            </a:extLst>
          </p:cNvPr>
          <p:cNvPicPr>
            <a:picLocks noChangeAspect="1"/>
          </p:cNvPicPr>
          <p:nvPr userDrawn="1"/>
        </p:nvPicPr>
        <p:blipFill>
          <a:blip r:embed="rId4"/>
          <a:stretch>
            <a:fillRect/>
          </a:stretch>
        </p:blipFill>
        <p:spPr>
          <a:xfrm>
            <a:off x="6381306" y="4078982"/>
            <a:ext cx="3584943" cy="941733"/>
          </a:xfrm>
          <a:prstGeom prst="rect">
            <a:avLst/>
          </a:prstGeom>
        </p:spPr>
      </p:pic>
      <p:pic>
        <p:nvPicPr>
          <p:cNvPr id="2" name="Picture 13">
            <a:extLst>
              <a:ext uri="{FF2B5EF4-FFF2-40B4-BE49-F238E27FC236}">
                <a16:creationId xmlns:a16="http://schemas.microsoft.com/office/drawing/2014/main" id="{C318EE6E-668F-CAD4-A139-FAC83EB30027}"/>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3453" t="7555" r="4635" b="66509"/>
          <a:stretch/>
        </p:blipFill>
        <p:spPr>
          <a:xfrm>
            <a:off x="3585" y="-24465"/>
            <a:ext cx="12192000" cy="2173704"/>
          </a:xfrm>
          <a:prstGeom prst="rect">
            <a:avLst/>
          </a:prstGeom>
        </p:spPr>
      </p:pic>
    </p:spTree>
    <p:extLst>
      <p:ext uri="{BB962C8B-B14F-4D97-AF65-F5344CB8AC3E}">
        <p14:creationId xmlns:p14="http://schemas.microsoft.com/office/powerpoint/2010/main" val="397080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1528011" y="365125"/>
            <a:ext cx="9825789"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1528011" y="1825625"/>
            <a:ext cx="982578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4" name="Picture 13">
            <a:extLst>
              <a:ext uri="{FF2B5EF4-FFF2-40B4-BE49-F238E27FC236}">
                <a16:creationId xmlns:a16="http://schemas.microsoft.com/office/drawing/2014/main" id="{3ADF9300-8B42-0AA6-3F5E-E87824B564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043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A9AD7D-A3FC-062C-7454-0A70589190A8}"/>
              </a:ext>
            </a:extLst>
          </p:cNvPr>
          <p:cNvSpPr>
            <a:spLocks noGrp="1"/>
          </p:cNvSpPr>
          <p:nvPr>
            <p:ph type="title"/>
          </p:nvPr>
        </p:nvSpPr>
        <p:spPr>
          <a:xfrm>
            <a:off x="2432650" y="365125"/>
            <a:ext cx="8921150"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F63F7D7A-C14E-9B37-2CC7-4B1879396B0D}"/>
              </a:ext>
            </a:extLst>
          </p:cNvPr>
          <p:cNvSpPr>
            <a:spLocks noGrp="1"/>
          </p:cNvSpPr>
          <p:nvPr>
            <p:ph idx="1"/>
          </p:nvPr>
        </p:nvSpPr>
        <p:spPr>
          <a:xfrm>
            <a:off x="2432650" y="1825625"/>
            <a:ext cx="8921150"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7" name="Picture 43" descr="Background pattern&#10;&#10;Description automatically generated">
            <a:extLst>
              <a:ext uri="{FF2B5EF4-FFF2-40B4-BE49-F238E27FC236}">
                <a16:creationId xmlns:a16="http://schemas.microsoft.com/office/drawing/2014/main" id="{8F58E42E-8F32-1375-6DBF-29FA5AE058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601" t="9356" r="5244" b="9538"/>
          <a:stretch/>
        </p:blipFill>
        <p:spPr>
          <a:xfrm>
            <a:off x="0" y="0"/>
            <a:ext cx="1972639" cy="6858000"/>
          </a:xfrm>
          <a:prstGeom prst="rect">
            <a:avLst/>
          </a:prstGeom>
        </p:spPr>
      </p:pic>
      <p:pic>
        <p:nvPicPr>
          <p:cNvPr id="4" name="Picture 13">
            <a:extLst>
              <a:ext uri="{FF2B5EF4-FFF2-40B4-BE49-F238E27FC236}">
                <a16:creationId xmlns:a16="http://schemas.microsoft.com/office/drawing/2014/main" id="{51ABD13D-9136-31A2-CCAF-2D1CB096CFE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42455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9DF1776A-B268-6AB5-0EBE-E3F200FD9F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53" t="7555" r="4635" b="66509"/>
          <a:stretch/>
        </p:blipFill>
        <p:spPr>
          <a:xfrm>
            <a:off x="0" y="-19363"/>
            <a:ext cx="12192000" cy="2173704"/>
          </a:xfrm>
          <a:prstGeom prst="rect">
            <a:avLst/>
          </a:prstGeom>
        </p:spPr>
      </p:pic>
      <p:sp>
        <p:nvSpPr>
          <p:cNvPr id="18" name="Espace réservé pour une image  17">
            <a:extLst>
              <a:ext uri="{FF2B5EF4-FFF2-40B4-BE49-F238E27FC236}">
                <a16:creationId xmlns:a16="http://schemas.microsoft.com/office/drawing/2014/main" id="{35EDECBC-90C7-DC95-F8D0-7D0731E33795}"/>
              </a:ext>
            </a:extLst>
          </p:cNvPr>
          <p:cNvSpPr>
            <a:spLocks noGrp="1"/>
          </p:cNvSpPr>
          <p:nvPr>
            <p:ph type="pic" sz="quarter" idx="14"/>
          </p:nvPr>
        </p:nvSpPr>
        <p:spPr>
          <a:xfrm>
            <a:off x="0" y="2045368"/>
            <a:ext cx="12192000" cy="4812632"/>
          </a:xfrm>
        </p:spPr>
        <p:txBody>
          <a:bodyPr/>
          <a:lstStyle>
            <a:lvl1pPr marL="0" indent="0">
              <a:buNone/>
              <a:defRPr>
                <a:solidFill>
                  <a:schemeClr val="bg1"/>
                </a:solidFill>
              </a:defRPr>
            </a:lvl1pPr>
          </a:lstStyle>
          <a:p>
            <a:r>
              <a:rPr lang="fr-FR"/>
              <a:t>Cliquez sur l'icône pour ajouter une image</a:t>
            </a:r>
            <a:endParaRPr lang="fr-CA" dirty="0"/>
          </a:p>
        </p:txBody>
      </p:sp>
      <p:sp>
        <p:nvSpPr>
          <p:cNvPr id="2" name="Titre 1">
            <a:extLst>
              <a:ext uri="{FF2B5EF4-FFF2-40B4-BE49-F238E27FC236}">
                <a16:creationId xmlns:a16="http://schemas.microsoft.com/office/drawing/2014/main" id="{1F272EEC-D761-6683-B0BB-8BDDE356461E}"/>
              </a:ext>
            </a:extLst>
          </p:cNvPr>
          <p:cNvSpPr>
            <a:spLocks noGrp="1"/>
          </p:cNvSpPr>
          <p:nvPr>
            <p:ph type="title"/>
          </p:nvPr>
        </p:nvSpPr>
        <p:spPr>
          <a:xfrm>
            <a:off x="3767760" y="972738"/>
            <a:ext cx="8248749" cy="1133475"/>
          </a:xfrm>
        </p:spPr>
        <p:txBody>
          <a:bodyPr anchor="b">
            <a:normAutofit/>
          </a:bodyPr>
          <a:lstStyle>
            <a:lvl1pPr>
              <a:defRPr sz="5400">
                <a:solidFill>
                  <a:schemeClr val="bg1"/>
                </a:solidFill>
              </a:defRPr>
            </a:lvl1pPr>
          </a:lstStyle>
          <a:p>
            <a:r>
              <a:rPr lang="fr-FR"/>
              <a:t>Modifiez le style du titre</a:t>
            </a:r>
            <a:endParaRPr lang="fr-CA" dirty="0"/>
          </a:p>
        </p:txBody>
      </p:sp>
      <p:pic>
        <p:nvPicPr>
          <p:cNvPr id="8" name="Graphic 7">
            <a:extLst>
              <a:ext uri="{FF2B5EF4-FFF2-40B4-BE49-F238E27FC236}">
                <a16:creationId xmlns:a16="http://schemas.microsoft.com/office/drawing/2014/main" id="{977BF1D7-F4E5-3ABB-132C-FD36E7311BF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6838" t="24556" r="30456" b="20361"/>
          <a:stretch/>
        </p:blipFill>
        <p:spPr>
          <a:xfrm>
            <a:off x="300448" y="522514"/>
            <a:ext cx="3347239" cy="3336199"/>
          </a:xfrm>
          <a:prstGeom prst="rect">
            <a:avLst/>
          </a:prstGeom>
        </p:spPr>
      </p:pic>
      <p:sp>
        <p:nvSpPr>
          <p:cNvPr id="12" name="Espace réservé du texte 11">
            <a:extLst>
              <a:ext uri="{FF2B5EF4-FFF2-40B4-BE49-F238E27FC236}">
                <a16:creationId xmlns:a16="http://schemas.microsoft.com/office/drawing/2014/main" id="{4EBF3470-72DA-B24E-D0C8-4C3EAECFCBB7}"/>
              </a:ext>
            </a:extLst>
          </p:cNvPr>
          <p:cNvSpPr>
            <a:spLocks noGrp="1"/>
          </p:cNvSpPr>
          <p:nvPr userDrawn="1">
            <p:ph type="body" sz="quarter" idx="13" hasCustomPrompt="1"/>
          </p:nvPr>
        </p:nvSpPr>
        <p:spPr>
          <a:xfrm>
            <a:off x="300038" y="942540"/>
            <a:ext cx="3348037" cy="2551112"/>
          </a:xfrm>
        </p:spPr>
        <p:txBody>
          <a:bodyPr anchor="ctr">
            <a:normAutofit/>
          </a:bodyPr>
          <a:lstStyle>
            <a:lvl1pPr marL="0" indent="0" algn="ctr">
              <a:buNone/>
              <a:defRPr sz="15400" b="1">
                <a:solidFill>
                  <a:schemeClr val="bg1"/>
                </a:solidFill>
              </a:defRPr>
            </a:lvl1pPr>
          </a:lstStyle>
          <a:p>
            <a:pPr lvl="0"/>
            <a:r>
              <a:rPr lang="fr-CA" dirty="0"/>
              <a:t>1</a:t>
            </a:r>
          </a:p>
        </p:txBody>
      </p:sp>
    </p:spTree>
    <p:extLst>
      <p:ext uri="{BB962C8B-B14F-4D97-AF65-F5344CB8AC3E}">
        <p14:creationId xmlns:p14="http://schemas.microsoft.com/office/powerpoint/2010/main" val="18703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section 2">
    <p:spTree>
      <p:nvGrpSpPr>
        <p:cNvPr id="1" name=""/>
        <p:cNvGrpSpPr/>
        <p:nvPr/>
      </p:nvGrpSpPr>
      <p:grpSpPr>
        <a:xfrm>
          <a:off x="0" y="0"/>
          <a:ext cx="0" cy="0"/>
          <a:chOff x="0" y="0"/>
          <a:chExt cx="0" cy="0"/>
        </a:xfrm>
      </p:grpSpPr>
      <p:pic>
        <p:nvPicPr>
          <p:cNvPr id="8" name="Image 7" descr="Une image contenant capture d’écran, orange, jaune, conception&#10;&#10;Description générée automatiquement">
            <a:extLst>
              <a:ext uri="{FF2B5EF4-FFF2-40B4-BE49-F238E27FC236}">
                <a16:creationId xmlns:a16="http://schemas.microsoft.com/office/drawing/2014/main" id="{A2EAB39D-04C5-9EE6-6F1C-682B8000D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9" t="2638" b="2368"/>
          <a:stretch/>
        </p:blipFill>
        <p:spPr>
          <a:xfrm>
            <a:off x="0" y="7535"/>
            <a:ext cx="12192000" cy="6921971"/>
          </a:xfrm>
          <a:prstGeom prst="rect">
            <a:avLst/>
          </a:prstGeom>
        </p:spPr>
      </p:pic>
      <p:sp>
        <p:nvSpPr>
          <p:cNvPr id="7" name="Forme libre : forme 6">
            <a:extLst>
              <a:ext uri="{FF2B5EF4-FFF2-40B4-BE49-F238E27FC236}">
                <a16:creationId xmlns:a16="http://schemas.microsoft.com/office/drawing/2014/main" id="{E811AB08-E433-5B70-AD83-C0EF380E1EFD}"/>
              </a:ext>
            </a:extLst>
          </p:cNvPr>
          <p:cNvSpPr/>
          <p:nvPr userDrawn="1"/>
        </p:nvSpPr>
        <p:spPr>
          <a:xfrm>
            <a:off x="0" y="-63971"/>
            <a:ext cx="3818709" cy="6921971"/>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fr-CA"/>
          </a:p>
        </p:txBody>
      </p:sp>
      <p:sp>
        <p:nvSpPr>
          <p:cNvPr id="9" name="Espace réservé du texte 8">
            <a:extLst>
              <a:ext uri="{FF2B5EF4-FFF2-40B4-BE49-F238E27FC236}">
                <a16:creationId xmlns:a16="http://schemas.microsoft.com/office/drawing/2014/main" id="{78B44B75-4FC8-31CA-C146-B1863B6AF9B4}"/>
              </a:ext>
            </a:extLst>
          </p:cNvPr>
          <p:cNvSpPr>
            <a:spLocks noGrp="1"/>
          </p:cNvSpPr>
          <p:nvPr>
            <p:ph type="body" sz="quarter" idx="13"/>
          </p:nvPr>
        </p:nvSpPr>
        <p:spPr>
          <a:xfrm>
            <a:off x="4208463" y="2147888"/>
            <a:ext cx="7243762" cy="2673350"/>
          </a:xfrm>
        </p:spPr>
        <p:txBody>
          <a:bodyPr>
            <a:normAutofit/>
          </a:bodyPr>
          <a:lstStyle>
            <a:lvl1pPr marL="0" indent="0">
              <a:buNone/>
              <a:defRPr sz="3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modifier les styles du texte du masque</a:t>
            </a:r>
          </a:p>
        </p:txBody>
      </p:sp>
    </p:spTree>
    <p:extLst>
      <p:ext uri="{BB962C8B-B14F-4D97-AF65-F5344CB8AC3E}">
        <p14:creationId xmlns:p14="http://schemas.microsoft.com/office/powerpoint/2010/main" val="252180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_1">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D7E04987-878B-554D-F226-8B3CB1096C80}"/>
              </a:ext>
            </a:extLst>
          </p:cNvPr>
          <p:cNvSpPr>
            <a:spLocks noGrp="1"/>
          </p:cNvSpPr>
          <p:nvPr>
            <p:ph type="title"/>
          </p:nvPr>
        </p:nvSpPr>
        <p:spPr>
          <a:xfrm>
            <a:off x="1418928" y="365125"/>
            <a:ext cx="9934872" cy="1325563"/>
          </a:xfrm>
        </p:spPr>
        <p:txBody>
          <a:bodyPr/>
          <a:lstStyle>
            <a:lvl1pPr>
              <a:defRPr>
                <a:solidFill>
                  <a:schemeClr val="accent1"/>
                </a:solidFill>
              </a:defRPr>
            </a:lvl1pPr>
          </a:lstStyle>
          <a:p>
            <a:r>
              <a:rPr lang="fr-FR"/>
              <a:t>Modifiez le style du titre</a:t>
            </a:r>
            <a:endParaRPr lang="fr-CA" dirty="0"/>
          </a:p>
        </p:txBody>
      </p:sp>
      <p:sp>
        <p:nvSpPr>
          <p:cNvPr id="5" name="Espace réservé du contenu 2">
            <a:extLst>
              <a:ext uri="{FF2B5EF4-FFF2-40B4-BE49-F238E27FC236}">
                <a16:creationId xmlns:a16="http://schemas.microsoft.com/office/drawing/2014/main" id="{E1D6BB22-8BC6-7611-DACA-3EDD978736F0}"/>
              </a:ext>
            </a:extLst>
          </p:cNvPr>
          <p:cNvSpPr>
            <a:spLocks noGrp="1"/>
          </p:cNvSpPr>
          <p:nvPr>
            <p:ph sz="half" idx="1"/>
          </p:nvPr>
        </p:nvSpPr>
        <p:spPr>
          <a:xfrm>
            <a:off x="1435770" y="1830388"/>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6" name="Espace réservé du contenu 3">
            <a:extLst>
              <a:ext uri="{FF2B5EF4-FFF2-40B4-BE49-F238E27FC236}">
                <a16:creationId xmlns:a16="http://schemas.microsoft.com/office/drawing/2014/main" id="{A3EE2E16-C2A9-B23F-7FF6-4F3DC0FB1E1B}"/>
              </a:ext>
            </a:extLst>
          </p:cNvPr>
          <p:cNvSpPr>
            <a:spLocks noGrp="1"/>
          </p:cNvSpPr>
          <p:nvPr>
            <p:ph sz="half" idx="2"/>
          </p:nvPr>
        </p:nvSpPr>
        <p:spPr>
          <a:xfrm>
            <a:off x="6589297" y="1825625"/>
            <a:ext cx="4764504"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2" name="Picture 13">
            <a:extLst>
              <a:ext uri="{FF2B5EF4-FFF2-40B4-BE49-F238E27FC236}">
                <a16:creationId xmlns:a16="http://schemas.microsoft.com/office/drawing/2014/main" id="{7DA6CFA4-2506-DFA7-F330-43EB0D88A6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252" t="9271" r="5389" b="10337"/>
          <a:stretch/>
        </p:blipFill>
        <p:spPr>
          <a:xfrm>
            <a:off x="12031" y="0"/>
            <a:ext cx="963386" cy="6858000"/>
          </a:xfrm>
          <a:prstGeom prst="rect">
            <a:avLst/>
          </a:prstGeom>
        </p:spPr>
      </p:pic>
    </p:spTree>
    <p:extLst>
      <p:ext uri="{BB962C8B-B14F-4D97-AF65-F5344CB8AC3E}">
        <p14:creationId xmlns:p14="http://schemas.microsoft.com/office/powerpoint/2010/main" val="39215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_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8CB629-EF0D-03C8-EAD9-2E2864ED40D0}"/>
              </a:ext>
            </a:extLst>
          </p:cNvPr>
          <p:cNvSpPr>
            <a:spLocks noGrp="1"/>
          </p:cNvSpPr>
          <p:nvPr>
            <p:ph type="title"/>
          </p:nvPr>
        </p:nvSpPr>
        <p:spPr>
          <a:xfrm>
            <a:off x="2322094" y="365125"/>
            <a:ext cx="9031705" cy="1325563"/>
          </a:xfrm>
        </p:spPr>
        <p:txBody>
          <a:bodyPr/>
          <a:lstStyle>
            <a:lvl1pPr>
              <a:defRPr>
                <a:solidFill>
                  <a:schemeClr val="accent1"/>
                </a:solidFill>
              </a:defRPr>
            </a:lvl1pPr>
          </a:lstStyle>
          <a:p>
            <a:r>
              <a:rPr lang="fr-FR"/>
              <a:t>Modifiez le style du titre</a:t>
            </a:r>
            <a:endParaRPr lang="fr-CA" dirty="0"/>
          </a:p>
        </p:txBody>
      </p:sp>
      <p:sp>
        <p:nvSpPr>
          <p:cNvPr id="3" name="Espace réservé du contenu 2">
            <a:extLst>
              <a:ext uri="{FF2B5EF4-FFF2-40B4-BE49-F238E27FC236}">
                <a16:creationId xmlns:a16="http://schemas.microsoft.com/office/drawing/2014/main" id="{BEA45F0E-4A32-D119-435E-E939923B2F89}"/>
              </a:ext>
            </a:extLst>
          </p:cNvPr>
          <p:cNvSpPr>
            <a:spLocks noGrp="1"/>
          </p:cNvSpPr>
          <p:nvPr>
            <p:ph sz="half" idx="1"/>
          </p:nvPr>
        </p:nvSpPr>
        <p:spPr>
          <a:xfrm>
            <a:off x="2322093"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sp>
        <p:nvSpPr>
          <p:cNvPr id="4" name="Espace réservé du contenu 3">
            <a:extLst>
              <a:ext uri="{FF2B5EF4-FFF2-40B4-BE49-F238E27FC236}">
                <a16:creationId xmlns:a16="http://schemas.microsoft.com/office/drawing/2014/main" id="{25F2A9D6-CB25-5757-0FB5-832B9CDCFEE4}"/>
              </a:ext>
            </a:extLst>
          </p:cNvPr>
          <p:cNvSpPr>
            <a:spLocks noGrp="1"/>
          </p:cNvSpPr>
          <p:nvPr>
            <p:ph sz="half" idx="2"/>
          </p:nvPr>
        </p:nvSpPr>
        <p:spPr>
          <a:xfrm>
            <a:off x="7022431" y="1825625"/>
            <a:ext cx="4331369" cy="46672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dirty="0"/>
          </a:p>
        </p:txBody>
      </p:sp>
      <p:pic>
        <p:nvPicPr>
          <p:cNvPr id="5" name="Picture 13">
            <a:extLst>
              <a:ext uri="{FF2B5EF4-FFF2-40B4-BE49-F238E27FC236}">
                <a16:creationId xmlns:a16="http://schemas.microsoft.com/office/drawing/2014/main" id="{55135780-7FC0-919B-DE96-BF4A5D275D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1591" t="9271" r="5389" b="10337"/>
          <a:stretch/>
        </p:blipFill>
        <p:spPr>
          <a:xfrm>
            <a:off x="-22934" y="0"/>
            <a:ext cx="1972639" cy="6858000"/>
          </a:xfrm>
          <a:prstGeom prst="rect">
            <a:avLst/>
          </a:prstGeom>
        </p:spPr>
      </p:pic>
    </p:spTree>
    <p:extLst>
      <p:ext uri="{BB962C8B-B14F-4D97-AF65-F5344CB8AC3E}">
        <p14:creationId xmlns:p14="http://schemas.microsoft.com/office/powerpoint/2010/main" val="247832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rcle_un contenu">
    <p:spTree>
      <p:nvGrpSpPr>
        <p:cNvPr id="1" name=""/>
        <p:cNvGrpSpPr/>
        <p:nvPr/>
      </p:nvGrpSpPr>
      <p:grpSpPr>
        <a:xfrm>
          <a:off x="0" y="0"/>
          <a:ext cx="0" cy="0"/>
          <a:chOff x="0" y="0"/>
          <a:chExt cx="0" cy="0"/>
        </a:xfrm>
      </p:grpSpPr>
      <p:grpSp>
        <p:nvGrpSpPr>
          <p:cNvPr id="8" name="Groupe 9">
            <a:extLst>
              <a:ext uri="{FF2B5EF4-FFF2-40B4-BE49-F238E27FC236}">
                <a16:creationId xmlns:a16="http://schemas.microsoft.com/office/drawing/2014/main" id="{F3B61B89-997A-BE9A-2877-F96AB31856DF}"/>
              </a:ext>
            </a:extLst>
          </p:cNvPr>
          <p:cNvGrpSpPr>
            <a:grpSpLocks noChangeAspect="1"/>
          </p:cNvGrpSpPr>
          <p:nvPr userDrawn="1"/>
        </p:nvGrpSpPr>
        <p:grpSpPr>
          <a:xfrm>
            <a:off x="0" y="6507490"/>
            <a:ext cx="12192001" cy="359745"/>
            <a:chOff x="-10989200" y="6217979"/>
            <a:chExt cx="23181200" cy="639862"/>
          </a:xfrm>
          <a:solidFill>
            <a:schemeClr val="accent1"/>
          </a:solidFill>
        </p:grpSpPr>
        <p:sp>
          <p:nvSpPr>
            <p:cNvPr id="9" name="Rectangle 8">
              <a:extLst>
                <a:ext uri="{FF2B5EF4-FFF2-40B4-BE49-F238E27FC236}">
                  <a16:creationId xmlns:a16="http://schemas.microsoft.com/office/drawing/2014/main" id="{BB737468-56E4-C5AF-D4CC-6ED79F2F5E21}"/>
                </a:ext>
              </a:extLst>
            </p:cNvPr>
            <p:cNvSpPr/>
            <p:nvPr/>
          </p:nvSpPr>
          <p:spPr>
            <a:xfrm>
              <a:off x="-10989200" y="6217979"/>
              <a:ext cx="23181200" cy="6398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10" name="Image 5">
              <a:extLst>
                <a:ext uri="{FF2B5EF4-FFF2-40B4-BE49-F238E27FC236}">
                  <a16:creationId xmlns:a16="http://schemas.microsoft.com/office/drawing/2014/main" id="{DC3849D5-EBB2-154F-8DA2-7EEBFFF983C2}"/>
                </a:ext>
              </a:extLst>
            </p:cNvPr>
            <p:cNvPicPr>
              <a:picLocks noChangeAspect="1"/>
            </p:cNvPicPr>
            <p:nvPr/>
          </p:nvPicPr>
          <p:blipFill>
            <a:blip r:embed="rId2"/>
            <a:stretch>
              <a:fillRect/>
            </a:stretch>
          </p:blipFill>
          <p:spPr>
            <a:xfrm>
              <a:off x="9957844" y="6290315"/>
              <a:ext cx="1833096" cy="509600"/>
            </a:xfrm>
            <a:prstGeom prst="rect">
              <a:avLst/>
            </a:prstGeom>
            <a:grpFill/>
          </p:spPr>
        </p:pic>
      </p:grpSp>
      <p:sp>
        <p:nvSpPr>
          <p:cNvPr id="2" name="Titre 1">
            <a:extLst>
              <a:ext uri="{FF2B5EF4-FFF2-40B4-BE49-F238E27FC236}">
                <a16:creationId xmlns:a16="http://schemas.microsoft.com/office/drawing/2014/main" id="{B5614711-C102-2AA1-0081-3D747FB6E820}"/>
              </a:ext>
            </a:extLst>
          </p:cNvPr>
          <p:cNvSpPr>
            <a:spLocks noGrp="1"/>
          </p:cNvSpPr>
          <p:nvPr>
            <p:ph type="title"/>
          </p:nvPr>
        </p:nvSpPr>
        <p:spPr>
          <a:xfrm>
            <a:off x="3694544" y="365125"/>
            <a:ext cx="8109529" cy="1325563"/>
          </a:xfrm>
        </p:spPr>
        <p:txBody>
          <a:bodyPr/>
          <a:lstStyle>
            <a:lvl1pPr>
              <a:defRPr>
                <a:solidFill>
                  <a:schemeClr val="accent1"/>
                </a:solidFill>
              </a:defRPr>
            </a:lvl1pPr>
          </a:lstStyle>
          <a:p>
            <a:r>
              <a:rPr lang="fr-FR"/>
              <a:t>Modifiez le style du titre</a:t>
            </a:r>
            <a:endParaRPr lang="fr-CA" dirty="0"/>
          </a:p>
        </p:txBody>
      </p:sp>
      <p:sp>
        <p:nvSpPr>
          <p:cNvPr id="7" name="Espace réservé du contenu 2">
            <a:extLst>
              <a:ext uri="{FF2B5EF4-FFF2-40B4-BE49-F238E27FC236}">
                <a16:creationId xmlns:a16="http://schemas.microsoft.com/office/drawing/2014/main" id="{913E732A-3D0F-06B1-3216-8E356FB87C39}"/>
              </a:ext>
            </a:extLst>
          </p:cNvPr>
          <p:cNvSpPr>
            <a:spLocks noGrp="1"/>
          </p:cNvSpPr>
          <p:nvPr>
            <p:ph sz="half" idx="1"/>
          </p:nvPr>
        </p:nvSpPr>
        <p:spPr>
          <a:xfrm>
            <a:off x="4292599" y="2028825"/>
            <a:ext cx="7511473"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12" name="Forme libre : forme 11">
            <a:extLst>
              <a:ext uri="{FF2B5EF4-FFF2-40B4-BE49-F238E27FC236}">
                <a16:creationId xmlns:a16="http://schemas.microsoft.com/office/drawing/2014/main" id="{1419EE4C-C520-6CAA-BA14-B6FCDBBC17C4}"/>
              </a:ext>
            </a:extLst>
          </p:cNvPr>
          <p:cNvSpPr/>
          <p:nvPr userDrawn="1"/>
        </p:nvSpPr>
        <p:spPr>
          <a:xfrm>
            <a:off x="0" y="0"/>
            <a:ext cx="3818709" cy="6867235"/>
          </a:xfrm>
          <a:custGeom>
            <a:avLst/>
            <a:gdLst>
              <a:gd name="connsiteX0" fmla="*/ 0 w 3818709"/>
              <a:gd name="connsiteY0" fmla="*/ 0 h 6867235"/>
              <a:gd name="connsiteX1" fmla="*/ 2400888 w 3818709"/>
              <a:gd name="connsiteY1" fmla="*/ 0 h 6867235"/>
              <a:gd name="connsiteX2" fmla="*/ 2524238 w 3818709"/>
              <a:gd name="connsiteY2" fmla="*/ 117604 h 6867235"/>
              <a:gd name="connsiteX3" fmla="*/ 3818709 w 3818709"/>
              <a:gd name="connsiteY3" fmla="*/ 3242733 h 6867235"/>
              <a:gd name="connsiteX4" fmla="*/ 2043426 w 3818709"/>
              <a:gd name="connsiteY4" fmla="*/ 6784315 h 6867235"/>
              <a:gd name="connsiteX5" fmla="*/ 1926821 w 3818709"/>
              <a:gd name="connsiteY5" fmla="*/ 6867235 h 6867235"/>
              <a:gd name="connsiteX6" fmla="*/ 0 w 3818709"/>
              <a:gd name="connsiteY6" fmla="*/ 6867235 h 686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8709" h="6867235">
                <a:moveTo>
                  <a:pt x="0" y="0"/>
                </a:moveTo>
                <a:lnTo>
                  <a:pt x="2400888" y="0"/>
                </a:lnTo>
                <a:lnTo>
                  <a:pt x="2524238" y="117604"/>
                </a:lnTo>
                <a:cubicBezTo>
                  <a:pt x="3324029" y="917394"/>
                  <a:pt x="3818709" y="2022294"/>
                  <a:pt x="3818709" y="3242733"/>
                </a:cubicBezTo>
                <a:cubicBezTo>
                  <a:pt x="3818709" y="4692005"/>
                  <a:pt x="3121132" y="5978348"/>
                  <a:pt x="2043426" y="6784315"/>
                </a:cubicBezTo>
                <a:lnTo>
                  <a:pt x="1926821" y="6867235"/>
                </a:lnTo>
                <a:lnTo>
                  <a:pt x="0" y="6867235"/>
                </a:lnTo>
                <a:close/>
              </a:path>
            </a:pathLst>
          </a:custGeom>
          <a:solidFill>
            <a:schemeClr val="accent2"/>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7043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solidFill>
          <a:schemeClr val="accent1"/>
        </a:solidFill>
        <a:effectLst/>
      </p:bgPr>
    </p:bg>
    <p:spTree>
      <p:nvGrpSpPr>
        <p:cNvPr id="1" name=""/>
        <p:cNvGrpSpPr/>
        <p:nvPr/>
      </p:nvGrpSpPr>
      <p:grpSpPr>
        <a:xfrm>
          <a:off x="0" y="0"/>
          <a:ext cx="0" cy="0"/>
          <a:chOff x="0" y="0"/>
          <a:chExt cx="0" cy="0"/>
        </a:xfrm>
      </p:grpSpPr>
      <p:pic>
        <p:nvPicPr>
          <p:cNvPr id="10" name="Image 9" descr="Une image contenant motif, conception, Symétrie, cercle&#10;&#10;Description générée automatiquement">
            <a:extLst>
              <a:ext uri="{FF2B5EF4-FFF2-40B4-BE49-F238E27FC236}">
                <a16:creationId xmlns:a16="http://schemas.microsoft.com/office/drawing/2014/main" id="{8D4DBD74-EC8C-91EB-96EC-40556C809015}"/>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7942" b="33100"/>
          <a:stretch/>
        </p:blipFill>
        <p:spPr>
          <a:xfrm>
            <a:off x="-16042" y="80210"/>
            <a:ext cx="12272210" cy="6690768"/>
          </a:xfrm>
          <a:prstGeom prst="rect">
            <a:avLst/>
          </a:prstGeom>
        </p:spPr>
      </p:pic>
      <p:sp>
        <p:nvSpPr>
          <p:cNvPr id="3" name="Bulle narrative : ronde 2">
            <a:extLst>
              <a:ext uri="{FF2B5EF4-FFF2-40B4-BE49-F238E27FC236}">
                <a16:creationId xmlns:a16="http://schemas.microsoft.com/office/drawing/2014/main" id="{33533F8A-1D78-EA78-D0BF-B34194F734E5}"/>
              </a:ext>
            </a:extLst>
          </p:cNvPr>
          <p:cNvSpPr/>
          <p:nvPr userDrawn="1"/>
        </p:nvSpPr>
        <p:spPr>
          <a:xfrm>
            <a:off x="1866899" y="704850"/>
            <a:ext cx="8458201" cy="5188781"/>
          </a:xfrm>
          <a:prstGeom prst="wedgeEllipseCallout">
            <a:avLst>
              <a:gd name="adj1" fmla="val -48356"/>
              <a:gd name="adj2" fmla="val 5684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Espace réservé du texte 5">
            <a:extLst>
              <a:ext uri="{FF2B5EF4-FFF2-40B4-BE49-F238E27FC236}">
                <a16:creationId xmlns:a16="http://schemas.microsoft.com/office/drawing/2014/main" id="{C9442EE2-1A1C-FF07-F1E2-9BB9BE5BA83D}"/>
              </a:ext>
            </a:extLst>
          </p:cNvPr>
          <p:cNvSpPr>
            <a:spLocks noGrp="1"/>
          </p:cNvSpPr>
          <p:nvPr>
            <p:ph type="body" sz="quarter" idx="10"/>
          </p:nvPr>
        </p:nvSpPr>
        <p:spPr>
          <a:xfrm>
            <a:off x="3095624" y="1675750"/>
            <a:ext cx="6000750" cy="3419475"/>
          </a:xfrm>
        </p:spPr>
        <p:txBody>
          <a:bodyPr anchor="ctr">
            <a:normAutofit/>
          </a:bodyPr>
          <a:lstStyle>
            <a:lvl1pPr marL="0" indent="0">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fr-FR"/>
              <a:t>Cliquez pour modifier les styles du texte du masque</a:t>
            </a:r>
          </a:p>
        </p:txBody>
      </p:sp>
    </p:spTree>
    <p:extLst>
      <p:ext uri="{BB962C8B-B14F-4D97-AF65-F5344CB8AC3E}">
        <p14:creationId xmlns:p14="http://schemas.microsoft.com/office/powerpoint/2010/main" val="27910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CCAD9F8-AC00-F3E1-737B-BD623AD71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A0A0DBA0-7AAE-FD27-6661-524E03F50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869653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6" r:id="rId3"/>
    <p:sldLayoutId id="2147483651" r:id="rId4"/>
    <p:sldLayoutId id="2147483663" r:id="rId5"/>
    <p:sldLayoutId id="2147483667" r:id="rId6"/>
    <p:sldLayoutId id="2147483652" r:id="rId7"/>
    <p:sldLayoutId id="2147483662" r:id="rId8"/>
    <p:sldLayoutId id="2147483670" r:id="rId9"/>
    <p:sldLayoutId id="2147483669" r:id="rId10"/>
    <p:sldLayoutId id="2147483661" r:id="rId11"/>
    <p:sldLayoutId id="2147483654" r:id="rId12"/>
    <p:sldLayoutId id="2147483660" r:id="rId13"/>
    <p:sldLayoutId id="2147483655" r:id="rId14"/>
    <p:sldLayoutId id="2147483656" r:id="rId15"/>
    <p:sldLayoutId id="2147483664" r:id="rId16"/>
    <p:sldLayoutId id="214748366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genese.qc.ca/fr/pg/droit-au-logement/" TargetMode="External"/><Relationship Id="rId7" Type="http://schemas.openxmlformats.org/officeDocument/2006/relationships/image" Target="../media/image23.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www.tal.gouv.qc.ca/" TargetMode="External"/><Relationship Id="rId11" Type="http://schemas.openxmlformats.org/officeDocument/2006/relationships/image" Target="../media/image30.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opdsrm.com/" TargetMode="External"/><Relationship Id="rId7" Type="http://schemas.openxmlformats.org/officeDocument/2006/relationships/image" Target="../media/image23.pn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tal.gouv.qc.ca/" TargetMode="External"/><Relationship Id="rId11" Type="http://schemas.openxmlformats.org/officeDocument/2006/relationships/image" Target="../media/image30.svg"/><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hyperlink" Target="https://www.simulaide.emploiquebec.gouv.qc.ca/index.php/728252"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www.simulaide.emploiquebec.gouv.qc.ca/index.php/728252/?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hyperlink" Target="https://info-justice.ca/en/services/separation-info/" TargetMode="External"/><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png"/><Relationship Id="rId11" Type="http://schemas.openxmlformats.org/officeDocument/2006/relationships/image" Target="../media/image37.jpeg"/><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svg"/><Relationship Id="rId12"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7.png"/><Relationship Id="rId11" Type="http://schemas.openxmlformats.org/officeDocument/2006/relationships/hyperlink" Target="https://rebatir.ca/index-1.htm?lang=en" TargetMode="External"/><Relationship Id="rId5" Type="http://schemas.openxmlformats.org/officeDocument/2006/relationships/image" Target="../media/image23.png"/><Relationship Id="rId10" Type="http://schemas.openxmlformats.org/officeDocument/2006/relationships/hyperlink" Target="https://www.tal.gouv.qc.ca/" TargetMode="External"/><Relationship Id="rId4" Type="http://schemas.openxmlformats.org/officeDocument/2006/relationships/image" Target="../media/image11.png"/><Relationship Id="rId9" Type="http://schemas.openxmlformats.org/officeDocument/2006/relationships/image" Target="../media/image30.sv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9.png"/><Relationship Id="rId3" Type="http://schemas.openxmlformats.org/officeDocument/2006/relationships/notesSlide" Target="../notesSlides/notesSlide15.xml"/><Relationship Id="rId7" Type="http://schemas.openxmlformats.org/officeDocument/2006/relationships/image" Target="../media/image27.png"/><Relationship Id="rId12" Type="http://schemas.openxmlformats.org/officeDocument/2006/relationships/hyperlink" Target="https://www.csj.qc.ca/commission-des-services-juridiques/nous-joindre/bureaux-d-aide-juridique/en" TargetMode="External"/><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23.png"/><Relationship Id="rId11" Type="http://schemas.openxmlformats.org/officeDocument/2006/relationships/hyperlink" Target="https://www.tal.gouv.qc.ca/" TargetMode="External"/><Relationship Id="rId5" Type="http://schemas.openxmlformats.org/officeDocument/2006/relationships/image" Target="../media/image11.png"/><Relationship Id="rId10" Type="http://schemas.openxmlformats.org/officeDocument/2006/relationships/image" Target="../media/image30.svg"/><Relationship Id="rId4" Type="http://schemas.openxmlformats.org/officeDocument/2006/relationships/image" Target="../media/image26.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hyperlink" Target="https://www.tal.gouv.qc.ca/"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hyperlink" Target="https://educaloi.qc.ca/en/" TargetMode="External"/><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sv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3.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D971B-2C72-F1DB-8C22-B12CAC11AF0F}"/>
              </a:ext>
            </a:extLst>
          </p:cNvPr>
          <p:cNvSpPr>
            <a:spLocks noGrp="1"/>
          </p:cNvSpPr>
          <p:nvPr>
            <p:ph type="ctrTitle"/>
          </p:nvPr>
        </p:nvSpPr>
        <p:spPr/>
        <p:txBody>
          <a:bodyPr>
            <a:normAutofit/>
          </a:bodyPr>
          <a:lstStyle/>
          <a:p>
            <a:r>
              <a:rPr lang="fr-CA" dirty="0" err="1"/>
              <a:t>My</a:t>
            </a:r>
            <a:r>
              <a:rPr lang="fr-CA" dirty="0"/>
              <a:t> Money</a:t>
            </a:r>
            <a:br>
              <a:rPr lang="fr-CA" dirty="0"/>
            </a:br>
            <a:r>
              <a:rPr lang="fr-CA" sz="2000" dirty="0" err="1">
                <a:cs typeface="Arial"/>
              </a:rPr>
              <a:t>My</a:t>
            </a:r>
            <a:r>
              <a:rPr lang="fr-CA" sz="2000" dirty="0">
                <a:cs typeface="Arial"/>
              </a:rPr>
              <a:t> Couple</a:t>
            </a:r>
          </a:p>
        </p:txBody>
      </p:sp>
      <p:pic>
        <p:nvPicPr>
          <p:cNvPr id="5" name="Image 4" descr="Une image contenant habits, illustration, Dessin animé, dessin&#10;&#10;Description générée automatiquement">
            <a:extLst>
              <a:ext uri="{FF2B5EF4-FFF2-40B4-BE49-F238E27FC236}">
                <a16:creationId xmlns:a16="http://schemas.microsoft.com/office/drawing/2014/main" id="{0449F2F0-FFDA-36C6-C432-A90CB797885B}"/>
              </a:ext>
            </a:extLst>
          </p:cNvPr>
          <p:cNvPicPr>
            <a:picLocks noChangeAspect="1"/>
          </p:cNvPicPr>
          <p:nvPr/>
        </p:nvPicPr>
        <p:blipFill>
          <a:blip r:embed="rId4"/>
          <a:stretch>
            <a:fillRect/>
          </a:stretch>
        </p:blipFill>
        <p:spPr>
          <a:xfrm>
            <a:off x="7343660" y="609600"/>
            <a:ext cx="4114800" cy="4114800"/>
          </a:xfrm>
          <a:prstGeom prst="rect">
            <a:avLst/>
          </a:prstGeom>
        </p:spPr>
      </p:pic>
      <p:sp>
        <p:nvSpPr>
          <p:cNvPr id="6" name="Sous-titre 5">
            <a:extLst>
              <a:ext uri="{FF2B5EF4-FFF2-40B4-BE49-F238E27FC236}">
                <a16:creationId xmlns:a16="http://schemas.microsoft.com/office/drawing/2014/main" id="{9F1B9B72-8CE8-3B55-61AC-D3C03E3900B9}"/>
              </a:ext>
            </a:extLst>
          </p:cNvPr>
          <p:cNvSpPr>
            <a:spLocks noGrp="1"/>
          </p:cNvSpPr>
          <p:nvPr>
            <p:ph type="subTitle" idx="1"/>
          </p:nvPr>
        </p:nvSpPr>
        <p:spPr/>
        <p:txBody>
          <a:bodyPr/>
          <a:lstStyle/>
          <a:p>
            <a:endParaRPr lang="fr-FR"/>
          </a:p>
        </p:txBody>
      </p:sp>
    </p:spTree>
    <p:custDataLst>
      <p:tags r:id="rId1"/>
    </p:custDataLst>
    <p:extLst>
      <p:ext uri="{BB962C8B-B14F-4D97-AF65-F5344CB8AC3E}">
        <p14:creationId xmlns:p14="http://schemas.microsoft.com/office/powerpoint/2010/main" val="2049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522336"/>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highlight>
                  <a:srgbClr val="FFFF00"/>
                </a:highlight>
              </a:rPr>
            </a:br>
            <a:r>
              <a:rPr lang="fr-FR" dirty="0"/>
              <a:t>Project Genesis</a:t>
            </a:r>
            <a:endParaRPr lang="fr-FR" dirty="0">
              <a:solidFill>
                <a:schemeClr val="tx1"/>
              </a:solidFill>
            </a:endParaRP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904481" y="1782837"/>
            <a:ext cx="3932237" cy="4328587"/>
          </a:xfrm>
        </p:spPr>
        <p:txBody>
          <a:bodyPr>
            <a:normAutofit fontScale="70000" lnSpcReduction="20000"/>
          </a:bodyPr>
          <a:lstStyle/>
          <a:p>
            <a:r>
              <a:rPr lang="fr-FR" sz="4400" dirty="0"/>
              <a:t>Free </a:t>
            </a:r>
            <a:r>
              <a:rPr lang="fr-FR" sz="4400" dirty="0" err="1"/>
              <a:t>legal</a:t>
            </a:r>
            <a:r>
              <a:rPr lang="fr-FR" sz="4400" dirty="0"/>
              <a:t> information:</a:t>
            </a:r>
          </a:p>
          <a:p>
            <a:pPr marL="571500" indent="-571500">
              <a:buFont typeface="Arial" panose="020B0604020202020204" pitchFamily="34" charset="0"/>
              <a:buChar char="•"/>
            </a:pPr>
            <a:r>
              <a:rPr lang="fr-FR" sz="4400" dirty="0" err="1"/>
              <a:t>housing</a:t>
            </a:r>
            <a:endParaRPr lang="fr-FR" sz="4400" dirty="0"/>
          </a:p>
          <a:p>
            <a:pPr marL="571500" indent="-571500">
              <a:buFont typeface="Arial" panose="020B0604020202020204" pitchFamily="34" charset="0"/>
              <a:buChar char="•"/>
            </a:pPr>
            <a:r>
              <a:rPr lang="fr-FR" sz="4400" dirty="0"/>
              <a:t>social assistance</a:t>
            </a:r>
            <a:endParaRPr lang="fr-FR" sz="4400" dirty="0">
              <a:solidFill>
                <a:schemeClr val="tx1"/>
              </a:solidFill>
            </a:endParaRPr>
          </a:p>
          <a:p>
            <a:pPr marL="571500" indent="-571500">
              <a:buFont typeface="Arial" panose="020B0604020202020204" pitchFamily="34" charset="0"/>
              <a:buChar char="•"/>
            </a:pPr>
            <a:r>
              <a:rPr lang="fr-FR" sz="4400" dirty="0">
                <a:solidFill>
                  <a:schemeClr val="tx1"/>
                </a:solidFill>
              </a:rPr>
              <a:t>pensions </a:t>
            </a:r>
            <a:r>
              <a:rPr lang="fr-FR" sz="4400" dirty="0"/>
              <a:t>and</a:t>
            </a:r>
            <a:r>
              <a:rPr lang="fr-FR" sz="4400" dirty="0">
                <a:solidFill>
                  <a:schemeClr val="tx1"/>
                </a:solidFill>
              </a:rPr>
              <a:t> </a:t>
            </a:r>
            <a:r>
              <a:rPr lang="fr-FR" sz="4400" dirty="0" err="1">
                <a:solidFill>
                  <a:schemeClr val="tx1"/>
                </a:solidFill>
              </a:rPr>
              <a:t>family</a:t>
            </a:r>
            <a:r>
              <a:rPr lang="fr-FR" sz="4400" dirty="0">
                <a:solidFill>
                  <a:schemeClr val="tx1"/>
                </a:solidFill>
              </a:rPr>
              <a:t> </a:t>
            </a:r>
            <a:r>
              <a:rPr lang="fr-FR" sz="4400" dirty="0" err="1">
                <a:solidFill>
                  <a:schemeClr val="tx1"/>
                </a:solidFill>
              </a:rPr>
              <a:t>allowance</a:t>
            </a:r>
            <a:endParaRPr lang="fr-FR" sz="4400" dirty="0">
              <a:solidFill>
                <a:schemeClr val="tx1"/>
              </a:solidFill>
            </a:endParaRPr>
          </a:p>
          <a:p>
            <a:endParaRPr lang="fr-FR" sz="4400" dirty="0">
              <a:solidFill>
                <a:schemeClr val="accent2"/>
              </a:solidFill>
            </a:endParaRPr>
          </a:p>
          <a:p>
            <a:r>
              <a:rPr lang="fr-FR" sz="2900" dirty="0"/>
              <a:t>514-738-2036</a:t>
            </a:r>
            <a:endParaRPr lang="fr-FR" sz="2900" dirty="0">
              <a:highlight>
                <a:srgbClr val="FFFF00"/>
              </a:highlight>
            </a:endParaRPr>
          </a:p>
          <a:p>
            <a:r>
              <a:rPr lang="fr-FR" sz="2900" dirty="0">
                <a:hlinkClick r:id="rId3">
                  <a:extLst>
                    <a:ext uri="{A12FA001-AC4F-418D-AE19-62706E023703}">
                      <ahyp:hlinkClr xmlns:ahyp="http://schemas.microsoft.com/office/drawing/2018/hyperlinkcolor" val="tx"/>
                    </a:ext>
                  </a:extLst>
                </a:hlinkClick>
              </a:rPr>
              <a:t>https://genese.qc.ca/fr/pg/droit-au-logement/</a:t>
            </a:r>
            <a:r>
              <a:rPr lang="fr-FR" sz="2900" dirty="0"/>
              <a:t> </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98592177-80C9-E388-15D2-7B36B77618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05234" y="5557283"/>
            <a:ext cx="914400" cy="914400"/>
          </a:xfrm>
          <a:prstGeom prst="rect">
            <a:avLst/>
          </a:prstGeom>
        </p:spPr>
      </p:pic>
      <p:pic>
        <p:nvPicPr>
          <p:cNvPr id="17" name="Image 16">
            <a:extLst>
              <a:ext uri="{FF2B5EF4-FFF2-40B4-BE49-F238E27FC236}">
                <a16:creationId xmlns:a16="http://schemas.microsoft.com/office/drawing/2014/main" id="{D1942531-AB38-D113-A32B-FFC29E2D7965}"/>
              </a:ext>
            </a:extLst>
          </p:cNvPr>
          <p:cNvPicPr>
            <a:picLocks noChangeAspect="1"/>
          </p:cNvPicPr>
          <p:nvPr/>
        </p:nvPicPr>
        <p:blipFill>
          <a:blip r:embed="rId12"/>
          <a:stretch>
            <a:fillRect/>
          </a:stretch>
        </p:blipFill>
        <p:spPr>
          <a:xfrm>
            <a:off x="5654899" y="2440704"/>
            <a:ext cx="4800264" cy="2877283"/>
          </a:xfrm>
          <a:prstGeom prst="rect">
            <a:avLst/>
          </a:prstGeom>
        </p:spPr>
      </p:pic>
    </p:spTree>
    <p:extLst>
      <p:ext uri="{BB962C8B-B14F-4D97-AF65-F5344CB8AC3E}">
        <p14:creationId xmlns:p14="http://schemas.microsoft.com/office/powerpoint/2010/main" val="29837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F8FC-8CD6-3020-6116-A427B42104D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06CD78D-4910-DEDA-BF98-9E04ADFA6302}"/>
              </a:ext>
            </a:extLst>
          </p:cNvPr>
          <p:cNvSpPr>
            <a:spLocks noGrp="1"/>
          </p:cNvSpPr>
          <p:nvPr>
            <p:ph type="title"/>
          </p:nvPr>
        </p:nvSpPr>
        <p:spPr>
          <a:xfrm>
            <a:off x="839788" y="522336"/>
            <a:ext cx="10852352" cy="1071529"/>
          </a:xfrm>
        </p:spPr>
        <p:txBody>
          <a:bodyPr>
            <a:normAutofit fontScale="90000"/>
          </a:bodyPr>
          <a:lstStyle/>
          <a:p>
            <a:r>
              <a:rPr lang="fr-CA" sz="2000" b="1" i="0" u="none" strike="noStrike" dirty="0" err="1">
                <a:effectLst/>
                <a:latin typeface="Arial"/>
                <a:cs typeface="Arial"/>
              </a:rPr>
              <a:t>Finding</a:t>
            </a:r>
            <a:r>
              <a:rPr lang="fr-CA" sz="2000" b="1" i="0" u="none" strike="noStrike" dirty="0">
                <a:effectLst/>
                <a:latin typeface="Arial"/>
                <a:cs typeface="Arial"/>
              </a:rPr>
              <a:t> help</a:t>
            </a:r>
            <a:br>
              <a:rPr lang="fr-FR" dirty="0">
                <a:highlight>
                  <a:srgbClr val="FFFF00"/>
                </a:highlight>
              </a:rPr>
            </a:br>
            <a:r>
              <a:rPr lang="fr-FR" dirty="0">
                <a:ea typeface="+mj-lt"/>
                <a:cs typeface="+mj-lt"/>
              </a:rPr>
              <a:t>L’Organisation Populaire des Droits Sociaux (OPDS)</a:t>
            </a:r>
          </a:p>
        </p:txBody>
      </p:sp>
      <p:sp>
        <p:nvSpPr>
          <p:cNvPr id="4" name="Espace réservé du texte 3">
            <a:extLst>
              <a:ext uri="{FF2B5EF4-FFF2-40B4-BE49-F238E27FC236}">
                <a16:creationId xmlns:a16="http://schemas.microsoft.com/office/drawing/2014/main" id="{44903EB8-632D-AF0F-1E1F-D3BB7DDC816D}"/>
              </a:ext>
            </a:extLst>
          </p:cNvPr>
          <p:cNvSpPr>
            <a:spLocks noGrp="1"/>
          </p:cNvSpPr>
          <p:nvPr>
            <p:ph type="body" sz="half" idx="2"/>
          </p:nvPr>
        </p:nvSpPr>
        <p:spPr>
          <a:xfrm>
            <a:off x="904481" y="1782837"/>
            <a:ext cx="3932237" cy="4328587"/>
          </a:xfrm>
        </p:spPr>
        <p:txBody>
          <a:bodyPr vert="horz" lIns="91440" tIns="45720" rIns="91440" bIns="45720" rtlCol="0" anchor="t">
            <a:normAutofit fontScale="70000" lnSpcReduction="20000"/>
          </a:bodyPr>
          <a:lstStyle/>
          <a:p>
            <a:r>
              <a:rPr lang="fr-FR" sz="4400" dirty="0"/>
              <a:t>Free </a:t>
            </a:r>
            <a:r>
              <a:rPr lang="fr-FR" sz="4400" dirty="0" err="1"/>
              <a:t>legal</a:t>
            </a:r>
            <a:r>
              <a:rPr lang="fr-FR" sz="4400" dirty="0"/>
              <a:t> information on social assistance</a:t>
            </a:r>
            <a:endParaRPr lang="fr-FR" dirty="0"/>
          </a:p>
          <a:p>
            <a:endParaRPr lang="fr-FR" sz="4400" dirty="0">
              <a:cs typeface="Arial"/>
            </a:endParaRPr>
          </a:p>
          <a:p>
            <a:r>
              <a:rPr lang="fr-FR" sz="4400" dirty="0">
                <a:solidFill>
                  <a:srgbClr val="000000"/>
                </a:solidFill>
                <a:cs typeface="Arial"/>
              </a:rPr>
              <a:t>Support </a:t>
            </a:r>
            <a:r>
              <a:rPr lang="fr-FR" sz="4400" dirty="0" err="1">
                <a:solidFill>
                  <a:srgbClr val="000000"/>
                </a:solidFill>
                <a:cs typeface="Arial"/>
              </a:rPr>
              <a:t>with</a:t>
            </a:r>
            <a:r>
              <a:rPr lang="fr-FR" sz="4400" dirty="0">
                <a:solidFill>
                  <a:srgbClr val="000000"/>
                </a:solidFill>
                <a:cs typeface="Arial"/>
              </a:rPr>
              <a:t> </a:t>
            </a:r>
            <a:r>
              <a:rPr lang="fr-FR" sz="4400" dirty="0" err="1">
                <a:solidFill>
                  <a:srgbClr val="000000"/>
                </a:solidFill>
                <a:cs typeface="Arial"/>
              </a:rPr>
              <a:t>some</a:t>
            </a:r>
            <a:r>
              <a:rPr lang="fr-FR" sz="4400" dirty="0">
                <a:solidFill>
                  <a:srgbClr val="000000"/>
                </a:solidFill>
                <a:cs typeface="Arial"/>
              </a:rPr>
              <a:t> </a:t>
            </a:r>
            <a:r>
              <a:rPr lang="fr-FR" sz="4400" dirty="0" err="1">
                <a:solidFill>
                  <a:srgbClr val="000000"/>
                </a:solidFill>
                <a:cs typeface="Arial"/>
              </a:rPr>
              <a:t>steps</a:t>
            </a:r>
            <a:endParaRPr lang="fr-FR" sz="4400" dirty="0">
              <a:solidFill>
                <a:srgbClr val="000000"/>
              </a:solidFill>
              <a:cs typeface="Arial"/>
            </a:endParaRPr>
          </a:p>
          <a:p>
            <a:endParaRPr lang="fr-FR" sz="4400" dirty="0">
              <a:solidFill>
                <a:srgbClr val="333F48"/>
              </a:solidFill>
            </a:endParaRPr>
          </a:p>
          <a:p>
            <a:r>
              <a:rPr lang="fr-FR" sz="2900" dirty="0">
                <a:ea typeface="+mn-lt"/>
                <a:cs typeface="+mn-lt"/>
              </a:rPr>
              <a:t>514-527-0700 ou 514-322-5782</a:t>
            </a:r>
            <a:endParaRPr lang="fr-FR" dirty="0">
              <a:ea typeface="+mn-lt"/>
              <a:cs typeface="+mn-lt"/>
            </a:endParaRPr>
          </a:p>
          <a:p>
            <a:endParaRPr lang="fr-FR" sz="2900" dirty="0">
              <a:cs typeface="Arial"/>
            </a:endParaRPr>
          </a:p>
          <a:p>
            <a:r>
              <a:rPr lang="fr-FR" sz="2900" dirty="0">
                <a:solidFill>
                  <a:srgbClr val="333F48"/>
                </a:solidFill>
                <a:cs typeface="Arial"/>
                <a:hlinkClick r:id="rId3">
                  <a:extLst>
                    <a:ext uri="{A12FA001-AC4F-418D-AE19-62706E023703}">
                      <ahyp:hlinkClr xmlns:ahyp="http://schemas.microsoft.com/office/drawing/2018/hyperlinkcolor" val="tx"/>
                    </a:ext>
                  </a:extLst>
                </a:hlinkClick>
              </a:rPr>
              <a:t>opdsrm.com</a:t>
            </a:r>
            <a:endParaRPr lang="fr-FR" dirty="0">
              <a:solidFill>
                <a:srgbClr val="333F48"/>
              </a:solidFill>
              <a:hlinkClick r:id="rId3">
                <a:extLst>
                  <a:ext uri="{A12FA001-AC4F-418D-AE19-62706E023703}">
                    <ahyp:hlinkClr xmlns:ahyp="http://schemas.microsoft.com/office/drawing/2018/hyperlinkcolor" val="tx"/>
                  </a:ext>
                </a:extLst>
              </a:hlinkClick>
            </a:endParaRPr>
          </a:p>
          <a:p>
            <a:endParaRPr lang="fr-FR" sz="2900" dirty="0">
              <a:cs typeface="Arial"/>
            </a:endParaRPr>
          </a:p>
        </p:txBody>
      </p:sp>
      <p:grpSp>
        <p:nvGrpSpPr>
          <p:cNvPr id="5" name="Groupe 4">
            <a:extLst>
              <a:ext uri="{FF2B5EF4-FFF2-40B4-BE49-F238E27FC236}">
                <a16:creationId xmlns:a16="http://schemas.microsoft.com/office/drawing/2014/main" id="{CEED2A92-7749-09B8-8317-CB099AA47EFF}"/>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DAE463D5-92ED-1AAA-3671-2B0F925589EA}"/>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0616D2C8-A673-D5B7-DF7D-95AD1CE7C2F7}"/>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BDFDE6EA-300D-A38C-57FA-C7E79377BEC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6"/>
            <a:extLst>
              <a:ext uri="{FF2B5EF4-FFF2-40B4-BE49-F238E27FC236}">
                <a16:creationId xmlns:a16="http://schemas.microsoft.com/office/drawing/2014/main" id="{5F8B5F99-CCBB-33F7-1B6B-FF85A17462B4}"/>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(Capture d'écran du site web de l'organisme)</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8486B50C-060D-8005-D7B4-71E9EE45F2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1E737AEC-8FF3-56C5-0C24-624B57B7306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6DDEC839-0612-2E85-DBD6-760CF610B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58409" y="5729889"/>
            <a:ext cx="505676" cy="505676"/>
          </a:xfrm>
          <a:prstGeom prst="rect">
            <a:avLst/>
          </a:prstGeom>
        </p:spPr>
      </p:pic>
      <p:pic>
        <p:nvPicPr>
          <p:cNvPr id="3" name="Graphique 2" descr="Curseur avec un remplissage uni">
            <a:extLst>
              <a:ext uri="{FF2B5EF4-FFF2-40B4-BE49-F238E27FC236}">
                <a16:creationId xmlns:a16="http://schemas.microsoft.com/office/drawing/2014/main" id="{1C2EC73D-0EF0-436D-F40C-A8DE5CE5D6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58253" y="5614792"/>
            <a:ext cx="914400" cy="914400"/>
          </a:xfrm>
          <a:prstGeom prst="rect">
            <a:avLst/>
          </a:prstGeom>
        </p:spPr>
      </p:pic>
      <p:pic>
        <p:nvPicPr>
          <p:cNvPr id="12" name="Image 11" descr="Une image contenant texte, capture d’écran, graphisme, logo&#10;&#10;Le contenu généré par l’IA peut être incorrect.">
            <a:extLst>
              <a:ext uri="{FF2B5EF4-FFF2-40B4-BE49-F238E27FC236}">
                <a16:creationId xmlns:a16="http://schemas.microsoft.com/office/drawing/2014/main" id="{2EB72448-74A5-9B72-D9DA-CB30B5A021A1}"/>
              </a:ext>
            </a:extLst>
          </p:cNvPr>
          <p:cNvPicPr>
            <a:picLocks noChangeAspect="1"/>
          </p:cNvPicPr>
          <p:nvPr/>
        </p:nvPicPr>
        <p:blipFill>
          <a:blip r:embed="rId12"/>
          <a:stretch>
            <a:fillRect/>
          </a:stretch>
        </p:blipFill>
        <p:spPr>
          <a:xfrm>
            <a:off x="5664678" y="2440602"/>
            <a:ext cx="4787662" cy="2896945"/>
          </a:xfrm>
          <a:prstGeom prst="rect">
            <a:avLst/>
          </a:prstGeom>
        </p:spPr>
      </p:pic>
    </p:spTree>
    <p:extLst>
      <p:ext uri="{BB962C8B-B14F-4D97-AF65-F5344CB8AC3E}">
        <p14:creationId xmlns:p14="http://schemas.microsoft.com/office/powerpoint/2010/main" val="4730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a:cs typeface="Arial"/>
              </a:rPr>
              <a:t>Finding</a:t>
            </a:r>
            <a:r>
              <a:rPr lang="fr-CA" sz="2000" b="1" i="0" u="none" strike="noStrike" dirty="0">
                <a:effectLst/>
                <a:latin typeface="Arial"/>
                <a:cs typeface="Arial"/>
              </a:rPr>
              <a:t> help</a:t>
            </a:r>
            <a:br>
              <a:rPr lang="fr-FR" dirty="0"/>
            </a:br>
            <a:r>
              <a:rPr lang="fr-FR" dirty="0" err="1"/>
              <a:t>SimulAide</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70362" cy="3753584"/>
          </a:xfrm>
        </p:spPr>
        <p:txBody>
          <a:bodyPr vert="horz" lIns="91440" tIns="45720" rIns="91440" bIns="45720" rtlCol="0" anchor="t">
            <a:normAutofit/>
          </a:bodyPr>
          <a:lstStyle/>
          <a:p>
            <a:r>
              <a:rPr lang="fr-FR" sz="2800" dirty="0">
                <a:solidFill>
                  <a:schemeClr val="accent2"/>
                </a:solidFill>
              </a:rPr>
              <a:t>Social assistance </a:t>
            </a:r>
            <a:r>
              <a:rPr lang="fr-FR" sz="2800" dirty="0" err="1">
                <a:solidFill>
                  <a:schemeClr val="accent2"/>
                </a:solidFill>
              </a:rPr>
              <a:t>eligibility</a:t>
            </a:r>
            <a:r>
              <a:rPr lang="fr-FR" sz="2800" dirty="0">
                <a:solidFill>
                  <a:schemeClr val="accent2"/>
                </a:solidFill>
              </a:rPr>
              <a:t> </a:t>
            </a:r>
            <a:r>
              <a:rPr lang="fr-FR" sz="2800" dirty="0" err="1">
                <a:solidFill>
                  <a:schemeClr val="accent2"/>
                </a:solidFill>
              </a:rPr>
              <a:t>calculator</a:t>
            </a:r>
            <a:r>
              <a:rPr lang="fr-FR" sz="2800" dirty="0">
                <a:solidFill>
                  <a:schemeClr val="accent2"/>
                </a:solidFill>
              </a:rPr>
              <a:t> </a:t>
            </a:r>
            <a:r>
              <a:rPr lang="fr-FR" sz="2800" dirty="0" err="1">
                <a:solidFill>
                  <a:schemeClr val="accent2"/>
                </a:solidFill>
              </a:rPr>
              <a:t>tool</a:t>
            </a:r>
            <a:endParaRPr lang="fr-FR"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86689" y="532246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extLst>
                    <a:ext uri="{A12FA001-AC4F-418D-AE19-62706E023703}">
                      <ahyp:hlinkClr xmlns:ahyp="http://schemas.microsoft.com/office/drawing/2018/hyperlinkcolor" val="tx"/>
                    </a:ext>
                  </a:extLst>
                </a:hlinkClick>
              </a:rPr>
              <a:t>SimulAide</a:t>
            </a:r>
            <a:endParaRPr lang="fr-FR" dirty="0">
              <a:solidFill>
                <a:srgbClr val="333F48"/>
              </a:solidFill>
              <a:cs typeface="Arial"/>
              <a:hlinkClick r:id="rId12">
                <a:extLst>
                  <a:ext uri="{A12FA001-AC4F-418D-AE19-62706E023703}">
                    <ahyp:hlinkClr xmlns:ahyp="http://schemas.microsoft.com/office/drawing/2018/hyperlinkcolor" val="tx"/>
                  </a:ext>
                </a:extLst>
              </a:hlinkClick>
            </a:endParaRPr>
          </a:p>
        </p:txBody>
      </p:sp>
      <p:pic>
        <p:nvPicPr>
          <p:cNvPr id="14" name="Image 13" descr="Une image contenant texte, capture d’écran, Police&#10;&#10;Le contenu généré par l’IA peut être incorrect.">
            <a:extLst>
              <a:ext uri="{FF2B5EF4-FFF2-40B4-BE49-F238E27FC236}">
                <a16:creationId xmlns:a16="http://schemas.microsoft.com/office/drawing/2014/main" id="{00CD416B-0035-9655-18F9-D622C5A44D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88136" y="2507309"/>
            <a:ext cx="4801346" cy="2582970"/>
          </a:xfrm>
          <a:prstGeom prst="rect">
            <a:avLst/>
          </a:prstGeom>
        </p:spPr>
      </p:pic>
    </p:spTree>
    <p:extLst>
      <p:ext uri="{BB962C8B-B14F-4D97-AF65-F5344CB8AC3E}">
        <p14:creationId xmlns:p14="http://schemas.microsoft.com/office/powerpoint/2010/main" val="279917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a:cs typeface="Arial"/>
              </a:rPr>
              <a:t>Finding</a:t>
            </a:r>
            <a:r>
              <a:rPr lang="fr-CA" sz="2000" b="1" i="0" u="none" strike="noStrike" dirty="0">
                <a:effectLst/>
                <a:latin typeface="Arial"/>
                <a:cs typeface="Arial"/>
              </a:rPr>
              <a:t> help</a:t>
            </a:r>
            <a:br>
              <a:rPr lang="fr-FR" dirty="0"/>
            </a:br>
            <a:r>
              <a:rPr lang="fr-FR" dirty="0"/>
              <a:t>Info Justice Centres</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4000" b="1" dirty="0">
                <a:solidFill>
                  <a:schemeClr val="accent2"/>
                </a:solidFill>
              </a:rPr>
              <a:t>Info-</a:t>
            </a:r>
            <a:r>
              <a:rPr lang="fr-FR" sz="4000" b="1" dirty="0" err="1">
                <a:solidFill>
                  <a:schemeClr val="accent2"/>
                </a:solidFill>
              </a:rPr>
              <a:t>Seperation</a:t>
            </a:r>
            <a:r>
              <a:rPr lang="fr-FR" sz="4000" b="1" dirty="0">
                <a:solidFill>
                  <a:schemeClr val="accent2"/>
                </a:solidFill>
              </a:rPr>
              <a:t> Service</a:t>
            </a:r>
          </a:p>
          <a:p>
            <a:r>
              <a:rPr lang="fr-FR" sz="4000" dirty="0">
                <a:solidFill>
                  <a:schemeClr val="accent2"/>
                </a:solidFill>
              </a:rPr>
              <a:t>Free </a:t>
            </a:r>
            <a:r>
              <a:rPr lang="fr-FR" sz="4000" dirty="0" err="1">
                <a:solidFill>
                  <a:schemeClr val="accent2"/>
                </a:solidFill>
              </a:rPr>
              <a:t>legal</a:t>
            </a:r>
            <a:r>
              <a:rPr lang="fr-FR" sz="4000" dirty="0">
                <a:solidFill>
                  <a:schemeClr val="accent2"/>
                </a:solidFill>
              </a:rPr>
              <a:t> information</a:t>
            </a:r>
          </a:p>
          <a:p>
            <a:endParaRPr lang="fr-FR" sz="2000" dirty="0">
              <a:highlight>
                <a:srgbClr val="FFFF00"/>
              </a:highlight>
            </a:endParaRPr>
          </a:p>
          <a:p>
            <a:r>
              <a:rPr lang="fr-CA" sz="1800" dirty="0" err="1">
                <a:highlight>
                  <a:srgbClr val="F5F5F5"/>
                </a:highlight>
                <a:hlinkClick r:id="rId3"/>
              </a:rPr>
              <a:t>Separation</a:t>
            </a:r>
            <a:r>
              <a:rPr lang="fr-CA" sz="1800" dirty="0">
                <a:highlight>
                  <a:srgbClr val="F5F5F5"/>
                </a:highlight>
                <a:hlinkClick r:id="rId3"/>
              </a:rPr>
              <a:t> Info - Info Justice</a:t>
            </a:r>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27587" y="2124929"/>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3" name="AutoShape 6">
            <a:extLst>
              <a:ext uri="{FF2B5EF4-FFF2-40B4-BE49-F238E27FC236}">
                <a16:creationId xmlns:a16="http://schemas.microsoft.com/office/drawing/2014/main" id="{E348A94B-109B-0848-B950-97973A1EF3DA}"/>
              </a:ext>
            </a:extLst>
          </p:cNvPr>
          <p:cNvSpPr>
            <a:spLocks noChangeAspect="1" noChangeArrowheads="1"/>
          </p:cNvSpPr>
          <p:nvPr/>
        </p:nvSpPr>
        <p:spPr bwMode="auto">
          <a:xfrm>
            <a:off x="9348716" y="494380"/>
            <a:ext cx="1462054" cy="14620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54303" y="5525527"/>
            <a:ext cx="914400" cy="914400"/>
          </a:xfrm>
          <a:prstGeom prst="rect">
            <a:avLst/>
          </a:prstGeom>
        </p:spPr>
      </p:pic>
      <p:pic>
        <p:nvPicPr>
          <p:cNvPr id="14" name="Image 13">
            <a:extLst>
              <a:ext uri="{FF2B5EF4-FFF2-40B4-BE49-F238E27FC236}">
                <a16:creationId xmlns:a16="http://schemas.microsoft.com/office/drawing/2014/main" id="{3E3AB7BC-41F4-5CD3-4BAE-640A53E303E3}"/>
              </a:ext>
            </a:extLst>
          </p:cNvPr>
          <p:cNvPicPr>
            <a:picLocks noChangeAspect="1"/>
          </p:cNvPicPr>
          <p:nvPr/>
        </p:nvPicPr>
        <p:blipFill>
          <a:blip r:embed="rId11"/>
          <a:stretch>
            <a:fillRect/>
          </a:stretch>
        </p:blipFill>
        <p:spPr>
          <a:xfrm>
            <a:off x="5699342" y="2384781"/>
            <a:ext cx="4791206" cy="3100958"/>
          </a:xfrm>
          <a:prstGeom prst="rect">
            <a:avLst/>
          </a:prstGeom>
        </p:spPr>
      </p:pic>
    </p:spTree>
    <p:extLst>
      <p:ext uri="{BB962C8B-B14F-4D97-AF65-F5344CB8AC3E}">
        <p14:creationId xmlns:p14="http://schemas.microsoft.com/office/powerpoint/2010/main" val="15750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err="1"/>
              <a:t>ReBâtir</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4189412" cy="3753584"/>
          </a:xfrm>
        </p:spPr>
        <p:txBody>
          <a:bodyPr vert="horz" lIns="91440" tIns="45720" rIns="91440" bIns="45720" rtlCol="0" anchor="t">
            <a:normAutofit/>
          </a:bodyPr>
          <a:lstStyle/>
          <a:p>
            <a:r>
              <a:rPr lang="fr-FR" sz="2800" dirty="0">
                <a:solidFill>
                  <a:schemeClr val="accent2"/>
                </a:solidFill>
              </a:rPr>
              <a:t>4 </a:t>
            </a:r>
            <a:r>
              <a:rPr lang="fr-FR" sz="2800" dirty="0" err="1">
                <a:solidFill>
                  <a:schemeClr val="accent2"/>
                </a:solidFill>
              </a:rPr>
              <a:t>hours</a:t>
            </a:r>
            <a:r>
              <a:rPr lang="fr-FR" sz="2800" dirty="0">
                <a:solidFill>
                  <a:schemeClr val="accent2"/>
                </a:solidFill>
              </a:rPr>
              <a:t> of free </a:t>
            </a:r>
            <a:r>
              <a:rPr lang="fr-FR" sz="2800" dirty="0" err="1">
                <a:solidFill>
                  <a:schemeClr val="accent2"/>
                </a:solidFill>
              </a:rPr>
              <a:t>legal</a:t>
            </a:r>
            <a:r>
              <a:rPr lang="fr-FR" sz="2800" dirty="0">
                <a:solidFill>
                  <a:schemeClr val="accent2"/>
                </a:solidFill>
              </a:rPr>
              <a:t> consultation</a:t>
            </a:r>
            <a:endParaRPr lang="fr-FR" dirty="0">
              <a:solidFill>
                <a:schemeClr val="accent2"/>
              </a:solidFil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514" y="5608218"/>
            <a:ext cx="914400" cy="914400"/>
          </a:xfrm>
          <a:prstGeom prst="rect">
            <a:avLst/>
          </a:prstGeom>
        </p:spPr>
      </p:pic>
      <p:sp>
        <p:nvSpPr>
          <p:cNvPr id="9" name="Espace réservé du texte 3">
            <a:hlinkClick r:id="rId10"/>
            <a:extLst>
              <a:ext uri="{FF2B5EF4-FFF2-40B4-BE49-F238E27FC236}">
                <a16:creationId xmlns:a16="http://schemas.microsoft.com/office/drawing/2014/main" id="{DFC00939-A5AF-2F45-8497-DF6071357F40}"/>
              </a:ext>
            </a:extLst>
          </p:cNvPr>
          <p:cNvSpPr txBox="1">
            <a:spLocks/>
          </p:cNvSpPr>
          <p:nvPr/>
        </p:nvSpPr>
        <p:spPr>
          <a:xfrm>
            <a:off x="1073799" y="5090279"/>
            <a:ext cx="3291840" cy="41592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chemeClr val="accent2"/>
                </a:solidFill>
                <a:hlinkClick r:id="rId11"/>
              </a:rPr>
              <a:t>Rebâtir</a:t>
            </a:r>
            <a:endParaRPr lang="fr-CA" dirty="0">
              <a:solidFill>
                <a:schemeClr val="accent2"/>
              </a:solidFill>
            </a:endParaRPr>
          </a:p>
        </p:txBody>
      </p:sp>
      <p:sp>
        <p:nvSpPr>
          <p:cNvPr id="13" name="ZoneTexte 12">
            <a:extLst>
              <a:ext uri="{FF2B5EF4-FFF2-40B4-BE49-F238E27FC236}">
                <a16:creationId xmlns:a16="http://schemas.microsoft.com/office/drawing/2014/main" id="{C92BD923-89A4-2DE5-3E0A-D142DAD85859}"/>
              </a:ext>
            </a:extLst>
          </p:cNvPr>
          <p:cNvSpPr txBox="1"/>
          <p:nvPr/>
        </p:nvSpPr>
        <p:spPr>
          <a:xfrm>
            <a:off x="837122" y="3172364"/>
            <a:ext cx="396239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r-CA" sz="2800" dirty="0">
                <a:solidFill>
                  <a:schemeClr val="accent2"/>
                </a:solidFill>
                <a:latin typeface="Arial"/>
                <a:ea typeface="Calibri"/>
                <a:cs typeface="Calibri"/>
              </a:rPr>
              <a:t>1-833-732-2847</a:t>
            </a:r>
            <a:endParaRPr lang="fr-FR" sz="2800">
              <a:solidFill>
                <a:schemeClr val="accent2"/>
              </a:solidFill>
              <a:latin typeface="Arial"/>
              <a:cs typeface="Arial"/>
            </a:endParaRPr>
          </a:p>
        </p:txBody>
      </p:sp>
      <p:pic>
        <p:nvPicPr>
          <p:cNvPr id="2050" name="Picture 2" descr="Une image contenant texte, capture d’écran, Police, graphisme&#10;&#10;Le contenu généré par l’IA peut être incorrect.">
            <a:extLst>
              <a:ext uri="{FF2B5EF4-FFF2-40B4-BE49-F238E27FC236}">
                <a16:creationId xmlns:a16="http://schemas.microsoft.com/office/drawing/2014/main" id="{0710D4CA-899E-8DDB-3E5E-CEBC20A800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4178" y="2379772"/>
            <a:ext cx="4820217" cy="3010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07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9842818" cy="1053169"/>
          </a:xfrm>
        </p:spPr>
        <p:txBody>
          <a:bodyPr>
            <a:normAutofit fontScale="90000"/>
          </a:bodyPr>
          <a:lstStyle/>
          <a:p>
            <a:r>
              <a:rPr lang="fr-CA" sz="2000" dirty="0" err="1">
                <a:latin typeface="Arial"/>
                <a:cs typeface="Arial"/>
              </a:rPr>
              <a:t>Finding</a:t>
            </a:r>
            <a:r>
              <a:rPr lang="fr-CA" sz="2000" dirty="0">
                <a:latin typeface="Arial"/>
                <a:cs typeface="Arial"/>
              </a:rPr>
              <a:t> help</a:t>
            </a:r>
            <a:br>
              <a:rPr lang="fr-FR" dirty="0"/>
            </a:br>
            <a:r>
              <a:rPr lang="fr-CA" dirty="0">
                <a:cs typeface="Arial"/>
              </a:rPr>
              <a:t>Commission des services juridiques (</a:t>
            </a:r>
            <a:r>
              <a:rPr lang="fr-CA" dirty="0" err="1">
                <a:cs typeface="Arial"/>
              </a:rPr>
              <a:t>legal</a:t>
            </a:r>
            <a:r>
              <a:rPr lang="fr-CA" dirty="0">
                <a:cs typeface="Arial"/>
              </a:rPr>
              <a:t> </a:t>
            </a:r>
            <a:r>
              <a:rPr lang="fr-CA" dirty="0" err="1">
                <a:cs typeface="Arial"/>
              </a:rPr>
              <a:t>aid</a:t>
            </a:r>
            <a:r>
              <a:rPr lang="fr-CA" dirty="0">
                <a:cs typeface="Arial"/>
              </a:rPr>
              <a:t>)</a:t>
            </a:r>
            <a:endParaRPr lang="fr-FR" dirty="0"/>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a:bodyPr>
          <a:lstStyle/>
          <a:p>
            <a:r>
              <a:rPr lang="fr-FR" sz="2800" dirty="0">
                <a:solidFill>
                  <a:schemeClr val="accent2"/>
                </a:solidFill>
              </a:rPr>
              <a:t>Legal </a:t>
            </a:r>
            <a:r>
              <a:rPr lang="fr-FR" sz="2800" dirty="0" err="1">
                <a:solidFill>
                  <a:schemeClr val="accent2"/>
                </a:solidFill>
              </a:rPr>
              <a:t>aid</a:t>
            </a:r>
            <a:r>
              <a:rPr lang="fr-FR" sz="2800" dirty="0">
                <a:solidFill>
                  <a:schemeClr val="accent2"/>
                </a:solidFill>
              </a:rPr>
              <a:t> for free or at </a:t>
            </a:r>
            <a:r>
              <a:rPr lang="fr-FR" sz="2800" dirty="0" err="1">
                <a:solidFill>
                  <a:schemeClr val="accent2"/>
                </a:solidFill>
              </a:rPr>
              <a:t>low</a:t>
            </a:r>
            <a:r>
              <a:rPr lang="fr-FR" sz="2800" dirty="0">
                <a:solidFill>
                  <a:schemeClr val="accent2"/>
                </a:solidFill>
              </a:rPr>
              <a:t> </a:t>
            </a:r>
            <a:r>
              <a:rPr lang="fr-FR" sz="2800" dirty="0" err="1">
                <a:solidFill>
                  <a:schemeClr val="accent2"/>
                </a:solidFill>
              </a:rPr>
              <a:t>cost</a:t>
            </a:r>
            <a:endParaRPr lang="fr-FR" sz="2800" dirty="0">
              <a:solidFill>
                <a:schemeClr val="accent2"/>
              </a:solidFill>
              <a:cs typeface="Arial"/>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4">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5"/>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94333" y="2379772"/>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
        <p:nvSpPr>
          <p:cNvPr id="3" name="AutoShape 2">
            <a:extLst>
              <a:ext uri="{FF2B5EF4-FFF2-40B4-BE49-F238E27FC236}">
                <a16:creationId xmlns:a16="http://schemas.microsoft.com/office/drawing/2014/main" id="{0F5DF2B0-9A4F-A02B-80DF-79F1B3746FC9}"/>
              </a:ext>
            </a:extLst>
          </p:cNvPr>
          <p:cNvSpPr>
            <a:spLocks noChangeAspect="1" noChangeArrowheads="1"/>
          </p:cNvSpPr>
          <p:nvPr/>
        </p:nvSpPr>
        <p:spPr bwMode="auto">
          <a:xfrm>
            <a:off x="5487420" y="3276600"/>
            <a:ext cx="760980" cy="7609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2" name="AutoShape 4">
            <a:extLst>
              <a:ext uri="{FF2B5EF4-FFF2-40B4-BE49-F238E27FC236}">
                <a16:creationId xmlns:a16="http://schemas.microsoft.com/office/drawing/2014/main" id="{5608BFED-CC85-9949-347F-229B785B3C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5" name="Graphique 14" descr="Curseur avec un remplissage uni">
            <a:extLst>
              <a:ext uri="{FF2B5EF4-FFF2-40B4-BE49-F238E27FC236}">
                <a16:creationId xmlns:a16="http://schemas.microsoft.com/office/drawing/2014/main" id="{104CFDFD-9779-B774-7549-2046B040F1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10514" y="5608218"/>
            <a:ext cx="914400" cy="914400"/>
          </a:xfrm>
          <a:prstGeom prst="rect">
            <a:avLst/>
          </a:prstGeom>
        </p:spPr>
      </p:pic>
      <p:sp>
        <p:nvSpPr>
          <p:cNvPr id="9" name="Espace réservé du texte 3">
            <a:hlinkClick r:id="rId11"/>
            <a:extLst>
              <a:ext uri="{FF2B5EF4-FFF2-40B4-BE49-F238E27FC236}">
                <a16:creationId xmlns:a16="http://schemas.microsoft.com/office/drawing/2014/main" id="{DFC00939-A5AF-2F45-8497-DF6071357F40}"/>
              </a:ext>
            </a:extLst>
          </p:cNvPr>
          <p:cNvSpPr txBox="1">
            <a:spLocks/>
          </p:cNvSpPr>
          <p:nvPr/>
        </p:nvSpPr>
        <p:spPr>
          <a:xfrm>
            <a:off x="1073799" y="4824039"/>
            <a:ext cx="3291840" cy="682165"/>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en-US" dirty="0">
                <a:hlinkClick r:id="rId12"/>
              </a:rPr>
              <a:t>Legal Aide Offices and Lawyers</a:t>
            </a:r>
            <a:endParaRPr lang="fr-FR" dirty="0"/>
          </a:p>
        </p:txBody>
      </p:sp>
      <p:pic>
        <p:nvPicPr>
          <p:cNvPr id="16" name="Image 15" descr="Une image contenant texte, capture d’écran, logiciel, Page web&#10;&#10;Le contenu généré par l’IA peut être incorrect.">
            <a:extLst>
              <a:ext uri="{FF2B5EF4-FFF2-40B4-BE49-F238E27FC236}">
                <a16:creationId xmlns:a16="http://schemas.microsoft.com/office/drawing/2014/main" id="{50999161-AD46-7E2B-EC50-C00809203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87297" y="2400465"/>
            <a:ext cx="4814336" cy="2556935"/>
          </a:xfrm>
          <a:prstGeom prst="rect">
            <a:avLst/>
          </a:prstGeom>
        </p:spPr>
      </p:pic>
    </p:spTree>
    <p:custDataLst>
      <p:tags r:id="rId1"/>
    </p:custDataLst>
    <p:extLst>
      <p:ext uri="{BB962C8B-B14F-4D97-AF65-F5344CB8AC3E}">
        <p14:creationId xmlns:p14="http://schemas.microsoft.com/office/powerpoint/2010/main" val="190839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932B2-778B-E564-A069-D21DA32A6D4F}"/>
              </a:ext>
            </a:extLst>
          </p:cNvPr>
          <p:cNvSpPr>
            <a:spLocks noGrp="1"/>
          </p:cNvSpPr>
          <p:nvPr>
            <p:ph type="title"/>
          </p:nvPr>
        </p:nvSpPr>
        <p:spPr/>
        <p:txBody>
          <a:bodyPr/>
          <a:lstStyle/>
          <a:p>
            <a:r>
              <a:rPr lang="fr-FR" dirty="0" err="1">
                <a:cs typeface="Arial"/>
              </a:rPr>
              <a:t>Other</a:t>
            </a:r>
            <a:r>
              <a:rPr lang="fr-FR" dirty="0">
                <a:cs typeface="Arial"/>
              </a:rPr>
              <a:t> </a:t>
            </a:r>
            <a:r>
              <a:rPr lang="fr-FR" dirty="0" err="1">
                <a:cs typeface="Arial"/>
              </a:rPr>
              <a:t>resources</a:t>
            </a:r>
            <a:endParaRPr lang="fr-FR" dirty="0" err="1"/>
          </a:p>
        </p:txBody>
      </p:sp>
      <p:sp>
        <p:nvSpPr>
          <p:cNvPr id="3" name="Espace réservé du contenu 2">
            <a:extLst>
              <a:ext uri="{FF2B5EF4-FFF2-40B4-BE49-F238E27FC236}">
                <a16:creationId xmlns:a16="http://schemas.microsoft.com/office/drawing/2014/main" id="{2736D7D5-1126-A213-EBC9-FBE7AF17CC6D}"/>
              </a:ext>
            </a:extLst>
          </p:cNvPr>
          <p:cNvSpPr>
            <a:spLocks noGrp="1"/>
          </p:cNvSpPr>
          <p:nvPr>
            <p:ph idx="1"/>
          </p:nvPr>
        </p:nvSpPr>
        <p:spPr>
          <a:xfrm>
            <a:off x="480970" y="2250578"/>
            <a:ext cx="11232764" cy="4028568"/>
          </a:xfrm>
        </p:spPr>
        <p:txBody>
          <a:bodyPr vert="horz" lIns="91440" tIns="45720" rIns="91440" bIns="45720" rtlCol="0" anchor="t">
            <a:normAutofit lnSpcReduction="10000"/>
          </a:bodyPr>
          <a:lstStyle/>
          <a:p>
            <a:pPr marL="404495" lvl="2" indent="-404495">
              <a:lnSpc>
                <a:spcPct val="100000"/>
              </a:lnSpc>
              <a:buFont typeface="Police système,Sans-Serif" panose="020B0604020202020204" pitchFamily="34" charset="0"/>
            </a:pPr>
            <a:r>
              <a:rPr lang="fr-CA" sz="2400" dirty="0">
                <a:solidFill>
                  <a:srgbClr val="212121"/>
                </a:solidFill>
                <a:cs typeface="Arial"/>
              </a:rPr>
              <a:t>ACEF</a:t>
            </a: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Répertoire des médiateurs familiaux du Québec (a </a:t>
            </a:r>
            <a:r>
              <a:rPr lang="fr-CA" sz="2400" dirty="0" err="1">
                <a:solidFill>
                  <a:srgbClr val="212121"/>
                </a:solidFill>
                <a:cs typeface="Arial"/>
              </a:rPr>
              <a:t>list</a:t>
            </a:r>
            <a:r>
              <a:rPr lang="fr-CA" sz="2400" dirty="0">
                <a:solidFill>
                  <a:srgbClr val="212121"/>
                </a:solidFill>
                <a:cs typeface="Arial"/>
              </a:rPr>
              <a:t> of </a:t>
            </a:r>
            <a:r>
              <a:rPr lang="fr-CA" sz="2400" dirty="0" err="1">
                <a:solidFill>
                  <a:srgbClr val="212121"/>
                </a:solidFill>
                <a:cs typeface="Arial"/>
              </a:rPr>
              <a:t>family</a:t>
            </a:r>
            <a:r>
              <a:rPr lang="fr-CA" sz="2400" dirty="0">
                <a:solidFill>
                  <a:srgbClr val="212121"/>
                </a:solidFill>
                <a:cs typeface="Arial"/>
              </a:rPr>
              <a:t> </a:t>
            </a:r>
            <a:r>
              <a:rPr lang="fr-CA" sz="2400" dirty="0" err="1">
                <a:solidFill>
                  <a:srgbClr val="212121"/>
                </a:solidFill>
                <a:cs typeface="Arial"/>
              </a:rPr>
              <a:t>mediators</a:t>
            </a:r>
            <a:r>
              <a:rPr lang="fr-CA" sz="2400" dirty="0">
                <a:solidFill>
                  <a:srgbClr val="212121"/>
                </a:solidFill>
                <a:cs typeface="Arial"/>
              </a:rPr>
              <a:t> in </a:t>
            </a:r>
            <a:r>
              <a:rPr lang="fr-CA" sz="2400" dirty="0" err="1">
                <a:solidFill>
                  <a:srgbClr val="212121"/>
                </a:solidFill>
                <a:cs typeface="Arial"/>
              </a:rPr>
              <a:t>Quebec</a:t>
            </a:r>
            <a:r>
              <a:rPr lang="fr-CA" sz="2400" dirty="0">
                <a:solidFill>
                  <a:srgbClr val="212121"/>
                </a:solidFill>
                <a:cs typeface="Arial"/>
              </a:rPr>
              <a:t>)</a:t>
            </a:r>
            <a:endParaRPr lang="en-US" sz="2400" dirty="0">
              <a:solidFill>
                <a:srgbClr val="212121"/>
              </a:solidFill>
              <a:cs typeface="Arial"/>
            </a:endParaRP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Service d’Interprète d’Aide et de Référence aux Immigrants (SIARI) </a:t>
            </a:r>
            <a:endParaRPr lang="en-US" sz="2400" dirty="0">
              <a:solidFill>
                <a:srgbClr val="212121"/>
              </a:solidFill>
              <a:cs typeface="Arial"/>
            </a:endParaRPr>
          </a:p>
          <a:p>
            <a:pPr lvl="2">
              <a:lnSpc>
                <a:spcPct val="100000"/>
              </a:lnSpc>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a:solidFill>
                  <a:srgbClr val="212121"/>
                </a:solidFill>
                <a:cs typeface="Arial"/>
              </a:rPr>
              <a:t>Francisation Québec</a:t>
            </a:r>
            <a:endParaRPr lang="fr-FR" dirty="0" err="1">
              <a:solidFill>
                <a:srgbClr val="000000"/>
              </a:solidFill>
              <a:cs typeface="Arial"/>
            </a:endParaRP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buFont typeface="Police système,Sans-Serif" panose="020B0604020202020204" pitchFamily="34" charset="0"/>
            </a:pPr>
            <a:r>
              <a:rPr lang="fr-CA" sz="2400" dirty="0">
                <a:solidFill>
                  <a:srgbClr val="212121"/>
                </a:solidFill>
                <a:cs typeface="Arial"/>
              </a:rPr>
              <a:t>Quebec.ca - </a:t>
            </a:r>
            <a:r>
              <a:rPr lang="fr-CA" sz="2400" dirty="0">
                <a:solidFill>
                  <a:srgbClr val="212121"/>
                </a:solidFill>
                <a:latin typeface="Arial"/>
                <a:ea typeface="Roboto"/>
                <a:cs typeface="Arial"/>
              </a:rPr>
              <a:t>Social Assistance and Social </a:t>
            </a:r>
            <a:r>
              <a:rPr lang="fr-CA" sz="2400" dirty="0" err="1">
                <a:solidFill>
                  <a:srgbClr val="212121"/>
                </a:solidFill>
                <a:latin typeface="Arial"/>
                <a:ea typeface="Roboto"/>
                <a:cs typeface="Arial"/>
              </a:rPr>
              <a:t>Solidarity</a:t>
            </a:r>
            <a:endParaRPr lang="fr-FR" dirty="0">
              <a:solidFill>
                <a:srgbClr val="000000"/>
              </a:solidFill>
              <a:latin typeface="Arial"/>
              <a:cs typeface="Arial"/>
            </a:endParaRPr>
          </a:p>
          <a:p>
            <a:pPr marL="404495" lvl="2" indent="-404495">
              <a:lnSpc>
                <a:spcPct val="100000"/>
              </a:lnSpc>
              <a:buFont typeface="Police système,Sans-Serif" panose="020B0604020202020204" pitchFamily="34" charset="0"/>
            </a:pPr>
            <a:endParaRPr lang="fr-CA" sz="2400" dirty="0">
              <a:solidFill>
                <a:srgbClr val="212121"/>
              </a:solidFill>
              <a:cs typeface="Arial"/>
            </a:endParaRPr>
          </a:p>
          <a:p>
            <a:pPr marL="404495" lvl="2" indent="-404495">
              <a:lnSpc>
                <a:spcPct val="100000"/>
              </a:lnSpc>
            </a:pPr>
            <a:endParaRPr lang="fr-CA" sz="2400" dirty="0">
              <a:solidFill>
                <a:srgbClr val="212121"/>
              </a:solidFill>
              <a:cs typeface="Arial"/>
            </a:endParaRPr>
          </a:p>
        </p:txBody>
      </p:sp>
    </p:spTree>
    <p:extLst>
      <p:ext uri="{BB962C8B-B14F-4D97-AF65-F5344CB8AC3E}">
        <p14:creationId xmlns:p14="http://schemas.microsoft.com/office/powerpoint/2010/main" val="21205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dirty="0" err="1">
                <a:latin typeface="Arial"/>
                <a:cs typeface="Arial"/>
              </a:rPr>
              <a:t>Taking</a:t>
            </a:r>
            <a:r>
              <a:rPr lang="fr-CA" sz="1800" dirty="0">
                <a:latin typeface="Arial"/>
                <a:cs typeface="Arial"/>
              </a:rPr>
              <a:t> action</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What</a:t>
            </a:r>
            <a:r>
              <a:rPr lang="fr-CA" sz="4000" dirty="0">
                <a:solidFill>
                  <a:schemeClr val="accent2"/>
                </a:solidFill>
                <a:latin typeface="Arial"/>
                <a:cs typeface="Arial"/>
              </a:rPr>
              <a:t> </a:t>
            </a:r>
            <a:r>
              <a:rPr lang="fr-CA" sz="4000" dirty="0" err="1">
                <a:solidFill>
                  <a:schemeClr val="accent2"/>
                </a:solidFill>
                <a:latin typeface="Arial"/>
                <a:cs typeface="Arial"/>
              </a:rPr>
              <a:t>could</a:t>
            </a:r>
            <a:r>
              <a:rPr lang="fr-CA" sz="4000" dirty="0">
                <a:solidFill>
                  <a:schemeClr val="accent2"/>
                </a:solidFill>
                <a:latin typeface="Arial"/>
                <a:cs typeface="Arial"/>
              </a:rPr>
              <a:t> Jennifer do?</a:t>
            </a:r>
            <a:endParaRPr lang="fr-CA" dirty="0">
              <a:solidFill>
                <a:schemeClr val="accent2"/>
              </a:solidFill>
              <a:latin typeface="Arial"/>
              <a:cs typeface="Arial"/>
            </a:endParaRP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p:txBody>
          <a:bodyPr vert="horz" lIns="91440" tIns="45720" rIns="91440" bIns="45720" rtlCol="0" anchor="t">
            <a:noAutofit/>
          </a:bodyPr>
          <a:lstStyle/>
          <a:p>
            <a:pPr fontAlgn="base">
              <a:lnSpc>
                <a:spcPct val="100000"/>
              </a:lnSpc>
            </a:pPr>
            <a:r>
              <a:rPr lang="fr-CA" sz="2400" b="1" dirty="0" err="1">
                <a:solidFill>
                  <a:srgbClr val="212121"/>
                </a:solidFill>
                <a:cs typeface="Arial"/>
              </a:rPr>
              <a:t>Find</a:t>
            </a:r>
            <a:r>
              <a:rPr lang="fr-CA" sz="2400" b="1" dirty="0">
                <a:solidFill>
                  <a:srgbClr val="212121"/>
                </a:solidFill>
                <a:cs typeface="Arial"/>
              </a:rPr>
              <a:t> a </a:t>
            </a:r>
            <a:r>
              <a:rPr lang="fr-CA" sz="2400" b="1" dirty="0" err="1">
                <a:solidFill>
                  <a:srgbClr val="212121"/>
                </a:solidFill>
                <a:cs typeface="Arial"/>
              </a:rPr>
              <a:t>resource</a:t>
            </a:r>
            <a:r>
              <a:rPr lang="fr-CA" sz="2400" b="1" dirty="0">
                <a:solidFill>
                  <a:srgbClr val="212121"/>
                </a:solidFill>
                <a:cs typeface="Arial"/>
              </a:rPr>
              <a:t> </a:t>
            </a:r>
            <a:r>
              <a:rPr lang="fr-CA" sz="2400" b="1" dirty="0" err="1">
                <a:solidFill>
                  <a:srgbClr val="212121"/>
                </a:solidFill>
                <a:cs typeface="Arial"/>
              </a:rPr>
              <a:t>that</a:t>
            </a:r>
            <a:r>
              <a:rPr lang="fr-CA" sz="2400" b="1" dirty="0">
                <a:solidFill>
                  <a:srgbClr val="212121"/>
                </a:solidFill>
                <a:cs typeface="Arial"/>
              </a:rPr>
              <a:t> can help </a:t>
            </a:r>
            <a:r>
              <a:rPr lang="fr-CA" sz="2400" b="1" dirty="0" err="1">
                <a:solidFill>
                  <a:srgbClr val="212121"/>
                </a:solidFill>
                <a:cs typeface="Arial"/>
              </a:rPr>
              <a:t>calculate</a:t>
            </a:r>
            <a:r>
              <a:rPr lang="fr-CA" sz="2400" b="1" dirty="0">
                <a:solidFill>
                  <a:srgbClr val="212121"/>
                </a:solidFill>
                <a:cs typeface="Arial"/>
              </a:rPr>
              <a:t> </a:t>
            </a:r>
            <a:r>
              <a:rPr lang="fr-CA" sz="2400" b="1" dirty="0" err="1">
                <a:solidFill>
                  <a:srgbClr val="212121"/>
                </a:solidFill>
                <a:cs typeface="Arial"/>
              </a:rPr>
              <a:t>child</a:t>
            </a:r>
            <a:r>
              <a:rPr lang="fr-CA" sz="2400" b="1" dirty="0">
                <a:solidFill>
                  <a:srgbClr val="212121"/>
                </a:solidFill>
                <a:cs typeface="Arial"/>
              </a:rPr>
              <a:t> support</a:t>
            </a:r>
          </a:p>
          <a:p>
            <a:pPr>
              <a:lnSpc>
                <a:spcPct val="100000"/>
              </a:lnSpc>
            </a:pPr>
            <a:endParaRPr lang="fr-CA" sz="2400" dirty="0">
              <a:solidFill>
                <a:srgbClr val="212121"/>
              </a:solidFill>
              <a:cs typeface="Arial"/>
            </a:endParaRPr>
          </a:p>
          <a:p>
            <a:pPr>
              <a:lnSpc>
                <a:spcPct val="100000"/>
              </a:lnSpc>
            </a:pPr>
            <a:r>
              <a:rPr lang="fr-CA" sz="2400" b="1" dirty="0" err="1">
                <a:cs typeface="Arial"/>
              </a:rPr>
              <a:t>Find</a:t>
            </a:r>
            <a:r>
              <a:rPr lang="fr-CA" sz="2400" b="1" dirty="0">
                <a:cs typeface="Arial"/>
              </a:rPr>
              <a:t> a job </a:t>
            </a:r>
            <a:r>
              <a:rPr lang="fr-CA" sz="2400" b="1" dirty="0" err="1">
                <a:cs typeface="Arial"/>
              </a:rPr>
              <a:t>search</a:t>
            </a:r>
            <a:r>
              <a:rPr lang="fr-CA" sz="2400" b="1" dirty="0">
                <a:cs typeface="Arial"/>
              </a:rPr>
              <a:t> club </a:t>
            </a:r>
            <a:r>
              <a:rPr lang="fr-CA" sz="2400" b="1" dirty="0" err="1">
                <a:cs typeface="Arial"/>
              </a:rPr>
              <a:t>near</a:t>
            </a:r>
            <a:r>
              <a:rPr lang="fr-CA" sz="2400" b="1" dirty="0">
                <a:cs typeface="Arial"/>
              </a:rPr>
              <a:t> </a:t>
            </a:r>
            <a:r>
              <a:rPr lang="fr-CA" sz="2400" b="1" dirty="0" err="1">
                <a:cs typeface="Arial"/>
              </a:rPr>
              <a:t>her</a:t>
            </a:r>
            <a:r>
              <a:rPr lang="fr-CA" sz="2400" b="1" dirty="0">
                <a:cs typeface="Arial"/>
              </a:rPr>
              <a:t> place</a:t>
            </a:r>
            <a:endParaRPr lang="fr-CA" sz="2400" dirty="0">
              <a:cs typeface="Arial"/>
            </a:endParaRPr>
          </a:p>
          <a:p>
            <a:pPr>
              <a:lnSpc>
                <a:spcPct val="100000"/>
              </a:lnSpc>
            </a:pPr>
            <a:endParaRPr lang="fr-CA" sz="2400" dirty="0">
              <a:solidFill>
                <a:srgbClr val="212121"/>
              </a:solidFill>
              <a:cs typeface="Arial"/>
            </a:endParaRPr>
          </a:p>
          <a:p>
            <a:pPr>
              <a:lnSpc>
                <a:spcPct val="100000"/>
              </a:lnSpc>
            </a:pPr>
            <a:r>
              <a:rPr lang="fr-CA" sz="2400" b="1" dirty="0">
                <a:solidFill>
                  <a:srgbClr val="212121"/>
                </a:solidFill>
                <a:cs typeface="Arial"/>
              </a:rPr>
              <a:t>Check </a:t>
            </a:r>
            <a:r>
              <a:rPr lang="fr-CA" sz="2400" b="1" dirty="0" err="1">
                <a:solidFill>
                  <a:srgbClr val="212121"/>
                </a:solidFill>
                <a:cs typeface="Arial"/>
              </a:rPr>
              <a:t>whether</a:t>
            </a:r>
            <a:r>
              <a:rPr lang="fr-CA" sz="2400" b="1" dirty="0">
                <a:solidFill>
                  <a:srgbClr val="212121"/>
                </a:solidFill>
                <a:cs typeface="Arial"/>
              </a:rPr>
              <a:t> </a:t>
            </a:r>
            <a:r>
              <a:rPr lang="fr-CA" sz="2400" b="1" dirty="0" err="1">
                <a:solidFill>
                  <a:srgbClr val="212121"/>
                </a:solidFill>
                <a:cs typeface="Arial"/>
              </a:rPr>
              <a:t>she</a:t>
            </a:r>
            <a:r>
              <a:rPr lang="fr-CA" sz="2400" b="1" dirty="0">
                <a:solidFill>
                  <a:srgbClr val="212121"/>
                </a:solidFill>
                <a:cs typeface="Arial"/>
              </a:rPr>
              <a:t> qualifies for social assistance</a:t>
            </a:r>
            <a:endParaRPr lang="fr-CA" sz="2400"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9" name="Image 8" descr="Une image contenant cercle, conception&#10;&#10;Description générée automatiquement">
            <a:extLst>
              <a:ext uri="{FF2B5EF4-FFF2-40B4-BE49-F238E27FC236}">
                <a16:creationId xmlns:a16="http://schemas.microsoft.com/office/drawing/2014/main" id="{F4BAD8E5-07FB-1694-5D75-161763364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010" y="5646600"/>
            <a:ext cx="933580" cy="981212"/>
          </a:xfrm>
          <a:prstGeom prst="rect">
            <a:avLst/>
          </a:prstGeom>
        </p:spPr>
      </p:pic>
      <p:pic>
        <p:nvPicPr>
          <p:cNvPr id="7" name="Espace réservé du contenu 6" descr="Une image contenant habits, illustration, clipart, dessin&#10;&#10;Description générée automatiquement">
            <a:extLst>
              <a:ext uri="{FF2B5EF4-FFF2-40B4-BE49-F238E27FC236}">
                <a16:creationId xmlns:a16="http://schemas.microsoft.com/office/drawing/2014/main" id="{460D0854-221B-91A5-1E4A-81B39DCF800C}"/>
              </a:ext>
            </a:extLst>
          </p:cNvPr>
          <p:cNvPicPr>
            <a:picLocks noGrp="1" noChangeAspect="1"/>
          </p:cNvPicPr>
          <p:nvPr>
            <p:ph sz="half" idx="1"/>
          </p:nvPr>
        </p:nvPicPr>
        <p:blipFill>
          <a:blip r:embed="rId4"/>
          <a:stretch>
            <a:fillRect/>
          </a:stretch>
        </p:blipFill>
        <p:spPr>
          <a:xfrm>
            <a:off x="1420936" y="1702661"/>
            <a:ext cx="4729906" cy="4638101"/>
          </a:xfrm>
        </p:spPr>
      </p:pic>
    </p:spTree>
    <p:extLst>
      <p:ext uri="{BB962C8B-B14F-4D97-AF65-F5344CB8AC3E}">
        <p14:creationId xmlns:p14="http://schemas.microsoft.com/office/powerpoint/2010/main" val="1767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55A3B0-F52C-79E9-AE16-8FE2DC355203}"/>
              </a:ext>
            </a:extLst>
          </p:cNvPr>
          <p:cNvSpPr>
            <a:spLocks noGrp="1"/>
          </p:cNvSpPr>
          <p:nvPr>
            <p:ph type="title"/>
          </p:nvPr>
        </p:nvSpPr>
        <p:spPr>
          <a:xfrm>
            <a:off x="3935176" y="2766218"/>
            <a:ext cx="8109529" cy="1325563"/>
          </a:xfrm>
        </p:spPr>
        <p:txBody>
          <a:bodyPr>
            <a:normAutofit/>
          </a:bodyPr>
          <a:lstStyle/>
          <a:p>
            <a:r>
              <a:rPr lang="fr-FR" sz="6000" dirty="0"/>
              <a:t>Questions?</a:t>
            </a:r>
          </a:p>
        </p:txBody>
      </p:sp>
    </p:spTree>
    <p:extLst>
      <p:ext uri="{BB962C8B-B14F-4D97-AF65-F5344CB8AC3E}">
        <p14:creationId xmlns:p14="http://schemas.microsoft.com/office/powerpoint/2010/main" val="401761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204DA-9E3A-0FED-C397-3219F05D0CF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90338BD-4DB7-21FC-BC4B-B3607E3CD24D}"/>
              </a:ext>
            </a:extLst>
          </p:cNvPr>
          <p:cNvSpPr>
            <a:spLocks noGrp="1"/>
          </p:cNvSpPr>
          <p:nvPr>
            <p:ph idx="1"/>
          </p:nvPr>
        </p:nvSpPr>
        <p:spPr>
          <a:xfrm>
            <a:off x="1737093" y="2417592"/>
            <a:ext cx="8992669" cy="3955500"/>
          </a:xfrm>
        </p:spPr>
        <p:txBody>
          <a:bodyPr vert="horz" lIns="91440" tIns="45720" rIns="91440" bIns="45720" rtlCol="0" anchor="t">
            <a:normAutofit/>
          </a:bodyPr>
          <a:lstStyle/>
          <a:p>
            <a:pPr marL="0" indent="0" algn="ctr">
              <a:buNone/>
            </a:pPr>
            <a:r>
              <a:rPr lang="fr-FR" sz="2400" dirty="0">
                <a:cs typeface="Arial"/>
              </a:rPr>
              <a:t>Éducaloi </a:t>
            </a:r>
            <a:r>
              <a:rPr lang="fr-FR" sz="2400" dirty="0" err="1">
                <a:cs typeface="Arial"/>
              </a:rPr>
              <a:t>thanks</a:t>
            </a:r>
            <a:r>
              <a:rPr lang="fr-FR" sz="2400" dirty="0">
                <a:cs typeface="Arial"/>
              </a:rPr>
              <a:t> the Maison Bleue and Femmes du Monde à Côte-des-Neiges for </a:t>
            </a:r>
            <a:r>
              <a:rPr lang="fr-FR" sz="2400" dirty="0" err="1">
                <a:cs typeface="Arial"/>
              </a:rPr>
              <a:t>their</a:t>
            </a:r>
            <a:r>
              <a:rPr lang="fr-FR" sz="2400" dirty="0">
                <a:cs typeface="Arial"/>
              </a:rPr>
              <a:t> </a:t>
            </a:r>
            <a:r>
              <a:rPr lang="fr-FR" sz="2400" dirty="0" err="1">
                <a:cs typeface="Arial"/>
              </a:rPr>
              <a:t>valuable</a:t>
            </a:r>
            <a:r>
              <a:rPr lang="fr-FR" sz="2400" dirty="0">
                <a:cs typeface="Arial"/>
              </a:rPr>
              <a:t> collaboration</a:t>
            </a:r>
          </a:p>
          <a:p>
            <a:pPr marL="0" indent="0" algn="ctr">
              <a:buNone/>
            </a:pPr>
            <a:endParaRPr lang="fr-FR" sz="2400">
              <a:cs typeface="Arial"/>
            </a:endParaRPr>
          </a:p>
          <a:p>
            <a:pPr marL="0" indent="0" algn="ctr">
              <a:buNone/>
            </a:pPr>
            <a:endParaRPr lang="fr-FR" sz="2400">
              <a:cs typeface="Arial"/>
            </a:endParaRPr>
          </a:p>
          <a:p>
            <a:pPr marL="0" indent="0" algn="ctr">
              <a:buNone/>
            </a:pPr>
            <a:endParaRPr lang="fr-FR" sz="2400">
              <a:cs typeface="Arial"/>
            </a:endParaRPr>
          </a:p>
          <a:p>
            <a:pPr marL="0" indent="0" algn="ctr">
              <a:buNone/>
            </a:pPr>
            <a:r>
              <a:rPr lang="fr-FR" sz="2400" dirty="0">
                <a:cs typeface="Arial"/>
              </a:rPr>
              <a:t>This workshop </a:t>
            </a:r>
            <a:r>
              <a:rPr lang="fr-FR" sz="2400" dirty="0" err="1">
                <a:cs typeface="Arial"/>
              </a:rPr>
              <a:t>was</a:t>
            </a:r>
            <a:r>
              <a:rPr lang="fr-FR" sz="2400" dirty="0">
                <a:cs typeface="Arial"/>
              </a:rPr>
              <a:t> made possible </a:t>
            </a:r>
            <a:r>
              <a:rPr lang="fr-FR" sz="2400" dirty="0" err="1">
                <a:cs typeface="Arial"/>
              </a:rPr>
              <a:t>with</a:t>
            </a:r>
            <a:r>
              <a:rPr lang="fr-FR" sz="2400" dirty="0">
                <a:cs typeface="Arial"/>
              </a:rPr>
              <a:t> the support of</a:t>
            </a:r>
          </a:p>
          <a:p>
            <a:pPr marL="0" indent="0" algn="ctr">
              <a:buNone/>
            </a:pPr>
            <a:endParaRPr lang="fr-FR" sz="2400">
              <a:cs typeface="Arial"/>
            </a:endParaRPr>
          </a:p>
        </p:txBody>
      </p:sp>
      <p:pic>
        <p:nvPicPr>
          <p:cNvPr id="4" name="Image 3" descr="Une image contenant texte, Police, Graphique, graphisme&#10;&#10;Description générée automatiquement">
            <a:extLst>
              <a:ext uri="{FF2B5EF4-FFF2-40B4-BE49-F238E27FC236}">
                <a16:creationId xmlns:a16="http://schemas.microsoft.com/office/drawing/2014/main" id="{EFEB8311-3C1B-D0E2-4AEE-185330E83046}"/>
              </a:ext>
            </a:extLst>
          </p:cNvPr>
          <p:cNvPicPr>
            <a:picLocks noChangeAspect="1"/>
          </p:cNvPicPr>
          <p:nvPr/>
        </p:nvPicPr>
        <p:blipFill>
          <a:blip r:embed="rId3"/>
          <a:stretch>
            <a:fillRect/>
          </a:stretch>
        </p:blipFill>
        <p:spPr>
          <a:xfrm>
            <a:off x="5361543" y="5235918"/>
            <a:ext cx="1468916" cy="728646"/>
          </a:xfrm>
          <a:prstGeom prst="rect">
            <a:avLst/>
          </a:prstGeom>
        </p:spPr>
      </p:pic>
    </p:spTree>
    <p:extLst>
      <p:ext uri="{BB962C8B-B14F-4D97-AF65-F5344CB8AC3E}">
        <p14:creationId xmlns:p14="http://schemas.microsoft.com/office/powerpoint/2010/main" val="41858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14E21-4339-3A09-CDE5-9BDD2BAB410C}"/>
              </a:ext>
            </a:extLst>
          </p:cNvPr>
          <p:cNvSpPr>
            <a:spLocks noGrp="1"/>
          </p:cNvSpPr>
          <p:nvPr>
            <p:ph type="title"/>
          </p:nvPr>
        </p:nvSpPr>
        <p:spPr/>
        <p:txBody>
          <a:bodyPr/>
          <a:lstStyle/>
          <a:p>
            <a:r>
              <a:rPr lang="fr-CA" sz="1800" b="1" i="0" u="none" strike="noStrike" dirty="0" err="1">
                <a:effectLst/>
                <a:latin typeface="Arial" panose="020B0604020202020204" pitchFamily="34" charset="0"/>
              </a:rPr>
              <a:t>Examining</a:t>
            </a:r>
            <a:r>
              <a:rPr lang="fr-CA" sz="1800" b="1" i="0" u="none" strike="noStrike" dirty="0">
                <a:effectLst/>
                <a:latin typeface="Arial" panose="020B0604020202020204" pitchFamily="34" charset="0"/>
              </a:rPr>
              <a:t> the situation</a:t>
            </a:r>
            <a:br>
              <a:rPr lang="fr-CA" sz="1800" b="1" i="0" u="none" strike="noStrike" dirty="0">
                <a:solidFill>
                  <a:srgbClr val="00A9CE"/>
                </a:solidFill>
                <a:effectLst/>
                <a:latin typeface="Arial" panose="020B0604020202020204" pitchFamily="34" charset="0"/>
              </a:rPr>
            </a:br>
            <a:r>
              <a:rPr lang="fr-CA" sz="4000" b="1" i="0" u="none" strike="noStrike" dirty="0" err="1">
                <a:solidFill>
                  <a:srgbClr val="333F48"/>
                </a:solidFill>
                <a:effectLst/>
                <a:latin typeface="Arial" panose="020B0604020202020204" pitchFamily="34" charset="0"/>
              </a:rPr>
              <a:t>What</a:t>
            </a:r>
            <a:r>
              <a:rPr lang="fr-CA" sz="4000" b="1" i="0" u="none" strike="noStrike" dirty="0">
                <a:solidFill>
                  <a:srgbClr val="333F48"/>
                </a:solidFill>
                <a:effectLst/>
                <a:latin typeface="Arial" panose="020B0604020202020204" pitchFamily="34" charset="0"/>
              </a:rPr>
              <a:t> do </a:t>
            </a:r>
            <a:r>
              <a:rPr lang="fr-CA" sz="4000" b="1" i="0" u="none" strike="noStrike" dirty="0" err="1">
                <a:solidFill>
                  <a:srgbClr val="333F48"/>
                </a:solidFill>
                <a:effectLst/>
                <a:latin typeface="Arial" panose="020B0604020202020204" pitchFamily="34" charset="0"/>
              </a:rPr>
              <a:t>you</a:t>
            </a:r>
            <a:r>
              <a:rPr lang="fr-CA" sz="4000" b="1" i="0" u="none" strike="noStrike" dirty="0">
                <a:solidFill>
                  <a:srgbClr val="333F48"/>
                </a:solidFill>
                <a:effectLst/>
                <a:latin typeface="Arial" panose="020B0604020202020204" pitchFamily="34" charset="0"/>
              </a:rPr>
              <a:t> </a:t>
            </a:r>
            <a:r>
              <a:rPr lang="fr-CA" sz="4000" b="1" i="0" u="none" strike="noStrike" dirty="0" err="1">
                <a:solidFill>
                  <a:srgbClr val="333F48"/>
                </a:solidFill>
                <a:effectLst/>
                <a:latin typeface="Arial" panose="020B0604020202020204" pitchFamily="34" charset="0"/>
              </a:rPr>
              <a:t>see</a:t>
            </a:r>
            <a:r>
              <a:rPr lang="fr-CA" sz="4000" b="1" i="0" u="none" strike="noStrike" dirty="0">
                <a:solidFill>
                  <a:srgbClr val="333F48"/>
                </a:solidFill>
                <a:effectLst/>
                <a:latin typeface="Arial" panose="020B0604020202020204" pitchFamily="34" charset="0"/>
              </a:rPr>
              <a:t> </a:t>
            </a:r>
            <a:r>
              <a:rPr lang="fr-CA" sz="4000" b="1" i="0" u="none" strike="noStrike" dirty="0" err="1">
                <a:solidFill>
                  <a:srgbClr val="333F48"/>
                </a:solidFill>
                <a:effectLst/>
                <a:latin typeface="Arial" panose="020B0604020202020204" pitchFamily="34" charset="0"/>
              </a:rPr>
              <a:t>here</a:t>
            </a:r>
            <a:r>
              <a:rPr lang="fr-CA" sz="4000" b="1" i="0" u="none" strike="noStrike" dirty="0">
                <a:solidFill>
                  <a:srgbClr val="333F48"/>
                </a:solidFill>
                <a:effectLst/>
                <a:latin typeface="Arial" panose="020B0604020202020204" pitchFamily="34" charset="0"/>
              </a:rPr>
              <a:t>?</a:t>
            </a:r>
            <a:endParaRPr lang="fr-FR" sz="4000" dirty="0"/>
          </a:p>
        </p:txBody>
      </p:sp>
      <p:pic>
        <p:nvPicPr>
          <p:cNvPr id="6" name="Espace réservé du contenu 5" descr="Une image contenant habits, illustration, clipart, dessin&#10;&#10;Description générée automatiquement">
            <a:extLst>
              <a:ext uri="{FF2B5EF4-FFF2-40B4-BE49-F238E27FC236}">
                <a16:creationId xmlns:a16="http://schemas.microsoft.com/office/drawing/2014/main" id="{2D8CC6AC-0E2E-83C2-19DA-59F0A57A2BC1}"/>
              </a:ext>
            </a:extLst>
          </p:cNvPr>
          <p:cNvPicPr>
            <a:picLocks noGrp="1" noChangeAspect="1"/>
          </p:cNvPicPr>
          <p:nvPr>
            <p:ph sz="half" idx="2"/>
          </p:nvPr>
        </p:nvPicPr>
        <p:blipFill>
          <a:blip r:embed="rId4"/>
          <a:stretch>
            <a:fillRect/>
          </a:stretch>
        </p:blipFill>
        <p:spPr>
          <a:xfrm>
            <a:off x="4178294" y="1716260"/>
            <a:ext cx="4739089" cy="4711547"/>
          </a:xfrm>
        </p:spPr>
      </p:pic>
    </p:spTree>
    <p:custDataLst>
      <p:tags r:id="rId1"/>
    </p:custDataLst>
    <p:extLst>
      <p:ext uri="{BB962C8B-B14F-4D97-AF65-F5344CB8AC3E}">
        <p14:creationId xmlns:p14="http://schemas.microsoft.com/office/powerpoint/2010/main" val="7881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E739C1-403D-1C98-CE13-2CD78AF72842}"/>
              </a:ext>
            </a:extLst>
          </p:cNvPr>
          <p:cNvSpPr>
            <a:spLocks noGrp="1"/>
          </p:cNvSpPr>
          <p:nvPr>
            <p:ph type="title"/>
          </p:nvPr>
        </p:nvSpPr>
        <p:spPr/>
        <p:txBody>
          <a:bodyPr>
            <a:normAutofit/>
          </a:bodyPr>
          <a:lstStyle/>
          <a:p>
            <a:r>
              <a:rPr lang="fr-CA" sz="1800" b="1" i="0" u="none" strike="noStrike" dirty="0" err="1">
                <a:effectLst/>
                <a:latin typeface="Arial"/>
                <a:cs typeface="Arial"/>
              </a:rPr>
              <a:t>Understanding</a:t>
            </a:r>
            <a:r>
              <a:rPr lang="fr-CA" sz="1800" b="1" i="0" u="none" strike="noStrike" dirty="0">
                <a:effectLst/>
                <a:latin typeface="Arial"/>
                <a:cs typeface="Arial"/>
              </a:rPr>
              <a:t> the </a:t>
            </a:r>
            <a:r>
              <a:rPr lang="fr-CA" sz="1800" b="1" i="0" u="none" strike="noStrike" dirty="0" err="1">
                <a:effectLst/>
                <a:latin typeface="Arial"/>
                <a:cs typeface="Arial"/>
              </a:rPr>
              <a:t>legal</a:t>
            </a:r>
            <a:r>
              <a:rPr lang="fr-CA" sz="1800" b="1" i="0" u="none" strike="noStrike" dirty="0">
                <a:effectLst/>
                <a:latin typeface="Arial"/>
                <a:cs typeface="Arial"/>
              </a:rPr>
              <a:t> issues</a:t>
            </a:r>
            <a:br>
              <a:rPr lang="fr-CA" sz="1800" b="1" i="0" u="none" strike="noStrike" dirty="0">
                <a:effectLst/>
                <a:latin typeface="Arial" panose="020B0604020202020204" pitchFamily="34" charset="0"/>
              </a:rPr>
            </a:br>
            <a:r>
              <a:rPr lang="fr-CA" sz="4000" dirty="0" err="1">
                <a:solidFill>
                  <a:schemeClr val="accent2"/>
                </a:solidFill>
                <a:latin typeface="Arial"/>
                <a:cs typeface="Arial"/>
              </a:rPr>
              <a:t>Jennifer’s</a:t>
            </a:r>
            <a:r>
              <a:rPr lang="fr-CA" sz="4000" dirty="0">
                <a:solidFill>
                  <a:schemeClr val="accent2"/>
                </a:solidFill>
                <a:latin typeface="Arial"/>
                <a:cs typeface="Arial"/>
              </a:rPr>
              <a:t> story</a:t>
            </a:r>
          </a:p>
        </p:txBody>
      </p:sp>
      <p:sp>
        <p:nvSpPr>
          <p:cNvPr id="4" name="Espace réservé du contenu 3">
            <a:extLst>
              <a:ext uri="{FF2B5EF4-FFF2-40B4-BE49-F238E27FC236}">
                <a16:creationId xmlns:a16="http://schemas.microsoft.com/office/drawing/2014/main" id="{58C44320-6FD9-CC92-7A20-1AD20861F3FE}"/>
              </a:ext>
            </a:extLst>
          </p:cNvPr>
          <p:cNvSpPr>
            <a:spLocks noGrp="1"/>
          </p:cNvSpPr>
          <p:nvPr>
            <p:ph sz="half" idx="2"/>
          </p:nvPr>
        </p:nvSpPr>
        <p:spPr>
          <a:xfrm>
            <a:off x="6096000" y="1584265"/>
            <a:ext cx="5257801" cy="4908610"/>
          </a:xfrm>
        </p:spPr>
        <p:txBody>
          <a:bodyPr vert="horz" lIns="91440" tIns="45720" rIns="91440" bIns="45720" rtlCol="0" anchor="t">
            <a:normAutofit/>
          </a:bodyPr>
          <a:lstStyle/>
          <a:p>
            <a:pPr fontAlgn="base">
              <a:lnSpc>
                <a:spcPct val="100000"/>
              </a:lnSpc>
            </a:pPr>
            <a:r>
              <a:rPr lang="fr-CA" b="1" dirty="0">
                <a:solidFill>
                  <a:srgbClr val="212121"/>
                </a:solidFill>
                <a:cs typeface="Arial"/>
              </a:rPr>
              <a:t>"I </a:t>
            </a:r>
            <a:r>
              <a:rPr lang="fr-CA" b="1" dirty="0" err="1">
                <a:solidFill>
                  <a:srgbClr val="212121"/>
                </a:solidFill>
                <a:cs typeface="Arial"/>
              </a:rPr>
              <a:t>don’t</a:t>
            </a:r>
            <a:r>
              <a:rPr lang="fr-CA" b="1" dirty="0">
                <a:solidFill>
                  <a:srgbClr val="212121"/>
                </a:solidFill>
                <a:cs typeface="Arial"/>
              </a:rPr>
              <a:t> have a job."</a:t>
            </a:r>
            <a:endParaRPr lang="fr-FR" dirty="0">
              <a:solidFill>
                <a:srgbClr val="212121"/>
              </a:solidFill>
              <a:cs typeface="Arial"/>
            </a:endParaRPr>
          </a:p>
          <a:p>
            <a:pPr>
              <a:lnSpc>
                <a:spcPct val="100000"/>
              </a:lnSpc>
            </a:pPr>
            <a:r>
              <a:rPr lang="fr-CA" b="1" dirty="0">
                <a:solidFill>
                  <a:srgbClr val="212121"/>
                </a:solidFill>
                <a:cs typeface="Arial"/>
              </a:rPr>
              <a:t>"He </a:t>
            </a:r>
            <a:r>
              <a:rPr lang="fr-CA" b="1" dirty="0" err="1">
                <a:solidFill>
                  <a:srgbClr val="212121"/>
                </a:solidFill>
                <a:cs typeface="Arial"/>
              </a:rPr>
              <a:t>paid</a:t>
            </a:r>
            <a:r>
              <a:rPr lang="fr-CA" b="1" dirty="0">
                <a:solidFill>
                  <a:srgbClr val="212121"/>
                </a:solidFill>
                <a:cs typeface="Arial"/>
              </a:rPr>
              <a:t> for </a:t>
            </a:r>
            <a:r>
              <a:rPr lang="fr-CA" b="1" dirty="0" err="1">
                <a:solidFill>
                  <a:srgbClr val="212121"/>
                </a:solidFill>
                <a:cs typeface="Arial"/>
              </a:rPr>
              <a:t>everything</a:t>
            </a:r>
            <a:r>
              <a:rPr lang="fr-CA" b="1" dirty="0">
                <a:solidFill>
                  <a:srgbClr val="212121"/>
                </a:solidFill>
                <a:cs typeface="Arial"/>
              </a:rPr>
              <a:t>."</a:t>
            </a:r>
            <a:endParaRPr lang="en-US" dirty="0">
              <a:solidFill>
                <a:srgbClr val="212121"/>
              </a:solidFill>
              <a:cs typeface="Arial"/>
            </a:endParaRPr>
          </a:p>
          <a:p>
            <a:pPr>
              <a:lnSpc>
                <a:spcPct val="100000"/>
              </a:lnSpc>
            </a:pPr>
            <a:r>
              <a:rPr lang="fr-CA" b="1" dirty="0">
                <a:solidFill>
                  <a:srgbClr val="212121"/>
                </a:solidFill>
                <a:cs typeface="Arial"/>
              </a:rPr>
              <a:t>"I </a:t>
            </a:r>
            <a:r>
              <a:rPr lang="fr-CA" b="1" dirty="0" err="1">
                <a:solidFill>
                  <a:srgbClr val="212121"/>
                </a:solidFill>
                <a:cs typeface="Arial"/>
              </a:rPr>
              <a:t>want</a:t>
            </a:r>
            <a:r>
              <a:rPr lang="fr-CA" b="1" dirty="0">
                <a:solidFill>
                  <a:srgbClr val="212121"/>
                </a:solidFill>
                <a:cs typeface="Arial"/>
              </a:rPr>
              <a:t> to </a:t>
            </a:r>
            <a:r>
              <a:rPr lang="fr-CA" b="1" dirty="0" err="1">
                <a:solidFill>
                  <a:srgbClr val="212121"/>
                </a:solidFill>
                <a:cs typeface="Arial"/>
              </a:rPr>
              <a:t>leave</a:t>
            </a:r>
            <a:r>
              <a:rPr lang="fr-CA" b="1" dirty="0">
                <a:solidFill>
                  <a:srgbClr val="212121"/>
                </a:solidFill>
                <a:cs typeface="Arial"/>
              </a:rPr>
              <a:t> </a:t>
            </a:r>
            <a:r>
              <a:rPr lang="fr-CA" b="1" dirty="0" err="1">
                <a:solidFill>
                  <a:srgbClr val="212121"/>
                </a:solidFill>
                <a:cs typeface="Arial"/>
              </a:rPr>
              <a:t>him</a:t>
            </a:r>
            <a:r>
              <a:rPr lang="fr-CA" b="1" dirty="0">
                <a:solidFill>
                  <a:srgbClr val="212121"/>
                </a:solidFill>
                <a:cs typeface="Arial"/>
              </a:rPr>
              <a:t>."</a:t>
            </a:r>
            <a:endParaRPr lang="en-US" dirty="0">
              <a:solidFill>
                <a:srgbClr val="212121"/>
              </a:solidFill>
              <a:cs typeface="Arial"/>
            </a:endParaRPr>
          </a:p>
          <a:p>
            <a:pPr>
              <a:lnSpc>
                <a:spcPct val="100000"/>
              </a:lnSpc>
            </a:pPr>
            <a:r>
              <a:rPr lang="fr-CA" b="1" dirty="0">
                <a:solidFill>
                  <a:srgbClr val="212121"/>
                </a:solidFill>
                <a:cs typeface="Arial"/>
              </a:rPr>
              <a:t>"I </a:t>
            </a:r>
            <a:r>
              <a:rPr lang="fr-CA" b="1" dirty="0" err="1">
                <a:solidFill>
                  <a:srgbClr val="212121"/>
                </a:solidFill>
                <a:cs typeface="Arial"/>
              </a:rPr>
              <a:t>will</a:t>
            </a:r>
            <a:r>
              <a:rPr lang="fr-CA" b="1" dirty="0">
                <a:solidFill>
                  <a:srgbClr val="212121"/>
                </a:solidFill>
                <a:cs typeface="Arial"/>
              </a:rPr>
              <a:t> not be able to </a:t>
            </a:r>
            <a:r>
              <a:rPr lang="fr-CA" b="1" dirty="0" err="1">
                <a:solidFill>
                  <a:srgbClr val="212121"/>
                </a:solidFill>
                <a:cs typeface="Arial"/>
              </a:rPr>
              <a:t>pay</a:t>
            </a:r>
            <a:r>
              <a:rPr lang="fr-CA" b="1" dirty="0">
                <a:solidFill>
                  <a:srgbClr val="212121"/>
                </a:solidFill>
                <a:cs typeface="Arial"/>
              </a:rPr>
              <a:t> all the bills on </a:t>
            </a:r>
            <a:r>
              <a:rPr lang="fr-CA" b="1" dirty="0" err="1">
                <a:solidFill>
                  <a:srgbClr val="212121"/>
                </a:solidFill>
                <a:cs typeface="Arial"/>
              </a:rPr>
              <a:t>my</a:t>
            </a:r>
            <a:r>
              <a:rPr lang="fr-CA" b="1" dirty="0">
                <a:solidFill>
                  <a:srgbClr val="212121"/>
                </a:solidFill>
                <a:cs typeface="Arial"/>
              </a:rPr>
              <a:t> </a:t>
            </a:r>
            <a:r>
              <a:rPr lang="fr-CA" b="1" dirty="0" err="1">
                <a:solidFill>
                  <a:srgbClr val="212121"/>
                </a:solidFill>
                <a:cs typeface="Arial"/>
              </a:rPr>
              <a:t>own</a:t>
            </a:r>
            <a:r>
              <a:rPr lang="fr-CA" b="1" dirty="0">
                <a:solidFill>
                  <a:srgbClr val="212121"/>
                </a:solidFill>
                <a:cs typeface="Arial"/>
              </a:rPr>
              <a:t>"</a:t>
            </a:r>
            <a:endParaRPr lang="fr-CA" dirty="0">
              <a:cs typeface="Arial"/>
            </a:endParaRPr>
          </a:p>
          <a:p>
            <a:endParaRPr lang="fr-CA" dirty="0"/>
          </a:p>
        </p:txBody>
      </p:sp>
      <p:sp>
        <p:nvSpPr>
          <p:cNvPr id="6" name="AutoShape 2" descr="Tête avec engrenages avec un remplissage uni">
            <a:extLst>
              <a:ext uri="{FF2B5EF4-FFF2-40B4-BE49-F238E27FC236}">
                <a16:creationId xmlns:a16="http://schemas.microsoft.com/office/drawing/2014/main" id="{528A4477-6D60-BE54-22CC-BC3844DE622B}"/>
              </a:ext>
            </a:extLst>
          </p:cNvPr>
          <p:cNvSpPr>
            <a:spLocks noChangeAspect="1" noChangeArrowheads="1"/>
          </p:cNvSpPr>
          <p:nvPr/>
        </p:nvSpPr>
        <p:spPr bwMode="auto">
          <a:xfrm>
            <a:off x="9352277" y="4472785"/>
            <a:ext cx="78577" cy="78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10" name="AutoShape 9" descr="Tête avec engrenages avec un remplissage uni">
            <a:extLst>
              <a:ext uri="{FF2B5EF4-FFF2-40B4-BE49-F238E27FC236}">
                <a16:creationId xmlns:a16="http://schemas.microsoft.com/office/drawing/2014/main" id="{05D50952-1990-F2A1-3128-FE85163D2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3" name="Image 12" descr="Une image contenant clipart, Graphique, conception&#10;&#10;Description générée automatiquement">
            <a:extLst>
              <a:ext uri="{FF2B5EF4-FFF2-40B4-BE49-F238E27FC236}">
                <a16:creationId xmlns:a16="http://schemas.microsoft.com/office/drawing/2014/main" id="{10E9810A-BD67-0C32-2F74-A8672A8ED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392" y="5568821"/>
            <a:ext cx="981212" cy="924054"/>
          </a:xfrm>
          <a:prstGeom prst="rect">
            <a:avLst/>
          </a:prstGeom>
        </p:spPr>
      </p:pic>
      <p:pic>
        <p:nvPicPr>
          <p:cNvPr id="3" name="Image 2" descr="Une image contenant habits, illustration, clipart, dessin&#10;&#10;Description générée automatiquement">
            <a:extLst>
              <a:ext uri="{FF2B5EF4-FFF2-40B4-BE49-F238E27FC236}">
                <a16:creationId xmlns:a16="http://schemas.microsoft.com/office/drawing/2014/main" id="{6C506BC6-B863-8CA4-CDAC-7225EF6210D4}"/>
              </a:ext>
            </a:extLst>
          </p:cNvPr>
          <p:cNvPicPr>
            <a:picLocks noChangeAspect="1"/>
          </p:cNvPicPr>
          <p:nvPr/>
        </p:nvPicPr>
        <p:blipFill>
          <a:blip r:embed="rId5"/>
          <a:stretch>
            <a:fillRect/>
          </a:stretch>
        </p:blipFill>
        <p:spPr>
          <a:xfrm>
            <a:off x="1424152" y="1686910"/>
            <a:ext cx="4508937" cy="4456386"/>
          </a:xfrm>
          <a:prstGeom prst="rect">
            <a:avLst/>
          </a:prstGeom>
        </p:spPr>
      </p:pic>
    </p:spTree>
    <p:custDataLst>
      <p:tags r:id="rId1"/>
    </p:custDataLst>
    <p:extLst>
      <p:ext uri="{BB962C8B-B14F-4D97-AF65-F5344CB8AC3E}">
        <p14:creationId xmlns:p14="http://schemas.microsoft.com/office/powerpoint/2010/main" val="256202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lstStyle/>
          <a:p>
            <a:r>
              <a:rPr lang="fr-FR" dirty="0">
                <a:cs typeface="Arial"/>
              </a:rPr>
              <a:t>Covering </a:t>
            </a:r>
            <a:r>
              <a:rPr lang="fr-FR" dirty="0" err="1">
                <a:cs typeface="Arial"/>
              </a:rPr>
              <a:t>children’s</a:t>
            </a:r>
            <a:r>
              <a:rPr lang="fr-FR" dirty="0">
                <a:cs typeface="Arial"/>
              </a:rPr>
              <a:t> </a:t>
            </a:r>
            <a:r>
              <a:rPr lang="fr-FR" dirty="0" err="1">
                <a:cs typeface="Arial"/>
              </a:rPr>
              <a:t>expenses</a:t>
            </a:r>
            <a:r>
              <a:rPr lang="fr-FR" dirty="0">
                <a:cs typeface="Arial"/>
              </a:rPr>
              <a:t>: </a:t>
            </a:r>
            <a:br>
              <a:rPr lang="fr-FR" dirty="0">
                <a:cs typeface="Arial"/>
              </a:rPr>
            </a:br>
            <a:r>
              <a:rPr lang="fr-FR" dirty="0">
                <a:cs typeface="Arial"/>
              </a:rPr>
              <a:t>Child support</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p:txBody>
          <a:bodyPr vert="horz" lIns="91440" tIns="45720" rIns="91440" bIns="45720" rtlCol="0" anchor="t">
            <a:normAutofit/>
          </a:bodyPr>
          <a:lstStyle/>
          <a:p>
            <a:pPr marL="404495" lvl="2" indent="-404495" fontAlgn="base">
              <a:lnSpc>
                <a:spcPct val="100000"/>
              </a:lnSpc>
              <a:spcBef>
                <a:spcPts val="1000"/>
              </a:spcBef>
              <a:buFont typeface="Arial,Sans-Serif" panose="020B0604020202020204" pitchFamily="34" charset="0"/>
            </a:pPr>
            <a:r>
              <a:rPr lang="fr-CA" sz="2400" dirty="0" err="1">
                <a:solidFill>
                  <a:srgbClr val="212121"/>
                </a:solidFill>
                <a:cs typeface="Arial"/>
              </a:rPr>
              <a:t>Ask</a:t>
            </a:r>
            <a:r>
              <a:rPr lang="fr-CA" sz="2400" dirty="0">
                <a:solidFill>
                  <a:srgbClr val="212121"/>
                </a:solidFill>
                <a:cs typeface="Arial"/>
              </a:rPr>
              <a:t> the </a:t>
            </a:r>
            <a:r>
              <a:rPr lang="fr-CA" sz="2400" dirty="0" err="1">
                <a:solidFill>
                  <a:srgbClr val="212121"/>
                </a:solidFill>
                <a:cs typeface="Arial"/>
              </a:rPr>
              <a:t>other</a:t>
            </a:r>
            <a:r>
              <a:rPr lang="fr-CA" sz="2400" dirty="0">
                <a:solidFill>
                  <a:srgbClr val="212121"/>
                </a:solidFill>
                <a:cs typeface="Arial"/>
              </a:rPr>
              <a:t> parent for money</a:t>
            </a:r>
            <a:endParaRPr lang="en-US" sz="2400" dirty="0">
              <a:solidFill>
                <a:srgbClr val="212121"/>
              </a:solidFill>
              <a:cs typeface="Arial"/>
            </a:endParaRPr>
          </a:p>
          <a:p>
            <a:pPr marL="404495" lvl="2" indent="-404495">
              <a:lnSpc>
                <a:spcPct val="100000"/>
              </a:lnSpc>
              <a:spcBef>
                <a:spcPts val="1000"/>
              </a:spcBef>
              <a:buFont typeface="Arial,Sans-Serif" panose="020B0604020202020204" pitchFamily="34" charset="0"/>
            </a:pPr>
            <a:r>
              <a:rPr lang="fr-CA" sz="2400" dirty="0" err="1">
                <a:solidFill>
                  <a:srgbClr val="212121"/>
                </a:solidFill>
                <a:cs typeface="Arial"/>
              </a:rPr>
              <a:t>Amount</a:t>
            </a:r>
            <a:r>
              <a:rPr lang="fr-CA" sz="2400" dirty="0">
                <a:solidFill>
                  <a:srgbClr val="212121"/>
                </a:solidFill>
                <a:cs typeface="Arial"/>
              </a:rPr>
              <a:t> </a:t>
            </a:r>
            <a:r>
              <a:rPr lang="fr-CA" sz="2400" dirty="0" err="1">
                <a:solidFill>
                  <a:srgbClr val="212121"/>
                </a:solidFill>
                <a:cs typeface="Arial"/>
              </a:rPr>
              <a:t>is</a:t>
            </a:r>
            <a:r>
              <a:rPr lang="fr-CA" sz="2400" dirty="0">
                <a:solidFill>
                  <a:srgbClr val="212121"/>
                </a:solidFill>
                <a:cs typeface="Arial"/>
              </a:rPr>
              <a:t> </a:t>
            </a:r>
            <a:r>
              <a:rPr lang="fr-CA" sz="2400" dirty="0" err="1">
                <a:solidFill>
                  <a:srgbClr val="212121"/>
                </a:solidFill>
                <a:cs typeface="Arial"/>
              </a:rPr>
              <a:t>calculated</a:t>
            </a:r>
            <a:r>
              <a:rPr lang="fr-CA" sz="2400" dirty="0">
                <a:solidFill>
                  <a:srgbClr val="212121"/>
                </a:solidFill>
                <a:cs typeface="Arial"/>
              </a:rPr>
              <a:t> </a:t>
            </a:r>
            <a:r>
              <a:rPr lang="fr-CA" sz="2400" dirty="0" err="1">
                <a:solidFill>
                  <a:srgbClr val="212121"/>
                </a:solidFill>
                <a:cs typeface="Arial"/>
              </a:rPr>
              <a:t>based</a:t>
            </a:r>
            <a:r>
              <a:rPr lang="fr-CA" sz="2400" dirty="0">
                <a:solidFill>
                  <a:srgbClr val="212121"/>
                </a:solidFill>
                <a:cs typeface="Arial"/>
              </a:rPr>
              <a:t> on </a:t>
            </a:r>
            <a:r>
              <a:rPr lang="fr-CA" sz="2400" dirty="0" err="1">
                <a:solidFill>
                  <a:srgbClr val="212121"/>
                </a:solidFill>
                <a:cs typeface="Arial"/>
              </a:rPr>
              <a:t>income</a:t>
            </a:r>
            <a:r>
              <a:rPr lang="fr-CA" sz="2400" dirty="0">
                <a:solidFill>
                  <a:srgbClr val="212121"/>
                </a:solidFill>
                <a:cs typeface="Arial"/>
              </a:rPr>
              <a:t>, </a:t>
            </a:r>
            <a:r>
              <a:rPr lang="fr-CA" sz="2400" dirty="0" err="1">
                <a:solidFill>
                  <a:srgbClr val="212121"/>
                </a:solidFill>
                <a:cs typeface="Arial"/>
              </a:rPr>
              <a:t>number</a:t>
            </a:r>
            <a:r>
              <a:rPr lang="fr-CA" sz="2400" dirty="0">
                <a:solidFill>
                  <a:srgbClr val="212121"/>
                </a:solidFill>
                <a:cs typeface="Arial"/>
              </a:rPr>
              <a:t> of </a:t>
            </a:r>
            <a:r>
              <a:rPr lang="fr-CA" sz="2400" dirty="0" err="1">
                <a:solidFill>
                  <a:srgbClr val="212121"/>
                </a:solidFill>
                <a:cs typeface="Arial"/>
              </a:rPr>
              <a:t>children</a:t>
            </a:r>
            <a:r>
              <a:rPr lang="fr-CA" sz="2400" dirty="0">
                <a:solidFill>
                  <a:srgbClr val="212121"/>
                </a:solidFill>
                <a:cs typeface="Arial"/>
              </a:rPr>
              <a:t>, </a:t>
            </a:r>
            <a:r>
              <a:rPr lang="fr-CA" sz="2400" dirty="0" err="1">
                <a:solidFill>
                  <a:srgbClr val="212121"/>
                </a:solidFill>
                <a:cs typeface="Arial"/>
              </a:rPr>
              <a:t>children’s</a:t>
            </a:r>
            <a:r>
              <a:rPr lang="fr-CA" sz="2400" dirty="0">
                <a:solidFill>
                  <a:srgbClr val="212121"/>
                </a:solidFill>
                <a:cs typeface="Arial"/>
              </a:rPr>
              <a:t> </a:t>
            </a:r>
            <a:r>
              <a:rPr lang="fr-CA" sz="2400" dirty="0" err="1">
                <a:solidFill>
                  <a:srgbClr val="212121"/>
                </a:solidFill>
                <a:cs typeface="Arial"/>
              </a:rPr>
              <a:t>needs</a:t>
            </a:r>
            <a:r>
              <a:rPr lang="fr-CA" sz="2400" dirty="0">
                <a:solidFill>
                  <a:srgbClr val="212121"/>
                </a:solidFill>
                <a:cs typeface="Arial"/>
              </a:rPr>
              <a:t> and how </a:t>
            </a:r>
            <a:r>
              <a:rPr lang="fr-CA" sz="2400" dirty="0" err="1">
                <a:solidFill>
                  <a:srgbClr val="212121"/>
                </a:solidFill>
                <a:cs typeface="Arial"/>
              </a:rPr>
              <a:t>much</a:t>
            </a:r>
            <a:r>
              <a:rPr lang="fr-CA" sz="2400" dirty="0">
                <a:solidFill>
                  <a:srgbClr val="212121"/>
                </a:solidFill>
                <a:cs typeface="Arial"/>
              </a:rPr>
              <a:t> time the </a:t>
            </a:r>
            <a:r>
              <a:rPr lang="fr-CA" sz="2400" dirty="0" err="1">
                <a:solidFill>
                  <a:srgbClr val="212121"/>
                </a:solidFill>
                <a:cs typeface="Arial"/>
              </a:rPr>
              <a:t>children</a:t>
            </a:r>
            <a:r>
              <a:rPr lang="fr-CA" sz="2400" dirty="0">
                <a:solidFill>
                  <a:srgbClr val="212121"/>
                </a:solidFill>
                <a:cs typeface="Arial"/>
              </a:rPr>
              <a:t> </a:t>
            </a:r>
            <a:r>
              <a:rPr lang="fr-CA" sz="2400" dirty="0" err="1">
                <a:solidFill>
                  <a:srgbClr val="212121"/>
                </a:solidFill>
                <a:cs typeface="Arial"/>
              </a:rPr>
              <a:t>spend</a:t>
            </a:r>
            <a:r>
              <a:rPr lang="fr-CA" sz="2400" dirty="0">
                <a:solidFill>
                  <a:srgbClr val="212121"/>
                </a:solidFill>
                <a:cs typeface="Arial"/>
              </a:rPr>
              <a:t> </a:t>
            </a:r>
            <a:r>
              <a:rPr lang="fr-CA" sz="2400" dirty="0" err="1">
                <a:solidFill>
                  <a:srgbClr val="212121"/>
                </a:solidFill>
                <a:cs typeface="Arial"/>
              </a:rPr>
              <a:t>with</a:t>
            </a:r>
            <a:r>
              <a:rPr lang="fr-CA" sz="2400" dirty="0">
                <a:solidFill>
                  <a:srgbClr val="212121"/>
                </a:solidFill>
                <a:cs typeface="Arial"/>
              </a:rPr>
              <a:t> </a:t>
            </a:r>
            <a:r>
              <a:rPr lang="fr-CA" sz="2400" dirty="0" err="1">
                <a:solidFill>
                  <a:srgbClr val="212121"/>
                </a:solidFill>
                <a:cs typeface="Arial"/>
              </a:rPr>
              <a:t>each</a:t>
            </a:r>
            <a:r>
              <a:rPr lang="fr-CA" sz="2400" dirty="0">
                <a:solidFill>
                  <a:srgbClr val="212121"/>
                </a:solidFill>
                <a:cs typeface="Arial"/>
              </a:rPr>
              <a:t> parent</a:t>
            </a:r>
          </a:p>
          <a:p>
            <a:pPr marL="404495" lvl="2" indent="-404495">
              <a:lnSpc>
                <a:spcPct val="100000"/>
              </a:lnSpc>
              <a:spcBef>
                <a:spcPts val="1000"/>
              </a:spcBef>
              <a:buFont typeface="Arial,Sans-Serif" panose="020B0604020202020204" pitchFamily="34" charset="0"/>
            </a:pPr>
            <a:r>
              <a:rPr lang="fr-CA" sz="2400" dirty="0" err="1">
                <a:solidFill>
                  <a:srgbClr val="212121"/>
                </a:solidFill>
                <a:cs typeface="Arial"/>
              </a:rPr>
              <a:t>Usually</a:t>
            </a:r>
            <a:r>
              <a:rPr lang="fr-CA" sz="2400" dirty="0">
                <a:solidFill>
                  <a:srgbClr val="212121"/>
                </a:solidFill>
                <a:cs typeface="Arial"/>
              </a:rPr>
              <a:t> </a:t>
            </a:r>
            <a:r>
              <a:rPr lang="fr-CA" sz="2400" dirty="0" err="1">
                <a:solidFill>
                  <a:srgbClr val="212121"/>
                </a:solidFill>
                <a:cs typeface="Arial"/>
              </a:rPr>
              <a:t>deducted</a:t>
            </a:r>
            <a:r>
              <a:rPr lang="fr-CA" sz="2400" dirty="0">
                <a:solidFill>
                  <a:srgbClr val="212121"/>
                </a:solidFill>
                <a:cs typeface="Arial"/>
              </a:rPr>
              <a:t> </a:t>
            </a:r>
            <a:r>
              <a:rPr lang="fr-CA" sz="2400" dirty="0" err="1">
                <a:solidFill>
                  <a:srgbClr val="212121"/>
                </a:solidFill>
                <a:cs typeface="Arial"/>
              </a:rPr>
              <a:t>automatically</a:t>
            </a:r>
            <a:r>
              <a:rPr lang="fr-CA" sz="2400" dirty="0">
                <a:solidFill>
                  <a:srgbClr val="212121"/>
                </a:solidFill>
                <a:cs typeface="Arial"/>
              </a:rPr>
              <a:t> </a:t>
            </a:r>
            <a:r>
              <a:rPr lang="fr-CA" sz="2400" dirty="0" err="1">
                <a:solidFill>
                  <a:srgbClr val="212121"/>
                </a:solidFill>
                <a:cs typeface="Arial"/>
              </a:rPr>
              <a:t>each</a:t>
            </a:r>
            <a:r>
              <a:rPr lang="fr-CA" sz="2400" dirty="0">
                <a:solidFill>
                  <a:srgbClr val="212121"/>
                </a:solidFill>
                <a:cs typeface="Arial"/>
              </a:rPr>
              <a:t> </a:t>
            </a:r>
            <a:r>
              <a:rPr lang="fr-CA" sz="2400" dirty="0" err="1">
                <a:solidFill>
                  <a:srgbClr val="212121"/>
                </a:solidFill>
                <a:cs typeface="Arial"/>
              </a:rPr>
              <a:t>month</a:t>
            </a:r>
            <a:r>
              <a:rPr lang="fr-CA" sz="2400" dirty="0">
                <a:solidFill>
                  <a:srgbClr val="212121"/>
                </a:solidFill>
                <a:cs typeface="Arial"/>
              </a:rPr>
              <a:t> </a:t>
            </a:r>
            <a:r>
              <a:rPr lang="fr-CA" sz="2400" dirty="0" err="1">
                <a:solidFill>
                  <a:srgbClr val="212121"/>
                </a:solidFill>
                <a:cs typeface="Arial"/>
              </a:rPr>
              <a:t>from</a:t>
            </a:r>
            <a:r>
              <a:rPr lang="fr-CA" sz="2400" dirty="0">
                <a:solidFill>
                  <a:srgbClr val="212121"/>
                </a:solidFill>
                <a:cs typeface="Arial"/>
              </a:rPr>
              <a:t> the </a:t>
            </a:r>
            <a:r>
              <a:rPr lang="fr-CA" sz="2400" dirty="0" err="1">
                <a:solidFill>
                  <a:srgbClr val="212121"/>
                </a:solidFill>
                <a:cs typeface="Arial"/>
              </a:rPr>
              <a:t>salary</a:t>
            </a:r>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225864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Spousal</a:t>
            </a:r>
            <a:r>
              <a:rPr lang="fr-FR" sz="4000" dirty="0">
                <a:cs typeface="Arial"/>
              </a:rPr>
              <a:t> support (</a:t>
            </a:r>
            <a:r>
              <a:rPr lang="fr-FR" sz="4000" dirty="0" err="1">
                <a:cs typeface="Arial"/>
              </a:rPr>
              <a:t>married</a:t>
            </a:r>
            <a:r>
              <a:rPr lang="fr-FR" sz="4000" dirty="0">
                <a:cs typeface="Arial"/>
              </a:rPr>
              <a:t> couples)</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Not the </a:t>
            </a:r>
            <a:r>
              <a:rPr lang="fr-CA" sz="2400" dirty="0" err="1">
                <a:solidFill>
                  <a:srgbClr val="212121"/>
                </a:solidFill>
                <a:cs typeface="Arial"/>
              </a:rPr>
              <a:t>same</a:t>
            </a:r>
            <a:r>
              <a:rPr lang="fr-CA" sz="2400" dirty="0">
                <a:solidFill>
                  <a:srgbClr val="212121"/>
                </a:solidFill>
                <a:cs typeface="Arial"/>
              </a:rPr>
              <a:t> as </a:t>
            </a:r>
            <a:r>
              <a:rPr lang="fr-CA" sz="2400" dirty="0" err="1">
                <a:solidFill>
                  <a:srgbClr val="212121"/>
                </a:solidFill>
                <a:cs typeface="Arial"/>
              </a:rPr>
              <a:t>child</a:t>
            </a:r>
            <a:r>
              <a:rPr lang="fr-CA" sz="2400" dirty="0">
                <a:solidFill>
                  <a:srgbClr val="212121"/>
                </a:solidFill>
                <a:cs typeface="Arial"/>
              </a:rPr>
              <a:t> support</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Becoming</a:t>
            </a:r>
            <a:r>
              <a:rPr lang="fr-CA" sz="2400" dirty="0">
                <a:solidFill>
                  <a:srgbClr val="212121"/>
                </a:solidFill>
                <a:cs typeface="Arial"/>
              </a:rPr>
              <a:t> </a:t>
            </a:r>
            <a:r>
              <a:rPr lang="fr-CA" sz="2400" dirty="0" err="1">
                <a:solidFill>
                  <a:srgbClr val="212121"/>
                </a:solidFill>
                <a:cs typeface="Arial"/>
              </a:rPr>
              <a:t>financially</a:t>
            </a:r>
            <a:r>
              <a:rPr lang="fr-CA" sz="2400" dirty="0">
                <a:solidFill>
                  <a:srgbClr val="212121"/>
                </a:solidFill>
                <a:cs typeface="Arial"/>
              </a:rPr>
              <a:t> </a:t>
            </a:r>
            <a:r>
              <a:rPr lang="fr-CA" sz="2400" dirty="0" err="1">
                <a:solidFill>
                  <a:srgbClr val="212121"/>
                </a:solidFill>
                <a:cs typeface="Arial"/>
              </a:rPr>
              <a:t>independent</a:t>
            </a:r>
            <a:r>
              <a:rPr lang="fr-CA" sz="2400" dirty="0">
                <a:solidFill>
                  <a:srgbClr val="212121"/>
                </a:solidFill>
                <a:cs typeface="Arial"/>
              </a:rPr>
              <a:t> </a:t>
            </a:r>
            <a:r>
              <a:rPr lang="fr-CA" sz="2400" dirty="0" err="1">
                <a:solidFill>
                  <a:srgbClr val="212121"/>
                </a:solidFill>
                <a:cs typeface="Arial"/>
              </a:rPr>
              <a:t>is</a:t>
            </a:r>
            <a:r>
              <a:rPr lang="fr-CA" sz="2400" dirty="0">
                <a:solidFill>
                  <a:srgbClr val="212121"/>
                </a:solidFill>
                <a:cs typeface="Arial"/>
              </a:rPr>
              <a:t> the end goal</a:t>
            </a: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Amount</a:t>
            </a:r>
            <a:r>
              <a:rPr lang="fr-CA" sz="2400" dirty="0">
                <a:solidFill>
                  <a:srgbClr val="212121"/>
                </a:solidFill>
                <a:cs typeface="Arial"/>
              </a:rPr>
              <a:t> and duration </a:t>
            </a:r>
            <a:r>
              <a:rPr lang="fr-CA" sz="2400" dirty="0" err="1">
                <a:solidFill>
                  <a:srgbClr val="212121"/>
                </a:solidFill>
                <a:cs typeface="Arial"/>
              </a:rPr>
              <a:t>depend</a:t>
            </a:r>
            <a:r>
              <a:rPr lang="fr-CA" sz="2400" dirty="0">
                <a:solidFill>
                  <a:srgbClr val="212121"/>
                </a:solidFill>
                <a:cs typeface="Arial"/>
              </a:rPr>
              <a:t> on the situation</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A court can </a:t>
            </a:r>
            <a:r>
              <a:rPr lang="fr-CA" sz="2400" dirty="0" err="1">
                <a:solidFill>
                  <a:srgbClr val="212121"/>
                </a:solidFill>
                <a:cs typeface="Arial"/>
              </a:rPr>
              <a:t>decide</a:t>
            </a:r>
            <a:r>
              <a:rPr lang="fr-CA" sz="2400" dirty="0">
                <a:solidFill>
                  <a:srgbClr val="212121"/>
                </a:solidFill>
                <a:cs typeface="Arial"/>
              </a:rPr>
              <a:t> if the parent qualifies</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205440" y="5621405"/>
            <a:ext cx="590982" cy="590982"/>
          </a:xfrm>
          <a:prstGeom prst="rect">
            <a:avLst/>
          </a:prstGeom>
        </p:spPr>
      </p:pic>
    </p:spTree>
    <p:custDataLst>
      <p:tags r:id="rId1"/>
    </p:custDataLst>
    <p:extLst>
      <p:ext uri="{BB962C8B-B14F-4D97-AF65-F5344CB8AC3E}">
        <p14:creationId xmlns:p14="http://schemas.microsoft.com/office/powerpoint/2010/main" val="41265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287A08-DE0A-3C22-D512-1325EE58DCAB}"/>
              </a:ext>
            </a:extLst>
          </p:cNvPr>
          <p:cNvSpPr>
            <a:spLocks noGrp="1"/>
          </p:cNvSpPr>
          <p:nvPr>
            <p:ph type="title"/>
          </p:nvPr>
        </p:nvSpPr>
        <p:spPr/>
        <p:txBody>
          <a:bodyPr>
            <a:normAutofit/>
          </a:bodyPr>
          <a:lstStyle/>
          <a:p>
            <a:r>
              <a:rPr lang="fr-FR" sz="4000" dirty="0" err="1">
                <a:cs typeface="Arial"/>
              </a:rPr>
              <a:t>Asking</a:t>
            </a:r>
            <a:r>
              <a:rPr lang="fr-FR" sz="4000" dirty="0">
                <a:cs typeface="Arial"/>
              </a:rPr>
              <a:t> for social assistance</a:t>
            </a:r>
          </a:p>
        </p:txBody>
      </p:sp>
      <p:sp>
        <p:nvSpPr>
          <p:cNvPr id="3" name="Espace réservé du contenu 2">
            <a:extLst>
              <a:ext uri="{FF2B5EF4-FFF2-40B4-BE49-F238E27FC236}">
                <a16:creationId xmlns:a16="http://schemas.microsoft.com/office/drawing/2014/main" id="{3B28B986-B56D-E700-4184-02404A001CA2}"/>
              </a:ext>
            </a:extLst>
          </p:cNvPr>
          <p:cNvSpPr>
            <a:spLocks noGrp="1"/>
          </p:cNvSpPr>
          <p:nvPr>
            <p:ph idx="1"/>
          </p:nvPr>
        </p:nvSpPr>
        <p:spPr>
          <a:xfrm>
            <a:off x="543600" y="2262983"/>
            <a:ext cx="11232764" cy="3955500"/>
          </a:xfrm>
        </p:spPr>
        <p:txBody>
          <a:bodyPr vert="horz" lIns="91440" tIns="45720" rIns="91440" bIns="45720" rtlCol="0" anchor="t">
            <a:normAutofit/>
          </a:bodyPr>
          <a:lstStyle/>
          <a:p>
            <a:pPr marL="1143000" fontAlgn="base">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Last </a:t>
            </a:r>
            <a:r>
              <a:rPr lang="fr-CA" sz="2400" dirty="0" err="1">
                <a:solidFill>
                  <a:srgbClr val="212121"/>
                </a:solidFill>
                <a:cs typeface="Arial"/>
              </a:rPr>
              <a:t>resort</a:t>
            </a:r>
            <a:r>
              <a:rPr lang="fr-CA" sz="2400" dirty="0">
                <a:solidFill>
                  <a:srgbClr val="212121"/>
                </a:solidFill>
                <a:cs typeface="Arial"/>
              </a:rPr>
              <a:t> </a:t>
            </a:r>
            <a:r>
              <a:rPr lang="fr-CA" sz="2400" dirty="0" err="1">
                <a:solidFill>
                  <a:srgbClr val="212121"/>
                </a:solidFill>
                <a:cs typeface="Arial"/>
              </a:rPr>
              <a:t>financial</a:t>
            </a:r>
            <a:r>
              <a:rPr lang="fr-CA" sz="2400" dirty="0">
                <a:solidFill>
                  <a:srgbClr val="212121"/>
                </a:solidFill>
                <a:cs typeface="Arial"/>
              </a:rPr>
              <a:t> </a:t>
            </a:r>
            <a:r>
              <a:rPr lang="fr-CA" sz="2400" dirty="0" err="1">
                <a:solidFill>
                  <a:srgbClr val="212121"/>
                </a:solidFill>
                <a:cs typeface="Arial"/>
              </a:rPr>
              <a:t>aid</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Income</a:t>
            </a:r>
            <a:r>
              <a:rPr lang="fr-CA" sz="2400" dirty="0">
                <a:solidFill>
                  <a:srgbClr val="212121"/>
                </a:solidFill>
                <a:cs typeface="Arial"/>
              </a:rPr>
              <a:t> and </a:t>
            </a:r>
            <a:r>
              <a:rPr lang="fr-CA" sz="2400" dirty="0" err="1">
                <a:solidFill>
                  <a:srgbClr val="212121"/>
                </a:solidFill>
                <a:cs typeface="Arial"/>
              </a:rPr>
              <a:t>savings</a:t>
            </a:r>
            <a:r>
              <a:rPr lang="fr-CA" sz="2400" dirty="0">
                <a:solidFill>
                  <a:srgbClr val="212121"/>
                </a:solidFill>
                <a:cs typeface="Arial"/>
              </a:rPr>
              <a:t> must </a:t>
            </a:r>
            <a:r>
              <a:rPr lang="fr-CA" sz="2400" dirty="0" err="1">
                <a:solidFill>
                  <a:srgbClr val="212121"/>
                </a:solidFill>
                <a:cs typeface="Arial"/>
              </a:rPr>
              <a:t>fall</a:t>
            </a:r>
            <a:r>
              <a:rPr lang="fr-CA" sz="2400" dirty="0">
                <a:solidFill>
                  <a:srgbClr val="212121"/>
                </a:solidFill>
                <a:cs typeface="Arial"/>
              </a:rPr>
              <a:t> </a:t>
            </a:r>
            <a:r>
              <a:rPr lang="fr-CA" sz="2400" dirty="0" err="1">
                <a:solidFill>
                  <a:srgbClr val="212121"/>
                </a:solidFill>
                <a:cs typeface="Arial"/>
              </a:rPr>
              <a:t>below</a:t>
            </a:r>
            <a:r>
              <a:rPr lang="fr-CA" sz="2400" dirty="0">
                <a:solidFill>
                  <a:srgbClr val="212121"/>
                </a:solidFill>
                <a:cs typeface="Arial"/>
              </a:rPr>
              <a:t> a certain </a:t>
            </a:r>
            <a:r>
              <a:rPr lang="fr-CA" sz="2400" dirty="0" err="1">
                <a:solidFill>
                  <a:srgbClr val="212121"/>
                </a:solidFill>
                <a:cs typeface="Arial"/>
              </a:rPr>
              <a:t>amount</a:t>
            </a:r>
            <a:endParaRPr lang="fr-CA" sz="2400" dirty="0">
              <a:solidFill>
                <a:srgbClr val="212121"/>
              </a:solidFill>
              <a:cs typeface="Arial"/>
            </a:endParaRPr>
          </a:p>
          <a:p>
            <a:pPr marL="404495" lvl="2" indent="-404495">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a:solidFill>
                  <a:srgbClr val="212121"/>
                </a:solidFill>
                <a:cs typeface="Arial"/>
              </a:rPr>
              <a:t>All </a:t>
            </a:r>
            <a:r>
              <a:rPr lang="fr-CA" sz="2400" dirty="0" err="1">
                <a:solidFill>
                  <a:srgbClr val="212121"/>
                </a:solidFill>
                <a:cs typeface="Arial"/>
              </a:rPr>
              <a:t>other</a:t>
            </a:r>
            <a:r>
              <a:rPr lang="fr-CA" sz="2400" dirty="0">
                <a:solidFill>
                  <a:srgbClr val="212121"/>
                </a:solidFill>
                <a:cs typeface="Arial"/>
              </a:rPr>
              <a:t> </a:t>
            </a:r>
            <a:r>
              <a:rPr lang="fr-CA" sz="2400" dirty="0" err="1">
                <a:solidFill>
                  <a:srgbClr val="212121"/>
                </a:solidFill>
                <a:cs typeface="Arial"/>
              </a:rPr>
              <a:t>financial</a:t>
            </a:r>
            <a:r>
              <a:rPr lang="fr-CA" sz="2400" dirty="0">
                <a:solidFill>
                  <a:srgbClr val="212121"/>
                </a:solidFill>
                <a:cs typeface="Arial"/>
              </a:rPr>
              <a:t> </a:t>
            </a:r>
            <a:r>
              <a:rPr lang="fr-CA" sz="2400" dirty="0" err="1">
                <a:solidFill>
                  <a:srgbClr val="212121"/>
                </a:solidFill>
                <a:cs typeface="Arial"/>
              </a:rPr>
              <a:t>resources</a:t>
            </a:r>
            <a:r>
              <a:rPr lang="fr-CA" sz="2400" dirty="0">
                <a:solidFill>
                  <a:srgbClr val="212121"/>
                </a:solidFill>
                <a:cs typeface="Arial"/>
              </a:rPr>
              <a:t> must be </a:t>
            </a:r>
            <a:r>
              <a:rPr lang="fr-CA" sz="2400" dirty="0" err="1">
                <a:solidFill>
                  <a:srgbClr val="212121"/>
                </a:solidFill>
                <a:cs typeface="Arial"/>
              </a:rPr>
              <a:t>used</a:t>
            </a:r>
            <a:r>
              <a:rPr lang="fr-CA" sz="2400" dirty="0">
                <a:solidFill>
                  <a:srgbClr val="212121"/>
                </a:solidFill>
                <a:cs typeface="Arial"/>
              </a:rPr>
              <a:t> first</a:t>
            </a:r>
            <a:endParaRPr lang="en-US" sz="2400" dirty="0">
              <a:solidFill>
                <a:srgbClr val="212121"/>
              </a:solidFill>
              <a:cs typeface="Arial"/>
            </a:endParaRPr>
          </a:p>
          <a:p>
            <a:pPr lvl="2">
              <a:lnSpc>
                <a:spcPct val="100000"/>
              </a:lnSpc>
              <a:spcBef>
                <a:spcPts val="1000"/>
              </a:spcBef>
            </a:pPr>
            <a:endParaRPr lang="fr-CA" sz="2400" dirty="0">
              <a:solidFill>
                <a:srgbClr val="212121"/>
              </a:solidFill>
              <a:cs typeface="Arial"/>
            </a:endParaRPr>
          </a:p>
          <a:p>
            <a:pPr marL="404495" lvl="2" indent="-404495">
              <a:lnSpc>
                <a:spcPct val="100000"/>
              </a:lnSpc>
              <a:spcBef>
                <a:spcPts val="1000"/>
              </a:spcBef>
            </a:pPr>
            <a:r>
              <a:rPr lang="fr-CA" sz="2400" dirty="0" err="1">
                <a:solidFill>
                  <a:srgbClr val="212121"/>
                </a:solidFill>
                <a:cs typeface="Arial"/>
              </a:rPr>
              <a:t>Avalaible</a:t>
            </a:r>
            <a:r>
              <a:rPr lang="fr-CA" sz="2400" dirty="0">
                <a:solidFill>
                  <a:srgbClr val="212121"/>
                </a:solidFill>
                <a:cs typeface="Arial"/>
              </a:rPr>
              <a:t> </a:t>
            </a:r>
            <a:r>
              <a:rPr lang="fr-CA" sz="2400" dirty="0" err="1">
                <a:solidFill>
                  <a:srgbClr val="212121"/>
                </a:solidFill>
                <a:cs typeface="Arial"/>
              </a:rPr>
              <a:t>even</a:t>
            </a:r>
            <a:r>
              <a:rPr lang="fr-CA" sz="2400" dirty="0">
                <a:solidFill>
                  <a:srgbClr val="212121"/>
                </a:solidFill>
                <a:cs typeface="Arial"/>
              </a:rPr>
              <a:t> to non-</a:t>
            </a:r>
            <a:r>
              <a:rPr lang="fr-CA" sz="2400" dirty="0" err="1">
                <a:solidFill>
                  <a:srgbClr val="212121"/>
                </a:solidFill>
                <a:cs typeface="Arial"/>
              </a:rPr>
              <a:t>citizens</a:t>
            </a:r>
            <a:endParaRPr lang="fr-CA" dirty="0"/>
          </a:p>
          <a:p>
            <a:endParaRPr lang="fr-FR" dirty="0"/>
          </a:p>
        </p:txBody>
      </p:sp>
      <p:pic>
        <p:nvPicPr>
          <p:cNvPr id="3074" name="Picture 2">
            <a:extLst>
              <a:ext uri="{FF2B5EF4-FFF2-40B4-BE49-F238E27FC236}">
                <a16:creationId xmlns:a16="http://schemas.microsoft.com/office/drawing/2014/main" id="{1ECB5EAC-AE3F-9299-1B25-B2390D4B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81556" y="5525120"/>
            <a:ext cx="783553" cy="78355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707045F1-1A73-3E68-F967-3792C6844CD3}"/>
              </a:ext>
            </a:extLst>
          </p:cNvPr>
          <p:cNvSpPr/>
          <p:nvPr/>
        </p:nvSpPr>
        <p:spPr>
          <a:xfrm>
            <a:off x="11225500" y="5621405"/>
            <a:ext cx="550863" cy="590982"/>
          </a:xfrm>
          <a:prstGeom prst="ellipse">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pic>
        <p:nvPicPr>
          <p:cNvPr id="4" name="Graphique 12" descr="Livres avec un remplissage uni">
            <a:extLst>
              <a:ext uri="{FF2B5EF4-FFF2-40B4-BE49-F238E27FC236}">
                <a16:creationId xmlns:a16="http://schemas.microsoft.com/office/drawing/2014/main" id="{4A0C5603-AB44-951A-A598-A277CDB82A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5440" y="5621405"/>
            <a:ext cx="590982" cy="590982"/>
          </a:xfrm>
          <a:prstGeom prst="rect">
            <a:avLst/>
          </a:prstGeom>
        </p:spPr>
      </p:pic>
    </p:spTree>
    <p:extLst>
      <p:ext uri="{BB962C8B-B14F-4D97-AF65-F5344CB8AC3E}">
        <p14:creationId xmlns:p14="http://schemas.microsoft.com/office/powerpoint/2010/main" val="16689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6E8CB86-01D2-E2F4-A73A-317F2A713321}"/>
              </a:ext>
            </a:extLst>
          </p:cNvPr>
          <p:cNvSpPr>
            <a:spLocks noGrp="1"/>
          </p:cNvSpPr>
          <p:nvPr>
            <p:ph type="body" sz="quarter" idx="10"/>
          </p:nvPr>
        </p:nvSpPr>
        <p:spPr/>
        <p:txBody>
          <a:bodyPr/>
          <a:lstStyle/>
          <a:p>
            <a:pPr algn="ctr"/>
            <a:r>
              <a:rPr lang="fr-FR" b="1" dirty="0" err="1">
                <a:solidFill>
                  <a:schemeClr val="accent2"/>
                </a:solidFill>
              </a:rPr>
              <a:t>Where</a:t>
            </a:r>
            <a:r>
              <a:rPr lang="fr-FR" b="1" dirty="0">
                <a:solidFill>
                  <a:schemeClr val="accent2"/>
                </a:solidFill>
              </a:rPr>
              <a:t> to </a:t>
            </a:r>
            <a:r>
              <a:rPr lang="fr-FR" b="1" dirty="0" err="1">
                <a:solidFill>
                  <a:schemeClr val="accent2"/>
                </a:solidFill>
              </a:rPr>
              <a:t>find</a:t>
            </a:r>
            <a:r>
              <a:rPr lang="fr-FR" b="1" dirty="0">
                <a:solidFill>
                  <a:schemeClr val="accent2"/>
                </a:solidFill>
              </a:rPr>
              <a:t> help?</a:t>
            </a:r>
          </a:p>
        </p:txBody>
      </p:sp>
    </p:spTree>
    <p:extLst>
      <p:ext uri="{BB962C8B-B14F-4D97-AF65-F5344CB8AC3E}">
        <p14:creationId xmlns:p14="http://schemas.microsoft.com/office/powerpoint/2010/main" val="194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CA" sz="2000" b="1" i="0" u="none" strike="noStrike" dirty="0" err="1">
                <a:effectLst/>
                <a:latin typeface="Arial" panose="020B0604020202020204" pitchFamily="34" charset="0"/>
              </a:rPr>
              <a:t>Finding</a:t>
            </a:r>
            <a:r>
              <a:rPr lang="fr-CA" sz="2000" b="1" i="0" u="none" strike="noStrike" dirty="0">
                <a:effectLst/>
                <a:latin typeface="Arial" panose="020B0604020202020204" pitchFamily="34" charset="0"/>
              </a:rPr>
              <a:t> help</a:t>
            </a:r>
            <a:br>
              <a:rPr lang="fr-FR" dirty="0"/>
            </a:br>
            <a:r>
              <a:rPr lang="fr-FR" dirty="0">
                <a:highlight>
                  <a:srgbClr val="FFFF00"/>
                </a:highlight>
              </a:rPr>
              <a:t>(Name of the organisation)</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a:normAutofit/>
          </a:bodyPr>
          <a:lstStyle/>
          <a:p>
            <a:r>
              <a:rPr lang="fr-FR" sz="2000" dirty="0">
                <a:solidFill>
                  <a:schemeClr val="accent2"/>
                </a:solidFill>
                <a:highlight>
                  <a:srgbClr val="FFFF00"/>
                </a:highlight>
              </a:rPr>
              <a:t>(Short description of the service)</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r>
              <a:rPr lang="fr-FR" sz="2000" dirty="0">
                <a:solidFill>
                  <a:schemeClr val="accent2"/>
                </a:solidFill>
                <a:highlight>
                  <a:srgbClr val="FFFF00"/>
                </a:highlight>
              </a:rPr>
              <a:t>(Link to </a:t>
            </a:r>
            <a:r>
              <a:rPr lang="fr-FR" sz="2000" dirty="0" err="1">
                <a:solidFill>
                  <a:schemeClr val="accent2"/>
                </a:solidFill>
                <a:highlight>
                  <a:srgbClr val="FFFF00"/>
                </a:highlight>
              </a:rPr>
              <a:t>their</a:t>
            </a:r>
            <a:r>
              <a:rPr lang="fr-FR" sz="2000" dirty="0">
                <a:solidFill>
                  <a:schemeClr val="accent2"/>
                </a:solidFill>
                <a:highlight>
                  <a:srgbClr val="FFFF00"/>
                </a:highlight>
              </a:rPr>
              <a:t> </a:t>
            </a:r>
            <a:r>
              <a:rPr lang="fr-FR" sz="2000" dirty="0" err="1">
                <a:solidFill>
                  <a:schemeClr val="accent2"/>
                </a:solidFill>
                <a:highlight>
                  <a:srgbClr val="FFFF00"/>
                </a:highlight>
              </a:rPr>
              <a:t>website</a:t>
            </a:r>
            <a:r>
              <a:rPr lang="fr-FR" sz="2000" dirty="0">
                <a:solidFill>
                  <a:schemeClr val="accent2"/>
                </a:solidFill>
                <a:highlight>
                  <a:srgbClr val="FFFF00"/>
                </a:highlight>
              </a:rPr>
              <a:t>)</a:t>
            </a:r>
          </a:p>
        </p:txBody>
      </p:sp>
      <p:grpSp>
        <p:nvGrpSpPr>
          <p:cNvPr id="5" name="Groupe 4">
            <a:extLst>
              <a:ext uri="{FF2B5EF4-FFF2-40B4-BE49-F238E27FC236}">
                <a16:creationId xmlns:a16="http://schemas.microsoft.com/office/drawing/2014/main" id="{0BA47CB2-95E5-7C4B-83FA-912D5D4A06C2}"/>
              </a:ext>
            </a:extLst>
          </p:cNvPr>
          <p:cNvGrpSpPr/>
          <p:nvPr/>
        </p:nvGrpSpPr>
        <p:grpSpPr>
          <a:xfrm>
            <a:off x="4808537" y="2115404"/>
            <a:ext cx="6543675" cy="3859694"/>
            <a:chOff x="4224131" y="1669774"/>
            <a:chExt cx="7967869" cy="4780721"/>
          </a:xfrm>
        </p:grpSpPr>
        <p:pic>
          <p:nvPicPr>
            <p:cNvPr id="6" name="Picture 7">
              <a:extLst>
                <a:ext uri="{FF2B5EF4-FFF2-40B4-BE49-F238E27FC236}">
                  <a16:creationId xmlns:a16="http://schemas.microsoft.com/office/drawing/2014/main" id="{93B4EF2E-0725-8D48-BB59-D61A435F93AC}"/>
                </a:ext>
              </a:extLst>
            </p:cNvPr>
            <p:cNvPicPr>
              <a:picLocks noChangeAspect="1"/>
            </p:cNvPicPr>
            <p:nvPr/>
          </p:nvPicPr>
          <p:blipFill rotWithShape="1">
            <a:blip r:embed="rId3">
              <a:extLst>
                <a:ext uri="{28A0092B-C50C-407E-A947-70E740481C1C}">
                  <a14:useLocalDpi xmlns:a14="http://schemas.microsoft.com/office/drawing/2010/main" val="0"/>
                </a:ext>
              </a:extLst>
            </a:blip>
            <a:srcRect r="9925"/>
            <a:stretch/>
          </p:blipFill>
          <p:spPr>
            <a:xfrm>
              <a:off x="5302716" y="2075211"/>
              <a:ext cx="5845014" cy="3729291"/>
            </a:xfrm>
            <a:prstGeom prst="rect">
              <a:avLst/>
            </a:prstGeom>
          </p:spPr>
        </p:pic>
        <p:pic>
          <p:nvPicPr>
            <p:cNvPr id="7" name="Image 6">
              <a:extLst>
                <a:ext uri="{FF2B5EF4-FFF2-40B4-BE49-F238E27FC236}">
                  <a16:creationId xmlns:a16="http://schemas.microsoft.com/office/drawing/2014/main" id="{B96DF935-2E9B-4B41-9EA7-0D563CEB1AAC}"/>
                </a:ext>
              </a:extLst>
            </p:cNvPr>
            <p:cNvPicPr>
              <a:picLocks noChangeAspect="1"/>
            </p:cNvPicPr>
            <p:nvPr/>
          </p:nvPicPr>
          <p:blipFill>
            <a:blip r:embed="rId4"/>
            <a:stretch>
              <a:fillRect/>
            </a:stretch>
          </p:blipFill>
          <p:spPr>
            <a:xfrm>
              <a:off x="4224131" y="1669774"/>
              <a:ext cx="7967869" cy="4780721"/>
            </a:xfrm>
            <a:prstGeom prst="rect">
              <a:avLst/>
            </a:prstGeom>
          </p:spPr>
        </p:pic>
      </p:grpSp>
      <p:sp>
        <p:nvSpPr>
          <p:cNvPr id="8" name="Rectangle 7">
            <a:extLst>
              <a:ext uri="{FF2B5EF4-FFF2-40B4-BE49-F238E27FC236}">
                <a16:creationId xmlns:a16="http://schemas.microsoft.com/office/drawing/2014/main" id="{5E02049A-2CAD-CF9E-EDF5-0519B6E17CBD}"/>
              </a:ext>
            </a:extLst>
          </p:cNvPr>
          <p:cNvSpPr/>
          <p:nvPr/>
        </p:nvSpPr>
        <p:spPr>
          <a:xfrm>
            <a:off x="5657821" y="2440704"/>
            <a:ext cx="4800264" cy="3012855"/>
          </a:xfrm>
          <a:prstGeom prst="rect">
            <a:avLst/>
          </a:prstGeom>
          <a:solidFill>
            <a:srgbClr val="FFFFFF"/>
          </a:solidFill>
          <a:ln w="12700" cap="flat" cmpd="sng" algn="ctr">
            <a:solidFill>
              <a:srgbClr val="FFFFFF"/>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rgbClr val="FFFFFF"/>
                </a:solidFill>
                <a:latin typeface="Arial" panose="020B0604020202020204"/>
              </a:defRPr>
            </a:lvl1pPr>
            <a:lvl2pPr marL="457200" algn="l" defTabSz="914400" rtl="0" eaLnBrk="1" latinLnBrk="0" hangingPunct="1">
              <a:defRPr sz="1800" kern="1200">
                <a:solidFill>
                  <a:srgbClr val="FFFFFF"/>
                </a:solidFill>
                <a:latin typeface="Arial" panose="020B0604020202020204"/>
              </a:defRPr>
            </a:lvl2pPr>
            <a:lvl3pPr marL="914400" algn="l" defTabSz="914400" rtl="0" eaLnBrk="1" latinLnBrk="0" hangingPunct="1">
              <a:defRPr sz="1800" kern="1200">
                <a:solidFill>
                  <a:srgbClr val="FFFFFF"/>
                </a:solidFill>
                <a:latin typeface="Arial" panose="020B0604020202020204"/>
              </a:defRPr>
            </a:lvl3pPr>
            <a:lvl4pPr marL="1371600" algn="l" defTabSz="914400" rtl="0" eaLnBrk="1" latinLnBrk="0" hangingPunct="1">
              <a:defRPr sz="1800" kern="1200">
                <a:solidFill>
                  <a:srgbClr val="FFFFFF"/>
                </a:solidFill>
                <a:latin typeface="Arial" panose="020B0604020202020204"/>
              </a:defRPr>
            </a:lvl4pPr>
            <a:lvl5pPr marL="1828800" algn="l" defTabSz="914400" rtl="0" eaLnBrk="1" latinLnBrk="0" hangingPunct="1">
              <a:defRPr sz="1800" kern="1200">
                <a:solidFill>
                  <a:srgbClr val="FFFFFF"/>
                </a:solidFill>
                <a:latin typeface="Arial" panose="020B0604020202020204"/>
              </a:defRPr>
            </a:lvl5pPr>
            <a:lvl6pPr marL="2286000" algn="l" defTabSz="914400" rtl="0" eaLnBrk="1" latinLnBrk="0" hangingPunct="1">
              <a:defRPr sz="1800" kern="1200">
                <a:solidFill>
                  <a:srgbClr val="FFFFFF"/>
                </a:solidFill>
                <a:latin typeface="Arial" panose="020B0604020202020204"/>
              </a:defRPr>
            </a:lvl6pPr>
            <a:lvl7pPr marL="2743200" algn="l" defTabSz="914400" rtl="0" eaLnBrk="1" latinLnBrk="0" hangingPunct="1">
              <a:defRPr sz="1800" kern="1200">
                <a:solidFill>
                  <a:srgbClr val="FFFFFF"/>
                </a:solidFill>
                <a:latin typeface="Arial" panose="020B0604020202020204"/>
              </a:defRPr>
            </a:lvl7pPr>
            <a:lvl8pPr marL="3200400" algn="l" defTabSz="914400" rtl="0" eaLnBrk="1" latinLnBrk="0" hangingPunct="1">
              <a:defRPr sz="1800" kern="1200">
                <a:solidFill>
                  <a:srgbClr val="FFFFFF"/>
                </a:solidFill>
                <a:latin typeface="Arial" panose="020B0604020202020204"/>
              </a:defRPr>
            </a:lvl8pPr>
            <a:lvl9pPr marL="3657600" algn="l" defTabSz="914400" rtl="0" eaLnBrk="1" latinLnBrk="0" hangingPunct="1">
              <a:defRPr sz="1800" kern="1200">
                <a:solidFill>
                  <a:srgbClr val="FFFFFF"/>
                </a:solidFill>
                <a:latin typeface="Arial" panose="020B0604020202020204"/>
              </a:defRPr>
            </a:lvl9pPr>
          </a:lstStyle>
          <a:p>
            <a:pPr algn="ctr"/>
            <a:endParaRPr lang="fr-CA" err="1">
              <a:solidFill>
                <a:srgbClr val="212121"/>
              </a:solidFill>
            </a:endParaRPr>
          </a:p>
        </p:txBody>
      </p:sp>
      <p:sp>
        <p:nvSpPr>
          <p:cNvPr id="9" name="Espace réservé du texte 3">
            <a:hlinkClick r:id="rId5"/>
            <a:extLst>
              <a:ext uri="{FF2B5EF4-FFF2-40B4-BE49-F238E27FC236}">
                <a16:creationId xmlns:a16="http://schemas.microsoft.com/office/drawing/2014/main" id="{D40A4EB7-09BB-6ABC-34FA-668D112D2C82}"/>
              </a:ext>
            </a:extLst>
          </p:cNvPr>
          <p:cNvSpPr txBox="1">
            <a:spLocks/>
          </p:cNvSpPr>
          <p:nvPr/>
        </p:nvSpPr>
        <p:spPr>
          <a:xfrm>
            <a:off x="5771814" y="3429000"/>
            <a:ext cx="5362179" cy="760980"/>
          </a:xfrm>
          <a:prstGeom prst="rect">
            <a:avLst/>
          </a:prstGeom>
        </p:spPr>
        <p:txBody>
          <a:bodyPr vert="horz" lIns="0" tIns="0" rIns="0" bIns="0" rtlCol="0" anchor="b">
            <a:noAutofit/>
          </a:bodyPr>
          <a:lstStyle>
            <a:defPPr>
              <a:defRPr lang="fr-FR"/>
            </a:defPPr>
            <a:lvl1pPr marL="0" algn="l" defTabSz="914400" rtl="0" eaLnBrk="1" latinLnBrk="0" hangingPunct="1">
              <a:defRPr sz="1800" kern="1200">
                <a:solidFill>
                  <a:srgbClr val="212121"/>
                </a:solidFill>
                <a:latin typeface="Arial" panose="020B0604020202020204"/>
              </a:defRPr>
            </a:lvl1pPr>
            <a:lvl2pPr marL="457200" algn="l" defTabSz="914400" rtl="0" eaLnBrk="1" latinLnBrk="0" hangingPunct="1">
              <a:defRPr sz="1800" kern="1200">
                <a:solidFill>
                  <a:srgbClr val="212121"/>
                </a:solidFill>
                <a:latin typeface="Arial" panose="020B0604020202020204"/>
              </a:defRPr>
            </a:lvl2pPr>
            <a:lvl3pPr marL="914400" algn="l" defTabSz="914400" rtl="0" eaLnBrk="1" latinLnBrk="0" hangingPunct="1">
              <a:defRPr sz="1800" kern="1200">
                <a:solidFill>
                  <a:srgbClr val="212121"/>
                </a:solidFill>
                <a:latin typeface="Arial" panose="020B0604020202020204"/>
              </a:defRPr>
            </a:lvl3pPr>
            <a:lvl4pPr marL="1371600" algn="l" defTabSz="914400" rtl="0" eaLnBrk="1" latinLnBrk="0" hangingPunct="1">
              <a:defRPr sz="1800" kern="1200">
                <a:solidFill>
                  <a:srgbClr val="212121"/>
                </a:solidFill>
                <a:latin typeface="Arial" panose="020B0604020202020204"/>
              </a:defRPr>
            </a:lvl4pPr>
            <a:lvl5pPr marL="1828800" algn="l" defTabSz="914400" rtl="0" eaLnBrk="1" latinLnBrk="0" hangingPunct="1">
              <a:defRPr sz="1800" kern="1200">
                <a:solidFill>
                  <a:srgbClr val="212121"/>
                </a:solidFill>
                <a:latin typeface="Arial" panose="020B0604020202020204"/>
              </a:defRPr>
            </a:lvl5pPr>
            <a:lvl6pPr marL="2286000" algn="l" defTabSz="914400" rtl="0" eaLnBrk="1" latinLnBrk="0" hangingPunct="1">
              <a:defRPr sz="1800" kern="1200">
                <a:solidFill>
                  <a:srgbClr val="212121"/>
                </a:solidFill>
                <a:latin typeface="Arial" panose="020B0604020202020204"/>
              </a:defRPr>
            </a:lvl6pPr>
            <a:lvl7pPr marL="2743200" algn="l" defTabSz="914400" rtl="0" eaLnBrk="1" latinLnBrk="0" hangingPunct="1">
              <a:defRPr sz="1800" kern="1200">
                <a:solidFill>
                  <a:srgbClr val="212121"/>
                </a:solidFill>
                <a:latin typeface="Arial" panose="020B0604020202020204"/>
              </a:defRPr>
            </a:lvl7pPr>
            <a:lvl8pPr marL="3200400" algn="l" defTabSz="914400" rtl="0" eaLnBrk="1" latinLnBrk="0" hangingPunct="1">
              <a:defRPr sz="1800" kern="1200">
                <a:solidFill>
                  <a:srgbClr val="212121"/>
                </a:solidFill>
                <a:latin typeface="Arial" panose="020B0604020202020204"/>
              </a:defRPr>
            </a:lvl8pPr>
            <a:lvl9pPr marL="3657600" algn="l" defTabSz="914400" rtl="0" eaLnBrk="1" latinLnBrk="0" hangingPunct="1">
              <a:defRPr sz="1800" kern="1200">
                <a:solidFill>
                  <a:srgbClr val="212121"/>
                </a:solidFill>
                <a:latin typeface="Arial" panose="020B0604020202020204"/>
              </a:defRPr>
            </a:lvl9pPr>
          </a:lstStyle>
          <a:p>
            <a:r>
              <a:rPr lang="fr-CA" dirty="0">
                <a:solidFill>
                  <a:srgbClr val="333F48"/>
                </a:solidFill>
                <a:highlight>
                  <a:srgbClr val="FFFF00"/>
                </a:highlight>
                <a:cs typeface="Arial"/>
              </a:rPr>
              <a:t>(Screenshot of the </a:t>
            </a:r>
            <a:r>
              <a:rPr lang="fr-CA" dirty="0" err="1">
                <a:solidFill>
                  <a:srgbClr val="333F48"/>
                </a:solidFill>
                <a:highlight>
                  <a:srgbClr val="FFFF00"/>
                </a:highlight>
                <a:cs typeface="Arial"/>
              </a:rPr>
              <a:t>organisation’s</a:t>
            </a:r>
            <a:r>
              <a:rPr lang="fr-CA" dirty="0">
                <a:solidFill>
                  <a:srgbClr val="333F48"/>
                </a:solidFill>
                <a:highlight>
                  <a:srgbClr val="FFFF00"/>
                </a:highlight>
                <a:cs typeface="Arial"/>
              </a:rPr>
              <a:t> </a:t>
            </a:r>
            <a:r>
              <a:rPr lang="fr-CA" dirty="0" err="1">
                <a:solidFill>
                  <a:srgbClr val="333F48"/>
                </a:solidFill>
                <a:highlight>
                  <a:srgbClr val="FFFF00"/>
                </a:highlight>
                <a:cs typeface="Arial"/>
              </a:rPr>
              <a:t>websiite</a:t>
            </a:r>
            <a:r>
              <a:rPr lang="fr-CA" dirty="0">
                <a:solidFill>
                  <a:srgbClr val="333F48"/>
                </a:solidFill>
                <a:highlight>
                  <a:srgbClr val="FFFF00"/>
                </a:highlight>
                <a:cs typeface="Arial"/>
              </a:rPr>
              <a:t>)</a:t>
            </a:r>
            <a:endParaRPr lang="fr-FR" dirty="0">
              <a:solidFill>
                <a:srgbClr val="333F48"/>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409" y="5729889"/>
            <a:ext cx="505676" cy="505676"/>
          </a:xfrm>
          <a:prstGeom prst="rect">
            <a:avLst/>
          </a:prstGeom>
        </p:spPr>
      </p:pic>
    </p:spTree>
    <p:extLst>
      <p:ext uri="{BB962C8B-B14F-4D97-AF65-F5344CB8AC3E}">
        <p14:creationId xmlns:p14="http://schemas.microsoft.com/office/powerpoint/2010/main" val="3802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69F9-DB6E-F048-179F-D40EB2C95A96}"/>
              </a:ext>
            </a:extLst>
          </p:cNvPr>
          <p:cNvSpPr>
            <a:spLocks noGrp="1"/>
          </p:cNvSpPr>
          <p:nvPr>
            <p:ph type="title"/>
          </p:nvPr>
        </p:nvSpPr>
        <p:spPr>
          <a:xfrm>
            <a:off x="839788" y="661737"/>
            <a:ext cx="7703711" cy="1071529"/>
          </a:xfrm>
        </p:spPr>
        <p:txBody>
          <a:bodyPr>
            <a:normAutofit/>
          </a:bodyPr>
          <a:lstStyle/>
          <a:p>
            <a:r>
              <a:rPr lang="fr-FR" sz="2200" dirty="0" err="1"/>
              <a:t>Finding</a:t>
            </a:r>
            <a:r>
              <a:rPr lang="fr-FR" sz="2200" dirty="0"/>
              <a:t> help</a:t>
            </a:r>
            <a:br>
              <a:rPr lang="fr-FR" dirty="0"/>
            </a:br>
            <a:r>
              <a:rPr lang="fr-FR" dirty="0"/>
              <a:t>Éducaloi</a:t>
            </a:r>
          </a:p>
        </p:txBody>
      </p:sp>
      <p:sp>
        <p:nvSpPr>
          <p:cNvPr id="4" name="Espace réservé du texte 3">
            <a:extLst>
              <a:ext uri="{FF2B5EF4-FFF2-40B4-BE49-F238E27FC236}">
                <a16:creationId xmlns:a16="http://schemas.microsoft.com/office/drawing/2014/main" id="{3F0D7A1A-5954-C4F2-A92B-20225AE4FDE0}"/>
              </a:ext>
            </a:extLst>
          </p:cNvPr>
          <p:cNvSpPr>
            <a:spLocks noGrp="1"/>
          </p:cNvSpPr>
          <p:nvPr>
            <p:ph type="body" sz="half" idx="2"/>
          </p:nvPr>
        </p:nvSpPr>
        <p:spPr>
          <a:xfrm>
            <a:off x="839788" y="2115404"/>
            <a:ext cx="3932237" cy="3753584"/>
          </a:xfrm>
        </p:spPr>
        <p:txBody>
          <a:bodyPr vert="horz" lIns="91440" tIns="45720" rIns="91440" bIns="45720" rtlCol="0" anchor="t">
            <a:normAutofit fontScale="85000" lnSpcReduction="20000"/>
          </a:bodyPr>
          <a:lstStyle/>
          <a:p>
            <a:r>
              <a:rPr lang="fr-FR" sz="2000" dirty="0">
                <a:solidFill>
                  <a:schemeClr val="accent2"/>
                </a:solidFill>
              </a:rPr>
              <a:t>Free online </a:t>
            </a:r>
            <a:r>
              <a:rPr lang="fr-FR" sz="2000" dirty="0" err="1">
                <a:solidFill>
                  <a:schemeClr val="accent2"/>
                </a:solidFill>
              </a:rPr>
              <a:t>legal</a:t>
            </a:r>
            <a:r>
              <a:rPr lang="fr-FR" sz="2000" dirty="0">
                <a:solidFill>
                  <a:schemeClr val="accent2"/>
                </a:solidFill>
              </a:rPr>
              <a:t> information on :</a:t>
            </a:r>
          </a:p>
          <a:p>
            <a:r>
              <a:rPr lang="fr-FR" sz="2000" dirty="0">
                <a:solidFill>
                  <a:schemeClr val="accent2"/>
                </a:solidFill>
              </a:rPr>
              <a:t>:</a:t>
            </a:r>
            <a:endParaRPr lang="fr-FR" sz="2000" dirty="0">
              <a:solidFill>
                <a:schemeClr val="accent2"/>
              </a:solidFill>
              <a:cs typeface="Arial"/>
            </a:endParaRPr>
          </a:p>
          <a:p>
            <a:pPr marL="342900" indent="-342900">
              <a:buChar char="•"/>
            </a:pPr>
            <a:r>
              <a:rPr lang="fr-FR" sz="2000" dirty="0">
                <a:solidFill>
                  <a:schemeClr val="accent2"/>
                </a:solidFill>
                <a:cs typeface="Arial"/>
              </a:rPr>
              <a:t>Family, couples, </a:t>
            </a:r>
            <a:r>
              <a:rPr lang="fr-FR" sz="2000" dirty="0" err="1">
                <a:solidFill>
                  <a:schemeClr val="accent2"/>
                </a:solidFill>
                <a:cs typeface="Arial"/>
              </a:rPr>
              <a:t>seperation</a:t>
            </a:r>
            <a:r>
              <a:rPr lang="fr-FR" sz="2000" dirty="0">
                <a:solidFill>
                  <a:schemeClr val="accent2"/>
                </a:solidFill>
                <a:cs typeface="Arial"/>
              </a:rPr>
              <a:t> and divorce</a:t>
            </a:r>
          </a:p>
          <a:p>
            <a:pPr marL="342900" indent="-342900">
              <a:buChar char="•"/>
            </a:pPr>
            <a:r>
              <a:rPr lang="fr-FR" sz="2000" dirty="0" err="1">
                <a:solidFill>
                  <a:schemeClr val="accent2"/>
                </a:solidFill>
                <a:cs typeface="Arial"/>
              </a:rPr>
              <a:t>Housing</a:t>
            </a:r>
            <a:endParaRPr lang="fr-FR" sz="2000" dirty="0">
              <a:solidFill>
                <a:schemeClr val="accent2"/>
              </a:solidFill>
              <a:cs typeface="Arial"/>
            </a:endParaRPr>
          </a:p>
          <a:p>
            <a:pPr marL="342900" indent="-342900">
              <a:buChar char="•"/>
            </a:pPr>
            <a:r>
              <a:rPr lang="fr-FR" sz="2000" dirty="0">
                <a:solidFill>
                  <a:schemeClr val="accent2"/>
                </a:solidFill>
                <a:cs typeface="Arial"/>
              </a:rPr>
              <a:t>Work</a:t>
            </a:r>
          </a:p>
          <a:p>
            <a:endParaRPr lang="fr-FR" sz="2000" dirty="0">
              <a:highlight>
                <a:srgbClr val="FFFF00"/>
              </a:highlight>
            </a:endParaRPr>
          </a:p>
          <a:p>
            <a:endParaRPr lang="fr-FR" sz="2000" dirty="0">
              <a:highlight>
                <a:srgbClr val="FFFF00"/>
              </a:highlight>
            </a:endParaRPr>
          </a:p>
          <a:p>
            <a:endParaRPr lang="fr-FR" sz="2000" dirty="0">
              <a:highlight>
                <a:srgbClr val="FFFF00"/>
              </a:highlight>
            </a:endParaRPr>
          </a:p>
          <a:p>
            <a:endParaRPr lang="fr-FR" sz="2000" dirty="0">
              <a:cs typeface="Arial"/>
            </a:endParaRPr>
          </a:p>
          <a:p>
            <a:endParaRPr lang="fr-FR" sz="2000" dirty="0">
              <a:cs typeface="Arial"/>
            </a:endParaRPr>
          </a:p>
          <a:p>
            <a:r>
              <a:rPr lang="en-US" sz="2000" dirty="0" err="1">
                <a:solidFill>
                  <a:schemeClr val="accent2"/>
                </a:solidFill>
                <a:ea typeface="+mn-lt"/>
                <a:cs typeface="+mn-lt"/>
                <a:hlinkClick r:id="rId3"/>
              </a:rPr>
              <a:t>Éducaloi</a:t>
            </a:r>
            <a:r>
              <a:rPr lang="en-US" sz="2000" dirty="0">
                <a:solidFill>
                  <a:schemeClr val="accent2"/>
                </a:solidFill>
                <a:ea typeface="+mn-lt"/>
                <a:cs typeface="+mn-lt"/>
                <a:hlinkClick r:id="rId3"/>
              </a:rPr>
              <a:t> - Your starting point for legal information</a:t>
            </a:r>
            <a:endParaRPr lang="fr-FR" dirty="0">
              <a:solidFill>
                <a:schemeClr val="accent2"/>
              </a:solidFill>
            </a:endParaRPr>
          </a:p>
        </p:txBody>
      </p:sp>
      <p:pic>
        <p:nvPicPr>
          <p:cNvPr id="4098" name="Picture 2" descr="Une image contenant logo, Graphique, Police, symbole&#10;&#10;Description générée automatiquement">
            <a:extLst>
              <a:ext uri="{FF2B5EF4-FFF2-40B4-BE49-F238E27FC236}">
                <a16:creationId xmlns:a16="http://schemas.microsoft.com/office/drawing/2014/main" id="{697687F4-F71A-657D-D592-8C95FCBFE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3993" y="5506204"/>
            <a:ext cx="937787" cy="937787"/>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AD40B124-2A20-FF5F-4646-61C2D606A6DE}"/>
              </a:ext>
            </a:extLst>
          </p:cNvPr>
          <p:cNvSpPr/>
          <p:nvPr/>
        </p:nvSpPr>
        <p:spPr>
          <a:xfrm>
            <a:off x="11288987" y="5608218"/>
            <a:ext cx="627797" cy="74901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 name="Graphique 12" descr="Outils avec un remplissage uni">
            <a:extLst>
              <a:ext uri="{FF2B5EF4-FFF2-40B4-BE49-F238E27FC236}">
                <a16:creationId xmlns:a16="http://schemas.microsoft.com/office/drawing/2014/main" id="{D797B756-E0F4-8A28-80B2-78A231419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58409" y="5729889"/>
            <a:ext cx="505676" cy="505676"/>
          </a:xfrm>
          <a:prstGeom prst="rect">
            <a:avLst/>
          </a:prstGeom>
        </p:spPr>
      </p:pic>
      <p:pic>
        <p:nvPicPr>
          <p:cNvPr id="12" name="Graphique 11" descr="Curseur avec un remplissage uni">
            <a:extLst>
              <a:ext uri="{FF2B5EF4-FFF2-40B4-BE49-F238E27FC236}">
                <a16:creationId xmlns:a16="http://schemas.microsoft.com/office/drawing/2014/main" id="{0A96CB1F-1C85-51D5-6D98-16E0937B2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4001" y="5410508"/>
            <a:ext cx="914400" cy="914400"/>
          </a:xfrm>
          <a:prstGeom prst="rect">
            <a:avLst/>
          </a:prstGeom>
        </p:spPr>
      </p:pic>
      <p:grpSp>
        <p:nvGrpSpPr>
          <p:cNvPr id="13" name="Group 16">
            <a:extLst>
              <a:ext uri="{FF2B5EF4-FFF2-40B4-BE49-F238E27FC236}">
                <a16:creationId xmlns:a16="http://schemas.microsoft.com/office/drawing/2014/main" id="{F44709E9-6B37-93C1-C866-81C7C7971593}"/>
              </a:ext>
            </a:extLst>
          </p:cNvPr>
          <p:cNvGrpSpPr/>
          <p:nvPr/>
        </p:nvGrpSpPr>
        <p:grpSpPr>
          <a:xfrm>
            <a:off x="4963717" y="1651736"/>
            <a:ext cx="6899675" cy="3754278"/>
            <a:chOff x="348585" y="2384981"/>
            <a:chExt cx="7138693" cy="3826504"/>
          </a:xfrm>
        </p:grpSpPr>
        <p:pic>
          <p:nvPicPr>
            <p:cNvPr id="14" name="Picture 13" descr="A white computer with a blank screen&#10;&#10;Description automatically generated">
              <a:extLst>
                <a:ext uri="{FF2B5EF4-FFF2-40B4-BE49-F238E27FC236}">
                  <a16:creationId xmlns:a16="http://schemas.microsoft.com/office/drawing/2014/main" id="{2F2CB927-BB19-04D0-8C8A-176092B6D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585" y="2384981"/>
              <a:ext cx="7138693" cy="3826504"/>
            </a:xfrm>
            <a:prstGeom prst="rect">
              <a:avLst/>
            </a:prstGeom>
          </p:spPr>
        </p:pic>
        <p:pic>
          <p:nvPicPr>
            <p:cNvPr id="15" name="Image 14">
              <a:extLst>
                <a:ext uri="{FF2B5EF4-FFF2-40B4-BE49-F238E27FC236}">
                  <a16:creationId xmlns:a16="http://schemas.microsoft.com/office/drawing/2014/main" id="{BBDA9E50-FAC4-4D47-AE66-026124FAB5E3}"/>
                </a:ext>
              </a:extLst>
            </p:cNvPr>
            <p:cNvPicPr>
              <a:picLocks noChangeAspect="1"/>
            </p:cNvPicPr>
            <p:nvPr/>
          </p:nvPicPr>
          <p:blipFill rotWithShape="1">
            <a:blip r:embed="rId10"/>
            <a:srcRect b="4704"/>
            <a:stretch/>
          </p:blipFill>
          <p:spPr>
            <a:xfrm>
              <a:off x="1181911" y="2607285"/>
              <a:ext cx="5236727" cy="2864868"/>
            </a:xfrm>
            <a:prstGeom prst="rect">
              <a:avLst/>
            </a:prstGeom>
          </p:spPr>
        </p:pic>
      </p:grpSp>
      <p:pic>
        <p:nvPicPr>
          <p:cNvPr id="1026" name="Picture 2" descr="Une image contenant texte, capture d’écran, Site web, Publicité en ligne&#10;&#10;Le contenu généré par l’IA peut être incorrect.">
            <a:extLst>
              <a:ext uri="{FF2B5EF4-FFF2-40B4-BE49-F238E27FC236}">
                <a16:creationId xmlns:a16="http://schemas.microsoft.com/office/drawing/2014/main" id="{1DB8FD27-5332-0D4B-EA7C-65C29E369D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0539" y="1857957"/>
            <a:ext cx="5099994" cy="2810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37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ème Office">
  <a:themeElements>
    <a:clrScheme name="Éducation juridique">
      <a:dk1>
        <a:sysClr val="windowText" lastClr="000000"/>
      </a:dk1>
      <a:lt1>
        <a:sysClr val="window" lastClr="FFFFFF"/>
      </a:lt1>
      <a:dk2>
        <a:srgbClr val="000000"/>
      </a:dk2>
      <a:lt2>
        <a:srgbClr val="E7E6E6"/>
      </a:lt2>
      <a:accent1>
        <a:srgbClr val="F6891F"/>
      </a:accent1>
      <a:accent2>
        <a:srgbClr val="333F48"/>
      </a:accent2>
      <a:accent3>
        <a:srgbClr val="C1C6C8"/>
      </a:accent3>
      <a:accent4>
        <a:srgbClr val="00A9CE"/>
      </a:accent4>
      <a:accent5>
        <a:srgbClr val="D1D9DE"/>
      </a:accent5>
      <a:accent6>
        <a:srgbClr val="F2F3F4"/>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barit_ateliers_education juridique.potx" id="{3A2C94E1-6A6D-4A7C-BB17-155A3F40D1D6}" vid="{E717FB27-4517-4013-AC06-F303D879323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46" ma:contentTypeDescription="Crée un document." ma:contentTypeScope="" ma:versionID="fecd9b592a6078aa8757adc8a40f72db">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eef3f578ecd4af849277ee30c1ed6f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Type_x0020_d_x0027_activité" minOccurs="0"/>
                <xsd:element ref="ns2:EnLigneEN" minOccurs="0"/>
                <xsd:element ref="ns3:MediaServiceLocation"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1:Language" minOccurs="0"/>
                <xsd:element ref="ns2:Disponible" minOccurs="0"/>
                <xsd:element ref="ns3:Publi_x00e9__x0020_su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7" nillable="true" ma:displayName="Description" ma:description="Description de l’ensemble de documents" ma:hidden="true" ma:internalName="DocumentSetDescription" ma:readOnly="false">
      <xsd:simpleType>
        <xsd:restriction base="dms:Note"/>
      </xsd:simpleType>
    </xsd:element>
    <xsd:element name="PublishingStartDate" ma:index="40"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1"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element name="Language" ma:index="70" nillable="true" ma:displayName="Z_OLD_Langue(old)" ma:format="Dropdown" ma:hidden="true" ma:indexed="true" ma:internalName="Languag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s" ma:format="Dropdown" ma:internalName="Langue_x0020_de_x0020_la_x0020_pr_x00e9_sentation">
      <xsd:simpleType>
        <xsd:restriction base="dms:Choice">
          <xsd:enumeration value="Français et Anglais"/>
          <xsd:enumeration value="Anglais"/>
          <xsd:enumeration value="Français"/>
          <xsd:enumeration value="Autre"/>
        </xsd:restrict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enumeration value="Secondaire"/>
                    <xsd:enumeration value="Éducaloi"/>
                    <xsd:enumeration value="Extern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dexed="true" ma:internalName="MiseAJour">
      <xsd:simpleType>
        <xsd:restriction base="dms:DateTime"/>
      </xsd:simpleType>
    </xsd:element>
    <xsd:element name="Champ_x0020_d_x0027_expertise12" ma:index="11" nillable="true" ma:displayName="Champ d'expertise" ma:format="Dropdown" ma:hidden="true" ma:internalName="Champ_x0020_d_x0027_expertise12">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0" nillable="true" ma:displayName="Nb pages" ma:decimals="0" ma:hidden="true" ma:internalName="nb_x0020_pages" ma:readOnly="false" ma:percentage="FALSE">
      <xsd:simpleType>
        <xsd:restriction base="dms:Number"/>
      </xsd:simpleType>
    </xsd:element>
    <xsd:element name="Partenariat" ma:index="21" nillable="true" ma:displayName="Partenariat" ma:format="Dropdown" ma:hidden="true" ma:internalName="Partenariat">
      <xsd:simpleType>
        <xsd:union memberTypes="dms:Text">
          <xsd:simpleType>
            <xsd:restriction base="dms:Choice">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restriction>
          </xsd:simpleType>
        </xsd:union>
      </xsd:simpleType>
    </xsd:element>
    <xsd:element name="Durée_x0020__x0028_minutes_x0029_" ma:index="22"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3" nillable="true" ma:displayName="Année de développement" ma:format="Dropdown" ma:hidden="true" ma:internalName="Ann_x00e9_e_x0020_de_x0020_d_x00e9_veloppement">
      <xsd:simpleType>
        <xsd:restriction base="dms:Text">
          <xsd:maxLength value="255"/>
        </xsd:restriction>
      </xsd:simpleType>
    </xsd:element>
    <xsd:element name="Coordo_x0020_responsable" ma:index="24"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5" nillable="true" ma:displayName="Titre de la série" ma:description="Quelle est la thématique de la vidéo? Ex: quiz, Educaloi.TV, etc." ma:format="Dropdown" ma:hidden="true" ma:indexed="true" ma:internalName="Th_x00e8_me_Vid_x00e9_o">
      <xsd:simpleType>
        <xsd:restriction base="dms:Choice">
          <xsd:enumeration value="(À définir)"/>
          <xsd:enumeration value="Educaloi.TV"/>
          <xsd:enumeration value="TV Jeunesse - jeu questionnaire"/>
          <xsd:enumeration value="Familles"/>
          <xsd:enumeration value="Vrai ou Faux"/>
          <xsd:enumeration value="LSJPA Autochtones"/>
          <xsd:enumeration value="Getting Started in Quebec"/>
          <xsd:enumeration value="FAVAC"/>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enumeration value="Violences dans une relation intime LGBTQ+"/>
        </xsd:restriction>
      </xsd:simpleType>
    </xsd:element>
    <xsd:element name="TaxCatchAll" ma:index="31"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2" nillable="true" ma:displayName="Z_OLD_Categorie" ma:format="Dropdown" ma:hidden="true" ma:list="86ababbb-d499-4b91-9d52-7485cd8b0809" ma:internalName="Categorie" ma:readOnly="false" ma:showField="Title">
      <xsd:simpleType>
        <xsd:restriction base="dms:Lookup"/>
      </xsd:simpleType>
    </xsd:element>
    <xsd:element name="SharedWithUsers" ma:index="34"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5" nillable="true" ma:displayName="Z_OLD_Dernière animation" ma:format="DateOnly" ma:hidden="true" ma:internalName="Derni_x00e8_re_x0020_animation" ma:readOnly="false">
      <xsd:simpleType>
        <xsd:restriction base="dms:DateTime"/>
      </xsd:simpleType>
    </xsd:element>
    <xsd:element name="SharedWithDetails" ma:index="36" nillable="true" ma:displayName="Partagé avec détails" ma:hidden="true" ma:internalName="SharedWithDetails" ma:readOnly="true">
      <xsd:simpleType>
        <xsd:restriction base="dms:Note"/>
      </xsd:simpleType>
    </xsd:element>
    <xsd:element name="Derniers_animateurs" ma:index="38"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2" nillable="true" ma:displayName="Z_OLD_En ligne" ma:default="0" ma:hidden="true" ma:internalName="EnLigneFR" ma:readOnly="false">
      <xsd:simpleType>
        <xsd:restriction base="dms:Boolean"/>
      </xsd:simpleType>
    </xsd:element>
    <xsd:element name="Intervenants" ma:index="43"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6" nillable="true" ma:displayName="Refonte_migré" ma:default="0" ma:hidden="true" ma:internalName="Refonte_migr_x00e9_" ma:readOnly="false">
      <xsd:simpleType>
        <xsd:restriction base="dms:Boolean"/>
      </xsd:simpleType>
    </xsd:element>
    <xsd:element name="Type_x0020_d_x0027_activité" ma:index="47" nillable="true" ma:displayName="Type d'activité (old)" ma:format="Dropdown" ma:hidden="true" ma:indexed="true" ma:internalName="Type_x0020_d_x0027_activit_x00e9_">
      <xsd:simpleType>
        <xsd:restriction base="dms:Choice">
          <xsd:enumeration value="Apprentissage en ligne"/>
          <xsd:enumeration value="Atelier OBNL/Biblio"/>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48" nillable="true" ma:displayName="Z_OLD_En ligne (ANG)" ma:default="0" ma:hidden="true" ma:internalName="EnLigneEN" ma:readOnly="false">
      <xsd:simpleType>
        <xsd:restriction base="dms:Boolean"/>
      </xsd:simpleType>
    </xsd:element>
    <xsd:element name="Disciplines_x0020_scolaires" ma:index="50"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1"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Disponible" ma:index="71" nillable="true" ma:displayName="Z_OLD_Disponible à la commande en ligne" ma:default="1" ma:hidden="true" ma:internalName="Disponibl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lcf76f155ced4ddcb4097134ff3c332f" ma:index="27"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hidden="true" ma:indexed="true" ma:internalName="MediaServiceObjectDetectorVersions" ma:readOnly="false">
      <xsd:simpleType>
        <xsd:restriction base="dms:Text"/>
      </xsd:simpleType>
    </xsd:element>
    <xsd:element name="MediaServiceSearchProperties" ma:index="29" nillable="true" ma:displayName="MediaServiceSearchProperties" ma:hidden="true" ma:internalName="MediaServiceSearchProperties" ma:readOnly="false">
      <xsd:simpleType>
        <xsd:restriction base="dms:Note"/>
      </xsd:simpleType>
    </xsd:element>
    <xsd:element name="Client_x00e8_les" ma:index="33" nillable="true" ma:displayName="Z_OLD_Clientèles" ma:format="Dropdown" ma:hidden="true" ma:internalName="Client_x00e8_les" ma:readOnly="false">
      <xsd:simpleType>
        <xsd:restriction base="dms:Note"/>
      </xsd:simpleType>
    </xsd:element>
    <xsd:element name="MediaLengthInSeconds" ma:index="39" nillable="true" ma:displayName="Length (seconds)" ma:hidden="true" ma:internalName="MediaLengthInSeconds" ma:readOnly="true">
      <xsd:simpleType>
        <xsd:restriction base="dms:Unknown"/>
      </xsd:simpleType>
    </xsd:element>
    <xsd:element name="MediaServiceKeyPoints" ma:index="44" nillable="true" ma:displayName="KeyPoints" ma:hidden="true" ma:internalName="MediaServiceKeyPoints" ma:readOnly="true">
      <xsd:simpleType>
        <xsd:restriction base="dms:Note"/>
      </xsd:simpleType>
    </xsd:element>
    <xsd:element name="MediaServiceFastMetadata" ma:index="45" nillable="true" ma:displayName="MediaServiceFastMetadata" ma:hidden="true" ma:internalName="MediaServiceFastMetadata" ma:readOnly="true">
      <xsd:simpleType>
        <xsd:restriction base="dms:Note"/>
      </xsd:simpleType>
    </xsd:element>
    <xsd:element name="MediaServiceLocation" ma:index="49" nillable="true" ma:displayName="Location" ma:hidden="true" ma:internalName="MediaServiceLocation" ma:readOnly="false">
      <xsd:simpleType>
        <xsd:restriction base="dms:Text"/>
      </xsd:simpleType>
    </xsd:element>
    <xsd:element name="MediaServiceDateTaken" ma:index="53" nillable="true" ma:displayName="MediaServiceDateTaken" ma:description="" ma:hidden="true" ma:internalName="MediaServiceDateTaken" ma:readOnly="true">
      <xsd:simpleType>
        <xsd:restriction base="dms:Text"/>
      </xsd:simpleType>
    </xsd:element>
    <xsd:element name="MediaServiceAutoKeyPoints" ma:index="55" nillable="true" ma:displayName="MediaServiceAutoKeyPoints" ma:hidden="true" ma:internalName="MediaServiceAutoKeyPoints" ma:readOnly="false">
      <xsd:simpleType>
        <xsd:restriction base="dms:Note"/>
      </xsd:simpleType>
    </xsd:element>
    <xsd:element name="MediaServiceGenerationTime" ma:index="56" nillable="true" ma:displayName="MediaServiceGenerationTime" ma:hidden="true" ma:internalName="MediaServiceGenerationTime" ma:readOnly="true">
      <xsd:simpleType>
        <xsd:restriction base="dms:Text"/>
      </xsd:simpleType>
    </xsd:element>
    <xsd:element name="_Lien" ma:index="57"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58" nillable="true" ma:displayName="Extracted Text" ma:hidden="true" ma:internalName="MediaServiceOCR" ma:readOnly="true">
      <xsd:simpleType>
        <xsd:restriction base="dms:Note"/>
      </xsd:simpleType>
    </xsd:element>
    <xsd:element name="i907d86ec4584f6cb358ae81bbc1ea6b" ma:index="59"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0"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1" nillable="true" ma:displayName="Date Alerte" ma:format="DateOnly" ma:hidden="true" ma:internalName="Date_Alerte" ma:readOnly="false">
      <xsd:simpleType>
        <xsd:restriction base="dms:DateTime"/>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aServiceMetadata" ma:index="66" nillable="true" ma:displayName="MediaServiceMetadata" ma:hidden="true" ma:internalName="MediaServiceMetadata" ma:readOnly="true">
      <xsd:simpleType>
        <xsd:restriction base="dms:Note"/>
      </xsd:simpleType>
    </xsd:element>
    <xsd:element name="Date_x0020_de_x0020_validation_x0020_juridique_x0020_compl_x00e8_te" ma:index="67" nillable="true" ma:displayName="Date de validation juridique complète" ma:format="DateOnly" ma:hidden="true" ma:internalName="Date_x0020_de_x0020_validation_x0020_juridique_x0020_compl_x00e8_te" ma:readOnly="false">
      <xsd:simpleType>
        <xsd:restriction base="dms:DateTime"/>
      </xsd:simpleType>
    </xsd:element>
    <xsd:element name="Date_x0020_de_x0020_validation_x0020_CCD_x002f_p_x00e9_dago_x002f_graphique" ma:index="68" nillable="true" ma:displayName="Date de validation CCD/pédago/graphique" ma:format="DateOnly" ma:hidden="true" ma:internalName="Date_x0020_de_x0020_validation_x0020_CCD_x002f_p_x00e9_dago_x002f_graphique" ma:readOnly="false">
      <xsd:simpleType>
        <xsd:restriction base="dms:DateTime"/>
      </xsd:simpleType>
    </xsd:element>
    <xsd:element name="MediaServiceBillingMetadata" ma:index="69" nillable="true" ma:displayName="MediaServiceBillingMetadata" ma:hidden="true" ma:internalName="MediaServiceBillingMetadata" ma:readOnly="true">
      <xsd:simpleType>
        <xsd:restriction base="dms:Note"/>
      </xsd:simpleType>
    </xsd:element>
    <xsd:element name="Publi_x00e9__x0020_sur" ma:index="72" nillable="true" ma:displayName="Publié sur" ma:format="Dropdown" ma:internalName="Publi_x00e9__x0020_sur">
      <xsd:simpleType>
        <xsd:restriction base="dms:Choice">
          <xsd:enumeration value="educaloi.qc.ca (youtube)"/>
          <xsd:enumeration value="Youtube"/>
          <xsd:enumeration value="Site du MJQ"/>
          <xsd:enumeration value="N/A"/>
          <xsd:enumeration value="Facebook"/>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Date_Alerte xmlns="319a9c1d-6107-471a-83e8-1a40088b2974" xsi:nil="true"/>
    <Language xmlns="http://schemas.microsoft.com/sharepoint/v3" xsi:nil="true"/>
    <_Enstock xmlns="319a9c1d-6107-471a-83e8-1a40088b2974">false</_Enstock>
    <EnVeille xmlns="7c4c9101-ca6c-4953-bf15-5ed2fb777a67">true</EnVeille>
    <Classement xmlns="319a9c1d-6107-471a-83e8-1a40088b2974" xsi:nil="true"/>
    <nb_x0020_pages xmlns="7c4c9101-ca6c-4953-bf15-5ed2fb777a67" xsi:nil="true"/>
    <DocumentSetDescription xmlns="http://schemas.microsoft.com/sharepoint/v3" xsi:nil="true"/>
    <MiseAJour xmlns="7c4c9101-ca6c-4953-bf15-5ed2fb777a67" xsi:nil="true"/>
    <_Statut xmlns="319a9c1d-6107-471a-83e8-1a40088b2974">
      <Value>En ligne</Value>
    </_Statut>
    <Descriptif xmlns="7c4c9101-ca6c-4953-bf15-5ed2fb777a67" xsi:nil="true"/>
    <Date_x0020_de_x0020_validation_x0020_juridique_x0020_compl_x00e8_te xmlns="319a9c1d-6107-471a-83e8-1a40088b2974">2025-06-30T04:00:00+00:00</Date_x0020_de_x0020_validation_x0020_juridique_x0020_compl_x00e8_te>
    <Publications_x0020_liées xmlns="7c4c9101-ca6c-4953-bf15-5ed2fb777a67">
      <Value>Faire un choix</Value>
    </Publications_x0020_liées>
    <_Lien xmlns="319a9c1d-6107-471a-83e8-1a40088b2974">
      <Url>https://www.educationjuridique.ca/fr/intervenant/trousses-obnl/partir-et-se-reconstruire-se-separer-ou-divorcer-en-contexte-dimmigration/</Url>
      <Description>https://www.educationjuridique.ca/fr/intervenant/trousses-obnl/partir-et-se-reconstruire-se-separer-ou-divorcer-en-contexte-dimmigration/</Description>
    </_Lien>
    <Notes1 xmlns="7c4c9101-ca6c-4953-bf15-5ed2fb777a67">Ensemble d'outils bonifiés ou créés lors du projet FEJ
**2025-10 ATTENTION il s'agit en fait d'une trousse clé en main, et non d'un atelier. On devra déterminer s'il doit être déplacé ailleurs dans le catalogue.</Notes1>
    <Disponible xmlns="7c4c9101-ca6c-4953-bf15-5ed2fb777a67">true</Disponible>
    <À_x0020_lire_x0020_aussi xmlns="7c4c9101-ca6c-4953-bf15-5ed2fb777a67">
      <Value>-</Value>
    </À_x0020_lire_x0020_aussi>
    <Date_x0020_de_x0020_validation_x0020_CCD_x002f_p_x00e9_dago_x002f_graphique xmlns="319a9c1d-6107-471a-83e8-1a40088b2974">2025-06-30T04:00:00+00:00</Date_x0020_de_x0020_validation_x0020_CCD_x002f_p_x00e9_dago_x002f_graphique>
    <Langue_x0020_de_x0020_la_x0020_présentation xmlns="7c4c9101-ca6c-4953-bf15-5ed2fb777a67">Français</Langue_x0020_de_x0020_la_x0020_présentation>
    <Intervenants xmlns="7c4c9101-ca6c-4953-bf15-5ed2fb777a67">false</Intervenants>
    <i907d86ec4584f6cb358ae81bbc1ea6b xmlns="319a9c1d-6107-471a-83e8-1a40088b2974">
      <Terms xmlns="http://schemas.microsoft.com/office/infopath/2007/PartnerControls">
        <TermInfo xmlns="http://schemas.microsoft.com/office/infopath/2007/PartnerControls">
          <TermName xmlns="http://schemas.microsoft.com/office/infopath/2007/PartnerControls">educationjuridique.ca:Type d'activité:Trousse clé en main</TermName>
          <TermId xmlns="http://schemas.microsoft.com/office/infopath/2007/PartnerControls">3abe23ac-b6cc-41fc-aa46-c58121215972</TermId>
        </TermInfo>
      </Terms>
    </i907d86ec4584f6cb358ae81bbc1ea6b>
    <Date_x0020_d_x0027_impression xmlns="7c4c9101-ca6c-4953-bf15-5ed2fb777a67" xsi:nil="true"/>
    <Refonte_migré xmlns="7c4c9101-ca6c-4953-bf15-5ed2fb777a67">false</Refonte_migré>
    <PublicCible xmlns="7c4c9101-ca6c-4953-bf15-5ed2fb777a67" xsi:nil="true"/>
    <MediaLengthInSeconds xmlns="319a9c1d-6107-471a-83e8-1a40088b2974" xsi:nil="true"/>
    <Titre_x0020_anglais xmlns="7c4c9101-ca6c-4953-bf15-5ed2fb777a67">To Walk Away and Rebuild - Separating or Divorcing in the Context of Immigration</Titre_x0020_anglais>
    <EnLigneFR xmlns="7c4c9101-ca6c-4953-bf15-5ed2fb777a67">false</EnLigneFR>
    <Année_x0020_de_x0020_développement xmlns="7c4c9101-ca6c-4953-bf15-5ed2fb777a67" xsi:nil="true"/>
    <EnLigneEN xmlns="7c4c9101-ca6c-4953-bf15-5ed2fb777a67">false</EnLigneEN>
    <Categorie xmlns="7c4c9101-ca6c-4953-bf15-5ed2fb777a67" xsi:nil="true"/>
    <SharedWithUsers xmlns="7c4c9101-ca6c-4953-bf15-5ed2fb777a67">
      <UserInfo>
        <DisplayName/>
        <AccountId xsi:nil="true"/>
        <AccountType/>
      </UserInfo>
    </SharedWithUsers>
    <TaxCatchAll xmlns="7c4c9101-ca6c-4953-bf15-5ed2fb777a67">
      <Value>4511</Value>
    </TaxCatchAll>
    <Client_x00e8_les xmlns="319a9c1d-6107-471a-83e8-1a40088b2974" xsi:nil="true"/>
    <Durée_x0020__x0028_minutes_x0029_ xmlns="7c4c9101-ca6c-4953-bf15-5ed2fb777a67" xsi:nil="true"/>
    <Champ_x0020_d_x0027_expertise12 xmlns="7c4c9101-ca6c-4953-bf15-5ed2fb777a67" xsi:nil="true"/>
    <PublishingExpirationDate xmlns="http://schemas.microsoft.com/sharepoint/v3" xsi:nil="true"/>
    <Type_x0020_d_x0027_activité xmlns="7c4c9101-ca6c-4953-bf15-5ed2fb777a67" xsi:nil="true"/>
    <Dernière_x0020_animation xmlns="7c4c9101-ca6c-4953-bf15-5ed2fb777a67" xsi:nil="true"/>
    <DateDePublication xmlns="7c4c9101-ca6c-4953-bf15-5ed2fb777a67" xsi:nil="true"/>
    <EnLigneEnFrSur xmlns="7c4c9101-ca6c-4953-bf15-5ed2fb777a67" xsi:nil="true"/>
    <Coordo_x0020_responsable xmlns="7c4c9101-ca6c-4953-bf15-5ed2fb777a67">
      <UserInfo>
        <DisplayName/>
        <AccountId xsi:nil="true"/>
        <AccountType/>
      </UserInfo>
    </Coordo_x0020_responsable>
    <Niveau_x0020_suggéré xmlns="7c4c9101-ca6c-4953-bf15-5ed2fb777a67" xsi:nil="true"/>
    <Derniers_animateurs xmlns="7c4c9101-ca6c-4953-bf15-5ed2fb777a67">
      <UserInfo>
        <DisplayName/>
        <AccountId xsi:nil="true"/>
        <AccountType/>
      </UserInfo>
    </Derniers_animateurs>
    <PublishingStartDate xmlns="http://schemas.microsoft.com/sharepoint/v3" xsi:nil="true"/>
    <Partenariat xmlns="7c4c9101-ca6c-4953-bf15-5ed2fb777a67" xsi:nil="true"/>
    <Disciplines_x0020_scolaires xmlns="7c4c9101-ca6c-4953-bf15-5ed2fb777a67" xsi:nil="true"/>
    <Poids xmlns="7c4c9101-ca6c-4953-bf15-5ed2fb777a67" xsi:nil="true"/>
    <Graphiste xmlns="7c4c9101-ca6c-4953-bf15-5ed2fb777a67" xsi:nil="true"/>
    <Thème_Vidéo xmlns="7c4c9101-ca6c-4953-bf15-5ed2fb777a67" xsi:nil="true"/>
    <MediaServiceAutoKeyPoints xmlns="319a9c1d-6107-471a-83e8-1a40088b2974" xsi:nil="true"/>
    <MediaServiceObjectDetectorVersions xmlns="319a9c1d-6107-471a-83e8-1a40088b2974" xsi:nil="true"/>
    <MediaServiceLocation xmlns="319a9c1d-6107-471a-83e8-1a40088b2974" xsi:nil="true"/>
    <MediaServiceSearchProperties xmlns="319a9c1d-6107-471a-83e8-1a40088b2974" xsi:nil="true"/>
    <Publi_x00e9__x0020_sur xmlns="319a9c1d-6107-471a-83e8-1a40088b29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90027E-474B-4A73-A333-F2157670DFDF}"/>
</file>

<file path=customXml/itemProps2.xml><?xml version="1.0" encoding="utf-8"?>
<ds:datastoreItem xmlns:ds="http://schemas.openxmlformats.org/officeDocument/2006/customXml" ds:itemID="{CAE8C6C2-DDA4-4AE5-86FD-885A7AFED248}">
  <ds:schemaRefs>
    <ds:schemaRef ds:uri="http://schemas.microsoft.com/office/infopath/2007/PartnerControls"/>
    <ds:schemaRef ds:uri="http://schemas.microsoft.com/office/2006/documentManagement/types"/>
    <ds:schemaRef ds:uri="http://purl.org/dc/elements/1.1/"/>
    <ds:schemaRef ds:uri="319a9c1d-6107-471a-83e8-1a40088b2974"/>
    <ds:schemaRef ds:uri="http://schemas.microsoft.com/office/2006/metadata/properties"/>
    <ds:schemaRef ds:uri="http://purl.org/dc/terms/"/>
    <ds:schemaRef ds:uri="http://purl.org/dc/dcmitype/"/>
    <ds:schemaRef ds:uri="http://schemas.microsoft.com/sharepoint/v3"/>
    <ds:schemaRef ds:uri="http://schemas.openxmlformats.org/package/2006/metadata/core-properties"/>
    <ds:schemaRef ds:uri="7c4c9101-ca6c-4953-bf15-5ed2fb777a67"/>
    <ds:schemaRef ds:uri="http://www.w3.org/XML/1998/namespace"/>
  </ds:schemaRefs>
</ds:datastoreItem>
</file>

<file path=customXml/itemProps3.xml><?xml version="1.0" encoding="utf-8"?>
<ds:datastoreItem xmlns:ds="http://schemas.openxmlformats.org/officeDocument/2006/customXml" ds:itemID="{C2C02BB2-70FE-4D99-A954-3A0CD7CF1E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Gabarit_ateliers_education juridique_pour_les_adultes</Template>
  <TotalTime>1479</TotalTime>
  <Words>4389</Words>
  <Application>Microsoft Office PowerPoint</Application>
  <PresentationFormat>Widescreen</PresentationFormat>
  <Paragraphs>431</Paragraphs>
  <Slides>19</Slides>
  <Notes>19</Notes>
  <HiddenSlides>1</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Thème Office</vt:lpstr>
      <vt:lpstr>My Money My Couple</vt:lpstr>
      <vt:lpstr>Examining the situation What do you see here?</vt:lpstr>
      <vt:lpstr>Understanding the legal issues Jennifer’s story</vt:lpstr>
      <vt:lpstr>Covering children’s expenses:  Child support</vt:lpstr>
      <vt:lpstr>Spousal support (married couples)</vt:lpstr>
      <vt:lpstr>Asking for social assistance</vt:lpstr>
      <vt:lpstr>PowerPoint Presentation</vt:lpstr>
      <vt:lpstr>Finding help (Name of the organisation)</vt:lpstr>
      <vt:lpstr>Finding help Éducaloi</vt:lpstr>
      <vt:lpstr>Finding help Project Genesis</vt:lpstr>
      <vt:lpstr>Finding help L’Organisation Populaire des Droits Sociaux (OPDS)</vt:lpstr>
      <vt:lpstr>Finding help SimulAide</vt:lpstr>
      <vt:lpstr>Finding help Info Justice Centres</vt:lpstr>
      <vt:lpstr>Finding help ReBâtir</vt:lpstr>
      <vt:lpstr>Finding help Commission des services juridiques (legal aid)</vt:lpstr>
      <vt:lpstr>Other resources</vt:lpstr>
      <vt:lpstr>Taking action What could Jennifer do?</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Anne-Marie Lavoie</dc:creator>
  <cp:lastModifiedBy>Gaëlle Feruzi</cp:lastModifiedBy>
  <cp:revision>713</cp:revision>
  <dcterms:created xsi:type="dcterms:W3CDTF">2024-06-10T18:08:19Z</dcterms:created>
  <dcterms:modified xsi:type="dcterms:W3CDTF">2026-02-18T20:49:05Z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MediaServiceImageTags">
    <vt:lpwstr/>
  </property>
  <property fmtid="{D5CDD505-2E9C-101B-9397-08002B2CF9AE}" pid="4" name="Order">
    <vt:r8>204157900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dlc_DocIdItemGuid">
    <vt:lpwstr>ca58f03f-1f49-4011-9624-701bb34bcc8c</vt:lpwstr>
  </property>
  <property fmtid="{D5CDD505-2E9C-101B-9397-08002B2CF9AE}" pid="12" name="ArticulateGUID">
    <vt:lpwstr>79994A94-04CC-4B22-8115-EE8FF49BD074</vt:lpwstr>
  </property>
  <property fmtid="{D5CDD505-2E9C-101B-9397-08002B2CF9AE}" pid="13" name="ArticulatePath">
    <vt:lpwstr>https://educaloi.sharepoint.com/projets/081000/3_Productions_livrables/3_Atelier_ÉJ_Femmes/VF_Ateliers_FMC_apres_reforme_PL56_en_cours/5_Mon argent_FMC_VF</vt:lpwstr>
  </property>
  <property fmtid="{D5CDD505-2E9C-101B-9397-08002B2CF9AE}" pid="14" name="_dlc_DocId">
    <vt:lpwstr>EDUC-1465940978-594</vt:lpwstr>
  </property>
  <property fmtid="{D5CDD505-2E9C-101B-9397-08002B2CF9AE}" pid="15" name="Titre anglais">
    <vt:lpwstr>To walk away and rebuild</vt:lpwstr>
  </property>
  <property fmtid="{D5CDD505-2E9C-101B-9397-08002B2CF9AE}" pid="16" name="TaxCatchAll">
    <vt:lpwstr>4754;#educationjuridique.ca|dce57c6f-75f4-486f-9f86-2ea9ad4459b8</vt:lpwstr>
  </property>
  <property fmtid="{D5CDD505-2E9C-101B-9397-08002B2CF9AE}" pid="17" name="_Categorisation">
    <vt:lpwstr>4511;#educationjuridique.ca:Type d'activité:Trousse clé en main|3abe23ac-b6cc-41fc-aa46-c58121215972</vt:lpwstr>
  </property>
  <property fmtid="{D5CDD505-2E9C-101B-9397-08002B2CF9AE}" pid="18" name="_dlc_DocIdUrl">
    <vt:lpwstr>https://educaloi.sharepoint.com/projets/_layouts/15/DocIdRedir.aspx?ID=EDUC-1465940978-594, EDUC-1465940978-594</vt:lpwstr>
  </property>
  <property fmtid="{D5CDD505-2E9C-101B-9397-08002B2CF9AE}" pid="19" name="Refonte_migré">
    <vt:bool>false</vt:bool>
  </property>
  <property fmtid="{D5CDD505-2E9C-101B-9397-08002B2CF9AE}" pid="20" name="Publications">
    <vt:bool>false</vt:bool>
  </property>
  <property fmtid="{D5CDD505-2E9C-101B-9397-08002B2CF9AE}" pid="21" name="PublicCible">
    <vt:lpwstr/>
  </property>
  <property fmtid="{D5CDD505-2E9C-101B-9397-08002B2CF9AE}" pid="22" name="EnLigneFR">
    <vt:bool>false</vt:bool>
  </property>
  <property fmtid="{D5CDD505-2E9C-101B-9397-08002B2CF9AE}" pid="23" name="Disciplines scolaires">
    <vt:lpwstr/>
  </property>
  <property fmtid="{D5CDD505-2E9C-101B-9397-08002B2CF9AE}" pid="24" name="SujetGuide">
    <vt:lpwstr/>
  </property>
  <property fmtid="{D5CDD505-2E9C-101B-9397-08002B2CF9AE}" pid="25" name="Graphiste">
    <vt:lpwstr/>
  </property>
  <property fmtid="{D5CDD505-2E9C-101B-9397-08002B2CF9AE}" pid="26" name="Sujet">
    <vt:lpwstr/>
  </property>
  <property fmtid="{D5CDD505-2E9C-101B-9397-08002B2CF9AE}" pid="27" name="Thème_Vidéo">
    <vt:lpwstr/>
  </property>
  <property fmtid="{D5CDD505-2E9C-101B-9397-08002B2CF9AE}" pid="28" name="WP">
    <vt:bool>false</vt:bool>
  </property>
  <property fmtid="{D5CDD505-2E9C-101B-9397-08002B2CF9AE}" pid="29" name="Cat_texte">
    <vt:lpwstr/>
  </property>
  <property fmtid="{D5CDD505-2E9C-101B-9397-08002B2CF9AE}" pid="30" name="Type de contenu">
    <vt:lpwstr/>
  </property>
  <property fmtid="{D5CDD505-2E9C-101B-9397-08002B2CF9AE}" pid="31" name="Commentaire d'impression">
    <vt:lpwstr/>
  </property>
  <property fmtid="{D5CDD505-2E9C-101B-9397-08002B2CF9AE}" pid="32" name="Année de développement">
    <vt:lpwstr/>
  </property>
  <property fmtid="{D5CDD505-2E9C-101B-9397-08002B2CF9AE}" pid="33" name="EnLigneEN">
    <vt:bool>false</vt:bool>
  </property>
  <property fmtid="{D5CDD505-2E9C-101B-9397-08002B2CF9AE}" pid="34" name="Categorie">
    <vt:lpwstr/>
  </property>
  <property fmtid="{D5CDD505-2E9C-101B-9397-08002B2CF9AE}" pid="35" name="SharedWithUsers">
    <vt:lpwstr/>
  </property>
  <property fmtid="{D5CDD505-2E9C-101B-9397-08002B2CF9AE}" pid="36" name="EnLigneEnANGSur">
    <vt:lpwstr/>
  </property>
  <property fmtid="{D5CDD505-2E9C-101B-9397-08002B2CF9AE}" pid="37" name="Sujets">
    <vt:lpwstr/>
  </property>
  <property fmtid="{D5CDD505-2E9C-101B-9397-08002B2CF9AE}" pid="38" name="Clientèles">
    <vt:lpwstr/>
  </property>
  <property fmtid="{D5CDD505-2E9C-101B-9397-08002B2CF9AE}" pid="39" name="Champ d'expertise12">
    <vt:lpwstr/>
  </property>
  <property fmtid="{D5CDD505-2E9C-101B-9397-08002B2CF9AE}" pid="40" name="Publié">
    <vt:bool>false</vt:bool>
  </property>
  <property fmtid="{D5CDD505-2E9C-101B-9397-08002B2CF9AE}" pid="41" name="Type d'activité">
    <vt:lpwstr/>
  </property>
  <property fmtid="{D5CDD505-2E9C-101B-9397-08002B2CF9AE}" pid="42" name="Noeud">
    <vt:lpwstr/>
  </property>
  <property fmtid="{D5CDD505-2E9C-101B-9397-08002B2CF9AE}" pid="43" name="Facebook">
    <vt:bool>false</vt:bool>
  </property>
  <property fmtid="{D5CDD505-2E9C-101B-9397-08002B2CF9AE}" pid="44" name="EnLigneEnFrSur">
    <vt:lpwstr/>
  </property>
  <property fmtid="{D5CDD505-2E9C-101B-9397-08002B2CF9AE}" pid="45" name="Catégories Publications">
    <vt:lpwstr/>
  </property>
  <property fmtid="{D5CDD505-2E9C-101B-9397-08002B2CF9AE}" pid="46" name="Statut">
    <vt:lpwstr/>
  </property>
  <property fmtid="{D5CDD505-2E9C-101B-9397-08002B2CF9AE}" pid="47" name="YouTube">
    <vt:bool>false</vt:bool>
  </property>
  <property fmtid="{D5CDD505-2E9C-101B-9397-08002B2CF9AE}" pid="48" name="Coordo responsable">
    <vt:lpwstr/>
  </property>
  <property fmtid="{D5CDD505-2E9C-101B-9397-08002B2CF9AE}" pid="49" name="Niveau suggéré">
    <vt:lpwstr/>
  </property>
  <property fmtid="{D5CDD505-2E9C-101B-9397-08002B2CF9AE}" pid="50" name="Derniers_animateurs">
    <vt:lpwstr/>
  </property>
  <property fmtid="{D5CDD505-2E9C-101B-9397-08002B2CF9AE}" pid="51" name="Partenariat">
    <vt:lpwstr/>
  </property>
  <property fmtid="{D5CDD505-2E9C-101B-9397-08002B2CF9AE}" pid="52" name="_docset_NoMedatataSyncRequired">
    <vt:lpwstr>False</vt:lpwstr>
  </property>
</Properties>
</file>