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61" r:id="rId6"/>
    <p:sldId id="273" r:id="rId7"/>
    <p:sldId id="268" r:id="rId8"/>
    <p:sldId id="277" r:id="rId9"/>
    <p:sldId id="280" r:id="rId10"/>
    <p:sldId id="282" r:id="rId11"/>
    <p:sldId id="283" r:id="rId12"/>
    <p:sldId id="264" r:id="rId13"/>
    <p:sldId id="270" r:id="rId14"/>
    <p:sldId id="286" r:id="rId15"/>
    <p:sldId id="285" r:id="rId16"/>
    <p:sldId id="281" r:id="rId17"/>
    <p:sldId id="274" r:id="rId18"/>
    <p:sldId id="276" r:id="rId19"/>
    <p:sldId id="263" r:id="rId20"/>
    <p:sldId id="284" r:id="rId21"/>
  </p:sldIdLst>
  <p:sldSz cx="12192000" cy="6858000"/>
  <p:notesSz cx="6858000" cy="9144000"/>
  <p:custDataLst>
    <p:tags r:id="rId2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3BB740-3B75-4CF2-1CD8-1772410ABA82}" name="Ophélie Vincent" initials="OV" userId="S::ophelie.vincent@educaloi.qc.ca::7fab5384-1989-4cd8-a938-9f00900dde79" providerId="AD"/>
  <p188:author id="{D6AD4248-0ED8-836A-4DB0-480D67A55B05}" name="Nihal Selim" initials="NS" userId="S::nihal.selim@educaloi.qc.ca::5ebe341c-5dd7-4c31-8797-5d5454b6c11a" providerId="AD"/>
  <p188:author id="{0F882777-E91A-493D-E4ED-2128884B0E26}" name="Anne-Marie Lavoie" initials="AL" userId="S::anne-marie.lavoie@educaloi.qc.ca::1b24b5aa-6417-4ba1-9155-5b4918e5dba3" providerId="AD"/>
  <p188:author id="{A852BFCE-A682-6F8F-68E9-0A7A28E5B3E4}" name="Manuel Gingras" initials="MG" userId="S::manuel.gingras@educaloi.qc.ca::be382c80-d7d9-4587-a8b0-63fd840555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367" autoAdjust="0"/>
  </p:normalViewPr>
  <p:slideViewPr>
    <p:cSldViewPr snapToGrid="0">
      <p:cViewPr varScale="1">
        <p:scale>
          <a:sx n="44" d="100"/>
          <a:sy n="44" d="100"/>
        </p:scale>
        <p:origin x="15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2026-01-23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sj.qc.ca/commission-des-services-juridiques/nous-joindre/bureaux-d-aide-juridique/f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arreau.qc.ca/fr/grand-public/acces-justice/services-referen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6" TargetMode="External"/><Relationship Id="rId1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2" TargetMode="External"/><Relationship Id="rId1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6" TargetMode="External"/><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1" Type="http://schemas.openxmlformats.org/officeDocument/2006/relationships/hyperlink" Target="https://www.quebec.ca/gouvernement/ministere/emploi-solidarite-sociale/joindre-mess/centre-service-parraines" TargetMode="External"/><Relationship Id="rId7"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5" TargetMode="External"/><Relationship Id="rId12"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 Id="rId17" Type="http://schemas.openxmlformats.org/officeDocument/2006/relationships/hyperlink" Target="https://www.quebec.ca/immigration/parrainer-membre-famille/parrainer-partenaire-conjugal/responsabilites-engagement"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5" TargetMode="External"/><Relationship Id="rId20"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8"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4" TargetMode="External"/><Relationship Id="rId11"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8" TargetMode="External"/><Relationship Id="rId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3" TargetMode="External"/><Relationship Id="rId1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4" TargetMode="External"/><Relationship Id="rId10" Type="http://schemas.openxmlformats.org/officeDocument/2006/relationships/hyperlink" Target="https://www.canada.ca/fr/immigration-refugies-citoyennete/organisation/publications-guides/bulletins-guides-operationnels/residents-temporaires/permis/violence-familiale.html" TargetMode="External"/><Relationship Id="rId1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7" TargetMode="Externa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2" TargetMode="External"/><Relationship Id="rId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7" TargetMode="External"/><Relationship Id="rId1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3"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4" TargetMode="External"/><Relationship Id="rId13" Type="http://schemas.openxmlformats.org/officeDocument/2006/relationships/hyperlink" Target="https://sosviolenceconjugale.ca/fr/articles/14-infractions-criminelles-en-contexte-de-violence-conjugale" TargetMode="External"/><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7" Type="http://schemas.openxmlformats.org/officeDocument/2006/relationships/hyperlink" Target="https://www.canada.ca/fr/immigration-refugies-citoyennete/organisation/contactez-ircc/formulaire-web.html" TargetMode="External"/><Relationship Id="rId12"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3"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4" TargetMode="External"/><Relationship Id="rId11" Type="http://schemas.openxmlformats.org/officeDocument/2006/relationships/hyperlink" Target="https://www.canada.ca/fr/immigration-refugies-citoyennete/organisation/publications-guides/bulletins-guides-operationnels/residents-temporaires/permis/violence-familiale.html" TargetMode="External"/><Relationship Id="rId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3" TargetMode="External"/><Relationship Id="rId10"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2" TargetMode="Externa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2" TargetMode="External"/><Relationship Id="rId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pour la personne animatrice</a:t>
            </a:r>
            <a:r>
              <a:rPr lang="fr-CA"/>
              <a:t> </a:t>
            </a:r>
            <a:endParaRPr lang="fr-FR"/>
          </a:p>
          <a:p>
            <a:endParaRPr lang="fr-CA"/>
          </a:p>
          <a:p>
            <a:r>
              <a:rPr lang="fr-CA"/>
              <a:t>Pour se préparer à animer cette activité : </a:t>
            </a:r>
            <a:endParaRPr lang="en-US"/>
          </a:p>
          <a:p>
            <a:endParaRPr lang="fr-CA"/>
          </a:p>
          <a:p>
            <a:pPr marL="285750" indent="-285750">
              <a:buFont typeface="Arial,Sans-Serif"/>
              <a:buChar char="•"/>
            </a:pPr>
            <a:r>
              <a:rPr lang="fr-CA"/>
              <a:t>Lisez le manuel d’animation</a:t>
            </a:r>
            <a:r>
              <a:rPr lang="en-US"/>
              <a:t> </a:t>
            </a:r>
          </a:p>
          <a:p>
            <a:pPr marL="285750" indent="-285750">
              <a:buFont typeface="Arial,Sans-Serif"/>
              <a:buChar char="•"/>
            </a:pPr>
            <a:r>
              <a:rPr lang="fr-CA"/>
              <a:t>Visionnez les vidéos </a:t>
            </a:r>
            <a:r>
              <a:rPr lang="en-US"/>
              <a:t> </a:t>
            </a:r>
          </a:p>
          <a:p>
            <a:pPr marL="285750" indent="-285750">
              <a:buFont typeface="Arial,Sans-Serif"/>
              <a:buChar char="•"/>
            </a:pPr>
            <a:r>
              <a:rPr lang="fr-CA"/>
              <a:t>Familiarisez-vous avec les notes sous les diapositives</a:t>
            </a:r>
            <a:r>
              <a:rPr lang="en-US"/>
              <a:t> </a:t>
            </a:r>
          </a:p>
          <a:p>
            <a:pPr marL="1200150" lvl="2" indent="-285750">
              <a:buFont typeface="Wingdings,Sans-Serif"/>
              <a:buChar char="§"/>
            </a:pPr>
            <a:r>
              <a:rPr lang="fr-CA"/>
              <a:t>Lisez les </a:t>
            </a:r>
            <a:r>
              <a:rPr lang="fr-CA" b="1"/>
              <a:t>instructions</a:t>
            </a:r>
            <a:r>
              <a:rPr lang="fr-CA"/>
              <a:t> pour l’animation.</a:t>
            </a:r>
            <a:r>
              <a:rPr lang="en-US"/>
              <a:t> </a:t>
            </a:r>
          </a:p>
          <a:p>
            <a:pPr marL="1200150" lvl="2" indent="-285750">
              <a:buFont typeface="Wingdings,Sans-Serif"/>
              <a:buChar char="§"/>
            </a:pPr>
            <a:r>
              <a:rPr lang="fr-CA"/>
              <a:t>Lisez les </a:t>
            </a:r>
            <a:r>
              <a:rPr lang="fr-CA" b="1"/>
              <a:t>informations juridiques </a:t>
            </a:r>
            <a:r>
              <a:rPr lang="fr-CA"/>
              <a:t>que vous allez partager avec les participantes. </a:t>
            </a:r>
            <a:r>
              <a:rPr lang="en-US"/>
              <a:t> </a:t>
            </a:r>
          </a:p>
          <a:p>
            <a:pPr marL="1200150" lvl="2" indent="-285750">
              <a:buFont typeface="Wingdings,Sans-Serif"/>
              <a:buChar char="§"/>
            </a:pPr>
            <a:r>
              <a:rPr lang="fr-CA"/>
              <a:t>Lisez les </a:t>
            </a:r>
            <a:r>
              <a:rPr lang="fr-CA" b="1"/>
              <a:t>notes complémentaires </a:t>
            </a:r>
            <a:r>
              <a:rPr lang="fr-CA"/>
              <a:t>pour approfondir votre compréhension de la thématique. </a:t>
            </a:r>
            <a:r>
              <a:rPr lang="en-US"/>
              <a:t> </a:t>
            </a:r>
          </a:p>
          <a:p>
            <a:pPr marL="285750" indent="-285750">
              <a:buFont typeface="Arial,Sans-Serif"/>
              <a:buChar char="•"/>
            </a:pPr>
            <a:r>
              <a:rPr lang="fr-CA"/>
              <a:t>Si le temps le permet, lisez les notes sous les diapositives des autres ateliers. Toutes les thématiques sont liées. Vos explications durant l'atelier pourraient faire émerger des questions sur des sujets abordés dans d'autres ateliers. </a:t>
            </a:r>
            <a:endParaRPr lang="en-US"/>
          </a:p>
          <a:p>
            <a:pPr marL="171450" indent="-171450">
              <a:buFont typeface="Arial,Sans-Serif"/>
              <a:buChar char="•"/>
            </a:pPr>
            <a:endParaRPr lang="fr-CA"/>
          </a:p>
          <a:p>
            <a:r>
              <a:rPr lang="fr-CA"/>
              <a:t>N’oubliez pas de : </a:t>
            </a:r>
            <a:endParaRPr lang="en-US"/>
          </a:p>
          <a:p>
            <a:pPr marL="171450" indent="-171450">
              <a:buFont typeface="Arial,Sans-Serif"/>
              <a:buChar char="•"/>
            </a:pPr>
            <a:r>
              <a:rPr lang="fr-CA"/>
              <a:t>Mobiliser une personne interprète, au besoin.</a:t>
            </a:r>
            <a:endParaRPr lang="en-US"/>
          </a:p>
          <a:p>
            <a:pPr marL="171450" indent="-171450">
              <a:buFont typeface="Arial,Sans-Serif"/>
              <a:buChar char="•"/>
            </a:pPr>
            <a:r>
              <a:rPr lang="fr-CA"/>
              <a:t>Ajouter aux diapositives les ressources juridiques de votre quartier.</a:t>
            </a:r>
            <a:endParaRPr lang="en-US"/>
          </a:p>
          <a:p>
            <a:pPr marL="171450" indent="-171450">
              <a:buFont typeface="Arial,Sans-Serif"/>
              <a:buChar char="•"/>
            </a:pPr>
            <a:r>
              <a:rPr lang="fr-CA"/>
              <a:t>Combiner cette activité à d’autres activités psychosociales, au besoin.</a:t>
            </a:r>
            <a:endParaRPr lang="en-US"/>
          </a:p>
          <a:p>
            <a:pPr marL="171450" indent="-171450">
              <a:buFont typeface="Arial,Sans-Serif"/>
              <a:buChar char="•"/>
            </a:pPr>
            <a:r>
              <a:rPr lang="fr-CA"/>
              <a:t>Prendre le temps d’intervenir si des situations délicates surviennent durant l’activité. </a:t>
            </a:r>
          </a:p>
          <a:p>
            <a:endParaRPr lang="fr-CA"/>
          </a:p>
          <a:p>
            <a:r>
              <a:rPr lang="fr-CA"/>
              <a:t>L’information juridique contenue dans cette activité est valide en date du 30 juin 2025. </a:t>
            </a:r>
            <a:endParaRPr lang="en-US"/>
          </a:p>
          <a:p>
            <a:r>
              <a:rPr lang="fr-CA"/>
              <a:t>L’information contenue dans cette activité s’applique uniquement au Québec et ne doit pas être considérée comme un avis juridique.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ea typeface="Calibri"/>
                <a:cs typeface="Calibri"/>
              </a:rPr>
              <a:t>1 minute</a:t>
            </a:r>
            <a:r>
              <a:rPr lang="fr-CA" b="0" i="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algn="l" rtl="0" fontAlgn="base"/>
            <a:r>
              <a:rPr lang="fr-CA" b="1" i="0" u="sng">
                <a:solidFill>
                  <a:srgbClr val="000000"/>
                </a:solidFill>
                <a:effectLst/>
                <a:highlight>
                  <a:srgbClr val="F5F5F5"/>
                </a:highlight>
                <a:latin typeface="Calibri"/>
                <a:ea typeface="Calibri"/>
                <a:cs typeface="Calibri"/>
              </a:rPr>
              <a:t>Instructions</a:t>
            </a:r>
            <a:r>
              <a:rPr lang="fr-CA" b="0" i="0" u="sng">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a:solidFill>
                  <a:srgbClr val="000000"/>
                </a:solidFill>
                <a:highlight>
                  <a:srgbClr val="F5F5F5"/>
                </a:highlight>
              </a:rPr>
              <a:t>Expliquez qu'Éducaloi est un organisme d'information juridique dont la mission est de vulgariser le droit au Québec. Éducaloi est surtout connu pour son site web qui touche </a:t>
            </a:r>
            <a:r>
              <a:rPr lang="fr-CA" b="0" i="0" u="none" strike="noStrike">
                <a:solidFill>
                  <a:srgbClr val="000000"/>
                </a:solidFill>
                <a:effectLst/>
                <a:highlight>
                  <a:srgbClr val="F5F5F5"/>
                </a:highlight>
              </a:rPr>
              <a:t>à </a:t>
            </a:r>
            <a:r>
              <a:rPr lang="fr-CA">
                <a:solidFill>
                  <a:srgbClr val="000000"/>
                </a:solidFill>
                <a:highlight>
                  <a:srgbClr val="F5F5F5"/>
                </a:highlight>
              </a:rPr>
              <a:t>plusieurs sujets juridiques, dont la famille et le couple, la séparation et le divorce, le logement, le travail et plus. La majorité des contenus d'Éducaloi sont disponibles en français et en anglais</a:t>
            </a:r>
            <a:r>
              <a:rPr lang="fr-CA" b="0" i="0" u="none" strike="noStrike">
                <a:solidFill>
                  <a:srgbClr val="000000"/>
                </a:solidFill>
                <a:effectLst/>
                <a:highlight>
                  <a:srgbClr val="F5F5F5"/>
                </a:highlight>
              </a:rPr>
              <a:t>.</a:t>
            </a:r>
            <a:r>
              <a:rPr lang="fr-CA">
                <a:solidFill>
                  <a:srgbClr val="000000"/>
                </a:solidFill>
                <a:highlight>
                  <a:srgbClr val="F5F5F5"/>
                </a:highlight>
              </a:rPr>
              <a:t>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864479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a:solidFill>
                <a:srgbClr val="444444"/>
              </a:solidFill>
              <a:highlight>
                <a:srgbClr val="F5F5F5"/>
              </a:highlight>
            </a:endParaRPr>
          </a:p>
          <a:p>
            <a:endParaRPr lang="fr-CA" b="1" u="sng">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Expliquez que cette ressource juridique est à la disposition des participantes si elles souhaitent se renseigner sur l'impact d'une rupture sur le statut d'immigration : le service Rebâtir de la Commission des services juridiques offre 4 heures de consultations juridiques gratuites aux personnes qui vivent de la violence conjugale ou sexuelles dans tous les domaines du droit. </a:t>
            </a:r>
          </a:p>
          <a:p>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les joindre: appeler au 1-833-REBÂTIR (1-833-732-2847) ou écrire à </a:t>
            </a:r>
            <a:r>
              <a:rPr lang="fr-CA">
                <a:solidFill>
                  <a:srgbClr val="444444"/>
                </a:solidFill>
                <a:highlight>
                  <a:srgbClr val="F5F5F5"/>
                </a:highlight>
                <a:hlinkClick r:id="rId3"/>
              </a:rPr>
              <a:t>projet@rebatir.ca</a:t>
            </a:r>
            <a:r>
              <a:rPr lang="fr-CA">
                <a:solidFill>
                  <a:srgbClr val="444444"/>
                </a:solidFill>
                <a:highlight>
                  <a:srgbClr val="F5F5F5"/>
                </a:highlight>
              </a:rPr>
              <a:t> </a:t>
            </a:r>
            <a:endParaRPr lang="fr-CA"/>
          </a:p>
          <a:p>
            <a:pPr algn="l"/>
            <a:endParaRPr lang="fr-CA" b="0" i="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en-US">
              <a:solidFill>
                <a:srgbClr val="444444"/>
              </a:solidFill>
              <a:highlight>
                <a:srgbClr val="F5F5F5"/>
              </a:highlight>
            </a:endParaRPr>
          </a:p>
          <a:p>
            <a:endParaRPr lang="fr-CA">
              <a:solidFill>
                <a:srgbClr val="444444"/>
              </a:solidFill>
              <a:highlight>
                <a:srgbClr val="F5F5F5"/>
              </a:highlight>
            </a:endParaRPr>
          </a:p>
          <a:p>
            <a:r>
              <a:rPr lang="fr-CA" b="1" u="sng">
                <a:solidFill>
                  <a:srgbClr val="444444"/>
                </a:solidFill>
                <a:highlight>
                  <a:srgbClr val="F5F5F5"/>
                </a:highlight>
              </a:rPr>
              <a:t>Instructions</a:t>
            </a:r>
            <a:endParaRPr lang="fr-CA">
              <a:solidFill>
                <a:srgbClr val="444444"/>
              </a:solidFill>
              <a:highlight>
                <a:srgbClr val="F5F5F5"/>
              </a:highlight>
            </a:endParaRPr>
          </a:p>
          <a:p>
            <a:endParaRPr lang="fr-CA">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Expliquez que cette ressource juridique est à la disposition des participantes si elles rencontrent des enjeux juridiques liés à l'immigration : La Commission des services juridiques (l'aide juridique) offre des services gratuits ou à faible coût fournis par des avocates et avocats pour les personnes admissibles à l'aide juridique. L'aide juridique offre notamment des services juridiques pour les questions d'aide sociale.</a:t>
            </a:r>
          </a:p>
          <a:p>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trouver un bureau d'aide juridique : </a:t>
            </a:r>
            <a:r>
              <a:rPr lang="fr-CA">
                <a:solidFill>
                  <a:srgbClr val="444444"/>
                </a:solidFill>
                <a:highlight>
                  <a:srgbClr val="F5F5F5"/>
                </a:highlight>
                <a:hlinkClick r:id="rId3"/>
              </a:rPr>
              <a:t>Bureaux et avocats de l’aide juridique (csj.qc.ca)</a:t>
            </a:r>
            <a:endParaRPr lang="fr-CA">
              <a:solidFill>
                <a:srgbClr val="444444"/>
              </a:solidFill>
              <a:highlight>
                <a:srgbClr val="F5F5F5"/>
              </a:highlight>
            </a:endParaRPr>
          </a:p>
          <a:p>
            <a:endParaRPr lang="fr-CA">
              <a:solidFill>
                <a:srgbClr val="444444"/>
              </a:solidFill>
              <a:highlight>
                <a:srgbClr val="F5F5F5"/>
              </a:highlight>
            </a:endParaRPr>
          </a:p>
          <a:p>
            <a:pPr algn="l"/>
            <a:endParaRPr lang="en-US" sz="1200" b="0" i="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a:solidFill>
                  <a:srgbClr val="444444"/>
                </a:solidFill>
                <a:effectLst/>
                <a:highlight>
                  <a:srgbClr val="F5F5F5"/>
                </a:highlight>
                <a:latin typeface="Calibri" panose="020F0502020204030204" pitchFamily="34" charset="0"/>
              </a:rPr>
              <a:t>​</a:t>
            </a:r>
          </a:p>
          <a:p>
            <a:endParaRPr lang="fr-CA">
              <a:solidFill>
                <a:srgbClr val="444444"/>
              </a:solidFill>
              <a:highlight>
                <a:srgbClr val="F5F5F5"/>
              </a:highlight>
              <a:latin typeface="Calibri"/>
              <a:ea typeface="Calibri"/>
              <a:cs typeface="Calibri"/>
            </a:endParaRPr>
          </a:p>
          <a:p>
            <a:pPr marL="285750" indent="-285750" fontAlgn="base">
              <a:buFont typeface="Arial" panose="020B0604020202020204" pitchFamily="34" charset="0"/>
              <a:buChar char="•"/>
            </a:pPr>
            <a:r>
              <a:rPr lang="fr-CA" sz="1800" b="0" i="0" u="none" strike="noStrike">
                <a:solidFill>
                  <a:srgbClr val="000000"/>
                </a:solidFill>
                <a:effectLst/>
                <a:highlight>
                  <a:srgbClr val="F5F5F5"/>
                </a:highlight>
                <a:latin typeface="Calibri"/>
                <a:ea typeface="Calibri"/>
                <a:cs typeface="Calibri"/>
              </a:rPr>
              <a:t>Expliquez que cette ressource juridique est à la disposition des participantes si </a:t>
            </a:r>
            <a:r>
              <a:rPr lang="fr-CA" sz="1800">
                <a:solidFill>
                  <a:srgbClr val="000000"/>
                </a:solidFill>
                <a:highlight>
                  <a:srgbClr val="F5F5F5"/>
                </a:highlight>
                <a:latin typeface="Calibri"/>
                <a:ea typeface="Calibri"/>
                <a:cs typeface="Calibri"/>
              </a:rPr>
              <a:t>elles ont besoin d'une avocate ou d'un avocat pour des conseils juridiques personnalisés.</a:t>
            </a:r>
            <a:endParaRPr lang="fr-CA" sz="1800" b="0" i="0">
              <a:solidFill>
                <a:srgbClr val="444444"/>
              </a:solidFill>
              <a:effectLst/>
              <a:highlight>
                <a:srgbClr val="F5F5F5"/>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CA" sz="1800">
              <a:solidFill>
                <a:srgbClr val="000000"/>
              </a:solidFill>
              <a:highlight>
                <a:srgbClr val="F5F5F5"/>
              </a:highlight>
              <a:latin typeface="Calibri"/>
              <a:ea typeface="Calibri"/>
              <a:cs typeface="Calibri"/>
            </a:endParaRPr>
          </a:p>
          <a:p>
            <a:pPr marL="285750"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a:ea typeface="Calibri"/>
                <a:cs typeface="Calibri"/>
              </a:rPr>
              <a:t>Pour les joindre : </a:t>
            </a:r>
            <a:r>
              <a:rPr lang="fr-CA">
                <a:solidFill>
                  <a:srgbClr val="000000"/>
                </a:solidFill>
                <a:highlight>
                  <a:srgbClr val="F5F5F5"/>
                </a:highlight>
                <a:hlinkClick r:id="rId3"/>
              </a:rPr>
              <a:t>www.barreau.qc.ca/fr/grand-public/acces-justice/services-reference/</a:t>
            </a:r>
            <a:endParaRPr lang="fr-CA" sz="1800" b="0" i="0" u="sng">
              <a:solidFill>
                <a:srgbClr val="212121"/>
              </a:solidFill>
              <a:effectLst/>
              <a:highlight>
                <a:srgbClr val="F5F5F5"/>
              </a:highlight>
              <a:latin typeface="Calibri"/>
              <a:ea typeface="Calibri"/>
              <a:cs typeface="Calibri"/>
            </a:endParaRPr>
          </a:p>
          <a:p>
            <a:pPr marL="285750" indent="-285750">
              <a:buFont typeface="Arial" panose="020B0604020202020204" pitchFamily="34" charset="0"/>
              <a:buChar char="•"/>
            </a:pPr>
            <a:endParaRPr lang="fr-CA">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Rappelez l’histoire partagée au début de l’activité. </a:t>
            </a:r>
            <a:endParaRPr lang="en-US">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Demandez aux participantes de répondre à la question suivante : </a:t>
            </a:r>
          </a:p>
          <a:p>
            <a:pPr marL="628650" lvl="1" indent="-171450">
              <a:buFont typeface="Arial,Sans-Serif"/>
              <a:buChar char="•"/>
            </a:pPr>
            <a:r>
              <a:rPr lang="fr-CA">
                <a:solidFill>
                  <a:srgbClr val="444444"/>
                </a:solidFill>
                <a:highlight>
                  <a:srgbClr val="F5F5F5"/>
                </a:highlight>
              </a:rPr>
              <a:t>À la lumière de toutes les informations et ressources que nous vous avons donné, qu’est-ce que Farah pourrait faire?</a:t>
            </a:r>
          </a:p>
          <a:p>
            <a:pPr marL="171450" indent="-171450">
              <a:buFont typeface="Arial,Sans-Serif"/>
              <a:buChar char="•"/>
            </a:pPr>
            <a:r>
              <a:rPr lang="fr-CA">
                <a:solidFill>
                  <a:srgbClr val="444444"/>
                </a:solidFill>
                <a:highlight>
                  <a:srgbClr val="F5F5F5"/>
                </a:highlight>
              </a:rPr>
              <a:t>Complétez en partageant quelques pistes d’action. Cliquez pour faire apparaitre ces pistes à l'écran.  </a:t>
            </a:r>
          </a:p>
          <a:p>
            <a:pPr marL="171450" indent="-171450">
              <a:buFont typeface="Arial,Sans-Serif"/>
              <a:buChar char="•"/>
            </a:pPr>
            <a:r>
              <a:rPr lang="fr-CA">
                <a:solidFill>
                  <a:srgbClr val="444444"/>
                </a:solidFill>
                <a:highlight>
                  <a:srgbClr val="F5F5F5"/>
                </a:highlight>
              </a:rPr>
              <a:t>Concluez en mentionnant les 3 messages clés suivants : </a:t>
            </a:r>
          </a:p>
          <a:p>
            <a:pPr marL="628650" lvl="1" indent="-171450">
              <a:buFont typeface="Arial,Sans-Serif"/>
              <a:buChar char="•"/>
            </a:pPr>
            <a:r>
              <a:rPr lang="fr-CA">
                <a:solidFill>
                  <a:srgbClr val="444444"/>
                </a:solidFill>
                <a:highlight>
                  <a:srgbClr val="F5F5F5"/>
                </a:highlight>
              </a:rPr>
              <a:t>Une séparation ou un divorce n'affecte pas toujours le statut d'immigration d'une personne. Ça dépend du statut.</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Même si une séparation ou un divorce affecte le statut d'immigration d'une personne, elle a parfois d'autres options pour rester au Canada.</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Dans tous les cas, une personne qui vit de la violence conjugale peut demander un permis de séjour temporaire. </a:t>
            </a:r>
            <a:endParaRPr lang="fr-CA"/>
          </a:p>
          <a:p>
            <a:pPr fontAlgn="base"/>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en-US"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Répondez aux questions. </a:t>
            </a:r>
            <a:endParaRPr lang="fr-CA" sz="1200" b="0" i="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endParaRPr lang="fr-CA" b="1">
              <a:solidFill>
                <a:srgbClr val="444444"/>
              </a:solidFill>
              <a:highlight>
                <a:srgbClr val="F5F5F5"/>
              </a:highlight>
            </a:endParaRPr>
          </a:p>
          <a:p>
            <a:r>
              <a:rPr lang="fr-CA" b="1">
                <a:solidFill>
                  <a:srgbClr val="444444"/>
                </a:solidFill>
                <a:highlight>
                  <a:srgbClr val="F5F5F5"/>
                </a:highlight>
              </a:rPr>
              <a:t>Instructions pour la personne animatrice</a:t>
            </a:r>
            <a:endParaRPr lang="fr-CA">
              <a:solidFill>
                <a:srgbClr val="444444"/>
              </a:solidFill>
              <a:highlight>
                <a:srgbClr val="F5F5F5"/>
              </a:highlight>
            </a:endParaRPr>
          </a:p>
          <a:p>
            <a:endParaRPr lang="fr-CA" b="1" u="sng">
              <a:solidFill>
                <a:srgbClr val="444444"/>
              </a:solidFill>
              <a:highlight>
                <a:srgbClr val="F5F5F5"/>
              </a:highlight>
            </a:endParaRPr>
          </a:p>
          <a:p>
            <a:pPr marL="171450" indent="-171450">
              <a:buFont typeface="Arial"/>
              <a:buChar char="•"/>
            </a:pPr>
            <a:r>
              <a:rPr lang="fr-CA">
                <a:solidFill>
                  <a:srgbClr val="444444"/>
                </a:solidFill>
                <a:highlight>
                  <a:srgbClr val="F5F5F5"/>
                </a:highlight>
              </a:rPr>
              <a:t>Avant de commencer l'activité, mentionnez que vous êtes dans un espace sécuritaire où les personnes participantes peuvent s'exprimer librement et sans jugement. Les échanges durant l'atelier sont confidentiels. </a:t>
            </a:r>
          </a:p>
          <a:p>
            <a:pPr marL="171450" indent="-171450">
              <a:buFont typeface="Arial"/>
              <a:buChar char="•"/>
            </a:pPr>
            <a:r>
              <a:rPr lang="fr-CA">
                <a:solidFill>
                  <a:srgbClr val="444444"/>
                </a:solidFill>
                <a:highlight>
                  <a:srgbClr val="F5F5F5"/>
                </a:highlight>
              </a:rPr>
              <a:t>Animez une discussion à partir des questions suivantes : </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Qu'est-ce qui se passe dans cette situation? </a:t>
            </a:r>
          </a:p>
          <a:p>
            <a:pPr marL="628650" lvl="1" indent="-171450">
              <a:buFont typeface="Arial,Sans-Serif"/>
              <a:buChar char="•"/>
            </a:pPr>
            <a:r>
              <a:rPr lang="fr-CA">
                <a:solidFill>
                  <a:srgbClr val="444444"/>
                </a:solidFill>
                <a:highlight>
                  <a:srgbClr val="F5F5F5"/>
                </a:highlight>
              </a:rPr>
              <a:t>Qu’est-ce que cette image nous dit sur le couple?</a:t>
            </a:r>
            <a:endParaRPr lang="fr-CA"/>
          </a:p>
          <a:p>
            <a:pPr marL="628650" lvl="1" indent="-171450">
              <a:buFont typeface="Arial,Sans-Serif"/>
              <a:buChar char="•"/>
            </a:pPr>
            <a:r>
              <a:rPr lang="fr-CA">
                <a:solidFill>
                  <a:srgbClr val="444444"/>
                </a:solidFill>
                <a:highlight>
                  <a:srgbClr val="F5F5F5"/>
                </a:highlight>
              </a:rPr>
              <a:t>Qu’est-ce que l’image nous dirait de plus si on savait que la femme souhaite quitter son mari?</a:t>
            </a:r>
          </a:p>
          <a:p>
            <a:pPr marL="628650" lvl="1" indent="-171450">
              <a:buFont typeface="Arial,Sans-Serif"/>
              <a:buChar char="•"/>
            </a:pPr>
            <a:r>
              <a:rPr lang="fr-CA">
                <a:solidFill>
                  <a:srgbClr val="444444"/>
                </a:solidFill>
                <a:highlight>
                  <a:srgbClr val="F5F5F5"/>
                </a:highlight>
              </a:rPr>
              <a:t>Qu’est-ce que l’image nous dirait de plus si on savait que la femme a un statut d’immigration précaire?</a:t>
            </a:r>
          </a:p>
          <a:p>
            <a:pPr marL="628650" lvl="1" indent="-171450">
              <a:buFont typeface="Arial,Sans-Serif"/>
              <a:buChar char="•"/>
            </a:pPr>
            <a:endParaRPr lang="fr-CA">
              <a:solidFill>
                <a:srgbClr val="444444"/>
              </a:solidFill>
              <a:highlight>
                <a:srgbClr val="F5F5F5"/>
              </a:highlight>
            </a:endParaRPr>
          </a:p>
          <a:p>
            <a:pPr marL="171450" indent="-171450">
              <a:buFont typeface="Arial"/>
              <a:buChar char="•"/>
            </a:pPr>
            <a:r>
              <a:rPr lang="fr-CA">
                <a:solidFill>
                  <a:srgbClr val="444444"/>
                </a:solidFill>
                <a:highlight>
                  <a:srgbClr val="F5F5F5"/>
                </a:highlight>
              </a:rPr>
              <a:t>Résumez en répétant les mots clés qui ont été nommés par les participantes et qui sont liés à la thématique de cette activité. </a:t>
            </a:r>
            <a:endParaRPr lang="en-US"/>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r>
              <a:rPr lang="fr-CA" b="1" u="sng" dirty="0"/>
              <a:t>Instructions</a:t>
            </a:r>
            <a:endParaRPr lang="en-US" dirty="0"/>
          </a:p>
          <a:p>
            <a:pPr marL="171450" indent="-171450">
              <a:buFont typeface="Arial,Sans-Serif"/>
              <a:buChar char="•"/>
            </a:pPr>
            <a:r>
              <a:rPr lang="fr-CA" dirty="0"/>
              <a:t>Lisez à voix haute l’histoire suivante : </a:t>
            </a:r>
            <a:endParaRPr lang="en-US" dirty="0"/>
          </a:p>
          <a:p>
            <a:endParaRPr lang="fr-CA" dirty="0"/>
          </a:p>
          <a:p>
            <a:r>
              <a:rPr lang="fr-CA" dirty="0"/>
              <a:t>Farah a rejoint son mari au Québec il y a 14 mois après que sa demande de parrainage ait été acceptée. Elle est actuellement résidente permanente au Canada. Depuis quelques mois, son mari est de plus en plus détaché de leur relation et lui fait régulièrement des commentaires rabaissants, ce qui la rend très malheureuse. Farah pense se séparer, et peut-être divorcer dans le futur. Par contre, comme elle n’est pas encore citoyenne et que c’est son mari qui l’avait parrainée, elle craint qu’elle devra quitter le Canada s’ils se séparent.</a:t>
            </a:r>
            <a:endParaRPr lang="en-US" dirty="0"/>
          </a:p>
          <a:p>
            <a:endParaRPr lang="fr-CA" dirty="0"/>
          </a:p>
          <a:p>
            <a:pPr marL="171450" indent="-171450">
              <a:buFont typeface="Arial,Sans-Serif"/>
              <a:buChar char="•"/>
            </a:pPr>
            <a:r>
              <a:rPr lang="fr-CA" dirty="0"/>
              <a:t>Animez une discussion à l’aide des questions suivantes : </a:t>
            </a:r>
            <a:endParaRPr lang="en-US" dirty="0"/>
          </a:p>
          <a:p>
            <a:pPr marL="628650" lvl="1" indent="-171450">
              <a:buFont typeface="Arial,Sans-Serif"/>
              <a:buChar char="•"/>
            </a:pPr>
            <a:r>
              <a:rPr lang="fr-CA" dirty="0"/>
              <a:t>Avez-vous déjà vécu une situation similaire?</a:t>
            </a:r>
            <a:endParaRPr lang="en-US" dirty="0"/>
          </a:p>
          <a:p>
            <a:pPr marL="628650" lvl="1" indent="-171450">
              <a:buFont typeface="Arial,Sans-Serif"/>
              <a:buChar char="•"/>
            </a:pPr>
            <a:r>
              <a:rPr lang="fr-CA" dirty="0"/>
              <a:t>Quels sont les principaux enjeux dans cette situation?</a:t>
            </a:r>
            <a:endParaRPr lang="en-US" dirty="0"/>
          </a:p>
          <a:p>
            <a:pPr marL="628650" lvl="1" indent="-171450">
              <a:buFont typeface="Arial,Sans-Serif"/>
              <a:buChar char="•"/>
            </a:pPr>
            <a:r>
              <a:rPr lang="fr-CA" dirty="0"/>
              <a:t>Quels sont les droits et responsabilités liés à ces enjeux</a:t>
            </a:r>
            <a:endParaRPr lang="en-US" dirty="0"/>
          </a:p>
          <a:p>
            <a:pPr marL="628650" lvl="1" indent="-171450">
              <a:buFont typeface="Arial,Sans-Serif"/>
              <a:buChar char="•"/>
            </a:pPr>
            <a:r>
              <a:rPr lang="fr-CA" dirty="0"/>
              <a:t>Que devrait faire Farah pour résoudre le problème? </a:t>
            </a:r>
          </a:p>
          <a:p>
            <a:pPr lvl="1"/>
            <a:endParaRPr lang="fr-CA" dirty="0"/>
          </a:p>
          <a:p>
            <a:pPr marL="171450" indent="-171450">
              <a:buFont typeface="Arial"/>
              <a:buChar char="•"/>
            </a:pPr>
            <a:r>
              <a:rPr lang="fr-CA" dirty="0"/>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171450" indent="-171450">
              <a:buFont typeface="Arial,Sans-Serif"/>
              <a:buChar char="•"/>
            </a:pPr>
            <a:endParaRPr lang="fr-CA" dirty="0"/>
          </a:p>
          <a:p>
            <a:pPr marL="171450" indent="-171450">
              <a:buFont typeface="Arial,Sans-Serif"/>
              <a:buChar char="•"/>
            </a:pPr>
            <a:r>
              <a:rPr lang="fr-CA" dirty="0"/>
              <a:t>Expliquez ensuite l’objectif de cette activité : Reconnaître les conséquences juridiques de la séparation ou du divorce sur la vie de couple. </a:t>
            </a:r>
            <a:endParaRPr lang="en-US" dirty="0"/>
          </a:p>
          <a:p>
            <a:pPr marL="171450" indent="-171450">
              <a:buFont typeface="Arial,Sans-Serif"/>
              <a:buChar char="•"/>
            </a:pPr>
            <a:endParaRPr lang="fr-CA" dirty="0"/>
          </a:p>
          <a:p>
            <a:pPr marL="171450" indent="-171450">
              <a:buFont typeface="Arial,Sans-Serif"/>
              <a:buChar char="•"/>
            </a:pPr>
            <a:r>
              <a:rPr lang="fr-CA" dirty="0"/>
              <a:t>Nommez les principaux éléments qui seront discutés : les conséquences d’une rupture sur le statut d’immigration. </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1 minute</a:t>
            </a:r>
            <a:endParaRPr lang="fr-CA"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a:t>
            </a:r>
          </a:p>
          <a:p>
            <a:endParaRPr lang="fr-CA" dirty="0"/>
          </a:p>
          <a:p>
            <a:pPr marL="285750" indent="-285750">
              <a:buFont typeface="Arial,Sans-Serif"/>
              <a:buChar char="•"/>
            </a:pPr>
            <a:r>
              <a:rPr lang="fr-CA" dirty="0"/>
              <a:t>Dans les prochaines diapositives, vous allez expliquer l’impact d’une séparation ou d’un divorce selon le statut d’immigration. Si vous connaissez les statuts d’immigration des personnes présentes, vous pourriez moduler l’atelier en conséquence et vous concentrer sur leurs statuts particuliers. </a:t>
            </a:r>
          </a:p>
          <a:p>
            <a:endParaRPr lang="en-US" dirty="0"/>
          </a:p>
          <a:p>
            <a:r>
              <a:rPr lang="fr-CA" b="1" u="sng" dirty="0"/>
              <a:t>Informations à transmettre</a:t>
            </a:r>
            <a:endParaRPr lang="fr-CA" dirty="0"/>
          </a:p>
          <a:p>
            <a:endParaRPr lang="fr-CA" dirty="0"/>
          </a:p>
          <a:p>
            <a:pPr marL="285750" indent="-285750">
              <a:buFont typeface="Arial,Sans-Serif"/>
              <a:buChar char="•"/>
            </a:pPr>
            <a:r>
              <a:rPr lang="fr-CA" dirty="0"/>
              <a:t>Une personne qui n’est pas citoyenne canadienne, comme Farah, pourrait se demander si une séparation ou un divorce aura un impact sur son statut d’immigration. Mais il faut savoir qu’une séparation ou un divorce n’a pas nécessairement d’impact sur le statut d’immigration. Ça </a:t>
            </a:r>
            <a:r>
              <a:rPr lang="fr-CA" b="1" dirty="0"/>
              <a:t>dépend du statut. </a:t>
            </a:r>
            <a:endParaRPr lang="fr-CA" dirty="0"/>
          </a:p>
          <a:p>
            <a:pPr algn="just"/>
            <a:endParaRPr lang="fr-CA" dirty="0"/>
          </a:p>
          <a:p>
            <a:pPr marL="285750" indent="-285750">
              <a:buFont typeface="Arial,Sans-Serif"/>
              <a:buChar char="•"/>
            </a:pPr>
            <a:r>
              <a:rPr lang="fr-CA" dirty="0"/>
              <a:t>Il y a parfois </a:t>
            </a:r>
            <a:r>
              <a:rPr lang="fr-CA" b="1" dirty="0"/>
              <a:t>d’autres options pour rester au Canada</a:t>
            </a:r>
            <a:r>
              <a:rPr lang="fr-CA" dirty="0"/>
              <a:t>, même si une personne risque de perdre son statut actuel en raison d’une séparation ou d’un divorce. </a:t>
            </a:r>
          </a:p>
          <a:p>
            <a:endParaRPr lang="fr-CA" dirty="0"/>
          </a:p>
          <a:p>
            <a:pPr marL="285750" indent="-285750">
              <a:buFont typeface="Arial,Sans-Serif"/>
              <a:buChar char="•"/>
            </a:pPr>
            <a:r>
              <a:rPr lang="fr-CA" dirty="0"/>
              <a:t>Nous allons regarder quelques statuts ensemble. </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pPr marL="171450" indent="-171450">
              <a:buFont typeface="Arial,Sans-Serif"/>
              <a:buChar char="•"/>
            </a:pPr>
            <a:endParaRPr lang="fr-CA" dirty="0"/>
          </a:p>
          <a:p>
            <a:r>
              <a:rPr lang="fr-CA" b="1" u="sng" dirty="0"/>
              <a:t>Informations à transmettre</a:t>
            </a:r>
            <a:endParaRPr lang="fr-CA" dirty="0"/>
          </a:p>
          <a:p>
            <a:endParaRPr lang="fr-CA" dirty="0"/>
          </a:p>
          <a:p>
            <a:pPr marL="285750" indent="-285750">
              <a:buFont typeface="Arial,Sans-Serif"/>
              <a:buChar char="•"/>
            </a:pPr>
            <a:r>
              <a:rPr lang="fr-CA" dirty="0"/>
              <a:t>Si une personne a été parrainée par son conjoint ou son mari et la demande de parrainage a été acceptée, elle peut se séparer </a:t>
            </a:r>
            <a:r>
              <a:rPr lang="fr-CA" b="1" dirty="0"/>
              <a:t>sans perdre son statut</a:t>
            </a:r>
            <a:r>
              <a:rPr lang="fr-CA" dirty="0">
                <a:hlinkClick r:id="rId3"/>
              </a:rPr>
              <a:t>[1]</a:t>
            </a:r>
            <a:r>
              <a:rPr lang="fr-CA" dirty="0"/>
              <a:t> : elle a déjà le statut de résidente permanente</a:t>
            </a:r>
            <a:r>
              <a:rPr lang="fr-CA" dirty="0">
                <a:hlinkClick r:id="rId4"/>
              </a:rPr>
              <a:t>[2]</a:t>
            </a:r>
            <a:r>
              <a:rPr lang="fr-CA" dirty="0"/>
              <a:t>. C’est le cas de Farah, qui a été parrainée par son mari et qui est devenue résidente permanente.</a:t>
            </a:r>
          </a:p>
          <a:p>
            <a:pPr algn="just"/>
            <a:r>
              <a:rPr lang="fr-CA" dirty="0"/>
              <a:t> </a:t>
            </a:r>
          </a:p>
          <a:p>
            <a:pPr marL="285750" indent="-285750">
              <a:buFont typeface="Arial,Sans-Serif"/>
              <a:buChar char="•"/>
            </a:pPr>
            <a:r>
              <a:rPr lang="fr-CA" dirty="0"/>
              <a:t>Le mari de Farah (qui est son « parrain » ou son « garant ») doit </a:t>
            </a:r>
            <a:r>
              <a:rPr lang="fr-CA" b="1" dirty="0"/>
              <a:t>continuer à subvenir à ses besoins</a:t>
            </a:r>
            <a:r>
              <a:rPr lang="fr-CA" dirty="0"/>
              <a:t> pendant trois ans à compter du jour où elle est devenue résidente permanente</a:t>
            </a:r>
            <a:r>
              <a:rPr lang="fr-CA" dirty="0">
                <a:hlinkClick r:id="rId5"/>
              </a:rPr>
              <a:t>[3]</a:t>
            </a:r>
            <a:r>
              <a:rPr lang="fr-CA" dirty="0"/>
              <a:t>. C’est le cas même si le couple n’habite plus ensemble</a:t>
            </a:r>
            <a:r>
              <a:rPr lang="fr-CA" dirty="0">
                <a:hlinkClick r:id="rId6"/>
              </a:rPr>
              <a:t>[4]</a:t>
            </a:r>
            <a:r>
              <a:rPr lang="fr-CA" dirty="0"/>
              <a:t>. </a:t>
            </a:r>
          </a:p>
          <a:p>
            <a:r>
              <a:rPr lang="fr-CA" dirty="0"/>
              <a:t> </a:t>
            </a:r>
          </a:p>
          <a:p>
            <a:pPr marL="285750" indent="-285750">
              <a:buFont typeface="Arial,Sans-Serif"/>
              <a:buChar char="•"/>
            </a:pPr>
            <a:r>
              <a:rPr lang="fr-CA" dirty="0"/>
              <a:t>Si le couple se sépare et que le mari de Farah refuse de subvenir à ses besoins, Farah </a:t>
            </a:r>
            <a:r>
              <a:rPr lang="fr-CA" b="1" dirty="0"/>
              <a:t>pourrait avoir le droit de demander l’aide sociale</a:t>
            </a:r>
            <a:r>
              <a:rPr lang="fr-CA" dirty="0"/>
              <a:t>. Si sa demande est acceptée, le mari de Farah devra généralement rembourser l’État pour les prestations versées</a:t>
            </a:r>
            <a:r>
              <a:rPr lang="fr-CA" dirty="0">
                <a:hlinkClick r:id="rId7"/>
              </a:rPr>
              <a:t>[5]</a:t>
            </a:r>
            <a:r>
              <a:rPr lang="fr-CA" dirty="0"/>
              <a:t>. </a:t>
            </a:r>
          </a:p>
          <a:p>
            <a:pPr algn="just"/>
            <a:r>
              <a:rPr lang="fr-CA" dirty="0"/>
              <a:t> </a:t>
            </a:r>
          </a:p>
          <a:p>
            <a:r>
              <a:rPr lang="fr-CA" b="1" u="sng" dirty="0"/>
              <a:t>Notes complémentaires pour la personne animatrice</a:t>
            </a:r>
            <a:endParaRPr lang="fr-CA" dirty="0"/>
          </a:p>
          <a:p>
            <a:r>
              <a:rPr lang="fr-CA" dirty="0"/>
              <a:t> </a:t>
            </a:r>
          </a:p>
          <a:p>
            <a:pPr marL="285750" indent="-285750">
              <a:buFont typeface="Arial,Sans-Serif"/>
              <a:buChar char="•"/>
            </a:pPr>
            <a:r>
              <a:rPr lang="fr-CA" dirty="0"/>
              <a:t>Si le couple avait fait une demande de parrainage et que la demande était toujours en attente, elle serait refusée en cas de séparation ou de divorce</a:t>
            </a:r>
            <a:r>
              <a:rPr lang="fr-CA" dirty="0">
                <a:hlinkClick r:id="rId8"/>
              </a:rPr>
              <a:t>[6]</a:t>
            </a:r>
            <a:r>
              <a:rPr lang="fr-CA" dirty="0"/>
              <a:t>. Un couple qui a fait une demande de parrainage doit normalement cohabiter jusqu’à ce que la demande soit finalisée et que la personne ait obtenu la résidence permanente</a:t>
            </a:r>
            <a:r>
              <a:rPr lang="fr-CA" dirty="0">
                <a:hlinkClick r:id="rId9"/>
              </a:rPr>
              <a:t>[7]</a:t>
            </a:r>
            <a:r>
              <a:rPr lang="fr-CA" dirty="0"/>
              <a:t>. </a:t>
            </a:r>
            <a:br>
              <a:rPr lang="fr-CA" dirty="0">
                <a:cs typeface="+mn-lt"/>
              </a:rPr>
            </a:br>
            <a:br>
              <a:rPr lang="fr-CA" dirty="0">
                <a:cs typeface="+mn-lt"/>
              </a:rPr>
            </a:br>
            <a:r>
              <a:rPr lang="fr-CA" dirty="0"/>
              <a:t>Dans certains cas, des options existent pour rester au Canada sous un autre statut. C’est notamment possible de demander un « </a:t>
            </a:r>
            <a:r>
              <a:rPr lang="fr-CA" dirty="0">
                <a:hlinkClick r:id="rId10"/>
              </a:rPr>
              <a:t>permis de séjour temporaire pour les victimes de violence familiale</a:t>
            </a:r>
            <a:r>
              <a:rPr lang="fr" dirty="0"/>
              <a:t> »</a:t>
            </a:r>
            <a:r>
              <a:rPr lang="fr-CA" dirty="0"/>
              <a:t>. Nous abordons cette option dans la diapositive 8.</a:t>
            </a:r>
          </a:p>
          <a:p>
            <a:pPr algn="just"/>
            <a:r>
              <a:rPr lang="fr-CA" dirty="0"/>
              <a:t> </a:t>
            </a:r>
          </a:p>
          <a:p>
            <a:pPr marL="285750" indent="-285750">
              <a:buFont typeface="Arial,Sans-Serif"/>
              <a:buChar char="•"/>
            </a:pPr>
            <a:r>
              <a:rPr lang="fr-CA" dirty="0"/>
              <a:t>Un parrain ou une parraine qui vit de la violence conjugale doit quand même subvenir aux besoins de son conjoint ou sa conjointe. Par exemple, si le mari de Farah avait vécu de la violence conjugale de la part de Farah, il serait quand même obligé de subvenir à ses besoins. </a:t>
            </a:r>
            <a:r>
              <a:rPr lang="fr" dirty="0"/>
              <a:t>Si une personne parraine qui a vécu de la violence souhaite être exemptée de subvenir aux besoins de l’autre, elle doit s’adresser au Centre spécialisé des demandeurs d'asile, des garants défaillants et des services aux parrainés. Sa demande sera examinée par un comité. La décision est discrétionnaire</a:t>
            </a:r>
            <a:r>
              <a:rPr lang="fr" dirty="0">
                <a:hlinkClick r:id="rId11"/>
              </a:rPr>
              <a:t>[8]</a:t>
            </a:r>
            <a:r>
              <a:rPr lang="fr" dirty="0"/>
              <a:t>.   </a:t>
            </a:r>
            <a:endParaRPr lang="fr-CA" dirty="0"/>
          </a:p>
          <a:p>
            <a:br>
              <a:rPr lang="en-US" dirty="0">
                <a:cs typeface="+mn-lt"/>
              </a:rPr>
            </a:br>
            <a:r>
              <a:rPr lang="fr-CA" b="1" u="sng" dirty="0"/>
              <a:t>Sources</a:t>
            </a:r>
            <a:br>
              <a:rPr lang="fr-CA" b="1" u="sng" dirty="0">
                <a:cs typeface="+mn-lt"/>
              </a:rPr>
            </a:br>
            <a:endParaRPr lang="en-US" dirty="0"/>
          </a:p>
          <a:p>
            <a:r>
              <a:rPr lang="fr-CA" dirty="0">
                <a:hlinkClick r:id="rId12"/>
              </a:rPr>
              <a:t>[1]</a:t>
            </a:r>
            <a:r>
              <a:rPr lang="fr-CA" dirty="0"/>
              <a:t> </a:t>
            </a:r>
            <a:r>
              <a:rPr lang="fr-CA" i="1" dirty="0"/>
              <a:t>Règlement sur l’immigration au Québec</a:t>
            </a:r>
            <a:r>
              <a:rPr lang="fr-CA" dirty="0"/>
              <a:t>, chapitre I-021, r 3, art 59, 68 et 80 ; </a:t>
            </a:r>
            <a:r>
              <a:rPr lang="fr-CA" i="1" dirty="0"/>
              <a:t>Loi sur l’immigration au Québec, </a:t>
            </a:r>
            <a:r>
              <a:rPr lang="fr-CA" dirty="0"/>
              <a:t>RLRQ c I-0.2.1, art 22, 23, 24.</a:t>
            </a:r>
          </a:p>
          <a:p>
            <a:r>
              <a:rPr lang="fr-CA" dirty="0">
                <a:hlinkClick r:id="rId13"/>
              </a:rPr>
              <a:t>[2]</a:t>
            </a:r>
            <a:r>
              <a:rPr lang="fr-CA" dirty="0"/>
              <a:t> </a:t>
            </a:r>
            <a:r>
              <a:rPr lang="fr-CA" i="1" dirty="0"/>
              <a:t>Loi sur l’immigration et la protection des réfugiés</a:t>
            </a:r>
            <a:r>
              <a:rPr lang="fr-CA" dirty="0"/>
              <a:t>, LC 2011, </a:t>
            </a:r>
            <a:r>
              <a:rPr lang="fr-CA" dirty="0" err="1"/>
              <a:t>ch</a:t>
            </a:r>
            <a:r>
              <a:rPr lang="fr-CA" dirty="0"/>
              <a:t> 27, art 10.1 (1) ; </a:t>
            </a:r>
            <a:r>
              <a:rPr lang="fr-CA" i="1" dirty="0"/>
              <a:t>Loi sur l’immigration au Québec</a:t>
            </a:r>
            <a:r>
              <a:rPr lang="fr-CA" dirty="0"/>
              <a:t>, RLRQ c I-021.</a:t>
            </a:r>
          </a:p>
          <a:p>
            <a:r>
              <a:rPr lang="fr-CA" dirty="0">
                <a:hlinkClick r:id="rId14"/>
              </a:rPr>
              <a:t>[3]</a:t>
            </a:r>
            <a:r>
              <a:rPr lang="fr-CA" dirty="0"/>
              <a:t> </a:t>
            </a:r>
            <a:r>
              <a:rPr lang="fr-CA" i="1" dirty="0"/>
              <a:t>Loi sur l’immigration au Québec</a:t>
            </a:r>
            <a:r>
              <a:rPr lang="fr-CA" dirty="0"/>
              <a:t>, RLRQ c I-021, art 22, 23, 24.</a:t>
            </a:r>
          </a:p>
          <a:p>
            <a:r>
              <a:rPr lang="fr-CA" dirty="0">
                <a:hlinkClick r:id="rId15"/>
              </a:rPr>
              <a:t>[4]</a:t>
            </a:r>
            <a:r>
              <a:rPr lang="fr-CA" dirty="0"/>
              <a:t> </a:t>
            </a:r>
            <a:r>
              <a:rPr lang="fr-CA" i="1" dirty="0"/>
              <a:t>Loi sur l’immigration au Québec</a:t>
            </a:r>
            <a:r>
              <a:rPr lang="fr-CA" dirty="0"/>
              <a:t>, RLRQ c I-0.2.1, art 22, 23, 24 ; </a:t>
            </a:r>
            <a:r>
              <a:rPr lang="fr-CA" i="1" dirty="0"/>
              <a:t>Règlement sur l’immigration au Québec</a:t>
            </a:r>
            <a:r>
              <a:rPr lang="fr-CA" dirty="0"/>
              <a:t>, RLRQ c I-021, r 3, art 68.</a:t>
            </a:r>
          </a:p>
          <a:p>
            <a:r>
              <a:rPr lang="fr-CA" dirty="0">
                <a:hlinkClick r:id="rId16"/>
              </a:rPr>
              <a:t>[5]</a:t>
            </a:r>
            <a:r>
              <a:rPr lang="fr-CA" dirty="0"/>
              <a:t> </a:t>
            </a:r>
            <a:r>
              <a:rPr lang="fr-CA" dirty="0">
                <a:hlinkClick r:id="rId17"/>
              </a:rPr>
              <a:t>Comprendre les responsabilités et les obligations liées à l’engagement | Gouvernement du Québec (quebec.ca)</a:t>
            </a:r>
            <a:endParaRPr lang="fr-CA" dirty="0"/>
          </a:p>
          <a:p>
            <a:r>
              <a:rPr lang="fr-CA" dirty="0">
                <a:hlinkClick r:id="rId18"/>
              </a:rPr>
              <a:t>[6]</a:t>
            </a:r>
            <a:r>
              <a:rPr lang="fr-CA" dirty="0"/>
              <a:t> </a:t>
            </a:r>
            <a:r>
              <a:rPr lang="fr-CA" i="1" dirty="0"/>
              <a:t>Règlement sur l’immigration et la protection des réfugiés</a:t>
            </a:r>
            <a:r>
              <a:rPr lang="fr-CA" dirty="0"/>
              <a:t>, DORS/2002-227, arts 121, 124.</a:t>
            </a:r>
          </a:p>
          <a:p>
            <a:r>
              <a:rPr lang="fr-CA" dirty="0">
                <a:hlinkClick r:id="rId19"/>
              </a:rPr>
              <a:t>[7]</a:t>
            </a:r>
            <a:r>
              <a:rPr lang="fr-CA" dirty="0"/>
              <a:t> </a:t>
            </a:r>
            <a:r>
              <a:rPr lang="fr-CA" i="1" dirty="0"/>
              <a:t>Règlement sur l’immigration et la protection des réfugiés</a:t>
            </a:r>
            <a:r>
              <a:rPr lang="fr-CA" dirty="0"/>
              <a:t>, DORS/2002-227, arts 121, 124.            </a:t>
            </a:r>
          </a:p>
          <a:p>
            <a:r>
              <a:rPr lang="fr-CA" dirty="0">
                <a:hlinkClick r:id="rId20"/>
              </a:rPr>
              <a:t>[8]</a:t>
            </a:r>
            <a:r>
              <a:rPr lang="fr-CA" dirty="0"/>
              <a:t> </a:t>
            </a:r>
            <a:r>
              <a:rPr lang="fr-CA" dirty="0">
                <a:hlinkClick r:id="rId21"/>
              </a:rPr>
              <a:t>Centre de services aux personnes parrainées | Gouvernement du Québec (quebec.ca)</a:t>
            </a:r>
            <a:endParaRPr lang="fr-CA" dirty="0"/>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a:t>
            </a:r>
            <a:endParaRPr lang="fr-CA" dirty="0"/>
          </a:p>
          <a:p>
            <a:endParaRPr lang="fr-CA" dirty="0"/>
          </a:p>
          <a:p>
            <a:pPr marL="171450" indent="-171450">
              <a:buFont typeface="Arial,Sans-Serif"/>
              <a:buChar char="•"/>
            </a:pPr>
            <a:r>
              <a:rPr lang="fr-CA" dirty="0"/>
              <a:t>Expliquez les informations ci-dessous en faisant le lien avec l'histoire.</a:t>
            </a:r>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En principe, une séparation ou un divorce n’a </a:t>
            </a:r>
            <a:r>
              <a:rPr lang="fr-CA" b="1" dirty="0"/>
              <a:t>pas d’impact sur le droit</a:t>
            </a:r>
            <a:r>
              <a:rPr lang="fr-CA" dirty="0"/>
              <a:t> d’une personne de demander l’asile au Canada. </a:t>
            </a:r>
            <a:br>
              <a:rPr lang="fr-CA" dirty="0">
                <a:cs typeface="+mn-lt"/>
              </a:rPr>
            </a:br>
            <a:br>
              <a:rPr lang="fr-CA" dirty="0">
                <a:cs typeface="+mn-lt"/>
              </a:rPr>
            </a:br>
            <a:r>
              <a:rPr lang="fr-CA" dirty="0"/>
              <a:t>Par contre, la séparation ou le divorce pourrait avoir un </a:t>
            </a:r>
            <a:r>
              <a:rPr lang="fr-CA" b="1" dirty="0"/>
              <a:t>impact sur les motifs de la demande</a:t>
            </a:r>
            <a:r>
              <a:rPr lang="fr-CA" dirty="0"/>
              <a:t> d’asile. Ce peut être le cas, par exemple, si une personne avait fondé sa demande sur la persécution subie par son conjoint ou sa conjointe</a:t>
            </a:r>
            <a:r>
              <a:rPr lang="fr-CA" dirty="0">
                <a:hlinkClick r:id="rId3"/>
              </a:rPr>
              <a:t>[1]</a:t>
            </a:r>
            <a:r>
              <a:rPr lang="fr-CA" dirty="0"/>
              <a:t>. Même dans ce cas, une personne pourrait parfois avoir des motifs de persécution indépendantes de celles de son conjoint ou sa conjointe. </a:t>
            </a:r>
          </a:p>
          <a:p>
            <a:pPr algn="just"/>
            <a:r>
              <a:rPr lang="fr-CA" dirty="0"/>
              <a:t> </a:t>
            </a:r>
          </a:p>
          <a:p>
            <a:pPr marL="285750" indent="-285750">
              <a:buFont typeface="Arial,Sans-Serif"/>
              <a:buChar char="•"/>
            </a:pPr>
            <a:r>
              <a:rPr lang="fr-CA" dirty="0"/>
              <a:t>La personne ayant vécu de la violence pourrait consulter une avocate ou un avocat pour comprendre les conséquences d’une séparation sur sa situation précise.</a:t>
            </a:r>
          </a:p>
          <a:p>
            <a:endParaRPr lang="en-US" dirty="0"/>
          </a:p>
          <a:p>
            <a:r>
              <a:rPr lang="fr-CA" b="1" u="sng" dirty="0"/>
              <a:t>Sources</a:t>
            </a:r>
            <a:endParaRPr lang="en-US" dirty="0"/>
          </a:p>
          <a:p>
            <a:endParaRPr lang="fr-CA" dirty="0"/>
          </a:p>
          <a:p>
            <a:r>
              <a:rPr lang="fr-CA" dirty="0">
                <a:hlinkClick r:id="rId4"/>
              </a:rPr>
              <a:t>[1]</a:t>
            </a:r>
            <a:r>
              <a:rPr lang="fr-CA" dirty="0"/>
              <a:t> </a:t>
            </a:r>
            <a:r>
              <a:rPr lang="fr-CA" i="1" dirty="0"/>
              <a:t>Loi sur l’immigration et la protection des réfugiés</a:t>
            </a:r>
            <a:r>
              <a:rPr lang="fr-CA" dirty="0"/>
              <a:t>, LC 2011, </a:t>
            </a:r>
            <a:r>
              <a:rPr lang="fr-CA" dirty="0" err="1"/>
              <a:t>ch</a:t>
            </a:r>
            <a:r>
              <a:rPr lang="fr-CA" dirty="0"/>
              <a:t> 27, art 96; </a:t>
            </a:r>
            <a:r>
              <a:rPr lang="fr-CA" i="1" dirty="0"/>
              <a:t>Règlement sur l’immigration et la protection des réfugiés</a:t>
            </a:r>
            <a:r>
              <a:rPr lang="fr-CA" dirty="0"/>
              <a:t>, DORS/2002-227, art 139.</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1 minute</a:t>
            </a:r>
            <a:endParaRPr lang="en-US" dirty="0"/>
          </a:p>
          <a:p>
            <a:endParaRPr lang="fr-CA" dirty="0"/>
          </a:p>
          <a:p>
            <a:r>
              <a:rPr lang="fr-CA" b="1" u="sng" dirty="0"/>
              <a:t>Instructions</a:t>
            </a:r>
            <a:endParaRPr lang="fr-CA" dirty="0"/>
          </a:p>
          <a:p>
            <a:endParaRPr lang="fr-CA" dirty="0"/>
          </a:p>
          <a:p>
            <a:pPr marL="171450" indent="-171450">
              <a:buFont typeface="Arial,Sans-Serif"/>
              <a:buChar char="•"/>
            </a:pPr>
            <a:r>
              <a:rPr lang="fr-CA" dirty="0"/>
              <a:t>Expliquez les informations ci-dessous.</a:t>
            </a:r>
          </a:p>
          <a:p>
            <a:endParaRPr lang="fr-CA" dirty="0"/>
          </a:p>
          <a:p>
            <a:r>
              <a:rPr lang="fr-CA" b="1" u="sng" dirty="0"/>
              <a:t>Informations à transmettre</a:t>
            </a:r>
            <a:endParaRPr lang="fr-CA" dirty="0"/>
          </a:p>
          <a:p>
            <a:pPr marL="285750" indent="-285750">
              <a:buFont typeface="Arial,Sans-Serif"/>
              <a:buChar char="•"/>
            </a:pPr>
            <a:endParaRPr lang="fr-CA" dirty="0"/>
          </a:p>
          <a:p>
            <a:pPr marL="285750" indent="-285750">
              <a:buFont typeface="Arial,Sans-Serif"/>
              <a:buChar char="•"/>
            </a:pPr>
            <a:r>
              <a:rPr lang="fr-CA" dirty="0"/>
              <a:t>Une séparation n’a </a:t>
            </a:r>
            <a:r>
              <a:rPr lang="fr-CA" b="1" dirty="0"/>
              <a:t>pas impact</a:t>
            </a:r>
            <a:r>
              <a:rPr lang="fr-CA" dirty="0"/>
              <a:t> sur le statut d’immigration d’une personne protégée (ou « réfugiée », c’est-à-dire une personne dont la demande d’asile a déjà été acceptée</a:t>
            </a:r>
            <a:r>
              <a:rPr lang="fr-CA" dirty="0">
                <a:hlinkClick r:id="rId3"/>
              </a:rPr>
              <a:t>[1]</a:t>
            </a:r>
            <a:r>
              <a:rPr lang="fr-CA" dirty="0"/>
              <a:t>).</a:t>
            </a:r>
          </a:p>
          <a:p>
            <a:br>
              <a:rPr lang="en-US" dirty="0"/>
            </a:br>
            <a:r>
              <a:rPr lang="en-US" b="1" u="sng" dirty="0"/>
              <a:t>Sources</a:t>
            </a:r>
            <a:br>
              <a:rPr lang="en-US" b="1" u="sng" dirty="0"/>
            </a:br>
            <a:endParaRPr lang="en-US" dirty="0"/>
          </a:p>
          <a:p>
            <a:r>
              <a:rPr lang="fr-CA" dirty="0">
                <a:hlinkClick r:id="rId4"/>
              </a:rPr>
              <a:t>[1]</a:t>
            </a:r>
            <a:r>
              <a:rPr lang="fr-CA" dirty="0"/>
              <a:t> Pas de source officielle. Simplement, aucune disposition légale ne prévoit que le statut d'une personne protégée serait révoqué en cas de rupture.</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86273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fr-CA" dirty="0"/>
          </a:p>
          <a:p>
            <a:endParaRPr lang="fr-CA" dirty="0"/>
          </a:p>
          <a:p>
            <a:r>
              <a:rPr lang="fr-CA" b="1" u="sng" dirty="0"/>
              <a:t>Instructions</a:t>
            </a:r>
            <a:endParaRPr lang="fr-CA" dirty="0"/>
          </a:p>
          <a:p>
            <a:endParaRPr lang="fr-CA" dirty="0"/>
          </a:p>
          <a:p>
            <a:pPr marL="171450" indent="-171450">
              <a:buFont typeface="Arial,Sans-Serif"/>
              <a:buChar char="•"/>
            </a:pPr>
            <a:r>
              <a:rPr lang="fr-CA" dirty="0"/>
              <a:t>Expliquez les informations ci-dessous.</a:t>
            </a:r>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Dans certains cas, une personne pourrait sentir qu’elle doit rester dans une situation violente parce qu’elle dépend de son conjoint ou mari pour avoir son statut au Canada. </a:t>
            </a:r>
            <a:br>
              <a:rPr lang="fr-CA" dirty="0">
                <a:cs typeface="+mn-lt"/>
              </a:rPr>
            </a:br>
            <a:br>
              <a:rPr lang="fr-CA" dirty="0">
                <a:cs typeface="+mn-lt"/>
              </a:rPr>
            </a:br>
            <a:r>
              <a:rPr lang="fr-CA" dirty="0"/>
              <a:t>Il faut savoir qu’il existe une option pour rester temporairement au Canada sous un autre statut pour les personnes qui vivent de la violence : le </a:t>
            </a:r>
            <a:r>
              <a:rPr lang="fr-CA" b="1" dirty="0"/>
              <a:t>permis de séjour temporaire</a:t>
            </a:r>
            <a:r>
              <a:rPr lang="fr-CA" dirty="0">
                <a:hlinkClick r:id="rId3"/>
              </a:rPr>
              <a:t>[1]</a:t>
            </a:r>
            <a:r>
              <a:rPr lang="fr-CA" dirty="0"/>
              <a:t>. Les </a:t>
            </a:r>
            <a:r>
              <a:rPr lang="fr-CA" b="1" dirty="0"/>
              <a:t>enfants </a:t>
            </a:r>
            <a:r>
              <a:rPr lang="fr-CA" dirty="0"/>
              <a:t>de la personne qui vit de la violence peuvent aussi avoir ce permis de séjour si elles ou ils sont au Canada (la personne victime doit aussi être au Canada</a:t>
            </a:r>
            <a:r>
              <a:rPr lang="fr-CA" dirty="0">
                <a:hlinkClick r:id="rId4"/>
              </a:rPr>
              <a:t>[2]</a:t>
            </a:r>
            <a:r>
              <a:rPr lang="fr-CA" dirty="0"/>
              <a:t>. </a:t>
            </a:r>
          </a:p>
          <a:p>
            <a:pPr algn="just"/>
            <a:r>
              <a:rPr lang="fr-CA" dirty="0"/>
              <a:t> </a:t>
            </a:r>
          </a:p>
          <a:p>
            <a:pPr marL="285750" indent="-285750">
              <a:buFont typeface="Arial,Sans-Serif"/>
              <a:buChar char="•"/>
            </a:pPr>
            <a:r>
              <a:rPr lang="fr-CA" dirty="0"/>
              <a:t>Cette option peut permettre à la personne de quitter une situation violente et d’avoir du temps pour explorer ses options pour rester au Canada si elle le souhaite (par exemple, demander une résidence permanente pour motifs humanitaires).</a:t>
            </a:r>
          </a:p>
          <a:p>
            <a:pPr algn="just"/>
            <a:r>
              <a:rPr lang="fr-CA" dirty="0"/>
              <a:t> </a:t>
            </a:r>
          </a:p>
          <a:p>
            <a:pPr marL="285750" indent="-285750">
              <a:buFont typeface="Arial,Sans-Serif"/>
              <a:buChar char="•"/>
            </a:pPr>
            <a:r>
              <a:rPr lang="fr-CA" dirty="0"/>
              <a:t>La première demande de permis de séjour temporaire est </a:t>
            </a:r>
            <a:r>
              <a:rPr lang="fr-CA" b="1" dirty="0"/>
              <a:t>gratuite</a:t>
            </a:r>
            <a:r>
              <a:rPr lang="fr-CA" dirty="0">
                <a:hlinkClick r:id="rId5"/>
              </a:rPr>
              <a:t>[3]</a:t>
            </a:r>
            <a:r>
              <a:rPr lang="fr-CA" dirty="0"/>
              <a:t>. Si elle est accordée, la personne peut ensuite faire une demande de </a:t>
            </a:r>
            <a:r>
              <a:rPr lang="fr-CA" b="1" dirty="0"/>
              <a:t>permis de travail</a:t>
            </a:r>
            <a:r>
              <a:rPr lang="fr-CA" dirty="0"/>
              <a:t> gratuitement</a:t>
            </a:r>
            <a:r>
              <a:rPr lang="fr-CA" dirty="0">
                <a:hlinkClick r:id="rId6"/>
              </a:rPr>
              <a:t>[4]</a:t>
            </a:r>
            <a:r>
              <a:rPr lang="fr-CA" dirty="0"/>
              <a:t>. </a:t>
            </a:r>
          </a:p>
          <a:p>
            <a:r>
              <a:rPr lang="fr-CA" dirty="0"/>
              <a:t> </a:t>
            </a:r>
          </a:p>
          <a:p>
            <a:pPr marL="285750" indent="-285750">
              <a:buFont typeface="Arial,Sans-Serif"/>
              <a:buChar char="•"/>
            </a:pPr>
            <a:r>
              <a:rPr lang="fr-CA" dirty="0"/>
              <a:t>Pour plus d’informations, une personne peut contacter le Centre de soutien à la clientèle d’Immigration, Réfugiés et Citoyenneté Canada par téléphone au 1­888-242-2100 ou </a:t>
            </a:r>
            <a:r>
              <a:rPr lang="fr-CA" dirty="0">
                <a:hlinkClick r:id="rId7"/>
              </a:rPr>
              <a:t>en ligne</a:t>
            </a:r>
            <a:r>
              <a:rPr lang="fr-CA" dirty="0"/>
              <a:t>.</a:t>
            </a:r>
          </a:p>
          <a:p>
            <a:pPr algn="just"/>
            <a:r>
              <a:rPr lang="fr-CA" dirty="0"/>
              <a:t> </a:t>
            </a:r>
          </a:p>
          <a:p>
            <a:r>
              <a:rPr lang="fr-CA" b="1" u="sng" dirty="0"/>
              <a:t>Notes complémentaires pour la personne qui anime</a:t>
            </a:r>
            <a:endParaRPr lang="fr-CA" dirty="0"/>
          </a:p>
          <a:p>
            <a:r>
              <a:rPr lang="fr-CA" dirty="0"/>
              <a:t> </a:t>
            </a:r>
          </a:p>
          <a:p>
            <a:pPr marL="285750" indent="-285750">
              <a:buFont typeface="Arial,Sans-Serif"/>
              <a:buChar char="•"/>
            </a:pPr>
            <a:r>
              <a:rPr lang="fr-CA" dirty="0"/>
              <a:t>Une personne qui reçoit un permis de séjour temporaire dans une situation de violence peut recevoir de l’aide financière pour du counseling traumatologique et des soins de santé. Pour plus d’informations sur cette aide financière, elle peut contacter le Centre de soutien à la clientèle d’Immigration, Réfugiés et Citoyenneté Canada par téléphone au 1­888-242-2100 ou </a:t>
            </a:r>
            <a:r>
              <a:rPr lang="fr-CA" dirty="0">
                <a:hlinkClick r:id="rId7"/>
              </a:rPr>
              <a:t>en ligne</a:t>
            </a:r>
            <a:r>
              <a:rPr lang="fr-CA" dirty="0"/>
              <a:t>.</a:t>
            </a:r>
          </a:p>
          <a:p>
            <a:endParaRPr lang="fr-CA" dirty="0"/>
          </a:p>
          <a:p>
            <a:pPr marL="285750" indent="-285750">
              <a:buFont typeface="Arial,Sans-Serif"/>
              <a:buChar char="•"/>
            </a:pPr>
            <a:r>
              <a:rPr lang="fr-CA" dirty="0"/>
              <a:t>Certains comportements violents sont des crimes au Canada</a:t>
            </a:r>
            <a:r>
              <a:rPr lang="fr-CA" dirty="0">
                <a:hlinkClick r:id="rId8"/>
              </a:rPr>
              <a:t>[5]</a:t>
            </a:r>
            <a:r>
              <a:rPr lang="fr-CA" dirty="0"/>
              <a:t>. Une personne qui vit de la violence de la part de son conjoint ou sa conjointe pourrait donc appeler la police dans certains cas. </a:t>
            </a:r>
            <a:endParaRPr lang="en-US" dirty="0"/>
          </a:p>
          <a:p>
            <a:endParaRPr lang="fr-CA" dirty="0"/>
          </a:p>
          <a:p>
            <a:pPr marL="285750" indent="-285750">
              <a:buFont typeface="Arial,Sans-Serif"/>
              <a:buChar char="•"/>
            </a:pPr>
            <a:r>
              <a:rPr lang="fr-CA" dirty="0"/>
              <a:t>Précision importante pour la personne animatrice : Certaines personnes pourraient craindre d'appeler la police parce qu'elles sont au Canada sans statut. Dépendamment de la situation de la personne, le risque de devoir quitter le Canada peut varier. Un appel à la police pourrait être risqué si la personne avait reçu un ordre de quitter le Canada (par exemple, parce que sa demande d'asile a été refusée). </a:t>
            </a:r>
            <a:endParaRPr lang="en-US" dirty="0"/>
          </a:p>
          <a:p>
            <a:br>
              <a:rPr lang="en-US" dirty="0">
                <a:cs typeface="+mn-lt"/>
              </a:rPr>
            </a:br>
            <a:r>
              <a:rPr lang="en-US" b="1" u="sng" dirty="0"/>
              <a:t>Sources</a:t>
            </a:r>
            <a:br>
              <a:rPr lang="en-US" b="1" u="sng" dirty="0">
                <a:cs typeface="+mn-lt"/>
              </a:rPr>
            </a:br>
            <a:endParaRPr lang="en-US" dirty="0"/>
          </a:p>
          <a:p>
            <a:r>
              <a:rPr lang="fr-CA" dirty="0">
                <a:hlinkClick r:id="rId9"/>
              </a:rPr>
              <a:t>[1]</a:t>
            </a:r>
            <a:r>
              <a:rPr lang="fr-CA" dirty="0"/>
              <a:t> </a:t>
            </a:r>
            <a:r>
              <a:rPr lang="fr-CA" i="1" dirty="0"/>
              <a:t>Loi sur l’immigration et la protection des réfugiés</a:t>
            </a:r>
            <a:r>
              <a:rPr lang="fr-CA" dirty="0"/>
              <a:t>, LC 2011, </a:t>
            </a:r>
            <a:r>
              <a:rPr lang="fr-CA" dirty="0" err="1"/>
              <a:t>ch</a:t>
            </a:r>
            <a:r>
              <a:rPr lang="fr-CA" dirty="0"/>
              <a:t> 27, art 24(1).</a:t>
            </a:r>
          </a:p>
          <a:p>
            <a:r>
              <a:rPr lang="fr-CA" dirty="0">
                <a:hlinkClick r:id="rId10"/>
              </a:rPr>
              <a:t>[2]</a:t>
            </a:r>
            <a:r>
              <a:rPr lang="fr-CA" dirty="0"/>
              <a:t> </a:t>
            </a:r>
            <a:r>
              <a:rPr lang="fr-CA" i="1" dirty="0"/>
              <a:t>Loi sur l’immigration et la protection des réfugiés</a:t>
            </a:r>
            <a:r>
              <a:rPr lang="fr-CA" dirty="0"/>
              <a:t>, LC 2011, </a:t>
            </a:r>
            <a:r>
              <a:rPr lang="fr-CA" dirty="0" err="1"/>
              <a:t>ch</a:t>
            </a:r>
            <a:r>
              <a:rPr lang="fr-CA" dirty="0"/>
              <a:t> 27, art 24(3) ; Gouvernement du Canada, Instruction ministérielle, "Permis de séjour temporaire (PST) pour les victimes de violence familiale", à l'adresse : </a:t>
            </a:r>
            <a:r>
              <a:rPr lang="fr-CA" dirty="0">
                <a:hlinkClick r:id="rId11"/>
              </a:rPr>
              <a:t>https://www.canada.ca/fr/immigration-refugies-citoyennete/organisation/publications-guides/bulletins-guides-operationnels/residents-temporaires/permis/violence-familiale.html</a:t>
            </a:r>
            <a:r>
              <a:rPr lang="fr-CA" dirty="0"/>
              <a:t>.</a:t>
            </a:r>
          </a:p>
          <a:p>
            <a:r>
              <a:rPr lang="fr-CA" dirty="0">
                <a:hlinkClick r:id="rId12"/>
              </a:rPr>
              <a:t>[3]</a:t>
            </a:r>
            <a:r>
              <a:rPr lang="fr-CA" dirty="0"/>
              <a:t> </a:t>
            </a:r>
            <a:r>
              <a:rPr lang="fr-CA" i="1" dirty="0"/>
              <a:t>Règlement sur l’immigration et la protection des réfugiés</a:t>
            </a:r>
            <a:r>
              <a:rPr lang="fr-CA" dirty="0"/>
              <a:t>, DORS/2002-227, art 298 (2).</a:t>
            </a:r>
          </a:p>
          <a:p>
            <a:r>
              <a:rPr lang="fr-CA" dirty="0">
                <a:hlinkClick r:id="rId8"/>
              </a:rPr>
              <a:t>[4]</a:t>
            </a:r>
            <a:r>
              <a:rPr lang="fr-CA" dirty="0"/>
              <a:t> </a:t>
            </a:r>
            <a:r>
              <a:rPr lang="fr-CA" i="1" dirty="0"/>
              <a:t>Loi sur l’immigration et la protection des réfugiés</a:t>
            </a:r>
            <a:r>
              <a:rPr lang="fr-CA" dirty="0"/>
              <a:t>, LC 2011, </a:t>
            </a:r>
            <a:r>
              <a:rPr lang="fr-CA" dirty="0" err="1"/>
              <a:t>ch</a:t>
            </a:r>
            <a:r>
              <a:rPr lang="fr-CA" dirty="0"/>
              <a:t> 27, art 24(3) ; Gouvernement du Canada, Instruction ministérielle, "Permis de séjour temporaire (PST) pour les victimes de violence familiale", à l'adresse : </a:t>
            </a:r>
            <a:r>
              <a:rPr lang="fr-CA" dirty="0">
                <a:hlinkClick r:id="rId11"/>
              </a:rPr>
              <a:t>https://www.canada.ca/fr/immigration-refugies-citoyennete/organisation/publications-guides/bulletins-guides-operationnels/residents-temporaires/permis/violence-familiale.html</a:t>
            </a:r>
            <a:r>
              <a:rPr lang="fr-CA" dirty="0"/>
              <a:t>.</a:t>
            </a:r>
          </a:p>
          <a:p>
            <a:r>
              <a:rPr lang="fr-CA" dirty="0">
                <a:hlinkClick r:id="rId8"/>
              </a:rPr>
              <a:t>[5]</a:t>
            </a:r>
            <a:r>
              <a:rPr lang="fr-CA" dirty="0"/>
              <a:t> Par exemple: l'agression sexuelle (</a:t>
            </a:r>
            <a:r>
              <a:rPr lang="fr" i="1" dirty="0"/>
              <a:t>Code criminel</a:t>
            </a:r>
            <a:r>
              <a:rPr lang="fr" dirty="0"/>
              <a:t>, LRC, (1985) </a:t>
            </a:r>
            <a:r>
              <a:rPr lang="fr" dirty="0" err="1"/>
              <a:t>ch</a:t>
            </a:r>
            <a:r>
              <a:rPr lang="fr" dirty="0"/>
              <a:t> C-46, art 265</a:t>
            </a:r>
            <a:r>
              <a:rPr lang="fr-CA" dirty="0"/>
              <a:t>), les communications harcelantes (</a:t>
            </a:r>
            <a:r>
              <a:rPr lang="fr" i="1" dirty="0"/>
              <a:t>Code criminel</a:t>
            </a:r>
            <a:r>
              <a:rPr lang="fr" dirty="0"/>
              <a:t>, LRC, (1985) </a:t>
            </a:r>
            <a:r>
              <a:rPr lang="fr" dirty="0" err="1"/>
              <a:t>ch</a:t>
            </a:r>
            <a:r>
              <a:rPr lang="fr" dirty="0"/>
              <a:t> C-46, art 372 (3</a:t>
            </a:r>
            <a:r>
              <a:rPr lang="fr-CA" dirty="0"/>
              <a:t>); voir aussi: </a:t>
            </a:r>
            <a:r>
              <a:rPr lang="fr-CA" dirty="0">
                <a:hlinkClick r:id="rId13"/>
              </a:rPr>
              <a:t>14 infractions criminelles en contexte de violence conjugale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2328167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a:solidFill>
                  <a:srgbClr val="444444"/>
                </a:solidFill>
                <a:effectLst/>
                <a:highlight>
                  <a:srgbClr val="F5F5F5"/>
                </a:highlight>
              </a:rPr>
              <a:t>2 minutes</a:t>
            </a:r>
            <a:r>
              <a:rPr lang="fr-CA">
                <a:solidFill>
                  <a:srgbClr val="444444"/>
                </a:solidFill>
                <a:highlight>
                  <a:srgbClr val="F5F5F5"/>
                </a:highlight>
              </a:rPr>
              <a:t> </a:t>
            </a:r>
            <a:endParaRPr lang="en-US" b="0" i="0">
              <a:solidFill>
                <a:srgbClr val="444444"/>
              </a:solidFill>
              <a:effectLst/>
              <a:highlight>
                <a:srgbClr val="F5F5F5"/>
              </a:highlight>
            </a:endParaRPr>
          </a:p>
          <a:p>
            <a:pPr algn="l"/>
            <a:endParaRPr lang="fr-CA" b="0" i="0">
              <a:solidFill>
                <a:srgbClr val="444444"/>
              </a:solidFill>
              <a:effectLst/>
              <a:highlight>
                <a:srgbClr val="F5F5F5"/>
              </a:highlight>
            </a:endParaRPr>
          </a:p>
          <a:p>
            <a:r>
              <a:rPr lang="fr-CA" b="1" i="0" u="sng">
                <a:solidFill>
                  <a:srgbClr val="444444"/>
                </a:solidFill>
                <a:effectLst/>
                <a:highlight>
                  <a:srgbClr val="F5F5F5"/>
                </a:highlight>
              </a:rPr>
              <a:t>Instructions</a:t>
            </a:r>
            <a:r>
              <a:rPr lang="fr-CA" u="sng">
                <a:solidFill>
                  <a:srgbClr val="444444"/>
                </a:solidFill>
                <a:highlight>
                  <a:srgbClr val="F5F5F5"/>
                </a:highlight>
              </a:rPr>
              <a:t> </a:t>
            </a:r>
            <a:endParaRPr lang="en-US" b="0" i="0">
              <a:solidFill>
                <a:srgbClr val="444444"/>
              </a:solidFill>
              <a:effectLst/>
              <a:highlight>
                <a:srgbClr val="F5F5F5"/>
              </a:highlight>
            </a:endParaRPr>
          </a:p>
          <a:p>
            <a:r>
              <a:rPr lang="fr-CA">
                <a:solidFill>
                  <a:srgbClr val="444444"/>
                </a:solidFill>
                <a:highlight>
                  <a:srgbClr val="F5F5F5"/>
                </a:highlight>
              </a:rPr>
              <a:t> </a:t>
            </a:r>
            <a:endParaRPr lang="en-US" b="0" i="0">
              <a:solidFill>
                <a:srgbClr val="444444"/>
              </a:solidFill>
              <a:effectLst/>
              <a:highlight>
                <a:srgbClr val="F5F5F5"/>
              </a:highlight>
            </a:endParaRPr>
          </a:p>
          <a:p>
            <a:pPr marL="171450" indent="-171450">
              <a:buFont typeface="Arial"/>
              <a:buChar char="•"/>
            </a:pPr>
            <a:endParaRPr lang="fr-CA">
              <a:solidFill>
                <a:srgbClr val="444444"/>
              </a:solidFill>
              <a:highlight>
                <a:srgbClr val="F5F5F5"/>
              </a:highlight>
            </a:endParaRPr>
          </a:p>
          <a:p>
            <a:pPr marL="285750" indent="-285750">
              <a:buFont typeface="Arial,Sans-Serif"/>
              <a:buChar char="•"/>
            </a:pPr>
            <a:r>
              <a:rPr lang="fr-CA" b="0" i="0" u="none" strike="noStrike">
                <a:solidFill>
                  <a:srgbClr val="444444"/>
                </a:solidFill>
                <a:effectLst/>
                <a:highlight>
                  <a:srgbClr val="F5F5F5"/>
                </a:highlight>
              </a:rPr>
              <a:t>Dans les diapositives qui suivent, vous trouverez des ressources que vous pouvez présenter aux personnes participantes. </a:t>
            </a:r>
            <a:r>
              <a:rPr lang="fr-CA">
                <a:solidFill>
                  <a:srgbClr val="444444"/>
                </a:solidFill>
                <a:highlight>
                  <a:srgbClr val="F5F5F5"/>
                </a:highlight>
              </a:rPr>
              <a:t>Vous pouvez </a:t>
            </a:r>
            <a:r>
              <a:rPr lang="fr-CA" b="0" i="0" u="none" strike="noStrike">
                <a:solidFill>
                  <a:srgbClr val="444444"/>
                </a:solidFill>
                <a:effectLst/>
                <a:highlight>
                  <a:srgbClr val="F5F5F5"/>
                </a:highlight>
              </a:rPr>
              <a:t>adapter l'atelier en ajoutant des diapositives qui réfèrent vers d'autres ressources pertinentes pour les personnes participantes. </a:t>
            </a:r>
            <a:endParaRPr lang="en-US">
              <a:solidFill>
                <a:srgbClr val="444444"/>
              </a:solidFill>
              <a:highlight>
                <a:srgbClr val="F5F5F5"/>
              </a:highlight>
            </a:endParaRPr>
          </a:p>
          <a:p>
            <a:pPr marL="285750" indent="-285750">
              <a:buFont typeface="Arial,Sans-Serif"/>
              <a:buChar char="•"/>
            </a:pPr>
            <a:r>
              <a:rPr lang="fr-CA" b="0" i="0" u="none" strike="noStrike">
                <a:solidFill>
                  <a:srgbClr val="444444"/>
                </a:solidFill>
                <a:effectLst/>
                <a:highlight>
                  <a:srgbClr val="F5F5F5"/>
                </a:highlight>
              </a:rPr>
              <a:t>N'hésitez pas à </a:t>
            </a:r>
            <a:r>
              <a:rPr lang="fr-CA">
                <a:solidFill>
                  <a:srgbClr val="444444"/>
                </a:solidFill>
                <a:highlight>
                  <a:srgbClr val="F5F5F5"/>
                </a:highlight>
              </a:rPr>
              <a:t>imprimer </a:t>
            </a:r>
            <a:r>
              <a:rPr lang="fr-CA" b="0" i="0" u="none" strike="noStrike">
                <a:solidFill>
                  <a:srgbClr val="444444"/>
                </a:solidFill>
                <a:effectLst/>
                <a:highlight>
                  <a:srgbClr val="F5F5F5"/>
                </a:highlight>
              </a:rPr>
              <a:t>les </a:t>
            </a:r>
            <a:r>
              <a:rPr lang="fr-CA">
                <a:solidFill>
                  <a:srgbClr val="444444"/>
                </a:solidFill>
                <a:highlight>
                  <a:srgbClr val="F5F5F5"/>
                </a:highlight>
              </a:rPr>
              <a:t>diapositives </a:t>
            </a:r>
            <a:r>
              <a:rPr lang="fr-CA" b="0" i="0" u="none" strike="noStrike">
                <a:solidFill>
                  <a:srgbClr val="444444"/>
                </a:solidFill>
                <a:effectLst/>
                <a:highlight>
                  <a:srgbClr val="F5F5F5"/>
                </a:highlight>
              </a:rPr>
              <a:t>avec </a:t>
            </a:r>
            <a:r>
              <a:rPr lang="fr-CA">
                <a:solidFill>
                  <a:srgbClr val="444444"/>
                </a:solidFill>
                <a:highlight>
                  <a:srgbClr val="F5F5F5"/>
                </a:highlight>
              </a:rPr>
              <a:t>les ressources</a:t>
            </a:r>
            <a:r>
              <a:rPr lang="fr-CA" b="0" i="0" u="none" strike="noStrike">
                <a:solidFill>
                  <a:srgbClr val="444444"/>
                </a:solidFill>
                <a:effectLst/>
                <a:highlight>
                  <a:srgbClr val="F5F5F5"/>
                </a:highlight>
              </a:rPr>
              <a:t>.</a:t>
            </a:r>
            <a:endParaRPr lang="fr-CA" b="0" i="0">
              <a:solidFill>
                <a:srgbClr val="444444"/>
              </a:solidFill>
              <a:effectLst/>
              <a:highlight>
                <a:srgbClr val="F5F5F5"/>
              </a:highlight>
            </a:endParaRPr>
          </a:p>
          <a:p>
            <a:pPr marL="285750" indent="-285750">
              <a:buFont typeface="Arial,Sans-Serif"/>
              <a:buChar char="•"/>
            </a:pPr>
            <a:r>
              <a:rPr lang="fr-CA">
                <a:solidFill>
                  <a:srgbClr val="444444"/>
                </a:solidFill>
                <a:highlight>
                  <a:srgbClr val="F5F5F5"/>
                </a:highlight>
              </a:rPr>
              <a:t>N'hésitez pas à proposer d'aider </a:t>
            </a:r>
            <a:r>
              <a:rPr lang="fr-CA" b="0" i="0" u="none" strike="noStrike">
                <a:solidFill>
                  <a:srgbClr val="444444"/>
                </a:solidFill>
                <a:effectLst/>
                <a:highlight>
                  <a:srgbClr val="F5F5F5"/>
                </a:highlight>
              </a:rPr>
              <a:t>les personnes participantes à contacter l'une des ressources mentionnées, </a:t>
            </a:r>
            <a:r>
              <a:rPr lang="fr-CA">
                <a:solidFill>
                  <a:srgbClr val="444444"/>
                </a:solidFill>
                <a:highlight>
                  <a:srgbClr val="F5F5F5"/>
                </a:highlight>
              </a:rPr>
              <a:t>voire de les accompagner vers ces ressources</a:t>
            </a:r>
            <a:r>
              <a:rPr lang="fr-CA" b="0" i="0" u="none" strike="noStrike">
                <a:solidFill>
                  <a:srgbClr val="444444"/>
                </a:solidFill>
                <a:effectLst/>
                <a:highlight>
                  <a:srgbClr val="F5F5F5"/>
                </a:highlight>
              </a:rPr>
              <a:t>.</a:t>
            </a:r>
            <a:r>
              <a:rPr lang="fr-CA">
                <a:solidFill>
                  <a:srgbClr val="444444"/>
                </a:solidFill>
                <a:highlight>
                  <a:srgbClr val="F5F5F5"/>
                </a:highlight>
              </a:rPr>
              <a:t> Vous pouvez aussi naviguer sur les sites avec elles.</a:t>
            </a:r>
            <a:endParaRPr lang="en-US">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pPr marL="285750" indent="-285750">
              <a:buFont typeface="Arial,Sans-Serif"/>
              <a:buChar char="•"/>
            </a:pPr>
            <a:endParaRPr lang="fr-CA">
              <a:solidFill>
                <a:srgbClr val="444444"/>
              </a:solidFill>
              <a:highlight>
                <a:srgbClr val="F5F5F5"/>
              </a:highlight>
            </a:endParaRPr>
          </a:p>
          <a:p>
            <a:pPr algn="l"/>
            <a:endParaRPr lang="fr-CA" b="0" i="0">
              <a:solidFill>
                <a:srgbClr val="444444"/>
              </a:solidFill>
              <a:effectLst/>
              <a:highlight>
                <a:srgbClr val="F5F5F5"/>
              </a:highlight>
              <a:ea typeface="Calibri"/>
              <a:cs typeface="Calibri"/>
            </a:endParaRPr>
          </a:p>
          <a:p>
            <a:endParaRPr lang="fr-CA">
              <a:solidFill>
                <a:srgbClr val="444444"/>
              </a:solidFill>
              <a:highlight>
                <a:srgbClr val="F5F5F5"/>
              </a:highlight>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1479330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2026-01-23</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hyperlink" Target="https://www.tal.gouv.qc.ca/" TargetMode="External"/><Relationship Id="rId5" Type="http://schemas.openxmlformats.org/officeDocument/2006/relationships/image" Target="../media/image11.png"/><Relationship Id="rId4" Type="http://schemas.openxmlformats.org/officeDocument/2006/relationships/image" Target="../media/image26.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1.xml"/><Relationship Id="rId7" Type="http://schemas.openxmlformats.org/officeDocument/2006/relationships/image" Target="../media/image28.sv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hyperlink" Target="https://educaloi.qc.ca/" TargetMode="External"/><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2.xml"/><Relationship Id="rId7" Type="http://schemas.openxmlformats.org/officeDocument/2006/relationships/image" Target="../media/image23.png"/><Relationship Id="rId12"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rebatir.ca/" TargetMode="External"/><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4.jpeg"/><Relationship Id="rId3" Type="http://schemas.openxmlformats.org/officeDocument/2006/relationships/notesSlide" Target="../notesSlides/notesSlide13.xml"/><Relationship Id="rId7" Type="http://schemas.openxmlformats.org/officeDocument/2006/relationships/image" Target="../media/image27.png"/><Relationship Id="rId12" Type="http://schemas.openxmlformats.org/officeDocument/2006/relationships/hyperlink" Target="https://www.csj.qc.ca/commission-des-services-juridiques/nous-joindre/bureaux-d-aide-juridique/fr" TargetMode="External"/><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4.xml"/><Relationship Id="rId7" Type="http://schemas.openxmlformats.org/officeDocument/2006/relationships/image" Target="../media/image23.png"/><Relationship Id="rId12" Type="http://schemas.openxmlformats.org/officeDocument/2006/relationships/image" Target="../media/image35.jpeg"/><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www.barreau.qc.ca/fr/grand-public/acces-justice/services-reference/" TargetMode="External"/><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2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a:t>Mon statut d'immigration</a:t>
            </a:r>
            <a:br>
              <a:rPr lang="fr-CA"/>
            </a:br>
            <a:r>
              <a:rPr lang="fr-CA" sz="2000">
                <a:cs typeface="Arial"/>
              </a:rPr>
              <a:t>Mon couple</a:t>
            </a:r>
            <a:endParaRPr lang="fr-CA" sz="2000"/>
          </a:p>
        </p:txBody>
      </p:sp>
      <p:pic>
        <p:nvPicPr>
          <p:cNvPr id="4" name="Image 3" descr="Une image contenant Visage humain, texte, habits, illustration&#10;&#10;Description générée automatiquement">
            <a:extLst>
              <a:ext uri="{FF2B5EF4-FFF2-40B4-BE49-F238E27FC236}">
                <a16:creationId xmlns:a16="http://schemas.microsoft.com/office/drawing/2014/main" id="{0971C2AD-D530-D87C-F8AD-F5EF31022A04}"/>
              </a:ext>
            </a:extLst>
          </p:cNvPr>
          <p:cNvPicPr>
            <a:picLocks noChangeAspect="1"/>
          </p:cNvPicPr>
          <p:nvPr/>
        </p:nvPicPr>
        <p:blipFill>
          <a:blip r:embed="rId4"/>
          <a:stretch>
            <a:fillRect/>
          </a:stretch>
        </p:blipFill>
        <p:spPr>
          <a:xfrm>
            <a:off x="7215130" y="609600"/>
            <a:ext cx="4114800" cy="4114800"/>
          </a:xfrm>
          <a:prstGeom prst="rect">
            <a:avLst/>
          </a:prstGeom>
        </p:spPr>
      </p:pic>
      <p:sp>
        <p:nvSpPr>
          <p:cNvPr id="6" name="Sous-titre 5">
            <a:extLst>
              <a:ext uri="{FF2B5EF4-FFF2-40B4-BE49-F238E27FC236}">
                <a16:creationId xmlns:a16="http://schemas.microsoft.com/office/drawing/2014/main" id="{F19DB77C-67A7-8A20-1DC4-D2BC0DE6039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a:solidFill>
                  <a:schemeClr val="accent2"/>
                </a:solidFill>
                <a:highlight>
                  <a:srgbClr val="FFFF00"/>
                </a:highlight>
              </a:rPr>
              <a:t>(Description rapide de leur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6"/>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Tree>
    <p:custDataLst>
      <p:tags r:id="rId1"/>
    </p:custDataLst>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a:cs typeface="Arial"/>
              </a:rPr>
              <a:t>Trouver de l'aide</a:t>
            </a:r>
            <a:br>
              <a:rPr lang="fr-FR"/>
            </a:br>
            <a:r>
              <a:rPr lang="fr-FR"/>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a:solidFill>
                  <a:schemeClr val="accent2"/>
                </a:solidFill>
              </a:rPr>
              <a:t>Information juridique gratuite en ligne, notamment sur:</a:t>
            </a:r>
            <a:endParaRPr lang="fr-FR" sz="2000">
              <a:solidFill>
                <a:schemeClr val="accent2"/>
              </a:solidFill>
              <a:cs typeface="Arial"/>
            </a:endParaRPr>
          </a:p>
          <a:p>
            <a:pPr marL="342900" indent="-342900">
              <a:buChar char="•"/>
            </a:pPr>
            <a:r>
              <a:rPr lang="fr-FR" sz="2000">
                <a:solidFill>
                  <a:schemeClr val="accent2"/>
                </a:solidFill>
                <a:cs typeface="Arial"/>
              </a:rPr>
              <a:t>La famille, le couple, la séparation et le divorce</a:t>
            </a:r>
          </a:p>
          <a:p>
            <a:pPr marL="342900" indent="-342900">
              <a:buChar char="•"/>
            </a:pPr>
            <a:r>
              <a:rPr lang="fr-FR" sz="2000">
                <a:solidFill>
                  <a:schemeClr val="accent2"/>
                </a:solidFill>
                <a:cs typeface="Arial"/>
              </a:rPr>
              <a:t>Le logement</a:t>
            </a:r>
          </a:p>
          <a:p>
            <a:pPr marL="342900" indent="-342900">
              <a:buChar char="•"/>
            </a:pPr>
            <a:r>
              <a:rPr lang="fr-FR" sz="200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cs typeface="Arial"/>
            </a:endParaRPr>
          </a:p>
          <a:p>
            <a:endParaRPr lang="fr-FR" sz="2000">
              <a:cs typeface="Arial"/>
            </a:endParaRPr>
          </a:p>
          <a:p>
            <a:r>
              <a:rPr lang="fr-FR" sz="2000">
                <a:solidFill>
                  <a:schemeClr val="accent2"/>
                </a:solidFill>
                <a:ea typeface="+mn-lt"/>
                <a:cs typeface="+mn-lt"/>
                <a:hlinkClick r:id="rId4">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1"/>
            <a:srcRect b="4704"/>
            <a:stretch/>
          </p:blipFill>
          <p:spPr>
            <a:xfrm>
              <a:off x="1181911" y="2607285"/>
              <a:ext cx="5236727" cy="2864868"/>
            </a:xfrm>
            <a:prstGeom prst="rect">
              <a:avLst/>
            </a:prstGeom>
          </p:spPr>
        </p:pic>
      </p:grpSp>
    </p:spTree>
    <p:custDataLst>
      <p:tags r:id="rId1"/>
    </p:custDataLst>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975333" cy="1042775"/>
          </a:xfrm>
        </p:spPr>
        <p:txBody>
          <a:bodyPr>
            <a:normAutofit/>
          </a:bodyPr>
          <a:lstStyle/>
          <a:p>
            <a:r>
              <a:rPr lang="fr-CA" sz="2000" b="1" i="0" u="none" strike="noStrike">
                <a:effectLst/>
                <a:latin typeface="Arial"/>
                <a:cs typeface="Arial"/>
              </a:rPr>
              <a:t>Trouver de l'aide</a:t>
            </a:r>
            <a:br>
              <a:rPr lang="fr-FR"/>
            </a:br>
            <a:r>
              <a:rPr lang="fr-CA" err="1">
                <a:cs typeface="Arial"/>
              </a:rPr>
              <a:t>ReBâtir</a:t>
            </a:r>
            <a:endParaRPr lang="fr-FR" err="1"/>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251453" cy="3753584"/>
          </a:xfrm>
        </p:spPr>
        <p:txBody>
          <a:bodyPr vert="horz" lIns="91440" tIns="45720" rIns="91440" bIns="45720" rtlCol="0" anchor="t">
            <a:normAutofit/>
          </a:bodyPr>
          <a:lstStyle/>
          <a:p>
            <a:r>
              <a:rPr lang="fr-FR" sz="2800">
                <a:solidFill>
                  <a:schemeClr val="accent2"/>
                </a:solidFill>
                <a:cs typeface="Arial"/>
              </a:rPr>
              <a:t>4 heures de consultation juridique gratuite</a:t>
            </a:r>
            <a:endParaRPr lang="fr-FR">
              <a:solidFill>
                <a:schemeClr val="accent2"/>
              </a:solidFill>
            </a:endParaRPr>
          </a:p>
          <a:p>
            <a:endParaRPr lang="fr-FR" sz="2000">
              <a:highlight>
                <a:srgbClr val="FFFF00"/>
              </a:highlight>
            </a:endParaRPr>
          </a:p>
          <a:p>
            <a:endParaRPr lang="fr-CA" sz="1800" u="sng">
              <a:solidFill>
                <a:schemeClr val="accent2"/>
              </a:solidFill>
              <a:highlight>
                <a:srgbClr val="F5F5F5"/>
              </a:highlight>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CA" sz="1800">
                <a:solidFill>
                  <a:srgbClr val="333F48"/>
                </a:solidFill>
                <a:cs typeface="Arial"/>
                <a:hlinkClick r:id="rId4">
                  <a:extLst>
                    <a:ext uri="{A12FA001-AC4F-418D-AE19-62706E023703}">
                      <ahyp:hlinkClr xmlns:ahyp="http://schemas.microsoft.com/office/drawing/2018/hyperlinkcolor" val="tx"/>
                    </a:ext>
                  </a:extLst>
                </a:hlinkClick>
              </a:rPr>
              <a:t>Rebâtir.ca</a:t>
            </a:r>
            <a:endParaRPr lang="fr-FR">
              <a:solidFill>
                <a:srgbClr val="333F48"/>
              </a:solidFill>
              <a:hlinkClick r:id="rId4">
                <a:extLst>
                  <a:ext uri="{A12FA001-AC4F-418D-AE19-62706E023703}">
                    <ahyp:hlinkClr xmlns:ahyp="http://schemas.microsoft.com/office/drawing/2018/hyperlinkcolor" val="tx"/>
                  </a:ext>
                </a:extLst>
              </a:hlinkClick>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55850" y="5266735"/>
            <a:ext cx="914400" cy="914400"/>
          </a:xfrm>
          <a:prstGeom prst="rect">
            <a:avLst/>
          </a:prstGeom>
        </p:spPr>
      </p:pic>
      <p:pic>
        <p:nvPicPr>
          <p:cNvPr id="14" name="Image 13" descr="Une image contenant texte, capture d’écran, Police, Marque&#10;&#10;Description générée automatiquement">
            <a:extLst>
              <a:ext uri="{FF2B5EF4-FFF2-40B4-BE49-F238E27FC236}">
                <a16:creationId xmlns:a16="http://schemas.microsoft.com/office/drawing/2014/main" id="{4F62EF25-BDBD-B3ED-015A-BE7A7377C9DC}"/>
              </a:ext>
            </a:extLst>
          </p:cNvPr>
          <p:cNvPicPr>
            <a:picLocks noChangeAspect="1"/>
          </p:cNvPicPr>
          <p:nvPr/>
        </p:nvPicPr>
        <p:blipFill>
          <a:blip r:embed="rId12"/>
          <a:stretch>
            <a:fillRect/>
          </a:stretch>
        </p:blipFill>
        <p:spPr>
          <a:xfrm>
            <a:off x="5689390" y="2770517"/>
            <a:ext cx="4810125" cy="2438400"/>
          </a:xfrm>
          <a:prstGeom prst="rect">
            <a:avLst/>
          </a:prstGeom>
        </p:spPr>
      </p:pic>
      <p:sp>
        <p:nvSpPr>
          <p:cNvPr id="9"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a:solidFill>
                  <a:schemeClr val="accent2"/>
                </a:solidFill>
                <a:latin typeface="Arial"/>
                <a:ea typeface="Calibri"/>
                <a:cs typeface="Calibri"/>
              </a:rPr>
              <a:t>1-833-732-2847</a:t>
            </a:r>
            <a:endParaRPr lang="fr-FR" sz="2800">
              <a:solidFill>
                <a:schemeClr val="accent2"/>
              </a:solidFill>
              <a:latin typeface="Arial"/>
              <a:cs typeface="Arial"/>
            </a:endParaRPr>
          </a:p>
        </p:txBody>
      </p:sp>
    </p:spTree>
    <p:custDataLst>
      <p:tags r:id="rId1"/>
    </p:custDataLst>
    <p:extLst>
      <p:ext uri="{BB962C8B-B14F-4D97-AF65-F5344CB8AC3E}">
        <p14:creationId xmlns:p14="http://schemas.microsoft.com/office/powerpoint/2010/main" val="35048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fontScale="90000"/>
          </a:bodyPr>
          <a:lstStyle/>
          <a:p>
            <a:r>
              <a:rPr lang="fr-CA" sz="2000" b="1" i="0" u="none" strike="noStrike">
                <a:effectLst/>
                <a:latin typeface="Arial"/>
                <a:cs typeface="Arial"/>
              </a:rPr>
              <a:t>Trouver de l'aide</a:t>
            </a:r>
            <a:br>
              <a:rPr lang="fr-FR"/>
            </a:br>
            <a:r>
              <a:rPr lang="fr-CA">
                <a:cs typeface="Arial"/>
              </a:rPr>
              <a:t>Commission des services juridiques (aide juridique)</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a:solidFill>
                  <a:schemeClr val="accent2"/>
                </a:solidFill>
              </a:rPr>
              <a:t>Aide juridique gratuite ou à faible coût</a:t>
            </a:r>
            <a:endParaRPr lang="fr-FR" sz="2800">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0514" y="5608218"/>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1073799" y="4824039"/>
            <a:ext cx="3291840" cy="68216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chemeClr val="accent2"/>
                </a:solidFill>
                <a:cs typeface="Arial"/>
                <a:hlinkClick r:id="rId12">
                  <a:extLst>
                    <a:ext uri="{A12FA001-AC4F-418D-AE19-62706E023703}">
                      <ahyp:hlinkClr xmlns:ahyp="http://schemas.microsoft.com/office/drawing/2018/hyperlinkcolor" val="tx"/>
                    </a:ext>
                  </a:extLst>
                </a:hlinkClick>
              </a:rPr>
              <a:t>Bureaux et avocats de l’aide juridique (csj.qc.ca)</a:t>
            </a:r>
            <a:endParaRPr lang="fr-FR"/>
          </a:p>
        </p:txBody>
      </p:sp>
      <p:pic>
        <p:nvPicPr>
          <p:cNvPr id="13" name="Image 12" descr="Une image contenant texte, Appareils électroniques, capture d’écran, logiciel&#10;&#10;Description générée automatiquement">
            <a:extLst>
              <a:ext uri="{FF2B5EF4-FFF2-40B4-BE49-F238E27FC236}">
                <a16:creationId xmlns:a16="http://schemas.microsoft.com/office/drawing/2014/main" id="{00144459-BC6B-D079-AE7F-1C2788656B95}"/>
              </a:ext>
            </a:extLst>
          </p:cNvPr>
          <p:cNvPicPr>
            <a:picLocks noChangeAspect="1"/>
          </p:cNvPicPr>
          <p:nvPr/>
        </p:nvPicPr>
        <p:blipFill>
          <a:blip r:embed="rId13"/>
          <a:stretch>
            <a:fillRect/>
          </a:stretch>
        </p:blipFill>
        <p:spPr>
          <a:xfrm>
            <a:off x="5690487" y="2377636"/>
            <a:ext cx="4795459" cy="3021239"/>
          </a:xfrm>
          <a:prstGeom prst="rect">
            <a:avLst/>
          </a:prstGeom>
        </p:spPr>
      </p:pic>
    </p:spTree>
    <p:custDataLst>
      <p:tags r:id="rId1"/>
    </p:custDataLst>
    <p:extLst>
      <p:ext uri="{BB962C8B-B14F-4D97-AF65-F5344CB8AC3E}">
        <p14:creationId xmlns:p14="http://schemas.microsoft.com/office/powerpoint/2010/main" val="267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975333" cy="1042775"/>
          </a:xfrm>
        </p:spPr>
        <p:txBody>
          <a:bodyPr>
            <a:normAutofit fontScale="90000"/>
          </a:bodyPr>
          <a:lstStyle/>
          <a:p>
            <a:r>
              <a:rPr lang="fr-CA" sz="2000" b="1" i="0" u="none" strike="noStrike">
                <a:effectLst/>
                <a:latin typeface="Arial"/>
                <a:cs typeface="Arial"/>
              </a:rPr>
              <a:t>Trouver de l'aide</a:t>
            </a:r>
            <a:br>
              <a:rPr lang="fr-FR"/>
            </a:br>
            <a:r>
              <a:rPr lang="fr-CA">
                <a:cs typeface="Arial"/>
              </a:rPr>
              <a:t>Service de référence du Barreau du Québec</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043518"/>
            <a:ext cx="4593595" cy="3882979"/>
          </a:xfrm>
        </p:spPr>
        <p:txBody>
          <a:bodyPr vert="horz" lIns="91440" tIns="45720" rIns="91440" bIns="45720" rtlCol="0" anchor="t">
            <a:normAutofit/>
          </a:bodyPr>
          <a:lstStyle/>
          <a:p>
            <a:r>
              <a:rPr lang="fr-FR" sz="2800" b="1">
                <a:solidFill>
                  <a:schemeClr val="accent2"/>
                </a:solidFill>
                <a:cs typeface="Arial"/>
              </a:rPr>
              <a:t>Pour trouver une avocate ou un avocat</a:t>
            </a:r>
          </a:p>
          <a:p>
            <a:endParaRPr lang="fr-FR" sz="2000">
              <a:highlight>
                <a:srgbClr val="FFFF00"/>
              </a:highlight>
            </a:endParaRPr>
          </a:p>
          <a:p>
            <a:endParaRPr lang="fr-CA" sz="1800" u="sng">
              <a:solidFill>
                <a:schemeClr val="accent2"/>
              </a:solidFill>
              <a:highlight>
                <a:srgbClr val="F5F5F5"/>
              </a:highlight>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CA" sz="1800">
                <a:solidFill>
                  <a:srgbClr val="333F48"/>
                </a:solidFill>
                <a:cs typeface="Arial"/>
                <a:hlinkClick r:id="rId4">
                  <a:extLst>
                    <a:ext uri="{A12FA001-AC4F-418D-AE19-62706E023703}">
                      <ahyp:hlinkClr xmlns:ahyp="http://schemas.microsoft.com/office/drawing/2018/hyperlinkcolor" val="tx"/>
                    </a:ext>
                  </a:extLst>
                </a:hlinkClick>
              </a:rPr>
              <a:t>Services de référence - Accès à la justice | Le Barreau du Québec</a:t>
            </a:r>
            <a:endParaRPr lang="fr-FR">
              <a:solidFill>
                <a:srgbClr val="333F48"/>
              </a:solidFill>
              <a:cs typeface="Arial"/>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54303" y="5525527"/>
            <a:ext cx="914400" cy="914400"/>
          </a:xfrm>
          <a:prstGeom prst="rect">
            <a:avLst/>
          </a:prstGeom>
        </p:spPr>
      </p:pic>
      <p:pic>
        <p:nvPicPr>
          <p:cNvPr id="9" name="Image 8" descr="Une image contenant texte, Appareils électroniques, capture d’écran, Police&#10;&#10;Description générée automatiquement">
            <a:extLst>
              <a:ext uri="{FF2B5EF4-FFF2-40B4-BE49-F238E27FC236}">
                <a16:creationId xmlns:a16="http://schemas.microsoft.com/office/drawing/2014/main" id="{83B31413-4F5F-7DD8-A489-6318EC517201}"/>
              </a:ext>
            </a:extLst>
          </p:cNvPr>
          <p:cNvPicPr>
            <a:picLocks noChangeAspect="1"/>
          </p:cNvPicPr>
          <p:nvPr/>
        </p:nvPicPr>
        <p:blipFill>
          <a:blip r:embed="rId12"/>
          <a:stretch>
            <a:fillRect/>
          </a:stretch>
        </p:blipFill>
        <p:spPr>
          <a:xfrm>
            <a:off x="5689390" y="2384125"/>
            <a:ext cx="4810125" cy="3009900"/>
          </a:xfrm>
          <a:prstGeom prst="rect">
            <a:avLst/>
          </a:prstGeom>
        </p:spPr>
      </p:pic>
    </p:spTree>
    <p:custDataLst>
      <p:tags r:id="rId1"/>
    </p:custDataLst>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a:latin typeface="Arial"/>
                <a:cs typeface="Arial"/>
              </a:rPr>
              <a:t>Prendre action</a:t>
            </a:r>
            <a:br>
              <a:rPr lang="fr-CA" sz="1800" b="1" i="0" u="none" strike="noStrike">
                <a:effectLst/>
                <a:latin typeface="Arial" panose="020B0604020202020204" pitchFamily="34" charset="0"/>
              </a:rPr>
            </a:br>
            <a:r>
              <a:rPr lang="fr-CA" sz="4000">
                <a:solidFill>
                  <a:schemeClr val="accent2"/>
                </a:solidFill>
                <a:latin typeface="Arial"/>
                <a:cs typeface="Arial"/>
              </a:rPr>
              <a:t>Qu’est-ce que Farah pourrait faire?</a:t>
            </a:r>
            <a:endParaRPr lang="fr-CA">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r>
              <a:rPr lang="fr-CA" sz="2400" b="1">
                <a:solidFill>
                  <a:srgbClr val="212121"/>
                </a:solidFill>
                <a:cs typeface="Arial"/>
              </a:rPr>
              <a:t>Faire une copie de ses documents d'immigration</a:t>
            </a:r>
            <a:endParaRPr lang="en-US" sz="2400">
              <a:solidFill>
                <a:srgbClr val="212121"/>
              </a:solidFill>
              <a:cs typeface="Arial"/>
            </a:endParaRPr>
          </a:p>
          <a:p>
            <a:pPr>
              <a:lnSpc>
                <a:spcPct val="100000"/>
              </a:lnSpc>
            </a:pPr>
            <a:endParaRPr lang="fr-CA" sz="2400">
              <a:solidFill>
                <a:srgbClr val="212121"/>
              </a:solidFill>
              <a:cs typeface="Arial"/>
            </a:endParaRPr>
          </a:p>
          <a:p>
            <a:pPr>
              <a:lnSpc>
                <a:spcPct val="100000"/>
              </a:lnSpc>
            </a:pPr>
            <a:r>
              <a:rPr lang="fr-CA" sz="2400" b="1">
                <a:solidFill>
                  <a:srgbClr val="212121"/>
                </a:solidFill>
                <a:cs typeface="Arial"/>
              </a:rPr>
              <a:t>Vérifier si elle a le droit de demander l'aide sociale</a:t>
            </a:r>
            <a:endParaRPr lang="fr-CA" sz="2400">
              <a:solidFill>
                <a:srgbClr val="212121"/>
              </a:solidFill>
              <a:cs typeface="Arial"/>
            </a:endParaRPr>
          </a:p>
          <a:p>
            <a:pPr>
              <a:lnSpc>
                <a:spcPct val="100000"/>
              </a:lnSpc>
            </a:pPr>
            <a:endParaRPr lang="fr-CA" sz="2400">
              <a:solidFill>
                <a:srgbClr val="212121"/>
              </a:solidFill>
              <a:cs typeface="Arial"/>
            </a:endParaRPr>
          </a:p>
          <a:p>
            <a:pPr>
              <a:lnSpc>
                <a:spcPct val="100000"/>
              </a:lnSpc>
            </a:pPr>
            <a:r>
              <a:rPr lang="fr-CA" sz="2400" b="1">
                <a:solidFill>
                  <a:srgbClr val="212121"/>
                </a:solidFill>
                <a:cs typeface="Arial"/>
              </a:rPr>
              <a:t>Trouver un organisme de soutien pour les personnes immigrantes</a:t>
            </a:r>
            <a:endParaRPr lang="fr-CA" sz="2400">
              <a:cs typeface="Arial"/>
            </a:endParaRPr>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Visage humain, croquis, texte, dessin humoristique&#10;&#10;Description générée automatiquement">
            <a:extLst>
              <a:ext uri="{FF2B5EF4-FFF2-40B4-BE49-F238E27FC236}">
                <a16:creationId xmlns:a16="http://schemas.microsoft.com/office/drawing/2014/main" id="{67C93D3A-4B18-18A5-9DC9-1A6D56D926E4}"/>
              </a:ext>
            </a:extLst>
          </p:cNvPr>
          <p:cNvPicPr>
            <a:picLocks noGrp="1" noChangeAspect="1"/>
          </p:cNvPicPr>
          <p:nvPr>
            <p:ph sz="half" idx="1"/>
          </p:nvPr>
        </p:nvPicPr>
        <p:blipFill>
          <a:blip r:embed="rId5"/>
          <a:stretch>
            <a:fillRect/>
          </a:stretch>
        </p:blipFill>
        <p:spPr>
          <a:xfrm>
            <a:off x="1415565" y="1819066"/>
            <a:ext cx="4761781" cy="4675516"/>
          </a:xfrm>
        </p:spPr>
      </p:pic>
    </p:spTree>
    <p:custDataLst>
      <p:tags r:id="rId1"/>
    </p:custDataLst>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a:cs typeface="Arial"/>
              </a:rPr>
              <a:t>Éducaloi remercie la Maison Bleue et Femmes du monde à Côte-des-Neiges pour leur précieuse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a:cs typeface="Arial"/>
              </a:rPr>
              <a:t>Cet atelier a été réalisé avec le soutien de</a:t>
            </a:r>
          </a:p>
          <a:p>
            <a:pPr marL="0" indent="0" algn="ctr">
              <a:buNone/>
            </a:pPr>
            <a:endParaRPr lang="fr-FR" sz="240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212497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a:effectLst/>
                <a:latin typeface="Arial" panose="020B0604020202020204" pitchFamily="34" charset="0"/>
              </a:rPr>
              <a:t>Observer la situation</a:t>
            </a:r>
            <a:br>
              <a:rPr lang="fr-CA" sz="1800" b="1" i="0" u="none" strike="noStrike">
                <a:solidFill>
                  <a:srgbClr val="00A9CE"/>
                </a:solidFill>
                <a:effectLst/>
                <a:latin typeface="Arial" panose="020B0604020202020204" pitchFamily="34" charset="0"/>
              </a:rPr>
            </a:br>
            <a:r>
              <a:rPr lang="fr-CA" sz="4000" b="1" i="0" u="none" strike="noStrike">
                <a:solidFill>
                  <a:srgbClr val="333F48"/>
                </a:solidFill>
                <a:effectLst/>
                <a:latin typeface="Arial" panose="020B0604020202020204" pitchFamily="34" charset="0"/>
              </a:rPr>
              <a:t>Que voyez-vous ici?</a:t>
            </a:r>
            <a:endParaRPr lang="fr-FR" sz="4000"/>
          </a:p>
        </p:txBody>
      </p:sp>
      <p:pic>
        <p:nvPicPr>
          <p:cNvPr id="5" name="Espace réservé du contenu 4" descr="Une image contenant Visage humain, croquis, texte, dessin humoristique&#10;&#10;Description générée automatiquement">
            <a:extLst>
              <a:ext uri="{FF2B5EF4-FFF2-40B4-BE49-F238E27FC236}">
                <a16:creationId xmlns:a16="http://schemas.microsoft.com/office/drawing/2014/main" id="{57299455-11D4-D70C-66CF-8CBCEB3791D3}"/>
              </a:ext>
            </a:extLst>
          </p:cNvPr>
          <p:cNvPicPr>
            <a:picLocks noGrp="1" noChangeAspect="1"/>
          </p:cNvPicPr>
          <p:nvPr>
            <p:ph sz="half" idx="2"/>
          </p:nvPr>
        </p:nvPicPr>
        <p:blipFill>
          <a:blip r:embed="rId3"/>
          <a:stretch>
            <a:fillRect/>
          </a:stretch>
        </p:blipFill>
        <p:spPr>
          <a:xfrm>
            <a:off x="3535470" y="1454869"/>
            <a:ext cx="5121215" cy="5149970"/>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a:effectLst/>
                <a:latin typeface="Arial"/>
                <a:cs typeface="Arial"/>
              </a:rPr>
              <a:t>Comprendre les enjeux juridiques</a:t>
            </a:r>
            <a:br>
              <a:rPr lang="fr-CA" sz="1800" b="1" i="0" u="none" strike="noStrike">
                <a:effectLst/>
                <a:latin typeface="Arial" panose="020B0604020202020204" pitchFamily="34" charset="0"/>
              </a:rPr>
            </a:br>
            <a:r>
              <a:rPr lang="fr-CA" sz="4000" b="1" i="0" u="none" strike="noStrike">
                <a:solidFill>
                  <a:schemeClr val="accent2"/>
                </a:solidFill>
                <a:effectLst/>
                <a:latin typeface="Arial"/>
                <a:cs typeface="Arial"/>
              </a:rPr>
              <a:t>L’histoire de</a:t>
            </a:r>
            <a:r>
              <a:rPr lang="fr-CA" sz="4000">
                <a:solidFill>
                  <a:schemeClr val="accent2"/>
                </a:solidFill>
                <a:latin typeface="Arial"/>
                <a:cs typeface="Arial"/>
              </a:rPr>
              <a:t> Farah</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"Je veux quitter."</a:t>
            </a:r>
            <a:endParaRPr lang="fr-CA" dirty="0">
              <a:solidFill>
                <a:srgbClr val="212121"/>
              </a:solidFill>
              <a:cs typeface="Arial"/>
            </a:endParaRPr>
          </a:p>
          <a:p>
            <a:pPr>
              <a:lnSpc>
                <a:spcPct val="100000"/>
              </a:lnSpc>
            </a:pPr>
            <a:r>
              <a:rPr lang="fr-CA" b="1" dirty="0">
                <a:solidFill>
                  <a:srgbClr val="212121"/>
                </a:solidFill>
                <a:cs typeface="Arial"/>
              </a:rPr>
              <a:t>"Je ne veux pas perdre mon statut."</a:t>
            </a:r>
            <a:endParaRPr lang="en-US"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5" name="Image 4" descr="Une image contenant Visage humain, croquis, texte, dessin humoristique&#10;&#10;Description générée automatiquement">
            <a:extLst>
              <a:ext uri="{FF2B5EF4-FFF2-40B4-BE49-F238E27FC236}">
                <a16:creationId xmlns:a16="http://schemas.microsoft.com/office/drawing/2014/main" id="{EED7ADAD-B1B4-007A-A03A-7CF69F3F5564}"/>
              </a:ext>
            </a:extLst>
          </p:cNvPr>
          <p:cNvPicPr>
            <a:picLocks noChangeAspect="1"/>
          </p:cNvPicPr>
          <p:nvPr/>
        </p:nvPicPr>
        <p:blipFill>
          <a:blip r:embed="rId5"/>
          <a:stretch>
            <a:fillRect/>
          </a:stretch>
        </p:blipFill>
        <p:spPr>
          <a:xfrm>
            <a:off x="1421921" y="1587260"/>
            <a:ext cx="4416724" cy="4431101"/>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a:cs typeface="Arial"/>
              </a:rPr>
              <a:t>Se séparer ou divorcer : conséquences sur le statut d'immigration</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a:solidFill>
                  <a:srgbClr val="212121"/>
                </a:solidFill>
                <a:cs typeface="Arial"/>
              </a:rPr>
              <a:t>L'impact </a:t>
            </a:r>
            <a:r>
              <a:rPr lang="fr-CA" sz="2400" b="1">
                <a:solidFill>
                  <a:srgbClr val="212121"/>
                </a:solidFill>
                <a:cs typeface="Arial"/>
              </a:rPr>
              <a:t>dépend du statut</a:t>
            </a:r>
            <a:endParaRPr lang="en-US" sz="2400">
              <a:solidFill>
                <a:srgbClr val="212121"/>
              </a:solidFill>
              <a:cs typeface="Arial"/>
            </a:endParaRPr>
          </a:p>
          <a:p>
            <a:pPr lvl="2">
              <a:lnSpc>
                <a:spcPct val="100000"/>
              </a:lnSpc>
              <a:spcBef>
                <a:spcPts val="1000"/>
              </a:spcBef>
            </a:pPr>
            <a:endParaRPr lang="fr-CA" sz="2400">
              <a:solidFill>
                <a:srgbClr val="212121"/>
              </a:solidFill>
              <a:cs typeface="Arial"/>
            </a:endParaRPr>
          </a:p>
          <a:p>
            <a:pPr marL="404495" lvl="2" indent="-404495">
              <a:lnSpc>
                <a:spcPct val="100000"/>
              </a:lnSpc>
              <a:spcBef>
                <a:spcPts val="1000"/>
              </a:spcBef>
            </a:pPr>
            <a:r>
              <a:rPr lang="fr-CA" sz="2400">
                <a:solidFill>
                  <a:srgbClr val="212121"/>
                </a:solidFill>
                <a:cs typeface="Arial"/>
              </a:rPr>
              <a:t>Il y a parfois </a:t>
            </a:r>
            <a:r>
              <a:rPr lang="fr-CA" sz="2400" b="1">
                <a:solidFill>
                  <a:srgbClr val="212121"/>
                </a:solidFill>
                <a:cs typeface="Arial"/>
              </a:rPr>
              <a:t>d'autres options pour rester au Canada</a:t>
            </a:r>
            <a:endParaRPr lang="fr-CA"/>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Personnes parrainées qui ont eu la résidence permanente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a:solidFill>
                  <a:srgbClr val="212121"/>
                </a:solidFill>
                <a:cs typeface="Arial"/>
              </a:rPr>
              <a:t>Séparation :</a:t>
            </a:r>
            <a:r>
              <a:rPr lang="fr-CA" sz="2400" b="1">
                <a:solidFill>
                  <a:srgbClr val="212121"/>
                </a:solidFill>
                <a:cs typeface="Arial"/>
              </a:rPr>
              <a:t> pas d'impact</a:t>
            </a:r>
            <a:r>
              <a:rPr lang="fr-CA" sz="2400">
                <a:solidFill>
                  <a:srgbClr val="212121"/>
                </a:solidFill>
                <a:cs typeface="Arial"/>
              </a:rPr>
              <a:t> sur le statut</a:t>
            </a:r>
          </a:p>
          <a:p>
            <a:pPr lvl="2">
              <a:lnSpc>
                <a:spcPct val="100000"/>
              </a:lnSpc>
              <a:spcBef>
                <a:spcPts val="1000"/>
              </a:spcBef>
            </a:pPr>
            <a:endParaRPr lang="fr-CA"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a:solidFill>
                  <a:srgbClr val="212121"/>
                </a:solidFill>
                <a:cs typeface="Arial"/>
              </a:rPr>
              <a:t>L'autre doit </a:t>
            </a:r>
            <a:r>
              <a:rPr lang="fr-CA" sz="2400" b="1">
                <a:solidFill>
                  <a:srgbClr val="212121"/>
                </a:solidFill>
                <a:cs typeface="Arial"/>
              </a:rPr>
              <a:t>continuer à la soutenir financièrement</a:t>
            </a:r>
            <a:endParaRPr lang="fr-CA"/>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Personnes demandeuses d'asile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486091" y="2259441"/>
            <a:ext cx="11232764" cy="3955500"/>
          </a:xfrm>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a:solidFill>
                  <a:srgbClr val="212121"/>
                </a:solidFill>
                <a:cs typeface="Arial"/>
              </a:rPr>
              <a:t>Séparation : </a:t>
            </a:r>
            <a:r>
              <a:rPr lang="fr-CA" sz="2400" b="1">
                <a:solidFill>
                  <a:srgbClr val="212121"/>
                </a:solidFill>
                <a:cs typeface="Arial"/>
              </a:rPr>
              <a:t>pas d'impact </a:t>
            </a:r>
            <a:r>
              <a:rPr lang="fr-CA" sz="2400">
                <a:solidFill>
                  <a:srgbClr val="212121"/>
                </a:solidFill>
                <a:cs typeface="Arial"/>
              </a:rPr>
              <a:t>sur le </a:t>
            </a:r>
            <a:r>
              <a:rPr lang="fr-CA" sz="2400" b="1">
                <a:solidFill>
                  <a:srgbClr val="212121"/>
                </a:solidFill>
                <a:cs typeface="Arial"/>
              </a:rPr>
              <a:t>droit </a:t>
            </a:r>
            <a:r>
              <a:rPr lang="fr-CA" sz="2400">
                <a:solidFill>
                  <a:srgbClr val="212121"/>
                </a:solidFill>
                <a:cs typeface="Arial"/>
              </a:rPr>
              <a:t>de demander l'asile</a:t>
            </a:r>
          </a:p>
          <a:p>
            <a:pPr lvl="2">
              <a:lnSpc>
                <a:spcPct val="100000"/>
              </a:lnSpc>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b="1">
                <a:solidFill>
                  <a:srgbClr val="212121"/>
                </a:solidFill>
                <a:cs typeface="Arial"/>
              </a:rPr>
              <a:t>Peut avoir un impact </a:t>
            </a:r>
            <a:r>
              <a:rPr lang="fr-CA" sz="2400">
                <a:solidFill>
                  <a:srgbClr val="212121"/>
                </a:solidFill>
                <a:cs typeface="Arial"/>
              </a:rPr>
              <a:t>sur les</a:t>
            </a:r>
            <a:r>
              <a:rPr lang="fr-CA" sz="2400" b="1">
                <a:solidFill>
                  <a:srgbClr val="212121"/>
                </a:solidFill>
                <a:cs typeface="Arial"/>
              </a:rPr>
              <a:t> raisons</a:t>
            </a:r>
            <a:r>
              <a:rPr lang="fr-CA" sz="2400">
                <a:solidFill>
                  <a:srgbClr val="212121"/>
                </a:solidFill>
                <a:cs typeface="Arial"/>
              </a:rPr>
              <a:t> derrière la demande</a:t>
            </a:r>
            <a:endParaRPr lang="en-US" sz="2400">
              <a:solidFill>
                <a:srgbClr val="212121"/>
              </a:solidFill>
              <a:cs typeface="Arial"/>
            </a:endParaRPr>
          </a:p>
          <a:p>
            <a:pPr lvl="2">
              <a:lnSpc>
                <a:spcPct val="100000"/>
              </a:lnSpc>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a:solidFill>
                  <a:srgbClr val="212121"/>
                </a:solidFill>
                <a:cs typeface="Arial"/>
              </a:rPr>
              <a:t>Une </a:t>
            </a:r>
            <a:r>
              <a:rPr lang="fr-CA" sz="2400" b="1">
                <a:solidFill>
                  <a:srgbClr val="212121"/>
                </a:solidFill>
                <a:cs typeface="Arial"/>
              </a:rPr>
              <a:t>avocate</a:t>
            </a:r>
            <a:r>
              <a:rPr lang="fr-CA" sz="2400">
                <a:solidFill>
                  <a:srgbClr val="212121"/>
                </a:solidFill>
                <a:cs typeface="Arial"/>
              </a:rPr>
              <a:t> ou un avocat peut analyser la situation</a:t>
            </a:r>
            <a:endParaRPr lang="fr-F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Personnes réfugiées acceptées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a:solidFill>
                  <a:srgbClr val="212121"/>
                </a:solidFill>
                <a:cs typeface="Arial"/>
              </a:rPr>
              <a:t>Séparation :</a:t>
            </a:r>
            <a:r>
              <a:rPr lang="fr-CA" sz="2400" b="1">
                <a:solidFill>
                  <a:srgbClr val="212121"/>
                </a:solidFill>
                <a:cs typeface="Arial"/>
              </a:rPr>
              <a:t> pas d'impact</a:t>
            </a:r>
            <a:r>
              <a:rPr lang="fr-CA" sz="2400">
                <a:solidFill>
                  <a:srgbClr val="212121"/>
                </a:solidFill>
                <a:cs typeface="Arial"/>
              </a:rPr>
              <a:t> sur le statut</a:t>
            </a: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382255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fontScale="90000"/>
          </a:bodyPr>
          <a:lstStyle/>
          <a:p>
            <a:r>
              <a:rPr lang="fr-FR" sz="4000">
                <a:cs typeface="Arial"/>
              </a:rPr>
              <a:t>Une solution pour rester : </a:t>
            </a:r>
            <a:br>
              <a:rPr lang="fr-FR" sz="4000">
                <a:cs typeface="Arial"/>
              </a:rPr>
            </a:br>
            <a:r>
              <a:rPr lang="fr-FR" sz="4000">
                <a:cs typeface="Arial"/>
              </a:rPr>
              <a:t>Permis de séjour temporaire en cas de violence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63658" y="1971175"/>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Une solution pour </a:t>
            </a:r>
            <a:r>
              <a:rPr lang="fr-CA" sz="2400" b="1" dirty="0">
                <a:solidFill>
                  <a:srgbClr val="212121"/>
                </a:solidFill>
                <a:cs typeface="Arial"/>
              </a:rPr>
              <a:t>sortir d'une situation violente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La première demande est </a:t>
            </a:r>
            <a:r>
              <a:rPr lang="fr-CA" sz="2400" b="1" dirty="0">
                <a:solidFill>
                  <a:srgbClr val="212121"/>
                </a:solidFill>
                <a:cs typeface="Arial"/>
              </a:rPr>
              <a:t>gratuite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La personne peut demander un </a:t>
            </a:r>
            <a:r>
              <a:rPr lang="fr-CA" sz="2400" b="1" dirty="0">
                <a:solidFill>
                  <a:srgbClr val="212121"/>
                </a:solidFill>
                <a:cs typeface="Arial"/>
              </a:rPr>
              <a:t>permis de travail </a:t>
            </a:r>
            <a:r>
              <a:rPr lang="fr-CA" sz="2400" dirty="0">
                <a:solidFill>
                  <a:srgbClr val="212121"/>
                </a:solidFill>
                <a:cs typeface="Arial"/>
              </a:rPr>
              <a:t>ensuite</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Centre de soutien à la clientèle d'IRCC : 1­888-242-2100</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92984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M_x00e9_dium_x002f_Format xmlns="319a9c1d-6107-471a-83e8-1a40088b2974"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 xsi:nil="true"/>
      <Description xsi:nil="true"/>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Français</Langue_x0020_de_x0020_la_x0020_présentation>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ermName>
          <TermId xmlns="http://schemas.microsoft.com/office/infopath/2007/PartnerControls">dce57c6f-75f4-486f-9f86-2ea9ad4459b8</TermId>
        </TermInfo>
      </Terms>
    </i907d86ec4584f6cb358ae81bbc1ea6b>
    <langue xmlns="319a9c1d-6107-471a-83e8-1a40088b2974" xsi:nil="true"/>
    <Date_x0020_d_x0027_impression xmlns="7c4c9101-ca6c-4953-bf15-5ed2fb777a67" xsi:nil="true"/>
    <Refonte_migré xmlns="7c4c9101-ca6c-4953-bf15-5ed2fb777a67">false</Refonte_migré>
    <Publications xmlns="7c4c9101-ca6c-4953-bf15-5ed2fb777a67">false</Publications>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EnLigneEnANGSur xmlns="7c4c9101-ca6c-4953-bf15-5ed2fb777a67" xsi:nil="true"/>
    <TaxCatchAll xmlns="7c4c9101-ca6c-4953-bf15-5ed2fb777a67">
      <Value>4754</Value>
    </TaxCatchAll>
    <Sujets xmlns="7c4c9101-ca6c-4953-bf15-5ed2fb777a67" xsi:nil="true"/>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Date xmlns="319a9c1d-6107-471a-83e8-1a40088b2974"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1" ma:contentTypeDescription="Crée un document." ma:contentTypeScope="" ma:versionID="787521d22f4e9a83522cbeb9c7e030b5">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2f0ac3e10252e0997e64492ac767f6b2"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3:M_x00e9_dium_x002f_Format"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Publications" minOccurs="0"/>
                <xsd:element ref="ns2:Type_x0020_d_x0027_activité" minOccurs="0"/>
                <xsd:element ref="ns2:EnLigneEN" minOccurs="0"/>
                <xsd:element ref="ns3:MediaServiceLocation" minOccurs="0"/>
                <xsd:element ref="ns3:Date"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2:Sujets"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langue"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2:EnLigneEnANG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8" nillable="true" ma:displayName="Description" ma:description="Description de l’ensemble de documents" ma:hidden="true" ma:internalName="DocumentSetDescription" ma:readOnly="false">
      <xsd:simpleType>
        <xsd:restriction base="dms:Note"/>
      </xsd:simpleType>
    </xsd:element>
    <xsd:element name="PublishingStartDate" ma:index="41"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2"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5" nillable="true" ma:displayName="Z_OLD_Langue(old)" ma:default="Anglais"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ternalName="MiseAJour" ma:readOnly="false">
      <xsd:simpleType>
        <xsd:restriction base="dms:DateTime"/>
      </xsd:simpleType>
    </xsd:element>
    <xsd:element name="Champ_x0020_d_x0027_expertise12" ma:index="11" nillable="true" ma:displayName="Champ d'expertise" ma:format="Dropdown" ma:hidden="true" ma:internalName="Champ_x0020_d_x0027_expertise12" ma:readOnly="false">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1" nillable="true" ma:displayName="Nb pages" ma:decimals="0" ma:hidden="true" ma:internalName="nb_x0020_pages" ma:readOnly="false" ma:percentage="FALSE">
      <xsd:simpleType>
        <xsd:restriction base="dms:Number"/>
      </xsd:simpleType>
    </xsd:element>
    <xsd:element name="Partenariat" ma:index="22" nillable="true" ma:displayName="Partenariat" ma:format="Dropdown" ma:hidden="true" ma:internalName="Partenariat" ma:readOnly="false">
      <xsd:simpleType>
        <xsd:restriction base="dms:Choice">
          <xsd:enumeration value="CCD - Éducaloi"/>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enumeration value="Autres"/>
        </xsd:restriction>
      </xsd:simpleType>
    </xsd:element>
    <xsd:element name="Durée_x0020__x0028_minutes_x0029_" ma:index="23"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4" nillable="true" ma:displayName="Année de développement" ma:default="Choisir" ma:format="Dropdown" ma:hidden="true" ma:internalName="Ann_x00e9_e_x0020_de_x0020_d_x00e9_veloppement">
      <xsd:simpleType>
        <xsd:restriction base="dms:Text">
          <xsd:maxLength value="255"/>
        </xsd:restriction>
      </xsd:simpleType>
    </xsd:element>
    <xsd:element name="Coordo_x0020_responsable" ma:index="25"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6" nillable="true" ma:displayName="Titre de la série" ma:default="(À définir)"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2"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3" nillable="true" ma:displayName="Z_OLD_Categorie" ma:format="Dropdown" ma:hidden="true" ma:list="86ababbb-d499-4b91-9d52-7485cd8b0809" ma:internalName="Categorie" ma:readOnly="false" ma:showField="Title">
      <xsd:simpleType>
        <xsd:restriction base="dms:Lookup"/>
      </xsd:simpleType>
    </xsd:element>
    <xsd:element name="SharedWithUsers" ma:index="3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6" nillable="true" ma:displayName="Z_OLD_Dernière animation" ma:format="DateOnly" ma:hidden="true" ma:internalName="Derni_x00e8_re_x0020_animation" ma:readOnly="false">
      <xsd:simpleType>
        <xsd:restriction base="dms:DateTime"/>
      </xsd:simpleType>
    </xsd:element>
    <xsd:element name="SharedWithDetails" ma:index="37" nillable="true" ma:displayName="Partagé avec détails" ma:hidden="true" ma:internalName="SharedWithDetails" ma:readOnly="true">
      <xsd:simpleType>
        <xsd:restriction base="dms:Note"/>
      </xsd:simpleType>
    </xsd:element>
    <xsd:element name="Derniers_animateurs" ma:index="39"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3" nillable="true" ma:displayName="Z_OLD_En ligne" ma:default="0" ma:hidden="true" ma:internalName="EnLigneFR" ma:readOnly="false">
      <xsd:simpleType>
        <xsd:restriction base="dms:Boolean"/>
      </xsd:simpleType>
    </xsd:element>
    <xsd:element name="Intervenants" ma:index="44"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7" nillable="true" ma:displayName="Refonte_migré" ma:default="0" ma:hidden="true" ma:internalName="Refonte_migr_x00e9_" ma:readOnly="false">
      <xsd:simpleType>
        <xsd:restriction base="dms:Boolean"/>
      </xsd:simpleType>
    </xsd:element>
    <xsd:element name="Publications" ma:index="48" nillable="true" ma:displayName="Z_OLD_Publications" ma:default="0" ma:description="Indique si le contenu est présent dans la section Publications du site d'Éducaloi.qc.ca" ma:hidden="true" ma:indexed="true" ma:internalName="Publications" ma:readOnly="false">
      <xsd:simpleType>
        <xsd:restriction base="dms:Boolean"/>
      </xsd:simpleType>
    </xsd:element>
    <xsd:element name="Type_x0020_d_x0027_activité" ma:index="49" nillable="true" ma:displayName="Type d'activité"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50" nillable="true" ma:displayName="Z_OLD_En ligne (ANG)" ma:default="0" ma:hidden="true" ma:internalName="EnLigneEN" ma:readOnly="false">
      <xsd:simpleType>
        <xsd:restriction base="dms:Boolean"/>
      </xsd:simpleType>
    </xsd:element>
    <xsd:element name="Disciplines_x0020_scolaires" ma:index="53"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4"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Sujets" ma:index="61" nillable="true" ma:displayName="Sujet (Dépliant)" ma:format="Dropdown" ma:hidden="true" ma:internalName="Sujets" ma:readOnly="false">
      <xsd:simpleType>
        <xsd:restriction base="dms:Choice">
          <xsd:enumeration value="Ainés"/>
          <xsd:enumeration value="Autochtones"/>
          <xsd:enumeration value="Consommation"/>
          <xsd:enumeration value="Crimes et contravention"/>
          <xsd:enumeration value="Décès et testament"/>
          <xsd:enumeration value="Entreprises et organismes"/>
          <xsd:enumeration value="Familles et couples"/>
          <xsd:enumeration value="Habitation"/>
          <xsd:enumeration value="Séparation et divorce"/>
        </xsd:restriction>
      </xsd:simpleType>
    </xsd:element>
    <xsd:element name="Disponible" ma:index="76" nillable="true" ma:displayName="Z_OLD_Disponible à la commande en ligne" ma:default="1" ma:hidden="true" ma:internalName="Disponible">
      <xsd:simpleType>
        <xsd:restriction base="dms:Boolean"/>
      </xsd:simpleType>
    </xsd:element>
    <xsd:element name="EnLigneEnANGSur" ma:index="77" nillable="true" ma:displayName="Z_OLD_En ligne en ANG sur" ma:hidden="true" ma:internalName="EnLigneEnANGSur">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M_x00e9_dium_x002f_Format" ma:index="20" nillable="true" ma:displayName="Médium / Format" ma:format="Dropdown" ma:hidden="true" ma:internalName="M_x00e9_dium_x002f_Format" ma:readOnly="false">
      <xsd:simpleType>
        <xsd:restriction base="dms:Choice">
          <xsd:enumeration value="Adobe"/>
          <xsd:enumeration value="Genially"/>
          <xsd:enumeration value="Miro"/>
          <xsd:enumeration value="Mentimeter"/>
        </xsd:restriction>
      </xsd:simpleType>
    </xsd:element>
    <xsd:element name="lcf76f155ced4ddcb4097134ff3c332f" ma:index="28"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false">
      <xsd:simpleType>
        <xsd:restriction base="dms:Text"/>
      </xsd:simpleType>
    </xsd:element>
    <xsd:element name="MediaServiceSearchProperties" ma:index="30" nillable="true" ma:displayName="MediaServiceSearchProperties" ma:hidden="true" ma:internalName="MediaServiceSearchProperties" ma:readOnly="false">
      <xsd:simpleType>
        <xsd:restriction base="dms:Note"/>
      </xsd:simpleType>
    </xsd:element>
    <xsd:element name="Client_x00e8_les" ma:index="34" nillable="true" ma:displayName="Z_OLD_Clientèles" ma:format="Dropdown" ma:hidden="true" ma:internalName="Client_x00e8_les" ma:readOnly="false">
      <xsd:simpleType>
        <xsd:restriction base="dms:Note"/>
      </xsd:simpleType>
    </xsd:element>
    <xsd:element name="MediaLengthInSeconds" ma:index="40" nillable="true" ma:displayName="Length (seconds)" ma:hidden="true" ma:internalName="MediaLengthInSeconds" ma:readOnly="true">
      <xsd:simpleType>
        <xsd:restriction base="dms:Unknown"/>
      </xsd:simpleType>
    </xsd:element>
    <xsd:element name="MediaServiceKeyPoints" ma:index="45" nillable="true" ma:displayName="KeyPoints" ma:hidden="true" ma:internalName="MediaServiceKeyPoints"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Location" ma:index="51" nillable="true" ma:displayName="Location" ma:hidden="true" ma:internalName="MediaServiceLocation" ma:readOnly="false">
      <xsd:simpleType>
        <xsd:restriction base="dms:Text"/>
      </xsd:simpleType>
    </xsd:element>
    <xsd:element name="Date" ma:index="52" nillable="true" ma:displayName="Z_OLD_Date" ma:format="DateTime" ma:hidden="true" ma:internalName="Date" ma:readOnly="false">
      <xsd:simpleType>
        <xsd:restriction base="dms:DateTime"/>
      </xsd:simpleType>
    </xsd:element>
    <xsd:element name="MediaServiceDateTaken" ma:index="56" nillable="true" ma:displayName="MediaServiceDateTaken" ma:description="" ma:hidden="true" ma:internalName="MediaServiceDateTaken" ma:readOnly="true">
      <xsd:simpleType>
        <xsd:restriction base="dms:Text"/>
      </xsd:simpleType>
    </xsd:element>
    <xsd:element name="MediaServiceAutoKeyPoints" ma:index="58" nillable="true" ma:displayName="MediaServiceAutoKeyPoints" ma:hidden="true" ma:internalName="MediaServiceAutoKeyPoints" ma:readOnly="false">
      <xsd:simpleType>
        <xsd:restriction base="dms:Note"/>
      </xsd:simpleType>
    </xsd:element>
    <xsd:element name="MediaServiceGenerationTime" ma:index="59" nillable="true" ma:displayName="MediaServiceGenerationTime" ma:hidden="true" ma:internalName="MediaServiceGenerationTime" ma:readOnly="true">
      <xsd:simpleType>
        <xsd:restriction base="dms:Text"/>
      </xsd:simpleType>
    </xsd:element>
    <xsd:element name="_Lien" ma:index="60"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62" nillable="true" ma:displayName="Extracted Text" ma:hidden="true" ma:internalName="MediaServiceOCR" ma:readOnly="true">
      <xsd:simpleType>
        <xsd:restriction base="dms:Note"/>
      </xsd:simpleType>
    </xsd:element>
    <xsd:element name="i907d86ec4584f6cb358ae81bbc1ea6b" ma:index="63"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4"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5" nillable="true" ma:displayName="Date Alerte" ma:format="DateOnly" ma:hidden="true" ma:internalName="Date_Alerte" ma:readOnly="false">
      <xsd:simpleType>
        <xsd:restriction base="dms:DateTime"/>
      </xsd:simpleType>
    </xsd:element>
    <xsd:element name="MediaServiceEventHashCode" ma:index="66" nillable="true" ma:displayName="MediaServiceEventHashCode" ma:hidden="true" ma:internalName="MediaServiceEventHashCode" ma:readOnly="true">
      <xsd:simpleType>
        <xsd:restriction base="dms:Text"/>
      </xsd:simpleType>
    </xsd:element>
    <xsd:element name="MediaServiceMetadata" ma:index="70" nillable="true" ma:displayName="MediaServiceMetadata" ma:hidden="true" ma:internalName="MediaServiceMetadata" ma:readOnly="true">
      <xsd:simpleType>
        <xsd:restriction base="dms:Note"/>
      </xsd:simpleType>
    </xsd:element>
    <xsd:element name="langue" ma:index="71" nillable="true" ma:displayName="langue" ma:format="Dropdown" ma:internalName="langue">
      <xsd:simpleType>
        <xsd:restriction base="dms:Choice">
          <xsd:enumeration value="francais"/>
          <xsd:enumeration value="anglais"/>
          <xsd:enumeration value="Français &amp; anglais"/>
        </xsd:restriction>
      </xsd:simpleType>
    </xsd:element>
    <xsd:element name="Date_x0020_de_x0020_validation_x0020_juridique_x0020_compl_x00e8_te" ma:index="72" nillable="true" ma:displayName="Date de validation juridique complète" ma:format="DateOnly" ma:internalName="Date_x0020_de_x0020_validation_x0020_juridique_x0020_compl_x00e8_te">
      <xsd:simpleType>
        <xsd:restriction base="dms:DateTime"/>
      </xsd:simpleType>
    </xsd:element>
    <xsd:element name="Date_x0020_de_x0020_validation_x0020_CCD_x002f_p_x00e9_dago_x002f_graphique" ma:index="73" nillable="true" ma:displayName="Date de validation CCD/pédago/graphique" ma:format="DateOnly" ma:internalName="Date_x0020_de_x0020_validation_x0020_CCD_x002f_p_x00e9_dago_x002f_graphique">
      <xsd:simpleType>
        <xsd:restriction base="dms:DateTime"/>
      </xsd:simpleType>
    </xsd:element>
    <xsd:element name="MediaServiceBillingMetadata" ma:index="7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E8C6C2-DDA4-4AE5-86FD-885A7AFED248}">
  <ds:schemaRefs>
    <ds:schemaRef ds:uri="http://schemas.microsoft.com/office/2006/metadata/properties"/>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0caddf82-89a6-4838-8327-d09ffc8737ba"/>
    <ds:schemaRef ds:uri="8ee12ee5-159c-4bfa-a4d1-c6eb204610cd"/>
    <ds:schemaRef ds:uri="http://purl.org/dc/elements/1.1/"/>
    <ds:schemaRef ds:uri="319a9c1d-6107-471a-83e8-1a40088b2974"/>
    <ds:schemaRef ds:uri="http://schemas.microsoft.com/sharepoint/v3"/>
    <ds:schemaRef ds:uri="7c4c9101-ca6c-4953-bf15-5ed2fb777a67"/>
  </ds:schemaRefs>
</ds:datastoreItem>
</file>

<file path=customXml/itemProps2.xml><?xml version="1.0" encoding="utf-8"?>
<ds:datastoreItem xmlns:ds="http://schemas.openxmlformats.org/officeDocument/2006/customXml" ds:itemID="{6E0D1548-704A-4E38-B077-18DBF22879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C02BB2-70FE-4D99-A954-3A0CD7CF1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0</TotalTime>
  <Words>3295</Words>
  <Application>Microsoft Office PowerPoint</Application>
  <PresentationFormat>Grand écran</PresentationFormat>
  <Paragraphs>314</Paragraphs>
  <Slides>17</Slides>
  <Notes>16</Notes>
  <HiddenSlides>1</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Thème Office</vt:lpstr>
      <vt:lpstr>Mon statut d'immigration Mon couple</vt:lpstr>
      <vt:lpstr>Observer la situation Que voyez-vous ici?</vt:lpstr>
      <vt:lpstr>Comprendre les enjeux juridiques L’histoire de Farah</vt:lpstr>
      <vt:lpstr>Se séparer ou divorcer : conséquences sur le statut d'immigration</vt:lpstr>
      <vt:lpstr>Personnes parrainées qui ont eu la résidence permanente</vt:lpstr>
      <vt:lpstr>Personnes demandeuses d'asile</vt:lpstr>
      <vt:lpstr>Personnes réfugiées acceptées</vt:lpstr>
      <vt:lpstr>Une solution pour rester :  Permis de séjour temporaire en cas de violence</vt:lpstr>
      <vt:lpstr>Présentation PowerPoint</vt:lpstr>
      <vt:lpstr>Trouver de l'aide (Nom de l’organisme)</vt:lpstr>
      <vt:lpstr>Trouver de l'aide Éducaloi</vt:lpstr>
      <vt:lpstr>Trouver de l'aide ReBâtir</vt:lpstr>
      <vt:lpstr>Trouver de l'aide Commission des services juridiques (aide juridique)</vt:lpstr>
      <vt:lpstr>Trouver de l'aide Service de référence du Barreau du Québec</vt:lpstr>
      <vt:lpstr>Prendre action Qu’est-ce que Farah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33</cp:revision>
  <dcterms:created xsi:type="dcterms:W3CDTF">2024-06-10T18:08:19Z</dcterms:created>
  <dcterms:modified xsi:type="dcterms:W3CDTF">2026-01-23T19:31:57Z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abe686b0-cab9-49ff-bea4-47a3c2bbffd2</vt:lpwstr>
  </property>
  <property fmtid="{D5CDD505-2E9C-101B-9397-08002B2CF9AE}" pid="12" name="ArticulateGUID">
    <vt:lpwstr>5CF067CA-AB16-4149-8FF6-60913BE7050E</vt:lpwstr>
  </property>
  <property fmtid="{D5CDD505-2E9C-101B-9397-08002B2CF9AE}" pid="13" name="ArticulatePath">
    <vt:lpwstr>https://educaloi.sharepoint.com/projets/081000/3_Productions_livrables/3_Atelier_ÉJ_Femmes/VF_Ateliers_FMC_apres_reforme_PL56_en_cours/6_Mon statut d'immigration_VF</vt:lpwstr>
  </property>
  <property fmtid="{D5CDD505-2E9C-101B-9397-08002B2CF9AE}" pid="14" name="_dlc_DocId">
    <vt:lpwstr>EDUC-1465940978-595</vt:lpwstr>
  </property>
  <property fmtid="{D5CDD505-2E9C-101B-9397-08002B2CF9AE}" pid="15" name="_SourceUrl">
    <vt:lpwstr/>
  </property>
  <property fmtid="{D5CDD505-2E9C-101B-9397-08002B2CF9AE}" pid="16" name="Titre anglais">
    <vt:lpwstr>To walk away and rebuild</vt:lpwstr>
  </property>
  <property fmtid="{D5CDD505-2E9C-101B-9397-08002B2CF9AE}" pid="17" name="_SharedFileIndex">
    <vt:lpwstr/>
  </property>
  <property fmtid="{D5CDD505-2E9C-101B-9397-08002B2CF9AE}" pid="18" name="TaxCatchAll">
    <vt:lpwstr>4754;#educationjuridique.ca|dce57c6f-75f4-486f-9f86-2ea9ad4459b8</vt:lpwstr>
  </property>
  <property fmtid="{D5CDD505-2E9C-101B-9397-08002B2CF9AE}" pid="19" name="_Categorisation">
    <vt:lpwstr>4754;#educationjuridique.ca|dce57c6f-75f4-486f-9f86-2ea9ad4459b8</vt:lpwstr>
  </property>
  <property fmtid="{D5CDD505-2E9C-101B-9397-08002B2CF9AE}" pid="20" name="_dlc_DocIdUrl">
    <vt:lpwstr>https://educaloi.sharepoint.com/projets/_layouts/15/DocIdRedir.aspx?ID=EDUC-1465940978-595, EDUC-1465940978-595</vt:lpwstr>
  </property>
  <property fmtid="{D5CDD505-2E9C-101B-9397-08002B2CF9AE}" pid="21" name="Refonte_migré">
    <vt:bool>false</vt:bool>
  </property>
  <property fmtid="{D5CDD505-2E9C-101B-9397-08002B2CF9AE}" pid="22" name="Publications">
    <vt:bool>false</vt:bool>
  </property>
  <property fmtid="{D5CDD505-2E9C-101B-9397-08002B2CF9AE}" pid="23" name="PublicCible">
    <vt:lpwstr/>
  </property>
  <property fmtid="{D5CDD505-2E9C-101B-9397-08002B2CF9AE}" pid="24" name="EnLigneFR">
    <vt:bool>false</vt:bool>
  </property>
  <property fmtid="{D5CDD505-2E9C-101B-9397-08002B2CF9AE}" pid="25" name="Disciplines scolaires">
    <vt:lpwstr/>
  </property>
  <property fmtid="{D5CDD505-2E9C-101B-9397-08002B2CF9AE}" pid="26" name="SujetGuide">
    <vt:lpwstr/>
  </property>
  <property fmtid="{D5CDD505-2E9C-101B-9397-08002B2CF9AE}" pid="27" name="Graphiste">
    <vt:lpwstr/>
  </property>
  <property fmtid="{D5CDD505-2E9C-101B-9397-08002B2CF9AE}" pid="28" name="Sujet">
    <vt:lpwstr/>
  </property>
  <property fmtid="{D5CDD505-2E9C-101B-9397-08002B2CF9AE}" pid="29" name="Thème_Vidéo">
    <vt:lpwstr/>
  </property>
  <property fmtid="{D5CDD505-2E9C-101B-9397-08002B2CF9AE}" pid="30" name="WP">
    <vt:bool>false</vt:bool>
  </property>
  <property fmtid="{D5CDD505-2E9C-101B-9397-08002B2CF9AE}" pid="31" name="Cat_texte">
    <vt:lpwstr/>
  </property>
  <property fmtid="{D5CDD505-2E9C-101B-9397-08002B2CF9AE}" pid="32" name="Type de contenu">
    <vt:lpwstr/>
  </property>
  <property fmtid="{D5CDD505-2E9C-101B-9397-08002B2CF9AE}" pid="33" name="Commentaire d'impression">
    <vt:lpwstr/>
  </property>
  <property fmtid="{D5CDD505-2E9C-101B-9397-08002B2CF9AE}" pid="34" name="Année de développement">
    <vt:lpwstr/>
  </property>
  <property fmtid="{D5CDD505-2E9C-101B-9397-08002B2CF9AE}" pid="35" name="EnLigneEN">
    <vt:bool>false</vt:bool>
  </property>
  <property fmtid="{D5CDD505-2E9C-101B-9397-08002B2CF9AE}" pid="36" name="Categorie">
    <vt:lpwstr/>
  </property>
  <property fmtid="{D5CDD505-2E9C-101B-9397-08002B2CF9AE}" pid="37" name="SharedWithUsers">
    <vt:lpwstr/>
  </property>
  <property fmtid="{D5CDD505-2E9C-101B-9397-08002B2CF9AE}" pid="38" name="EnLigneEnANGSur">
    <vt:lpwstr/>
  </property>
  <property fmtid="{D5CDD505-2E9C-101B-9397-08002B2CF9AE}" pid="39" name="Sujets">
    <vt:lpwstr/>
  </property>
  <property fmtid="{D5CDD505-2E9C-101B-9397-08002B2CF9AE}" pid="40" name="Clientèles">
    <vt:lpwstr/>
  </property>
  <property fmtid="{D5CDD505-2E9C-101B-9397-08002B2CF9AE}" pid="41" name="Champ d'expertise12">
    <vt:lpwstr/>
  </property>
  <property fmtid="{D5CDD505-2E9C-101B-9397-08002B2CF9AE}" pid="42" name="Publié">
    <vt:bool>false</vt:bool>
  </property>
  <property fmtid="{D5CDD505-2E9C-101B-9397-08002B2CF9AE}" pid="43" name="Type d'activité">
    <vt:lpwstr/>
  </property>
  <property fmtid="{D5CDD505-2E9C-101B-9397-08002B2CF9AE}" pid="44" name="Noeud">
    <vt:lpwstr/>
  </property>
  <property fmtid="{D5CDD505-2E9C-101B-9397-08002B2CF9AE}" pid="45" name="Facebook">
    <vt:bool>false</vt:bool>
  </property>
  <property fmtid="{D5CDD505-2E9C-101B-9397-08002B2CF9AE}" pid="46" name="EnLigneEnFrSur">
    <vt:lpwstr/>
  </property>
  <property fmtid="{D5CDD505-2E9C-101B-9397-08002B2CF9AE}" pid="47" name="Catégories Publications">
    <vt:lpwstr/>
  </property>
  <property fmtid="{D5CDD505-2E9C-101B-9397-08002B2CF9AE}" pid="48" name="Statut">
    <vt:lpwstr/>
  </property>
  <property fmtid="{D5CDD505-2E9C-101B-9397-08002B2CF9AE}" pid="49" name="YouTube">
    <vt:bool>false</vt:bool>
  </property>
  <property fmtid="{D5CDD505-2E9C-101B-9397-08002B2CF9AE}" pid="50" name="Coordo responsable">
    <vt:lpwstr/>
  </property>
  <property fmtid="{D5CDD505-2E9C-101B-9397-08002B2CF9AE}" pid="51" name="Niveau suggéré">
    <vt:lpwstr/>
  </property>
  <property fmtid="{D5CDD505-2E9C-101B-9397-08002B2CF9AE}" pid="52" name="Derniers_animateurs">
    <vt:lpwstr/>
  </property>
  <property fmtid="{D5CDD505-2E9C-101B-9397-08002B2CF9AE}" pid="53" name="Partenariat">
    <vt:lpwstr/>
  </property>
  <property fmtid="{D5CDD505-2E9C-101B-9397-08002B2CF9AE}" pid="54" name="_docset_NoMedatataSyncRequired">
    <vt:lpwstr>False</vt:lpwstr>
  </property>
</Properties>
</file>