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61" r:id="rId6"/>
    <p:sldId id="273" r:id="rId7"/>
    <p:sldId id="268" r:id="rId8"/>
    <p:sldId id="277" r:id="rId9"/>
    <p:sldId id="280" r:id="rId10"/>
    <p:sldId id="282" r:id="rId11"/>
    <p:sldId id="283" r:id="rId12"/>
    <p:sldId id="287" r:id="rId13"/>
    <p:sldId id="288" r:id="rId14"/>
    <p:sldId id="289" r:id="rId15"/>
    <p:sldId id="290" r:id="rId16"/>
    <p:sldId id="281" r:id="rId17"/>
    <p:sldId id="274" r:id="rId18"/>
    <p:sldId id="276" r:id="rId19"/>
    <p:sldId id="291" r:id="rId20"/>
    <p:sldId id="292" r:id="rId21"/>
  </p:sldIdLst>
  <p:sldSz cx="12192000" cy="6858000"/>
  <p:notesSz cx="6858000" cy="9144000"/>
  <p:custDataLst>
    <p:tags r:id="rId23"/>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3BB740-3B75-4CF2-1CD8-1772410ABA82}" name="Ophélie Vincent" initials="OV" userId="S::ophelie.vincent@educaloi.qc.ca::7fab5384-1989-4cd8-a938-9f00900dde79" providerId="AD"/>
  <p188:author id="{D6AD4248-0ED8-836A-4DB0-480D67A55B05}" name="Nihal Selim" initials="NS" userId="S::nihal.selim@educaloi.qc.ca::5ebe341c-5dd7-4c31-8797-5d5454b6c11a" providerId="AD"/>
  <p188:author id="{0F882777-E91A-493D-E4ED-2128884B0E26}" name="Anne-Marie Lavoie" initials="AL" userId="S::anne-marie.lavoie@educaloi.qc.ca::1b24b5aa-6417-4ba1-9155-5b4918e5dba3" providerId="AD"/>
  <p188:author id="{A852BFCE-A682-6F8F-68E9-0A7A28E5B3E4}" name="Manuel Gingras" initials="MG" userId="S::manuel.gingras@educaloi.qc.ca::be382c80-d7d9-4587-a8b0-63fd8405554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F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A560F8-058F-B6C7-D9A0-93C6B2386CD2}" v="2" dt="2026-02-18T20:58:47.7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367" autoAdjust="0"/>
  </p:normalViewPr>
  <p:slideViewPr>
    <p:cSldViewPr snapToGrid="0">
      <p:cViewPr varScale="1">
        <p:scale>
          <a:sx n="39" d="100"/>
          <a:sy n="39" d="100"/>
        </p:scale>
        <p:origin x="60" y="132"/>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gs" Target="tags/tag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ëlle Feruzi" userId="62419bfa-e71e-4e1b-8396-924b332b3f96" providerId="ADAL" clId="{34561811-6E26-4BA4-B9D6-9F8553181D0F}"/>
    <pc:docChg chg="undo custSel addSld delSld modSld sldOrd">
      <pc:chgData name="Gaëlle Feruzi" userId="62419bfa-e71e-4e1b-8396-924b332b3f96" providerId="ADAL" clId="{34561811-6E26-4BA4-B9D6-9F8553181D0F}" dt="2026-02-02T19:40:46.476" v="1341" actId="20577"/>
      <pc:docMkLst>
        <pc:docMk/>
      </pc:docMkLst>
      <pc:sldChg chg="addSp delSp modSp mod modNotesTx">
        <pc:chgData name="Gaëlle Feruzi" userId="62419bfa-e71e-4e1b-8396-924b332b3f96" providerId="ADAL" clId="{34561811-6E26-4BA4-B9D6-9F8553181D0F}" dt="2026-02-02T19:14:04.401" v="717"/>
        <pc:sldMkLst>
          <pc:docMk/>
          <pc:sldMk cId="3147967890" sldId="274"/>
        </pc:sldMkLst>
        <pc:spChg chg="mod">
          <ac:chgData name="Gaëlle Feruzi" userId="62419bfa-e71e-4e1b-8396-924b332b3f96" providerId="ADAL" clId="{34561811-6E26-4BA4-B9D6-9F8553181D0F}" dt="2026-02-02T19:10:41.839" v="560" actId="20577"/>
          <ac:spMkLst>
            <pc:docMk/>
            <pc:sldMk cId="3147967890" sldId="274"/>
            <ac:spMk id="2" creationId="{D60169F9-DB6E-F048-179F-D40EB2C95A96}"/>
          </ac:spMkLst>
        </pc:spChg>
        <pc:spChg chg="mod">
          <ac:chgData name="Gaëlle Feruzi" userId="62419bfa-e71e-4e1b-8396-924b332b3f96" providerId="ADAL" clId="{34561811-6E26-4BA4-B9D6-9F8553181D0F}" dt="2026-02-02T19:11:01.164" v="579" actId="20577"/>
          <ac:spMkLst>
            <pc:docMk/>
            <pc:sldMk cId="3147967890" sldId="274"/>
            <ac:spMk id="4" creationId="{3F0D7A1A-5954-C4F2-A92B-20225AE4FDE0}"/>
          </ac:spMkLst>
        </pc:spChg>
        <pc:picChg chg="add mod">
          <ac:chgData name="Gaëlle Feruzi" userId="62419bfa-e71e-4e1b-8396-924b332b3f96" providerId="ADAL" clId="{34561811-6E26-4BA4-B9D6-9F8553181D0F}" dt="2026-02-02T19:13:03.008" v="587" actId="14100"/>
          <ac:picMkLst>
            <pc:docMk/>
            <pc:sldMk cId="3147967890" sldId="274"/>
            <ac:picMk id="16" creationId="{ED5B0F24-0651-7238-4BFA-BA7FAAE4574D}"/>
          </ac:picMkLst>
        </pc:picChg>
      </pc:sldChg>
      <pc:sldChg chg="modSp mod modAnim modNotesTx">
        <pc:chgData name="Gaëlle Feruzi" userId="62419bfa-e71e-4e1b-8396-924b332b3f96" providerId="ADAL" clId="{34561811-6E26-4BA4-B9D6-9F8553181D0F}" dt="2026-02-02T19:40:46.476" v="1341" actId="20577"/>
        <pc:sldMkLst>
          <pc:docMk/>
          <pc:sldMk cId="17678412" sldId="276"/>
        </pc:sldMkLst>
        <pc:spChg chg="mod">
          <ac:chgData name="Gaëlle Feruzi" userId="62419bfa-e71e-4e1b-8396-924b332b3f96" providerId="ADAL" clId="{34561811-6E26-4BA4-B9D6-9F8553181D0F}" dt="2026-02-02T19:19:49.767" v="1171" actId="20577"/>
          <ac:spMkLst>
            <pc:docMk/>
            <pc:sldMk cId="17678412" sldId="276"/>
            <ac:spMk id="2" creationId="{E7E739C1-403D-1C98-CE13-2CD78AF72842}"/>
          </ac:spMkLst>
        </pc:spChg>
        <pc:spChg chg="mod">
          <ac:chgData name="Gaëlle Feruzi" userId="62419bfa-e71e-4e1b-8396-924b332b3f96" providerId="ADAL" clId="{34561811-6E26-4BA4-B9D6-9F8553181D0F}" dt="2026-02-02T19:40:46.476" v="1341" actId="20577"/>
          <ac:spMkLst>
            <pc:docMk/>
            <pc:sldMk cId="17678412" sldId="276"/>
            <ac:spMk id="4" creationId="{58C44320-6FD9-CC92-7A20-1AD20861F3FE}"/>
          </ac:spMkLst>
        </pc:spChg>
      </pc:sldChg>
      <pc:sldChg chg="addSp delSp modSp mod modNotesTx">
        <pc:chgData name="Gaëlle Feruzi" userId="62419bfa-e71e-4e1b-8396-924b332b3f96" providerId="ADAL" clId="{34561811-6E26-4BA4-B9D6-9F8553181D0F}" dt="2026-02-02T19:09:45.267" v="492" actId="20577"/>
        <pc:sldMkLst>
          <pc:docMk/>
          <pc:sldMk cId="2672208301" sldId="281"/>
        </pc:sldMkLst>
        <pc:spChg chg="mod">
          <ac:chgData name="Gaëlle Feruzi" userId="62419bfa-e71e-4e1b-8396-924b332b3f96" providerId="ADAL" clId="{34561811-6E26-4BA4-B9D6-9F8553181D0F}" dt="2026-02-02T19:04:21.870" v="270" actId="20577"/>
          <ac:spMkLst>
            <pc:docMk/>
            <pc:sldMk cId="2672208301" sldId="281"/>
            <ac:spMk id="2" creationId="{D60169F9-DB6E-F048-179F-D40EB2C95A96}"/>
          </ac:spMkLst>
        </pc:spChg>
        <pc:spChg chg="mod">
          <ac:chgData name="Gaëlle Feruzi" userId="62419bfa-e71e-4e1b-8396-924b332b3f96" providerId="ADAL" clId="{34561811-6E26-4BA4-B9D6-9F8553181D0F}" dt="2026-02-02T19:02:09.907" v="81" actId="20577"/>
          <ac:spMkLst>
            <pc:docMk/>
            <pc:sldMk cId="2672208301" sldId="281"/>
            <ac:spMk id="4" creationId="{3F0D7A1A-5954-C4F2-A92B-20225AE4FDE0}"/>
          </ac:spMkLst>
        </pc:spChg>
        <pc:spChg chg="mod">
          <ac:chgData name="Gaëlle Feruzi" userId="62419bfa-e71e-4e1b-8396-924b332b3f96" providerId="ADAL" clId="{34561811-6E26-4BA4-B9D6-9F8553181D0F}" dt="2026-02-02T19:00:54.141" v="8"/>
          <ac:spMkLst>
            <pc:docMk/>
            <pc:sldMk cId="2672208301" sldId="281"/>
            <ac:spMk id="9" creationId="{DFC00939-A5AF-2F45-8497-DF6071357F40}"/>
          </ac:spMkLst>
        </pc:spChg>
        <pc:picChg chg="add mod">
          <ac:chgData name="Gaëlle Feruzi" userId="62419bfa-e71e-4e1b-8396-924b332b3f96" providerId="ADAL" clId="{34561811-6E26-4BA4-B9D6-9F8553181D0F}" dt="2026-02-02T19:06:15.510" v="279" actId="14100"/>
          <ac:picMkLst>
            <pc:docMk/>
            <pc:sldMk cId="2672208301" sldId="281"/>
            <ac:picMk id="16" creationId="{50999161-AD46-7E2B-EC50-C0080920349F}"/>
          </ac:picMkLst>
        </pc:picChg>
      </pc:sldChg>
      <pc:sldChg chg="add">
        <pc:chgData name="Gaëlle Feruzi" userId="62419bfa-e71e-4e1b-8396-924b332b3f96" providerId="ADAL" clId="{34561811-6E26-4BA4-B9D6-9F8553181D0F}" dt="2026-02-02T18:59:31.060" v="0"/>
        <pc:sldMkLst>
          <pc:docMk/>
          <pc:sldMk cId="4187694803" sldId="287"/>
        </pc:sldMkLst>
      </pc:sldChg>
      <pc:sldChg chg="add">
        <pc:chgData name="Gaëlle Feruzi" userId="62419bfa-e71e-4e1b-8396-924b332b3f96" providerId="ADAL" clId="{34561811-6E26-4BA4-B9D6-9F8553181D0F}" dt="2026-02-02T18:59:43.583" v="2"/>
        <pc:sldMkLst>
          <pc:docMk/>
          <pc:sldMk cId="2116493285" sldId="288"/>
        </pc:sldMkLst>
      </pc:sldChg>
      <pc:sldChg chg="add">
        <pc:chgData name="Gaëlle Feruzi" userId="62419bfa-e71e-4e1b-8396-924b332b3f96" providerId="ADAL" clId="{34561811-6E26-4BA4-B9D6-9F8553181D0F}" dt="2026-02-02T18:59:59.470" v="4"/>
        <pc:sldMkLst>
          <pc:docMk/>
          <pc:sldMk cId="3267346614" sldId="289"/>
        </pc:sldMkLst>
      </pc:sldChg>
      <pc:sldChg chg="add">
        <pc:chgData name="Gaëlle Feruzi" userId="62419bfa-e71e-4e1b-8396-924b332b3f96" providerId="ADAL" clId="{34561811-6E26-4BA4-B9D6-9F8553181D0F}" dt="2026-02-02T19:00:16.582" v="6"/>
        <pc:sldMkLst>
          <pc:docMk/>
          <pc:sldMk cId="1860925842" sldId="290"/>
        </pc:sldMkLst>
      </pc:sldChg>
      <pc:sldChg chg="add ord">
        <pc:chgData name="Gaëlle Feruzi" userId="62419bfa-e71e-4e1b-8396-924b332b3f96" providerId="ADAL" clId="{34561811-6E26-4BA4-B9D6-9F8553181D0F}" dt="2026-02-02T19:15:03.596" v="723"/>
        <pc:sldMkLst>
          <pc:docMk/>
          <pc:sldMk cId="4190425589" sldId="291"/>
        </pc:sldMkLst>
      </pc:sldChg>
      <pc:sldChg chg="add">
        <pc:chgData name="Gaëlle Feruzi" userId="62419bfa-e71e-4e1b-8396-924b332b3f96" providerId="ADAL" clId="{34561811-6E26-4BA4-B9D6-9F8553181D0F}" dt="2026-02-02T19:14:53.864" v="720"/>
        <pc:sldMkLst>
          <pc:docMk/>
          <pc:sldMk cId="683735860" sldId="292"/>
        </pc:sldMkLst>
      </pc:sldChg>
    </pc:docChg>
  </pc:docChgLst>
  <pc:docChgLst>
    <pc:chgData name="Nihal Selim" userId="S::nihal.selim@educaloi.qc.ca::5ebe341c-5dd7-4c31-8797-5d5454b6c11a" providerId="AD" clId="Web-{B3A560F8-058F-B6C7-D9A0-93C6B2386CD2}"/>
    <pc:docChg chg="modSld">
      <pc:chgData name="Nihal Selim" userId="S::nihal.selim@educaloi.qc.ca::5ebe341c-5dd7-4c31-8797-5d5454b6c11a" providerId="AD" clId="Web-{B3A560F8-058F-B6C7-D9A0-93C6B2386CD2}" dt="2026-02-18T20:58:54.538" v="115"/>
      <pc:docMkLst>
        <pc:docMk/>
      </pc:docMkLst>
      <pc:sldChg chg="modNotes">
        <pc:chgData name="Nihal Selim" userId="S::nihal.selim@educaloi.qc.ca::5ebe341c-5dd7-4c31-8797-5d5454b6c11a" providerId="AD" clId="Web-{B3A560F8-058F-B6C7-D9A0-93C6B2386CD2}" dt="2026-02-18T20:51:24.617" v="3"/>
        <pc:sldMkLst>
          <pc:docMk/>
          <pc:sldMk cId="2258642045" sldId="268"/>
        </pc:sldMkLst>
      </pc:sldChg>
      <pc:sldChg chg="modNotes">
        <pc:chgData name="Nihal Selim" userId="S::nihal.selim@educaloi.qc.ca::5ebe341c-5dd7-4c31-8797-5d5454b6c11a" providerId="AD" clId="Web-{B3A560F8-058F-B6C7-D9A0-93C6B2386CD2}" dt="2026-02-18T20:50:26.100" v="1"/>
        <pc:sldMkLst>
          <pc:docMk/>
          <pc:sldMk cId="2562021519" sldId="273"/>
        </pc:sldMkLst>
      </pc:sldChg>
      <pc:sldChg chg="modNotes">
        <pc:chgData name="Nihal Selim" userId="S::nihal.selim@educaloi.qc.ca::5ebe341c-5dd7-4c31-8797-5d5454b6c11a" providerId="AD" clId="Web-{B3A560F8-058F-B6C7-D9A0-93C6B2386CD2}" dt="2026-02-18T20:58:40.880" v="112"/>
        <pc:sldMkLst>
          <pc:docMk/>
          <pc:sldMk cId="3147967890" sldId="274"/>
        </pc:sldMkLst>
      </pc:sldChg>
      <pc:sldChg chg="modNotes">
        <pc:chgData name="Nihal Selim" userId="S::nihal.selim@educaloi.qc.ca::5ebe341c-5dd7-4c31-8797-5d5454b6c11a" providerId="AD" clId="Web-{B3A560F8-058F-B6C7-D9A0-93C6B2386CD2}" dt="2026-02-18T20:54:06.432" v="24"/>
        <pc:sldMkLst>
          <pc:docMk/>
          <pc:sldMk cId="412656306" sldId="277"/>
        </pc:sldMkLst>
      </pc:sldChg>
      <pc:sldChg chg="modNotes">
        <pc:chgData name="Nihal Selim" userId="S::nihal.selim@educaloi.qc.ca::5ebe341c-5dd7-4c31-8797-5d5454b6c11a" providerId="AD" clId="Web-{B3A560F8-058F-B6C7-D9A0-93C6B2386CD2}" dt="2026-02-18T20:55:11.073" v="31"/>
        <pc:sldMkLst>
          <pc:docMk/>
          <pc:sldMk cId="1668909151" sldId="280"/>
        </pc:sldMkLst>
      </pc:sldChg>
      <pc:sldChg chg="modNotes">
        <pc:chgData name="Nihal Selim" userId="S::nihal.selim@educaloi.qc.ca::5ebe341c-5dd7-4c31-8797-5d5454b6c11a" providerId="AD" clId="Web-{B3A560F8-058F-B6C7-D9A0-93C6B2386CD2}" dt="2026-02-18T20:58:44.584" v="113"/>
        <pc:sldMkLst>
          <pc:docMk/>
          <pc:sldMk cId="2672208301" sldId="281"/>
        </pc:sldMkLst>
      </pc:sldChg>
      <pc:sldChg chg="modNotes">
        <pc:chgData name="Nihal Selim" userId="S::nihal.selim@educaloi.qc.ca::5ebe341c-5dd7-4c31-8797-5d5454b6c11a" providerId="AD" clId="Web-{B3A560F8-058F-B6C7-D9A0-93C6B2386CD2}" dt="2026-02-18T20:55:48.214" v="46"/>
        <pc:sldMkLst>
          <pc:docMk/>
          <pc:sldMk cId="3822552925" sldId="282"/>
        </pc:sldMkLst>
      </pc:sldChg>
      <pc:sldChg chg="modNotes">
        <pc:chgData name="Nihal Selim" userId="S::nihal.selim@educaloi.qc.ca::5ebe341c-5dd7-4c31-8797-5d5454b6c11a" providerId="AD" clId="Web-{B3A560F8-058F-B6C7-D9A0-93C6B2386CD2}" dt="2026-02-18T20:57:09.981" v="50"/>
        <pc:sldMkLst>
          <pc:docMk/>
          <pc:sldMk cId="929840304" sldId="283"/>
        </pc:sldMkLst>
      </pc:sldChg>
      <pc:sldChg chg="modNotes">
        <pc:chgData name="Nihal Selim" userId="S::nihal.selim@educaloi.qc.ca::5ebe341c-5dd7-4c31-8797-5d5454b6c11a" providerId="AD" clId="Web-{B3A560F8-058F-B6C7-D9A0-93C6B2386CD2}" dt="2026-02-18T20:58:54.538" v="115"/>
        <pc:sldMkLst>
          <pc:docMk/>
          <pc:sldMk cId="1860925842" sldId="290"/>
        </pc:sldMkLst>
      </pc:sldChg>
    </pc:docChg>
  </pc:docChgLst>
  <pc:docChgLst>
    <pc:chgData name="Gaëlle Feruzi" userId="S::gaelle.feruzi@educaloi.qc.ca::62419bfa-e71e-4e1b-8396-924b332b3f96" providerId="AD" clId="Web-{CA0565AD-03D3-14DB-BC92-3974C544F2E0}"/>
    <pc:docChg chg="modSld">
      <pc:chgData name="Gaëlle Feruzi" userId="S::gaelle.feruzi@educaloi.qc.ca::62419bfa-e71e-4e1b-8396-924b332b3f96" providerId="AD" clId="Web-{CA0565AD-03D3-14DB-BC92-3974C544F2E0}" dt="2026-02-04T15:56:51.342" v="4" actId="20577"/>
      <pc:docMkLst>
        <pc:docMk/>
      </pc:docMkLst>
      <pc:sldChg chg="modSp">
        <pc:chgData name="Gaëlle Feruzi" userId="S::gaelle.feruzi@educaloi.qc.ca::62419bfa-e71e-4e1b-8396-924b332b3f96" providerId="AD" clId="Web-{CA0565AD-03D3-14DB-BC92-3974C544F2E0}" dt="2026-02-04T15:56:51.342" v="4" actId="20577"/>
        <pc:sldMkLst>
          <pc:docMk/>
          <pc:sldMk cId="3267346614" sldId="289"/>
        </pc:sldMkLst>
        <pc:spChg chg="mod">
          <ac:chgData name="Gaëlle Feruzi" userId="S::gaelle.feruzi@educaloi.qc.ca::62419bfa-e71e-4e1b-8396-924b332b3f96" providerId="AD" clId="Web-{CA0565AD-03D3-14DB-BC92-3974C544F2E0}" dt="2026-02-04T15:56:51.342" v="4" actId="20577"/>
          <ac:spMkLst>
            <pc:docMk/>
            <pc:sldMk cId="3267346614" sldId="289"/>
            <ac:spMk id="4" creationId="{3F0D7A1A-5954-C4F2-A92B-20225AE4FDE0}"/>
          </ac:spMkLst>
        </pc:spChg>
        <pc:picChg chg="mod">
          <ac:chgData name="Gaëlle Feruzi" userId="S::gaelle.feruzi@educaloi.qc.ca::62419bfa-e71e-4e1b-8396-924b332b3f96" providerId="AD" clId="Web-{CA0565AD-03D3-14DB-BC92-3974C544F2E0}" dt="2026-02-04T15:56:41.779" v="1" actId="1076"/>
          <ac:picMkLst>
            <pc:docMk/>
            <pc:sldMk cId="3267346614" sldId="289"/>
            <ac:picMk id="12" creationId="{0A96CB1F-1C85-51D5-6D98-16E0937B24E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2026-02-18</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sj.qc.ca/commission-des-services-juridiques/nous-joindre/bureaux-d-aide-juridique/e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6" TargetMode="External"/><Relationship Id="rId13"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1" TargetMode="External"/><Relationship Id="rId18" Type="http://schemas.openxmlformats.org/officeDocument/2006/relationships/hyperlink" Target="https://www.quebec.ca/en/immigration/permanent/sponsor-family-member/sponsoring-spouse-conjugal-partner/responsibilities-undertaking" TargetMode="External"/><Relationship Id="rId3"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1" TargetMode="External"/><Relationship Id="rId21"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8" TargetMode="External"/><Relationship Id="rId7"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5" TargetMode="External"/><Relationship Id="rId12"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8" TargetMode="External"/><Relationship Id="rId17"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5" TargetMode="External"/><Relationship Id="rId2" Type="http://schemas.openxmlformats.org/officeDocument/2006/relationships/slide" Target="../slides/slide5.xml"/><Relationship Id="rId16"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4" TargetMode="External"/><Relationship Id="rId20"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7"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4" TargetMode="External"/><Relationship Id="rId11" Type="http://schemas.openxmlformats.org/officeDocument/2006/relationships/hyperlink" Target="https://www.quebec.ca/en/government/ministere/emploi-solidarite-sociale/contact-mess%22%20/l%20%22c246590" TargetMode="External"/><Relationship Id="rId5"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3" TargetMode="External"/><Relationship Id="rId15"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3" TargetMode="External"/><Relationship Id="rId10" Type="http://schemas.openxmlformats.org/officeDocument/2006/relationships/hyperlink" Target="https://www.canada.ca/en/immigration-refugees-citizenship/services/immigrate-canada/family-sponsorship/fees-permits-victims.html" TargetMode="External"/><Relationship Id="rId19"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6" TargetMode="External"/><Relationship Id="rId4"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2" TargetMode="External"/><Relationship Id="rId9"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7" TargetMode="External"/><Relationship Id="rId14"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2" TargetMode="External"/><Relationship Id="rId22" Type="http://schemas.openxmlformats.org/officeDocument/2006/relationships/hyperlink" Target="https://www.quebec.ca/en/gouvernement/ministere/emploi-solidarite-sociale/joindre-mess/centre-de-services-aux-personnes-parrainees"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1"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1"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1"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1"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4" TargetMode="External"/><Relationship Id="rId13" Type="http://schemas.openxmlformats.org/officeDocument/2006/relationships/hyperlink" Target="https://sosviolenceconjugale.ca/fr/articles/14-infractions-criminelles-en-contexte-de-violence-conjugale" TargetMode="External"/><Relationship Id="rId3"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1" TargetMode="External"/><Relationship Id="rId7" Type="http://schemas.openxmlformats.org/officeDocument/2006/relationships/hyperlink" Target="https://www.canada.ca/en/immigration-refugees-citizenship/corporate/contact-ircc/web-form.html" TargetMode="External"/><Relationship Id="rId12"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3"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4" TargetMode="External"/><Relationship Id="rId11" Type="http://schemas.openxmlformats.org/officeDocument/2006/relationships/hyperlink" Target="https://www.canada.ca/fr/immigration-refugies-citoyennete/organisation/publications-guides/bulletins-guides-operationnels/residents-temporaires/permis/violence-familiale.html" TargetMode="External"/><Relationship Id="rId5"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3" TargetMode="External"/><Relationship Id="rId10"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2" TargetMode="External"/><Relationship Id="rId4"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2" TargetMode="External"/><Relationship Id="rId9" Type="http://schemas.openxmlformats.org/officeDocument/2006/relationships/hyperlink" Target="https://usc-powerpoint.officeapps.live.com/pods/ppt.aspx?ui=fr-FR&amp;rs=fr-CA&amp;wdenableroaming=1&amp;wdfr=1&amp;mscc=1&amp;hid=501B1DA1-10BF-5000-434B-8A2AF298E53B.0&amp;uih=sharepointcom&amp;wdlcid=fr-FR&amp;jsapi=1&amp;jsapiver=v2&amp;corrid=0c296c0d-62fd-78cb-8e58-10a2f4b9bedc&amp;usid=0c296c0d-62fd-78cb-8e58-10a2f4b9bedc&amp;newsession=1&amp;sftc=1&amp;uihit=docaspx&amp;muv=1&amp;dchat=1&amp;sc=%7B%22pmo%22%3A%22https%3A%2F%2Feducaloi.sharepoint.com%22%2C%22pmshare%22%3Atrue%7D&amp;wdorigin=ItemsView&amp;wdhostclicktime=1712610358019&amp;wdpodsurl=https%3A%2F%2Fusc-powerpoint.officeapps.live.com%2Fpods%2F&amp;wdpopsurl=https%3A%2F%2Fusc-powerpoint.officeapps.live.com%2F&amp;wdoverrides=devicepixelratio:2,RenderGifSlideShow:true&amp;filename=6_Mon%20statut%20d%27immigration_FMC%202024-02-28.pptx&amp;filegeturlbool=true&amp;fs=5589868&amp;ro=false&amp;fastboot=true&amp;noauth=1&amp;thpanel=571&amp;sw=1087&amp;sh=518&amp;postmessagetoken=0c296c0d-62fd-78cb-8e58-10a2f4b9bedc#_ftnref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r>
              <a:rPr lang="fr-CA" b="1"/>
              <a:t>Instructions for the workshop </a:t>
            </a:r>
            <a:r>
              <a:rPr lang="fr-CA" b="1" err="1"/>
              <a:t>facilitator</a:t>
            </a:r>
            <a:endParaRPr lang="fr-FR" err="1"/>
          </a:p>
          <a:p>
            <a:endParaRPr lang="fr-CA" dirty="0"/>
          </a:p>
          <a:p>
            <a:r>
              <a:rPr lang="en-CA"/>
              <a:t>To prepare to lead this workshop:</a:t>
            </a:r>
            <a:endParaRPr lang="fr-CA" dirty="0"/>
          </a:p>
          <a:p>
            <a:r>
              <a:rPr lang="fr-CA" dirty="0"/>
              <a:t> </a:t>
            </a:r>
            <a:endParaRPr lang="en-US" dirty="0"/>
          </a:p>
          <a:p>
            <a:pPr marL="285750" indent="-285750">
              <a:buFont typeface="Arial,Sans-Serif"/>
              <a:buChar char="•"/>
            </a:pPr>
            <a:r>
              <a:rPr lang="en-CA"/>
              <a:t>Read the Facilitator’s Guide.</a:t>
            </a:r>
            <a:endParaRPr lang="fr-CA" dirty="0"/>
          </a:p>
          <a:p>
            <a:pPr marL="285750" indent="-285750">
              <a:buFont typeface="Arial,Sans-Serif"/>
              <a:buChar char="•"/>
            </a:pPr>
            <a:r>
              <a:rPr lang="en-CA"/>
              <a:t>Watch the associated videos.</a:t>
            </a:r>
            <a:endParaRPr lang="fr-CA" dirty="0"/>
          </a:p>
          <a:p>
            <a:pPr marL="285750" indent="-285750">
              <a:buFont typeface="Arial,Sans-Serif"/>
              <a:buChar char="•"/>
            </a:pPr>
            <a:r>
              <a:rPr lang="en-CA"/>
              <a:t>Read the notes at the bottom of each slide.</a:t>
            </a:r>
            <a:endParaRPr lang="en-US"/>
          </a:p>
          <a:p>
            <a:pPr marL="1085850" lvl="2" indent="-285750">
              <a:buFont typeface="Wingdings,Sans-Serif"/>
              <a:buChar char="§"/>
            </a:pPr>
            <a:r>
              <a:rPr lang="en-CA"/>
              <a:t>Read the</a:t>
            </a:r>
            <a:r>
              <a:rPr lang="en-CA" b="1"/>
              <a:t> instructions</a:t>
            </a:r>
            <a:r>
              <a:rPr lang="en-CA"/>
              <a:t> for the workshop facilitator.</a:t>
            </a:r>
            <a:endParaRPr lang="en-US"/>
          </a:p>
          <a:p>
            <a:pPr marL="1085850" lvl="2" indent="-285750">
              <a:buFont typeface="Wingdings,Sans-Serif"/>
              <a:buChar char="§"/>
            </a:pPr>
            <a:r>
              <a:rPr lang="en-CA"/>
              <a:t>Go over the </a:t>
            </a:r>
            <a:r>
              <a:rPr lang="en-CA" b="1"/>
              <a:t>legal information</a:t>
            </a:r>
            <a:r>
              <a:rPr lang="en-CA"/>
              <a:t> that you will share with participants.</a:t>
            </a:r>
            <a:endParaRPr lang="en-US"/>
          </a:p>
          <a:p>
            <a:pPr marL="1085850" lvl="2" indent="-285750">
              <a:buFont typeface="Wingdings,Sans-Serif"/>
              <a:buChar char="§"/>
            </a:pPr>
            <a:r>
              <a:rPr lang="en-CA" dirty="0"/>
              <a:t>Read the </a:t>
            </a:r>
            <a:r>
              <a:rPr lang="en-CA" b="1" dirty="0"/>
              <a:t>additional information</a:t>
            </a:r>
            <a:r>
              <a:rPr lang="en-CA" dirty="0"/>
              <a:t> to deepen your understanding of the theme addressed in this workshop.</a:t>
            </a:r>
            <a:endParaRPr lang="en-US" dirty="0"/>
          </a:p>
          <a:p>
            <a:pPr marL="285750" indent="-285750">
              <a:buFont typeface="Arial,Sans-Serif"/>
              <a:buChar char="•"/>
            </a:pPr>
            <a:r>
              <a:rPr lang="en-CA" dirty="0"/>
              <a:t>If you have time, read the notes at the bottom of each slide of the PowerPoint presentations for the other workshops. All the themes covered in the different workshops are connected. Your explanations during this workshop could bring up questions on topics discussed in other workshops.</a:t>
            </a:r>
            <a:endParaRPr lang="en-US" dirty="0"/>
          </a:p>
          <a:p>
            <a:pPr marL="285750" indent="-285750">
              <a:buFont typeface="Arial,Sans-Serif"/>
              <a:buChar char="•"/>
            </a:pPr>
            <a:endParaRPr lang="en-CA" dirty="0"/>
          </a:p>
          <a:p>
            <a:r>
              <a:rPr lang="en-CA" dirty="0"/>
              <a:t>Don’t forget to:</a:t>
            </a:r>
            <a:endParaRPr lang="en-US" dirty="0"/>
          </a:p>
          <a:p>
            <a:pPr marL="285750" indent="-285750">
              <a:buFont typeface="Arial,Sans-Serif"/>
              <a:buChar char="•"/>
            </a:pPr>
            <a:r>
              <a:rPr lang="en-CA" dirty="0"/>
              <a:t>Arrange for an interpreter, if necessary.</a:t>
            </a:r>
            <a:endParaRPr lang="en-US" dirty="0"/>
          </a:p>
          <a:p>
            <a:pPr marL="285750" indent="-285750">
              <a:buFont typeface="Arial,Sans-Serif"/>
              <a:buChar char="•"/>
            </a:pPr>
            <a:r>
              <a:rPr lang="en-CA" dirty="0"/>
              <a:t>Add local legal services and resources to the slides.</a:t>
            </a:r>
            <a:endParaRPr lang="en-US" dirty="0"/>
          </a:p>
          <a:p>
            <a:pPr marL="285750" indent="-285750">
              <a:buFont typeface="Arial,Sans-Serif"/>
              <a:buChar char="•"/>
            </a:pPr>
            <a:r>
              <a:rPr lang="en-CA" dirty="0"/>
              <a:t>Combine this workshop with other psychosocial support activities, if necessary.</a:t>
            </a:r>
            <a:endParaRPr lang="en-US" dirty="0"/>
          </a:p>
          <a:p>
            <a:pPr marL="285750" indent="-285750">
              <a:buFont typeface="Arial,Sans-Serif"/>
              <a:buChar char="•"/>
            </a:pPr>
            <a:r>
              <a:rPr lang="en-CA" dirty="0"/>
              <a:t>Take the time to address delicate situations that may arise during the workshop.</a:t>
            </a:r>
            <a:endParaRPr lang="en-US" dirty="0"/>
          </a:p>
          <a:p>
            <a:pPr marL="285750" indent="-285750">
              <a:buFont typeface="Arial,Sans-Serif"/>
              <a:buChar char="•"/>
            </a:pPr>
            <a:endParaRPr lang="en-CA" dirty="0"/>
          </a:p>
          <a:p>
            <a:r>
              <a:rPr lang="en-CA" dirty="0"/>
              <a:t>This workshop addresses issues relating to separation and violence. The participants have different experiences. Some may be comfortable with the possibility of separation, and others may be strongly opposed to it. Be mindful of this diversity of perspectives when setting the tone for the workshop.</a:t>
            </a:r>
            <a:endParaRPr lang="en-US" dirty="0"/>
          </a:p>
          <a:p>
            <a:endParaRPr lang="en-CA" dirty="0"/>
          </a:p>
          <a:p>
            <a:r>
              <a:rPr lang="en-CA" dirty="0"/>
              <a:t>Legal information contained in this activity is valid as of June 30th, 2025.</a:t>
            </a:r>
            <a:endParaRPr lang="en-US" dirty="0"/>
          </a:p>
          <a:p>
            <a:r>
              <a:rPr lang="en-CA" dirty="0"/>
              <a:t>The information contained in this workshop applies only to Quebec and should not be considered legal advice.</a:t>
            </a:r>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fr-CA"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rtl="0" fontAlgn="base"/>
            <a:r>
              <a:rPr lang="fr-CA" sz="1200" b="0" i="0" u="none" strike="noStrike" kern="1200" dirty="0">
                <a:solidFill>
                  <a:schemeClr val="tx1"/>
                </a:solidFill>
                <a:effectLst/>
                <a:highlight>
                  <a:srgbClr val="F5F5F5"/>
                </a:highlight>
                <a:latin typeface="+mn-lt"/>
                <a:ea typeface="+mn-ea"/>
                <a:cs typeface="+mn-cs"/>
              </a:rPr>
              <a:t>You can </a:t>
            </a:r>
            <a:r>
              <a:rPr lang="fr-CA" sz="1200" b="0" i="0" u="none" strike="noStrike" kern="1200" dirty="0" err="1">
                <a:solidFill>
                  <a:schemeClr val="tx1"/>
                </a:solidFill>
                <a:effectLst/>
                <a:highlight>
                  <a:srgbClr val="F5F5F5"/>
                </a:highlight>
                <a:latin typeface="+mn-lt"/>
                <a:ea typeface="+mn-ea"/>
                <a:cs typeface="+mn-cs"/>
              </a:rPr>
              <a:t>customize</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this</a:t>
            </a:r>
            <a:r>
              <a:rPr lang="fr-CA" sz="1200" b="0" i="0" u="none" strike="noStrike" kern="1200" dirty="0">
                <a:solidFill>
                  <a:schemeClr val="tx1"/>
                </a:solidFill>
                <a:effectLst/>
                <a:highlight>
                  <a:srgbClr val="F5F5F5"/>
                </a:highlight>
                <a:latin typeface="+mn-lt"/>
                <a:ea typeface="+mn-ea"/>
                <a:cs typeface="+mn-cs"/>
              </a:rPr>
              <a:t> slide if </a:t>
            </a:r>
            <a:r>
              <a:rPr lang="fr-CA" sz="1200" b="0" i="0" u="none" strike="noStrike" kern="1200" dirty="0" err="1">
                <a:solidFill>
                  <a:schemeClr val="tx1"/>
                </a:solidFill>
                <a:effectLst/>
                <a:highlight>
                  <a:srgbClr val="F5F5F5"/>
                </a:highlight>
                <a:latin typeface="+mn-lt"/>
                <a:ea typeface="+mn-ea"/>
                <a:cs typeface="+mn-cs"/>
              </a:rPr>
              <a:t>you</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want</a:t>
            </a:r>
            <a:r>
              <a:rPr lang="fr-CA" sz="1200" b="0" i="0" u="none" strike="noStrike" kern="1200" dirty="0">
                <a:solidFill>
                  <a:schemeClr val="tx1"/>
                </a:solidFill>
                <a:effectLst/>
                <a:highlight>
                  <a:srgbClr val="F5F5F5"/>
                </a:highlight>
                <a:latin typeface="+mn-lt"/>
                <a:ea typeface="+mn-ea"/>
                <a:cs typeface="+mn-cs"/>
              </a:rPr>
              <a:t> to </a:t>
            </a:r>
            <a:r>
              <a:rPr lang="fr-CA" sz="1200" b="0" i="0" u="none" strike="noStrike" kern="1200" dirty="0" err="1">
                <a:solidFill>
                  <a:schemeClr val="tx1"/>
                </a:solidFill>
                <a:effectLst/>
                <a:highlight>
                  <a:srgbClr val="F5F5F5"/>
                </a:highlight>
                <a:latin typeface="+mn-lt"/>
                <a:ea typeface="+mn-ea"/>
                <a:cs typeface="+mn-cs"/>
              </a:rPr>
              <a:t>add</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resources</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other</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than</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those</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presented</a:t>
            </a:r>
            <a:r>
              <a:rPr lang="fr-CA" sz="1200" b="0" i="0" u="none" strike="noStrike" kern="1200" dirty="0">
                <a:solidFill>
                  <a:schemeClr val="tx1"/>
                </a:solidFill>
                <a:effectLst/>
                <a:highlight>
                  <a:srgbClr val="F5F5F5"/>
                </a:highlight>
                <a:latin typeface="+mn-lt"/>
                <a:ea typeface="+mn-ea"/>
                <a:cs typeface="+mn-cs"/>
              </a:rPr>
              <a:t> in the </a:t>
            </a:r>
            <a:r>
              <a:rPr lang="fr-CA" sz="1200" b="0" i="0" u="none" strike="noStrike" kern="1200" dirty="0" err="1">
                <a:solidFill>
                  <a:schemeClr val="tx1"/>
                </a:solidFill>
                <a:effectLst/>
                <a:highlight>
                  <a:srgbClr val="F5F5F5"/>
                </a:highlight>
                <a:latin typeface="+mn-lt"/>
                <a:ea typeface="+mn-ea"/>
                <a:cs typeface="+mn-cs"/>
              </a:rPr>
              <a:t>following</a:t>
            </a:r>
            <a:r>
              <a:rPr lang="fr-CA" sz="1200" b="0" i="0" u="none" strike="noStrike" kern="1200" dirty="0">
                <a:solidFill>
                  <a:schemeClr val="tx1"/>
                </a:solidFill>
                <a:effectLst/>
                <a:highlight>
                  <a:srgbClr val="F5F5F5"/>
                </a:highlight>
                <a:latin typeface="+mn-lt"/>
                <a:ea typeface="+mn-ea"/>
                <a:cs typeface="+mn-cs"/>
              </a:rPr>
              <a:t> slides. </a:t>
            </a:r>
            <a:r>
              <a:rPr lang="en-US" sz="1200" b="0" i="0" kern="1200" dirty="0">
                <a:solidFill>
                  <a:schemeClr val="tx1"/>
                </a:solidFill>
                <a:effectLst/>
                <a:highlight>
                  <a:srgbClr val="F5F5F5"/>
                </a:highlight>
                <a:latin typeface="+mn-lt"/>
                <a:ea typeface="+mn-ea"/>
                <a:cs typeface="+mn-cs"/>
              </a:rPr>
              <a:t>​</a:t>
            </a: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endParaRPr lang="fr-CA" dirty="0">
              <a:solidFill>
                <a:srgbClr val="444444"/>
              </a:solidFill>
              <a:highlight>
                <a:srgbClr val="F5F5F5"/>
              </a:highlight>
              <a:latin typeface="Calibri"/>
              <a:ea typeface="Calibri"/>
              <a:cs typeface="Calibri"/>
            </a:endParaRP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dirty="0" err="1">
                <a:solidFill>
                  <a:srgbClr val="000000"/>
                </a:solidFill>
                <a:highlight>
                  <a:srgbClr val="F5F5F5"/>
                </a:highlight>
              </a:rPr>
              <a:t>Explain</a:t>
            </a:r>
            <a:r>
              <a:rPr lang="fr-CA" dirty="0">
                <a:solidFill>
                  <a:srgbClr val="000000"/>
                </a:solidFill>
                <a:highlight>
                  <a:srgbClr val="F5F5F5"/>
                </a:highlight>
              </a:rPr>
              <a:t> </a:t>
            </a:r>
            <a:r>
              <a:rPr lang="en-CA" sz="1200" b="0" i="0" u="none" strike="noStrike" kern="1200" dirty="0">
                <a:solidFill>
                  <a:schemeClr val="tx1"/>
                </a:solidFill>
                <a:effectLst/>
                <a:highlight>
                  <a:srgbClr val="F5F5F5"/>
                </a:highlight>
                <a:latin typeface="+mn-lt"/>
                <a:ea typeface="+mn-ea"/>
                <a:cs typeface="+mn-cs"/>
              </a:rPr>
              <a:t>that </a:t>
            </a:r>
            <a:r>
              <a:rPr lang="en-CA" sz="1200" b="0" i="0" u="none" strike="noStrike" kern="1200" dirty="0" err="1">
                <a:solidFill>
                  <a:schemeClr val="tx1"/>
                </a:solidFill>
                <a:effectLst/>
                <a:highlight>
                  <a:srgbClr val="F5F5F5"/>
                </a:highlight>
                <a:latin typeface="+mn-lt"/>
                <a:ea typeface="+mn-ea"/>
                <a:cs typeface="+mn-cs"/>
              </a:rPr>
              <a:t>Éducaloi</a:t>
            </a:r>
            <a:r>
              <a:rPr lang="en-CA" sz="1200" b="0" i="0" u="none" strike="noStrike" kern="1200" dirty="0">
                <a:solidFill>
                  <a:schemeClr val="tx1"/>
                </a:solidFill>
                <a:effectLst/>
                <a:highlight>
                  <a:srgbClr val="F5F5F5"/>
                </a:highlight>
                <a:latin typeface="+mn-lt"/>
                <a:ea typeface="+mn-ea"/>
                <a:cs typeface="+mn-cs"/>
              </a:rPr>
              <a:t> is a non-profit whose mission is to explain the law in Quebec in a simple way. </a:t>
            </a:r>
            <a:r>
              <a:rPr lang="en-CA" sz="1200" b="0" i="0" u="none" strike="noStrike" kern="1200" dirty="0" err="1">
                <a:solidFill>
                  <a:schemeClr val="tx1"/>
                </a:solidFill>
                <a:effectLst/>
                <a:highlight>
                  <a:srgbClr val="F5F5F5"/>
                </a:highlight>
                <a:latin typeface="+mn-lt"/>
                <a:ea typeface="+mn-ea"/>
                <a:cs typeface="+mn-cs"/>
              </a:rPr>
              <a:t>Éducaloi</a:t>
            </a:r>
            <a:r>
              <a:rPr lang="en-CA" sz="1200" b="0" i="0" u="none" strike="noStrike" kern="1200" dirty="0">
                <a:solidFill>
                  <a:schemeClr val="tx1"/>
                </a:solidFill>
                <a:effectLst/>
                <a:highlight>
                  <a:srgbClr val="F5F5F5"/>
                </a:highlight>
                <a:latin typeface="+mn-lt"/>
                <a:ea typeface="+mn-ea"/>
                <a:cs typeface="+mn-cs"/>
              </a:rPr>
              <a:t> is especially known for its website that covers various legal topics, including family and couples, separation and divorce, housing, work and more. Most of </a:t>
            </a:r>
            <a:r>
              <a:rPr lang="en-CA" sz="1200" b="0" i="0" u="none" strike="noStrike" kern="1200" dirty="0" err="1">
                <a:solidFill>
                  <a:schemeClr val="tx1"/>
                </a:solidFill>
                <a:effectLst/>
                <a:highlight>
                  <a:srgbClr val="F5F5F5"/>
                </a:highlight>
                <a:latin typeface="+mn-lt"/>
                <a:ea typeface="+mn-ea"/>
                <a:cs typeface="+mn-cs"/>
              </a:rPr>
              <a:t>Éducaloi's</a:t>
            </a:r>
            <a:r>
              <a:rPr lang="en-CA" sz="1200" b="0" i="0" u="none" strike="noStrike" kern="1200" dirty="0">
                <a:solidFill>
                  <a:schemeClr val="tx1"/>
                </a:solidFill>
                <a:effectLst/>
                <a:highlight>
                  <a:srgbClr val="F5F5F5"/>
                </a:highlight>
                <a:latin typeface="+mn-lt"/>
                <a:ea typeface="+mn-ea"/>
                <a:cs typeface="+mn-cs"/>
              </a:rPr>
              <a:t> content is available in French and English.</a:t>
            </a:r>
            <a:endParaRPr lang="en-US" dirty="0">
              <a:solidFill>
                <a:srgbClr val="444444"/>
              </a:solidFill>
              <a:highlight>
                <a:srgbClr val="F5F5F5"/>
              </a:highligh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3864479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en-US"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dirty="0">
                <a:solidFill>
                  <a:srgbClr val="444444"/>
                </a:solidFill>
                <a:effectLst/>
                <a:highlight>
                  <a:srgbClr val="F5F5F5"/>
                </a:highlight>
                <a:latin typeface="Calibri"/>
                <a:ea typeface="Calibri"/>
                <a:cs typeface="Calibri"/>
              </a:rPr>
              <a:t>​</a:t>
            </a:r>
          </a:p>
          <a:p>
            <a:endParaRPr lang="fr-CA" dirty="0">
              <a:solidFill>
                <a:srgbClr val="444444"/>
              </a:solidFill>
              <a:highlight>
                <a:srgbClr val="F5F5F5"/>
              </a:highlight>
              <a:latin typeface="Calibri"/>
              <a:cs typeface="Calibri"/>
            </a:endParaRPr>
          </a:p>
          <a:p>
            <a:pPr marL="171450" indent="-17145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Ex</a:t>
            </a:r>
            <a:r>
              <a:rPr lang="en-CA" sz="1200" b="0" i="0" u="none" strike="noStrike" kern="1200" dirty="0">
                <a:solidFill>
                  <a:schemeClr val="tx1"/>
                </a:solidFill>
                <a:effectLst/>
                <a:highlight>
                  <a:srgbClr val="F5F5F5"/>
                </a:highlight>
                <a:latin typeface="+mn-lt"/>
                <a:ea typeface="+mn-ea"/>
                <a:cs typeface="+mn-cs"/>
              </a:rPr>
              <a:t>plain that this resource is available to participants if they encounter legal issues related to their life as a couple. </a:t>
            </a:r>
            <a:r>
              <a:rPr lang="en-CA" sz="1200" b="0" i="0" u="none" strike="noStrike" kern="1200" dirty="0" err="1">
                <a:solidFill>
                  <a:schemeClr val="tx1"/>
                </a:solidFill>
                <a:effectLst/>
                <a:highlight>
                  <a:srgbClr val="F5F5F5"/>
                </a:highlight>
                <a:latin typeface="+mn-lt"/>
                <a:ea typeface="+mn-ea"/>
                <a:cs typeface="+mn-cs"/>
              </a:rPr>
              <a:t>Rebâtir</a:t>
            </a:r>
            <a:r>
              <a:rPr lang="en-CA" sz="1200" b="0" i="0" u="none" strike="noStrike" kern="1200" dirty="0">
                <a:solidFill>
                  <a:schemeClr val="tx1"/>
                </a:solidFill>
                <a:effectLst/>
                <a:highlight>
                  <a:srgbClr val="F5F5F5"/>
                </a:highlight>
                <a:latin typeface="+mn-lt"/>
                <a:ea typeface="+mn-ea"/>
                <a:cs typeface="+mn-cs"/>
              </a:rPr>
              <a:t> is the name of a legal consultation service provided by the Commission des services </a:t>
            </a:r>
            <a:r>
              <a:rPr lang="en-CA" sz="1200" b="0" i="0" u="none" strike="noStrike" kern="1200" dirty="0" err="1">
                <a:solidFill>
                  <a:schemeClr val="tx1"/>
                </a:solidFill>
                <a:effectLst/>
                <a:highlight>
                  <a:srgbClr val="F5F5F5"/>
                </a:highlight>
                <a:latin typeface="+mn-lt"/>
                <a:ea typeface="+mn-ea"/>
                <a:cs typeface="+mn-cs"/>
              </a:rPr>
              <a:t>juridiques</a:t>
            </a:r>
            <a:r>
              <a:rPr lang="en-CA" sz="1200" b="0" i="0" u="none" strike="noStrike" kern="1200" dirty="0">
                <a:solidFill>
                  <a:schemeClr val="tx1"/>
                </a:solidFill>
                <a:effectLst/>
                <a:highlight>
                  <a:srgbClr val="F5F5F5"/>
                </a:highlight>
                <a:latin typeface="+mn-lt"/>
                <a:ea typeface="+mn-ea"/>
                <a:cs typeface="+mn-cs"/>
              </a:rPr>
              <a:t> (legal aid). It offers 4 hours of free legal consultation to people who experience domestic or sexual violence in all areas of law.</a:t>
            </a:r>
            <a:endParaRPr lang="fr-CA" sz="1200" b="0" i="0" dirty="0">
              <a:solidFill>
                <a:srgbClr val="444444"/>
              </a:solidFill>
              <a:effectLst/>
              <a:highlight>
                <a:srgbClr val="F5F5F5"/>
              </a:highlight>
              <a:latin typeface="Calibri"/>
              <a:ea typeface="Calibri"/>
              <a:cs typeface="Calibri"/>
            </a:endParaRP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ea typeface="Calibri"/>
                <a:cs typeface="Calibri"/>
              </a:rPr>
              <a:t>To contact </a:t>
            </a:r>
            <a:r>
              <a:rPr lang="fr-CA" sz="1200" b="0" i="0" u="none" strike="noStrike" dirty="0" err="1">
                <a:solidFill>
                  <a:srgbClr val="000000"/>
                </a:solidFill>
                <a:effectLst/>
                <a:highlight>
                  <a:srgbClr val="F5F5F5"/>
                </a:highlight>
                <a:latin typeface="Calibri"/>
                <a:ea typeface="Calibri"/>
                <a:cs typeface="Calibri"/>
              </a:rPr>
              <a:t>them</a:t>
            </a:r>
            <a:r>
              <a:rPr lang="fr-CA" sz="1200" b="0" i="0" u="none" strike="noStrike" dirty="0">
                <a:solidFill>
                  <a:srgbClr val="000000"/>
                </a:solidFill>
                <a:effectLst/>
                <a:highlight>
                  <a:srgbClr val="F5F5F5"/>
                </a:highlight>
                <a:latin typeface="Calibri"/>
                <a:ea typeface="Calibri"/>
                <a:cs typeface="Calibri"/>
              </a:rPr>
              <a:t>: Call 1-833-REBÂTIR (1-833-732-2847) or </a:t>
            </a:r>
            <a:r>
              <a:rPr lang="fr-CA" sz="1200" b="0" i="0" u="none" strike="noStrike" dirty="0" err="1">
                <a:solidFill>
                  <a:srgbClr val="000000"/>
                </a:solidFill>
                <a:effectLst/>
                <a:highlight>
                  <a:srgbClr val="F5F5F5"/>
                </a:highlight>
                <a:latin typeface="Calibri"/>
                <a:ea typeface="Calibri"/>
                <a:cs typeface="Calibri"/>
              </a:rPr>
              <a:t>write</a:t>
            </a:r>
            <a:r>
              <a:rPr lang="fr-CA" sz="1200" b="0" i="0" u="none" strike="noStrike" dirty="0">
                <a:solidFill>
                  <a:srgbClr val="000000"/>
                </a:solidFill>
                <a:effectLst/>
                <a:highlight>
                  <a:srgbClr val="F5F5F5"/>
                </a:highlight>
                <a:latin typeface="Calibri"/>
                <a:ea typeface="Calibri"/>
                <a:cs typeface="Calibri"/>
              </a:rPr>
              <a:t> to </a:t>
            </a:r>
            <a:r>
              <a:rPr lang="fr-CA" sz="1200" b="0" i="0" u="sng" strike="noStrike" dirty="0">
                <a:solidFill>
                  <a:srgbClr val="212121"/>
                </a:solidFill>
                <a:effectLst/>
                <a:highlight>
                  <a:srgbClr val="F5F5F5"/>
                </a:highlight>
                <a:latin typeface="Calibri"/>
                <a:ea typeface="Calibri"/>
                <a:cs typeface="Calibri"/>
                <a:hlinkClick r:id="rId3"/>
              </a:rPr>
              <a:t>projet@rebatir.ca</a:t>
            </a:r>
            <a:r>
              <a:rPr lang="fr-CA" sz="1200" b="0" i="0" u="none" strike="noStrike" dirty="0">
                <a:solidFill>
                  <a:srgbClr val="000000"/>
                </a:solidFill>
                <a:effectLst/>
                <a:highlight>
                  <a:srgbClr val="F5F5F5"/>
                </a:highlight>
                <a:latin typeface="Calibri"/>
                <a:ea typeface="Calibri"/>
                <a:cs typeface="Calibri"/>
              </a:rPr>
              <a:t> </a:t>
            </a:r>
            <a:endParaRPr lang="fr-CA" sz="1200" b="0" i="0" dirty="0">
              <a:solidFill>
                <a:srgbClr val="444444"/>
              </a:solidFill>
              <a:effectLst/>
              <a:highlight>
                <a:srgbClr val="F5F5F5"/>
              </a:highlight>
              <a:latin typeface="Calibri"/>
              <a:ea typeface="Calibri"/>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3101477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1 minute</a:t>
            </a:r>
            <a:endParaRPr lang="en-US" dirty="0">
              <a:solidFill>
                <a:srgbClr val="444444"/>
              </a:solidFill>
              <a:highlight>
                <a:srgbClr val="F5F5F5"/>
              </a:highlight>
            </a:endParaRPr>
          </a:p>
          <a:p>
            <a:endParaRPr lang="fr-CA" dirty="0">
              <a:solidFill>
                <a:srgbClr val="444444"/>
              </a:solidFill>
              <a:highlight>
                <a:srgbClr val="F5F5F5"/>
              </a:highlight>
            </a:endParaRPr>
          </a:p>
          <a:p>
            <a:r>
              <a:rPr lang="fr-CA" b="1" u="sng" dirty="0">
                <a:solidFill>
                  <a:srgbClr val="444444"/>
                </a:solidFill>
                <a:highlight>
                  <a:srgbClr val="F5F5F5"/>
                </a:highlight>
              </a:rPr>
              <a:t>Instructions</a:t>
            </a:r>
            <a:endParaRPr lang="fr-CA" dirty="0">
              <a:solidFill>
                <a:srgbClr val="444444"/>
              </a:solidFill>
              <a:highlight>
                <a:srgbClr val="F5F5F5"/>
              </a:highlight>
            </a:endParaRPr>
          </a:p>
          <a:p>
            <a:endParaRPr lang="fr-CA" dirty="0">
              <a:solidFill>
                <a:srgbClr val="444444"/>
              </a:solidFill>
              <a:highlight>
                <a:srgbClr val="F5F5F5"/>
              </a:highlight>
            </a:endParaRPr>
          </a:p>
          <a:p>
            <a:pPr marL="285750" indent="-285750">
              <a:buFont typeface="Arial,Sans-Serif"/>
              <a:buChar char="•"/>
            </a:pPr>
            <a:r>
              <a:rPr lang="fr-CA" dirty="0" err="1">
                <a:solidFill>
                  <a:srgbClr val="444444"/>
                </a:solidFill>
                <a:highlight>
                  <a:srgbClr val="F5F5F5"/>
                </a:highlight>
              </a:rPr>
              <a:t>Explain</a:t>
            </a:r>
            <a:r>
              <a:rPr lang="fr-CA" dirty="0">
                <a:solidFill>
                  <a:srgbClr val="444444"/>
                </a:solidFill>
                <a:highlight>
                  <a:srgbClr val="F5F5F5"/>
                </a:highlight>
              </a:rPr>
              <a:t> </a:t>
            </a:r>
            <a:r>
              <a:rPr lang="fr-CA" dirty="0" err="1">
                <a:solidFill>
                  <a:srgbClr val="444444"/>
                </a:solidFill>
                <a:highlight>
                  <a:srgbClr val="F5F5F5"/>
                </a:highlight>
              </a:rPr>
              <a:t>that</a:t>
            </a:r>
            <a:r>
              <a:rPr lang="fr-CA" dirty="0">
                <a:solidFill>
                  <a:srgbClr val="444444"/>
                </a:solidFill>
                <a:highlight>
                  <a:srgbClr val="F5F5F5"/>
                </a:highlight>
              </a:rPr>
              <a:t> </a:t>
            </a:r>
            <a:r>
              <a:rPr lang="fr-CA" dirty="0" err="1">
                <a:solidFill>
                  <a:srgbClr val="444444"/>
                </a:solidFill>
                <a:highlight>
                  <a:srgbClr val="F5F5F5"/>
                </a:highlight>
              </a:rPr>
              <a:t>this</a:t>
            </a:r>
            <a:r>
              <a:rPr lang="fr-CA" dirty="0">
                <a:solidFill>
                  <a:srgbClr val="444444"/>
                </a:solidFill>
                <a:highlight>
                  <a:srgbClr val="F5F5F5"/>
                </a:highlight>
              </a:rPr>
              <a:t> </a:t>
            </a:r>
            <a:r>
              <a:rPr lang="fr-CA" dirty="0" err="1">
                <a:solidFill>
                  <a:srgbClr val="444444"/>
                </a:solidFill>
                <a:highlight>
                  <a:srgbClr val="F5F5F5"/>
                </a:highlight>
              </a:rPr>
              <a:t>legal</a:t>
            </a:r>
            <a:r>
              <a:rPr lang="fr-CA" dirty="0">
                <a:solidFill>
                  <a:srgbClr val="444444"/>
                </a:solidFill>
                <a:highlight>
                  <a:srgbClr val="F5F5F5"/>
                </a:highlight>
              </a:rPr>
              <a:t> </a:t>
            </a:r>
            <a:r>
              <a:rPr lang="fr-CA" dirty="0" err="1">
                <a:solidFill>
                  <a:srgbClr val="444444"/>
                </a:solidFill>
                <a:highlight>
                  <a:srgbClr val="F5F5F5"/>
                </a:highlight>
              </a:rPr>
              <a:t>resources</a:t>
            </a:r>
            <a:r>
              <a:rPr lang="fr-CA" dirty="0">
                <a:solidFill>
                  <a:srgbClr val="444444"/>
                </a:solidFill>
                <a:highlight>
                  <a:srgbClr val="F5F5F5"/>
                </a:highlight>
              </a:rPr>
              <a:t> </a:t>
            </a:r>
            <a:r>
              <a:rPr lang="fr-CA" dirty="0" err="1">
                <a:solidFill>
                  <a:srgbClr val="444444"/>
                </a:solidFill>
                <a:highlight>
                  <a:srgbClr val="F5F5F5"/>
                </a:highlight>
              </a:rPr>
              <a:t>is</a:t>
            </a:r>
            <a:r>
              <a:rPr lang="fr-CA" dirty="0">
                <a:solidFill>
                  <a:srgbClr val="444444"/>
                </a:solidFill>
                <a:highlight>
                  <a:srgbClr val="F5F5F5"/>
                </a:highlight>
              </a:rPr>
              <a:t> </a:t>
            </a:r>
            <a:r>
              <a:rPr lang="fr-CA" dirty="0" err="1">
                <a:solidFill>
                  <a:srgbClr val="444444"/>
                </a:solidFill>
                <a:highlight>
                  <a:srgbClr val="F5F5F5"/>
                </a:highlight>
              </a:rPr>
              <a:t>avalaible</a:t>
            </a:r>
            <a:r>
              <a:rPr lang="fr-CA" dirty="0">
                <a:solidFill>
                  <a:srgbClr val="444444"/>
                </a:solidFill>
                <a:highlight>
                  <a:srgbClr val="F5F5F5"/>
                </a:highlight>
              </a:rPr>
              <a:t> to the participants if </a:t>
            </a:r>
            <a:r>
              <a:rPr lang="fr-CA" dirty="0" err="1">
                <a:solidFill>
                  <a:srgbClr val="444444"/>
                </a:solidFill>
                <a:highlight>
                  <a:srgbClr val="F5F5F5"/>
                </a:highlight>
              </a:rPr>
              <a:t>they</a:t>
            </a:r>
            <a:r>
              <a:rPr lang="fr-CA" dirty="0">
                <a:solidFill>
                  <a:srgbClr val="444444"/>
                </a:solidFill>
                <a:highlight>
                  <a:srgbClr val="F5F5F5"/>
                </a:highlight>
              </a:rPr>
              <a:t> face </a:t>
            </a:r>
            <a:r>
              <a:rPr lang="fr-CA" dirty="0" err="1">
                <a:solidFill>
                  <a:srgbClr val="444444"/>
                </a:solidFill>
                <a:highlight>
                  <a:srgbClr val="F5F5F5"/>
                </a:highlight>
              </a:rPr>
              <a:t>legal</a:t>
            </a:r>
            <a:r>
              <a:rPr lang="fr-CA" dirty="0">
                <a:solidFill>
                  <a:srgbClr val="444444"/>
                </a:solidFill>
                <a:highlight>
                  <a:srgbClr val="F5F5F5"/>
                </a:highlight>
              </a:rPr>
              <a:t> issues </a:t>
            </a:r>
            <a:r>
              <a:rPr lang="fr-CA" dirty="0" err="1">
                <a:solidFill>
                  <a:srgbClr val="444444"/>
                </a:solidFill>
                <a:highlight>
                  <a:srgbClr val="F5F5F5"/>
                </a:highlight>
              </a:rPr>
              <a:t>related</a:t>
            </a:r>
            <a:r>
              <a:rPr lang="fr-CA" dirty="0">
                <a:solidFill>
                  <a:srgbClr val="444444"/>
                </a:solidFill>
                <a:highlight>
                  <a:srgbClr val="F5F5F5"/>
                </a:highlight>
              </a:rPr>
              <a:t> to immigration :  the Commission des services juridiques (</a:t>
            </a:r>
            <a:r>
              <a:rPr lang="fr-CA" dirty="0" err="1">
                <a:solidFill>
                  <a:srgbClr val="444444"/>
                </a:solidFill>
                <a:highlight>
                  <a:srgbClr val="F5F5F5"/>
                </a:highlight>
              </a:rPr>
              <a:t>legal</a:t>
            </a:r>
            <a:r>
              <a:rPr lang="fr-CA" dirty="0">
                <a:solidFill>
                  <a:srgbClr val="444444"/>
                </a:solidFill>
                <a:highlight>
                  <a:srgbClr val="F5F5F5"/>
                </a:highlight>
              </a:rPr>
              <a:t> </a:t>
            </a:r>
            <a:r>
              <a:rPr lang="fr-CA" dirty="0" err="1">
                <a:solidFill>
                  <a:srgbClr val="444444"/>
                </a:solidFill>
                <a:highlight>
                  <a:srgbClr val="F5F5F5"/>
                </a:highlight>
              </a:rPr>
              <a:t>aid</a:t>
            </a:r>
            <a:r>
              <a:rPr lang="fr-CA" dirty="0">
                <a:solidFill>
                  <a:srgbClr val="444444"/>
                </a:solidFill>
                <a:highlight>
                  <a:srgbClr val="F5F5F5"/>
                </a:highlight>
              </a:rPr>
              <a:t>) </a:t>
            </a:r>
            <a:r>
              <a:rPr lang="fr-CA" dirty="0" err="1">
                <a:solidFill>
                  <a:srgbClr val="444444"/>
                </a:solidFill>
                <a:highlight>
                  <a:srgbClr val="F5F5F5"/>
                </a:highlight>
              </a:rPr>
              <a:t>provides</a:t>
            </a:r>
            <a:r>
              <a:rPr lang="fr-CA" dirty="0">
                <a:solidFill>
                  <a:srgbClr val="444444"/>
                </a:solidFill>
                <a:highlight>
                  <a:srgbClr val="F5F5F5"/>
                </a:highlight>
              </a:rPr>
              <a:t> services for free or at </a:t>
            </a:r>
            <a:r>
              <a:rPr lang="fr-CA" dirty="0" err="1">
                <a:solidFill>
                  <a:srgbClr val="444444"/>
                </a:solidFill>
                <a:highlight>
                  <a:srgbClr val="F5F5F5"/>
                </a:highlight>
              </a:rPr>
              <a:t>low</a:t>
            </a:r>
            <a:r>
              <a:rPr lang="fr-CA" dirty="0">
                <a:solidFill>
                  <a:srgbClr val="444444"/>
                </a:solidFill>
                <a:highlight>
                  <a:srgbClr val="F5F5F5"/>
                </a:highlight>
              </a:rPr>
              <a:t> </a:t>
            </a:r>
            <a:r>
              <a:rPr lang="fr-CA" dirty="0" err="1">
                <a:solidFill>
                  <a:srgbClr val="444444"/>
                </a:solidFill>
                <a:highlight>
                  <a:srgbClr val="F5F5F5"/>
                </a:highlight>
              </a:rPr>
              <a:t>cost</a:t>
            </a:r>
            <a:r>
              <a:rPr lang="fr-CA" dirty="0">
                <a:solidFill>
                  <a:srgbClr val="444444"/>
                </a:solidFill>
                <a:highlight>
                  <a:srgbClr val="F5F5F5"/>
                </a:highlight>
              </a:rPr>
              <a:t> </a:t>
            </a:r>
            <a:r>
              <a:rPr lang="fr-CA" dirty="0" err="1">
                <a:solidFill>
                  <a:srgbClr val="444444"/>
                </a:solidFill>
                <a:highlight>
                  <a:srgbClr val="F5F5F5"/>
                </a:highlight>
              </a:rPr>
              <a:t>with</a:t>
            </a:r>
            <a:r>
              <a:rPr lang="fr-CA" dirty="0">
                <a:solidFill>
                  <a:srgbClr val="444444"/>
                </a:solidFill>
                <a:highlight>
                  <a:srgbClr val="F5F5F5"/>
                </a:highlight>
              </a:rPr>
              <a:t> the help of </a:t>
            </a:r>
            <a:r>
              <a:rPr lang="fr-CA" dirty="0" err="1">
                <a:solidFill>
                  <a:srgbClr val="444444"/>
                </a:solidFill>
                <a:highlight>
                  <a:srgbClr val="F5F5F5"/>
                </a:highlight>
              </a:rPr>
              <a:t>lawyers</a:t>
            </a:r>
            <a:r>
              <a:rPr lang="fr-CA" dirty="0">
                <a:solidFill>
                  <a:srgbClr val="444444"/>
                </a:solidFill>
                <a:highlight>
                  <a:srgbClr val="F5F5F5"/>
                </a:highlight>
              </a:rPr>
              <a:t> for people </a:t>
            </a:r>
            <a:r>
              <a:rPr lang="fr-CA" dirty="0" err="1">
                <a:solidFill>
                  <a:srgbClr val="444444"/>
                </a:solidFill>
                <a:highlight>
                  <a:srgbClr val="F5F5F5"/>
                </a:highlight>
              </a:rPr>
              <a:t>eligibile</a:t>
            </a:r>
            <a:r>
              <a:rPr lang="fr-CA" dirty="0">
                <a:solidFill>
                  <a:srgbClr val="444444"/>
                </a:solidFill>
                <a:highlight>
                  <a:srgbClr val="F5F5F5"/>
                </a:highlight>
              </a:rPr>
              <a:t> to </a:t>
            </a:r>
            <a:r>
              <a:rPr lang="fr-CA" dirty="0" err="1">
                <a:solidFill>
                  <a:srgbClr val="444444"/>
                </a:solidFill>
                <a:highlight>
                  <a:srgbClr val="F5F5F5"/>
                </a:highlight>
              </a:rPr>
              <a:t>legal</a:t>
            </a:r>
            <a:r>
              <a:rPr lang="fr-CA" dirty="0">
                <a:solidFill>
                  <a:srgbClr val="444444"/>
                </a:solidFill>
                <a:highlight>
                  <a:srgbClr val="F5F5F5"/>
                </a:highlight>
              </a:rPr>
              <a:t> </a:t>
            </a:r>
            <a:r>
              <a:rPr lang="fr-CA" dirty="0" err="1">
                <a:solidFill>
                  <a:srgbClr val="444444"/>
                </a:solidFill>
                <a:highlight>
                  <a:srgbClr val="F5F5F5"/>
                </a:highlight>
              </a:rPr>
              <a:t>aid</a:t>
            </a:r>
            <a:r>
              <a:rPr lang="fr-CA" dirty="0">
                <a:solidFill>
                  <a:srgbClr val="444444"/>
                </a:solidFill>
                <a:highlight>
                  <a:srgbClr val="F5F5F5"/>
                </a:highlight>
              </a:rPr>
              <a:t>. The Commission </a:t>
            </a:r>
            <a:r>
              <a:rPr lang="fr-CA" dirty="0" err="1">
                <a:solidFill>
                  <a:srgbClr val="444444"/>
                </a:solidFill>
                <a:highlight>
                  <a:srgbClr val="F5F5F5"/>
                </a:highlight>
              </a:rPr>
              <a:t>also</a:t>
            </a:r>
            <a:r>
              <a:rPr lang="fr-CA" dirty="0">
                <a:solidFill>
                  <a:srgbClr val="444444"/>
                </a:solidFill>
                <a:highlight>
                  <a:srgbClr val="F5F5F5"/>
                </a:highlight>
              </a:rPr>
              <a:t> </a:t>
            </a:r>
            <a:r>
              <a:rPr lang="fr-CA" dirty="0" err="1">
                <a:solidFill>
                  <a:srgbClr val="444444"/>
                </a:solidFill>
                <a:highlight>
                  <a:srgbClr val="F5F5F5"/>
                </a:highlight>
              </a:rPr>
              <a:t>offers</a:t>
            </a:r>
            <a:r>
              <a:rPr lang="fr-CA" dirty="0">
                <a:solidFill>
                  <a:srgbClr val="444444"/>
                </a:solidFill>
                <a:highlight>
                  <a:srgbClr val="F5F5F5"/>
                </a:highlight>
              </a:rPr>
              <a:t> </a:t>
            </a:r>
            <a:r>
              <a:rPr lang="fr-CA" dirty="0" err="1">
                <a:solidFill>
                  <a:srgbClr val="444444"/>
                </a:solidFill>
                <a:highlight>
                  <a:srgbClr val="F5F5F5"/>
                </a:highlight>
              </a:rPr>
              <a:t>legal</a:t>
            </a:r>
            <a:r>
              <a:rPr lang="fr-CA" dirty="0">
                <a:solidFill>
                  <a:srgbClr val="444444"/>
                </a:solidFill>
                <a:highlight>
                  <a:srgbClr val="F5F5F5"/>
                </a:highlight>
              </a:rPr>
              <a:t> services </a:t>
            </a:r>
            <a:r>
              <a:rPr lang="fr-CA" dirty="0" err="1">
                <a:solidFill>
                  <a:srgbClr val="444444"/>
                </a:solidFill>
                <a:highlight>
                  <a:srgbClr val="F5F5F5"/>
                </a:highlight>
              </a:rPr>
              <a:t>related</a:t>
            </a:r>
            <a:r>
              <a:rPr lang="fr-CA" dirty="0">
                <a:solidFill>
                  <a:srgbClr val="444444"/>
                </a:solidFill>
                <a:highlight>
                  <a:srgbClr val="F5F5F5"/>
                </a:highlight>
              </a:rPr>
              <a:t> to social </a:t>
            </a:r>
            <a:r>
              <a:rPr lang="fr-CA" dirty="0" err="1">
                <a:solidFill>
                  <a:srgbClr val="444444"/>
                </a:solidFill>
                <a:highlight>
                  <a:srgbClr val="F5F5F5"/>
                </a:highlight>
              </a:rPr>
              <a:t>security</a:t>
            </a:r>
            <a:r>
              <a:rPr lang="fr-CA" dirty="0">
                <a:solidFill>
                  <a:srgbClr val="444444"/>
                </a:solidFill>
                <a:highlight>
                  <a:srgbClr val="F5F5F5"/>
                </a:highlight>
              </a:rPr>
              <a:t>. </a:t>
            </a:r>
          </a:p>
          <a:p>
            <a:pPr marL="285750" indent="-285750">
              <a:buFont typeface="Arial"/>
              <a:buChar char="•"/>
            </a:pPr>
            <a:r>
              <a:rPr lang="fr-CA" dirty="0">
                <a:solidFill>
                  <a:srgbClr val="444444"/>
                </a:solidFill>
                <a:highlight>
                  <a:srgbClr val="F5F5F5"/>
                </a:highlight>
              </a:rPr>
              <a:t>To </a:t>
            </a:r>
            <a:r>
              <a:rPr lang="fr-CA" dirty="0" err="1">
                <a:solidFill>
                  <a:srgbClr val="444444"/>
                </a:solidFill>
                <a:highlight>
                  <a:srgbClr val="F5F5F5"/>
                </a:highlight>
              </a:rPr>
              <a:t>find</a:t>
            </a:r>
            <a:r>
              <a:rPr lang="fr-CA" dirty="0">
                <a:solidFill>
                  <a:srgbClr val="444444"/>
                </a:solidFill>
                <a:highlight>
                  <a:srgbClr val="F5F5F5"/>
                </a:highlight>
              </a:rPr>
              <a:t> a </a:t>
            </a:r>
            <a:r>
              <a:rPr lang="fr-CA" dirty="0" err="1">
                <a:solidFill>
                  <a:srgbClr val="444444"/>
                </a:solidFill>
                <a:highlight>
                  <a:srgbClr val="F5F5F5"/>
                </a:highlight>
              </a:rPr>
              <a:t>legal</a:t>
            </a:r>
            <a:r>
              <a:rPr lang="fr-CA" dirty="0">
                <a:solidFill>
                  <a:srgbClr val="444444"/>
                </a:solidFill>
                <a:highlight>
                  <a:srgbClr val="F5F5F5"/>
                </a:highlight>
              </a:rPr>
              <a:t> </a:t>
            </a:r>
            <a:r>
              <a:rPr lang="fr-CA" dirty="0" err="1">
                <a:solidFill>
                  <a:srgbClr val="444444"/>
                </a:solidFill>
                <a:highlight>
                  <a:srgbClr val="F5F5F5"/>
                </a:highlight>
              </a:rPr>
              <a:t>aid</a:t>
            </a:r>
            <a:r>
              <a:rPr lang="fr-CA" dirty="0">
                <a:solidFill>
                  <a:srgbClr val="444444"/>
                </a:solidFill>
                <a:highlight>
                  <a:srgbClr val="F5F5F5"/>
                </a:highlight>
              </a:rPr>
              <a:t> office:  </a:t>
            </a:r>
            <a:r>
              <a:rPr lang="fr-CA" dirty="0">
                <a:solidFill>
                  <a:srgbClr val="444444"/>
                </a:solidFill>
                <a:highlight>
                  <a:srgbClr val="F5F5F5"/>
                </a:highlight>
                <a:hlinkClick r:id="rId3"/>
              </a:rPr>
              <a:t>https://www.csj.qc.ca/commission-des-services-juridiques/nous-joindre/bureaux-d-aide-juridique/en</a:t>
            </a:r>
            <a:r>
              <a:rPr lang="fr-CA" dirty="0">
                <a:solidFill>
                  <a:srgbClr val="444444"/>
                </a:solidFill>
                <a:highlight>
                  <a:srgbClr val="F5F5F5"/>
                </a:highlight>
              </a:rPr>
              <a:t> </a:t>
            </a:r>
          </a:p>
          <a:p>
            <a:endParaRPr lang="fr-CA" dirty="0">
              <a:solidFill>
                <a:srgbClr val="444444"/>
              </a:solidFill>
              <a:highlight>
                <a:srgbClr val="F5F5F5"/>
              </a:highlight>
            </a:endParaRPr>
          </a:p>
          <a:p>
            <a:pPr algn="l"/>
            <a:endParaRPr lang="en-US" sz="1200" b="0" i="0" dirty="0">
              <a:solidFill>
                <a:srgbClr val="444444"/>
              </a:solidFill>
              <a:effectLst/>
              <a:highlight>
                <a:srgbClr val="F5F5F5"/>
              </a:highlight>
              <a:latin typeface="Calibri"/>
              <a:ea typeface="Calibri"/>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2574331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fr-CA"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dirty="0">
                <a:solidFill>
                  <a:srgbClr val="444444"/>
                </a:solidFill>
                <a:effectLst/>
                <a:highlight>
                  <a:srgbClr val="F5F5F5"/>
                </a:highlight>
                <a:latin typeface="Calibri" panose="020F0502020204030204" pitchFamily="34" charset="0"/>
              </a:rPr>
              <a:t>​</a:t>
            </a:r>
          </a:p>
          <a:p>
            <a:endParaRPr lang="fr-CA" dirty="0">
              <a:solidFill>
                <a:srgbClr val="444444"/>
              </a:solidFill>
              <a:highlight>
                <a:srgbClr val="F5F5F5"/>
              </a:highlight>
              <a:latin typeface="Calibri"/>
              <a:ea typeface="Calibri"/>
              <a:cs typeface="Calibri"/>
            </a:endParaRPr>
          </a:p>
          <a:p>
            <a:pPr marL="285750" indent="-285750" fontAlgn="base">
              <a:buFont typeface="Arial" panose="020B0604020202020204" pitchFamily="34" charset="0"/>
              <a:buChar char="•"/>
            </a:pPr>
            <a:r>
              <a:rPr lang="fr-CA" sz="1800" b="0" i="0" u="none" strike="noStrike" dirty="0" err="1">
                <a:solidFill>
                  <a:srgbClr val="000000"/>
                </a:solidFill>
                <a:effectLst/>
                <a:highlight>
                  <a:srgbClr val="F5F5F5"/>
                </a:highlight>
                <a:latin typeface="Calibri"/>
                <a:ea typeface="Calibri"/>
                <a:cs typeface="Calibri"/>
              </a:rPr>
              <a:t>Explain</a:t>
            </a:r>
            <a:r>
              <a:rPr lang="fr-CA" sz="1800" b="0" i="0" u="none" strike="noStrike" dirty="0">
                <a:solidFill>
                  <a:srgbClr val="000000"/>
                </a:solidFill>
                <a:effectLst/>
                <a:highlight>
                  <a:srgbClr val="F5F5F5"/>
                </a:highlight>
                <a:latin typeface="Calibri"/>
                <a:ea typeface="Calibri"/>
                <a:cs typeface="Calibri"/>
              </a:rPr>
              <a:t> </a:t>
            </a:r>
            <a:r>
              <a:rPr lang="fr-CA" sz="1800" b="0" i="0" u="none" strike="noStrike" dirty="0" err="1">
                <a:solidFill>
                  <a:srgbClr val="000000"/>
                </a:solidFill>
                <a:effectLst/>
                <a:highlight>
                  <a:srgbClr val="F5F5F5"/>
                </a:highlight>
                <a:latin typeface="Calibri"/>
                <a:ea typeface="Calibri"/>
                <a:cs typeface="Calibri"/>
              </a:rPr>
              <a:t>that</a:t>
            </a:r>
            <a:r>
              <a:rPr lang="fr-CA" sz="1800" b="0" i="0" u="none" strike="noStrike" dirty="0">
                <a:solidFill>
                  <a:srgbClr val="000000"/>
                </a:solidFill>
                <a:effectLst/>
                <a:highlight>
                  <a:srgbClr val="F5F5F5"/>
                </a:highlight>
                <a:latin typeface="Calibri"/>
                <a:ea typeface="Calibri"/>
                <a:cs typeface="Calibri"/>
              </a:rPr>
              <a:t> </a:t>
            </a:r>
            <a:r>
              <a:rPr lang="fr-CA" sz="1800" b="0" i="0" u="none" strike="noStrike" dirty="0" err="1">
                <a:solidFill>
                  <a:srgbClr val="000000"/>
                </a:solidFill>
                <a:effectLst/>
                <a:highlight>
                  <a:srgbClr val="F5F5F5"/>
                </a:highlight>
                <a:latin typeface="Calibri"/>
                <a:ea typeface="Calibri"/>
                <a:cs typeface="Calibri"/>
              </a:rPr>
              <a:t>this</a:t>
            </a:r>
            <a:r>
              <a:rPr lang="fr-CA" sz="1800" b="0" i="0" u="none" strike="noStrike" dirty="0">
                <a:solidFill>
                  <a:srgbClr val="000000"/>
                </a:solidFill>
                <a:effectLst/>
                <a:highlight>
                  <a:srgbClr val="F5F5F5"/>
                </a:highlight>
                <a:latin typeface="Calibri"/>
                <a:ea typeface="Calibri"/>
                <a:cs typeface="Calibri"/>
              </a:rPr>
              <a:t> </a:t>
            </a:r>
            <a:r>
              <a:rPr lang="fr-CA" sz="1800" b="0" i="0" u="none" strike="noStrike" dirty="0" err="1">
                <a:solidFill>
                  <a:srgbClr val="000000"/>
                </a:solidFill>
                <a:effectLst/>
                <a:highlight>
                  <a:srgbClr val="F5F5F5"/>
                </a:highlight>
                <a:latin typeface="Calibri"/>
                <a:ea typeface="Calibri"/>
                <a:cs typeface="Calibri"/>
              </a:rPr>
              <a:t>legal</a:t>
            </a:r>
            <a:r>
              <a:rPr lang="fr-CA" sz="1800" b="0" i="0" u="none" strike="noStrike" dirty="0">
                <a:solidFill>
                  <a:srgbClr val="000000"/>
                </a:solidFill>
                <a:effectLst/>
                <a:highlight>
                  <a:srgbClr val="F5F5F5"/>
                </a:highlight>
                <a:latin typeface="Calibri"/>
                <a:ea typeface="Calibri"/>
                <a:cs typeface="Calibri"/>
              </a:rPr>
              <a:t> </a:t>
            </a:r>
            <a:r>
              <a:rPr lang="fr-CA" sz="1800" b="0" i="0" u="none" strike="noStrike" dirty="0" err="1">
                <a:solidFill>
                  <a:srgbClr val="000000"/>
                </a:solidFill>
                <a:effectLst/>
                <a:highlight>
                  <a:srgbClr val="F5F5F5"/>
                </a:highlight>
                <a:latin typeface="Calibri"/>
                <a:ea typeface="Calibri"/>
                <a:cs typeface="Calibri"/>
              </a:rPr>
              <a:t>resource</a:t>
            </a:r>
            <a:r>
              <a:rPr lang="fr-CA" sz="1800" b="0" i="0" u="none" strike="noStrike" dirty="0">
                <a:solidFill>
                  <a:srgbClr val="000000"/>
                </a:solidFill>
                <a:effectLst/>
                <a:highlight>
                  <a:srgbClr val="F5F5F5"/>
                </a:highlight>
                <a:latin typeface="Calibri"/>
                <a:ea typeface="Calibri"/>
                <a:cs typeface="Calibri"/>
              </a:rPr>
              <a:t> if </a:t>
            </a:r>
            <a:r>
              <a:rPr lang="fr-CA" sz="1800" b="0" i="0" u="none" strike="noStrike" dirty="0" err="1">
                <a:solidFill>
                  <a:srgbClr val="000000"/>
                </a:solidFill>
                <a:effectLst/>
                <a:highlight>
                  <a:srgbClr val="F5F5F5"/>
                </a:highlight>
                <a:latin typeface="Calibri"/>
                <a:ea typeface="Calibri"/>
                <a:cs typeface="Calibri"/>
              </a:rPr>
              <a:t>avalaible</a:t>
            </a:r>
            <a:r>
              <a:rPr lang="fr-CA" sz="1800" b="0" i="0" u="none" strike="noStrike" dirty="0">
                <a:solidFill>
                  <a:srgbClr val="000000"/>
                </a:solidFill>
                <a:effectLst/>
                <a:highlight>
                  <a:srgbClr val="F5F5F5"/>
                </a:highlight>
                <a:latin typeface="Calibri"/>
                <a:ea typeface="Calibri"/>
                <a:cs typeface="Calibri"/>
              </a:rPr>
              <a:t> to participants if </a:t>
            </a:r>
            <a:r>
              <a:rPr lang="fr-CA" sz="1800" b="0" i="0" u="none" strike="noStrike" dirty="0" err="1">
                <a:solidFill>
                  <a:srgbClr val="000000"/>
                </a:solidFill>
                <a:effectLst/>
                <a:highlight>
                  <a:srgbClr val="F5F5F5"/>
                </a:highlight>
                <a:latin typeface="Calibri"/>
                <a:ea typeface="Calibri"/>
                <a:cs typeface="Calibri"/>
              </a:rPr>
              <a:t>they</a:t>
            </a:r>
            <a:r>
              <a:rPr lang="fr-CA" sz="1800" b="0" i="0" u="none" strike="noStrike" dirty="0">
                <a:solidFill>
                  <a:srgbClr val="000000"/>
                </a:solidFill>
                <a:effectLst/>
                <a:highlight>
                  <a:srgbClr val="F5F5F5"/>
                </a:highlight>
                <a:latin typeface="Calibri"/>
                <a:ea typeface="Calibri"/>
                <a:cs typeface="Calibri"/>
              </a:rPr>
              <a:t> </a:t>
            </a:r>
            <a:r>
              <a:rPr lang="fr-CA" sz="1800" b="0" i="0" u="none" strike="noStrike" dirty="0" err="1">
                <a:solidFill>
                  <a:srgbClr val="000000"/>
                </a:solidFill>
                <a:effectLst/>
                <a:highlight>
                  <a:srgbClr val="F5F5F5"/>
                </a:highlight>
                <a:latin typeface="Calibri"/>
                <a:ea typeface="Calibri"/>
                <a:cs typeface="Calibri"/>
              </a:rPr>
              <a:t>need</a:t>
            </a:r>
            <a:r>
              <a:rPr lang="fr-CA" sz="1800" b="0" i="0" u="none" strike="noStrike" dirty="0">
                <a:solidFill>
                  <a:srgbClr val="000000"/>
                </a:solidFill>
                <a:effectLst/>
                <a:highlight>
                  <a:srgbClr val="F5F5F5"/>
                </a:highlight>
                <a:latin typeface="Calibri"/>
                <a:ea typeface="Calibri"/>
                <a:cs typeface="Calibri"/>
              </a:rPr>
              <a:t> a </a:t>
            </a:r>
            <a:r>
              <a:rPr lang="fr-CA" sz="1800" b="0" i="0" u="none" strike="noStrike" dirty="0" err="1">
                <a:solidFill>
                  <a:srgbClr val="000000"/>
                </a:solidFill>
                <a:effectLst/>
                <a:highlight>
                  <a:srgbClr val="F5F5F5"/>
                </a:highlight>
                <a:latin typeface="Calibri"/>
                <a:ea typeface="Calibri"/>
                <a:cs typeface="Calibri"/>
              </a:rPr>
              <a:t>lawyer</a:t>
            </a:r>
            <a:r>
              <a:rPr lang="fr-CA" sz="1800" b="0" i="0" u="none" strike="noStrike" dirty="0">
                <a:solidFill>
                  <a:srgbClr val="000000"/>
                </a:solidFill>
                <a:effectLst/>
                <a:highlight>
                  <a:srgbClr val="F5F5F5"/>
                </a:highlight>
                <a:latin typeface="Calibri"/>
                <a:ea typeface="Calibri"/>
                <a:cs typeface="Calibri"/>
              </a:rPr>
              <a:t> for </a:t>
            </a:r>
            <a:r>
              <a:rPr lang="fr-CA" sz="1800" b="0" i="0" u="none" strike="noStrike" dirty="0" err="1">
                <a:solidFill>
                  <a:srgbClr val="000000"/>
                </a:solidFill>
                <a:effectLst/>
                <a:highlight>
                  <a:srgbClr val="F5F5F5"/>
                </a:highlight>
                <a:latin typeface="Calibri"/>
                <a:ea typeface="Calibri"/>
                <a:cs typeface="Calibri"/>
              </a:rPr>
              <a:t>personalized</a:t>
            </a:r>
            <a:r>
              <a:rPr lang="fr-CA" sz="1800" b="0" i="0" u="none" strike="noStrike" dirty="0">
                <a:solidFill>
                  <a:srgbClr val="000000"/>
                </a:solidFill>
                <a:effectLst/>
                <a:highlight>
                  <a:srgbClr val="F5F5F5"/>
                </a:highlight>
                <a:latin typeface="Calibri"/>
                <a:ea typeface="Calibri"/>
                <a:cs typeface="Calibri"/>
              </a:rPr>
              <a:t> </a:t>
            </a:r>
            <a:r>
              <a:rPr lang="fr-CA" sz="1800" b="0" i="0" u="none" strike="noStrike" dirty="0" err="1">
                <a:solidFill>
                  <a:srgbClr val="000000"/>
                </a:solidFill>
                <a:effectLst/>
                <a:highlight>
                  <a:srgbClr val="F5F5F5"/>
                </a:highlight>
                <a:latin typeface="Calibri"/>
                <a:ea typeface="Calibri"/>
                <a:cs typeface="Calibri"/>
              </a:rPr>
              <a:t>legal</a:t>
            </a:r>
            <a:r>
              <a:rPr lang="fr-CA" sz="1800" b="0" i="0" u="none" strike="noStrike" dirty="0">
                <a:solidFill>
                  <a:srgbClr val="000000"/>
                </a:solidFill>
                <a:effectLst/>
                <a:highlight>
                  <a:srgbClr val="F5F5F5"/>
                </a:highlight>
                <a:latin typeface="Calibri"/>
                <a:ea typeface="Calibri"/>
                <a:cs typeface="Calibri"/>
              </a:rPr>
              <a:t> </a:t>
            </a:r>
            <a:r>
              <a:rPr lang="fr-CA" sz="1800" b="0" i="0" u="none" strike="noStrike" dirty="0" err="1">
                <a:solidFill>
                  <a:srgbClr val="000000"/>
                </a:solidFill>
                <a:effectLst/>
                <a:highlight>
                  <a:srgbClr val="F5F5F5"/>
                </a:highlight>
                <a:latin typeface="Calibri"/>
                <a:ea typeface="Calibri"/>
                <a:cs typeface="Calibri"/>
              </a:rPr>
              <a:t>advice</a:t>
            </a:r>
            <a:r>
              <a:rPr lang="fr-CA" sz="1800" b="0" i="0" u="none" strike="noStrike" dirty="0">
                <a:solidFill>
                  <a:srgbClr val="000000"/>
                </a:solidFill>
                <a:effectLst/>
                <a:highlight>
                  <a:srgbClr val="F5F5F5"/>
                </a:highlight>
                <a:latin typeface="Calibri"/>
                <a:ea typeface="Calibri"/>
                <a:cs typeface="Calibri"/>
              </a:rPr>
              <a:t>. </a:t>
            </a:r>
          </a:p>
          <a:p>
            <a:pPr marL="285750" indent="-285750" fontAlgn="base">
              <a:buFont typeface="Arial" panose="020B0604020202020204" pitchFamily="34" charset="0"/>
              <a:buChar char="•"/>
            </a:pPr>
            <a:endParaRPr lang="fr-CA" sz="1800" dirty="0">
              <a:solidFill>
                <a:srgbClr val="000000"/>
              </a:solidFill>
              <a:highlight>
                <a:srgbClr val="F5F5F5"/>
              </a:highlight>
              <a:latin typeface="Calibri"/>
              <a:ea typeface="Calibri"/>
              <a:cs typeface="Calibri"/>
            </a:endParaRPr>
          </a:p>
          <a:p>
            <a:pPr marL="285750" indent="-285750" fontAlgn="base">
              <a:buFont typeface="Arial" panose="020B0604020202020204" pitchFamily="34" charset="0"/>
              <a:buChar char="•"/>
            </a:pPr>
            <a:r>
              <a:rPr lang="fr-CA" sz="1800" dirty="0">
                <a:solidFill>
                  <a:srgbClr val="000000"/>
                </a:solidFill>
                <a:highlight>
                  <a:srgbClr val="F5F5F5"/>
                </a:highlight>
                <a:latin typeface="Calibri"/>
                <a:ea typeface="Calibri"/>
                <a:cs typeface="Calibri"/>
              </a:rPr>
              <a:t>To contact </a:t>
            </a:r>
            <a:r>
              <a:rPr lang="fr-CA" sz="1800">
                <a:solidFill>
                  <a:srgbClr val="000000"/>
                </a:solidFill>
                <a:highlight>
                  <a:srgbClr val="F5F5F5"/>
                </a:highlight>
                <a:latin typeface="Calibri"/>
                <a:ea typeface="Calibri"/>
                <a:cs typeface="Calibri"/>
              </a:rPr>
              <a:t>them</a:t>
            </a:r>
            <a:r>
              <a:rPr lang="fr-CA" sz="1800" b="0" i="0" u="none" strike="noStrike">
                <a:solidFill>
                  <a:srgbClr val="000000"/>
                </a:solidFill>
                <a:effectLst/>
                <a:highlight>
                  <a:srgbClr val="F5F5F5"/>
                </a:highlight>
                <a:latin typeface="Calibri"/>
                <a:ea typeface="Calibri"/>
                <a:cs typeface="Calibri"/>
              </a:rPr>
              <a:t>: </a:t>
            </a:r>
            <a:r>
              <a:rPr lang="fr-CA">
                <a:solidFill>
                  <a:srgbClr val="000000"/>
                </a:solidFill>
                <a:highlight>
                  <a:srgbClr val="F5F5F5"/>
                </a:highlight>
              </a:rPr>
              <a:t>https://www.barreau.qc.ca/en/general-public/access-justice/referral-services/</a:t>
            </a:r>
            <a:endParaRPr lang="fr-CA">
              <a:highlight>
                <a:srgbClr val="F5F5F5"/>
              </a:highlight>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3 minutes</a:t>
            </a:r>
            <a:endParaRPr lang="en-US" dirty="0">
              <a:solidFill>
                <a:srgbClr val="444444"/>
              </a:solidFill>
              <a:highlight>
                <a:srgbClr val="F5F5F5"/>
              </a:highlight>
            </a:endParaRPr>
          </a:p>
          <a:p>
            <a:r>
              <a:rPr lang="fr-CA" b="1" u="sng" dirty="0">
                <a:solidFill>
                  <a:srgbClr val="444444"/>
                </a:solidFill>
                <a:highlight>
                  <a:srgbClr val="F5F5F5"/>
                </a:highlight>
              </a:rPr>
              <a:t>Instructions</a:t>
            </a:r>
            <a:endParaRPr lang="fr-CA" dirty="0">
              <a:solidFill>
                <a:srgbClr val="444444"/>
              </a:solidFill>
              <a:highlight>
                <a:srgbClr val="F5F5F5"/>
              </a:highlight>
            </a:endParaRPr>
          </a:p>
          <a:p>
            <a:pPr marL="171450" indent="-171450">
              <a:buFont typeface="Arial,Sans-Serif"/>
              <a:buChar char="•"/>
            </a:pPr>
            <a:r>
              <a:rPr lang="fr-CA" dirty="0" err="1">
                <a:solidFill>
                  <a:srgbClr val="444444"/>
                </a:solidFill>
                <a:highlight>
                  <a:srgbClr val="F5F5F5"/>
                </a:highlight>
              </a:rPr>
              <a:t>Remind</a:t>
            </a:r>
            <a:r>
              <a:rPr lang="fr-CA" dirty="0">
                <a:solidFill>
                  <a:srgbClr val="444444"/>
                </a:solidFill>
                <a:highlight>
                  <a:srgbClr val="F5F5F5"/>
                </a:highlight>
              </a:rPr>
              <a:t> the participants about the scenario </a:t>
            </a:r>
            <a:r>
              <a:rPr lang="fr-CA" dirty="0" err="1">
                <a:solidFill>
                  <a:srgbClr val="444444"/>
                </a:solidFill>
                <a:highlight>
                  <a:srgbClr val="F5F5F5"/>
                </a:highlight>
              </a:rPr>
              <a:t>shared</a:t>
            </a:r>
            <a:r>
              <a:rPr lang="fr-CA" dirty="0">
                <a:solidFill>
                  <a:srgbClr val="444444"/>
                </a:solidFill>
                <a:highlight>
                  <a:srgbClr val="F5F5F5"/>
                </a:highlight>
              </a:rPr>
              <a:t> at the </a:t>
            </a:r>
            <a:r>
              <a:rPr lang="fr-CA" dirty="0" err="1">
                <a:solidFill>
                  <a:srgbClr val="444444"/>
                </a:solidFill>
                <a:highlight>
                  <a:srgbClr val="F5F5F5"/>
                </a:highlight>
              </a:rPr>
              <a:t>beginning</a:t>
            </a:r>
            <a:r>
              <a:rPr lang="fr-CA" dirty="0">
                <a:solidFill>
                  <a:srgbClr val="444444"/>
                </a:solidFill>
                <a:highlight>
                  <a:srgbClr val="F5F5F5"/>
                </a:highlight>
              </a:rPr>
              <a:t> of the workshop.</a:t>
            </a:r>
          </a:p>
          <a:p>
            <a:pPr marL="171450" indent="-171450">
              <a:buFont typeface="Arial,Sans-Serif"/>
              <a:buChar char="•"/>
            </a:pPr>
            <a:r>
              <a:rPr lang="fr-CA" dirty="0" err="1">
                <a:solidFill>
                  <a:srgbClr val="444444"/>
                </a:solidFill>
                <a:highlight>
                  <a:srgbClr val="F5F5F5"/>
                </a:highlight>
              </a:rPr>
              <a:t>Ask</a:t>
            </a:r>
            <a:r>
              <a:rPr lang="fr-CA" dirty="0">
                <a:solidFill>
                  <a:srgbClr val="444444"/>
                </a:solidFill>
                <a:highlight>
                  <a:srgbClr val="F5F5F5"/>
                </a:highlight>
              </a:rPr>
              <a:t> the participants to </a:t>
            </a:r>
            <a:r>
              <a:rPr lang="fr-CA" dirty="0" err="1">
                <a:solidFill>
                  <a:srgbClr val="444444"/>
                </a:solidFill>
                <a:highlight>
                  <a:srgbClr val="F5F5F5"/>
                </a:highlight>
              </a:rPr>
              <a:t>answer</a:t>
            </a:r>
            <a:r>
              <a:rPr lang="fr-CA" dirty="0">
                <a:solidFill>
                  <a:srgbClr val="444444"/>
                </a:solidFill>
                <a:highlight>
                  <a:srgbClr val="F5F5F5"/>
                </a:highlight>
              </a:rPr>
              <a:t> the </a:t>
            </a:r>
            <a:r>
              <a:rPr lang="fr-CA" dirty="0" err="1">
                <a:solidFill>
                  <a:srgbClr val="444444"/>
                </a:solidFill>
                <a:highlight>
                  <a:srgbClr val="F5F5F5"/>
                </a:highlight>
              </a:rPr>
              <a:t>following</a:t>
            </a:r>
            <a:r>
              <a:rPr lang="fr-CA" dirty="0">
                <a:solidFill>
                  <a:srgbClr val="444444"/>
                </a:solidFill>
                <a:highlight>
                  <a:srgbClr val="F5F5F5"/>
                </a:highlight>
              </a:rPr>
              <a:t> question :</a:t>
            </a:r>
          </a:p>
          <a:p>
            <a:pPr marL="628650" lvl="1" indent="-171450">
              <a:buFont typeface="Arial,Sans-Serif"/>
              <a:buChar char="•"/>
            </a:pPr>
            <a:r>
              <a:rPr lang="en-US" sz="1200" b="0" i="0" kern="1200" dirty="0">
                <a:solidFill>
                  <a:schemeClr val="tx1"/>
                </a:solidFill>
                <a:effectLst/>
                <a:highlight>
                  <a:srgbClr val="F5F5F5"/>
                </a:highlight>
                <a:latin typeface="+mn-lt"/>
                <a:ea typeface="+mn-ea"/>
                <a:cs typeface="+mn-cs"/>
              </a:rPr>
              <a:t>Based on the information and resources we’ve discussed today, what options does </a:t>
            </a:r>
            <a:r>
              <a:rPr lang="fr-CA" dirty="0">
                <a:solidFill>
                  <a:srgbClr val="444444"/>
                </a:solidFill>
                <a:highlight>
                  <a:srgbClr val="F5F5F5"/>
                </a:highlight>
              </a:rPr>
              <a:t>Farah have?</a:t>
            </a:r>
          </a:p>
          <a:p>
            <a:pPr marL="171450" lvl="0" indent="-171450">
              <a:buFont typeface="Arial,Sans-Serif"/>
              <a:buChar char="•"/>
            </a:pPr>
            <a:r>
              <a:rPr lang="en-CA" dirty="0">
                <a:solidFill>
                  <a:srgbClr val="444444"/>
                </a:solidFill>
                <a:highlight>
                  <a:srgbClr val="F5F5F5"/>
                </a:highlight>
              </a:rPr>
              <a:t>Complete the participants’ answers by sharing some possible courses of action. Click to make these options appear on the screen.</a:t>
            </a:r>
            <a:endParaRPr lang="fr-CA" dirty="0">
              <a:solidFill>
                <a:srgbClr val="444444"/>
              </a:solidFill>
              <a:highlight>
                <a:srgbClr val="F5F5F5"/>
              </a:highlight>
            </a:endParaRPr>
          </a:p>
          <a:p>
            <a:pPr marL="171450" indent="-171450">
              <a:buFont typeface="Arial,Sans-Serif"/>
              <a:buChar char="•"/>
            </a:pPr>
            <a:r>
              <a:rPr lang="fr-CA" dirty="0" err="1">
                <a:solidFill>
                  <a:srgbClr val="444444"/>
                </a:solidFill>
                <a:highlight>
                  <a:srgbClr val="F5F5F5"/>
                </a:highlight>
              </a:rPr>
              <a:t>Conclude</a:t>
            </a:r>
            <a:r>
              <a:rPr lang="fr-CA" dirty="0">
                <a:solidFill>
                  <a:srgbClr val="444444"/>
                </a:solidFill>
                <a:highlight>
                  <a:srgbClr val="F5F5F5"/>
                </a:highlight>
              </a:rPr>
              <a:t> </a:t>
            </a:r>
            <a:r>
              <a:rPr lang="fr-CA" dirty="0" err="1">
                <a:solidFill>
                  <a:srgbClr val="444444"/>
                </a:solidFill>
                <a:highlight>
                  <a:srgbClr val="F5F5F5"/>
                </a:highlight>
              </a:rPr>
              <a:t>with</a:t>
            </a:r>
            <a:r>
              <a:rPr lang="fr-CA" dirty="0">
                <a:solidFill>
                  <a:srgbClr val="444444"/>
                </a:solidFill>
                <a:highlight>
                  <a:srgbClr val="F5F5F5"/>
                </a:highlight>
              </a:rPr>
              <a:t> </a:t>
            </a:r>
            <a:r>
              <a:rPr lang="fr-CA" dirty="0" err="1">
                <a:solidFill>
                  <a:srgbClr val="444444"/>
                </a:solidFill>
                <a:highlight>
                  <a:srgbClr val="F5F5F5"/>
                </a:highlight>
              </a:rPr>
              <a:t>those</a:t>
            </a:r>
            <a:r>
              <a:rPr lang="fr-CA" dirty="0">
                <a:solidFill>
                  <a:srgbClr val="444444"/>
                </a:solidFill>
                <a:highlight>
                  <a:srgbClr val="F5F5F5"/>
                </a:highlight>
              </a:rPr>
              <a:t> </a:t>
            </a:r>
            <a:r>
              <a:rPr lang="fr-CA" dirty="0" err="1">
                <a:solidFill>
                  <a:srgbClr val="444444"/>
                </a:solidFill>
                <a:highlight>
                  <a:srgbClr val="F5F5F5"/>
                </a:highlight>
              </a:rPr>
              <a:t>three</a:t>
            </a:r>
            <a:r>
              <a:rPr lang="fr-CA" dirty="0">
                <a:solidFill>
                  <a:srgbClr val="444444"/>
                </a:solidFill>
                <a:highlight>
                  <a:srgbClr val="F5F5F5"/>
                </a:highlight>
              </a:rPr>
              <a:t> key messages :</a:t>
            </a:r>
          </a:p>
          <a:p>
            <a:pPr marL="628650" lvl="1" indent="-171450">
              <a:buFont typeface="Arial,Sans-Serif"/>
              <a:buChar char="•"/>
            </a:pPr>
            <a:r>
              <a:rPr lang="fr-CA" dirty="0" err="1">
                <a:solidFill>
                  <a:srgbClr val="444444"/>
                </a:solidFill>
                <a:highlight>
                  <a:srgbClr val="F5F5F5"/>
                </a:highlight>
              </a:rPr>
              <a:t>Separation</a:t>
            </a:r>
            <a:r>
              <a:rPr lang="fr-CA" dirty="0">
                <a:solidFill>
                  <a:srgbClr val="444444"/>
                </a:solidFill>
                <a:highlight>
                  <a:srgbClr val="F5F5F5"/>
                </a:highlight>
              </a:rPr>
              <a:t> or divorce </a:t>
            </a:r>
            <a:r>
              <a:rPr lang="fr-CA" dirty="0" err="1">
                <a:solidFill>
                  <a:srgbClr val="444444"/>
                </a:solidFill>
                <a:highlight>
                  <a:srgbClr val="F5F5F5"/>
                </a:highlight>
              </a:rPr>
              <a:t>does</a:t>
            </a:r>
            <a:r>
              <a:rPr lang="fr-CA" dirty="0">
                <a:solidFill>
                  <a:srgbClr val="444444"/>
                </a:solidFill>
                <a:highlight>
                  <a:srgbClr val="F5F5F5"/>
                </a:highlight>
              </a:rPr>
              <a:t> not </a:t>
            </a:r>
            <a:r>
              <a:rPr lang="fr-CA" dirty="0" err="1">
                <a:solidFill>
                  <a:srgbClr val="444444"/>
                </a:solidFill>
                <a:highlight>
                  <a:srgbClr val="F5F5F5"/>
                </a:highlight>
              </a:rPr>
              <a:t>always</a:t>
            </a:r>
            <a:r>
              <a:rPr lang="fr-CA" dirty="0">
                <a:solidFill>
                  <a:srgbClr val="444444"/>
                </a:solidFill>
                <a:highlight>
                  <a:srgbClr val="F5F5F5"/>
                </a:highlight>
              </a:rPr>
              <a:t> affect the immigration </a:t>
            </a:r>
            <a:r>
              <a:rPr lang="fr-CA" dirty="0" err="1">
                <a:solidFill>
                  <a:srgbClr val="444444"/>
                </a:solidFill>
                <a:highlight>
                  <a:srgbClr val="F5F5F5"/>
                </a:highlight>
              </a:rPr>
              <a:t>status</a:t>
            </a:r>
            <a:r>
              <a:rPr lang="fr-CA" dirty="0">
                <a:solidFill>
                  <a:srgbClr val="444444"/>
                </a:solidFill>
                <a:highlight>
                  <a:srgbClr val="F5F5F5"/>
                </a:highlight>
              </a:rPr>
              <a:t> of a </a:t>
            </a:r>
            <a:r>
              <a:rPr lang="fr-CA" dirty="0" err="1">
                <a:solidFill>
                  <a:srgbClr val="444444"/>
                </a:solidFill>
                <a:highlight>
                  <a:srgbClr val="F5F5F5"/>
                </a:highlight>
              </a:rPr>
              <a:t>person</a:t>
            </a:r>
            <a:r>
              <a:rPr lang="fr-CA" dirty="0">
                <a:solidFill>
                  <a:srgbClr val="444444"/>
                </a:solidFill>
                <a:highlight>
                  <a:srgbClr val="F5F5F5"/>
                </a:highlight>
              </a:rPr>
              <a:t>. It </a:t>
            </a:r>
            <a:r>
              <a:rPr lang="fr-CA" dirty="0" err="1">
                <a:solidFill>
                  <a:srgbClr val="444444"/>
                </a:solidFill>
                <a:highlight>
                  <a:srgbClr val="F5F5F5"/>
                </a:highlight>
              </a:rPr>
              <a:t>depends</a:t>
            </a:r>
            <a:r>
              <a:rPr lang="fr-CA" dirty="0">
                <a:solidFill>
                  <a:srgbClr val="444444"/>
                </a:solidFill>
                <a:highlight>
                  <a:srgbClr val="F5F5F5"/>
                </a:highlight>
              </a:rPr>
              <a:t> on the type of </a:t>
            </a:r>
            <a:r>
              <a:rPr lang="fr-CA" dirty="0" err="1">
                <a:solidFill>
                  <a:srgbClr val="444444"/>
                </a:solidFill>
                <a:highlight>
                  <a:srgbClr val="F5F5F5"/>
                </a:highlight>
              </a:rPr>
              <a:t>status</a:t>
            </a:r>
            <a:r>
              <a:rPr lang="fr-CA" dirty="0">
                <a:solidFill>
                  <a:srgbClr val="444444"/>
                </a:solidFill>
                <a:highlight>
                  <a:srgbClr val="F5F5F5"/>
                </a:highlight>
              </a:rPr>
              <a:t>. </a:t>
            </a:r>
          </a:p>
          <a:p>
            <a:pPr marL="628650" lvl="1" indent="-171450">
              <a:buFont typeface="Arial,Sans-Serif"/>
              <a:buChar char="•"/>
            </a:pPr>
            <a:r>
              <a:rPr lang="fr-CA" dirty="0">
                <a:solidFill>
                  <a:srgbClr val="444444"/>
                </a:solidFill>
                <a:highlight>
                  <a:srgbClr val="F5F5F5"/>
                </a:highlight>
              </a:rPr>
              <a:t>Even if </a:t>
            </a:r>
            <a:r>
              <a:rPr lang="fr-CA" dirty="0" err="1">
                <a:solidFill>
                  <a:srgbClr val="444444"/>
                </a:solidFill>
                <a:highlight>
                  <a:srgbClr val="F5F5F5"/>
                </a:highlight>
              </a:rPr>
              <a:t>their</a:t>
            </a:r>
            <a:r>
              <a:rPr lang="fr-CA" dirty="0">
                <a:solidFill>
                  <a:srgbClr val="444444"/>
                </a:solidFill>
                <a:highlight>
                  <a:srgbClr val="F5F5F5"/>
                </a:highlight>
              </a:rPr>
              <a:t> immigration </a:t>
            </a:r>
            <a:r>
              <a:rPr lang="fr-CA" dirty="0" err="1">
                <a:solidFill>
                  <a:srgbClr val="444444"/>
                </a:solidFill>
                <a:highlight>
                  <a:srgbClr val="F5F5F5"/>
                </a:highlight>
              </a:rPr>
              <a:t>status</a:t>
            </a:r>
            <a:r>
              <a:rPr lang="fr-CA" dirty="0">
                <a:solidFill>
                  <a:srgbClr val="444444"/>
                </a:solidFill>
                <a:highlight>
                  <a:srgbClr val="F5F5F5"/>
                </a:highlight>
              </a:rPr>
              <a:t> </a:t>
            </a:r>
            <a:r>
              <a:rPr lang="fr-CA" dirty="0" err="1">
                <a:solidFill>
                  <a:srgbClr val="444444"/>
                </a:solidFill>
                <a:highlight>
                  <a:srgbClr val="F5F5F5"/>
                </a:highlight>
              </a:rPr>
              <a:t>is</a:t>
            </a:r>
            <a:r>
              <a:rPr lang="fr-CA" dirty="0">
                <a:solidFill>
                  <a:srgbClr val="444444"/>
                </a:solidFill>
                <a:highlight>
                  <a:srgbClr val="F5F5F5"/>
                </a:highlight>
              </a:rPr>
              <a:t> </a:t>
            </a:r>
            <a:r>
              <a:rPr lang="fr-CA" dirty="0" err="1">
                <a:solidFill>
                  <a:srgbClr val="444444"/>
                </a:solidFill>
                <a:highlight>
                  <a:srgbClr val="F5F5F5"/>
                </a:highlight>
              </a:rPr>
              <a:t>affected</a:t>
            </a:r>
            <a:r>
              <a:rPr lang="fr-CA" dirty="0">
                <a:solidFill>
                  <a:srgbClr val="444444"/>
                </a:solidFill>
                <a:highlight>
                  <a:srgbClr val="F5F5F5"/>
                </a:highlight>
              </a:rPr>
              <a:t> by the </a:t>
            </a:r>
            <a:r>
              <a:rPr lang="fr-CA" dirty="0" err="1">
                <a:solidFill>
                  <a:srgbClr val="444444"/>
                </a:solidFill>
                <a:highlight>
                  <a:srgbClr val="F5F5F5"/>
                </a:highlight>
              </a:rPr>
              <a:t>seperation</a:t>
            </a:r>
            <a:r>
              <a:rPr lang="fr-CA" dirty="0">
                <a:solidFill>
                  <a:srgbClr val="444444"/>
                </a:solidFill>
                <a:highlight>
                  <a:srgbClr val="F5F5F5"/>
                </a:highlight>
              </a:rPr>
              <a:t> or divorce, a </a:t>
            </a:r>
            <a:r>
              <a:rPr lang="fr-CA" dirty="0" err="1">
                <a:solidFill>
                  <a:srgbClr val="444444"/>
                </a:solidFill>
                <a:highlight>
                  <a:srgbClr val="F5F5F5"/>
                </a:highlight>
              </a:rPr>
              <a:t>person</a:t>
            </a:r>
            <a:r>
              <a:rPr lang="fr-CA" dirty="0">
                <a:solidFill>
                  <a:srgbClr val="444444"/>
                </a:solidFill>
                <a:highlight>
                  <a:srgbClr val="F5F5F5"/>
                </a:highlight>
              </a:rPr>
              <a:t> </a:t>
            </a:r>
            <a:r>
              <a:rPr lang="fr-CA" dirty="0" err="1">
                <a:solidFill>
                  <a:srgbClr val="444444"/>
                </a:solidFill>
                <a:highlight>
                  <a:srgbClr val="F5F5F5"/>
                </a:highlight>
              </a:rPr>
              <a:t>may</a:t>
            </a:r>
            <a:r>
              <a:rPr lang="fr-CA" dirty="0">
                <a:solidFill>
                  <a:srgbClr val="444444"/>
                </a:solidFill>
                <a:highlight>
                  <a:srgbClr val="F5F5F5"/>
                </a:highlight>
              </a:rPr>
              <a:t> </a:t>
            </a:r>
            <a:r>
              <a:rPr lang="fr-CA" dirty="0" err="1">
                <a:solidFill>
                  <a:srgbClr val="444444"/>
                </a:solidFill>
                <a:highlight>
                  <a:srgbClr val="F5F5F5"/>
                </a:highlight>
              </a:rPr>
              <a:t>still</a:t>
            </a:r>
            <a:r>
              <a:rPr lang="fr-CA" dirty="0">
                <a:solidFill>
                  <a:srgbClr val="444444"/>
                </a:solidFill>
                <a:highlight>
                  <a:srgbClr val="F5F5F5"/>
                </a:highlight>
              </a:rPr>
              <a:t> have options for </a:t>
            </a:r>
            <a:r>
              <a:rPr lang="fr-CA" dirty="0" err="1">
                <a:solidFill>
                  <a:srgbClr val="444444"/>
                </a:solidFill>
                <a:highlight>
                  <a:srgbClr val="F5F5F5"/>
                </a:highlight>
              </a:rPr>
              <a:t>staying</a:t>
            </a:r>
            <a:r>
              <a:rPr lang="fr-CA" dirty="0">
                <a:solidFill>
                  <a:srgbClr val="444444"/>
                </a:solidFill>
                <a:highlight>
                  <a:srgbClr val="F5F5F5"/>
                </a:highlight>
              </a:rPr>
              <a:t> in Canada.</a:t>
            </a:r>
          </a:p>
          <a:p>
            <a:pPr marL="628650" lvl="1" indent="-171450">
              <a:buFont typeface="Arial,Sans-Serif"/>
              <a:buChar char="•"/>
            </a:pPr>
            <a:r>
              <a:rPr lang="fr-CA" dirty="0">
                <a:solidFill>
                  <a:srgbClr val="444444"/>
                </a:solidFill>
                <a:highlight>
                  <a:srgbClr val="F5F5F5"/>
                </a:highlight>
              </a:rPr>
              <a:t>In all cases, </a:t>
            </a:r>
            <a:r>
              <a:rPr lang="fr-CA" dirty="0" err="1">
                <a:solidFill>
                  <a:srgbClr val="444444"/>
                </a:solidFill>
                <a:highlight>
                  <a:srgbClr val="F5F5F5"/>
                </a:highlight>
              </a:rPr>
              <a:t>anyone</a:t>
            </a:r>
            <a:r>
              <a:rPr lang="fr-CA" dirty="0">
                <a:solidFill>
                  <a:srgbClr val="444444"/>
                </a:solidFill>
                <a:highlight>
                  <a:srgbClr val="F5F5F5"/>
                </a:highlight>
              </a:rPr>
              <a:t> </a:t>
            </a:r>
            <a:r>
              <a:rPr lang="fr-CA" dirty="0" err="1">
                <a:solidFill>
                  <a:srgbClr val="444444"/>
                </a:solidFill>
                <a:highlight>
                  <a:srgbClr val="F5F5F5"/>
                </a:highlight>
              </a:rPr>
              <a:t>experiencing</a:t>
            </a:r>
            <a:r>
              <a:rPr lang="fr-CA" dirty="0">
                <a:solidFill>
                  <a:srgbClr val="444444"/>
                </a:solidFill>
                <a:highlight>
                  <a:srgbClr val="F5F5F5"/>
                </a:highlight>
              </a:rPr>
              <a:t> </a:t>
            </a:r>
            <a:r>
              <a:rPr lang="fr-CA" dirty="0" err="1">
                <a:solidFill>
                  <a:srgbClr val="444444"/>
                </a:solidFill>
                <a:highlight>
                  <a:srgbClr val="F5F5F5"/>
                </a:highlight>
              </a:rPr>
              <a:t>domestic</a:t>
            </a:r>
            <a:r>
              <a:rPr lang="fr-CA" dirty="0">
                <a:solidFill>
                  <a:srgbClr val="444444"/>
                </a:solidFill>
                <a:highlight>
                  <a:srgbClr val="F5F5F5"/>
                </a:highlight>
              </a:rPr>
              <a:t> violence can </a:t>
            </a:r>
            <a:r>
              <a:rPr lang="fr-CA" dirty="0" err="1">
                <a:solidFill>
                  <a:srgbClr val="444444"/>
                </a:solidFill>
                <a:highlight>
                  <a:srgbClr val="F5F5F5"/>
                </a:highlight>
              </a:rPr>
              <a:t>apply</a:t>
            </a:r>
            <a:r>
              <a:rPr lang="fr-CA" dirty="0">
                <a:solidFill>
                  <a:srgbClr val="444444"/>
                </a:solidFill>
                <a:highlight>
                  <a:srgbClr val="F5F5F5"/>
                </a:highlight>
              </a:rPr>
              <a:t> for a </a:t>
            </a:r>
            <a:r>
              <a:rPr lang="fr-CA" dirty="0" err="1">
                <a:solidFill>
                  <a:srgbClr val="444444"/>
                </a:solidFill>
                <a:highlight>
                  <a:srgbClr val="F5F5F5"/>
                </a:highlight>
              </a:rPr>
              <a:t>temporary</a:t>
            </a:r>
            <a:r>
              <a:rPr lang="fr-CA" dirty="0">
                <a:solidFill>
                  <a:srgbClr val="444444"/>
                </a:solidFill>
                <a:highlight>
                  <a:srgbClr val="F5F5F5"/>
                </a:highlight>
              </a:rPr>
              <a:t> </a:t>
            </a:r>
            <a:r>
              <a:rPr lang="fr-CA" dirty="0" err="1">
                <a:solidFill>
                  <a:srgbClr val="444444"/>
                </a:solidFill>
                <a:highlight>
                  <a:srgbClr val="F5F5F5"/>
                </a:highlight>
              </a:rPr>
              <a:t>resident</a:t>
            </a:r>
            <a:r>
              <a:rPr lang="fr-CA" dirty="0">
                <a:solidFill>
                  <a:srgbClr val="444444"/>
                </a:solidFill>
                <a:highlight>
                  <a:srgbClr val="F5F5F5"/>
                </a:highlight>
              </a:rPr>
              <a:t> permit. </a:t>
            </a:r>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15</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en-US"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r>
              <a:rPr lang="en-CA" sz="1200" b="0" i="0" u="none" strike="noStrike" dirty="0">
                <a:solidFill>
                  <a:srgbClr val="000000"/>
                </a:solidFill>
                <a:effectLst/>
                <a:latin typeface="Aptos" panose="020B0004020202020204" pitchFamily="34" charset="0"/>
              </a:rPr>
              <a:t>Answer the participants’ questions.</a:t>
            </a:r>
            <a:r>
              <a:rPr lang="fr-CA" sz="1200" b="0" i="0" dirty="0">
                <a:solidFill>
                  <a:srgbClr val="444444"/>
                </a:solidFill>
                <a:effectLst/>
                <a:latin typeface="Aptos" panose="020B0004020202020204" pitchFamily="34" charset="0"/>
              </a:rPr>
              <a:t>​</a:t>
            </a:r>
            <a:endParaRPr lang="fr-CA"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CA" sz="1200" b="0" i="0" u="none" strike="noStrike" dirty="0">
                <a:solidFill>
                  <a:srgbClr val="000000"/>
                </a:solidFill>
                <a:effectLst/>
                <a:latin typeface="Aptos" panose="020B0004020202020204" pitchFamily="34" charset="0"/>
              </a:rPr>
              <a:t>If you have time, ask the following questions and write down the answers:</a:t>
            </a:r>
            <a:r>
              <a:rPr lang="fr-CA" sz="1200" b="0" i="0" dirty="0">
                <a:solidFill>
                  <a:srgbClr val="444444"/>
                </a:solidFill>
                <a:effectLst/>
                <a:latin typeface="Aptos" panose="020B0004020202020204" pitchFamily="34" charset="0"/>
              </a:rPr>
              <a:t>​</a:t>
            </a:r>
            <a:endParaRPr lang="fr-CA" sz="1200" b="0" i="0" dirty="0">
              <a:solidFill>
                <a:srgbClr val="444444"/>
              </a:solidFill>
              <a:effectLst/>
              <a:latin typeface="Arial" panose="020B0604020202020204" pitchFamily="34" charset="0"/>
            </a:endParaRPr>
          </a:p>
          <a:p>
            <a:pPr marL="628650" lvl="1" indent="-171450" algn="l" rtl="0" fontAlgn="base">
              <a:buFont typeface="Courier New" panose="02070309020205020404" pitchFamily="49" charset="0"/>
              <a:buChar char="o"/>
            </a:pPr>
            <a:r>
              <a:rPr lang="fr-FR" sz="1200" b="0" i="0" u="none" strike="noStrike" dirty="0" err="1">
                <a:solidFill>
                  <a:srgbClr val="000000"/>
                </a:solidFill>
                <a:effectLst/>
                <a:latin typeface="Aptos" panose="020B0004020202020204" pitchFamily="34" charset="0"/>
              </a:rPr>
              <a:t>Did</a:t>
            </a:r>
            <a:r>
              <a:rPr lang="fr-FR" sz="1200" b="0" i="0" u="none" strike="noStrike" dirty="0">
                <a:solidFill>
                  <a:srgbClr val="000000"/>
                </a:solidFill>
                <a:effectLst/>
                <a:latin typeface="Aptos" panose="020B0004020202020204" pitchFamily="34" charset="0"/>
              </a:rPr>
              <a:t> </a:t>
            </a:r>
            <a:r>
              <a:rPr lang="fr-FR" sz="1200" b="0" i="0" u="none" strike="noStrike" dirty="0" err="1">
                <a:solidFill>
                  <a:srgbClr val="000000"/>
                </a:solidFill>
                <a:effectLst/>
                <a:latin typeface="Aptos" panose="020B0004020202020204" pitchFamily="34" charset="0"/>
              </a:rPr>
              <a:t>you</a:t>
            </a:r>
            <a:r>
              <a:rPr lang="fr-FR" sz="1200" b="0" i="0" u="none" strike="noStrike" dirty="0">
                <a:solidFill>
                  <a:srgbClr val="000000"/>
                </a:solidFill>
                <a:effectLst/>
                <a:latin typeface="Aptos" panose="020B0004020202020204" pitchFamily="34" charset="0"/>
              </a:rPr>
              <a:t> </a:t>
            </a:r>
            <a:r>
              <a:rPr lang="fr-FR" sz="1200" b="0" i="0" u="none" strike="noStrike" dirty="0" err="1">
                <a:solidFill>
                  <a:srgbClr val="000000"/>
                </a:solidFill>
                <a:effectLst/>
                <a:latin typeface="Aptos" panose="020B0004020202020204" pitchFamily="34" charset="0"/>
              </a:rPr>
              <a:t>enjoy</a:t>
            </a:r>
            <a:r>
              <a:rPr lang="fr-FR" sz="1200" b="0" i="0" u="none" strike="noStrike" dirty="0">
                <a:solidFill>
                  <a:srgbClr val="000000"/>
                </a:solidFill>
                <a:effectLst/>
                <a:latin typeface="Aptos" panose="020B0004020202020204" pitchFamily="34" charset="0"/>
              </a:rPr>
              <a:t> the workshop? </a:t>
            </a:r>
            <a:r>
              <a:rPr lang="fr-FR" sz="1200" b="0" i="0" u="none" strike="noStrike" dirty="0" err="1">
                <a:solidFill>
                  <a:srgbClr val="000000"/>
                </a:solidFill>
                <a:effectLst/>
                <a:latin typeface="Aptos" panose="020B0004020202020204" pitchFamily="34" charset="0"/>
              </a:rPr>
              <a:t>Why</a:t>
            </a:r>
            <a:r>
              <a:rPr lang="fr-FR" sz="1200" b="0" i="0" u="none" strike="noStrike" dirty="0">
                <a:solidFill>
                  <a:srgbClr val="000000"/>
                </a:solidFill>
                <a:effectLst/>
                <a:latin typeface="Aptos" panose="020B0004020202020204" pitchFamily="34" charset="0"/>
              </a:rPr>
              <a:t>?</a:t>
            </a:r>
            <a:r>
              <a:rPr lang="fr-CA" sz="1200" b="0" i="0" dirty="0">
                <a:solidFill>
                  <a:srgbClr val="444444"/>
                </a:solidFill>
                <a:effectLst/>
                <a:latin typeface="Aptos" panose="020B0004020202020204" pitchFamily="34" charset="0"/>
              </a:rPr>
              <a:t>​</a:t>
            </a:r>
            <a:endParaRPr lang="fr-CA" sz="1200" b="0" i="0" u="none" strike="noStrike" dirty="0">
              <a:solidFill>
                <a:srgbClr val="444444"/>
              </a:solidFill>
              <a:effectLst/>
              <a:latin typeface="Arial" panose="020B0604020202020204" pitchFamily="34" charset="0"/>
            </a:endParaRPr>
          </a:p>
          <a:p>
            <a:pPr marL="628650" lvl="1" indent="-171450" algn="l" rtl="0" fontAlgn="base">
              <a:buFont typeface="Courier New" panose="02070309020205020404" pitchFamily="49" charset="0"/>
              <a:buChar char="o"/>
            </a:pPr>
            <a:r>
              <a:rPr lang="en-CA" sz="1200" b="0" i="0" u="none" strike="noStrike" dirty="0">
                <a:solidFill>
                  <a:srgbClr val="000000"/>
                </a:solidFill>
                <a:effectLst/>
                <a:latin typeface="Aptos" panose="020B0004020202020204" pitchFamily="34" charset="0"/>
              </a:rPr>
              <a:t>What new things did you learn?</a:t>
            </a:r>
            <a:r>
              <a:rPr lang="fr-CA" sz="1200" b="0" i="0" dirty="0">
                <a:solidFill>
                  <a:srgbClr val="444444"/>
                </a:solidFill>
                <a:effectLst/>
                <a:latin typeface="Aptos" panose="020B0004020202020204" pitchFamily="34" charset="0"/>
              </a:rPr>
              <a:t>​</a:t>
            </a:r>
            <a:endParaRPr lang="fr-CA" sz="1200" b="0" i="0" u="none" strike="noStrike" dirty="0">
              <a:solidFill>
                <a:srgbClr val="444444"/>
              </a:solidFill>
              <a:effectLst/>
              <a:latin typeface="Arial" panose="020B0604020202020204" pitchFamily="34" charset="0"/>
            </a:endParaRPr>
          </a:p>
          <a:p>
            <a:pPr marL="628650" lvl="1" indent="-171450" algn="l" rtl="0" fontAlgn="base">
              <a:buFont typeface="Courier New" panose="02070309020205020404" pitchFamily="49" charset="0"/>
              <a:buChar char="o"/>
            </a:pPr>
            <a:r>
              <a:rPr lang="fr-FR" sz="1200" b="0" i="0" u="none" strike="noStrike" dirty="0">
                <a:solidFill>
                  <a:srgbClr val="000000"/>
                </a:solidFill>
                <a:effectLst/>
                <a:latin typeface="Aptos" panose="020B0004020202020204" pitchFamily="34" charset="0"/>
              </a:rPr>
              <a:t>Is the information </a:t>
            </a:r>
            <a:r>
              <a:rPr lang="fr-FR" sz="1200" b="0" i="0" u="none" strike="noStrike" dirty="0" err="1">
                <a:solidFill>
                  <a:srgbClr val="000000"/>
                </a:solidFill>
                <a:effectLst/>
                <a:latin typeface="Aptos" panose="020B0004020202020204" pitchFamily="34" charset="0"/>
              </a:rPr>
              <a:t>shared</a:t>
            </a:r>
            <a:r>
              <a:rPr lang="fr-FR" sz="1200" b="0" i="0" u="none" strike="noStrike" dirty="0">
                <a:solidFill>
                  <a:srgbClr val="000000"/>
                </a:solidFill>
                <a:effectLst/>
                <a:latin typeface="Aptos" panose="020B0004020202020204" pitchFamily="34" charset="0"/>
              </a:rPr>
              <a:t> in </a:t>
            </a:r>
            <a:r>
              <a:rPr lang="fr-FR" sz="1200" b="0" i="0" u="none" strike="noStrike" dirty="0" err="1">
                <a:solidFill>
                  <a:srgbClr val="000000"/>
                </a:solidFill>
                <a:effectLst/>
                <a:latin typeface="Aptos" panose="020B0004020202020204" pitchFamily="34" charset="0"/>
              </a:rPr>
              <a:t>this</a:t>
            </a:r>
            <a:r>
              <a:rPr lang="fr-FR" sz="1200" b="0" i="0" u="none" strike="noStrike" dirty="0">
                <a:solidFill>
                  <a:srgbClr val="000000"/>
                </a:solidFill>
                <a:effectLst/>
                <a:latin typeface="Aptos" panose="020B0004020202020204" pitchFamily="34" charset="0"/>
              </a:rPr>
              <a:t> workshop </a:t>
            </a:r>
            <a:r>
              <a:rPr lang="fr-FR" sz="1200" b="0" i="0" u="none" strike="noStrike" dirty="0" err="1">
                <a:solidFill>
                  <a:srgbClr val="000000"/>
                </a:solidFill>
                <a:effectLst/>
                <a:latin typeface="Aptos" panose="020B0004020202020204" pitchFamily="34" charset="0"/>
              </a:rPr>
              <a:t>useful</a:t>
            </a:r>
            <a:r>
              <a:rPr lang="fr-FR" sz="1200" b="0" i="0" u="none" strike="noStrike" dirty="0">
                <a:solidFill>
                  <a:srgbClr val="000000"/>
                </a:solidFill>
                <a:effectLst/>
                <a:latin typeface="Aptos" panose="020B0004020202020204" pitchFamily="34" charset="0"/>
              </a:rPr>
              <a:t> to </a:t>
            </a:r>
            <a:r>
              <a:rPr lang="fr-FR" sz="1200" b="0" i="0" u="none" strike="noStrike" dirty="0" err="1">
                <a:solidFill>
                  <a:srgbClr val="000000"/>
                </a:solidFill>
                <a:effectLst/>
                <a:latin typeface="Aptos" panose="020B0004020202020204" pitchFamily="34" charset="0"/>
              </a:rPr>
              <a:t>you</a:t>
            </a:r>
            <a:r>
              <a:rPr lang="fr-FR" sz="1200" b="0" i="0" u="none" strike="noStrike" dirty="0">
                <a:solidFill>
                  <a:srgbClr val="000000"/>
                </a:solidFill>
                <a:effectLst/>
                <a:latin typeface="Aptos" panose="020B0004020202020204" pitchFamily="34" charset="0"/>
              </a:rPr>
              <a:t>? In </a:t>
            </a:r>
            <a:r>
              <a:rPr lang="fr-FR" sz="1200" b="0" i="0" u="none" strike="noStrike" dirty="0" err="1">
                <a:solidFill>
                  <a:srgbClr val="000000"/>
                </a:solidFill>
                <a:effectLst/>
                <a:latin typeface="Aptos" panose="020B0004020202020204" pitchFamily="34" charset="0"/>
              </a:rPr>
              <a:t>what</a:t>
            </a:r>
            <a:r>
              <a:rPr lang="fr-FR" sz="1200" b="0" i="0" u="none" strike="noStrike" dirty="0">
                <a:solidFill>
                  <a:srgbClr val="000000"/>
                </a:solidFill>
                <a:effectLst/>
                <a:latin typeface="Aptos" panose="020B0004020202020204" pitchFamily="34" charset="0"/>
              </a:rPr>
              <a:t> situation </a:t>
            </a:r>
            <a:r>
              <a:rPr lang="fr-FR" sz="1200" b="0" i="0" u="none" strike="noStrike" dirty="0" err="1">
                <a:solidFill>
                  <a:srgbClr val="000000"/>
                </a:solidFill>
                <a:effectLst/>
                <a:latin typeface="Aptos" panose="020B0004020202020204" pitchFamily="34" charset="0"/>
              </a:rPr>
              <a:t>will</a:t>
            </a:r>
            <a:r>
              <a:rPr lang="fr-FR" sz="1200" b="0" i="0" u="none" strike="noStrike" dirty="0">
                <a:solidFill>
                  <a:srgbClr val="000000"/>
                </a:solidFill>
                <a:effectLst/>
                <a:latin typeface="Aptos" panose="020B0004020202020204" pitchFamily="34" charset="0"/>
              </a:rPr>
              <a:t> </a:t>
            </a:r>
            <a:r>
              <a:rPr lang="fr-FR" sz="1200" b="0" i="0" u="none" strike="noStrike" dirty="0" err="1">
                <a:solidFill>
                  <a:srgbClr val="000000"/>
                </a:solidFill>
                <a:effectLst/>
                <a:latin typeface="Aptos" panose="020B0004020202020204" pitchFamily="34" charset="0"/>
              </a:rPr>
              <a:t>you</a:t>
            </a:r>
            <a:r>
              <a:rPr lang="fr-FR" sz="1200" b="0" i="0" u="none" strike="noStrike" dirty="0">
                <a:solidFill>
                  <a:srgbClr val="000000"/>
                </a:solidFill>
                <a:effectLst/>
                <a:latin typeface="Aptos" panose="020B0004020202020204" pitchFamily="34" charset="0"/>
              </a:rPr>
              <a:t> use </a:t>
            </a:r>
            <a:r>
              <a:rPr lang="fr-FR" sz="1200" b="0" i="0" u="none" strike="noStrike" dirty="0" err="1">
                <a:solidFill>
                  <a:srgbClr val="000000"/>
                </a:solidFill>
                <a:effectLst/>
                <a:latin typeface="Aptos" panose="020B0004020202020204" pitchFamily="34" charset="0"/>
              </a:rPr>
              <a:t>it</a:t>
            </a:r>
            <a:r>
              <a:rPr lang="fr-FR" sz="1200" b="0" i="0" u="none" strike="noStrike" dirty="0">
                <a:solidFill>
                  <a:srgbClr val="000000"/>
                </a:solidFill>
                <a:effectLst/>
                <a:latin typeface="Aptos" panose="020B0004020202020204" pitchFamily="34" charset="0"/>
              </a:rPr>
              <a:t>?</a:t>
            </a:r>
            <a:r>
              <a:rPr lang="fr-CA" sz="1200" b="0" i="0" dirty="0">
                <a:solidFill>
                  <a:srgbClr val="444444"/>
                </a:solidFill>
                <a:effectLst/>
                <a:latin typeface="Aptos" panose="020B0004020202020204" pitchFamily="34" charset="0"/>
              </a:rPr>
              <a:t>​</a:t>
            </a:r>
            <a:endParaRPr lang="fr-CA"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CA" sz="1200" b="0" i="0" u="none" strike="noStrike" dirty="0">
                <a:solidFill>
                  <a:srgbClr val="000000"/>
                </a:solidFill>
                <a:effectLst/>
                <a:latin typeface="Aptos" panose="020B0004020202020204" pitchFamily="34" charset="0"/>
              </a:rPr>
              <a:t>Feel free to thank everyone for participating in the workshop, asking questions and sharing their perspective.</a:t>
            </a:r>
            <a:endParaRPr lang="fr-CA" sz="1200" b="0" i="0" dirty="0">
              <a:solidFill>
                <a:srgbClr val="444444"/>
              </a:solidFill>
              <a:effectLst/>
              <a:latin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16</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17</a:t>
            </a:fld>
            <a:endParaRPr lang="fr-CA"/>
          </a:p>
        </p:txBody>
      </p:sp>
    </p:spTree>
    <p:extLst>
      <p:ext uri="{BB962C8B-B14F-4D97-AF65-F5344CB8AC3E}">
        <p14:creationId xmlns:p14="http://schemas.microsoft.com/office/powerpoint/2010/main" val="3281590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r>
              <a:rPr lang="fr-CA" b="1">
                <a:solidFill>
                  <a:srgbClr val="444444"/>
                </a:solidFill>
                <a:highlight>
                  <a:srgbClr val="F5F5F5"/>
                </a:highlight>
              </a:rPr>
              <a:t>3 minutes</a:t>
            </a:r>
            <a:r>
              <a:rPr lang="en-US" dirty="0">
                <a:solidFill>
                  <a:srgbClr val="444444"/>
                </a:solidFill>
                <a:highlight>
                  <a:srgbClr val="F5F5F5"/>
                </a:highlight>
              </a:rPr>
              <a:t> </a:t>
            </a:r>
            <a:endParaRPr lang="fr-FR" dirty="0">
              <a:solidFill>
                <a:srgbClr val="444444"/>
              </a:solidFill>
              <a:highlight>
                <a:srgbClr val="F5F5F5"/>
              </a:highlight>
            </a:endParaRPr>
          </a:p>
          <a:p>
            <a:r>
              <a:rPr lang="fr-CA" b="1">
                <a:solidFill>
                  <a:srgbClr val="444444"/>
                </a:solidFill>
                <a:highlight>
                  <a:srgbClr val="F5F5F5"/>
                </a:highlight>
              </a:rPr>
              <a:t>Instructions for the workshop </a:t>
            </a:r>
            <a:r>
              <a:rPr lang="fr-CA" b="1" err="1">
                <a:solidFill>
                  <a:srgbClr val="444444"/>
                </a:solidFill>
                <a:highlight>
                  <a:srgbClr val="F5F5F5"/>
                </a:highlight>
              </a:rPr>
              <a:t>facilitator</a:t>
            </a:r>
            <a:endParaRPr lang="fr-CA" dirty="0" err="1">
              <a:solidFill>
                <a:srgbClr val="444444"/>
              </a:solidFill>
              <a:highlight>
                <a:srgbClr val="F5F5F5"/>
              </a:highlight>
            </a:endParaRPr>
          </a:p>
          <a:p>
            <a:pPr marL="171450" indent="-171450">
              <a:buFont typeface="Arial,Sans-Serif"/>
              <a:buChar char="•"/>
            </a:pPr>
            <a:endParaRPr lang="fr-CA" dirty="0">
              <a:solidFill>
                <a:srgbClr val="444444"/>
              </a:solidFill>
              <a:highlight>
                <a:srgbClr val="F5F5F5"/>
              </a:highlight>
            </a:endParaRPr>
          </a:p>
          <a:p>
            <a:pPr marL="285750" indent="-285750">
              <a:buFont typeface="Arial,Sans-Serif"/>
              <a:buChar char="•"/>
            </a:pPr>
            <a:r>
              <a:rPr lang="en-CA">
                <a:solidFill>
                  <a:srgbClr val="444444"/>
                </a:solidFill>
                <a:highlight>
                  <a:srgbClr val="F5F5F5"/>
                </a:highlight>
              </a:rPr>
              <a:t>Before starting the workshop, mention that you are in a safe space where participants can express themselves freely and without judgment. The discussions that take place during the workshop are confidential.</a:t>
            </a:r>
            <a:endParaRPr lang="en-US">
              <a:solidFill>
                <a:srgbClr val="444444"/>
              </a:solidFill>
              <a:highlight>
                <a:srgbClr val="F5F5F5"/>
              </a:highlight>
            </a:endParaRPr>
          </a:p>
          <a:p>
            <a:pPr marL="285750" indent="-285750">
              <a:buFont typeface="Arial,Sans-Serif"/>
              <a:buChar char="•"/>
            </a:pPr>
            <a:r>
              <a:rPr lang="en-CA">
                <a:solidFill>
                  <a:srgbClr val="444444"/>
                </a:solidFill>
                <a:highlight>
                  <a:srgbClr val="F5F5F5"/>
                </a:highlight>
              </a:rPr>
              <a:t>Lead a discussion based on the following questions:</a:t>
            </a:r>
            <a:endParaRPr lang="en-US">
              <a:solidFill>
                <a:srgbClr val="444444"/>
              </a:solidFill>
              <a:highlight>
                <a:srgbClr val="F5F5F5"/>
              </a:highlight>
            </a:endParaRPr>
          </a:p>
          <a:p>
            <a:pPr marL="1085850" lvl="2" indent="-285750">
              <a:buFont typeface="Wingdings,Sans-Serif"/>
              <a:buChar char="§"/>
            </a:pPr>
            <a:r>
              <a:rPr lang="en-CA">
                <a:solidFill>
                  <a:srgbClr val="444444"/>
                </a:solidFill>
                <a:highlight>
                  <a:srgbClr val="F5F5F5"/>
                </a:highlight>
              </a:rPr>
              <a:t>What is happening in this image?</a:t>
            </a:r>
            <a:endParaRPr lang="en-US">
              <a:solidFill>
                <a:srgbClr val="444444"/>
              </a:solidFill>
              <a:highlight>
                <a:srgbClr val="F5F5F5"/>
              </a:highlight>
            </a:endParaRPr>
          </a:p>
          <a:p>
            <a:pPr marL="1085850" lvl="2" indent="-285750">
              <a:buFont typeface="Wingdings,Sans-Serif"/>
              <a:buChar char="§"/>
            </a:pPr>
            <a:r>
              <a:rPr lang="en-CA">
                <a:solidFill>
                  <a:srgbClr val="444444"/>
                </a:solidFill>
                <a:highlight>
                  <a:srgbClr val="F5F5F5"/>
                </a:highlight>
              </a:rPr>
              <a:t>What does this image tell us about the couple?</a:t>
            </a:r>
            <a:endParaRPr lang="en-US">
              <a:solidFill>
                <a:srgbClr val="444444"/>
              </a:solidFill>
              <a:highlight>
                <a:srgbClr val="F5F5F5"/>
              </a:highlight>
            </a:endParaRPr>
          </a:p>
          <a:p>
            <a:pPr marL="1085850" lvl="2" indent="-285750">
              <a:buFont typeface="Wingdings,Sans-Serif"/>
              <a:buChar char="§"/>
            </a:pPr>
            <a:r>
              <a:rPr lang="en-CA">
                <a:solidFill>
                  <a:srgbClr val="444444"/>
                </a:solidFill>
                <a:highlight>
                  <a:srgbClr val="F5F5F5"/>
                </a:highlight>
              </a:rPr>
              <a:t>What more can you say about the situation if we assume that the woman wants to leave her husband or partner?</a:t>
            </a:r>
            <a:endParaRPr lang="en-US">
              <a:solidFill>
                <a:srgbClr val="444444"/>
              </a:solidFill>
              <a:highlight>
                <a:srgbClr val="F5F5F5"/>
              </a:highlight>
            </a:endParaRPr>
          </a:p>
          <a:p>
            <a:pPr marL="1085850" lvl="2" indent="-285750">
              <a:buFont typeface="Wingdings,Sans-Serif"/>
              <a:buChar char="§"/>
            </a:pPr>
            <a:r>
              <a:rPr lang="en-CA">
                <a:solidFill>
                  <a:srgbClr val="444444"/>
                </a:solidFill>
                <a:highlight>
                  <a:srgbClr val="F5F5F5"/>
                </a:highlight>
              </a:rPr>
              <a:t>What more can you say about the situation if we assume that the woman has a precarious (uncertain) immigration status?</a:t>
            </a:r>
            <a:endParaRPr lang="en-US">
              <a:solidFill>
                <a:srgbClr val="444444"/>
              </a:solidFill>
              <a:highlight>
                <a:srgbClr val="F5F5F5"/>
              </a:highlight>
            </a:endParaRPr>
          </a:p>
          <a:p>
            <a:pPr marL="1085850" lvl="2" indent="-171450">
              <a:buFont typeface="Arial,Sans-Serif"/>
              <a:buChar char="•"/>
            </a:pPr>
            <a:endParaRPr lang="en-CA" dirty="0">
              <a:solidFill>
                <a:srgbClr val="444444"/>
              </a:solidFill>
              <a:highlight>
                <a:srgbClr val="F5F5F5"/>
              </a:highlight>
            </a:endParaRPr>
          </a:p>
          <a:p>
            <a:pPr marL="171450" lvl="1" indent="-285750">
              <a:buFont typeface="Arial,Sans-Serif"/>
              <a:buChar char="•"/>
            </a:pPr>
            <a:r>
              <a:rPr lang="en-CA" dirty="0">
                <a:solidFill>
                  <a:srgbClr val="444444"/>
                </a:solidFill>
                <a:highlight>
                  <a:srgbClr val="F5F5F5"/>
                </a:highlight>
              </a:rPr>
              <a:t>Summarize by repeating the key words that were mentioned by the participants and that are related to the topic of this workshop.</a:t>
            </a:r>
            <a:endParaRPr lang="fr-CA" dirty="0"/>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r>
              <a:rPr lang="fr-CA" b="1" dirty="0"/>
              <a:t>5 minutes</a:t>
            </a:r>
            <a:endParaRPr lang="en-US" dirty="0"/>
          </a:p>
          <a:p>
            <a:endParaRPr lang="fr-CA" b="1" dirty="0"/>
          </a:p>
          <a:p>
            <a:r>
              <a:rPr lang="fr-CA" b="1" u="sng" dirty="0"/>
              <a:t>Instructions</a:t>
            </a:r>
            <a:endParaRPr lang="en-US" dirty="0"/>
          </a:p>
          <a:p>
            <a:pPr marL="171450" indent="-171450">
              <a:buFont typeface="Arial"/>
              <a:buChar char="•"/>
            </a:pPr>
            <a:r>
              <a:rPr lang="en-CA" dirty="0"/>
              <a:t>Read the following story aloud:  </a:t>
            </a:r>
            <a:endParaRPr lang="fr-CA" dirty="0"/>
          </a:p>
          <a:p>
            <a:endParaRPr lang="fr-CA" dirty="0"/>
          </a:p>
          <a:p>
            <a:r>
              <a:rPr lang="en-CA" dirty="0"/>
              <a:t>Farah joined her husband in Quebec 14 months ago, when her sponsorship application was approved. Now, she is a permanent resident of Canada. Lately, her husband has been distant and often puts her down. She is very unhappy and has been thinking about separation, and possibly even divorce. Since she isn’t yet a citizen, and her husband is her sponsor, Farah is worried about what this would mean for her future in Canada. </a:t>
            </a:r>
            <a:endParaRPr lang="fr-CA"/>
          </a:p>
          <a:p>
            <a:endParaRPr lang="fr-CA" dirty="0"/>
          </a:p>
          <a:p>
            <a:pPr marL="171450" indent="-171450">
              <a:buFont typeface="Arial"/>
              <a:buChar char="•"/>
            </a:pPr>
            <a:r>
              <a:rPr lang="fr-CA" dirty="0"/>
              <a:t>Lead a discussion </a:t>
            </a:r>
            <a:r>
              <a:rPr lang="fr-CA" dirty="0" err="1"/>
              <a:t>using</a:t>
            </a:r>
            <a:r>
              <a:rPr lang="fr-CA" dirty="0"/>
              <a:t> the </a:t>
            </a:r>
            <a:r>
              <a:rPr lang="fr-CA" dirty="0" err="1"/>
              <a:t>following</a:t>
            </a:r>
            <a:r>
              <a:rPr lang="fr-CA" dirty="0"/>
              <a:t> questions:</a:t>
            </a:r>
            <a:endParaRPr lang="en-US" dirty="0"/>
          </a:p>
          <a:p>
            <a:pPr marL="628650" lvl="1" indent="-171450">
              <a:buFont typeface="Arial"/>
              <a:buChar char="•"/>
            </a:pPr>
            <a:r>
              <a:rPr lang="en-CA" dirty="0"/>
              <a:t>Have you ever experienced a similar situation?</a:t>
            </a:r>
            <a:endParaRPr lang="fr-CA" dirty="0"/>
          </a:p>
          <a:p>
            <a:pPr marL="628650" lvl="1" indent="-171450">
              <a:buFont typeface="Arial"/>
              <a:buChar char="•"/>
            </a:pPr>
            <a:r>
              <a:rPr lang="en-CA" dirty="0"/>
              <a:t>What are the main concerns or issues in this situation?</a:t>
            </a:r>
            <a:endParaRPr lang="fr-CA" dirty="0"/>
          </a:p>
          <a:p>
            <a:pPr marL="628650" lvl="1" indent="-171450">
              <a:buFont typeface="Arial"/>
              <a:buChar char="•"/>
            </a:pPr>
            <a:r>
              <a:rPr lang="en-CA" dirty="0"/>
              <a:t>What are the rights and responsibilities related to these concerns or issues?</a:t>
            </a:r>
            <a:endParaRPr lang="fr-CA" dirty="0"/>
          </a:p>
          <a:p>
            <a:pPr marL="628650" lvl="1" indent="-171450">
              <a:buFont typeface="Arial"/>
              <a:buChar char="•"/>
            </a:pPr>
            <a:r>
              <a:rPr lang="en-CA" dirty="0"/>
              <a:t>What should Farah do to solve the problem?</a:t>
            </a:r>
            <a:endParaRPr lang="fr-CA" dirty="0"/>
          </a:p>
          <a:p>
            <a:pPr lvl="1"/>
            <a:endParaRPr lang="fr-CA" dirty="0"/>
          </a:p>
          <a:p>
            <a:pPr marL="171450" indent="-171450">
              <a:buFont typeface="Arial"/>
              <a:buChar char="•"/>
            </a:pPr>
            <a:r>
              <a:rPr lang="fr-CA" dirty="0"/>
              <a:t>Mention </a:t>
            </a:r>
            <a:r>
              <a:rPr lang="fr-CA" dirty="0" err="1"/>
              <a:t>that</a:t>
            </a:r>
            <a:r>
              <a:rPr lang="fr-CA" dirty="0"/>
              <a:t> </a:t>
            </a:r>
            <a:r>
              <a:rPr lang="fr-CA" dirty="0" err="1"/>
              <a:t>you</a:t>
            </a:r>
            <a:r>
              <a:rPr lang="fr-CA" dirty="0"/>
              <a:t> </a:t>
            </a:r>
            <a:r>
              <a:rPr lang="fr-CA" dirty="0" err="1"/>
              <a:t>will</a:t>
            </a:r>
            <a:r>
              <a:rPr lang="fr-CA" dirty="0"/>
              <a:t> </a:t>
            </a:r>
            <a:r>
              <a:rPr lang="fr-CA" dirty="0" err="1"/>
              <a:t>share</a:t>
            </a:r>
            <a:r>
              <a:rPr lang="fr-CA" dirty="0"/>
              <a:t> </a:t>
            </a:r>
            <a:r>
              <a:rPr lang="fr-CA" dirty="0" err="1"/>
              <a:t>legal</a:t>
            </a:r>
            <a:r>
              <a:rPr lang="fr-CA" dirty="0"/>
              <a:t> information to help the participants </a:t>
            </a:r>
            <a:r>
              <a:rPr lang="fr-CA" dirty="0" err="1"/>
              <a:t>better</a:t>
            </a:r>
            <a:r>
              <a:rPr lang="fr-CA" dirty="0"/>
              <a:t> </a:t>
            </a:r>
            <a:r>
              <a:rPr lang="fr-CA" dirty="0" err="1"/>
              <a:t>understand</a:t>
            </a:r>
            <a:r>
              <a:rPr lang="fr-CA" dirty="0"/>
              <a:t> the </a:t>
            </a:r>
            <a:r>
              <a:rPr lang="fr-CA" dirty="0" err="1"/>
              <a:t>legal</a:t>
            </a:r>
            <a:r>
              <a:rPr lang="fr-CA" dirty="0"/>
              <a:t> issues, </a:t>
            </a:r>
            <a:r>
              <a:rPr lang="fr-CA" dirty="0" err="1"/>
              <a:t>rights</a:t>
            </a:r>
            <a:r>
              <a:rPr lang="fr-CA" dirty="0"/>
              <a:t> and </a:t>
            </a:r>
            <a:r>
              <a:rPr lang="fr-CA" dirty="0" err="1"/>
              <a:t>responsibilities</a:t>
            </a:r>
            <a:r>
              <a:rPr lang="fr-CA" dirty="0"/>
              <a:t> </a:t>
            </a:r>
            <a:r>
              <a:rPr lang="fr-CA" dirty="0" err="1"/>
              <a:t>involved</a:t>
            </a:r>
            <a:r>
              <a:rPr lang="fr-CA" dirty="0"/>
              <a:t> in </a:t>
            </a:r>
            <a:r>
              <a:rPr lang="fr-CA" dirty="0" err="1"/>
              <a:t>this</a:t>
            </a:r>
            <a:r>
              <a:rPr lang="fr-CA" dirty="0"/>
              <a:t> scenario and </a:t>
            </a:r>
            <a:r>
              <a:rPr lang="fr-CA" dirty="0" err="1"/>
              <a:t>that</a:t>
            </a:r>
            <a:r>
              <a:rPr lang="fr-CA" dirty="0"/>
              <a:t> </a:t>
            </a:r>
            <a:r>
              <a:rPr lang="fr-CA" dirty="0" err="1"/>
              <a:t>you</a:t>
            </a:r>
            <a:r>
              <a:rPr lang="fr-CA" dirty="0"/>
              <a:t> </a:t>
            </a:r>
            <a:r>
              <a:rPr lang="fr-CA" dirty="0" err="1"/>
              <a:t>will</a:t>
            </a:r>
            <a:r>
              <a:rPr lang="fr-CA" dirty="0"/>
              <a:t> come back to the scenario at the end of </a:t>
            </a:r>
            <a:r>
              <a:rPr lang="fr-CA" dirty="0" err="1"/>
              <a:t>this</a:t>
            </a:r>
            <a:r>
              <a:rPr lang="fr-CA" dirty="0"/>
              <a:t> workshop. Let participants know </a:t>
            </a:r>
            <a:r>
              <a:rPr lang="fr-CA" dirty="0" err="1"/>
              <a:t>you</a:t>
            </a:r>
            <a:r>
              <a:rPr lang="fr-CA" dirty="0"/>
              <a:t> </a:t>
            </a:r>
            <a:r>
              <a:rPr lang="fr-CA" dirty="0" err="1"/>
              <a:t>will</a:t>
            </a:r>
            <a:r>
              <a:rPr lang="fr-CA" dirty="0"/>
              <a:t> </a:t>
            </a:r>
            <a:r>
              <a:rPr lang="fr-CA" dirty="0" err="1"/>
              <a:t>be</a:t>
            </a:r>
            <a:r>
              <a:rPr lang="fr-CA" dirty="0"/>
              <a:t> </a:t>
            </a:r>
            <a:r>
              <a:rPr lang="fr-CA" dirty="0" err="1"/>
              <a:t>covering</a:t>
            </a:r>
            <a:r>
              <a:rPr lang="fr-CA" dirty="0"/>
              <a:t> </a:t>
            </a:r>
            <a:r>
              <a:rPr lang="fr-CA" dirty="0" err="1"/>
              <a:t>some</a:t>
            </a:r>
            <a:r>
              <a:rPr lang="fr-CA" dirty="0"/>
              <a:t> basic </a:t>
            </a:r>
            <a:r>
              <a:rPr lang="fr-CA" dirty="0" err="1"/>
              <a:t>legal</a:t>
            </a:r>
            <a:r>
              <a:rPr lang="fr-CA" dirty="0"/>
              <a:t> </a:t>
            </a:r>
            <a:r>
              <a:rPr lang="fr-CA" dirty="0" err="1"/>
              <a:t>rules</a:t>
            </a:r>
            <a:r>
              <a:rPr lang="fr-CA" dirty="0"/>
              <a:t>. </a:t>
            </a:r>
            <a:r>
              <a:rPr lang="fr-CA" dirty="0" err="1"/>
              <a:t>Acknowledge</a:t>
            </a:r>
            <a:r>
              <a:rPr lang="fr-CA" dirty="0"/>
              <a:t> </a:t>
            </a:r>
            <a:r>
              <a:rPr lang="fr-CA" dirty="0" err="1"/>
              <a:t>that</a:t>
            </a:r>
            <a:r>
              <a:rPr lang="fr-CA" dirty="0"/>
              <a:t> </a:t>
            </a:r>
            <a:r>
              <a:rPr lang="fr-CA" dirty="0" err="1"/>
              <a:t>everyone’s</a:t>
            </a:r>
            <a:r>
              <a:rPr lang="fr-CA" dirty="0"/>
              <a:t> </a:t>
            </a:r>
            <a:r>
              <a:rPr lang="fr-CA" dirty="0" err="1"/>
              <a:t>experience</a:t>
            </a:r>
            <a:r>
              <a:rPr lang="fr-CA" dirty="0"/>
              <a:t> </a:t>
            </a:r>
            <a:r>
              <a:rPr lang="fr-CA" dirty="0" err="1"/>
              <a:t>with</a:t>
            </a:r>
            <a:r>
              <a:rPr lang="fr-CA" dirty="0"/>
              <a:t> the justice system </a:t>
            </a:r>
            <a:r>
              <a:rPr lang="fr-CA" dirty="0" err="1"/>
              <a:t>is</a:t>
            </a:r>
            <a:r>
              <a:rPr lang="fr-CA" dirty="0"/>
              <a:t> </a:t>
            </a:r>
            <a:r>
              <a:rPr lang="fr-CA" dirty="0" err="1"/>
              <a:t>different</a:t>
            </a:r>
            <a:r>
              <a:rPr lang="fr-CA" dirty="0"/>
              <a:t> and can </a:t>
            </a:r>
            <a:r>
              <a:rPr lang="fr-CA" dirty="0" err="1"/>
              <a:t>be</a:t>
            </a:r>
            <a:r>
              <a:rPr lang="fr-CA" dirty="0"/>
              <a:t> </a:t>
            </a:r>
            <a:r>
              <a:rPr lang="fr-CA" dirty="0" err="1"/>
              <a:t>shaped</a:t>
            </a:r>
            <a:r>
              <a:rPr lang="fr-CA" dirty="0"/>
              <a:t> by </a:t>
            </a:r>
            <a:r>
              <a:rPr lang="fr-CA" dirty="0" err="1"/>
              <a:t>past</a:t>
            </a:r>
            <a:r>
              <a:rPr lang="fr-CA" dirty="0"/>
              <a:t> challenges, as </a:t>
            </a:r>
            <a:r>
              <a:rPr lang="fr-CA" dirty="0" err="1"/>
              <a:t>well</a:t>
            </a:r>
            <a:r>
              <a:rPr lang="fr-CA" dirty="0"/>
              <a:t> as cultural and </a:t>
            </a:r>
            <a:r>
              <a:rPr lang="fr-CA" dirty="0" err="1"/>
              <a:t>language</a:t>
            </a:r>
            <a:r>
              <a:rPr lang="fr-CA" dirty="0"/>
              <a:t> </a:t>
            </a:r>
            <a:r>
              <a:rPr lang="fr-CA" dirty="0" err="1"/>
              <a:t>barriers</a:t>
            </a:r>
            <a:r>
              <a:rPr lang="fr-CA" dirty="0"/>
              <a:t>.  </a:t>
            </a:r>
            <a:r>
              <a:rPr lang="fr-CA" dirty="0" err="1"/>
              <a:t>Remind</a:t>
            </a:r>
            <a:r>
              <a:rPr lang="fr-CA" dirty="0"/>
              <a:t> participants </a:t>
            </a:r>
            <a:r>
              <a:rPr lang="fr-CA" dirty="0" err="1"/>
              <a:t>that</a:t>
            </a:r>
            <a:r>
              <a:rPr lang="fr-CA" dirty="0"/>
              <a:t> the goal of the workshop </a:t>
            </a:r>
            <a:r>
              <a:rPr lang="fr-CA" dirty="0" err="1"/>
              <a:t>is</a:t>
            </a:r>
            <a:r>
              <a:rPr lang="fr-CA" dirty="0"/>
              <a:t> to </a:t>
            </a:r>
            <a:r>
              <a:rPr lang="fr-CA" dirty="0" err="1"/>
              <a:t>inform</a:t>
            </a:r>
            <a:r>
              <a:rPr lang="fr-CA" dirty="0"/>
              <a:t> </a:t>
            </a:r>
            <a:r>
              <a:rPr lang="fr-CA" dirty="0" err="1"/>
              <a:t>them</a:t>
            </a:r>
            <a:r>
              <a:rPr lang="fr-CA" dirty="0"/>
              <a:t> about </a:t>
            </a:r>
            <a:r>
              <a:rPr lang="fr-CA" dirty="0" err="1"/>
              <a:t>their</a:t>
            </a:r>
            <a:r>
              <a:rPr lang="fr-CA" dirty="0"/>
              <a:t> </a:t>
            </a:r>
            <a:r>
              <a:rPr lang="fr-CA" dirty="0" err="1"/>
              <a:t>rights</a:t>
            </a:r>
            <a:r>
              <a:rPr lang="fr-CA" dirty="0"/>
              <a:t>, </a:t>
            </a:r>
            <a:r>
              <a:rPr lang="fr-CA" dirty="0" err="1"/>
              <a:t>so</a:t>
            </a:r>
            <a:r>
              <a:rPr lang="fr-CA" dirty="0"/>
              <a:t> </a:t>
            </a:r>
            <a:r>
              <a:rPr lang="fr-CA" dirty="0" err="1"/>
              <a:t>that</a:t>
            </a:r>
            <a:r>
              <a:rPr lang="fr-CA" dirty="0"/>
              <a:t> </a:t>
            </a:r>
            <a:r>
              <a:rPr lang="fr-CA" dirty="0" err="1"/>
              <a:t>they</a:t>
            </a:r>
            <a:r>
              <a:rPr lang="fr-CA" dirty="0"/>
              <a:t> can </a:t>
            </a:r>
            <a:r>
              <a:rPr lang="fr-CA" dirty="0" err="1"/>
              <a:t>make</a:t>
            </a:r>
            <a:r>
              <a:rPr lang="fr-CA" dirty="0"/>
              <a:t> </a:t>
            </a:r>
            <a:r>
              <a:rPr lang="fr-CA" dirty="0" err="1"/>
              <a:t>informed</a:t>
            </a:r>
            <a:r>
              <a:rPr lang="fr-CA" dirty="0"/>
              <a:t> </a:t>
            </a:r>
            <a:r>
              <a:rPr lang="fr-CA" dirty="0" err="1"/>
              <a:t>decisions</a:t>
            </a:r>
            <a:r>
              <a:rPr lang="fr-CA" dirty="0"/>
              <a:t> and </a:t>
            </a:r>
            <a:r>
              <a:rPr lang="fr-CA" dirty="0" err="1"/>
              <a:t>protect</a:t>
            </a:r>
            <a:r>
              <a:rPr lang="fr-CA" dirty="0"/>
              <a:t> </a:t>
            </a:r>
            <a:r>
              <a:rPr lang="fr-CA" dirty="0" err="1"/>
              <a:t>themselves</a:t>
            </a:r>
            <a:r>
              <a:rPr lang="fr-CA" dirty="0"/>
              <a:t>.</a:t>
            </a:r>
          </a:p>
          <a:p>
            <a:pPr marL="171450" indent="-171450">
              <a:buFont typeface="Arial"/>
              <a:buChar char="•"/>
            </a:pPr>
            <a:endParaRPr lang="fr-CA" dirty="0"/>
          </a:p>
          <a:p>
            <a:pPr marL="171450" indent="-171450">
              <a:buFont typeface="Arial"/>
              <a:buChar char="•"/>
            </a:pPr>
            <a:r>
              <a:rPr lang="en-CA" dirty="0"/>
              <a:t>Then explain the goal of this workshop: to understand the legal effects of separation or divorce on the couple’s life.  </a:t>
            </a:r>
            <a:endParaRPr lang="fr-CA"/>
          </a:p>
          <a:p>
            <a:pPr marL="171450" indent="-171450">
              <a:buFont typeface="Arial"/>
              <a:buChar char="•"/>
            </a:pPr>
            <a:endParaRPr lang="fr-CA" dirty="0"/>
          </a:p>
          <a:p>
            <a:pPr marL="171450" indent="-171450">
              <a:buFont typeface="Arial"/>
              <a:buChar char="•"/>
            </a:pPr>
            <a:r>
              <a:rPr lang="en-CA" dirty="0"/>
              <a:t>Name the main topics that will be discussed: How separation and divorce can affect immigration status.</a:t>
            </a:r>
            <a:endParaRPr lang="fr-CA" dirty="0"/>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r>
              <a:rPr lang="fr-CA" b="1" dirty="0"/>
              <a:t>1 minute</a:t>
            </a:r>
            <a:endParaRPr lang="fr-CA" dirty="0"/>
          </a:p>
          <a:p>
            <a:endParaRPr lang="fr-CA" dirty="0"/>
          </a:p>
          <a:p>
            <a:r>
              <a:rPr lang="fr-CA" b="1" u="sng" dirty="0"/>
              <a:t>Instructions for the workshop </a:t>
            </a:r>
            <a:r>
              <a:rPr lang="fr-CA" b="1" u="sng" dirty="0" err="1"/>
              <a:t>facilitator</a:t>
            </a:r>
            <a:endParaRPr lang="fr-CA" dirty="0" err="1"/>
          </a:p>
          <a:p>
            <a:endParaRPr lang="fr-CA" dirty="0"/>
          </a:p>
          <a:p>
            <a:pPr marL="285750" indent="-285750">
              <a:buFont typeface="Arial,Sans-Serif"/>
              <a:buChar char="•"/>
            </a:pPr>
            <a:r>
              <a:rPr lang="en-CA" dirty="0"/>
              <a:t>Explain the information below.</a:t>
            </a:r>
            <a:endParaRPr lang="fr-CA" dirty="0"/>
          </a:p>
          <a:p>
            <a:endParaRPr lang="fr-CA" dirty="0"/>
          </a:p>
          <a:p>
            <a:pPr marL="285750" indent="-285750">
              <a:buFont typeface="Arial,Sans-Serif"/>
              <a:buChar char="•"/>
            </a:pPr>
            <a:r>
              <a:rPr lang="fr-CA" dirty="0"/>
              <a:t>Use the </a:t>
            </a:r>
            <a:r>
              <a:rPr lang="fr-CA" dirty="0" err="1"/>
              <a:t>following</a:t>
            </a:r>
            <a:r>
              <a:rPr lang="fr-CA" dirty="0"/>
              <a:t> slides to </a:t>
            </a:r>
            <a:r>
              <a:rPr lang="fr-CA" dirty="0" err="1"/>
              <a:t>discuss</a:t>
            </a:r>
            <a:r>
              <a:rPr lang="fr-CA" dirty="0"/>
              <a:t> how </a:t>
            </a:r>
            <a:r>
              <a:rPr lang="fr-CA" dirty="0" err="1"/>
              <a:t>separation</a:t>
            </a:r>
            <a:r>
              <a:rPr lang="fr-CA" dirty="0"/>
              <a:t> and divorce can affect immigration </a:t>
            </a:r>
            <a:r>
              <a:rPr lang="fr-CA" dirty="0" err="1"/>
              <a:t>status</a:t>
            </a:r>
            <a:r>
              <a:rPr lang="fr-CA" dirty="0"/>
              <a:t>. If </a:t>
            </a:r>
            <a:r>
              <a:rPr lang="fr-CA" dirty="0" err="1"/>
              <a:t>you</a:t>
            </a:r>
            <a:r>
              <a:rPr lang="fr-CA" dirty="0"/>
              <a:t> know the participants’ immigration </a:t>
            </a:r>
            <a:r>
              <a:rPr lang="fr-CA" dirty="0" err="1"/>
              <a:t>status</a:t>
            </a:r>
            <a:r>
              <a:rPr lang="fr-CA" dirty="0"/>
              <a:t>, </a:t>
            </a:r>
            <a:r>
              <a:rPr lang="fr-CA" dirty="0" err="1"/>
              <a:t>tailor</a:t>
            </a:r>
            <a:r>
              <a:rPr lang="fr-CA" dirty="0"/>
              <a:t> the discussion </a:t>
            </a:r>
            <a:r>
              <a:rPr lang="fr-CA" dirty="0" err="1"/>
              <a:t>accordingly</a:t>
            </a:r>
            <a:r>
              <a:rPr lang="fr-CA" dirty="0"/>
              <a:t>. </a:t>
            </a:r>
          </a:p>
          <a:p>
            <a:endParaRPr lang="en-US" dirty="0"/>
          </a:p>
          <a:p>
            <a:r>
              <a:rPr lang="fr-CA" b="1" u="sng" dirty="0"/>
              <a:t>Information to </a:t>
            </a:r>
            <a:r>
              <a:rPr lang="fr-CA" b="1" u="sng" dirty="0" err="1"/>
              <a:t>share</a:t>
            </a:r>
            <a:endParaRPr lang="fr-CA" dirty="0" err="1"/>
          </a:p>
          <a:p>
            <a:endParaRPr lang="fr-CA" dirty="0"/>
          </a:p>
          <a:p>
            <a:pPr marL="285750" indent="-285750">
              <a:buFont typeface="Arial,Sans-Serif"/>
              <a:buChar char="•"/>
            </a:pPr>
            <a:r>
              <a:rPr lang="fr-CA" dirty="0"/>
              <a:t>People like Farah, </a:t>
            </a:r>
            <a:r>
              <a:rPr lang="fr-CA" dirty="0" err="1"/>
              <a:t>who</a:t>
            </a:r>
            <a:r>
              <a:rPr lang="fr-CA" dirty="0"/>
              <a:t> </a:t>
            </a:r>
            <a:r>
              <a:rPr lang="fr-CA" dirty="0" err="1"/>
              <a:t>aren’t</a:t>
            </a:r>
            <a:r>
              <a:rPr lang="fr-CA" dirty="0"/>
              <a:t> Canadian </a:t>
            </a:r>
            <a:r>
              <a:rPr lang="fr-CA" dirty="0" err="1"/>
              <a:t>citizens</a:t>
            </a:r>
            <a:r>
              <a:rPr lang="fr-CA" dirty="0"/>
              <a:t>, </a:t>
            </a:r>
            <a:r>
              <a:rPr lang="fr-CA" dirty="0" err="1"/>
              <a:t>may</a:t>
            </a:r>
            <a:r>
              <a:rPr lang="fr-CA" dirty="0"/>
              <a:t> </a:t>
            </a:r>
            <a:r>
              <a:rPr lang="fr-CA" dirty="0" err="1"/>
              <a:t>worry</a:t>
            </a:r>
            <a:r>
              <a:rPr lang="fr-CA" dirty="0"/>
              <a:t> about how </a:t>
            </a:r>
            <a:r>
              <a:rPr lang="fr-CA" dirty="0" err="1"/>
              <a:t>separation</a:t>
            </a:r>
            <a:r>
              <a:rPr lang="fr-CA" dirty="0"/>
              <a:t> or divorce </a:t>
            </a:r>
            <a:r>
              <a:rPr lang="fr-CA" dirty="0" err="1"/>
              <a:t>could</a:t>
            </a:r>
            <a:r>
              <a:rPr lang="fr-CA" dirty="0"/>
              <a:t> affect </a:t>
            </a:r>
            <a:r>
              <a:rPr lang="fr-CA" dirty="0" err="1"/>
              <a:t>their</a:t>
            </a:r>
            <a:r>
              <a:rPr lang="fr-CA" dirty="0"/>
              <a:t> immigration </a:t>
            </a:r>
            <a:r>
              <a:rPr lang="fr-CA" dirty="0" err="1"/>
              <a:t>status</a:t>
            </a:r>
            <a:r>
              <a:rPr lang="fr-CA" dirty="0"/>
              <a:t>. </a:t>
            </a:r>
            <a:r>
              <a:rPr lang="fr-CA" dirty="0" err="1"/>
              <a:t>It’s</a:t>
            </a:r>
            <a:r>
              <a:rPr lang="fr-CA" dirty="0"/>
              <a:t> important for </a:t>
            </a:r>
            <a:r>
              <a:rPr lang="fr-CA" dirty="0" err="1"/>
              <a:t>these</a:t>
            </a:r>
            <a:r>
              <a:rPr lang="fr-CA" dirty="0"/>
              <a:t> people to know </a:t>
            </a:r>
            <a:r>
              <a:rPr lang="fr-CA" dirty="0" err="1"/>
              <a:t>that</a:t>
            </a:r>
            <a:r>
              <a:rPr lang="fr-CA" dirty="0"/>
              <a:t> </a:t>
            </a:r>
            <a:r>
              <a:rPr lang="fr-CA" dirty="0" err="1"/>
              <a:t>separation</a:t>
            </a:r>
            <a:r>
              <a:rPr lang="fr-CA" dirty="0"/>
              <a:t> or divorce </a:t>
            </a:r>
            <a:r>
              <a:rPr lang="fr-CA" dirty="0" err="1"/>
              <a:t>does</a:t>
            </a:r>
            <a:r>
              <a:rPr lang="fr-CA" dirty="0"/>
              <a:t> not </a:t>
            </a:r>
            <a:r>
              <a:rPr lang="fr-CA" dirty="0" err="1"/>
              <a:t>necessarily</a:t>
            </a:r>
            <a:r>
              <a:rPr lang="fr-CA" dirty="0"/>
              <a:t> impact immigration </a:t>
            </a:r>
            <a:r>
              <a:rPr lang="fr-CA" dirty="0" err="1"/>
              <a:t>status</a:t>
            </a:r>
            <a:r>
              <a:rPr lang="fr-CA" dirty="0"/>
              <a:t>; </a:t>
            </a:r>
            <a:r>
              <a:rPr lang="fr-CA" dirty="0" err="1"/>
              <a:t>it</a:t>
            </a:r>
            <a:r>
              <a:rPr lang="fr-CA" dirty="0"/>
              <a:t> </a:t>
            </a:r>
            <a:r>
              <a:rPr lang="fr-CA" b="1" dirty="0" err="1"/>
              <a:t>depends</a:t>
            </a:r>
            <a:r>
              <a:rPr lang="fr-CA" b="1" dirty="0"/>
              <a:t> on the </a:t>
            </a:r>
            <a:r>
              <a:rPr lang="fr-CA" b="1" dirty="0" err="1"/>
              <a:t>status</a:t>
            </a:r>
            <a:r>
              <a:rPr lang="fr-CA" dirty="0"/>
              <a:t>.</a:t>
            </a:r>
            <a:endParaRPr lang="fr-CA" b="1" dirty="0"/>
          </a:p>
          <a:p>
            <a:pPr algn="just"/>
            <a:endParaRPr lang="fr-CA" dirty="0"/>
          </a:p>
          <a:p>
            <a:pPr marL="285750" indent="-285750">
              <a:buFont typeface="Arial,Sans-Serif"/>
              <a:buChar char="•"/>
            </a:pPr>
            <a:r>
              <a:rPr lang="fr-CA" dirty="0" err="1"/>
              <a:t>Furthermore</a:t>
            </a:r>
            <a:r>
              <a:rPr lang="fr-CA" dirty="0"/>
              <a:t>, </a:t>
            </a:r>
            <a:r>
              <a:rPr lang="fr-CA" dirty="0" err="1"/>
              <a:t>there</a:t>
            </a:r>
            <a:r>
              <a:rPr lang="fr-CA" dirty="0"/>
              <a:t> </a:t>
            </a:r>
            <a:r>
              <a:rPr lang="fr-CA" dirty="0" err="1"/>
              <a:t>may</a:t>
            </a:r>
            <a:r>
              <a:rPr lang="fr-CA" dirty="0"/>
              <a:t> </a:t>
            </a:r>
            <a:r>
              <a:rPr lang="fr-CA" dirty="0" err="1"/>
              <a:t>be</a:t>
            </a:r>
            <a:r>
              <a:rPr lang="fr-CA" dirty="0"/>
              <a:t> </a:t>
            </a:r>
            <a:r>
              <a:rPr lang="fr-CA" b="1" dirty="0" err="1"/>
              <a:t>ways</a:t>
            </a:r>
            <a:r>
              <a:rPr lang="fr-CA" b="1" dirty="0"/>
              <a:t> for a </a:t>
            </a:r>
            <a:r>
              <a:rPr lang="fr-CA" b="1" dirty="0" err="1"/>
              <a:t>person</a:t>
            </a:r>
            <a:r>
              <a:rPr lang="fr-CA" b="1" dirty="0"/>
              <a:t> to </a:t>
            </a:r>
            <a:r>
              <a:rPr lang="fr-CA" b="1" dirty="0" err="1"/>
              <a:t>remain</a:t>
            </a:r>
            <a:r>
              <a:rPr lang="fr-CA" b="1" dirty="0"/>
              <a:t> in Canada</a:t>
            </a:r>
            <a:r>
              <a:rPr lang="fr-CA" dirty="0"/>
              <a:t> </a:t>
            </a:r>
            <a:r>
              <a:rPr lang="fr-CA" dirty="0" err="1"/>
              <a:t>even</a:t>
            </a:r>
            <a:r>
              <a:rPr lang="fr-CA" dirty="0"/>
              <a:t> if </a:t>
            </a:r>
            <a:r>
              <a:rPr lang="fr-CA" dirty="0" err="1"/>
              <a:t>they</a:t>
            </a:r>
            <a:r>
              <a:rPr lang="fr-CA" dirty="0"/>
              <a:t> lose </a:t>
            </a:r>
            <a:r>
              <a:rPr lang="fr-CA" dirty="0" err="1"/>
              <a:t>their</a:t>
            </a:r>
            <a:r>
              <a:rPr lang="fr-CA" dirty="0"/>
              <a:t> </a:t>
            </a:r>
            <a:r>
              <a:rPr lang="fr-CA" dirty="0" err="1"/>
              <a:t>status</a:t>
            </a:r>
            <a:r>
              <a:rPr lang="fr-CA" dirty="0"/>
              <a:t> due to </a:t>
            </a:r>
            <a:r>
              <a:rPr lang="fr-CA" dirty="0" err="1"/>
              <a:t>separation</a:t>
            </a:r>
            <a:r>
              <a:rPr lang="fr-CA" dirty="0"/>
              <a:t> or divorce.</a:t>
            </a:r>
          </a:p>
          <a:p>
            <a:endParaRPr lang="fr-CA" dirty="0"/>
          </a:p>
          <a:p>
            <a:pPr marL="285750" indent="-285750">
              <a:buFont typeface="Arial,Sans-Serif"/>
              <a:buChar char="•"/>
            </a:pPr>
            <a:r>
              <a:rPr lang="en-CA" dirty="0"/>
              <a:t>In this workshop, we will explore the consequences for people with different status.</a:t>
            </a:r>
            <a:endParaRPr lang="fr-CA" dirty="0"/>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r>
              <a:rPr lang="fr-CA" b="1" dirty="0"/>
              <a:t>3 minutes</a:t>
            </a:r>
            <a:endParaRPr lang="en-US" dirty="0"/>
          </a:p>
          <a:p>
            <a:endParaRPr lang="fr-CA" dirty="0"/>
          </a:p>
          <a:p>
            <a:r>
              <a:rPr lang="fr-CA" b="1" u="sng" dirty="0"/>
              <a:t>Instructions for the workshop </a:t>
            </a:r>
            <a:r>
              <a:rPr lang="fr-CA" b="1" u="sng" dirty="0" err="1"/>
              <a:t>facilitaor</a:t>
            </a:r>
            <a:endParaRPr lang="fr-CA" dirty="0" err="1"/>
          </a:p>
          <a:p>
            <a:endParaRPr lang="fr-CA" dirty="0"/>
          </a:p>
          <a:p>
            <a:pPr marL="285750" indent="-285750">
              <a:buFont typeface="Arial,Sans-Serif"/>
              <a:buChar char="•"/>
            </a:pPr>
            <a:r>
              <a:rPr lang="en-CA" dirty="0"/>
              <a:t>Explain the information below by making connections with the scenario.</a:t>
            </a:r>
            <a:endParaRPr lang="fr-CA" dirty="0"/>
          </a:p>
          <a:p>
            <a:pPr marL="171450" indent="-171450">
              <a:buFont typeface="Arial,Sans-Serif"/>
              <a:buChar char="•"/>
            </a:pPr>
            <a:endParaRPr lang="fr-CA" dirty="0"/>
          </a:p>
          <a:p>
            <a:r>
              <a:rPr lang="fr-CA" b="1" u="sng" dirty="0"/>
              <a:t>Information to </a:t>
            </a:r>
            <a:r>
              <a:rPr lang="fr-CA" b="1" u="sng" dirty="0" err="1"/>
              <a:t>share</a:t>
            </a:r>
            <a:endParaRPr lang="fr-CA" dirty="0" err="1"/>
          </a:p>
          <a:p>
            <a:endParaRPr lang="fr-CA" dirty="0"/>
          </a:p>
          <a:p>
            <a:pPr marL="285750" indent="-285750">
              <a:buFont typeface="Arial,Sans-Serif"/>
              <a:buChar char="•"/>
            </a:pPr>
            <a:r>
              <a:rPr lang="en-CA" dirty="0"/>
              <a:t>People who were sponsored by their spouse or partner and whose sponsorship application has been approved can separate </a:t>
            </a:r>
            <a:r>
              <a:rPr lang="en-CA" b="1" dirty="0"/>
              <a:t>without losing their status</a:t>
            </a:r>
            <a:r>
              <a:rPr lang="fr-CA" dirty="0">
                <a:hlinkClick r:id="rId3"/>
              </a:rPr>
              <a:t>[1]</a:t>
            </a:r>
            <a:r>
              <a:rPr lang="fr-CA" dirty="0"/>
              <a:t> </a:t>
            </a:r>
            <a:r>
              <a:rPr lang="fr-CA" dirty="0" err="1"/>
              <a:t>because</a:t>
            </a:r>
            <a:r>
              <a:rPr lang="fr-CA" dirty="0"/>
              <a:t> </a:t>
            </a:r>
            <a:r>
              <a:rPr lang="fr-CA" dirty="0" err="1"/>
              <a:t>they</a:t>
            </a:r>
            <a:r>
              <a:rPr lang="fr-CA" dirty="0"/>
              <a:t> are </a:t>
            </a:r>
            <a:r>
              <a:rPr lang="fr-CA" dirty="0" err="1"/>
              <a:t>now</a:t>
            </a:r>
            <a:r>
              <a:rPr lang="fr-CA" dirty="0"/>
              <a:t> permanent </a:t>
            </a:r>
            <a:r>
              <a:rPr lang="fr-CA" dirty="0" err="1"/>
              <a:t>residents</a:t>
            </a:r>
            <a:r>
              <a:rPr lang="fr-CA" dirty="0">
                <a:hlinkClick r:id="rId4"/>
              </a:rPr>
              <a:t>[2]</a:t>
            </a:r>
            <a:r>
              <a:rPr lang="fr-CA" dirty="0"/>
              <a:t>. This </a:t>
            </a:r>
            <a:r>
              <a:rPr lang="fr-CA" dirty="0" err="1"/>
              <a:t>is</a:t>
            </a:r>
            <a:r>
              <a:rPr lang="fr-CA" dirty="0"/>
              <a:t> the case for Farah </a:t>
            </a:r>
            <a:r>
              <a:rPr lang="fr-CA" dirty="0" err="1"/>
              <a:t>who</a:t>
            </a:r>
            <a:r>
              <a:rPr lang="fr-CA" dirty="0"/>
              <a:t> </a:t>
            </a:r>
            <a:r>
              <a:rPr lang="fr-CA" dirty="0" err="1"/>
              <a:t>was</a:t>
            </a:r>
            <a:r>
              <a:rPr lang="fr-CA" dirty="0"/>
              <a:t> </a:t>
            </a:r>
            <a:r>
              <a:rPr lang="fr-CA" dirty="0" err="1"/>
              <a:t>sponsored</a:t>
            </a:r>
            <a:r>
              <a:rPr lang="fr-CA" dirty="0"/>
              <a:t> by </a:t>
            </a:r>
            <a:r>
              <a:rPr lang="fr-CA" dirty="0" err="1"/>
              <a:t>her</a:t>
            </a:r>
            <a:r>
              <a:rPr lang="fr-CA" dirty="0"/>
              <a:t> </a:t>
            </a:r>
            <a:r>
              <a:rPr lang="fr-CA" dirty="0" err="1"/>
              <a:t>husband</a:t>
            </a:r>
            <a:r>
              <a:rPr lang="fr-CA" dirty="0"/>
              <a:t>, and </a:t>
            </a:r>
            <a:r>
              <a:rPr lang="fr-CA" dirty="0" err="1"/>
              <a:t>is</a:t>
            </a:r>
            <a:r>
              <a:rPr lang="fr-CA" dirty="0"/>
              <a:t> </a:t>
            </a:r>
            <a:r>
              <a:rPr lang="fr-CA" dirty="0" err="1"/>
              <a:t>now</a:t>
            </a:r>
            <a:r>
              <a:rPr lang="fr-CA" dirty="0"/>
              <a:t> a permanent </a:t>
            </a:r>
            <a:r>
              <a:rPr lang="fr-CA" dirty="0" err="1"/>
              <a:t>resident</a:t>
            </a:r>
            <a:r>
              <a:rPr lang="fr-CA" dirty="0"/>
              <a:t>. </a:t>
            </a:r>
          </a:p>
          <a:p>
            <a:pPr algn="just"/>
            <a:r>
              <a:rPr lang="fr-CA" dirty="0"/>
              <a:t> </a:t>
            </a:r>
          </a:p>
          <a:p>
            <a:pPr marL="285750" indent="-285750">
              <a:buFont typeface="Arial,Sans-Serif"/>
              <a:buChar char="•"/>
            </a:pPr>
            <a:r>
              <a:rPr lang="en-CA" dirty="0"/>
              <a:t>Farah’s husband (her “sponsor” or “guarantor”) </a:t>
            </a:r>
            <a:r>
              <a:rPr lang="en-CA" b="1" dirty="0"/>
              <a:t>must support her</a:t>
            </a:r>
            <a:r>
              <a:rPr lang="en-CA" dirty="0"/>
              <a:t> for three years from the date she became a permanent resident</a:t>
            </a:r>
            <a:r>
              <a:rPr lang="fr-CA" dirty="0">
                <a:hlinkClick r:id="rId5"/>
              </a:rPr>
              <a:t>[3]</a:t>
            </a:r>
            <a:r>
              <a:rPr lang="fr-CA" dirty="0"/>
              <a:t>, </a:t>
            </a:r>
            <a:r>
              <a:rPr lang="fr-CA" dirty="0" err="1"/>
              <a:t>even</a:t>
            </a:r>
            <a:r>
              <a:rPr lang="fr-CA" dirty="0"/>
              <a:t> if </a:t>
            </a:r>
            <a:r>
              <a:rPr lang="fr-CA" dirty="0" err="1"/>
              <a:t>they</a:t>
            </a:r>
            <a:r>
              <a:rPr lang="fr-CA" dirty="0"/>
              <a:t> no longer live </a:t>
            </a:r>
            <a:r>
              <a:rPr lang="fr-CA" dirty="0" err="1"/>
              <a:t>together</a:t>
            </a:r>
            <a:r>
              <a:rPr lang="fr-CA" dirty="0">
                <a:hlinkClick r:id="rId6"/>
              </a:rPr>
              <a:t>[4]</a:t>
            </a:r>
            <a:r>
              <a:rPr lang="fr-CA" dirty="0"/>
              <a:t>. </a:t>
            </a:r>
          </a:p>
          <a:p>
            <a:r>
              <a:rPr lang="fr-CA" dirty="0"/>
              <a:t> </a:t>
            </a:r>
          </a:p>
          <a:p>
            <a:pPr marL="285750" indent="-285750">
              <a:buFont typeface="Arial,Sans-Serif"/>
              <a:buChar char="•"/>
            </a:pPr>
            <a:r>
              <a:rPr lang="en-CA" dirty="0"/>
              <a:t>If they separate and her husband refuses to support her, Farah </a:t>
            </a:r>
            <a:r>
              <a:rPr lang="en-CA" b="1" dirty="0"/>
              <a:t>may qualify for social assistance</a:t>
            </a:r>
            <a:r>
              <a:rPr lang="en-CA" dirty="0"/>
              <a:t>. If so, her husband will likely have to reimburse the government for the benefits Farah receives</a:t>
            </a:r>
            <a:r>
              <a:rPr lang="fr-CA" dirty="0">
                <a:hlinkClick r:id="rId7"/>
              </a:rPr>
              <a:t>[5]</a:t>
            </a:r>
            <a:r>
              <a:rPr lang="fr-CA" dirty="0"/>
              <a:t>. </a:t>
            </a:r>
          </a:p>
          <a:p>
            <a:pPr algn="just"/>
            <a:r>
              <a:rPr lang="fr-CA" dirty="0"/>
              <a:t> </a:t>
            </a:r>
          </a:p>
          <a:p>
            <a:r>
              <a:rPr lang="fr-CA" b="1" u="sng" dirty="0" err="1"/>
              <a:t>Additional</a:t>
            </a:r>
            <a:r>
              <a:rPr lang="fr-CA" b="1" u="sng" dirty="0"/>
              <a:t> information</a:t>
            </a:r>
            <a:endParaRPr lang="fr-CA" dirty="0"/>
          </a:p>
          <a:p>
            <a:r>
              <a:rPr lang="fr-CA" dirty="0"/>
              <a:t> </a:t>
            </a:r>
          </a:p>
          <a:p>
            <a:pPr marL="285750" indent="-285750">
              <a:buFont typeface="Arial,Sans-Serif"/>
              <a:buChar char="•"/>
            </a:pPr>
            <a:r>
              <a:rPr lang="en-CA" dirty="0"/>
              <a:t>Sponsorship applications that have not yet been approved will be denied if the couple separates or divorces</a:t>
            </a:r>
            <a:r>
              <a:rPr lang="fr-CA" dirty="0">
                <a:hlinkClick r:id="rId8"/>
              </a:rPr>
              <a:t>[6]</a:t>
            </a:r>
            <a:r>
              <a:rPr lang="fr-CA" dirty="0"/>
              <a:t>. Couples are </a:t>
            </a:r>
            <a:r>
              <a:rPr lang="fr-CA" dirty="0" err="1"/>
              <a:t>expected</a:t>
            </a:r>
            <a:r>
              <a:rPr lang="fr-CA" dirty="0"/>
              <a:t> to live </a:t>
            </a:r>
            <a:r>
              <a:rPr lang="fr-CA" dirty="0" err="1"/>
              <a:t>together</a:t>
            </a:r>
            <a:r>
              <a:rPr lang="fr-CA" dirty="0"/>
              <a:t> </a:t>
            </a:r>
            <a:r>
              <a:rPr lang="fr-CA" dirty="0" err="1"/>
              <a:t>until</a:t>
            </a:r>
            <a:r>
              <a:rPr lang="fr-CA" dirty="0"/>
              <a:t> the </a:t>
            </a:r>
            <a:r>
              <a:rPr lang="fr-CA" dirty="0" err="1"/>
              <a:t>sponsorship</a:t>
            </a:r>
            <a:r>
              <a:rPr lang="fr-CA" dirty="0"/>
              <a:t> application </a:t>
            </a:r>
            <a:r>
              <a:rPr lang="fr-CA" dirty="0" err="1"/>
              <a:t>is</a:t>
            </a:r>
            <a:r>
              <a:rPr lang="fr-CA" dirty="0"/>
              <a:t> </a:t>
            </a:r>
            <a:r>
              <a:rPr lang="fr-CA" dirty="0" err="1"/>
              <a:t>finalized</a:t>
            </a:r>
            <a:r>
              <a:rPr lang="fr-CA" dirty="0"/>
              <a:t> and the </a:t>
            </a:r>
            <a:r>
              <a:rPr lang="fr-CA" dirty="0" err="1"/>
              <a:t>person</a:t>
            </a:r>
            <a:r>
              <a:rPr lang="fr-CA" dirty="0"/>
              <a:t> </a:t>
            </a:r>
            <a:r>
              <a:rPr lang="fr-CA" dirty="0" err="1"/>
              <a:t>is</a:t>
            </a:r>
            <a:r>
              <a:rPr lang="fr-CA" dirty="0"/>
              <a:t> </a:t>
            </a:r>
            <a:r>
              <a:rPr lang="fr-CA" dirty="0" err="1"/>
              <a:t>granted</a:t>
            </a:r>
            <a:r>
              <a:rPr lang="fr-CA" dirty="0"/>
              <a:t> permanent </a:t>
            </a:r>
            <a:r>
              <a:rPr lang="fr-CA" dirty="0" err="1"/>
              <a:t>residence</a:t>
            </a:r>
            <a:r>
              <a:rPr lang="fr-CA" dirty="0">
                <a:hlinkClick r:id="rId9"/>
              </a:rPr>
              <a:t>[7]</a:t>
            </a:r>
            <a:r>
              <a:rPr lang="fr-CA" dirty="0"/>
              <a:t>. </a:t>
            </a:r>
            <a:br>
              <a:rPr lang="fr-CA" dirty="0">
                <a:cs typeface="+mn-lt"/>
              </a:rPr>
            </a:br>
            <a:br>
              <a:rPr lang="fr-CA" dirty="0">
                <a:cs typeface="+mn-lt"/>
              </a:rPr>
            </a:br>
            <a:r>
              <a:rPr lang="en-CA" dirty="0"/>
              <a:t>In some cases, there may be ways to stay in Canada under another status, for example, by applying for a </a:t>
            </a:r>
            <a:r>
              <a:rPr lang="en-CA" dirty="0">
                <a:hlinkClick r:id="rId10"/>
              </a:rPr>
              <a:t>Temporary Resident Permit for Victims of Family Violence</a:t>
            </a:r>
            <a:r>
              <a:rPr lang="en-CA" dirty="0"/>
              <a:t>, discussed in slide 8. </a:t>
            </a:r>
            <a:endParaRPr lang="fr-CA" dirty="0"/>
          </a:p>
          <a:p>
            <a:pPr algn="just"/>
            <a:r>
              <a:rPr lang="fr-CA" dirty="0"/>
              <a:t> </a:t>
            </a:r>
          </a:p>
          <a:p>
            <a:pPr marL="285750" indent="-285750">
              <a:buFont typeface="Arial,Sans-Serif"/>
              <a:buChar char="•"/>
            </a:pPr>
            <a:r>
              <a:rPr lang="en-CA" dirty="0"/>
              <a:t>Even if a sponsor is experiencing domestic violence, they must continue to support their spouse or partner. For example, if Farah’s husband had experienced violence from Farah, he would still be obligated to support her. To be released from this obligation, sponsors should </a:t>
            </a:r>
            <a:r>
              <a:rPr lang="en-CA" dirty="0">
                <a:hlinkClick r:id="rId11"/>
              </a:rPr>
              <a:t>contact the Quebec government centre for asylum seekers, defaulting guarantors and sponsored persons</a:t>
            </a:r>
            <a:r>
              <a:rPr lang="en-CA" dirty="0"/>
              <a:t>. A committee will review the application and decide whether to grant the exemption</a:t>
            </a:r>
            <a:r>
              <a:rPr lang="fr" dirty="0">
                <a:hlinkClick r:id="rId12"/>
              </a:rPr>
              <a:t>[8]</a:t>
            </a:r>
            <a:r>
              <a:rPr lang="fr" dirty="0"/>
              <a:t>.   </a:t>
            </a:r>
            <a:endParaRPr lang="fr-CA" dirty="0"/>
          </a:p>
          <a:p>
            <a:br>
              <a:rPr lang="en-US" dirty="0">
                <a:cs typeface="+mn-lt"/>
              </a:rPr>
            </a:br>
            <a:r>
              <a:rPr lang="fr-CA" b="1" u="sng" dirty="0"/>
              <a:t>Sources</a:t>
            </a:r>
            <a:br>
              <a:rPr lang="fr-CA" b="1" u="sng" dirty="0">
                <a:cs typeface="+mn-lt"/>
              </a:rPr>
            </a:br>
            <a:endParaRPr lang="en-US" dirty="0"/>
          </a:p>
          <a:p>
            <a:r>
              <a:rPr lang="fr-CA" dirty="0">
                <a:solidFill>
                  <a:srgbClr val="444444"/>
                </a:solidFill>
                <a:hlinkClick r:id="rId13">
                  <a:extLst>
                    <a:ext uri="{A12FA001-AC4F-418D-AE19-62706E023703}">
                      <ahyp:hlinkClr xmlns:ahyp="http://schemas.microsoft.com/office/drawing/2018/hyperlinkcolor" val="tx"/>
                    </a:ext>
                  </a:extLst>
                </a:hlinkClick>
              </a:rPr>
              <a:t>[1]</a:t>
            </a:r>
            <a:r>
              <a:rPr lang="fr-CA" dirty="0"/>
              <a:t> </a:t>
            </a:r>
            <a:r>
              <a:rPr lang="fr-CA" i="1"/>
              <a:t>Règlement sur l’immigration au Québec</a:t>
            </a:r>
            <a:r>
              <a:rPr lang="fr-CA"/>
              <a:t>, chapitre I-021, r 3, art 59, 68 et 80 ; </a:t>
            </a:r>
            <a:r>
              <a:rPr lang="fr-CA" i="1"/>
              <a:t>Loi sur l’immigration au Québec, </a:t>
            </a:r>
            <a:r>
              <a:rPr lang="fr-CA"/>
              <a:t>RLRQ c I-0.2.1, art 22, 23, 24.</a:t>
            </a:r>
            <a:endParaRPr lang="en-US">
              <a:solidFill>
                <a:srgbClr val="444444"/>
              </a:solidFill>
            </a:endParaRPr>
          </a:p>
          <a:p>
            <a:r>
              <a:rPr lang="fr-CA" dirty="0">
                <a:solidFill>
                  <a:srgbClr val="444444"/>
                </a:solidFill>
                <a:hlinkClick r:id="rId14">
                  <a:extLst>
                    <a:ext uri="{A12FA001-AC4F-418D-AE19-62706E023703}">
                      <ahyp:hlinkClr xmlns:ahyp="http://schemas.microsoft.com/office/drawing/2018/hyperlinkcolor" val="tx"/>
                    </a:ext>
                  </a:extLst>
                </a:hlinkClick>
              </a:rPr>
              <a:t>[2]</a:t>
            </a:r>
            <a:r>
              <a:rPr lang="fr-CA" dirty="0"/>
              <a:t> </a:t>
            </a:r>
            <a:r>
              <a:rPr lang="fr-CA" i="1" dirty="0"/>
              <a:t>Loi sur l’immigration et la protection des réfugiés</a:t>
            </a:r>
            <a:r>
              <a:rPr lang="fr-CA" dirty="0"/>
              <a:t>, LC 2011, </a:t>
            </a:r>
            <a:r>
              <a:rPr lang="fr-CA" dirty="0" err="1"/>
              <a:t>ch</a:t>
            </a:r>
            <a:r>
              <a:rPr lang="fr-CA" dirty="0"/>
              <a:t> 27, art 10.1 (1) ; </a:t>
            </a:r>
            <a:r>
              <a:rPr lang="fr-CA" i="1" dirty="0"/>
              <a:t>Loi sur l’immigration au Québec</a:t>
            </a:r>
            <a:r>
              <a:rPr lang="fr-CA" dirty="0"/>
              <a:t>, RLRQ c I-021.</a:t>
            </a:r>
            <a:endParaRPr lang="en-US" dirty="0">
              <a:solidFill>
                <a:srgbClr val="444444"/>
              </a:solidFill>
            </a:endParaRPr>
          </a:p>
          <a:p>
            <a:r>
              <a:rPr lang="fr-CA" dirty="0">
                <a:solidFill>
                  <a:srgbClr val="444444"/>
                </a:solidFill>
                <a:hlinkClick r:id="rId15">
                  <a:extLst>
                    <a:ext uri="{A12FA001-AC4F-418D-AE19-62706E023703}">
                      <ahyp:hlinkClr xmlns:ahyp="http://schemas.microsoft.com/office/drawing/2018/hyperlinkcolor" val="tx"/>
                    </a:ext>
                  </a:extLst>
                </a:hlinkClick>
              </a:rPr>
              <a:t>[3]</a:t>
            </a:r>
            <a:r>
              <a:rPr lang="fr-CA" dirty="0"/>
              <a:t> </a:t>
            </a:r>
            <a:r>
              <a:rPr lang="fr-CA" i="1"/>
              <a:t>Loi sur l’immigration au Québec</a:t>
            </a:r>
            <a:r>
              <a:rPr lang="fr-CA"/>
              <a:t>, RLRQ c I-021, art 22, 23, 24.</a:t>
            </a:r>
            <a:endParaRPr lang="en-US">
              <a:solidFill>
                <a:srgbClr val="444444"/>
              </a:solidFill>
            </a:endParaRPr>
          </a:p>
          <a:p>
            <a:r>
              <a:rPr lang="fr-CA" dirty="0">
                <a:solidFill>
                  <a:srgbClr val="444444"/>
                </a:solidFill>
                <a:hlinkClick r:id="rId16">
                  <a:extLst>
                    <a:ext uri="{A12FA001-AC4F-418D-AE19-62706E023703}">
                      <ahyp:hlinkClr xmlns:ahyp="http://schemas.microsoft.com/office/drawing/2018/hyperlinkcolor" val="tx"/>
                    </a:ext>
                  </a:extLst>
                </a:hlinkClick>
              </a:rPr>
              <a:t>[4]</a:t>
            </a:r>
            <a:r>
              <a:rPr lang="fr-CA" dirty="0"/>
              <a:t> </a:t>
            </a:r>
            <a:r>
              <a:rPr lang="fr-CA" i="1"/>
              <a:t>Loi sur l’immigration au Québec</a:t>
            </a:r>
            <a:r>
              <a:rPr lang="fr-CA"/>
              <a:t>, RLRQ c I-0.2.1, art 22, 23, 24 ; </a:t>
            </a:r>
            <a:r>
              <a:rPr lang="fr-CA" i="1"/>
              <a:t>Règlement sur l’immigration au Québec</a:t>
            </a:r>
            <a:r>
              <a:rPr lang="fr-CA"/>
              <a:t>, RLRQ c I-021, r 3, art 68.</a:t>
            </a:r>
          </a:p>
          <a:p>
            <a:r>
              <a:rPr lang="fr-CA" dirty="0">
                <a:hlinkClick r:id="rId17"/>
              </a:rPr>
              <a:t>[5]</a:t>
            </a:r>
            <a:r>
              <a:rPr lang="fr-CA" dirty="0"/>
              <a:t> </a:t>
            </a:r>
            <a:r>
              <a:rPr lang="fr-CA" dirty="0" err="1">
                <a:hlinkClick r:id="rId18"/>
              </a:rPr>
              <a:t>Understanding</a:t>
            </a:r>
            <a:r>
              <a:rPr lang="fr-CA" dirty="0">
                <a:hlinkClick r:id="rId18"/>
              </a:rPr>
              <a:t> the </a:t>
            </a:r>
            <a:r>
              <a:rPr lang="fr-CA" dirty="0" err="1">
                <a:hlinkClick r:id="rId18"/>
              </a:rPr>
              <a:t>responsibilities</a:t>
            </a:r>
            <a:r>
              <a:rPr lang="fr-CA" dirty="0">
                <a:hlinkClick r:id="rId18"/>
              </a:rPr>
              <a:t> and obligations </a:t>
            </a:r>
            <a:r>
              <a:rPr lang="fr-CA" dirty="0" err="1">
                <a:hlinkClick r:id="rId18"/>
              </a:rPr>
              <a:t>related</a:t>
            </a:r>
            <a:r>
              <a:rPr lang="fr-CA" dirty="0">
                <a:hlinkClick r:id="rId18"/>
              </a:rPr>
              <a:t> to the </a:t>
            </a:r>
            <a:r>
              <a:rPr lang="fr-CA" dirty="0" err="1">
                <a:hlinkClick r:id="rId18"/>
              </a:rPr>
              <a:t>undertaking</a:t>
            </a:r>
            <a:r>
              <a:rPr lang="fr-CA" dirty="0">
                <a:hlinkClick r:id="rId18"/>
              </a:rPr>
              <a:t> | Gouvernement du Québec</a:t>
            </a:r>
          </a:p>
          <a:p>
            <a:r>
              <a:rPr lang="fr-CA" dirty="0">
                <a:solidFill>
                  <a:srgbClr val="444444"/>
                </a:solidFill>
                <a:hlinkClick r:id="rId19">
                  <a:extLst>
                    <a:ext uri="{A12FA001-AC4F-418D-AE19-62706E023703}">
                      <ahyp:hlinkClr xmlns:ahyp="http://schemas.microsoft.com/office/drawing/2018/hyperlinkcolor" val="tx"/>
                    </a:ext>
                  </a:extLst>
                </a:hlinkClick>
              </a:rPr>
              <a:t>[6]</a:t>
            </a:r>
            <a:r>
              <a:rPr lang="fr-CA" dirty="0"/>
              <a:t> </a:t>
            </a:r>
            <a:r>
              <a:rPr lang="fr-CA" i="1"/>
              <a:t>Règlement sur l’immigration et la protection des réfugiés</a:t>
            </a:r>
            <a:r>
              <a:rPr lang="fr-CA"/>
              <a:t>, DORS/2002-227, arts 121, 124.</a:t>
            </a:r>
            <a:endParaRPr lang="en-US">
              <a:solidFill>
                <a:srgbClr val="444444"/>
              </a:solidFill>
            </a:endParaRPr>
          </a:p>
          <a:p>
            <a:r>
              <a:rPr lang="fr-CA" dirty="0">
                <a:solidFill>
                  <a:srgbClr val="444444"/>
                </a:solidFill>
                <a:hlinkClick r:id="rId20">
                  <a:extLst>
                    <a:ext uri="{A12FA001-AC4F-418D-AE19-62706E023703}">
                      <ahyp:hlinkClr xmlns:ahyp="http://schemas.microsoft.com/office/drawing/2018/hyperlinkcolor" val="tx"/>
                    </a:ext>
                  </a:extLst>
                </a:hlinkClick>
              </a:rPr>
              <a:t>[7]</a:t>
            </a:r>
            <a:r>
              <a:rPr lang="fr-CA" dirty="0"/>
              <a:t> </a:t>
            </a:r>
            <a:r>
              <a:rPr lang="fr-CA" i="1"/>
              <a:t>Règlement sur l’immigration et la protection des réfugiés</a:t>
            </a:r>
            <a:r>
              <a:rPr lang="fr-CA"/>
              <a:t>, DORS/2002-227, arts 121, 124.          </a:t>
            </a:r>
          </a:p>
          <a:p>
            <a:r>
              <a:rPr lang="fr-CA" dirty="0">
                <a:hlinkClick r:id="rId21"/>
              </a:rPr>
              <a:t>[8]</a:t>
            </a:r>
            <a:r>
              <a:rPr lang="fr-CA" dirty="0"/>
              <a:t> </a:t>
            </a:r>
            <a:r>
              <a:rPr lang="fr-CA" dirty="0">
                <a:hlinkClick r:id="rId22"/>
              </a:rPr>
              <a:t>Centre de services aux personnes parrainées (</a:t>
            </a:r>
            <a:r>
              <a:rPr lang="fr-CA" dirty="0" err="1">
                <a:hlinkClick r:id="rId22"/>
              </a:rPr>
              <a:t>Sponsored</a:t>
            </a:r>
            <a:r>
              <a:rPr lang="fr-CA" dirty="0">
                <a:hlinkClick r:id="rId22"/>
              </a:rPr>
              <a:t> </a:t>
            </a:r>
            <a:r>
              <a:rPr lang="fr-CA" dirty="0" err="1">
                <a:hlinkClick r:id="rId22"/>
              </a:rPr>
              <a:t>Persons</a:t>
            </a:r>
            <a:r>
              <a:rPr lang="fr-CA" dirty="0">
                <a:hlinkClick r:id="rId22"/>
              </a:rPr>
              <a:t> Service Centre) | Gouvernement du Québec</a:t>
            </a: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72021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r>
              <a:rPr lang="fr-CA" b="1" dirty="0"/>
              <a:t>3 minutes</a:t>
            </a:r>
            <a:endParaRPr lang="en-US" dirty="0"/>
          </a:p>
          <a:p>
            <a:endParaRPr lang="fr-CA" dirty="0"/>
          </a:p>
          <a:p>
            <a:r>
              <a:rPr lang="fr-CA" b="1" u="sng" dirty="0"/>
              <a:t>Instructions for the workshop </a:t>
            </a:r>
            <a:r>
              <a:rPr lang="fr-CA" b="1" u="sng" dirty="0" err="1"/>
              <a:t>facilitator</a:t>
            </a:r>
            <a:endParaRPr lang="fr-CA" dirty="0" err="1"/>
          </a:p>
          <a:p>
            <a:endParaRPr lang="fr-CA" dirty="0"/>
          </a:p>
          <a:p>
            <a:pPr marL="171450" indent="-171450">
              <a:buFont typeface="Arial,Sans-Serif"/>
              <a:buChar char="•"/>
            </a:pPr>
            <a:r>
              <a:rPr lang="en-CA" dirty="0"/>
              <a:t>Explain the information below by making connections with the scenario.</a:t>
            </a:r>
            <a:endParaRPr lang="fr-CA" dirty="0"/>
          </a:p>
          <a:p>
            <a:endParaRPr lang="fr-CA" dirty="0"/>
          </a:p>
          <a:p>
            <a:r>
              <a:rPr lang="fr-CA" b="1" u="sng" dirty="0"/>
              <a:t>Information to </a:t>
            </a:r>
            <a:r>
              <a:rPr lang="fr-CA" b="1" u="sng" dirty="0" err="1"/>
              <a:t>share</a:t>
            </a:r>
            <a:endParaRPr lang="fr-CA" dirty="0" err="1"/>
          </a:p>
          <a:p>
            <a:endParaRPr lang="fr-CA" dirty="0"/>
          </a:p>
          <a:p>
            <a:pPr marL="285750" indent="-285750">
              <a:buFont typeface="Arial,Sans-Serif"/>
              <a:buChar char="•"/>
            </a:pPr>
            <a:r>
              <a:rPr lang="en-CA" dirty="0"/>
              <a:t>Separation or divorce usually </a:t>
            </a:r>
            <a:r>
              <a:rPr lang="en-CA" b="1" dirty="0"/>
              <a:t>doesn’t affect a person’s right</a:t>
            </a:r>
            <a:r>
              <a:rPr lang="en-CA" dirty="0"/>
              <a:t> to seek refugee protection in Canada.</a:t>
            </a:r>
            <a:br>
              <a:rPr lang="fr-CA" dirty="0">
                <a:cs typeface="+mn-lt"/>
              </a:rPr>
            </a:br>
            <a:br>
              <a:rPr lang="fr-CA" dirty="0">
                <a:cs typeface="+mn-lt"/>
              </a:rPr>
            </a:br>
            <a:r>
              <a:rPr lang="en-CA" dirty="0"/>
              <a:t>But it could </a:t>
            </a:r>
            <a:r>
              <a:rPr lang="en-CA" b="1" dirty="0"/>
              <a:t>affect the basis of their claim</a:t>
            </a:r>
            <a:r>
              <a:rPr lang="en-CA" dirty="0"/>
              <a:t>—for example, if they had applied because their spouse was being persecuted</a:t>
            </a:r>
            <a:r>
              <a:rPr lang="fr-CA" dirty="0">
                <a:hlinkClick r:id="rId3"/>
              </a:rPr>
              <a:t>[1]</a:t>
            </a:r>
            <a:r>
              <a:rPr lang="fr-CA" dirty="0"/>
              <a:t>. Even </a:t>
            </a:r>
            <a:r>
              <a:rPr lang="fr-CA" dirty="0" err="1"/>
              <a:t>then</a:t>
            </a:r>
            <a:r>
              <a:rPr lang="fr-CA" dirty="0"/>
              <a:t>, a </a:t>
            </a:r>
            <a:r>
              <a:rPr lang="fr-CA" dirty="0" err="1"/>
              <a:t>person</a:t>
            </a:r>
            <a:r>
              <a:rPr lang="fr-CA" dirty="0"/>
              <a:t> </a:t>
            </a:r>
            <a:r>
              <a:rPr lang="fr-CA" dirty="0" err="1"/>
              <a:t>may</a:t>
            </a:r>
            <a:r>
              <a:rPr lang="fr-CA" dirty="0"/>
              <a:t> have </a:t>
            </a:r>
            <a:r>
              <a:rPr lang="fr-CA" dirty="0" err="1"/>
              <a:t>their</a:t>
            </a:r>
            <a:r>
              <a:rPr lang="fr-CA" dirty="0"/>
              <a:t> </a:t>
            </a:r>
            <a:r>
              <a:rPr lang="fr-CA" dirty="0" err="1"/>
              <a:t>own</a:t>
            </a:r>
            <a:r>
              <a:rPr lang="fr-CA" dirty="0"/>
              <a:t> </a:t>
            </a:r>
            <a:r>
              <a:rPr lang="fr-CA" dirty="0" err="1"/>
              <a:t>reasons</a:t>
            </a:r>
            <a:r>
              <a:rPr lang="fr-CA" dirty="0"/>
              <a:t> for </a:t>
            </a:r>
            <a:r>
              <a:rPr lang="fr-CA" dirty="0" err="1"/>
              <a:t>persecution</a:t>
            </a:r>
            <a:r>
              <a:rPr lang="fr-CA" dirty="0"/>
              <a:t>, </a:t>
            </a:r>
            <a:r>
              <a:rPr lang="fr-CA" dirty="0" err="1"/>
              <a:t>separate</a:t>
            </a:r>
            <a:r>
              <a:rPr lang="fr-CA" dirty="0"/>
              <a:t> </a:t>
            </a:r>
            <a:r>
              <a:rPr lang="fr-CA" dirty="0" err="1"/>
              <a:t>from</a:t>
            </a:r>
            <a:r>
              <a:rPr lang="fr-CA" dirty="0"/>
              <a:t> </a:t>
            </a:r>
            <a:r>
              <a:rPr lang="fr-CA" dirty="0" err="1"/>
              <a:t>their</a:t>
            </a:r>
            <a:r>
              <a:rPr lang="fr-CA" dirty="0"/>
              <a:t> </a:t>
            </a:r>
            <a:r>
              <a:rPr lang="fr-CA" dirty="0" err="1"/>
              <a:t>spouse’s</a:t>
            </a:r>
            <a:r>
              <a:rPr lang="fr-CA" dirty="0"/>
              <a:t>.   </a:t>
            </a:r>
          </a:p>
          <a:p>
            <a:pPr algn="just"/>
            <a:r>
              <a:rPr lang="fr-CA" dirty="0"/>
              <a:t> </a:t>
            </a:r>
          </a:p>
          <a:p>
            <a:pPr marL="285750" indent="-285750">
              <a:buFont typeface="Arial,Sans-Serif"/>
              <a:buChar char="•"/>
            </a:pPr>
            <a:r>
              <a:rPr lang="en-CA"/>
              <a:t>Anyone who has experienced domestic violence may consult a lawyer to understand how separation might affect their situation.</a:t>
            </a:r>
            <a:endParaRPr lang="fr-CA"/>
          </a:p>
          <a:p>
            <a:endParaRPr lang="en-US" dirty="0"/>
          </a:p>
          <a:p>
            <a:r>
              <a:rPr lang="fr-CA" b="1" u="sng" dirty="0"/>
              <a:t>Sources</a:t>
            </a:r>
            <a:endParaRPr lang="en-US" dirty="0"/>
          </a:p>
          <a:p>
            <a:endParaRPr lang="fr-CA" dirty="0"/>
          </a:p>
          <a:p>
            <a:r>
              <a:rPr lang="fr-CA" dirty="0">
                <a:hlinkClick r:id="rId4"/>
              </a:rPr>
              <a:t>[1]</a:t>
            </a:r>
            <a:r>
              <a:rPr lang="fr-CA" dirty="0"/>
              <a:t> </a:t>
            </a:r>
            <a:r>
              <a:rPr lang="fr-CA" i="1" dirty="0"/>
              <a:t>Loi sur l’immigration et la protection des réfugiés</a:t>
            </a:r>
            <a:r>
              <a:rPr lang="fr-CA" dirty="0"/>
              <a:t>, LC 2011, </a:t>
            </a:r>
            <a:r>
              <a:rPr lang="fr-CA" dirty="0" err="1"/>
              <a:t>ch</a:t>
            </a:r>
            <a:r>
              <a:rPr lang="fr-CA" dirty="0"/>
              <a:t> 27, art 96; </a:t>
            </a:r>
            <a:r>
              <a:rPr lang="fr-CA" i="1" dirty="0"/>
              <a:t>Règlement sur l’immigration et la protection des réfugiés</a:t>
            </a:r>
            <a:r>
              <a:rPr lang="fr-CA" dirty="0"/>
              <a:t>, DORS/2002-227, art 139.</a:t>
            </a: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3462417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r>
              <a:rPr lang="fr-CA" b="1" dirty="0"/>
              <a:t>1 minute</a:t>
            </a:r>
            <a:endParaRPr lang="en-US" dirty="0"/>
          </a:p>
          <a:p>
            <a:endParaRPr lang="fr-CA" dirty="0"/>
          </a:p>
          <a:p>
            <a:r>
              <a:rPr lang="fr-CA" b="1" u="sng" dirty="0"/>
              <a:t>Instructions for the workshop </a:t>
            </a:r>
            <a:r>
              <a:rPr lang="fr-CA" b="1" u="sng" dirty="0" err="1"/>
              <a:t>facilitator</a:t>
            </a:r>
            <a:endParaRPr lang="fr-CA" dirty="0" err="1"/>
          </a:p>
          <a:p>
            <a:endParaRPr lang="fr-CA" dirty="0"/>
          </a:p>
          <a:p>
            <a:pPr marL="171450" indent="-171450">
              <a:buFont typeface="Arial,Sans-Serif"/>
              <a:buChar char="•"/>
            </a:pPr>
            <a:r>
              <a:rPr lang="en-CA" dirty="0"/>
              <a:t>Explain the information below. </a:t>
            </a:r>
            <a:endParaRPr lang="fr-CA" dirty="0"/>
          </a:p>
          <a:p>
            <a:endParaRPr lang="fr-CA" dirty="0"/>
          </a:p>
          <a:p>
            <a:r>
              <a:rPr lang="fr-CA" b="1" u="sng" dirty="0"/>
              <a:t>Information to </a:t>
            </a:r>
            <a:r>
              <a:rPr lang="fr-CA" b="1" u="sng" dirty="0" err="1"/>
              <a:t>share</a:t>
            </a:r>
            <a:endParaRPr lang="fr-CA" dirty="0" err="1"/>
          </a:p>
          <a:p>
            <a:pPr marL="285750" indent="-285750">
              <a:buFont typeface="Arial,Sans-Serif"/>
              <a:buChar char="•"/>
            </a:pPr>
            <a:endParaRPr lang="fr-CA" dirty="0"/>
          </a:p>
          <a:p>
            <a:pPr marL="285750" indent="-285750">
              <a:buFont typeface="Arial,Sans-Serif"/>
              <a:buChar char="•"/>
            </a:pPr>
            <a:r>
              <a:rPr lang="en-CA" dirty="0"/>
              <a:t>Separation</a:t>
            </a:r>
            <a:r>
              <a:rPr lang="en-CA" b="1" dirty="0"/>
              <a:t> does not affect</a:t>
            </a:r>
            <a:r>
              <a:rPr lang="en-CA" dirty="0"/>
              <a:t> the immigration status of a protected person (refugee), i.e. someone whose claim has been approved</a:t>
            </a:r>
            <a:r>
              <a:rPr lang="fr-CA" dirty="0">
                <a:hlinkClick r:id="rId3"/>
              </a:rPr>
              <a:t>[1]</a:t>
            </a:r>
            <a:r>
              <a:rPr lang="fr-CA" dirty="0"/>
              <a:t>.</a:t>
            </a:r>
          </a:p>
          <a:p>
            <a:br>
              <a:rPr lang="en-US" dirty="0"/>
            </a:br>
            <a:r>
              <a:rPr lang="en-US" b="1" u="sng" dirty="0"/>
              <a:t>Sources</a:t>
            </a:r>
            <a:br>
              <a:rPr lang="en-US" b="1" u="sng" dirty="0"/>
            </a:br>
            <a:endParaRPr lang="en-US" dirty="0"/>
          </a:p>
          <a:p>
            <a:r>
              <a:rPr lang="fr-CA" dirty="0">
                <a:hlinkClick r:id="rId4"/>
              </a:rPr>
              <a:t>[1]</a:t>
            </a:r>
            <a:r>
              <a:rPr lang="fr-CA" dirty="0"/>
              <a:t> No official source. Simply no </a:t>
            </a:r>
            <a:r>
              <a:rPr lang="fr-CA" dirty="0" err="1"/>
              <a:t>legal</a:t>
            </a:r>
            <a:r>
              <a:rPr lang="fr-CA" dirty="0"/>
              <a:t> provision states </a:t>
            </a:r>
            <a:r>
              <a:rPr lang="fr-CA" dirty="0" err="1"/>
              <a:t>that</a:t>
            </a:r>
            <a:r>
              <a:rPr lang="fr-CA" dirty="0"/>
              <a:t> the </a:t>
            </a:r>
            <a:r>
              <a:rPr lang="fr-CA" dirty="0" err="1"/>
              <a:t>status</a:t>
            </a:r>
            <a:r>
              <a:rPr lang="fr-CA" dirty="0"/>
              <a:t> of a </a:t>
            </a:r>
            <a:r>
              <a:rPr lang="fr-CA" dirty="0" err="1"/>
              <a:t>protected</a:t>
            </a:r>
            <a:r>
              <a:rPr lang="fr-CA" dirty="0"/>
              <a:t> </a:t>
            </a:r>
            <a:r>
              <a:rPr lang="fr-CA" dirty="0" err="1"/>
              <a:t>person</a:t>
            </a:r>
            <a:r>
              <a:rPr lang="fr-CA" dirty="0"/>
              <a:t> </a:t>
            </a:r>
            <a:r>
              <a:rPr lang="fr-CA" dirty="0" err="1"/>
              <a:t>would</a:t>
            </a:r>
            <a:r>
              <a:rPr lang="fr-CA" dirty="0"/>
              <a:t> </a:t>
            </a:r>
            <a:r>
              <a:rPr lang="fr-CA" dirty="0" err="1"/>
              <a:t>be</a:t>
            </a:r>
            <a:r>
              <a:rPr lang="fr-CA" dirty="0"/>
              <a:t> </a:t>
            </a:r>
            <a:r>
              <a:rPr lang="fr-CA" dirty="0" err="1"/>
              <a:t>revoked</a:t>
            </a:r>
            <a:r>
              <a:rPr lang="fr-CA" dirty="0"/>
              <a:t> in the case of a </a:t>
            </a:r>
            <a:r>
              <a:rPr lang="fr-CA" dirty="0" err="1"/>
              <a:t>separation</a:t>
            </a:r>
            <a:r>
              <a:rPr lang="fr-CA" dirty="0"/>
              <a:t>.</a:t>
            </a: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1862739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r>
              <a:rPr lang="fr-CA" b="1" dirty="0"/>
              <a:t>5 minutes</a:t>
            </a:r>
            <a:endParaRPr lang="fr-CA" dirty="0"/>
          </a:p>
          <a:p>
            <a:endParaRPr lang="fr-CA" dirty="0"/>
          </a:p>
          <a:p>
            <a:r>
              <a:rPr lang="fr-CA" b="1" u="sng" dirty="0"/>
              <a:t>Instructions for the workshop </a:t>
            </a:r>
            <a:r>
              <a:rPr lang="fr-CA" b="1" u="sng" dirty="0" err="1"/>
              <a:t>facilitator</a:t>
            </a:r>
            <a:endParaRPr lang="fr-CA" dirty="0" err="1"/>
          </a:p>
          <a:p>
            <a:endParaRPr lang="fr-CA" dirty="0"/>
          </a:p>
          <a:p>
            <a:pPr marL="171450" indent="-171450">
              <a:buFont typeface="Arial,Sans-Serif"/>
              <a:buChar char="•"/>
            </a:pPr>
            <a:r>
              <a:rPr lang="en-CA"/>
              <a:t>Explain the information below. </a:t>
            </a:r>
            <a:endParaRPr lang="fr-CA"/>
          </a:p>
          <a:p>
            <a:endParaRPr lang="fr-CA" dirty="0"/>
          </a:p>
          <a:p>
            <a:r>
              <a:rPr lang="fr-CA" b="1" u="sng" dirty="0"/>
              <a:t>Information to </a:t>
            </a:r>
            <a:r>
              <a:rPr lang="fr-CA" b="1" u="sng" dirty="0" err="1"/>
              <a:t>share</a:t>
            </a:r>
            <a:endParaRPr lang="fr-CA" dirty="0" err="1"/>
          </a:p>
          <a:p>
            <a:endParaRPr lang="fr-CA" dirty="0"/>
          </a:p>
          <a:p>
            <a:pPr marL="285750" indent="-285750">
              <a:buFont typeface="Arial,Sans-Serif"/>
              <a:buChar char="•"/>
            </a:pPr>
            <a:r>
              <a:rPr lang="en-CA" dirty="0"/>
              <a:t>Some people may feel trapped in an abusive situation because they depend on their spouse for their status in Canada. </a:t>
            </a:r>
            <a:br>
              <a:rPr lang="fr-CA" dirty="0">
                <a:cs typeface="+mn-lt"/>
              </a:rPr>
            </a:br>
            <a:br>
              <a:rPr lang="fr-CA" dirty="0">
                <a:cs typeface="+mn-lt"/>
              </a:rPr>
            </a:br>
            <a:r>
              <a:rPr lang="en-CA" dirty="0"/>
              <a:t>It’s important for these people to know that there is a temporary option available: the </a:t>
            </a:r>
            <a:r>
              <a:rPr lang="en-CA" b="1" dirty="0"/>
              <a:t>temporary resident permit</a:t>
            </a:r>
            <a:r>
              <a:rPr lang="fr-CA" dirty="0">
                <a:hlinkClick r:id="rId3"/>
              </a:rPr>
              <a:t>[1]</a:t>
            </a:r>
            <a:r>
              <a:rPr lang="fr-CA" dirty="0"/>
              <a:t>. </a:t>
            </a:r>
            <a:r>
              <a:rPr lang="en-CA" dirty="0"/>
              <a:t>The </a:t>
            </a:r>
            <a:r>
              <a:rPr lang="en-CA" b="1" dirty="0"/>
              <a:t>children</a:t>
            </a:r>
            <a:r>
              <a:rPr lang="en-CA" dirty="0"/>
              <a:t> of the person experiencing family violence may also be eligible for this permit if they are in Canada</a:t>
            </a:r>
            <a:r>
              <a:rPr lang="fr-CA" dirty="0">
                <a:hlinkClick r:id="rId4"/>
              </a:rPr>
              <a:t>[2]</a:t>
            </a:r>
            <a:r>
              <a:rPr lang="fr-CA" dirty="0"/>
              <a:t>. </a:t>
            </a:r>
          </a:p>
          <a:p>
            <a:pPr algn="just"/>
            <a:r>
              <a:rPr lang="fr-CA" dirty="0"/>
              <a:t> </a:t>
            </a:r>
          </a:p>
          <a:p>
            <a:pPr marL="285750" indent="-285750">
              <a:buFont typeface="Arial,Sans-Serif"/>
              <a:buChar char="•"/>
            </a:pPr>
            <a:r>
              <a:rPr lang="fr-CA" dirty="0"/>
              <a:t>This option </a:t>
            </a:r>
            <a:r>
              <a:rPr lang="fr-CA" dirty="0" err="1"/>
              <a:t>allows</a:t>
            </a:r>
            <a:r>
              <a:rPr lang="fr-CA" dirty="0"/>
              <a:t> people to </a:t>
            </a:r>
            <a:r>
              <a:rPr lang="fr-CA" dirty="0" err="1"/>
              <a:t>leave</a:t>
            </a:r>
            <a:r>
              <a:rPr lang="fr-CA" dirty="0"/>
              <a:t> a violent situation and </a:t>
            </a:r>
            <a:r>
              <a:rPr lang="fr-CA" dirty="0" err="1"/>
              <a:t>gives</a:t>
            </a:r>
            <a:r>
              <a:rPr lang="fr-CA" dirty="0"/>
              <a:t> </a:t>
            </a:r>
            <a:r>
              <a:rPr lang="fr-CA" dirty="0" err="1"/>
              <a:t>them</a:t>
            </a:r>
            <a:r>
              <a:rPr lang="fr-CA" dirty="0"/>
              <a:t> time to explore </a:t>
            </a:r>
            <a:r>
              <a:rPr lang="fr-CA" dirty="0" err="1"/>
              <a:t>other</a:t>
            </a:r>
            <a:r>
              <a:rPr lang="fr-CA" dirty="0"/>
              <a:t> </a:t>
            </a:r>
            <a:r>
              <a:rPr lang="fr-CA" dirty="0" err="1"/>
              <a:t>ways</a:t>
            </a:r>
            <a:r>
              <a:rPr lang="fr-CA" dirty="0"/>
              <a:t> to </a:t>
            </a:r>
            <a:r>
              <a:rPr lang="fr-CA" dirty="0" err="1"/>
              <a:t>remain</a:t>
            </a:r>
            <a:r>
              <a:rPr lang="fr-CA" dirty="0"/>
              <a:t> in Canada, </a:t>
            </a:r>
            <a:r>
              <a:rPr lang="fr-CA" dirty="0" err="1"/>
              <a:t>such</a:t>
            </a:r>
            <a:r>
              <a:rPr lang="fr-CA" dirty="0"/>
              <a:t> as </a:t>
            </a:r>
            <a:r>
              <a:rPr lang="fr-CA" dirty="0" err="1"/>
              <a:t>applying</a:t>
            </a:r>
            <a:r>
              <a:rPr lang="fr-CA" dirty="0"/>
              <a:t> for permanent </a:t>
            </a:r>
            <a:r>
              <a:rPr lang="fr-CA" dirty="0" err="1"/>
              <a:t>residence</a:t>
            </a:r>
            <a:r>
              <a:rPr lang="fr-CA" dirty="0"/>
              <a:t> on </a:t>
            </a:r>
            <a:r>
              <a:rPr lang="fr-CA" dirty="0" err="1"/>
              <a:t>humanitarian</a:t>
            </a:r>
            <a:r>
              <a:rPr lang="fr-CA" dirty="0"/>
              <a:t> grounds.</a:t>
            </a:r>
          </a:p>
          <a:p>
            <a:pPr algn="just"/>
            <a:r>
              <a:rPr lang="fr-CA" dirty="0"/>
              <a:t> </a:t>
            </a:r>
          </a:p>
          <a:p>
            <a:pPr marL="285750" indent="-285750">
              <a:buFont typeface="Arial,Sans-Serif"/>
              <a:buChar char="•"/>
            </a:pPr>
            <a:r>
              <a:rPr lang="en-CA"/>
              <a:t>The first application for a temporary resident permit is</a:t>
            </a:r>
            <a:r>
              <a:rPr lang="en-CA" b="1"/>
              <a:t> free</a:t>
            </a:r>
            <a:r>
              <a:rPr lang="fr-CA" dirty="0">
                <a:hlinkClick r:id="rId5"/>
              </a:rPr>
              <a:t>[3]</a:t>
            </a:r>
            <a:r>
              <a:rPr lang="fr-CA"/>
              <a:t>. </a:t>
            </a:r>
            <a:r>
              <a:rPr lang="en-CA"/>
              <a:t>If granted, the person can also apply for a </a:t>
            </a:r>
            <a:r>
              <a:rPr lang="en-CA" b="1"/>
              <a:t>work permit</a:t>
            </a:r>
            <a:r>
              <a:rPr lang="en-CA"/>
              <a:t> at no cost</a:t>
            </a:r>
            <a:r>
              <a:rPr lang="fr-CA" dirty="0">
                <a:hlinkClick r:id="rId6"/>
              </a:rPr>
              <a:t>[4]</a:t>
            </a:r>
            <a:r>
              <a:rPr lang="fr-CA"/>
              <a:t>. </a:t>
            </a:r>
          </a:p>
          <a:p>
            <a:r>
              <a:rPr lang="fr-CA" dirty="0"/>
              <a:t> </a:t>
            </a:r>
          </a:p>
          <a:p>
            <a:pPr marL="285750" indent="-285750">
              <a:buFont typeface="Arial,Sans-Serif"/>
              <a:buChar char="•"/>
            </a:pPr>
            <a:r>
              <a:rPr lang="en-CA"/>
              <a:t>For more information, participants can contact the Immigration, Refugees and Citizenship Canada Client Support Centre by calling 1-888-242-2100 or </a:t>
            </a:r>
            <a:r>
              <a:rPr lang="en-CA" u="sng" dirty="0">
                <a:hlinkClick r:id="rId7"/>
              </a:rPr>
              <a:t>visiting their website</a:t>
            </a:r>
            <a:r>
              <a:rPr lang="en-CA"/>
              <a:t>. </a:t>
            </a:r>
            <a:endParaRPr lang="fr-CA"/>
          </a:p>
          <a:p>
            <a:pPr algn="just"/>
            <a:r>
              <a:rPr lang="fr-CA" dirty="0"/>
              <a:t> </a:t>
            </a:r>
          </a:p>
          <a:p>
            <a:r>
              <a:rPr lang="fr-CA" b="1" u="sng" dirty="0" err="1"/>
              <a:t>Additional</a:t>
            </a:r>
            <a:r>
              <a:rPr lang="fr-CA" b="1" u="sng" dirty="0"/>
              <a:t> information</a:t>
            </a:r>
            <a:endParaRPr lang="fr-CA" dirty="0"/>
          </a:p>
          <a:p>
            <a:r>
              <a:rPr lang="fr-CA" dirty="0"/>
              <a:t> </a:t>
            </a:r>
          </a:p>
          <a:p>
            <a:pPr marL="285750" indent="-285750">
              <a:buFont typeface="Arial,Sans-Serif"/>
              <a:buChar char="•"/>
            </a:pPr>
            <a:r>
              <a:rPr lang="en-CA" dirty="0"/>
              <a:t>People with a temporary resident permit for victims of family violence may qualify for financial assistance for trauma counseling and health care. For details, participants can contact the immigration, Refugees and Citizenship Canada Client Support Centre by calling 1-888-242-2100 or </a:t>
            </a:r>
            <a:r>
              <a:rPr lang="en-CA" u="sng" dirty="0">
                <a:hlinkClick r:id="rId7"/>
              </a:rPr>
              <a:t>visiting their website</a:t>
            </a:r>
            <a:r>
              <a:rPr lang="en-CA" dirty="0"/>
              <a:t>.  </a:t>
            </a:r>
            <a:endParaRPr lang="fr-CA" dirty="0"/>
          </a:p>
          <a:p>
            <a:endParaRPr lang="fr-CA" dirty="0"/>
          </a:p>
          <a:p>
            <a:pPr marL="285750" indent="-285750">
              <a:buFont typeface="Arial,Sans-Serif"/>
              <a:buChar char="•"/>
            </a:pPr>
            <a:r>
              <a:rPr lang="en-CA" dirty="0"/>
              <a:t>Some violent behaviour is a crime in Canada</a:t>
            </a:r>
            <a:r>
              <a:rPr lang="fr-CA" dirty="0">
                <a:hlinkClick r:id="rId8"/>
              </a:rPr>
              <a:t>[5]</a:t>
            </a:r>
            <a:r>
              <a:rPr lang="fr-CA" dirty="0"/>
              <a:t>. People </a:t>
            </a:r>
            <a:r>
              <a:rPr lang="fr-CA" dirty="0" err="1"/>
              <a:t>experiencing</a:t>
            </a:r>
            <a:r>
              <a:rPr lang="fr-CA" dirty="0"/>
              <a:t> violence </a:t>
            </a:r>
            <a:r>
              <a:rPr lang="fr-CA" dirty="0" err="1"/>
              <a:t>from</a:t>
            </a:r>
            <a:r>
              <a:rPr lang="fr-CA" dirty="0"/>
              <a:t> </a:t>
            </a:r>
            <a:r>
              <a:rPr lang="fr-CA" dirty="0" err="1"/>
              <a:t>their</a:t>
            </a:r>
            <a:r>
              <a:rPr lang="fr-CA" dirty="0"/>
              <a:t> </a:t>
            </a:r>
            <a:r>
              <a:rPr lang="fr-CA" dirty="0" err="1"/>
              <a:t>spouse</a:t>
            </a:r>
            <a:r>
              <a:rPr lang="fr-CA" dirty="0"/>
              <a:t> </a:t>
            </a:r>
            <a:r>
              <a:rPr lang="fr-CA" dirty="0" err="1"/>
              <a:t>may</a:t>
            </a:r>
            <a:r>
              <a:rPr lang="fr-CA" dirty="0"/>
              <a:t> </a:t>
            </a:r>
            <a:r>
              <a:rPr lang="fr-CA" dirty="0" err="1"/>
              <a:t>consider</a:t>
            </a:r>
            <a:r>
              <a:rPr lang="fr-CA" dirty="0"/>
              <a:t> </a:t>
            </a:r>
            <a:r>
              <a:rPr lang="fr-CA" dirty="0" err="1"/>
              <a:t>calling</a:t>
            </a:r>
            <a:r>
              <a:rPr lang="fr-CA" dirty="0"/>
              <a:t> the police.  </a:t>
            </a:r>
            <a:endParaRPr lang="en-US" dirty="0"/>
          </a:p>
          <a:p>
            <a:endParaRPr lang="fr-CA" dirty="0"/>
          </a:p>
          <a:p>
            <a:pPr marL="285750" indent="-285750">
              <a:buFont typeface="Arial,Sans-Serif"/>
              <a:buChar char="•"/>
            </a:pPr>
            <a:r>
              <a:rPr lang="en-CA"/>
              <a:t>Important note for the facilitator: Many people are afraid to call the police because they are in Canada without status. The risk of being deported in these cases depends on the situation. For example, calling the police is indeed risky for anyone who was ordered to leave Canada (for example, because their refugee claim was rejected).</a:t>
            </a:r>
            <a:endParaRPr lang="fr-CA"/>
          </a:p>
          <a:p>
            <a:br>
              <a:rPr lang="en-US" dirty="0">
                <a:cs typeface="+mn-lt"/>
              </a:rPr>
            </a:br>
            <a:r>
              <a:rPr lang="en-US" b="1" u="sng" dirty="0"/>
              <a:t>Sources</a:t>
            </a:r>
            <a:br>
              <a:rPr lang="en-US" b="1" u="sng" dirty="0">
                <a:cs typeface="+mn-lt"/>
              </a:rPr>
            </a:br>
            <a:endParaRPr lang="en-US" dirty="0"/>
          </a:p>
          <a:p>
            <a:r>
              <a:rPr lang="fr-CA" dirty="0">
                <a:hlinkClick r:id="rId9"/>
              </a:rPr>
              <a:t>[1]</a:t>
            </a:r>
            <a:r>
              <a:rPr lang="fr-CA" dirty="0"/>
              <a:t> </a:t>
            </a:r>
            <a:r>
              <a:rPr lang="fr-CA" i="1" dirty="0"/>
              <a:t>Loi sur l’immigration et la protection des réfugiés</a:t>
            </a:r>
            <a:r>
              <a:rPr lang="fr-CA" dirty="0"/>
              <a:t>, LC 2011, </a:t>
            </a:r>
            <a:r>
              <a:rPr lang="fr-CA" dirty="0" err="1"/>
              <a:t>ch</a:t>
            </a:r>
            <a:r>
              <a:rPr lang="fr-CA" dirty="0"/>
              <a:t> 27, art 24(1).</a:t>
            </a:r>
          </a:p>
          <a:p>
            <a:r>
              <a:rPr lang="fr-CA" dirty="0">
                <a:hlinkClick r:id="rId10"/>
              </a:rPr>
              <a:t>[2]</a:t>
            </a:r>
            <a:r>
              <a:rPr lang="fr-CA" dirty="0"/>
              <a:t> </a:t>
            </a:r>
            <a:r>
              <a:rPr lang="fr-CA" i="1" dirty="0"/>
              <a:t>Loi sur l’immigration et la protection des réfugiés</a:t>
            </a:r>
            <a:r>
              <a:rPr lang="fr-CA" dirty="0"/>
              <a:t>, LC 2011, </a:t>
            </a:r>
            <a:r>
              <a:rPr lang="fr-CA" dirty="0" err="1"/>
              <a:t>ch</a:t>
            </a:r>
            <a:r>
              <a:rPr lang="fr-CA" dirty="0"/>
              <a:t> 27, art 24(3)  ; </a:t>
            </a:r>
            <a:r>
              <a:rPr lang="fr-CA" dirty="0" err="1"/>
              <a:t>Governement</a:t>
            </a:r>
            <a:r>
              <a:rPr lang="fr-CA" dirty="0"/>
              <a:t> du Canada, Instruction ministérielle, "Permis de séjour temporaire (PST) pour les victimes de violence familiale", à l'adresse : </a:t>
            </a:r>
            <a:r>
              <a:rPr lang="fr-CA" dirty="0">
                <a:hlinkClick r:id="rId11"/>
              </a:rPr>
              <a:t>https://www.canada.ca/fr/immigration-refugies-citoyennete/organisation/publications-guides/bulletins-guides-operationnels/residents-temporaires/permis/violence-familiale.html</a:t>
            </a:r>
            <a:r>
              <a:rPr lang="fr-CA" dirty="0"/>
              <a:t>.</a:t>
            </a:r>
          </a:p>
          <a:p>
            <a:r>
              <a:rPr lang="fr-CA" dirty="0">
                <a:hlinkClick r:id="rId12"/>
              </a:rPr>
              <a:t>[3]</a:t>
            </a:r>
            <a:r>
              <a:rPr lang="fr-CA" dirty="0"/>
              <a:t> </a:t>
            </a:r>
            <a:r>
              <a:rPr lang="fr-CA" i="1" dirty="0"/>
              <a:t>Règlement sur l’immigration et la protection des réfugiés</a:t>
            </a:r>
            <a:r>
              <a:rPr lang="fr-CA" dirty="0"/>
              <a:t>, DORS/2002-227, art 298 (2).</a:t>
            </a:r>
          </a:p>
          <a:p>
            <a:r>
              <a:rPr lang="fr-CA" dirty="0">
                <a:hlinkClick r:id="rId8"/>
              </a:rPr>
              <a:t>[4]</a:t>
            </a:r>
            <a:r>
              <a:rPr lang="fr-CA" dirty="0"/>
              <a:t> </a:t>
            </a:r>
            <a:r>
              <a:rPr lang="fr-CA" i="1" dirty="0"/>
              <a:t>Loi sur l’immigration et la protection des réfugiés</a:t>
            </a:r>
            <a:r>
              <a:rPr lang="fr-CA" dirty="0"/>
              <a:t>, LC 2011, </a:t>
            </a:r>
            <a:r>
              <a:rPr lang="fr-CA" err="1"/>
              <a:t>ch</a:t>
            </a:r>
            <a:r>
              <a:rPr lang="fr-CA" dirty="0"/>
              <a:t> 27, art 24(3) ; Gouvernement du Canada, Instruction ministérielle, "Permis de séjour temporaire (PST) pour les victimes de violence familiale", à l'adresse : </a:t>
            </a:r>
            <a:r>
              <a:rPr lang="fr-CA" dirty="0">
                <a:hlinkClick r:id="rId11"/>
              </a:rPr>
              <a:t>https://www.canada.ca/fr/immigration-refugies-citoyennete/organisation/publications-guides/bulletins-guides-operationnels/residents-temporaires/permis/violence-familiale.html</a:t>
            </a:r>
            <a:r>
              <a:rPr lang="fr-CA" dirty="0"/>
              <a:t>.</a:t>
            </a:r>
          </a:p>
          <a:p>
            <a:r>
              <a:rPr lang="fr-CA" dirty="0">
                <a:hlinkClick r:id="rId8"/>
              </a:rPr>
              <a:t>[5]</a:t>
            </a:r>
            <a:r>
              <a:rPr lang="fr-CA" dirty="0"/>
              <a:t> Par exemple: l'agression sexuelle (</a:t>
            </a:r>
            <a:r>
              <a:rPr lang="fr" i="1" dirty="0"/>
              <a:t>Code criminel</a:t>
            </a:r>
            <a:r>
              <a:rPr lang="fr" dirty="0"/>
              <a:t>, LRC, (1985) </a:t>
            </a:r>
            <a:r>
              <a:rPr lang="fr" err="1"/>
              <a:t>ch</a:t>
            </a:r>
            <a:r>
              <a:rPr lang="fr" dirty="0"/>
              <a:t> C-46, art 265</a:t>
            </a:r>
            <a:r>
              <a:rPr lang="fr-CA" dirty="0"/>
              <a:t>), les communications harcelantes (</a:t>
            </a:r>
            <a:r>
              <a:rPr lang="fr" i="1" dirty="0"/>
              <a:t>Code criminel</a:t>
            </a:r>
            <a:r>
              <a:rPr lang="fr" dirty="0"/>
              <a:t>, LRC, (1985) </a:t>
            </a:r>
            <a:r>
              <a:rPr lang="fr" err="1"/>
              <a:t>ch</a:t>
            </a:r>
            <a:r>
              <a:rPr lang="fr" dirty="0"/>
              <a:t> C-46, art 372 (3</a:t>
            </a:r>
            <a:r>
              <a:rPr lang="fr-CA" dirty="0"/>
              <a:t>); voir aussi: </a:t>
            </a:r>
            <a:r>
              <a:rPr lang="fr-CA" dirty="0">
                <a:hlinkClick r:id="rId13"/>
              </a:rPr>
              <a:t>14 infractions criminelles en contexte de violence conjugale — SOS violence conjugale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2328167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r>
              <a:rPr lang="fr-CA" b="1" i="0" u="none" strike="noStrike" dirty="0">
                <a:solidFill>
                  <a:srgbClr val="444444"/>
                </a:solidFill>
                <a:effectLst/>
                <a:highlight>
                  <a:srgbClr val="F5F5F5"/>
                </a:highlight>
              </a:rPr>
              <a:t>2 minutes</a:t>
            </a:r>
            <a:r>
              <a:rPr lang="fr-CA" dirty="0">
                <a:solidFill>
                  <a:srgbClr val="444444"/>
                </a:solidFill>
                <a:highlight>
                  <a:srgbClr val="F5F5F5"/>
                </a:highlight>
              </a:rPr>
              <a:t> </a:t>
            </a:r>
            <a:endParaRPr lang="en-US" b="0" i="0" dirty="0">
              <a:solidFill>
                <a:srgbClr val="444444"/>
              </a:solidFill>
              <a:effectLst/>
              <a:highlight>
                <a:srgbClr val="F5F5F5"/>
              </a:highlight>
            </a:endParaRPr>
          </a:p>
          <a:p>
            <a:pPr algn="l"/>
            <a:endParaRPr lang="fr-CA" b="0" i="0" dirty="0">
              <a:solidFill>
                <a:srgbClr val="444444"/>
              </a:solidFill>
              <a:effectLst/>
              <a:highlight>
                <a:srgbClr val="F5F5F5"/>
              </a:highlight>
            </a:endParaRPr>
          </a:p>
          <a:p>
            <a:r>
              <a:rPr lang="fr-CA" b="1" i="0" u="sng" dirty="0">
                <a:solidFill>
                  <a:srgbClr val="444444"/>
                </a:solidFill>
                <a:effectLst/>
                <a:highlight>
                  <a:srgbClr val="F5F5F5"/>
                </a:highlight>
              </a:rPr>
              <a:t>Instructions</a:t>
            </a:r>
            <a:r>
              <a:rPr lang="fr-CA" u="sng" dirty="0">
                <a:solidFill>
                  <a:srgbClr val="444444"/>
                </a:solidFill>
                <a:highlight>
                  <a:srgbClr val="F5F5F5"/>
                </a:highlight>
              </a:rPr>
              <a:t> </a:t>
            </a:r>
            <a:endParaRPr lang="en-US" b="0" i="0" dirty="0">
              <a:solidFill>
                <a:srgbClr val="444444"/>
              </a:solidFill>
              <a:effectLst/>
              <a:highlight>
                <a:srgbClr val="F5F5F5"/>
              </a:highlight>
            </a:endParaRPr>
          </a:p>
          <a:p>
            <a:r>
              <a:rPr lang="fr-CA" dirty="0">
                <a:solidFill>
                  <a:srgbClr val="444444"/>
                </a:solidFill>
                <a:highlight>
                  <a:srgbClr val="F5F5F5"/>
                </a:highlight>
              </a:rPr>
              <a:t> </a:t>
            </a:r>
            <a:endParaRPr lang="en-US" b="0" i="0" dirty="0">
              <a:solidFill>
                <a:srgbClr val="444444"/>
              </a:solidFill>
              <a:effectLst/>
              <a:highlight>
                <a:srgbClr val="F5F5F5"/>
              </a:highlight>
            </a:endParaRPr>
          </a:p>
          <a:p>
            <a:pPr marL="171450" indent="-171450">
              <a:buFont typeface="Arial"/>
              <a:buChar char="•"/>
            </a:pPr>
            <a:endParaRPr lang="fr-CA" dirty="0">
              <a:solidFill>
                <a:srgbClr val="444444"/>
              </a:solidFill>
              <a:highlight>
                <a:srgbClr val="F5F5F5"/>
              </a:highlight>
            </a:endParaRPr>
          </a:p>
          <a:p>
            <a:pPr marL="285750" indent="-285750">
              <a:buFont typeface="Arial,Sans-Serif"/>
              <a:buChar char="•"/>
            </a:pPr>
            <a:r>
              <a:rPr lang="fr-CA" b="0" i="0" u="none" strike="noStrike" dirty="0">
                <a:solidFill>
                  <a:srgbClr val="444444"/>
                </a:solidFill>
                <a:effectLst/>
                <a:highlight>
                  <a:srgbClr val="F5F5F5"/>
                </a:highlight>
              </a:rPr>
              <a:t>In the </a:t>
            </a:r>
            <a:r>
              <a:rPr lang="fr-CA" b="0" i="0" u="none" strike="noStrike" dirty="0" err="1">
                <a:solidFill>
                  <a:srgbClr val="444444"/>
                </a:solidFill>
                <a:effectLst/>
                <a:highlight>
                  <a:srgbClr val="F5F5F5"/>
                </a:highlight>
              </a:rPr>
              <a:t>following</a:t>
            </a:r>
            <a:r>
              <a:rPr lang="fr-CA" b="0" i="0" u="none" strike="noStrike" dirty="0">
                <a:solidFill>
                  <a:srgbClr val="444444"/>
                </a:solidFill>
                <a:effectLst/>
                <a:highlight>
                  <a:srgbClr val="F5F5F5"/>
                </a:highlight>
              </a:rPr>
              <a:t> slides, </a:t>
            </a:r>
            <a:r>
              <a:rPr lang="fr-CA" b="0" i="0" u="none" strike="noStrike" dirty="0" err="1">
                <a:solidFill>
                  <a:srgbClr val="444444"/>
                </a:solidFill>
                <a:effectLst/>
                <a:highlight>
                  <a:srgbClr val="F5F5F5"/>
                </a:highlight>
              </a:rPr>
              <a:t>you</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will</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find</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resources</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that</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you</a:t>
            </a:r>
            <a:r>
              <a:rPr lang="fr-CA" b="0" i="0" u="none" strike="noStrike" dirty="0">
                <a:solidFill>
                  <a:srgbClr val="444444"/>
                </a:solidFill>
                <a:effectLst/>
                <a:highlight>
                  <a:srgbClr val="F5F5F5"/>
                </a:highlight>
              </a:rPr>
              <a:t> can </a:t>
            </a:r>
            <a:r>
              <a:rPr lang="fr-CA" b="0" i="0" u="none" strike="noStrike" dirty="0" err="1">
                <a:solidFill>
                  <a:srgbClr val="444444"/>
                </a:solidFill>
                <a:effectLst/>
                <a:highlight>
                  <a:srgbClr val="F5F5F5"/>
                </a:highlight>
              </a:rPr>
              <a:t>present</a:t>
            </a:r>
            <a:r>
              <a:rPr lang="fr-CA" b="0" i="0" u="none" strike="noStrike" dirty="0">
                <a:solidFill>
                  <a:srgbClr val="444444"/>
                </a:solidFill>
                <a:effectLst/>
                <a:highlight>
                  <a:srgbClr val="F5F5F5"/>
                </a:highlight>
              </a:rPr>
              <a:t> to participants. You can </a:t>
            </a:r>
            <a:r>
              <a:rPr lang="fr-CA" b="0" i="0" u="none" strike="noStrike" dirty="0" err="1">
                <a:solidFill>
                  <a:srgbClr val="444444"/>
                </a:solidFill>
                <a:effectLst/>
                <a:highlight>
                  <a:srgbClr val="F5F5F5"/>
                </a:highlight>
              </a:rPr>
              <a:t>customize</a:t>
            </a:r>
            <a:r>
              <a:rPr lang="fr-CA" b="0" i="0" u="none" strike="noStrike" dirty="0">
                <a:solidFill>
                  <a:srgbClr val="444444"/>
                </a:solidFill>
                <a:effectLst/>
                <a:highlight>
                  <a:srgbClr val="F5F5F5"/>
                </a:highlight>
              </a:rPr>
              <a:t> the workshop by </a:t>
            </a:r>
            <a:r>
              <a:rPr lang="fr-CA" b="0" i="0" u="none" strike="noStrike" dirty="0" err="1">
                <a:solidFill>
                  <a:srgbClr val="444444"/>
                </a:solidFill>
                <a:effectLst/>
                <a:highlight>
                  <a:srgbClr val="F5F5F5"/>
                </a:highlight>
              </a:rPr>
              <a:t>adding</a:t>
            </a:r>
            <a:r>
              <a:rPr lang="fr-CA" b="0" i="0" u="none" strike="noStrike" dirty="0">
                <a:solidFill>
                  <a:srgbClr val="444444"/>
                </a:solidFill>
                <a:effectLst/>
                <a:highlight>
                  <a:srgbClr val="F5F5F5"/>
                </a:highlight>
              </a:rPr>
              <a:t> slides </a:t>
            </a:r>
            <a:r>
              <a:rPr lang="fr-CA" b="0" i="0" u="none" strike="noStrike" dirty="0" err="1">
                <a:solidFill>
                  <a:srgbClr val="444444"/>
                </a:solidFill>
                <a:effectLst/>
                <a:highlight>
                  <a:srgbClr val="F5F5F5"/>
                </a:highlight>
              </a:rPr>
              <a:t>presenting</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other</a:t>
            </a:r>
            <a:r>
              <a:rPr lang="fr-CA" b="0" i="0" u="none" strike="noStrike" dirty="0">
                <a:solidFill>
                  <a:srgbClr val="444444"/>
                </a:solidFill>
                <a:effectLst/>
                <a:highlight>
                  <a:srgbClr val="F5F5F5"/>
                </a:highlight>
              </a:rPr>
              <a:t> relevant </a:t>
            </a:r>
            <a:r>
              <a:rPr lang="fr-CA" b="0" i="0" u="none" strike="noStrike" dirty="0" err="1">
                <a:solidFill>
                  <a:srgbClr val="444444"/>
                </a:solidFill>
                <a:effectLst/>
                <a:highlight>
                  <a:srgbClr val="F5F5F5"/>
                </a:highlight>
              </a:rPr>
              <a:t>resources</a:t>
            </a:r>
            <a:r>
              <a:rPr lang="fr-CA" b="0" i="0" u="none" strike="noStrike" dirty="0">
                <a:solidFill>
                  <a:srgbClr val="444444"/>
                </a:solidFill>
                <a:effectLst/>
                <a:highlight>
                  <a:srgbClr val="F5F5F5"/>
                </a:highlight>
              </a:rPr>
              <a:t>. </a:t>
            </a:r>
          </a:p>
          <a:p>
            <a:pPr marL="285750" indent="-285750">
              <a:buFont typeface="Arial,Sans-Serif"/>
              <a:buChar char="•"/>
            </a:pPr>
            <a:r>
              <a:rPr lang="fr-CA" b="0" i="0" u="none" strike="noStrike" dirty="0">
                <a:solidFill>
                  <a:srgbClr val="444444"/>
                </a:solidFill>
                <a:effectLst/>
                <a:highlight>
                  <a:srgbClr val="F5F5F5"/>
                </a:highlight>
              </a:rPr>
              <a:t>Don’t </a:t>
            </a:r>
            <a:r>
              <a:rPr lang="fr-CA" b="0" i="0" u="none" strike="noStrike" dirty="0" err="1">
                <a:solidFill>
                  <a:srgbClr val="444444"/>
                </a:solidFill>
                <a:effectLst/>
                <a:highlight>
                  <a:srgbClr val="F5F5F5"/>
                </a:highlight>
              </a:rPr>
              <a:t>hesitate</a:t>
            </a:r>
            <a:r>
              <a:rPr lang="fr-CA" b="0" i="0" u="none" strike="noStrike" dirty="0">
                <a:solidFill>
                  <a:srgbClr val="444444"/>
                </a:solidFill>
                <a:effectLst/>
                <a:highlight>
                  <a:srgbClr val="F5F5F5"/>
                </a:highlight>
              </a:rPr>
              <a:t> to </a:t>
            </a:r>
            <a:r>
              <a:rPr lang="fr-CA" b="0" i="0" u="none" strike="noStrike" dirty="0" err="1">
                <a:solidFill>
                  <a:srgbClr val="444444"/>
                </a:solidFill>
                <a:effectLst/>
                <a:highlight>
                  <a:srgbClr val="F5F5F5"/>
                </a:highlight>
              </a:rPr>
              <a:t>print</a:t>
            </a:r>
            <a:r>
              <a:rPr lang="fr-CA" b="0" i="0" u="none" strike="noStrike" dirty="0">
                <a:solidFill>
                  <a:srgbClr val="444444"/>
                </a:solidFill>
                <a:effectLst/>
                <a:highlight>
                  <a:srgbClr val="F5F5F5"/>
                </a:highlight>
              </a:rPr>
              <a:t> the slides </a:t>
            </a:r>
            <a:r>
              <a:rPr lang="fr-CA" b="0" i="0" u="none" strike="noStrike" dirty="0" err="1">
                <a:solidFill>
                  <a:srgbClr val="444444"/>
                </a:solidFill>
                <a:effectLst/>
                <a:highlight>
                  <a:srgbClr val="F5F5F5"/>
                </a:highlight>
              </a:rPr>
              <a:t>presenting</a:t>
            </a:r>
            <a:r>
              <a:rPr lang="fr-CA" b="0" i="0" u="none" strike="noStrike" dirty="0">
                <a:solidFill>
                  <a:srgbClr val="444444"/>
                </a:solidFill>
                <a:effectLst/>
                <a:highlight>
                  <a:srgbClr val="F5F5F5"/>
                </a:highlight>
              </a:rPr>
              <a:t> the </a:t>
            </a:r>
            <a:r>
              <a:rPr lang="fr-CA" b="0" i="0" u="none" strike="noStrike" dirty="0" err="1">
                <a:solidFill>
                  <a:srgbClr val="444444"/>
                </a:solidFill>
                <a:effectLst/>
                <a:highlight>
                  <a:srgbClr val="F5F5F5"/>
                </a:highlight>
              </a:rPr>
              <a:t>resources</a:t>
            </a:r>
            <a:r>
              <a:rPr lang="fr-CA" b="0" i="0" u="none" strike="noStrike" dirty="0">
                <a:solidFill>
                  <a:srgbClr val="444444"/>
                </a:solidFill>
                <a:effectLst/>
                <a:highlight>
                  <a:srgbClr val="F5F5F5"/>
                </a:highlight>
              </a:rPr>
              <a:t>.</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lang="fr-CA" b="0" i="0" u="none" strike="noStrike" dirty="0">
                <a:solidFill>
                  <a:srgbClr val="444444"/>
                </a:solidFill>
                <a:effectLst/>
                <a:highlight>
                  <a:srgbClr val="F5F5F5"/>
                </a:highlight>
              </a:rPr>
              <a:t>Don’t </a:t>
            </a:r>
            <a:r>
              <a:rPr lang="fr-CA" b="0" i="0" u="none" strike="noStrike" dirty="0" err="1">
                <a:solidFill>
                  <a:srgbClr val="444444"/>
                </a:solidFill>
                <a:effectLst/>
                <a:highlight>
                  <a:srgbClr val="F5F5F5"/>
                </a:highlight>
              </a:rPr>
              <a:t>hesitate</a:t>
            </a:r>
            <a:r>
              <a:rPr lang="fr-CA" b="0" i="0" u="none" strike="noStrike" dirty="0">
                <a:solidFill>
                  <a:srgbClr val="444444"/>
                </a:solidFill>
                <a:effectLst/>
                <a:highlight>
                  <a:srgbClr val="F5F5F5"/>
                </a:highlight>
              </a:rPr>
              <a:t> to mention </a:t>
            </a:r>
            <a:r>
              <a:rPr lang="fr-CA" b="0" i="0" u="none" strike="noStrike" dirty="0" err="1">
                <a:solidFill>
                  <a:srgbClr val="444444"/>
                </a:solidFill>
                <a:effectLst/>
                <a:highlight>
                  <a:srgbClr val="F5F5F5"/>
                </a:highlight>
              </a:rPr>
              <a:t>that</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you</a:t>
            </a:r>
            <a:r>
              <a:rPr lang="fr-CA" b="0" i="0" u="none" strike="noStrike" dirty="0">
                <a:solidFill>
                  <a:srgbClr val="444444"/>
                </a:solidFill>
                <a:effectLst/>
                <a:highlight>
                  <a:srgbClr val="F5F5F5"/>
                </a:highlight>
              </a:rPr>
              <a:t> can help the participants contact one of the </a:t>
            </a:r>
            <a:r>
              <a:rPr lang="fr-CA" b="0" i="0" u="none" strike="noStrike" dirty="0" err="1">
                <a:solidFill>
                  <a:srgbClr val="444444"/>
                </a:solidFill>
                <a:effectLst/>
                <a:highlight>
                  <a:srgbClr val="F5F5F5"/>
                </a:highlight>
              </a:rPr>
              <a:t>resources</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mentioned</a:t>
            </a:r>
            <a:r>
              <a:rPr lang="fr-CA" b="0" i="0" u="none" strike="noStrike" dirty="0">
                <a:solidFill>
                  <a:srgbClr val="444444"/>
                </a:solidFill>
                <a:effectLst/>
                <a:highlight>
                  <a:srgbClr val="F5F5F5"/>
                </a:highlight>
              </a:rPr>
              <a:t>, and </a:t>
            </a:r>
            <a:r>
              <a:rPr lang="fr-CA" b="0" i="0" u="none" strike="noStrike" dirty="0" err="1">
                <a:solidFill>
                  <a:srgbClr val="444444"/>
                </a:solidFill>
                <a:effectLst/>
                <a:highlight>
                  <a:srgbClr val="F5F5F5"/>
                </a:highlight>
              </a:rPr>
              <a:t>even</a:t>
            </a:r>
            <a:r>
              <a:rPr lang="fr-CA" b="0" i="0" u="none" strike="noStrike" dirty="0">
                <a:solidFill>
                  <a:srgbClr val="444444"/>
                </a:solidFill>
                <a:effectLst/>
                <a:highlight>
                  <a:srgbClr val="F5F5F5"/>
                </a:highlight>
              </a:rPr>
              <a:t> go </a:t>
            </a:r>
            <a:r>
              <a:rPr lang="fr-CA" b="0" i="0" u="none" strike="noStrike" dirty="0" err="1">
                <a:solidFill>
                  <a:srgbClr val="444444"/>
                </a:solidFill>
                <a:effectLst/>
                <a:highlight>
                  <a:srgbClr val="F5F5F5"/>
                </a:highlight>
              </a:rPr>
              <a:t>with</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them</a:t>
            </a:r>
            <a:r>
              <a:rPr lang="fr-CA" b="0" i="0" u="none" strike="noStrike" dirty="0">
                <a:solidFill>
                  <a:srgbClr val="444444"/>
                </a:solidFill>
                <a:effectLst/>
                <a:highlight>
                  <a:srgbClr val="F5F5F5"/>
                </a:highlight>
              </a:rPr>
              <a:t> if </a:t>
            </a:r>
            <a:r>
              <a:rPr lang="fr-CA" b="0" i="0" u="none" strike="noStrike" dirty="0" err="1">
                <a:solidFill>
                  <a:srgbClr val="444444"/>
                </a:solidFill>
                <a:effectLst/>
                <a:highlight>
                  <a:srgbClr val="F5F5F5"/>
                </a:highlight>
              </a:rPr>
              <a:t>needed</a:t>
            </a:r>
            <a:r>
              <a:rPr lang="fr-CA" b="0" i="0" u="none" strike="noStrike" dirty="0">
                <a:solidFill>
                  <a:srgbClr val="444444"/>
                </a:solidFill>
                <a:effectLst/>
                <a:highlight>
                  <a:srgbClr val="F5F5F5"/>
                </a:highlight>
              </a:rPr>
              <a:t>. You can </a:t>
            </a:r>
            <a:r>
              <a:rPr lang="fr-CA" b="0" i="0" u="none" strike="noStrike" dirty="0" err="1">
                <a:solidFill>
                  <a:srgbClr val="444444"/>
                </a:solidFill>
                <a:effectLst/>
                <a:highlight>
                  <a:srgbClr val="F5F5F5"/>
                </a:highlight>
              </a:rPr>
              <a:t>also</a:t>
            </a:r>
            <a:r>
              <a:rPr lang="fr-CA" b="0" i="0" u="none" strike="noStrike" dirty="0">
                <a:solidFill>
                  <a:srgbClr val="444444"/>
                </a:solidFill>
                <a:effectLst/>
                <a:highlight>
                  <a:srgbClr val="F5F5F5"/>
                </a:highlight>
              </a:rPr>
              <a:t> explore </a:t>
            </a:r>
            <a:r>
              <a:rPr lang="fr-CA" b="0" i="0" u="none" strike="noStrike" dirty="0" err="1">
                <a:solidFill>
                  <a:srgbClr val="444444"/>
                </a:solidFill>
                <a:effectLst/>
                <a:highlight>
                  <a:srgbClr val="F5F5F5"/>
                </a:highlight>
              </a:rPr>
              <a:t>their</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websites</a:t>
            </a:r>
            <a:r>
              <a:rPr lang="fr-CA" b="0" i="0" u="none" strike="noStrike" dirty="0">
                <a:solidFill>
                  <a:srgbClr val="444444"/>
                </a:solidFill>
                <a:effectLst/>
                <a:highlight>
                  <a:srgbClr val="F5F5F5"/>
                </a:highlight>
              </a:rPr>
              <a:t> </a:t>
            </a:r>
            <a:r>
              <a:rPr lang="fr-CA" b="0" i="0" u="none" strike="noStrike" dirty="0" err="1">
                <a:solidFill>
                  <a:srgbClr val="444444"/>
                </a:solidFill>
                <a:effectLst/>
                <a:highlight>
                  <a:srgbClr val="F5F5F5"/>
                </a:highlight>
              </a:rPr>
              <a:t>together</a:t>
            </a:r>
            <a:r>
              <a:rPr lang="fr-CA" b="0" i="0" u="none" strike="noStrike" dirty="0">
                <a:solidFill>
                  <a:srgbClr val="444444"/>
                </a:solidFill>
                <a:effectLst/>
                <a:highlight>
                  <a:srgbClr val="F5F5F5"/>
                </a:highlight>
              </a:rPr>
              <a:t>.</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lang="fr-CA" dirty="0">
                <a:solidFill>
                  <a:srgbClr val="444444"/>
                </a:solidFill>
                <a:highlight>
                  <a:srgbClr val="F5F5F5"/>
                </a:highlight>
              </a:rPr>
              <a:t>Mention</a:t>
            </a:r>
            <a:r>
              <a:rPr lang="en-CA" dirty="0">
                <a:highlight>
                  <a:srgbClr val="F5F5F5"/>
                </a:highlight>
              </a:rPr>
              <a:t> that they can look at these resources even if they do not intend to leave their spouse or partner, or if they are still deciding what to do. They can consult these resources simply to inform themselves.</a:t>
            </a:r>
            <a:endParaRPr lang="fr-CA" dirty="0">
              <a:highlight>
                <a:srgbClr val="F5F5F5"/>
              </a:highlight>
            </a:endParaRPr>
          </a:p>
          <a:p>
            <a:pPr marL="285750" indent="-285750">
              <a:buFont typeface="Arial,Sans-Serif"/>
              <a:buChar char="•"/>
            </a:pPr>
            <a:endParaRPr lang="fr-CA" dirty="0">
              <a:solidFill>
                <a:srgbClr val="444444"/>
              </a:solidFill>
              <a:highlight>
                <a:srgbClr val="F5F5F5"/>
              </a:highlight>
            </a:endParaRPr>
          </a:p>
          <a:p>
            <a:pPr algn="l"/>
            <a:endParaRPr lang="fr-CA" b="0" i="0" dirty="0">
              <a:solidFill>
                <a:srgbClr val="444444"/>
              </a:solidFill>
              <a:effectLst/>
              <a:highlight>
                <a:srgbClr val="F5F5F5"/>
              </a:highlight>
              <a:cs typeface="Calibri"/>
            </a:endParaRPr>
          </a:p>
          <a:p>
            <a:endParaRPr lang="fr-CA" dirty="0">
              <a:solidFill>
                <a:srgbClr val="444444"/>
              </a:solidFill>
              <a:highlight>
                <a:srgbClr val="F5F5F5"/>
              </a:highlight>
              <a:latin typeface="Calibri"/>
              <a:cs typeface="Calibri"/>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1479330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2026-02-18</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37355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YouTube/</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Instagram/</a:t>
            </a:r>
            <a:r>
              <a:rPr lang="fr-CA" sz="1600" err="1">
                <a:solidFill>
                  <a:schemeClr val="accent1"/>
                </a:solidFill>
                <a:latin typeface="Arial"/>
                <a:ea typeface="+mn-lt"/>
                <a:cs typeface="Arial"/>
              </a:rPr>
              <a:t>educaloi_en</a:t>
            </a:r>
            <a:endParaRPr lang="fr-CA" sz="160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Facebook/</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a:solidFill>
                  <a:srgbClr val="333F48"/>
                </a:solidFill>
                <a:latin typeface="Arial"/>
                <a:ea typeface="+mn-lt"/>
                <a:cs typeface="Arial"/>
              </a:rPr>
              <a:t>Our services for </a:t>
            </a:r>
            <a:r>
              <a:rPr lang="fr-CA" sz="2400" err="1">
                <a:solidFill>
                  <a:srgbClr val="333F48"/>
                </a:solidFill>
                <a:latin typeface="Arial"/>
                <a:ea typeface="+mn-lt"/>
                <a:cs typeface="Arial"/>
              </a:rPr>
              <a:t>Quebec’s</a:t>
            </a:r>
            <a:r>
              <a:rPr lang="fr-CA" sz="2400">
                <a:solidFill>
                  <a:srgbClr val="333F48"/>
                </a:solidFill>
                <a:latin typeface="Arial"/>
                <a:ea typeface="+mn-lt"/>
                <a:cs typeface="Arial"/>
              </a:rPr>
              <a:t> English-</a:t>
            </a:r>
            <a:r>
              <a:rPr lang="fr-CA" sz="2400" err="1">
                <a:solidFill>
                  <a:srgbClr val="333F48"/>
                </a:solidFill>
                <a:latin typeface="Arial"/>
                <a:ea typeface="+mn-lt"/>
                <a:cs typeface="Arial"/>
              </a:rPr>
              <a:t>speaking</a:t>
            </a:r>
            <a:r>
              <a:rPr lang="fr-CA" sz="2400">
                <a:solidFill>
                  <a:srgbClr val="333F48"/>
                </a:solidFill>
                <a:latin typeface="Arial"/>
                <a:ea typeface="+mn-lt"/>
                <a:cs typeface="Arial"/>
              </a:rPr>
              <a:t> </a:t>
            </a:r>
            <a:r>
              <a:rPr lang="fr-CA" sz="2400" err="1">
                <a:solidFill>
                  <a:srgbClr val="333F48"/>
                </a:solidFill>
                <a:latin typeface="Arial"/>
                <a:ea typeface="+mn-lt"/>
                <a:cs typeface="Arial"/>
              </a:rPr>
              <a:t>communities</a:t>
            </a:r>
            <a:r>
              <a:rPr lang="fr-CA" sz="2400">
                <a:solidFill>
                  <a:srgbClr val="333F48"/>
                </a:solidFill>
                <a:latin typeface="Arial"/>
                <a:ea typeface="+mn-lt"/>
                <a:cs typeface="Arial"/>
              </a:rPr>
              <a:t> </a:t>
            </a:r>
          </a:p>
          <a:p>
            <a:pPr algn="ctr"/>
            <a:r>
              <a:rPr lang="fr-CA" sz="2400">
                <a:solidFill>
                  <a:srgbClr val="333F48"/>
                </a:solidFill>
                <a:latin typeface="Arial"/>
                <a:ea typeface="+mn-lt"/>
                <a:cs typeface="Arial"/>
              </a:rPr>
              <a:t>are made possible </a:t>
            </a:r>
            <a:r>
              <a:rPr lang="fr-CA" sz="2400" err="1">
                <a:solidFill>
                  <a:srgbClr val="333F48"/>
                </a:solidFill>
                <a:latin typeface="Arial"/>
                <a:ea typeface="+mn-lt"/>
                <a:cs typeface="Arial"/>
              </a:rPr>
              <a:t>thanks</a:t>
            </a:r>
            <a:r>
              <a:rPr lang="fr-CA" sz="2400">
                <a:solidFill>
                  <a:srgbClr val="333F48"/>
                </a:solidFill>
                <a:latin typeface="Arial"/>
                <a:ea typeface="+mn-lt"/>
                <a:cs typeface="Arial"/>
              </a:rPr>
              <a:t> to </a:t>
            </a:r>
            <a:endParaRPr lang="en-US" sz="240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a:t>1</a:t>
            </a:r>
          </a:p>
        </p:txBody>
      </p:sp>
    </p:spTree>
    <p:extLst>
      <p:ext uri="{BB962C8B-B14F-4D97-AF65-F5344CB8AC3E}">
        <p14:creationId xmlns:p14="http://schemas.microsoft.com/office/powerpoint/2010/main" val="18703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tal.gouv.qc.ca/" TargetMode="Externa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hyperlink" Target="https://educaloi.qc.ca/en/" TargetMode="External"/><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8.svg"/><Relationship Id="rId11" Type="http://schemas.openxmlformats.org/officeDocument/2006/relationships/image" Target="../media/image33.jpe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rebatir.ca/index-1.htm?lang=en"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5.png"/><Relationship Id="rId3" Type="http://schemas.openxmlformats.org/officeDocument/2006/relationships/notesSlide" Target="../notesSlides/notesSlide13.xml"/><Relationship Id="rId7" Type="http://schemas.openxmlformats.org/officeDocument/2006/relationships/image" Target="../media/image27.png"/><Relationship Id="rId12" Type="http://schemas.openxmlformats.org/officeDocument/2006/relationships/hyperlink" Target="https://www.csj.qc.ca/commission-des-services-juridiques/nous-joindre/bureaux-d-aide-juridique/en" TargetMode="External"/><Relationship Id="rId2" Type="http://schemas.openxmlformats.org/officeDocument/2006/relationships/slideLayout" Target="../slideLayouts/slideLayout15.xml"/><Relationship Id="rId1" Type="http://schemas.openxmlformats.org/officeDocument/2006/relationships/tags" Target="../tags/tag10.xml"/><Relationship Id="rId6" Type="http://schemas.openxmlformats.org/officeDocument/2006/relationships/image" Target="../media/image23.png"/><Relationship Id="rId11" Type="http://schemas.openxmlformats.org/officeDocument/2006/relationships/hyperlink" Target="https://www.tal.gouv.qc.ca/" TargetMode="External"/><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4.xml"/><Relationship Id="rId7" Type="http://schemas.openxmlformats.org/officeDocument/2006/relationships/image" Target="../media/image23.png"/><Relationship Id="rId12" Type="http://schemas.openxmlformats.org/officeDocument/2006/relationships/image" Target="../media/image36.png"/><Relationship Id="rId2" Type="http://schemas.openxmlformats.org/officeDocument/2006/relationships/slideLayout" Target="../slideLayouts/slideLayout15.xml"/><Relationship Id="rId1" Type="http://schemas.openxmlformats.org/officeDocument/2006/relationships/tags" Target="../tags/tag11.xml"/><Relationship Id="rId6" Type="http://schemas.openxmlformats.org/officeDocument/2006/relationships/image" Target="../media/image11.png"/><Relationship Id="rId11" Type="http://schemas.openxmlformats.org/officeDocument/2006/relationships/image" Target="../media/image30.sv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hyperlink" Target="https://www.barreau.qc.ca/en/general-public/access-justice/referral-services/" TargetMode="External"/><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image" Target="../media/image21.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21.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p:txBody>
          <a:bodyPr>
            <a:normAutofit/>
          </a:bodyPr>
          <a:lstStyle/>
          <a:p>
            <a:r>
              <a:rPr lang="fr-CA" dirty="0" err="1"/>
              <a:t>My</a:t>
            </a:r>
            <a:r>
              <a:rPr lang="fr-CA" dirty="0"/>
              <a:t> immigration </a:t>
            </a:r>
            <a:r>
              <a:rPr lang="fr-CA" dirty="0" err="1"/>
              <a:t>status</a:t>
            </a:r>
            <a:br>
              <a:rPr lang="fr-CA" dirty="0"/>
            </a:br>
            <a:r>
              <a:rPr lang="fr-CA" sz="2000" dirty="0">
                <a:cs typeface="Arial"/>
              </a:rPr>
              <a:t>My couple</a:t>
            </a:r>
            <a:endParaRPr lang="fr-CA" sz="2000" dirty="0"/>
          </a:p>
        </p:txBody>
      </p:sp>
      <p:pic>
        <p:nvPicPr>
          <p:cNvPr id="4" name="Image 3" descr="Une image contenant Visage humain, texte, habits, illustration&#10;&#10;Description générée automatiquement">
            <a:extLst>
              <a:ext uri="{FF2B5EF4-FFF2-40B4-BE49-F238E27FC236}">
                <a16:creationId xmlns:a16="http://schemas.microsoft.com/office/drawing/2014/main" id="{0971C2AD-D530-D87C-F8AD-F5EF31022A04}"/>
              </a:ext>
            </a:extLst>
          </p:cNvPr>
          <p:cNvPicPr>
            <a:picLocks noChangeAspect="1"/>
          </p:cNvPicPr>
          <p:nvPr/>
        </p:nvPicPr>
        <p:blipFill>
          <a:blip r:embed="rId4"/>
          <a:stretch>
            <a:fillRect/>
          </a:stretch>
        </p:blipFill>
        <p:spPr>
          <a:xfrm>
            <a:off x="7215130" y="609600"/>
            <a:ext cx="4114800" cy="4114800"/>
          </a:xfrm>
          <a:prstGeom prst="rect">
            <a:avLst/>
          </a:prstGeom>
        </p:spPr>
      </p:pic>
      <p:sp>
        <p:nvSpPr>
          <p:cNvPr id="6" name="Sous-titre 5">
            <a:extLst>
              <a:ext uri="{FF2B5EF4-FFF2-40B4-BE49-F238E27FC236}">
                <a16:creationId xmlns:a16="http://schemas.microsoft.com/office/drawing/2014/main" id="{F19DB77C-67A7-8A20-1DC4-D2BC0DE6039D}"/>
              </a:ext>
            </a:extLst>
          </p:cNvPr>
          <p:cNvSpPr>
            <a:spLocks noGrp="1"/>
          </p:cNvSpPr>
          <p:nvPr>
            <p:ph type="subTitle" idx="1"/>
          </p:nvPr>
        </p:nvSpPr>
        <p:spPr/>
        <p:txBody>
          <a:bodyPr/>
          <a:lstStyle/>
          <a:p>
            <a:endParaRPr lang="fr-FR"/>
          </a:p>
        </p:txBody>
      </p:sp>
    </p:spTree>
    <p:custDataLst>
      <p:tags r:id="rId1"/>
    </p:custDataLst>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err="1">
                <a:effectLst/>
                <a:latin typeface="Arial" panose="020B0604020202020204" pitchFamily="34" charset="0"/>
              </a:rPr>
              <a:t>Finding</a:t>
            </a:r>
            <a:r>
              <a:rPr lang="fr-CA" sz="2000" b="1" i="0" u="none" strike="noStrike" dirty="0">
                <a:effectLst/>
                <a:latin typeface="Arial" panose="020B0604020202020204" pitchFamily="34" charset="0"/>
              </a:rPr>
              <a:t> help</a:t>
            </a:r>
            <a:br>
              <a:rPr lang="fr-FR" dirty="0"/>
            </a:br>
            <a:r>
              <a:rPr lang="fr-FR" dirty="0">
                <a:highlight>
                  <a:srgbClr val="FFFF00"/>
                </a:highlight>
              </a:rPr>
              <a:t>(Name of the organisation)</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a:normAutofit/>
          </a:bodyPr>
          <a:lstStyle/>
          <a:p>
            <a:r>
              <a:rPr lang="fr-FR" sz="2000" dirty="0">
                <a:solidFill>
                  <a:schemeClr val="accent2"/>
                </a:solidFill>
                <a:highlight>
                  <a:srgbClr val="FFFF00"/>
                </a:highlight>
              </a:rPr>
              <a:t>(Short description of the service)</a:t>
            </a: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r>
              <a:rPr lang="fr-FR" sz="2000" dirty="0">
                <a:solidFill>
                  <a:schemeClr val="accent2"/>
                </a:solidFill>
                <a:highlight>
                  <a:srgbClr val="FFFF00"/>
                </a:highlight>
              </a:rPr>
              <a:t>(Link to </a:t>
            </a:r>
            <a:r>
              <a:rPr lang="fr-FR" sz="2000" dirty="0" err="1">
                <a:solidFill>
                  <a:schemeClr val="accent2"/>
                </a:solidFill>
                <a:highlight>
                  <a:srgbClr val="FFFF00"/>
                </a:highlight>
              </a:rPr>
              <a:t>their</a:t>
            </a:r>
            <a:r>
              <a:rPr lang="fr-FR" sz="2000" dirty="0">
                <a:solidFill>
                  <a:schemeClr val="accent2"/>
                </a:solidFill>
                <a:highlight>
                  <a:srgbClr val="FFFF00"/>
                </a:highlight>
              </a:rPr>
              <a:t> </a:t>
            </a:r>
            <a:r>
              <a:rPr lang="fr-FR" sz="2000" dirty="0" err="1">
                <a:solidFill>
                  <a:schemeClr val="accent2"/>
                </a:solidFill>
                <a:highlight>
                  <a:srgbClr val="FFFF00"/>
                </a:highlight>
              </a:rPr>
              <a:t>website</a:t>
            </a:r>
            <a:r>
              <a:rPr lang="fr-FR" sz="2000" dirty="0">
                <a:solidFill>
                  <a:schemeClr val="accent2"/>
                </a:solidFill>
                <a:highlight>
                  <a:srgbClr val="FFFF00"/>
                </a:highlight>
              </a:rPr>
              <a:t>)</a:t>
            </a: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5"/>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rgbClr val="333F48"/>
                </a:solidFill>
                <a:highlight>
                  <a:srgbClr val="FFFF00"/>
                </a:highlight>
                <a:cs typeface="Arial"/>
              </a:rPr>
              <a:t>(Screenshot of the </a:t>
            </a:r>
            <a:r>
              <a:rPr lang="fr-CA" dirty="0" err="1">
                <a:solidFill>
                  <a:srgbClr val="333F48"/>
                </a:solidFill>
                <a:highlight>
                  <a:srgbClr val="FFFF00"/>
                </a:highlight>
                <a:cs typeface="Arial"/>
              </a:rPr>
              <a:t>organisation’s</a:t>
            </a:r>
            <a:r>
              <a:rPr lang="fr-CA" dirty="0">
                <a:solidFill>
                  <a:srgbClr val="333F48"/>
                </a:solidFill>
                <a:highlight>
                  <a:srgbClr val="FFFF00"/>
                </a:highlight>
                <a:cs typeface="Arial"/>
              </a:rPr>
              <a:t> </a:t>
            </a:r>
            <a:r>
              <a:rPr lang="fr-CA" dirty="0" err="1">
                <a:solidFill>
                  <a:srgbClr val="333F48"/>
                </a:solidFill>
                <a:highlight>
                  <a:srgbClr val="FFFF00"/>
                </a:highlight>
                <a:cs typeface="Arial"/>
              </a:rPr>
              <a:t>websiite</a:t>
            </a:r>
            <a:r>
              <a:rPr lang="fr-CA" dirty="0">
                <a:solidFill>
                  <a:srgbClr val="333F48"/>
                </a:solidFill>
                <a:highlight>
                  <a:srgbClr val="FFFF00"/>
                </a:highlight>
                <a:cs typeface="Arial"/>
              </a:rPr>
              <a:t>)</a:t>
            </a:r>
            <a:endParaRPr lang="fr-FR"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Tree>
    <p:extLst>
      <p:ext uri="{BB962C8B-B14F-4D97-AF65-F5344CB8AC3E}">
        <p14:creationId xmlns:p14="http://schemas.microsoft.com/office/powerpoint/2010/main" val="211649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fontScale="90000"/>
          </a:bodyPr>
          <a:lstStyle/>
          <a:p>
            <a:r>
              <a:rPr lang="fr-FR" dirty="0" err="1"/>
              <a:t>Finding</a:t>
            </a:r>
            <a:r>
              <a:rPr lang="fr-FR" dirty="0"/>
              <a:t> help</a:t>
            </a:r>
            <a:br>
              <a:rPr lang="fr-FR" dirty="0"/>
            </a:br>
            <a:r>
              <a:rPr lang="fr-FR" dirty="0"/>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fontScale="92500" lnSpcReduction="20000"/>
          </a:bodyPr>
          <a:lstStyle/>
          <a:p>
            <a:r>
              <a:rPr lang="fr-FR" sz="2000" dirty="0">
                <a:solidFill>
                  <a:schemeClr val="accent2"/>
                </a:solidFill>
              </a:rPr>
              <a:t>Free online </a:t>
            </a:r>
            <a:r>
              <a:rPr lang="fr-FR" sz="2000" dirty="0" err="1">
                <a:solidFill>
                  <a:schemeClr val="accent2"/>
                </a:solidFill>
              </a:rPr>
              <a:t>legal</a:t>
            </a:r>
            <a:r>
              <a:rPr lang="fr-FR" sz="2000" dirty="0">
                <a:solidFill>
                  <a:schemeClr val="accent2"/>
                </a:solidFill>
              </a:rPr>
              <a:t> information on :</a:t>
            </a:r>
          </a:p>
          <a:p>
            <a:r>
              <a:rPr lang="fr-FR" sz="2000" dirty="0">
                <a:solidFill>
                  <a:schemeClr val="accent2"/>
                </a:solidFill>
              </a:rPr>
              <a:t>:</a:t>
            </a:r>
            <a:endParaRPr lang="fr-FR" sz="2000" dirty="0">
              <a:solidFill>
                <a:schemeClr val="accent2"/>
              </a:solidFill>
              <a:cs typeface="Arial"/>
            </a:endParaRPr>
          </a:p>
          <a:p>
            <a:pPr marL="342900" indent="-342900">
              <a:buChar char="•"/>
            </a:pPr>
            <a:r>
              <a:rPr lang="fr-FR" sz="2000" dirty="0">
                <a:solidFill>
                  <a:schemeClr val="accent2"/>
                </a:solidFill>
                <a:cs typeface="Arial"/>
              </a:rPr>
              <a:t>Family, couples, </a:t>
            </a:r>
            <a:r>
              <a:rPr lang="fr-FR" sz="2000" dirty="0" err="1">
                <a:solidFill>
                  <a:schemeClr val="accent2"/>
                </a:solidFill>
                <a:cs typeface="Arial"/>
              </a:rPr>
              <a:t>seperation</a:t>
            </a:r>
            <a:r>
              <a:rPr lang="fr-FR" sz="2000" dirty="0">
                <a:solidFill>
                  <a:schemeClr val="accent2"/>
                </a:solidFill>
                <a:cs typeface="Arial"/>
              </a:rPr>
              <a:t> and divorce</a:t>
            </a:r>
          </a:p>
          <a:p>
            <a:pPr marL="342900" indent="-342900">
              <a:buChar char="•"/>
            </a:pPr>
            <a:r>
              <a:rPr lang="fr-FR" sz="2000" dirty="0" err="1">
                <a:solidFill>
                  <a:schemeClr val="accent2"/>
                </a:solidFill>
                <a:cs typeface="Arial"/>
              </a:rPr>
              <a:t>Housing</a:t>
            </a:r>
            <a:endParaRPr lang="fr-FR" sz="2000" dirty="0">
              <a:solidFill>
                <a:schemeClr val="accent2"/>
              </a:solidFill>
              <a:cs typeface="Arial"/>
            </a:endParaRPr>
          </a:p>
          <a:p>
            <a:pPr marL="342900" indent="-342900">
              <a:buChar char="•"/>
            </a:pPr>
            <a:r>
              <a:rPr lang="fr-FR" sz="2000" dirty="0">
                <a:solidFill>
                  <a:schemeClr val="accent2"/>
                </a:solidFill>
                <a:cs typeface="Arial"/>
              </a:rPr>
              <a:t>Work</a:t>
            </a:r>
          </a:p>
          <a:p>
            <a:endParaRPr lang="fr-FR" sz="2000" dirty="0">
              <a:highlight>
                <a:srgbClr val="FFFF00"/>
              </a:highlight>
            </a:endParaRPr>
          </a:p>
          <a:p>
            <a:endParaRPr lang="fr-FR" sz="2000" dirty="0">
              <a:highlight>
                <a:srgbClr val="FFFF00"/>
              </a:highlight>
            </a:endParaRPr>
          </a:p>
          <a:p>
            <a:endParaRPr lang="fr-FR" sz="2000" dirty="0">
              <a:cs typeface="Arial"/>
            </a:endParaRPr>
          </a:p>
          <a:p>
            <a:endParaRPr lang="fr-FR" sz="2000" dirty="0">
              <a:cs typeface="Arial"/>
            </a:endParaRPr>
          </a:p>
          <a:p>
            <a:r>
              <a:rPr lang="en-US" sz="2000" dirty="0">
                <a:solidFill>
                  <a:schemeClr val="accent2"/>
                </a:solidFill>
                <a:ea typeface="+mn-lt"/>
                <a:cs typeface="+mn-lt"/>
                <a:hlinkClick r:id="rId3"/>
              </a:rPr>
              <a:t>Éducaloi - Your starting point for legal information</a:t>
            </a:r>
            <a:endParaRPr lang="fr-FR" dirty="0">
              <a:solidFill>
                <a:schemeClr val="accent2"/>
              </a:solidFill>
              <a:hlinkClick r:id="rId3"/>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14001" y="5410508"/>
            <a:ext cx="914400" cy="914400"/>
          </a:xfrm>
          <a:prstGeom prst="rect">
            <a:avLst/>
          </a:prstGeom>
        </p:spPr>
      </p:pic>
      <p:grpSp>
        <p:nvGrpSpPr>
          <p:cNvPr id="13" name="Group 16">
            <a:extLst>
              <a:ext uri="{FF2B5EF4-FFF2-40B4-BE49-F238E27FC236}">
                <a16:creationId xmlns:a16="http://schemas.microsoft.com/office/drawing/2014/main" id="{F44709E9-6B37-93C1-C866-81C7C7971593}"/>
              </a:ext>
            </a:extLst>
          </p:cNvPr>
          <p:cNvGrpSpPr/>
          <p:nvPr/>
        </p:nvGrpSpPr>
        <p:grpSpPr>
          <a:xfrm>
            <a:off x="4963717" y="1651736"/>
            <a:ext cx="6899675" cy="3754278"/>
            <a:chOff x="348585" y="2384981"/>
            <a:chExt cx="7138693" cy="3826504"/>
          </a:xfrm>
        </p:grpSpPr>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585" y="2384981"/>
              <a:ext cx="7138693" cy="3826504"/>
            </a:xfrm>
            <a:prstGeom prst="rect">
              <a:avLst/>
            </a:prstGeom>
          </p:spPr>
        </p:pic>
        <p:pic>
          <p:nvPicPr>
            <p:cNvPr id="15" name="Image 14">
              <a:extLst>
                <a:ext uri="{FF2B5EF4-FFF2-40B4-BE49-F238E27FC236}">
                  <a16:creationId xmlns:a16="http://schemas.microsoft.com/office/drawing/2014/main" id="{BBDA9E50-FAC4-4D47-AE66-026124FAB5E3}"/>
                </a:ext>
              </a:extLst>
            </p:cNvPr>
            <p:cNvPicPr>
              <a:picLocks noChangeAspect="1"/>
            </p:cNvPicPr>
            <p:nvPr/>
          </p:nvPicPr>
          <p:blipFill rotWithShape="1">
            <a:blip r:embed="rId10"/>
            <a:srcRect b="4704"/>
            <a:stretch/>
          </p:blipFill>
          <p:spPr>
            <a:xfrm>
              <a:off x="1181911" y="2607285"/>
              <a:ext cx="5236727" cy="2864868"/>
            </a:xfrm>
            <a:prstGeom prst="rect">
              <a:avLst/>
            </a:prstGeom>
          </p:spPr>
        </p:pic>
      </p:grpSp>
      <p:pic>
        <p:nvPicPr>
          <p:cNvPr id="1026" name="Picture 2" descr="Une image contenant texte, capture d’écran, Site web, Publicité en ligne&#10;&#10;Le contenu généré par l’IA peut être incorrect.">
            <a:extLst>
              <a:ext uri="{FF2B5EF4-FFF2-40B4-BE49-F238E27FC236}">
                <a16:creationId xmlns:a16="http://schemas.microsoft.com/office/drawing/2014/main" id="{1DB8FD27-5332-0D4B-EA7C-65C29E369D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30539" y="1857957"/>
            <a:ext cx="5099994" cy="2810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34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err="1">
                <a:effectLst/>
                <a:latin typeface="Arial" panose="020B0604020202020204" pitchFamily="34" charset="0"/>
              </a:rPr>
              <a:t>Finding</a:t>
            </a:r>
            <a:r>
              <a:rPr lang="fr-CA" sz="2000" b="1" i="0" u="none" strike="noStrike" dirty="0">
                <a:effectLst/>
                <a:latin typeface="Arial" panose="020B0604020202020204" pitchFamily="34" charset="0"/>
              </a:rPr>
              <a:t> help</a:t>
            </a:r>
            <a:br>
              <a:rPr lang="fr-FR" dirty="0"/>
            </a:br>
            <a:r>
              <a:rPr lang="fr-FR" dirty="0" err="1"/>
              <a:t>ReBâtir</a:t>
            </a:r>
            <a:endParaRPr lang="fr-FR" dirty="0"/>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89412" cy="3753584"/>
          </a:xfrm>
        </p:spPr>
        <p:txBody>
          <a:bodyPr vert="horz" lIns="91440" tIns="45720" rIns="91440" bIns="45720" rtlCol="0" anchor="t">
            <a:normAutofit/>
          </a:bodyPr>
          <a:lstStyle/>
          <a:p>
            <a:r>
              <a:rPr lang="fr-FR" sz="2800" dirty="0">
                <a:solidFill>
                  <a:schemeClr val="accent2"/>
                </a:solidFill>
              </a:rPr>
              <a:t>4 </a:t>
            </a:r>
            <a:r>
              <a:rPr lang="fr-FR" sz="2800" dirty="0" err="1">
                <a:solidFill>
                  <a:schemeClr val="accent2"/>
                </a:solidFill>
              </a:rPr>
              <a:t>hours</a:t>
            </a:r>
            <a:r>
              <a:rPr lang="fr-FR" sz="2800" dirty="0">
                <a:solidFill>
                  <a:schemeClr val="accent2"/>
                </a:solidFill>
              </a:rPr>
              <a:t> of free </a:t>
            </a:r>
            <a:r>
              <a:rPr lang="fr-FR" sz="2800" dirty="0" err="1">
                <a:solidFill>
                  <a:schemeClr val="accent2"/>
                </a:solidFill>
              </a:rPr>
              <a:t>legal</a:t>
            </a:r>
            <a:r>
              <a:rPr lang="fr-FR" sz="2800" dirty="0">
                <a:solidFill>
                  <a:schemeClr val="accent2"/>
                </a:solidFill>
              </a:rPr>
              <a:t> consultation</a:t>
            </a:r>
            <a:endParaRPr lang="fr-FR" dirty="0">
              <a:solidFill>
                <a:schemeClr val="accent2"/>
              </a:solidFill>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chemeClr val="accent2"/>
                </a:solidFill>
                <a:hlinkClick r:id="rId11"/>
              </a:rPr>
              <a:t>Rebâtir</a:t>
            </a:r>
            <a:endParaRPr lang="fr-CA" dirty="0">
              <a:solidFill>
                <a:schemeClr val="accent2"/>
              </a:solidFill>
            </a:endParaRPr>
          </a:p>
        </p:txBody>
      </p:sp>
      <p:sp>
        <p:nvSpPr>
          <p:cNvPr id="13"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A" sz="2800" dirty="0">
                <a:solidFill>
                  <a:schemeClr val="accent2"/>
                </a:solidFill>
                <a:latin typeface="Arial"/>
                <a:ea typeface="Calibri"/>
                <a:cs typeface="Calibri"/>
              </a:rPr>
              <a:t>1-833-732-2847</a:t>
            </a:r>
            <a:endParaRPr lang="fr-FR" sz="2800">
              <a:solidFill>
                <a:schemeClr val="accent2"/>
              </a:solidFill>
              <a:latin typeface="Arial"/>
              <a:cs typeface="Arial"/>
            </a:endParaRPr>
          </a:p>
        </p:txBody>
      </p:sp>
      <p:pic>
        <p:nvPicPr>
          <p:cNvPr id="2050" name="Picture 2" descr="Une image contenant texte, capture d’écran, Police, graphisme&#10;&#10;Le contenu généré par l’IA peut être incorrect.">
            <a:extLst>
              <a:ext uri="{FF2B5EF4-FFF2-40B4-BE49-F238E27FC236}">
                <a16:creationId xmlns:a16="http://schemas.microsoft.com/office/drawing/2014/main" id="{0710D4CA-899E-8DDB-3E5E-CEBC20A800B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04178" y="2379772"/>
            <a:ext cx="4820217" cy="3010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92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9842818" cy="1053169"/>
          </a:xfrm>
        </p:spPr>
        <p:txBody>
          <a:bodyPr>
            <a:normAutofit fontScale="90000"/>
          </a:bodyPr>
          <a:lstStyle/>
          <a:p>
            <a:r>
              <a:rPr lang="fr-CA" sz="2000" dirty="0" err="1">
                <a:latin typeface="Arial"/>
                <a:cs typeface="Arial"/>
              </a:rPr>
              <a:t>Finding</a:t>
            </a:r>
            <a:r>
              <a:rPr lang="fr-CA" sz="2000" dirty="0">
                <a:latin typeface="Arial"/>
                <a:cs typeface="Arial"/>
              </a:rPr>
              <a:t> help</a:t>
            </a:r>
            <a:br>
              <a:rPr lang="fr-FR" dirty="0"/>
            </a:br>
            <a:r>
              <a:rPr lang="fr-CA" dirty="0">
                <a:cs typeface="Arial"/>
              </a:rPr>
              <a:t>Commission des services juridiques (</a:t>
            </a:r>
            <a:r>
              <a:rPr lang="fr-CA" dirty="0" err="1">
                <a:cs typeface="Arial"/>
              </a:rPr>
              <a:t>legal</a:t>
            </a:r>
            <a:r>
              <a:rPr lang="fr-CA" dirty="0">
                <a:cs typeface="Arial"/>
              </a:rPr>
              <a:t> </a:t>
            </a:r>
            <a:r>
              <a:rPr lang="fr-CA" dirty="0" err="1">
                <a:cs typeface="Arial"/>
              </a:rPr>
              <a:t>aid</a:t>
            </a:r>
            <a:r>
              <a:rPr lang="fr-CA" dirty="0">
                <a:cs typeface="Arial"/>
              </a:rPr>
              <a:t>)</a:t>
            </a:r>
            <a:endParaRPr lang="fr-FR" dirty="0"/>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a:bodyPr>
          <a:lstStyle/>
          <a:p>
            <a:r>
              <a:rPr lang="fr-FR" sz="2800" dirty="0">
                <a:solidFill>
                  <a:schemeClr val="accent2"/>
                </a:solidFill>
              </a:rPr>
              <a:t>Legal </a:t>
            </a:r>
            <a:r>
              <a:rPr lang="fr-FR" sz="2800" dirty="0" err="1">
                <a:solidFill>
                  <a:schemeClr val="accent2"/>
                </a:solidFill>
              </a:rPr>
              <a:t>aid</a:t>
            </a:r>
            <a:r>
              <a:rPr lang="fr-FR" sz="2800" dirty="0">
                <a:solidFill>
                  <a:schemeClr val="accent2"/>
                </a:solidFill>
              </a:rPr>
              <a:t> for free or at </a:t>
            </a:r>
            <a:r>
              <a:rPr lang="fr-FR" sz="2800" dirty="0" err="1">
                <a:solidFill>
                  <a:schemeClr val="accent2"/>
                </a:solidFill>
              </a:rPr>
              <a:t>low</a:t>
            </a:r>
            <a:r>
              <a:rPr lang="fr-FR" sz="2800" dirty="0">
                <a:solidFill>
                  <a:schemeClr val="accent2"/>
                </a:solidFill>
              </a:rPr>
              <a:t> </a:t>
            </a:r>
            <a:r>
              <a:rPr lang="fr-FR" sz="2800" dirty="0" err="1">
                <a:solidFill>
                  <a:schemeClr val="accent2"/>
                </a:solidFill>
              </a:rPr>
              <a:t>cost</a:t>
            </a:r>
            <a:endParaRPr lang="fr-FR" sz="2800" dirty="0">
              <a:solidFill>
                <a:schemeClr val="accent2"/>
              </a:solidFill>
              <a:cs typeface="Arial"/>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10514" y="5608218"/>
            <a:ext cx="914400" cy="914400"/>
          </a:xfrm>
          <a:prstGeom prst="rect">
            <a:avLst/>
          </a:prstGeom>
        </p:spPr>
      </p:pic>
      <p:sp>
        <p:nvSpPr>
          <p:cNvPr id="9" name="Espace réservé du texte 3">
            <a:hlinkClick r:id="rId11"/>
            <a:extLst>
              <a:ext uri="{FF2B5EF4-FFF2-40B4-BE49-F238E27FC236}">
                <a16:creationId xmlns:a16="http://schemas.microsoft.com/office/drawing/2014/main" id="{DFC00939-A5AF-2F45-8497-DF6071357F40}"/>
              </a:ext>
            </a:extLst>
          </p:cNvPr>
          <p:cNvSpPr txBox="1">
            <a:spLocks/>
          </p:cNvSpPr>
          <p:nvPr/>
        </p:nvSpPr>
        <p:spPr>
          <a:xfrm>
            <a:off x="1073799" y="4824039"/>
            <a:ext cx="3291840" cy="68216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en-US" dirty="0">
                <a:hlinkClick r:id="rId12"/>
              </a:rPr>
              <a:t>Legal Aide Offices and Lawyers</a:t>
            </a:r>
            <a:endParaRPr lang="fr-FR" dirty="0"/>
          </a:p>
        </p:txBody>
      </p:sp>
      <p:pic>
        <p:nvPicPr>
          <p:cNvPr id="16" name="Image 15" descr="Une image contenant texte, capture d’écran, logiciel, Page web&#10;&#10;Le contenu généré par l’IA peut être incorrect.">
            <a:extLst>
              <a:ext uri="{FF2B5EF4-FFF2-40B4-BE49-F238E27FC236}">
                <a16:creationId xmlns:a16="http://schemas.microsoft.com/office/drawing/2014/main" id="{50999161-AD46-7E2B-EC50-C008092034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87297" y="2400465"/>
            <a:ext cx="4814336" cy="2556935"/>
          </a:xfrm>
          <a:prstGeom prst="rect">
            <a:avLst/>
          </a:prstGeom>
        </p:spPr>
      </p:pic>
    </p:spTree>
    <p:custDataLst>
      <p:tags r:id="rId1"/>
    </p:custDataLst>
    <p:extLst>
      <p:ext uri="{BB962C8B-B14F-4D97-AF65-F5344CB8AC3E}">
        <p14:creationId xmlns:p14="http://schemas.microsoft.com/office/powerpoint/2010/main" val="267220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9975333" cy="1042775"/>
          </a:xfrm>
        </p:spPr>
        <p:txBody>
          <a:bodyPr>
            <a:normAutofit fontScale="90000"/>
          </a:bodyPr>
          <a:lstStyle/>
          <a:p>
            <a:r>
              <a:rPr lang="fr-CA" sz="2000" dirty="0" err="1">
                <a:latin typeface="Arial"/>
                <a:cs typeface="Arial"/>
              </a:rPr>
              <a:t>Finding</a:t>
            </a:r>
            <a:r>
              <a:rPr lang="fr-CA" sz="2000" dirty="0">
                <a:latin typeface="Arial"/>
                <a:cs typeface="Arial"/>
              </a:rPr>
              <a:t> help</a:t>
            </a:r>
            <a:br>
              <a:rPr lang="fr-FR" dirty="0"/>
            </a:br>
            <a:r>
              <a:rPr lang="fr-FR" dirty="0" err="1"/>
              <a:t>Referral</a:t>
            </a:r>
            <a:r>
              <a:rPr lang="fr-FR" dirty="0"/>
              <a:t> services of the </a:t>
            </a:r>
            <a:r>
              <a:rPr lang="fr-CA" dirty="0">
                <a:cs typeface="Arial"/>
              </a:rPr>
              <a:t>Barreau du Québec</a:t>
            </a:r>
            <a:endParaRPr lang="fr-FR" dirty="0"/>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043518"/>
            <a:ext cx="4593595" cy="3882979"/>
          </a:xfrm>
        </p:spPr>
        <p:txBody>
          <a:bodyPr vert="horz" lIns="91440" tIns="45720" rIns="91440" bIns="45720" rtlCol="0" anchor="t">
            <a:normAutofit/>
          </a:bodyPr>
          <a:lstStyle/>
          <a:p>
            <a:r>
              <a:rPr lang="fr-FR" sz="2800" b="1" dirty="0">
                <a:solidFill>
                  <a:schemeClr val="accent2"/>
                </a:solidFill>
                <a:cs typeface="Arial"/>
              </a:rPr>
              <a:t>To </a:t>
            </a:r>
            <a:r>
              <a:rPr lang="fr-FR" sz="2800" b="1" dirty="0" err="1">
                <a:solidFill>
                  <a:schemeClr val="accent2"/>
                </a:solidFill>
                <a:cs typeface="Arial"/>
              </a:rPr>
              <a:t>find</a:t>
            </a:r>
            <a:r>
              <a:rPr lang="fr-FR" sz="2800" b="1" dirty="0">
                <a:solidFill>
                  <a:schemeClr val="accent2"/>
                </a:solidFill>
                <a:cs typeface="Arial"/>
              </a:rPr>
              <a:t> a </a:t>
            </a:r>
            <a:r>
              <a:rPr lang="fr-FR" sz="2800" b="1" dirty="0" err="1">
                <a:solidFill>
                  <a:schemeClr val="accent2"/>
                </a:solidFill>
                <a:cs typeface="Arial"/>
              </a:rPr>
              <a:t>lawyer</a:t>
            </a:r>
            <a:endParaRPr lang="fr-FR" sz="2800" b="1" dirty="0">
              <a:solidFill>
                <a:schemeClr val="accent2"/>
              </a:solidFill>
              <a:cs typeface="Arial"/>
            </a:endParaRPr>
          </a:p>
          <a:p>
            <a:endParaRPr lang="fr-FR" sz="2000" dirty="0">
              <a:highlight>
                <a:srgbClr val="FFFF00"/>
              </a:highlight>
            </a:endParaRPr>
          </a:p>
          <a:p>
            <a:endParaRPr lang="fr-CA" sz="1800" u="sng" dirty="0">
              <a:solidFill>
                <a:schemeClr val="accent2"/>
              </a:solidFill>
              <a:highlight>
                <a:srgbClr val="F5F5F5"/>
              </a:highlight>
              <a:cs typeface="Arial"/>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r>
              <a:rPr lang="en-US" sz="1800" dirty="0">
                <a:hlinkClick r:id="rId4"/>
              </a:rPr>
              <a:t>Referral services - Access to justice</a:t>
            </a:r>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5">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6"/>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54303" y="5525527"/>
            <a:ext cx="914400" cy="914400"/>
          </a:xfrm>
          <a:prstGeom prst="rect">
            <a:avLst/>
          </a:prstGeom>
        </p:spPr>
      </p:pic>
      <p:pic>
        <p:nvPicPr>
          <p:cNvPr id="16" name="Image 15" descr="Une image contenant texte, capture d’écran, Police, Page web&#10;&#10;Le contenu généré par l’IA peut être incorrect.">
            <a:extLst>
              <a:ext uri="{FF2B5EF4-FFF2-40B4-BE49-F238E27FC236}">
                <a16:creationId xmlns:a16="http://schemas.microsoft.com/office/drawing/2014/main" id="{ED5B0F24-0651-7238-4BFA-BA7FAAE457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31688" y="2379771"/>
            <a:ext cx="4762910" cy="2567785"/>
          </a:xfrm>
          <a:prstGeom prst="rect">
            <a:avLst/>
          </a:prstGeom>
        </p:spPr>
      </p:pic>
    </p:spTree>
    <p:custDataLst>
      <p:tags r:id="rId1"/>
    </p:custDataLst>
    <p:extLst>
      <p:ext uri="{BB962C8B-B14F-4D97-AF65-F5344CB8AC3E}">
        <p14:creationId xmlns:p14="http://schemas.microsoft.com/office/powerpoint/2010/main" val="31479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dirty="0" err="1">
                <a:latin typeface="Arial"/>
                <a:cs typeface="Arial"/>
              </a:rPr>
              <a:t>Taking</a:t>
            </a:r>
            <a:r>
              <a:rPr lang="fr-CA" sz="1800" dirty="0">
                <a:latin typeface="Arial"/>
                <a:cs typeface="Arial"/>
              </a:rPr>
              <a:t> action</a:t>
            </a:r>
            <a:br>
              <a:rPr lang="fr-CA" sz="1800" b="1" i="0" u="none" strike="noStrike" dirty="0">
                <a:effectLst/>
                <a:latin typeface="Arial" panose="020B0604020202020204" pitchFamily="34" charset="0"/>
              </a:rPr>
            </a:br>
            <a:r>
              <a:rPr lang="fr-CA" sz="4000" dirty="0" err="1">
                <a:solidFill>
                  <a:schemeClr val="accent2"/>
                </a:solidFill>
                <a:latin typeface="Arial"/>
                <a:cs typeface="Arial"/>
              </a:rPr>
              <a:t>What</a:t>
            </a:r>
            <a:r>
              <a:rPr lang="fr-CA" sz="4000" dirty="0">
                <a:solidFill>
                  <a:schemeClr val="accent2"/>
                </a:solidFill>
                <a:latin typeface="Arial"/>
                <a:cs typeface="Arial"/>
              </a:rPr>
              <a:t> </a:t>
            </a:r>
            <a:r>
              <a:rPr lang="fr-CA" sz="4000" dirty="0" err="1">
                <a:solidFill>
                  <a:schemeClr val="accent2"/>
                </a:solidFill>
                <a:latin typeface="Arial"/>
                <a:cs typeface="Arial"/>
              </a:rPr>
              <a:t>could</a:t>
            </a:r>
            <a:r>
              <a:rPr lang="fr-CA" sz="4000" dirty="0">
                <a:solidFill>
                  <a:schemeClr val="accent2"/>
                </a:solidFill>
                <a:latin typeface="Arial"/>
                <a:cs typeface="Arial"/>
              </a:rPr>
              <a:t> Farah do?</a:t>
            </a:r>
            <a:endParaRPr lang="fr-CA" dirty="0">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Autofit/>
          </a:bodyPr>
          <a:lstStyle/>
          <a:p>
            <a:pPr fontAlgn="base">
              <a:lnSpc>
                <a:spcPct val="100000"/>
              </a:lnSpc>
            </a:pPr>
            <a:r>
              <a:rPr lang="fr-CA" sz="2400" b="1" dirty="0" err="1">
                <a:solidFill>
                  <a:srgbClr val="212121"/>
                </a:solidFill>
                <a:cs typeface="Arial"/>
              </a:rPr>
              <a:t>Make</a:t>
            </a:r>
            <a:r>
              <a:rPr lang="fr-CA" sz="2400" b="1" dirty="0">
                <a:solidFill>
                  <a:srgbClr val="212121"/>
                </a:solidFill>
                <a:cs typeface="Arial"/>
              </a:rPr>
              <a:t> a copy of </a:t>
            </a:r>
            <a:r>
              <a:rPr lang="fr-CA" sz="2400" b="1" dirty="0" err="1">
                <a:solidFill>
                  <a:srgbClr val="212121"/>
                </a:solidFill>
                <a:cs typeface="Arial"/>
              </a:rPr>
              <a:t>her</a:t>
            </a:r>
            <a:r>
              <a:rPr lang="fr-CA" sz="2400" b="1" dirty="0">
                <a:solidFill>
                  <a:srgbClr val="212121"/>
                </a:solidFill>
                <a:cs typeface="Arial"/>
              </a:rPr>
              <a:t> immigration documents</a:t>
            </a:r>
            <a:endParaRPr lang="en-US" sz="2400" dirty="0">
              <a:solidFill>
                <a:srgbClr val="212121"/>
              </a:solidFill>
              <a:cs typeface="Arial"/>
            </a:endParaRPr>
          </a:p>
          <a:p>
            <a:pPr>
              <a:lnSpc>
                <a:spcPct val="100000"/>
              </a:lnSpc>
            </a:pPr>
            <a:endParaRPr lang="fr-CA" sz="2400" dirty="0">
              <a:solidFill>
                <a:srgbClr val="212121"/>
              </a:solidFill>
              <a:cs typeface="Arial"/>
            </a:endParaRPr>
          </a:p>
          <a:p>
            <a:pPr>
              <a:lnSpc>
                <a:spcPct val="100000"/>
              </a:lnSpc>
            </a:pPr>
            <a:r>
              <a:rPr lang="fr-CA" sz="2400" b="1" dirty="0">
                <a:solidFill>
                  <a:srgbClr val="212121"/>
                </a:solidFill>
                <a:cs typeface="Arial"/>
              </a:rPr>
              <a:t>Check </a:t>
            </a:r>
            <a:r>
              <a:rPr lang="fr-CA" sz="2400" b="1" dirty="0" err="1">
                <a:solidFill>
                  <a:srgbClr val="212121"/>
                </a:solidFill>
                <a:cs typeface="Arial"/>
              </a:rPr>
              <a:t>whether</a:t>
            </a:r>
            <a:r>
              <a:rPr lang="fr-CA" sz="2400" b="1" dirty="0">
                <a:solidFill>
                  <a:srgbClr val="212121"/>
                </a:solidFill>
                <a:cs typeface="Arial"/>
              </a:rPr>
              <a:t> </a:t>
            </a:r>
            <a:r>
              <a:rPr lang="fr-CA" sz="2400" b="1" dirty="0" err="1">
                <a:solidFill>
                  <a:srgbClr val="212121"/>
                </a:solidFill>
                <a:cs typeface="Arial"/>
              </a:rPr>
              <a:t>she</a:t>
            </a:r>
            <a:r>
              <a:rPr lang="fr-CA" sz="2400" b="1" dirty="0">
                <a:solidFill>
                  <a:srgbClr val="212121"/>
                </a:solidFill>
                <a:cs typeface="Arial"/>
              </a:rPr>
              <a:t> can </a:t>
            </a:r>
            <a:r>
              <a:rPr lang="fr-CA" sz="2400" b="1" dirty="0" err="1">
                <a:solidFill>
                  <a:srgbClr val="212121"/>
                </a:solidFill>
                <a:cs typeface="Arial"/>
              </a:rPr>
              <a:t>apply</a:t>
            </a:r>
            <a:r>
              <a:rPr lang="fr-CA" sz="2400" b="1" dirty="0">
                <a:solidFill>
                  <a:srgbClr val="212121"/>
                </a:solidFill>
                <a:cs typeface="Arial"/>
              </a:rPr>
              <a:t> for social assistance</a:t>
            </a:r>
            <a:endParaRPr lang="fr-CA" sz="2400" dirty="0">
              <a:solidFill>
                <a:srgbClr val="212121"/>
              </a:solidFill>
              <a:cs typeface="Arial"/>
            </a:endParaRPr>
          </a:p>
          <a:p>
            <a:pPr>
              <a:lnSpc>
                <a:spcPct val="100000"/>
              </a:lnSpc>
            </a:pPr>
            <a:endParaRPr lang="fr-CA" sz="2400" dirty="0">
              <a:solidFill>
                <a:srgbClr val="212121"/>
              </a:solidFill>
              <a:cs typeface="Arial"/>
            </a:endParaRPr>
          </a:p>
          <a:p>
            <a:pPr>
              <a:lnSpc>
                <a:spcPct val="100000"/>
              </a:lnSpc>
            </a:pPr>
            <a:r>
              <a:rPr lang="fr-CA" sz="2400" b="1" dirty="0" err="1">
                <a:solidFill>
                  <a:srgbClr val="212121"/>
                </a:solidFill>
                <a:cs typeface="Arial"/>
              </a:rPr>
              <a:t>Find</a:t>
            </a:r>
            <a:r>
              <a:rPr lang="fr-CA" sz="2400" b="1" dirty="0">
                <a:solidFill>
                  <a:srgbClr val="212121"/>
                </a:solidFill>
                <a:cs typeface="Arial"/>
              </a:rPr>
              <a:t> organisations </a:t>
            </a:r>
            <a:r>
              <a:rPr lang="fr-CA" sz="2400" b="1" dirty="0" err="1">
                <a:solidFill>
                  <a:srgbClr val="212121"/>
                </a:solidFill>
                <a:cs typeface="Arial"/>
              </a:rPr>
              <a:t>that</a:t>
            </a:r>
            <a:r>
              <a:rPr lang="fr-CA" sz="2400" b="1" dirty="0">
                <a:solidFill>
                  <a:srgbClr val="212121"/>
                </a:solidFill>
                <a:cs typeface="Arial"/>
              </a:rPr>
              <a:t> </a:t>
            </a:r>
            <a:r>
              <a:rPr lang="fr-CA" sz="2400" b="1">
                <a:solidFill>
                  <a:srgbClr val="212121"/>
                </a:solidFill>
                <a:cs typeface="Arial"/>
              </a:rPr>
              <a:t>support immigrants.</a:t>
            </a:r>
            <a:endParaRPr lang="fr-CA" sz="2400" dirty="0">
              <a:cs typeface="Arial"/>
            </a:endParaRPr>
          </a:p>
          <a:p>
            <a:endParaRPr lang="fr-CA" dirty="0"/>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pic>
        <p:nvPicPr>
          <p:cNvPr id="8" name="Espace réservé du contenu 7" descr="Une image contenant Visage humain, croquis, texte, dessin humoristique&#10;&#10;Description générée automatiquement">
            <a:extLst>
              <a:ext uri="{FF2B5EF4-FFF2-40B4-BE49-F238E27FC236}">
                <a16:creationId xmlns:a16="http://schemas.microsoft.com/office/drawing/2014/main" id="{67C93D3A-4B18-18A5-9DC9-1A6D56D926E4}"/>
              </a:ext>
            </a:extLst>
          </p:cNvPr>
          <p:cNvPicPr>
            <a:picLocks noGrp="1" noChangeAspect="1"/>
          </p:cNvPicPr>
          <p:nvPr>
            <p:ph sz="half" idx="1"/>
          </p:nvPr>
        </p:nvPicPr>
        <p:blipFill>
          <a:blip r:embed="rId5"/>
          <a:stretch>
            <a:fillRect/>
          </a:stretch>
        </p:blipFill>
        <p:spPr>
          <a:xfrm>
            <a:off x="1415565" y="1819066"/>
            <a:ext cx="4761781" cy="4675516"/>
          </a:xfrm>
        </p:spPr>
      </p:pic>
    </p:spTree>
    <p:custDataLst>
      <p:tags r:id="rId1"/>
    </p:custDataLst>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fr-FR" sz="6000" dirty="0"/>
              <a:t>Questions?</a:t>
            </a:r>
          </a:p>
        </p:txBody>
      </p:sp>
    </p:spTree>
    <p:extLst>
      <p:ext uri="{BB962C8B-B14F-4D97-AF65-F5344CB8AC3E}">
        <p14:creationId xmlns:p14="http://schemas.microsoft.com/office/powerpoint/2010/main" val="419042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890338BD-4DB7-21FC-BC4B-B3607E3CD24D}"/>
              </a:ext>
            </a:extLst>
          </p:cNvPr>
          <p:cNvSpPr>
            <a:spLocks noGrp="1"/>
          </p:cNvSpPr>
          <p:nvPr/>
        </p:nvSpPr>
        <p:spPr>
          <a:xfrm>
            <a:off x="1737093" y="2417592"/>
            <a:ext cx="8992669" cy="39555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dirty="0" err="1"/>
              <a:t>Éducaloi</a:t>
            </a:r>
            <a:r>
              <a:rPr lang="en-CA" sz="2400" dirty="0"/>
              <a:t> thanks the Maison </a:t>
            </a:r>
            <a:r>
              <a:rPr lang="en-CA" sz="2400" dirty="0" err="1"/>
              <a:t>Bleue</a:t>
            </a:r>
            <a:r>
              <a:rPr lang="en-CA" sz="2400" dirty="0"/>
              <a:t> and Femmes du Monde à Côte-des-Neiges for their valuable collaboration</a:t>
            </a:r>
            <a:endParaRPr lang="fr-FR" sz="2400" dirty="0">
              <a:cs typeface="Arial"/>
            </a:endParaRPr>
          </a:p>
          <a:p>
            <a:pPr marL="0" indent="0" algn="ctr">
              <a:buNone/>
            </a:pPr>
            <a:endParaRPr lang="fr-FR" sz="2400" dirty="0">
              <a:cs typeface="Arial"/>
            </a:endParaRPr>
          </a:p>
          <a:p>
            <a:pPr marL="0" indent="0" algn="ctr">
              <a:buNone/>
            </a:pPr>
            <a:endParaRPr lang="fr-FR" sz="2400" dirty="0">
              <a:cs typeface="Arial"/>
            </a:endParaRPr>
          </a:p>
          <a:p>
            <a:pPr marL="0" indent="0" algn="ctr">
              <a:buNone/>
            </a:pPr>
            <a:endParaRPr lang="fr-FR" sz="2400" dirty="0">
              <a:cs typeface="Arial"/>
            </a:endParaRPr>
          </a:p>
          <a:p>
            <a:pPr marL="0" indent="0" algn="ctr">
              <a:buNone/>
            </a:pPr>
            <a:r>
              <a:rPr lang="en-US" sz="2400" dirty="0">
                <a:cs typeface="Arial"/>
              </a:rPr>
              <a:t>This workshop was made possible with the support of​</a:t>
            </a:r>
            <a:endParaRPr lang="fr-FR" sz="2400" dirty="0">
              <a:cs typeface="Arial"/>
            </a:endParaRPr>
          </a:p>
        </p:txBody>
      </p:sp>
      <p:pic>
        <p:nvPicPr>
          <p:cNvPr id="5" name="Image 4"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3"/>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68373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fr-CA" sz="1800" dirty="0" err="1">
                <a:latin typeface="Arial"/>
                <a:cs typeface="Arial"/>
              </a:rPr>
              <a:t>Examining</a:t>
            </a:r>
            <a:r>
              <a:rPr lang="fr-CA" sz="1800" b="1" i="0" u="none" strike="noStrike" dirty="0">
                <a:effectLst/>
                <a:latin typeface="Arial"/>
                <a:cs typeface="Arial"/>
              </a:rPr>
              <a:t> </a:t>
            </a:r>
            <a:r>
              <a:rPr lang="fr-CA" sz="1800" dirty="0">
                <a:latin typeface="Arial"/>
                <a:cs typeface="Arial"/>
              </a:rPr>
              <a:t>the situation </a:t>
            </a:r>
            <a:br>
              <a:rPr lang="fr-CA" sz="1800" b="1" i="0" u="none" strike="noStrike" dirty="0">
                <a:effectLst/>
                <a:latin typeface="Arial" panose="020B0604020202020204" pitchFamily="34" charset="0"/>
              </a:rPr>
            </a:br>
            <a:r>
              <a:rPr lang="fr-CA" sz="4000" dirty="0" err="1">
                <a:solidFill>
                  <a:srgbClr val="333F48"/>
                </a:solidFill>
                <a:latin typeface="Arial"/>
                <a:cs typeface="Arial"/>
              </a:rPr>
              <a:t>What</a:t>
            </a:r>
            <a:r>
              <a:rPr lang="fr-CA" sz="4000" dirty="0">
                <a:solidFill>
                  <a:srgbClr val="333F48"/>
                </a:solidFill>
                <a:latin typeface="Arial"/>
                <a:cs typeface="Arial"/>
              </a:rPr>
              <a:t> do </a:t>
            </a:r>
            <a:r>
              <a:rPr lang="fr-CA" sz="4000" dirty="0" err="1">
                <a:solidFill>
                  <a:srgbClr val="333F48"/>
                </a:solidFill>
                <a:latin typeface="Arial"/>
                <a:cs typeface="Arial"/>
              </a:rPr>
              <a:t>you</a:t>
            </a:r>
            <a:r>
              <a:rPr lang="fr-CA" sz="4000" dirty="0">
                <a:solidFill>
                  <a:srgbClr val="333F48"/>
                </a:solidFill>
                <a:latin typeface="Arial"/>
                <a:cs typeface="Arial"/>
              </a:rPr>
              <a:t> </a:t>
            </a:r>
            <a:r>
              <a:rPr lang="fr-CA" sz="4000" dirty="0" err="1">
                <a:solidFill>
                  <a:srgbClr val="333F48"/>
                </a:solidFill>
                <a:latin typeface="Arial"/>
                <a:cs typeface="Arial"/>
              </a:rPr>
              <a:t>see</a:t>
            </a:r>
            <a:r>
              <a:rPr lang="fr-CA" sz="4000" dirty="0">
                <a:solidFill>
                  <a:srgbClr val="333F48"/>
                </a:solidFill>
                <a:latin typeface="Arial"/>
                <a:cs typeface="Arial"/>
              </a:rPr>
              <a:t> </a:t>
            </a:r>
            <a:r>
              <a:rPr lang="fr-CA" sz="4000" dirty="0" err="1">
                <a:solidFill>
                  <a:srgbClr val="333F48"/>
                </a:solidFill>
                <a:latin typeface="Arial"/>
                <a:cs typeface="Arial"/>
              </a:rPr>
              <a:t>here</a:t>
            </a:r>
            <a:r>
              <a:rPr lang="fr-CA" sz="4000" b="1" i="0" u="none" strike="noStrike" dirty="0">
                <a:solidFill>
                  <a:srgbClr val="333F48"/>
                </a:solidFill>
                <a:effectLst/>
                <a:latin typeface="Arial"/>
                <a:cs typeface="Arial"/>
              </a:rPr>
              <a:t>?</a:t>
            </a:r>
            <a:endParaRPr lang="fr-FR" sz="4000" dirty="0">
              <a:latin typeface="Arial"/>
              <a:cs typeface="Arial"/>
            </a:endParaRPr>
          </a:p>
        </p:txBody>
      </p:sp>
      <p:pic>
        <p:nvPicPr>
          <p:cNvPr id="5" name="Espace réservé du contenu 4" descr="Une image contenant Visage humain, croquis, texte, dessin humoristique&#10;&#10;Description générée automatiquement">
            <a:extLst>
              <a:ext uri="{FF2B5EF4-FFF2-40B4-BE49-F238E27FC236}">
                <a16:creationId xmlns:a16="http://schemas.microsoft.com/office/drawing/2014/main" id="{57299455-11D4-D70C-66CF-8CBCEB3791D3}"/>
              </a:ext>
            </a:extLst>
          </p:cNvPr>
          <p:cNvPicPr>
            <a:picLocks noGrp="1" noChangeAspect="1"/>
          </p:cNvPicPr>
          <p:nvPr>
            <p:ph sz="half" idx="2"/>
          </p:nvPr>
        </p:nvPicPr>
        <p:blipFill>
          <a:blip r:embed="rId3"/>
          <a:stretch>
            <a:fillRect/>
          </a:stretch>
        </p:blipFill>
        <p:spPr>
          <a:xfrm>
            <a:off x="3535470" y="1454869"/>
            <a:ext cx="5121215" cy="5149970"/>
          </a:xfrm>
        </p:spPr>
      </p:pic>
    </p:spTree>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dirty="0" err="1">
                <a:latin typeface="Arial"/>
                <a:cs typeface="Arial"/>
              </a:rPr>
              <a:t>Understanding</a:t>
            </a:r>
            <a:r>
              <a:rPr lang="fr-CA" sz="1800" dirty="0">
                <a:latin typeface="Arial"/>
                <a:cs typeface="Arial"/>
              </a:rPr>
              <a:t> the </a:t>
            </a:r>
            <a:r>
              <a:rPr lang="fr-CA" sz="1800" dirty="0" err="1">
                <a:latin typeface="Arial"/>
                <a:cs typeface="Arial"/>
              </a:rPr>
              <a:t>legal</a:t>
            </a:r>
            <a:r>
              <a:rPr lang="fr-CA" sz="1800" dirty="0">
                <a:latin typeface="Arial"/>
                <a:cs typeface="Arial"/>
              </a:rPr>
              <a:t> issues</a:t>
            </a:r>
            <a:br>
              <a:rPr lang="fr-CA" sz="1800" b="1" i="0" u="none" strike="noStrike" dirty="0">
                <a:effectLst/>
                <a:latin typeface="Arial" panose="020B0604020202020204" pitchFamily="34" charset="0"/>
              </a:rPr>
            </a:br>
            <a:r>
              <a:rPr lang="fr-CA" sz="4000" dirty="0" err="1">
                <a:solidFill>
                  <a:schemeClr val="accent2"/>
                </a:solidFill>
                <a:latin typeface="Arial"/>
                <a:cs typeface="Arial"/>
              </a:rPr>
              <a:t>Farah's</a:t>
            </a:r>
            <a:r>
              <a:rPr lang="fr-CA" sz="4000" dirty="0">
                <a:solidFill>
                  <a:schemeClr val="accent2"/>
                </a:solidFill>
                <a:latin typeface="Arial"/>
                <a:cs typeface="Arial"/>
              </a:rPr>
              <a:t> story</a:t>
            </a: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a:xfrm>
            <a:off x="6096000" y="1584265"/>
            <a:ext cx="5257801" cy="4908610"/>
          </a:xfrm>
        </p:spPr>
        <p:txBody>
          <a:bodyPr vert="horz" lIns="91440" tIns="45720" rIns="91440" bIns="45720" rtlCol="0" anchor="t">
            <a:normAutofit/>
          </a:bodyPr>
          <a:lstStyle/>
          <a:p>
            <a:pPr fontAlgn="base">
              <a:lnSpc>
                <a:spcPct val="100000"/>
              </a:lnSpc>
            </a:pPr>
            <a:r>
              <a:rPr lang="fr-CA" b="1" dirty="0">
                <a:solidFill>
                  <a:srgbClr val="212121"/>
                </a:solidFill>
                <a:cs typeface="Arial"/>
              </a:rPr>
              <a:t>"I </a:t>
            </a:r>
            <a:r>
              <a:rPr lang="fr-CA" b="1" dirty="0" err="1">
                <a:solidFill>
                  <a:srgbClr val="212121"/>
                </a:solidFill>
                <a:cs typeface="Arial"/>
              </a:rPr>
              <a:t>want</a:t>
            </a:r>
            <a:r>
              <a:rPr lang="fr-CA" b="1" dirty="0">
                <a:solidFill>
                  <a:srgbClr val="212121"/>
                </a:solidFill>
                <a:cs typeface="Arial"/>
              </a:rPr>
              <a:t> to </a:t>
            </a:r>
            <a:r>
              <a:rPr lang="fr-CA" b="1" dirty="0" err="1">
                <a:solidFill>
                  <a:srgbClr val="212121"/>
                </a:solidFill>
                <a:cs typeface="Arial"/>
              </a:rPr>
              <a:t>leave</a:t>
            </a:r>
            <a:r>
              <a:rPr lang="fr-CA" b="1" dirty="0">
                <a:solidFill>
                  <a:srgbClr val="212121"/>
                </a:solidFill>
                <a:cs typeface="Arial"/>
              </a:rPr>
              <a:t>."</a:t>
            </a:r>
            <a:endParaRPr lang="fr-CA" dirty="0">
              <a:solidFill>
                <a:srgbClr val="212121"/>
              </a:solidFill>
              <a:cs typeface="Arial"/>
            </a:endParaRPr>
          </a:p>
          <a:p>
            <a:pPr>
              <a:lnSpc>
                <a:spcPct val="100000"/>
              </a:lnSpc>
            </a:pPr>
            <a:r>
              <a:rPr lang="fr-CA" b="1" dirty="0">
                <a:solidFill>
                  <a:srgbClr val="212121"/>
                </a:solidFill>
                <a:cs typeface="Arial"/>
              </a:rPr>
              <a:t>"I </a:t>
            </a:r>
            <a:r>
              <a:rPr lang="fr-CA" b="1" dirty="0" err="1">
                <a:solidFill>
                  <a:srgbClr val="212121"/>
                </a:solidFill>
                <a:cs typeface="Arial"/>
              </a:rPr>
              <a:t>don't</a:t>
            </a:r>
            <a:r>
              <a:rPr lang="fr-CA" b="1" dirty="0">
                <a:solidFill>
                  <a:srgbClr val="212121"/>
                </a:solidFill>
                <a:cs typeface="Arial"/>
              </a:rPr>
              <a:t> </a:t>
            </a:r>
            <a:r>
              <a:rPr lang="fr-CA" b="1" dirty="0" err="1">
                <a:solidFill>
                  <a:srgbClr val="212121"/>
                </a:solidFill>
                <a:cs typeface="Arial"/>
              </a:rPr>
              <a:t>want</a:t>
            </a:r>
            <a:r>
              <a:rPr lang="fr-CA" b="1" dirty="0">
                <a:solidFill>
                  <a:srgbClr val="212121"/>
                </a:solidFill>
                <a:cs typeface="Arial"/>
              </a:rPr>
              <a:t> to lose </a:t>
            </a:r>
            <a:r>
              <a:rPr lang="fr-CA" b="1" dirty="0" err="1">
                <a:solidFill>
                  <a:srgbClr val="212121"/>
                </a:solidFill>
                <a:cs typeface="Arial"/>
              </a:rPr>
              <a:t>my</a:t>
            </a:r>
            <a:r>
              <a:rPr lang="fr-CA" b="1" dirty="0">
                <a:solidFill>
                  <a:srgbClr val="212121"/>
                </a:solidFill>
                <a:cs typeface="Arial"/>
              </a:rPr>
              <a:t> </a:t>
            </a:r>
            <a:r>
              <a:rPr lang="fr-CA" b="1" dirty="0" err="1">
                <a:solidFill>
                  <a:srgbClr val="212121"/>
                </a:solidFill>
                <a:cs typeface="Arial"/>
              </a:rPr>
              <a:t>status</a:t>
            </a:r>
            <a:r>
              <a:rPr lang="fr-CA" b="1" dirty="0">
                <a:solidFill>
                  <a:srgbClr val="212121"/>
                </a:solidFill>
                <a:cs typeface="Arial"/>
              </a:rPr>
              <a:t>."</a:t>
            </a:r>
            <a:endParaRPr lang="en-US" dirty="0">
              <a:solidFill>
                <a:srgbClr val="212121"/>
              </a:solidFill>
              <a:cs typeface="Arial"/>
            </a:endParaRPr>
          </a:p>
          <a:p>
            <a:endParaRPr lang="fr-CA" dirty="0"/>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pic>
        <p:nvPicPr>
          <p:cNvPr id="5" name="Image 4" descr="Une image contenant Visage humain, croquis, texte, dessin humoristique&#10;&#10;Description générée automatiquement">
            <a:extLst>
              <a:ext uri="{FF2B5EF4-FFF2-40B4-BE49-F238E27FC236}">
                <a16:creationId xmlns:a16="http://schemas.microsoft.com/office/drawing/2014/main" id="{EED7ADAD-B1B4-007A-A03A-7CF69F3F5564}"/>
              </a:ext>
            </a:extLst>
          </p:cNvPr>
          <p:cNvPicPr>
            <a:picLocks noChangeAspect="1"/>
          </p:cNvPicPr>
          <p:nvPr/>
        </p:nvPicPr>
        <p:blipFill>
          <a:blip r:embed="rId5"/>
          <a:stretch>
            <a:fillRect/>
          </a:stretch>
        </p:blipFill>
        <p:spPr>
          <a:xfrm>
            <a:off x="1421921" y="1587260"/>
            <a:ext cx="4416724" cy="4431101"/>
          </a:xfrm>
          <a:prstGeom prst="rect">
            <a:avLst/>
          </a:prstGeom>
        </p:spPr>
      </p:pic>
    </p:spTree>
    <p:custDataLst>
      <p:tags r:id="rId1"/>
    </p:custDataLst>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fr-FR" dirty="0" err="1">
                <a:cs typeface="Arial"/>
              </a:rPr>
              <a:t>Separating</a:t>
            </a:r>
            <a:r>
              <a:rPr lang="fr-FR" dirty="0">
                <a:cs typeface="Arial"/>
              </a:rPr>
              <a:t> or </a:t>
            </a:r>
            <a:r>
              <a:rPr lang="fr-FR" dirty="0" err="1">
                <a:cs typeface="Arial"/>
              </a:rPr>
              <a:t>divorcing</a:t>
            </a:r>
            <a:r>
              <a:rPr lang="fr-FR" dirty="0">
                <a:cs typeface="Arial"/>
              </a:rPr>
              <a:t>: </a:t>
            </a:r>
            <a:r>
              <a:rPr lang="fr-FR" dirty="0" err="1">
                <a:cs typeface="Arial"/>
              </a:rPr>
              <a:t>consequences</a:t>
            </a:r>
            <a:r>
              <a:rPr lang="fr-FR" dirty="0">
                <a:cs typeface="Arial"/>
              </a:rPr>
              <a:t> on the immigration </a:t>
            </a:r>
            <a:r>
              <a:rPr lang="fr-FR" dirty="0" err="1">
                <a:cs typeface="Arial"/>
              </a:rPr>
              <a:t>status</a:t>
            </a:r>
            <a:endParaRPr lang="fr-FR" dirty="0">
              <a:cs typeface="Arial"/>
            </a:endParaRP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404495" lvl="2" indent="-404495" fontAlgn="base">
              <a:lnSpc>
                <a:spcPct val="100000"/>
              </a:lnSpc>
              <a:spcBef>
                <a:spcPts val="1000"/>
              </a:spcBef>
            </a:pPr>
            <a:r>
              <a:rPr lang="fr-CA" sz="2400" dirty="0">
                <a:solidFill>
                  <a:srgbClr val="212121"/>
                </a:solidFill>
                <a:cs typeface="Arial"/>
              </a:rPr>
              <a:t>The impact </a:t>
            </a:r>
            <a:r>
              <a:rPr lang="fr-CA" sz="2400" b="1" err="1">
                <a:solidFill>
                  <a:srgbClr val="212121"/>
                </a:solidFill>
                <a:cs typeface="Arial"/>
              </a:rPr>
              <a:t>depends</a:t>
            </a:r>
            <a:r>
              <a:rPr lang="fr-CA" sz="2400" b="1" dirty="0">
                <a:solidFill>
                  <a:srgbClr val="212121"/>
                </a:solidFill>
                <a:cs typeface="Arial"/>
              </a:rPr>
              <a:t> on the </a:t>
            </a:r>
            <a:r>
              <a:rPr lang="fr-CA" sz="2400" b="1" err="1">
                <a:solidFill>
                  <a:srgbClr val="212121"/>
                </a:solidFill>
                <a:cs typeface="Arial"/>
              </a:rPr>
              <a:t>status</a:t>
            </a:r>
            <a:endParaRPr lang="fr-CA" sz="2400" b="1">
              <a:solidFill>
                <a:srgbClr val="212121"/>
              </a:solidFill>
              <a:cs typeface="Arial"/>
            </a:endParaRPr>
          </a:p>
          <a:p>
            <a:pPr lvl="2">
              <a:lnSpc>
                <a:spcPct val="100000"/>
              </a:lnSpc>
              <a:spcBef>
                <a:spcPts val="1000"/>
              </a:spcBef>
            </a:pPr>
            <a:endParaRPr lang="fr-CA" sz="2400">
              <a:solidFill>
                <a:srgbClr val="212121"/>
              </a:solidFill>
              <a:cs typeface="Arial"/>
            </a:endParaRPr>
          </a:p>
          <a:p>
            <a:pPr marL="404495" lvl="2" indent="-404495">
              <a:lnSpc>
                <a:spcPct val="100000"/>
              </a:lnSpc>
            </a:pPr>
            <a:r>
              <a:rPr lang="fr-CA" sz="2400" dirty="0">
                <a:solidFill>
                  <a:srgbClr val="212121"/>
                </a:solidFill>
                <a:cs typeface="Arial"/>
              </a:rPr>
              <a:t>There are </a:t>
            </a:r>
            <a:r>
              <a:rPr lang="fr-CA" sz="2400" err="1">
                <a:solidFill>
                  <a:srgbClr val="212121"/>
                </a:solidFill>
                <a:cs typeface="Arial"/>
              </a:rPr>
              <a:t>sometimes</a:t>
            </a:r>
            <a:r>
              <a:rPr lang="fr-CA" sz="2400" b="1" dirty="0">
                <a:solidFill>
                  <a:srgbClr val="212121"/>
                </a:solidFill>
                <a:cs typeface="Arial"/>
              </a:rPr>
              <a:t> </a:t>
            </a:r>
            <a:r>
              <a:rPr lang="fr-CA" sz="2400" b="1" err="1">
                <a:solidFill>
                  <a:srgbClr val="212121"/>
                </a:solidFill>
                <a:cs typeface="Arial"/>
              </a:rPr>
              <a:t>other</a:t>
            </a:r>
            <a:r>
              <a:rPr lang="fr-CA" sz="2400" b="1" dirty="0">
                <a:solidFill>
                  <a:srgbClr val="212121"/>
                </a:solidFill>
                <a:cs typeface="Arial"/>
              </a:rPr>
              <a:t> options to </a:t>
            </a:r>
            <a:r>
              <a:rPr lang="fr-CA" sz="2400" b="1" err="1">
                <a:solidFill>
                  <a:srgbClr val="212121"/>
                </a:solidFill>
                <a:cs typeface="Arial"/>
              </a:rPr>
              <a:t>stay</a:t>
            </a:r>
            <a:r>
              <a:rPr lang="fr-CA" sz="2400" b="1" dirty="0">
                <a:solidFill>
                  <a:srgbClr val="212121"/>
                </a:solidFill>
                <a:cs typeface="Arial"/>
              </a:rPr>
              <a:t> in Canada</a:t>
            </a:r>
          </a:p>
          <a:p>
            <a:endParaRPr lang="fr-FR">
              <a:cs typeface="Arial"/>
            </a:endParaRP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err="1">
                <a:cs typeface="Arial"/>
              </a:rPr>
              <a:t>Sponsored</a:t>
            </a:r>
            <a:r>
              <a:rPr lang="fr-FR" sz="4000" dirty="0">
                <a:cs typeface="Arial"/>
              </a:rPr>
              <a:t> people </a:t>
            </a:r>
            <a:r>
              <a:rPr lang="fr-FR" sz="4000" dirty="0" err="1">
                <a:cs typeface="Arial"/>
              </a:rPr>
              <a:t>who</a:t>
            </a:r>
            <a:r>
              <a:rPr lang="fr-FR" sz="4000" dirty="0">
                <a:cs typeface="Arial"/>
              </a:rPr>
              <a:t> </a:t>
            </a:r>
            <a:r>
              <a:rPr lang="fr-FR" sz="4000" dirty="0" err="1">
                <a:cs typeface="Arial"/>
              </a:rPr>
              <a:t>got</a:t>
            </a:r>
            <a:r>
              <a:rPr lang="fr-FR" sz="4000" dirty="0">
                <a:cs typeface="Arial"/>
              </a:rPr>
              <a:t> permanent </a:t>
            </a:r>
            <a:r>
              <a:rPr lang="fr-FR" sz="4000" dirty="0" err="1">
                <a:cs typeface="Arial"/>
              </a:rPr>
              <a:t>residency</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1143000" fontAlgn="base">
              <a:spcBef>
                <a:spcPts val="1000"/>
              </a:spcBef>
            </a:pPr>
            <a:endParaRPr lang="fr-CA" sz="240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err="1">
                <a:solidFill>
                  <a:srgbClr val="212121"/>
                </a:solidFill>
                <a:cs typeface="Arial"/>
              </a:rPr>
              <a:t>Separation</a:t>
            </a:r>
            <a:r>
              <a:rPr lang="fr-CA" sz="2400" dirty="0">
                <a:solidFill>
                  <a:srgbClr val="212121"/>
                </a:solidFill>
                <a:cs typeface="Arial"/>
              </a:rPr>
              <a:t>:</a:t>
            </a:r>
            <a:r>
              <a:rPr lang="fr-CA" sz="2400" b="1" dirty="0">
                <a:solidFill>
                  <a:srgbClr val="212121"/>
                </a:solidFill>
                <a:cs typeface="Arial"/>
              </a:rPr>
              <a:t> no impact on the </a:t>
            </a:r>
            <a:r>
              <a:rPr lang="fr-CA" sz="2400" b="1" dirty="0" err="1">
                <a:solidFill>
                  <a:srgbClr val="212121"/>
                </a:solidFill>
                <a:cs typeface="Arial"/>
              </a:rPr>
              <a:t>status</a:t>
            </a:r>
            <a:endParaRPr lang="fr-CA" sz="2400" dirty="0" err="1">
              <a:solidFill>
                <a:srgbClr val="212121"/>
              </a:solidFill>
              <a:cs typeface="Arial"/>
            </a:endParaRPr>
          </a:p>
          <a:p>
            <a:pPr lvl="2">
              <a:lnSpc>
                <a:spcPct val="100000"/>
              </a:lnSpc>
              <a:spcBef>
                <a:spcPts val="1000"/>
              </a:spcBef>
            </a:pPr>
            <a:endParaRPr lang="fr-CA" sz="240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a:solidFill>
                  <a:srgbClr val="212121"/>
                </a:solidFill>
                <a:cs typeface="Arial"/>
              </a:rPr>
              <a:t>The </a:t>
            </a:r>
            <a:r>
              <a:rPr lang="fr-CA" sz="2400" dirty="0" err="1">
                <a:solidFill>
                  <a:srgbClr val="212121"/>
                </a:solidFill>
                <a:cs typeface="Arial"/>
              </a:rPr>
              <a:t>other</a:t>
            </a:r>
            <a:r>
              <a:rPr lang="fr-CA" sz="2400" dirty="0">
                <a:solidFill>
                  <a:srgbClr val="212121"/>
                </a:solidFill>
                <a:cs typeface="Arial"/>
              </a:rPr>
              <a:t> has to </a:t>
            </a:r>
            <a:r>
              <a:rPr lang="fr-CA" sz="2400" b="1" dirty="0">
                <a:solidFill>
                  <a:srgbClr val="212121"/>
                </a:solidFill>
                <a:cs typeface="Arial"/>
              </a:rPr>
              <a:t>continue to support </a:t>
            </a:r>
            <a:r>
              <a:rPr lang="fr-CA" sz="2400" b="1" dirty="0" err="1">
                <a:solidFill>
                  <a:srgbClr val="212121"/>
                </a:solidFill>
                <a:cs typeface="Arial"/>
              </a:rPr>
              <a:t>them</a:t>
            </a:r>
            <a:r>
              <a:rPr lang="fr-CA" sz="2400" b="1" dirty="0">
                <a:solidFill>
                  <a:srgbClr val="212121"/>
                </a:solidFill>
                <a:cs typeface="Arial"/>
              </a:rPr>
              <a:t> </a:t>
            </a:r>
            <a:r>
              <a:rPr lang="fr-CA" sz="2400" b="1" dirty="0" err="1">
                <a:solidFill>
                  <a:srgbClr val="212121"/>
                </a:solidFill>
                <a:cs typeface="Arial"/>
              </a:rPr>
              <a:t>financially</a:t>
            </a:r>
            <a:endParaRPr lang="fr-CA" dirty="0" err="1"/>
          </a:p>
          <a:p>
            <a:endParaRPr lang="fr-F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41265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err="1">
                <a:cs typeface="Arial"/>
              </a:rPr>
              <a:t>Asylum</a:t>
            </a:r>
            <a:r>
              <a:rPr lang="fr-FR" sz="4000" dirty="0">
                <a:cs typeface="Arial"/>
              </a:rPr>
              <a:t> </a:t>
            </a:r>
            <a:r>
              <a:rPr lang="fr-FR" sz="4000" dirty="0" err="1">
                <a:cs typeface="Arial"/>
              </a:rPr>
              <a:t>seekers</a:t>
            </a:r>
            <a:endParaRPr lang="fr-FR" sz="4000" dirty="0">
              <a:cs typeface="Arial"/>
            </a:endParaRP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a:xfrm>
            <a:off x="486091" y="2259441"/>
            <a:ext cx="11232764" cy="3955500"/>
          </a:xfrm>
        </p:spPr>
        <p:txBody>
          <a:bodyPr vert="horz" lIns="91440" tIns="45720" rIns="91440" bIns="45720" rtlCol="0" anchor="t">
            <a:normAutofit/>
          </a:bodyPr>
          <a:lstStyle/>
          <a:p>
            <a:pPr marL="1143000" fontAlgn="base">
              <a:spcBef>
                <a:spcPts val="1000"/>
              </a:spcBef>
            </a:pPr>
            <a:endParaRPr lang="fr-CA" sz="2400">
              <a:solidFill>
                <a:srgbClr val="212121"/>
              </a:solidFill>
              <a:cs typeface="Arial"/>
            </a:endParaRPr>
          </a:p>
          <a:p>
            <a:pPr marL="404495" lvl="2" indent="-404495">
              <a:lnSpc>
                <a:spcPct val="100000"/>
              </a:lnSpc>
              <a:spcBef>
                <a:spcPts val="1000"/>
              </a:spcBef>
            </a:pPr>
            <a:endParaRPr lang="fr-CA" sz="2400">
              <a:solidFill>
                <a:srgbClr val="212121"/>
              </a:solidFill>
              <a:cs typeface="Arial"/>
            </a:endParaRPr>
          </a:p>
          <a:p>
            <a:pPr marL="404495" lvl="2" indent="-404495">
              <a:lnSpc>
                <a:spcPct val="100000"/>
              </a:lnSpc>
              <a:buFont typeface="Police système,Sans-Serif" panose="020B0604020202020204" pitchFamily="34" charset="0"/>
            </a:pPr>
            <a:r>
              <a:rPr lang="fr-CA" sz="2400" err="1">
                <a:solidFill>
                  <a:srgbClr val="212121"/>
                </a:solidFill>
                <a:cs typeface="Arial"/>
              </a:rPr>
              <a:t>Separation</a:t>
            </a:r>
            <a:r>
              <a:rPr lang="fr-CA" sz="2400" dirty="0">
                <a:solidFill>
                  <a:srgbClr val="212121"/>
                </a:solidFill>
                <a:cs typeface="Arial"/>
              </a:rPr>
              <a:t>: </a:t>
            </a:r>
            <a:r>
              <a:rPr lang="fr-CA" sz="2400" b="1" dirty="0">
                <a:solidFill>
                  <a:srgbClr val="212121"/>
                </a:solidFill>
                <a:cs typeface="Arial"/>
              </a:rPr>
              <a:t>no impact </a:t>
            </a:r>
            <a:r>
              <a:rPr lang="fr-CA" sz="2400" dirty="0">
                <a:solidFill>
                  <a:srgbClr val="212121"/>
                </a:solidFill>
                <a:cs typeface="Arial"/>
              </a:rPr>
              <a:t>on the</a:t>
            </a:r>
            <a:r>
              <a:rPr lang="fr-CA" sz="2400" b="1" dirty="0">
                <a:solidFill>
                  <a:srgbClr val="212121"/>
                </a:solidFill>
                <a:cs typeface="Arial"/>
              </a:rPr>
              <a:t> right </a:t>
            </a:r>
            <a:r>
              <a:rPr lang="fr-CA" sz="2400" dirty="0">
                <a:solidFill>
                  <a:srgbClr val="212121"/>
                </a:solidFill>
                <a:cs typeface="Arial"/>
              </a:rPr>
              <a:t>to claim </a:t>
            </a:r>
            <a:r>
              <a:rPr lang="fr-CA" sz="2400" err="1">
                <a:solidFill>
                  <a:srgbClr val="212121"/>
                </a:solidFill>
                <a:cs typeface="Arial"/>
              </a:rPr>
              <a:t>asylum</a:t>
            </a:r>
            <a:endParaRPr lang="fr-CA" sz="2400">
              <a:solidFill>
                <a:srgbClr val="212121"/>
              </a:solidFill>
              <a:cs typeface="Arial"/>
            </a:endParaRPr>
          </a:p>
          <a:p>
            <a:pPr lvl="2">
              <a:lnSpc>
                <a:spcPct val="100000"/>
              </a:lnSpc>
            </a:pPr>
            <a:endParaRPr lang="fr-CA" sz="2400">
              <a:solidFill>
                <a:srgbClr val="212121"/>
              </a:solidFill>
              <a:cs typeface="Arial"/>
            </a:endParaRPr>
          </a:p>
          <a:p>
            <a:pPr marL="404495" lvl="2" indent="-404495">
              <a:lnSpc>
                <a:spcPct val="100000"/>
              </a:lnSpc>
              <a:buFont typeface="Police système,Sans-Serif" panose="020B0604020202020204" pitchFamily="34" charset="0"/>
            </a:pPr>
            <a:r>
              <a:rPr lang="fr-CA" sz="2400" b="1" dirty="0">
                <a:solidFill>
                  <a:srgbClr val="212121"/>
                </a:solidFill>
                <a:cs typeface="Arial"/>
              </a:rPr>
              <a:t>Can have an impact</a:t>
            </a:r>
            <a:r>
              <a:rPr lang="fr-CA" sz="2400">
                <a:solidFill>
                  <a:srgbClr val="212121"/>
                </a:solidFill>
                <a:cs typeface="Arial"/>
              </a:rPr>
              <a:t> on the </a:t>
            </a:r>
            <a:r>
              <a:rPr lang="fr-CA" sz="2400" b="1">
                <a:solidFill>
                  <a:srgbClr val="212121"/>
                </a:solidFill>
                <a:cs typeface="Arial"/>
              </a:rPr>
              <a:t>motives</a:t>
            </a:r>
            <a:r>
              <a:rPr lang="fr-CA" sz="2400" dirty="0">
                <a:solidFill>
                  <a:srgbClr val="212121"/>
                </a:solidFill>
                <a:cs typeface="Arial"/>
              </a:rPr>
              <a:t> </a:t>
            </a:r>
            <a:r>
              <a:rPr lang="fr-CA" sz="2400" err="1">
                <a:solidFill>
                  <a:srgbClr val="212121"/>
                </a:solidFill>
                <a:cs typeface="Arial"/>
              </a:rPr>
              <a:t>behind</a:t>
            </a:r>
            <a:r>
              <a:rPr lang="fr-CA" sz="2400" dirty="0">
                <a:solidFill>
                  <a:srgbClr val="212121"/>
                </a:solidFill>
                <a:cs typeface="Arial"/>
              </a:rPr>
              <a:t> the claim</a:t>
            </a:r>
          </a:p>
          <a:p>
            <a:pPr lvl="2">
              <a:lnSpc>
                <a:spcPct val="100000"/>
              </a:lnSpc>
            </a:pPr>
            <a:endParaRPr lang="fr-CA" sz="2400">
              <a:solidFill>
                <a:srgbClr val="212121"/>
              </a:solidFill>
              <a:cs typeface="Arial"/>
            </a:endParaRPr>
          </a:p>
          <a:p>
            <a:pPr marL="404495" lvl="2" indent="-404495">
              <a:lnSpc>
                <a:spcPct val="100000"/>
              </a:lnSpc>
              <a:buFont typeface="Police système,Sans-Serif" panose="020B0604020202020204" pitchFamily="34" charset="0"/>
            </a:pPr>
            <a:r>
              <a:rPr lang="fr-CA" sz="2400" dirty="0">
                <a:solidFill>
                  <a:srgbClr val="212121"/>
                </a:solidFill>
                <a:cs typeface="Arial"/>
              </a:rPr>
              <a:t>A </a:t>
            </a:r>
            <a:r>
              <a:rPr lang="fr-CA" sz="2400" b="1" err="1">
                <a:solidFill>
                  <a:srgbClr val="212121"/>
                </a:solidFill>
                <a:cs typeface="Arial"/>
              </a:rPr>
              <a:t>lawyer</a:t>
            </a:r>
            <a:r>
              <a:rPr lang="fr-CA" sz="2400" b="1" dirty="0">
                <a:solidFill>
                  <a:srgbClr val="212121"/>
                </a:solidFill>
                <a:cs typeface="Arial"/>
              </a:rPr>
              <a:t> </a:t>
            </a:r>
            <a:r>
              <a:rPr lang="fr-CA" sz="2400" dirty="0">
                <a:solidFill>
                  <a:srgbClr val="212121"/>
                </a:solidFill>
                <a:cs typeface="Arial"/>
              </a:rPr>
              <a:t>can analyse the situation</a:t>
            </a:r>
          </a:p>
          <a:p>
            <a:endParaRPr lang="fr-FR">
              <a:cs typeface="Arial"/>
            </a:endParaRP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166890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err="1">
                <a:cs typeface="Arial"/>
              </a:rPr>
              <a:t>Recognized</a:t>
            </a:r>
            <a:r>
              <a:rPr lang="fr-FR" sz="4000" dirty="0">
                <a:cs typeface="Arial"/>
              </a:rPr>
              <a:t> </a:t>
            </a:r>
            <a:r>
              <a:rPr lang="fr-FR" sz="4000" dirty="0" err="1">
                <a:cs typeface="Arial"/>
              </a:rPr>
              <a:t>refugees</a:t>
            </a:r>
            <a:endParaRPr lang="fr-FR" sz="4000" dirty="0">
              <a:cs typeface="Arial"/>
            </a:endParaRP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1143000" fontAlgn="base">
              <a:spcBef>
                <a:spcPts val="1000"/>
              </a:spcBef>
            </a:pPr>
            <a:endParaRPr lang="fr-CA" sz="2400">
              <a:solidFill>
                <a:srgbClr val="212121"/>
              </a:solidFill>
              <a:cs typeface="Arial"/>
            </a:endParaRPr>
          </a:p>
          <a:p>
            <a:pPr marL="404495" lvl="2" indent="-404495">
              <a:lnSpc>
                <a:spcPct val="100000"/>
              </a:lnSpc>
              <a:spcBef>
                <a:spcPts val="1000"/>
              </a:spcBef>
            </a:pPr>
            <a:endParaRPr lang="fr-CA" sz="2400">
              <a:solidFill>
                <a:srgbClr val="212121"/>
              </a:solidFill>
              <a:cs typeface="Arial"/>
            </a:endParaRPr>
          </a:p>
          <a:p>
            <a:pPr marL="404495" lvl="2" indent="-404495">
              <a:lnSpc>
                <a:spcPct val="100000"/>
              </a:lnSpc>
              <a:buFont typeface="Police système,Sans-Serif" panose="020B0604020202020204" pitchFamily="34" charset="0"/>
            </a:pPr>
            <a:r>
              <a:rPr lang="fr-CA" sz="2400" err="1">
                <a:solidFill>
                  <a:srgbClr val="212121"/>
                </a:solidFill>
                <a:cs typeface="Arial"/>
              </a:rPr>
              <a:t>Separation</a:t>
            </a:r>
            <a:r>
              <a:rPr lang="fr-CA" sz="2400" dirty="0">
                <a:solidFill>
                  <a:srgbClr val="212121"/>
                </a:solidFill>
                <a:cs typeface="Arial"/>
              </a:rPr>
              <a:t>:</a:t>
            </a:r>
            <a:r>
              <a:rPr lang="fr-CA" sz="2400" b="1" dirty="0">
                <a:solidFill>
                  <a:srgbClr val="212121"/>
                </a:solidFill>
                <a:cs typeface="Arial"/>
              </a:rPr>
              <a:t> no impact </a:t>
            </a:r>
            <a:r>
              <a:rPr lang="fr-CA" sz="2400" dirty="0">
                <a:solidFill>
                  <a:srgbClr val="212121"/>
                </a:solidFill>
                <a:cs typeface="Arial"/>
              </a:rPr>
              <a:t>on the </a:t>
            </a:r>
            <a:r>
              <a:rPr lang="fr-CA" sz="2400" err="1">
                <a:solidFill>
                  <a:srgbClr val="212121"/>
                </a:solidFill>
                <a:cs typeface="Arial"/>
              </a:rPr>
              <a:t>status</a:t>
            </a:r>
            <a:endParaRPr lang="fr-CA" sz="2400">
              <a:solidFill>
                <a:srgbClr val="212121"/>
              </a:solidFill>
              <a:cs typeface="Arial"/>
            </a:endParaRPr>
          </a:p>
          <a:p>
            <a:endParaRPr lang="fr-F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382255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fontScale="90000"/>
          </a:bodyPr>
          <a:lstStyle/>
          <a:p>
            <a:r>
              <a:rPr lang="fr-FR" sz="4000" dirty="0">
                <a:cs typeface="Arial"/>
              </a:rPr>
              <a:t>A solution to </a:t>
            </a:r>
            <a:r>
              <a:rPr lang="fr-FR" sz="4000" dirty="0" err="1">
                <a:cs typeface="Arial"/>
              </a:rPr>
              <a:t>staying</a:t>
            </a:r>
            <a:r>
              <a:rPr lang="fr-FR" sz="4000" dirty="0">
                <a:cs typeface="Arial"/>
              </a:rPr>
              <a:t>: </a:t>
            </a:r>
            <a:br>
              <a:rPr lang="fr-FR" sz="4000" dirty="0">
                <a:cs typeface="Arial"/>
              </a:rPr>
            </a:br>
            <a:r>
              <a:rPr lang="fr-FR" sz="4000" dirty="0" err="1">
                <a:cs typeface="Arial"/>
              </a:rPr>
              <a:t>Temporary</a:t>
            </a:r>
            <a:r>
              <a:rPr lang="fr-FR" sz="4000" dirty="0">
                <a:cs typeface="Arial"/>
              </a:rPr>
              <a:t> </a:t>
            </a:r>
            <a:r>
              <a:rPr lang="fr-FR" sz="4000" dirty="0" err="1">
                <a:cs typeface="Arial"/>
              </a:rPr>
              <a:t>residence</a:t>
            </a:r>
            <a:r>
              <a:rPr lang="fr-FR" sz="4000" dirty="0">
                <a:cs typeface="Arial"/>
              </a:rPr>
              <a:t> permit in case of violence</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a:xfrm>
            <a:off x="563658" y="1971175"/>
            <a:ext cx="11232764" cy="3955500"/>
          </a:xfrm>
        </p:spPr>
        <p:txBody>
          <a:bodyPr vert="horz" lIns="91440" tIns="45720" rIns="91440" bIns="45720" rtlCol="0" anchor="t">
            <a:normAutofit/>
          </a:bodyPr>
          <a:lstStyle/>
          <a:p>
            <a:pPr marL="1143000" fontAlgn="base">
              <a:spcBef>
                <a:spcPts val="1000"/>
              </a:spcBef>
            </a:pPr>
            <a:endParaRPr lang="fr-CA" sz="2400" dirty="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a:solidFill>
                  <a:srgbClr val="212121"/>
                </a:solidFill>
                <a:cs typeface="Arial"/>
              </a:rPr>
              <a:t>A solution to</a:t>
            </a:r>
            <a:r>
              <a:rPr lang="fr-CA" sz="2400" b="1">
                <a:solidFill>
                  <a:srgbClr val="212121"/>
                </a:solidFill>
                <a:cs typeface="Arial"/>
              </a:rPr>
              <a:t> get out of a violent situation </a:t>
            </a:r>
            <a:endParaRPr lang="fr-CA" sz="2400" b="1"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a:solidFill>
                  <a:srgbClr val="212121"/>
                </a:solidFill>
                <a:cs typeface="Arial"/>
              </a:rPr>
              <a:t>The first application is</a:t>
            </a:r>
            <a:r>
              <a:rPr lang="fr-CA" sz="2400" b="1">
                <a:solidFill>
                  <a:srgbClr val="212121"/>
                </a:solidFill>
                <a:cs typeface="Arial"/>
              </a:rPr>
              <a:t> free</a:t>
            </a:r>
            <a:endParaRPr lang="fr-CA" sz="2400" b="1"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a:solidFill>
                  <a:srgbClr val="212121"/>
                </a:solidFill>
                <a:cs typeface="Arial"/>
              </a:rPr>
              <a:t>The person can apply for a </a:t>
            </a:r>
            <a:r>
              <a:rPr lang="fr-CA" sz="2400" b="1">
                <a:solidFill>
                  <a:srgbClr val="212121"/>
                </a:solidFill>
                <a:cs typeface="Arial"/>
              </a:rPr>
              <a:t>work permit</a:t>
            </a:r>
            <a:r>
              <a:rPr lang="fr-CA" sz="2400">
                <a:solidFill>
                  <a:srgbClr val="212121"/>
                </a:solidFill>
                <a:cs typeface="Arial"/>
              </a:rPr>
              <a:t> afterwards</a:t>
            </a:r>
            <a:endParaRPr lang="fr-CA" sz="2400"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buFont typeface="Police système,Sans-Serif" panose="020B0604020202020204" pitchFamily="34" charset="0"/>
            </a:pPr>
            <a:r>
              <a:rPr lang="fr-CA" sz="2400">
                <a:solidFill>
                  <a:srgbClr val="212121"/>
                </a:solidFill>
                <a:cs typeface="Arial"/>
              </a:rPr>
              <a:t>IRCC Customer Support Center: 1­888-242-2100</a:t>
            </a:r>
            <a:endParaRPr lang="fr-CA" sz="2400" dirty="0">
              <a:solidFill>
                <a:srgbClr val="212121"/>
              </a:solidFill>
              <a:cs typeface="Arial"/>
            </a:endParaRPr>
          </a:p>
          <a:p>
            <a:endParaRPr lang="fr-FR" dirty="0">
              <a:cs typeface="Arial"/>
            </a:endParaRP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92984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fr-FR" b="1" dirty="0" err="1">
                <a:solidFill>
                  <a:schemeClr val="accent2"/>
                </a:solidFill>
              </a:rPr>
              <a:t>Where</a:t>
            </a:r>
            <a:r>
              <a:rPr lang="fr-FR" b="1" dirty="0">
                <a:solidFill>
                  <a:schemeClr val="accent2"/>
                </a:solidFill>
              </a:rPr>
              <a:t> to </a:t>
            </a:r>
            <a:r>
              <a:rPr lang="fr-FR" b="1" dirty="0" err="1">
                <a:solidFill>
                  <a:schemeClr val="accent2"/>
                </a:solidFill>
              </a:rPr>
              <a:t>find</a:t>
            </a:r>
            <a:r>
              <a:rPr lang="fr-FR" b="1" dirty="0">
                <a:solidFill>
                  <a:schemeClr val="accent2"/>
                </a:solidFill>
              </a:rPr>
              <a:t> help?</a:t>
            </a:r>
          </a:p>
        </p:txBody>
      </p:sp>
    </p:spTree>
    <p:custDataLst>
      <p:tags r:id="rId1"/>
    </p:custDataLst>
    <p:extLst>
      <p:ext uri="{BB962C8B-B14F-4D97-AF65-F5344CB8AC3E}">
        <p14:creationId xmlns:p14="http://schemas.microsoft.com/office/powerpoint/2010/main" val="418769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19a9c1d-6107-471a-83e8-1a40088b2974">
      <Terms xmlns="http://schemas.microsoft.com/office/infopath/2007/PartnerControls"/>
    </lcf76f155ced4ddcb4097134ff3c332f>
    <Date_Alerte xmlns="319a9c1d-6107-471a-83e8-1a40088b2974" xsi:nil="true"/>
    <Language xmlns="http://schemas.microsoft.com/sharepoint/v3" xsi:nil="true"/>
    <_Enstock xmlns="319a9c1d-6107-471a-83e8-1a40088b2974">false</_Enstock>
    <EnVeille xmlns="7c4c9101-ca6c-4953-bf15-5ed2fb777a67">true</EnVeille>
    <Classement xmlns="319a9c1d-6107-471a-83e8-1a40088b2974" xsi:nil="true"/>
    <nb_x0020_pages xmlns="7c4c9101-ca6c-4953-bf15-5ed2fb777a67" xsi:nil="true"/>
    <DocumentSetDescription xmlns="http://schemas.microsoft.com/sharepoint/v3" xsi:nil="true"/>
    <MiseAJour xmlns="7c4c9101-ca6c-4953-bf15-5ed2fb777a67" xsi:nil="true"/>
    <_Statut xmlns="319a9c1d-6107-471a-83e8-1a40088b2974">
      <Value>En ligne</Value>
    </_Statut>
    <Descriptif xmlns="7c4c9101-ca6c-4953-bf15-5ed2fb777a67" xsi:nil="true"/>
    <Date_x0020_de_x0020_validation_x0020_juridique_x0020_compl_x00e8_te xmlns="319a9c1d-6107-471a-83e8-1a40088b2974">2025-06-30T04:00:00+00:00</Date_x0020_de_x0020_validation_x0020_juridique_x0020_compl_x00e8_te>
    <Publications_x0020_liées xmlns="7c4c9101-ca6c-4953-bf15-5ed2fb777a67">
      <Value>Faire un choix</Value>
    </Publications_x0020_liées>
    <_Lien xmlns="319a9c1d-6107-471a-83e8-1a40088b2974">
      <Url>https://www.educationjuridique.ca/fr/intervenant/trousses-obnl/partir-et-se-reconstruire-se-separer-ou-divorcer-en-contexte-dimmigration/</Url>
      <Description>https://www.educationjuridique.ca/fr/intervenant/trousses-obnl/partir-et-se-reconstruire-se-separer-ou-divorcer-en-contexte-dimmigration/</Description>
    </_Lien>
    <Notes1 xmlns="7c4c9101-ca6c-4953-bf15-5ed2fb777a67">Ensemble d'outils bonifiés ou créés lors du projet FEJ
**2025-10 ATTENTION il s'agit en fait d'une trousse clé en main, et non d'un atelier. On devra déterminer s'il doit être déplacé ailleurs dans le catalogue.</Notes1>
    <Disponible xmlns="7c4c9101-ca6c-4953-bf15-5ed2fb777a67">true</Disponible>
    <À_x0020_lire_x0020_aussi xmlns="7c4c9101-ca6c-4953-bf15-5ed2fb777a67">
      <Value>-</Value>
    </À_x0020_lire_x0020_aussi>
    <Date_x0020_de_x0020_validation_x0020_CCD_x002f_p_x00e9_dago_x002f_graphique xmlns="319a9c1d-6107-471a-83e8-1a40088b2974">2025-06-30T04:00:00+00:00</Date_x0020_de_x0020_validation_x0020_CCD_x002f_p_x00e9_dago_x002f_graphique>
    <Langue_x0020_de_x0020_la_x0020_présentation xmlns="7c4c9101-ca6c-4953-bf15-5ed2fb777a67" xsi:nil="true"/>
    <Intervenants xmlns="7c4c9101-ca6c-4953-bf15-5ed2fb777a67">false</Intervenants>
    <i907d86ec4584f6cb358ae81bbc1ea6b xmlns="319a9c1d-6107-471a-83e8-1a40088b2974">
      <Terms xmlns="http://schemas.microsoft.com/office/infopath/2007/PartnerControls">
        <TermInfo xmlns="http://schemas.microsoft.com/office/infopath/2007/PartnerControls">
          <TermName xmlns="http://schemas.microsoft.com/office/infopath/2007/PartnerControls">educationjuridique.ca:Type d'activité:Trousse clé en main</TermName>
          <TermId xmlns="http://schemas.microsoft.com/office/infopath/2007/PartnerControls">3abe23ac-b6cc-41fc-aa46-c58121215972</TermId>
        </TermInfo>
      </Terms>
    </i907d86ec4584f6cb358ae81bbc1ea6b>
    <Date_x0020_d_x0027_impression xmlns="7c4c9101-ca6c-4953-bf15-5ed2fb777a67" xsi:nil="true"/>
    <Refonte_migré xmlns="7c4c9101-ca6c-4953-bf15-5ed2fb777a67">false</Refonte_migré>
    <PublicCible xmlns="7c4c9101-ca6c-4953-bf15-5ed2fb777a67" xsi:nil="true"/>
    <MediaLengthInSeconds xmlns="319a9c1d-6107-471a-83e8-1a40088b2974" xsi:nil="true"/>
    <Titre_x0020_anglais xmlns="7c4c9101-ca6c-4953-bf15-5ed2fb777a67">To Walk Away and Rebuild - Separating or Divorcing in the Context of Immigration</Titre_x0020_anglais>
    <EnLigneFR xmlns="7c4c9101-ca6c-4953-bf15-5ed2fb777a67">false</EnLigneFR>
    <Année_x0020_de_x0020_développement xmlns="7c4c9101-ca6c-4953-bf15-5ed2fb777a67" xsi:nil="true"/>
    <EnLigneEN xmlns="7c4c9101-ca6c-4953-bf15-5ed2fb777a67">false</EnLigneEN>
    <Categorie xmlns="7c4c9101-ca6c-4953-bf15-5ed2fb777a67" xsi:nil="true"/>
    <SharedWithUsers xmlns="7c4c9101-ca6c-4953-bf15-5ed2fb777a67">
      <UserInfo>
        <DisplayName/>
        <AccountId xsi:nil="true"/>
        <AccountType/>
      </UserInfo>
    </SharedWithUsers>
    <TaxCatchAll xmlns="7c4c9101-ca6c-4953-bf15-5ed2fb777a67">
      <Value>4511</Value>
    </TaxCatchAll>
    <Client_x00e8_les xmlns="319a9c1d-6107-471a-83e8-1a40088b2974" xsi:nil="true"/>
    <Durée_x0020__x0028_minutes_x0029_ xmlns="7c4c9101-ca6c-4953-bf15-5ed2fb777a67" xsi:nil="true"/>
    <Champ_x0020_d_x0027_expertise12 xmlns="7c4c9101-ca6c-4953-bf15-5ed2fb777a67" xsi:nil="true"/>
    <PublishingExpirationDate xmlns="http://schemas.microsoft.com/sharepoint/v3" xsi:nil="true"/>
    <Type_x0020_d_x0027_activité xmlns="7c4c9101-ca6c-4953-bf15-5ed2fb777a67" xsi:nil="true"/>
    <Dernière_x0020_animation xmlns="7c4c9101-ca6c-4953-bf15-5ed2fb777a67" xsi:nil="true"/>
    <DateDePublication xmlns="7c4c9101-ca6c-4953-bf15-5ed2fb777a67" xsi:nil="true"/>
    <EnLigneEnFrSur xmlns="7c4c9101-ca6c-4953-bf15-5ed2fb777a67" xsi:nil="true"/>
    <Coordo_x0020_responsable xmlns="7c4c9101-ca6c-4953-bf15-5ed2fb777a67">
      <UserInfo>
        <DisplayName/>
        <AccountId xsi:nil="true"/>
        <AccountType/>
      </UserInfo>
    </Coordo_x0020_responsable>
    <Niveau_x0020_suggéré xmlns="7c4c9101-ca6c-4953-bf15-5ed2fb777a67" xsi:nil="true"/>
    <Derniers_animateurs xmlns="7c4c9101-ca6c-4953-bf15-5ed2fb777a67">
      <UserInfo>
        <DisplayName/>
        <AccountId xsi:nil="true"/>
        <AccountType/>
      </UserInfo>
    </Derniers_animateurs>
    <PublishingStartDate xmlns="http://schemas.microsoft.com/sharepoint/v3" xsi:nil="true"/>
    <Partenariat xmlns="7c4c9101-ca6c-4953-bf15-5ed2fb777a67" xsi:nil="true"/>
    <Disciplines_x0020_scolaires xmlns="7c4c9101-ca6c-4953-bf15-5ed2fb777a67" xsi:nil="true"/>
    <Poids xmlns="7c4c9101-ca6c-4953-bf15-5ed2fb777a67" xsi:nil="true"/>
    <Graphiste xmlns="7c4c9101-ca6c-4953-bf15-5ed2fb777a67" xsi:nil="true"/>
    <Thème_Vidéo xmlns="7c4c9101-ca6c-4953-bf15-5ed2fb777a67" xsi:nil="true"/>
    <MediaServiceAutoKeyPoints xmlns="319a9c1d-6107-471a-83e8-1a40088b2974" xsi:nil="true"/>
    <MediaServiceObjectDetectorVersions xmlns="319a9c1d-6107-471a-83e8-1a40088b2974" xsi:nil="true"/>
    <MediaServiceLocation xmlns="319a9c1d-6107-471a-83e8-1a40088b2974" xsi:nil="true"/>
    <MediaServiceSearchProperties xmlns="319a9c1d-6107-471a-83e8-1a40088b2974" xsi:nil="true"/>
    <Publi_x00e9__x0020_sur xmlns="319a9c1d-6107-471a-83e8-1a40088b297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F9CD263CC683F48BC8AE0DBBAC34D4E" ma:contentTypeVersion="146" ma:contentTypeDescription="Crée un document." ma:contentTypeScope="" ma:versionID="fecd9b592a6078aa8757adc8a40f72db">
  <xsd:schema xmlns:xsd="http://www.w3.org/2001/XMLSchema" xmlns:xs="http://www.w3.org/2001/XMLSchema" xmlns:p="http://schemas.microsoft.com/office/2006/metadata/properties" xmlns:ns1="http://schemas.microsoft.com/sharepoint/v3" xmlns:ns2="7c4c9101-ca6c-4953-bf15-5ed2fb777a67" xmlns:ns3="319a9c1d-6107-471a-83e8-1a40088b2974" targetNamespace="http://schemas.microsoft.com/office/2006/metadata/properties" ma:root="true" ma:fieldsID="6eef3f578ecd4af849277ee30c1ed6f8" ns1:_="" ns2:_="" ns3:_="">
    <xsd:import namespace="http://schemas.microsoft.com/sharepoint/v3"/>
    <xsd:import namespace="7c4c9101-ca6c-4953-bf15-5ed2fb777a67"/>
    <xsd:import namespace="319a9c1d-6107-471a-83e8-1a40088b2974"/>
    <xsd:element name="properties">
      <xsd:complexType>
        <xsd:sequence>
          <xsd:element name="documentManagement">
            <xsd:complexType>
              <xsd:all>
                <xsd:element ref="ns2:Titre_x0020_anglais" minOccurs="0"/>
                <xsd:element ref="ns2:Langue_x0020_de_x0020_la_x0020_présentation" minOccurs="0"/>
                <xsd:element ref="ns3:_Statut" minOccurs="0"/>
                <xsd:element ref="ns2:Notes1" minOccurs="0"/>
                <xsd:element ref="ns2:PublicCible" minOccurs="0"/>
                <xsd:element ref="ns2:EnVeille" minOccurs="0"/>
                <xsd:element ref="ns2:Descriptif" minOccurs="0"/>
                <xsd:element ref="ns2:MiseAJour" minOccurs="0"/>
                <xsd:element ref="ns2:Champ_x0020_d_x0027_expertise12" minOccurs="0"/>
                <xsd:element ref="ns2:À_x0020_lire_x0020_aussi" minOccurs="0"/>
                <xsd:element ref="ns2:Publications_x0020_liées" minOccurs="0"/>
                <xsd:element ref="ns2:Poids" minOccurs="0"/>
                <xsd:element ref="ns3:_Enstock" minOccurs="0"/>
                <xsd:element ref="ns2:Date_x0020_d_x0027_impression" minOccurs="0"/>
                <xsd:element ref="ns2:EnLigneEnFrSur" minOccurs="0"/>
                <xsd:element ref="ns2:DateDePublication" minOccurs="0"/>
                <xsd:element ref="ns2:Graphiste" minOccurs="0"/>
                <xsd:element ref="ns2:nb_x0020_pages" minOccurs="0"/>
                <xsd:element ref="ns2:Partenariat" minOccurs="0"/>
                <xsd:element ref="ns2:Durée_x0020__x0028_minutes_x0029_" minOccurs="0"/>
                <xsd:element ref="ns2:Année_x0020_de_x0020_développement" minOccurs="0"/>
                <xsd:element ref="ns2:Coordo_x0020_responsable" minOccurs="0"/>
                <xsd:element ref="ns2:Thème_Vidéo" minOccurs="0"/>
                <xsd:element ref="ns3:lcf76f155ced4ddcb4097134ff3c332f" minOccurs="0"/>
                <xsd:element ref="ns3:MediaServiceObjectDetectorVersions" minOccurs="0"/>
                <xsd:element ref="ns3:MediaServiceSearchProperties" minOccurs="0"/>
                <xsd:element ref="ns2:TaxCatchAll" minOccurs="0"/>
                <xsd:element ref="ns2:Categorie" minOccurs="0"/>
                <xsd:element ref="ns3:Client_x00e8_les" minOccurs="0"/>
                <xsd:element ref="ns2:SharedWithUsers" minOccurs="0"/>
                <xsd:element ref="ns2:Dernière_x0020_animation" minOccurs="0"/>
                <xsd:element ref="ns2:SharedWithDetails" minOccurs="0"/>
                <xsd:element ref="ns1:DocumentSetDescription" minOccurs="0"/>
                <xsd:element ref="ns2:Derniers_animateurs" minOccurs="0"/>
                <xsd:element ref="ns3:MediaLengthInSeconds" minOccurs="0"/>
                <xsd:element ref="ns1:PublishingStartDate" minOccurs="0"/>
                <xsd:element ref="ns1:PublishingExpirationDate" minOccurs="0"/>
                <xsd:element ref="ns2:EnLigneFR" minOccurs="0"/>
                <xsd:element ref="ns2:Intervenants" minOccurs="0"/>
                <xsd:element ref="ns3:MediaServiceKeyPoints" minOccurs="0"/>
                <xsd:element ref="ns3:MediaServiceFastMetadata" minOccurs="0"/>
                <xsd:element ref="ns2:Refonte_migré" minOccurs="0"/>
                <xsd:element ref="ns2:Type_x0020_d_x0027_activité" minOccurs="0"/>
                <xsd:element ref="ns2:EnLigneEN" minOccurs="0"/>
                <xsd:element ref="ns3:MediaServiceLocation" minOccurs="0"/>
                <xsd:element ref="ns2:Disciplines_x0020_scolaires" minOccurs="0"/>
                <xsd:element ref="ns2:Niveau_x0020_suggéré" minOccurs="0"/>
                <xsd:element ref="ns3:MediaServiceDateTaken" minOccurs="0"/>
                <xsd:element ref="ns3:MediaServiceAutoKeyPoints" minOccurs="0"/>
                <xsd:element ref="ns3:MediaServiceGenerationTime" minOccurs="0"/>
                <xsd:element ref="ns3:_Lien" minOccurs="0"/>
                <xsd:element ref="ns3:MediaServiceOCR" minOccurs="0"/>
                <xsd:element ref="ns3:i907d86ec4584f6cb358ae81bbc1ea6b" minOccurs="0"/>
                <xsd:element ref="ns3:Classement" minOccurs="0"/>
                <xsd:element ref="ns3:Date_Alerte" minOccurs="0"/>
                <xsd:element ref="ns3:MediaServiceEventHashCode" minOccurs="0"/>
                <xsd:element ref="ns3:MediaServiceMetadata" minOccurs="0"/>
                <xsd:element ref="ns3:Date_x0020_de_x0020_validation_x0020_juridique_x0020_compl_x00e8_te" minOccurs="0"/>
                <xsd:element ref="ns3:Date_x0020_de_x0020_validation_x0020_CCD_x002f_p_x00e9_dago_x002f_graphique" minOccurs="0"/>
                <xsd:element ref="ns3:MediaServiceBillingMetadata" minOccurs="0"/>
                <xsd:element ref="ns1:Language" minOccurs="0"/>
                <xsd:element ref="ns2:Disponible" minOccurs="0"/>
                <xsd:element ref="ns3:Publi_x00e9__x0020_su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37" nillable="true" ma:displayName="Description" ma:description="Description de l’ensemble de documents" ma:hidden="true" ma:internalName="DocumentSetDescription" ma:readOnly="false">
      <xsd:simpleType>
        <xsd:restriction base="dms:Note"/>
      </xsd:simpleType>
    </xsd:element>
    <xsd:element name="PublishingStartDate" ma:index="40" nillable="true" ma:displayName="Date de début de planification" ma:description="La colonne de site Date de début de planification est créée par la fonctionnalité de publication. Elle permet de spécifier les date et heure auxquelles cette page apparaîtra la première fois aux visiteurs du site." ma:hidden="true" ma:internalName="PublishingStartDate" ma:readOnly="false">
      <xsd:simpleType>
        <xsd:restriction base="dms:Unknown"/>
      </xsd:simpleType>
    </xsd:element>
    <xsd:element name="PublishingExpirationDate" ma:index="41" nillable="true" ma:displayName="Date de fin de planification" ma:description="La colonne de site Date de fin de planification est créée par la fonctionnalité de publication. Elle permet de spécifier les date et heure auxquelles cette page n'apparaîtra plus aux visiteurs du site." ma:hidden="true" ma:internalName="PublishingExpirationDate" ma:readOnly="false">
      <xsd:simpleType>
        <xsd:restriction base="dms:Unknown"/>
      </xsd:simpleType>
    </xsd:element>
    <xsd:element name="Language" ma:index="70" nillable="true" ma:displayName="Z_OLD_Langue(old)" ma:format="Dropdown" ma:hidden="true" ma:indexed="true" ma:internalName="Language">
      <xsd:simpleType>
        <xsd:union memberTypes="dms:Text">
          <xsd:simpleType>
            <xsd:restriction base="dms:Choice">
              <xsd:enumeration value="Arabe (Arabie saoudite)"/>
              <xsd:enumeration value="Bulgare (Bulgarie)"/>
              <xsd:enumeration value="Chinois (Hong Kong R.A.S.)"/>
              <xsd:enumeration value="Chinois (Chine)"/>
              <xsd:enumeration value="Chinois (Taïwan)"/>
              <xsd:enumeration value="Croate (Croatie)"/>
              <xsd:enumeration value="Tchèque (République tchèque)"/>
              <xsd:enumeration value="Danois (Danemark)"/>
              <xsd:enumeration value="Néerlandais (Pays-Bas)"/>
              <xsd:enumeration value="Anglais"/>
              <xsd:enumeration value="Estonien (Estonie)"/>
              <xsd:enumeration value="Finnois (Finlande)"/>
              <xsd:enumeration value="Français (France)"/>
              <xsd:enumeration value="Allemand (Allemagne)"/>
              <xsd:enumeration value="Grec (Grèce)"/>
              <xsd:enumeration value="Hébreu (Israël)"/>
              <xsd:enumeration value="Hindi (Inde)"/>
              <xsd:enumeration value="Hongrois (Hongrie)"/>
              <xsd:enumeration value="Indonésien (Indonésie)"/>
              <xsd:enumeration value="Italien (Italie)"/>
              <xsd:enumeration value="Japonais (Japon)"/>
              <xsd:enumeration value="Coréen (Corée)"/>
              <xsd:enumeration value="Letton (Lettonie)"/>
              <xsd:enumeration value="Lituanien (Lituanie)"/>
              <xsd:enumeration value="Malais (Malaisie)"/>
              <xsd:enumeration value="Norvégien (Bokmal) (Norvège)"/>
              <xsd:enumeration value="Polonais (Pologne)"/>
              <xsd:enumeration value="Portugais (Brésil)"/>
              <xsd:enumeration value="Portugais (Portugal)"/>
              <xsd:enumeration value="Roumain (Roumanie)"/>
              <xsd:enumeration value="Russe (Russie)"/>
              <xsd:enumeration value="Serbe (Latin, Serbie)"/>
              <xsd:enumeration value="Slovaque (Slovaquie)"/>
              <xsd:enumeration value="Slovène (Slovénie)"/>
              <xsd:enumeration value="Espagnol (Espagne)"/>
              <xsd:enumeration value="Suédois (Suède)"/>
              <xsd:enumeration value="Thaï (Thaïlande)"/>
              <xsd:enumeration value="Turc (Turquie)"/>
              <xsd:enumeration value="Ukrainien (Ukraine)"/>
              <xsd:enumeration value="Ourdou (République islamique du Pakistan)"/>
              <xsd:enumeration value="Vietnamien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7c4c9101-ca6c-4953-bf15-5ed2fb777a67" elementFormDefault="qualified">
    <xsd:import namespace="http://schemas.microsoft.com/office/2006/documentManagement/types"/>
    <xsd:import namespace="http://schemas.microsoft.com/office/infopath/2007/PartnerControls"/>
    <xsd:element name="Titre_x0020_anglais" ma:index="2" nillable="true" ma:displayName="Titre anglais" ma:description="Titre du contenu en ANG" ma:internalName="Titre_x0020_anglais" ma:readOnly="false">
      <xsd:simpleType>
        <xsd:restriction base="dms:Text">
          <xsd:maxLength value="255"/>
        </xsd:restriction>
      </xsd:simpleType>
    </xsd:element>
    <xsd:element name="Langue_x0020_de_x0020_la_x0020_présentation" ma:index="3" nillable="true" ma:displayName="Langues" ma:format="Dropdown" ma:internalName="Langue_x0020_de_x0020_la_x0020_pr_x00e9_sentation">
      <xsd:simpleType>
        <xsd:restriction base="dms:Choice">
          <xsd:enumeration value="Français et Anglais"/>
          <xsd:enumeration value="Anglais"/>
          <xsd:enumeration value="Français"/>
          <xsd:enumeration value="Autre"/>
        </xsd:restriction>
      </xsd:simpleType>
    </xsd:element>
    <xsd:element name="Notes1" ma:index="5" nillable="true" ma:displayName="Notes / Commentaires" ma:format="Dropdown" ma:internalName="Notes1">
      <xsd:simpleType>
        <xsd:restriction base="dms:Note">
          <xsd:maxLength value="255"/>
        </xsd:restriction>
      </xsd:simpleType>
    </xsd:element>
    <xsd:element name="PublicCible" ma:index="7" nillable="true" ma:displayName="Public cible" ma:format="Dropdown" ma:internalName="PublicCible">
      <xsd:complexType>
        <xsd:complexContent>
          <xsd:extension base="dms:MultiChoice">
            <xsd:sequence>
              <xsd:element name="Value" maxOccurs="unbounded" minOccurs="0" nillable="true">
                <xsd:simpleType>
                  <xsd:restriction base="dms:Choice">
                    <xsd:enumeration value="Primaire"/>
                    <xsd:enumeration value="Secondaire - Premier cycle"/>
                    <xsd:enumeration value="Secondaire - Deuxième cycle"/>
                    <xsd:enumeration value="Adulte"/>
                    <xsd:enumeration value="Intervenants"/>
                    <xsd:enumeration value="Milieu juridique"/>
                    <xsd:enumeration value="Secondaire"/>
                    <xsd:enumeration value="Éducaloi"/>
                    <xsd:enumeration value="Externe"/>
                  </xsd:restriction>
                </xsd:simpleType>
              </xsd:element>
            </xsd:sequence>
          </xsd:extension>
        </xsd:complexContent>
      </xsd:complexType>
    </xsd:element>
    <xsd:element name="EnVeille" ma:index="8" nillable="true" ma:displayName="À veiller" ma:default="0" ma:format="Dropdown" ma:indexed="true" ma:internalName="EnVeille" ma:readOnly="false">
      <xsd:simpleType>
        <xsd:restriction base="dms:Boolean"/>
      </xsd:simpleType>
    </xsd:element>
    <xsd:element name="Descriptif" ma:index="9" nillable="true" ma:displayName="Descriptif" ma:description="Texte apparaissant dans la vignette sur Educaloi.qc.ca/publications" ma:hidden="true" ma:internalName="Descriptif" ma:readOnly="false">
      <xsd:simpleType>
        <xsd:restriction base="dms:Note"/>
      </xsd:simpleType>
    </xsd:element>
    <xsd:element name="MiseAJour" ma:index="10" nillable="true" ma:displayName="Date de mise à jour" ma:description="Date de la dernière mise à jour complète" ma:format="DateOnly" ma:hidden="true" ma:indexed="true" ma:internalName="MiseAJour">
      <xsd:simpleType>
        <xsd:restriction base="dms:DateTime"/>
      </xsd:simpleType>
    </xsd:element>
    <xsd:element name="Champ_x0020_d_x0027_expertise12" ma:index="11" nillable="true" ma:displayName="Champ d'expertise" ma:format="Dropdown" ma:hidden="true" ma:internalName="Champ_x0020_d_x0027_expertise12">
      <xsd:simpleType>
        <xsd:restriction base="dms:Choice">
          <xsd:enumeration value="Communication Claire du Droit"/>
          <xsd:enumeration value="Information/Éducation Juridique"/>
          <xsd:enumeration value="Autre"/>
        </xsd:restriction>
      </xsd:simpleType>
    </xsd:element>
    <xsd:element name="À_x0020_lire_x0020_aussi" ma:index="12" nillable="true" ma:displayName="À lire aussi" ma:default="-" ma:description="Module noeuds connexes dans Wordpress" ma:hidden="true" ma:internalName="_x00c0__x0020_lire_x0020_aussi" ma:readOnly="false">
      <xsd:complexType>
        <xsd:complexContent>
          <xsd:extension base="dms:MultiChoiceFillIn">
            <xsd:sequence>
              <xsd:element name="Value" maxOccurs="unbounded" minOccurs="0" nillable="true">
                <xsd:simpleType>
                  <xsd:union memberTypes="dms:Text">
                    <xsd:simpleType>
                      <xsd:restriction base="dms:Choice">
                        <xsd:enumeration value="-"/>
                        <xsd:enumeration value="Accès à l'information"/>
                        <xsd:enumeration value="Accident automobile"/>
                        <xsd:enumeration value="Accidents au travail"/>
                        <xsd:enumeration value="Achat d'un véhicule"/>
                        <xsd:enumeration value="Actions collectives"/>
                        <xsd:enumeration value="Adoption et procréation assistée"/>
                        <xsd:enumeration value="Aide et ressources pour les victimes"/>
                        <xsd:enumeration value="Aide juridique"/>
                        <xsd:enumeration value="Aide sociale"/>
                        <xsd:enumeration value="Assurances"/>
                        <xsd:enumeration value="Avortement"/>
                        <xsd:enumeration value="Cartes de crédit"/>
                        <xsd:enumeration value="Casier judiciaire"/>
                        <xsd:enumeration value="Choisir une propriété"/>
                        <xsd:enumeration value="Conciliation travail-famille"/>
                        <xsd:enumeration value="Congés et vacances"/>
                        <xsd:enumeration value="Conjoints de fait"/>
                        <xsd:enumeration value="Consentement aux soins"/>
                        <xsd:enumeration value="Consentement sexuel"/>
                        <xsd:enumeration value="Contrats de service"/>
                        <xsd:enumeration value="Contrats de télécommunication"/>
                        <xsd:enumeration value="Contraventions"/>
                        <xsd:enumeration value="Cour des petites créances"/>
                        <xsd:enumeration value="Crimes et infractions – autres"/>
                        <xsd:enumeration value="Décès d'un proche"/>
                        <xsd:enumeration value="Demander l'assurance-emploi"/>
                        <xsd:enumeration value="Démarrer une entreprise"/>
                        <xsd:enumeration value="Déterminer la garde des enfants"/>
                        <xsd:enumeration value="Devenir propriétaire"/>
                        <xsd:enumeration value="Divorce - les premiers moments"/>
                        <xsd:enumeration value="Divorce - les procédures à la cour"/>
                        <xsd:enumeration value="Divorce - partage des biens"/>
                        <xsd:enumeration value="Divorce - pension alimentaire pour l'ex-époux"/>
                        <xsd:enumeration value="Documents officiels"/>
                        <xsd:enumeration value="Dossier criminel d'adolescent"/>
                        <xsd:enumeration value="Dossier médical"/>
                        <xsd:enumeration value="Droits des ados"/>
                        <xsd:enumeration value="Droits et responsabilités au travail"/>
                        <xsd:enumeration value="Droits et responsabilités des parents"/>
                        <xsd:enumeration value="Droits linguistiques"/>
                        <xsd:enumeration value="École et travail"/>
                        <xsd:enumeration value="Égalité et diversité"/>
                        <xsd:enumeration value="Être grand-parent"/>
                        <xsd:enumeration value="Exercer la garde des enfants"/>
                        <xsd:enumeration value="Financer l'achat d'une propriété"/>
                        <xsd:enumeration value="Fiches carrière"/>
                        <xsd:enumeration value="Fonctionnement du procès"/>
                        <xsd:enumeration value="Garanties et réparations"/>
                        <xsd:enumeration value="Garde des enfants - situations particulières"/>
                        <xsd:enumeration value="Gérer une succession - Particularités autochtones"/>
                        <xsd:enumeration value="Habiter un logement"/>
                        <xsd:enumeration value="Harcèlement au travail"/>
                        <xsd:enumeration value="Hébergement des aînés"/>
                        <xsd:enumeration value="Horaire de travail"/>
                        <xsd:enumeration value="Infractions avec violence"/>
                        <xsd:enumeration value="Infractions liées aux drogues"/>
                        <xsd:enumeration value="Infractions sexuelles"/>
                        <xsd:enumeration value="Infractions sur la route"/>
                        <xsd:enumeration value="Interaction avec la police"/>
                        <xsd:enumeration value="Intimidation et les ados"/>
                        <xsd:enumeration value="Justice pénale pour adolescent - rôle des parents"/>
                        <xsd:enumeration value="Le Curateur public"/>
                        <xsd:enumeration value="Les professionnels de l'immobilier"/>
                        <xsd:enumeration value="Lien de filiation"/>
                        <xsd:enumeration value="Liquidation de la succession"/>
                        <xsd:enumeration value="Location d’un bien"/>
                        <xsd:enumeration value="Lois sur le travail"/>
                        <xsd:enumeration value="Loisirs et abonnements"/>
                        <xsd:enumeration value="Louer un logement"/>
                        <xsd:enumeration value="Mariage"/>
                        <xsd:enumeration value="Médiation familiale"/>
                        <xsd:enumeration value="Mise en demeure"/>
                        <xsd:enumeration value="Modifier une pension alimentaire pour enfants"/>
                        <xsd:enumeration value="Notions juridiques de base"/>
                        <xsd:enumeration value="Obtenir une pension alimentaire pour enfant"/>
                        <xsd:enumeration value="Règles spécifiques aux organismes de bienfaisance enregistrés"/>
                        <xsd:enumeration value="Organismes publics"/>
                        <xsd:enumeration value="Exploiter un organisme sans but lucratif (OSBL)"/>
                        <xsd:enumeration value="Parents et éducation"/>
                        <xsd:enumeration value="Parents séparés"/>
                        <xsd:enumeration value="Payer la pension alimentaire pour enfant"/>
                        <xsd:enumeration value="Pension alimentaire pour enfants - situations particulières"/>
                        <xsd:enumeration value="Perdre son emploi"/>
                        <xsd:enumeration value="Protéger un proche: particularités autochtones"/>
                        <xsd:enumeration value="Protéger un proche"/>
                        <xsd:enumeration value="Plainte et dénonciation"/>
                        <xsd:enumeration value="Plaintes et recours contre le gouvernement"/>
                        <xsd:enumeration value="Plaintes et recours en santé"/>
                        <xsd:enumeration value="Plaintes et recours"/>
                        <xsd:enumeration value="Planifier sa succession - particularités autochtones"/>
                        <xsd:enumeration value="Planifier sa succession"/>
                        <xsd:enumeration value="Favoriser son autonomie"/>
                        <xsd:enumeration value="Préarrangements funéraires"/>
                        <xsd:enumeration value="Prêts et financement"/>
                        <xsd:enumeration value="Procès criminel"/>
                        <xsd:enumeration value="Processus criminel: particularités autochtones"/>
                        <xsd:enumeration value="Professionnels de la santé"/>
                        <xsd:enumeration value="Professionnels du droit"/>
                        <xsd:enumeration value="Protection des enfants"/>
                        <xsd:enumeration value="Protection du consommateur - règles particulières"/>
                        <xsd:enumeration value="Quand un ado commet un crime"/>
                        <xsd:enumeration value="Quitter son emploi"/>
                        <xsd:enumeration value="Quitter un logement"/>
                        <xsd:enumeration value="Tribunal administratif du logement"/>
                        <xsd:enumeration value="Régime public de santé"/>
                        <xsd:enumeration value="Régimes matrimoniaux"/>
                        <xsd:enumeration value="Régler un conflit"/>
                        <xsd:enumeration value="Relations avec les voisins"/>
                        <xsd:enumeration value="Rénovations et construction"/>
                        <xsd:enumeration value="Réparations et garanties sur un véhicule"/>
                        <xsd:enumeration value="Responsabilité civile et contrats"/>
                        <xsd:enumeration value="Salaire"/>
                        <xsd:enumeration value="Santé et sexualité des ados"/>
                        <xsd:enumeration value="Santé mentale"/>
                        <xsd:enumeration value="Séparation des conjoints de fait - argent et maison"/>
                        <xsd:enumeration value="Séparation des conjoints de fait - les premiers moments"/>
                        <xsd:enumeration value="Séparation des conjoints de fait - procédures à la cour"/>
                        <xsd:enumeration value="Soins de fin de vie"/>
                        <xsd:enumeration value="Surendettement et faillite"/>
                        <xsd:enumeration value="Testament"/>
                        <xsd:enumeration value="Travailleurs autonomes"/>
                        <xsd:enumeration value="Tribunal des droits de la personne"/>
                        <xsd:enumeration value="Tribunal pour adolescents"/>
                        <xsd:enumeration value="Tribunaux au Québec"/>
                        <xsd:enumeration value="Types d'entreprise"/>
                        <xsd:enumeration value="Types d'organismes"/>
                        <xsd:enumeration value="Vices cachés et garanties"/>
                        <xsd:enumeration value="Vie privée et renseignements personnels"/>
                        <xsd:enumeration value="Vol, fraude et vandalisme"/>
                        <xsd:enumeration value="Avoir une entreprise"/>
                        <xsd:enumeration value="Reprendre une entreprise"/>
                      </xsd:restriction>
                    </xsd:simpleType>
                  </xsd:union>
                </xsd:simpleType>
              </xsd:element>
            </xsd:sequence>
          </xsd:extension>
        </xsd:complexContent>
      </xsd:complexType>
    </xsd:element>
    <xsd:element name="Publications_x0020_liées" ma:index="13" nillable="true" ma:displayName="Publications liées" ma:default="Faire un choix" ma:hidden="true" ma:internalName="Publications_x0020_li_x00e9_es" ma:readOnly="false">
      <xsd:complexType>
        <xsd:complexContent>
          <xsd:extension base="dms:MultiChoice">
            <xsd:sequence>
              <xsd:element name="Value" maxOccurs="unbounded" minOccurs="0" nillable="true">
                <xsd:simpleType>
                  <xsd:restriction base="dms:Choice">
                    <xsd:enumeration value="Faire un choix"/>
                    <xsd:enumeration value="Balado - Planifier l'avenir, épisode 1 : La procuration"/>
                    <xsd:enumeration value="Balado - Planifier l'avenir, épisode 2 : Le mandat de protection"/>
                    <xsd:enumeration value="Balado - Planifier l'avenir, épisode 3 : Faire votre testament"/>
                    <xsd:enumeration value="Balado - Planifier l'avenir, épisode 4 : Utiliser le mandat de protection d’un proche : l’homologation"/>
                    <xsd:enumeration value="Balado - Planifier l'avenir, épisode 5 : Décès d’un proche : vérifier s’il existe un testament"/>
                    <xsd:enumeration value="Balado - Planifier l'avenir, épisode 6 : Être liquidateur d'une succession"/>
                    <xsd:enumeration value="Balado - #Apres - Épisode 1 - Plainte à la police et trousse médico-légale"/>
                    <xsd:enumeration value="Balado - #Apres - Épisode 2 - Médiation"/>
                    <xsd:enumeration value="Balado - #Apres - Épisode 3 - Procès criminel - de la plainte à la peine"/>
                    <xsd:enumeration value="Balado - Au coeur d'un procès - Épisode 1 | La préparation d’un procès"/>
                    <xsd:enumeration value="Balado - Au coeur d'un procès - Épisode 2 | Le procès"/>
                    <xsd:enumeration value="Guide - Accompagner les victimes d'agressions à caractère sexuel en situation de vulnérabilité"/>
                    <xsd:enumeration value="Guide - Accompanying Sexual Assault Victims in Vulnerable Situations"/>
                    <xsd:enumeration value="Guide - Aîné Investisseurs - Protect Your Money - From Financial Fraud and Abuse"/>
                    <xsd:enumeration value="Guide - Aîné Investisseurs - Protect Your Money - Remedies and Useful Ressources"/>
                    <xsd:enumeration value="Guide - Aîné Investisseurs - Protéger vos investissements - Contre la fraude et les abus financiers"/>
                    <xsd:enumeration value="Guide - Aîné Investisseurs - Protéger vos investissements - Recours et ressources utiles"/>
                    <xsd:enumeration value="Guide - Applying for a Divorce"/>
                    <xsd:enumeration value="Guide - Caregivers"/>
                    <xsd:enumeration value="Guide - Changing a Judgment (Common-Law Couples)"/>
                    <xsd:enumeration value="Guide - Processus judiciaire criminel et droits des accusés autochtones"/>
                    <xsd:enumeration value="Guide - Criminal Legal Process and the Rights of Indigenous People Accused of a Crime"/>
                    <xsd:enumeration value="Guide - Dealing With a Death and Settling an Estate"/>
                    <xsd:enumeration value="Guide - Décès et succession - Comment gérer le décès"/>
                    <xsd:enumeration value="Guide - Droits et responsabilités des jeunes mères - Manuel d'animation"/>
                    <xsd:enumeration value="Guide - Droits et responsabilités des jeunes mères - Guide d'information"/>
                    <xsd:enumeration value="Guide - Faire une demande en divorce"/>
                    <xsd:enumeration value="Guide - Faire votre testament"/>
                    <xsd:enumeration value="Guide - Femmes judiciarisées - Guide d'animation"/>
                    <xsd:enumeration value="Guide - Femmes judiciarisées - Guide d'information juridique"/>
                    <xsd:enumeration value="Guide - Animation Guide Community Workers - Wills and Estates for people living in a community"/>
                    <xsd:enumeration value="Guide - Guide intervenant (Présentation) - Testament et successions - Quand on réside dans une communauté"/>
                    <xsd:enumeration value="Guide - Health Care Decisions"/>
                    <xsd:enumeration value="Guide - Homologation - Using a Protection Mandate"/>
                    <xsd:enumeration value="Guide - Homologation - Utiliser le mandat de protection"/>
                    <xsd:enumeration value="Guide - Housing for Seniors"/>
                    <xsd:enumeration value="Guide - Info Sheet 1 - Finding reliable legal information"/>
                    <xsd:enumeration value="Guide - Info Sheet 2 - Free and low-cost legal services"/>
                    <xsd:enumeration value="Guide - Info Sheet 3 - Legal information vs Legal advice"/>
                    <xsd:enumeration value="Guide - Info Sheet 4 - Legal Responsibilites of Staff and Volunteers"/>
                    <xsd:enumeration value="Guide - Intervenir auprès des familles"/>
                    <xsd:enumeration value="Guide - Intervenir auprès des personnes LGBTQ+ victimes de violences sexuelles"/>
                    <xsd:enumeration value="Guide - Itinérance - Criminal Records"/>
                    <xsd:enumeration value="Guide - Itinérance - Démarches administratives"/>
                    <xsd:enumeration value="Guide - Itinérance - Health care"/>
                    <xsd:enumeration value="Guide - Itinérance - Identity Documents and Banking"/>
                    <xsd:enumeration value="Guide - Itinérance - Le casier judiciaire"/>
                    <xsd:enumeration value="Guide - Itinérance - Les principaux statuts des personnes immigrantes"/>
                    <xsd:enumeration value="Guide - Itinérance - Les soins de santé"/>
                    <xsd:enumeration value="Guide - Itinérance - Main Types of Immigrant Status"/>
                    <xsd:enumeration value="Guide - Le contrat de procuration - Confier la gestion de vos affaires"/>
                    <xsd:enumeration value="Guide - Le mandat de protection - Pour nommer une personne"/>
                    <xsd:enumeration value="Guide - Les adolescents et la justice pénale - Guide pour les participants (LSJPA)"/>
                    <xsd:enumeration value="Guide - L'hébergement des aînés"/>
                    <xsd:enumeration value="Guide - Making Changes to a Divorce Judgment"/>
                    <xsd:enumeration value="Guide - Medical Decisions - What is consent"/>
                    <xsd:enumeration value="Guide - Modifier un jugement de divorce"/>
                    <xsd:enumeration value="Guide - Modifier un jugement sur la garde et la pension alimentaire des enfants"/>
                    <xsd:enumeration value="Guide - Powers of Attorney"/>
                    <xsd:enumeration value="Guide - Prévoir ses soins de santé"/>
                    <xsd:enumeration value="Guide - Proches aidants"/>
                    <xsd:enumeration value="Guide - Protection Mandates - Naming Someone to Act fo You"/>
                    <xsd:enumeration value="Guide - Wills"/>
                    <xsd:enumeration value="Guide - Women and the Criminal Justice System"/>
                    <xsd:enumeration value="Depliant - Consumer Warranties - Protection Against Defects"/>
                    <xsd:enumeration value="Dépliant - Cartographie: Prévoir ses soins de santé"/>
                    <xsd:enumeration value="Dépliant - Cartography: Plan Your Heatlh Care"/>
                    <xsd:enumeration value="Depliant - Was Your Teenager Stopped by the Police?"/>
                    <xsd:enumeration value="Depliant - Votre adolescent a des démêlés avec la Justice"/>
                    <xsd:enumeration value="Depliant - Advance Medical Directives - Expressing Wishes Ahead of Time"/>
                    <xsd:enumeration value="Depliant - Powers of Attorney and Protection Mandates - Differences Between Them"/>
                    <xsd:enumeration value="Depliant - Estate Executors - Role and Responsibilities"/>
                    <xsd:enumeration value="Depliant - Wills - Common Questions"/>
                    <xsd:enumeration value="Depliant - Planning Ahead - 10 Steps to Peace of Mind"/>
                    <xsd:enumeration value="Depliant - Organ Donation - Making Your Wishes Known"/>
                    <xsd:enumeration value="Depliant - Making a Will When You Live in an Indigenous Community"/>
                    <xsd:enumeration value="Depliant - When a Loved One Dies in an Indigenous Community - First Steps"/>
                    <xsd:enumeration value="Depliant - Décès d'un proche dans une communauté autochtone - Les premières tâches à accomplir"/>
                    <xsd:enumeration value="Depliant - Logement au Québec - Quels sont vos droits"/>
                    <xsd:enumeration value="Depliant - Faire son testament - Quand on vit dans une communauté autochtone"/>
                    <xsd:enumeration value="Depliant - Complaints About Health or Social Services - Where to Turn"/>
                    <xsd:enumeration value="Depliant - Social Media - Our Legal Responsibilities"/>
                    <xsd:enumeration value="Depliant - Intimidation et la loi des pistes pour intervenir"/>
                    <xsd:enumeration value="Depliant - Charitable Donations - Giving Wisely"/>
                    <xsd:enumeration value="Depliant - Volunteers and Non-profits in Quebec - Responsibilites and Best Practices"/>
                    <xsd:enumeration value="Depliant - Autorité parentale - Les droits et les obligations des parents envers leurs enfants"/>
                    <xsd:enumeration value="Depliant - Parental Authority - Rights and Duties of Parents Toward Children"/>
                    <xsd:enumeration value="Depliant - Trees and Fences"/>
                    <xsd:enumeration value="Depliant - Language Rights in Court in Quebec"/>
                    <xsd:enumeration value="Depliant - Health and Social Services in English - What The Law Says"/>
                    <xsd:enumeration value="Depliant - Médiation familiale - Une autre solution que le tribunal"/>
                    <xsd:enumeration value="Depliant - Garde des enfants lors de la rupture - Les droits et devoirs des parents"/>
                    <xsd:enumeration value="Depliant - Pension alimentaire pour enfants - Continuer de subvenir aux besoin des enfants après une séparation"/>
                    <xsd:enumeration value="Depliant - Separation of Common-Law Couples - Different Rules Than Married Couples"/>
                    <xsd:enumeration value="Depliant - Child Custody When Parents Break Up - Rights and Duties of Parents"/>
                    <xsd:enumeration value="Depliant - Child Support - Providing for Children When Parents Separate"/>
                    <xsd:enumeration value="Depliant - Hébergement d’une personne en perte d’autonomie : qui décide?"/>
                    <xsd:enumeration value="Depliant - Procuration - Comment vous protéger"/>
                    <xsd:enumeration value="Depliant - Powers of Attorney - Protecting Youself"/>
                    <xsd:enumeration value="Depliant - Therapies de conversion"/>
                    <xsd:enumeration value="Depliant - Conversion Therapy"/>
                    <xsd:enumeration value="Vidéo - Aide juridique, Volet contributif"/>
                    <xsd:enumeration value="Video - Accès au dossier médical"/>
                    <xsd:enumeration value="Video - Accusés autochtones - demander un rapport Gladue"/>
                    <xsd:enumeration value="Video - Accusés autochtones - intéragir avec les policiers"/>
                    <xsd:enumeration value="Video - Accusés autochtones - le droit de garder le silence"/>
                    <xsd:enumeration value="Video - Accusés autochtones - plaider coupable"/>
                    <xsd:enumeration value="Video - Agression sexuelle - y a-t-il un délai pour porter plainte"/>
                    <xsd:enumeration value="Video - Annuler un achat en ligne"/>
                    <xsd:enumeration value="Video - Being Called for Jury Duty"/>
                    <xsd:enumeration value="Video - Cancelling Online Purchase"/>
                    <xsd:enumeration value="Video - Cannabis - Possession"/>
                    <xsd:enumeration value="Video - Cannabis - Related Crimes"/>
                    <xsd:enumeration value="Video - Cannabis - When you can consume"/>
                    <xsd:enumeration value="Video - Child Support at Age 18"/>
                    <xsd:enumeration value="Video - Class Actions"/>
                    <xsd:enumeration value="Video - Conduire au Québec - Les accidents"/>
                    <xsd:enumeration value="Video - Confidentialité des procès-verbaux des organismes sans but lucratif"/>
                    <xsd:enumeration value="Video - Conflit - le tribunal ne peut plus être le premier réflexe"/>
                    <xsd:enumeration value="Video - Consent to Treatment"/>
                    <xsd:enumeration value="Video - Consentement aux soins"/>
                    <xsd:enumeration value="Video - Consentement sexuel - et si je change d'avis"/>
                    <xsd:enumeration value="Video - Contracts by Email"/>
                    <xsd:enumeration value="Video - Demander le divorce"/>
                    <xsd:enumeration value="Video - Différence entre un procès criminel ou pénal et un procès civil"/>
                    <xsd:enumeration value="Video - Differences Between Civil Trials and Criminal or Penal Trials"/>
                    <xsd:enumeration value="Video - Directors of Charities and Conflicts of Interest"/>
                    <xsd:enumeration value="Video - Discrimination in Housing"/>
                    <xsd:enumeration value="Video - Dois-tu répondre aux questions des policiers"/>
                    <xsd:enumeration value="Video - Driving in Quebec - Accidents"/>
                    <xsd:enumeration value="Video - Droits LGBTQ"/>
                    <xsd:enumeration value="Video - Ending a Contract With a Daycare"/>
                    <xsd:enumeration value="Video - Être convoqué comme Juré"/>
                    <xsd:enumeration value="Video - Evidence in Small Claims Court"/>
                    <xsd:enumeration value="Video - Family Patrimony"/>
                    <xsd:enumeration value="Video - Faut-il une blessure pour qu'il y ait un crime"/>
                    <xsd:enumeration value="Video - Filling for Divorce"/>
                    <xsd:enumeration value="Video - Financial Support for an Ex Spouse"/>
                    <xsd:enumeration value="Video - Freedom of Expression and the Internet"/>
                    <xsd:enumeration value="Video - Heating in Rental Housing"/>
                    <xsd:enumeration value="Video - Incapacity and The Public Curator"/>
                    <xsd:enumeration value="Video - Interception par les policiers - le droit à l'avocat"/>
                    <xsd:enumeration value="Video - Introduction to registered Charities"/>
                    <xsd:enumeration value="Video - Job Interviews"/>
                    <xsd:enumeration value="Video - La jurisprudence"/>
                    <xsd:enumeration value="Video - La pension alimentaire à 18 ans"/>
                    <xsd:enumeration value="Video - La pension alimentaire pour l'ex-époux"/>
                    <xsd:enumeration value="Video - Language Rights in the Court"/>
                    <xsd:enumeration value="Video - Legal Aid, services requiring a contribution"/>
                    <xsd:enumeration value="Video - Le chauffage et le logement"/>
                    <xsd:enumeration value="Video - Le fardeau de preuve en droit"/>
                    <xsd:enumeration value="Video - Le patrimoine familiale"/>
                    <xsd:enumeration value="Video - Le rôle du jury dans un procès"/>
                    <xsd:enumeration value="Video - Le secret professionnel"/>
                    <xsd:enumeration value="Video - Les actions collectives"/>
                    <xsd:enumeration value="Video - Les arbres et les relations entre voisins"/>
                    <xsd:enumeration value="Video - Les conflits d'intérêts des administrateurs d'organismes de bienfaisance"/>
                    <xsd:enumeration value="Video - Les contrats faits par courriel"/>
                    <xsd:enumeration value="Video - Les crimes à caractère sexuel (webinaire)"/>
                    <xsd:enumeration value="Video - Les droits des conjoints de fait"/>
                    <xsd:enumeration value="Video - Les droits linguistiques devant les tribunaux"/>
                    <xsd:enumeration value="Video - Les entrevues d'embauche"/>
                    <xsd:enumeration value="Video - Les injonctions"/>
                    <xsd:enumeration value="Video - Les libérations conditionnelles"/>
                    <xsd:enumeration value="Video - Les organismes de bienfaisance"/>
                    <xsd:enumeration value="Video - LGBTQ+ Rights"/>
                    <xsd:enumeration value="Video - Liberté d'expression et Internet"/>
                    <xsd:enumeration value="Video - L'importance de respecter tes conditions"/>
                    <xsd:enumeration value="Video - L'inaptitude et la Curateur public"/>
                    <xsd:enumeration value="Video - Logement - la discrimination est interdite"/>
                    <xsd:enumeration value="Video - Losing Child Custody"/>
                    <xsd:enumeration value="Video - Magasinage - La garantie légale"/>
                    <xsd:enumeration value="Video - Magasinage - Remboursement et échange"/>
                    <xsd:enumeration value="Video - Médiation aux petites créances"/>
                    <xsd:enumeration value="Video - Mediation in Small Claims Court"/>
                    <xsd:enumeration value="Video - Medical records - Who Can Have Access"/>
                    <xsd:enumeration value="Video - Mettre fin à son contrat de garderie"/>
                    <xsd:enumeration value="Video - No money to Pay a Fine"/>
                    <xsd:enumeration value="Video - Organismes de bienfaisance enregistrés - activités commerciales"/>
                    <xsd:enumeration value="Video - Organismes de bienfaisance enregistrés - activités politiques"/>
                    <xsd:enumeration value="Video - Partager les photos intimes d'une personne sans son accord"/>
                    <xsd:enumeration value="Video - Partager une image intime - à qui la faute"/>
                    <xsd:enumeration value="Video - Pas l'argent pour payer une amende"/>
                    <xsd:enumeration value="Video - Perdre la garde des enfants"/>
                    <xsd:enumeration value="Video - Preuves aux petites créances"/>
                    <xsd:enumeration value="Video - Procès criminel - qui prend en charge les procédures"/>
                    <xsd:enumeration value="Video - Protect Your Money From Financial Fraud and Abuse"/>
                    <xsd:enumeration value="Video - Protecting Yourself - Powers of Attorney"/>
                    <xsd:enumeration value="Video - Qui aura la garde des enfants"/>
                    <xsd:enumeration value="Video - Registered Charities - Rules on Business Activities"/>
                    <xsd:enumeration value="Video - Registered Charities - Rules on Political Activities"/>
                    <xsd:enumeration value="Video - Se protéger - la procuration"/>
                    <xsd:enumeration value="Video - Shopping - Returns and Exchanges"/>
                    <xsd:enumeration value="Video - Shopping - The Automatic Warranty"/>
                    <xsd:enumeration value="Video - Système de justice - qui peut t'aider"/>
                    <xsd:enumeration value="Video - The Confidentiality of Minutes of Non-Profit Organization"/>
                    <xsd:enumeration value="Video - The Jury's Role in a Court Trial"/>
                    <xsd:enumeration value="Video - The Legal Burden of Proof"/>
                    <xsd:enumeration value="Video - The Rights of Common Law Couples"/>
                    <xsd:enumeration value="Video - Tools for Planning Ahead - Power of Attorney"/>
                    <xsd:enumeration value="Video - Tools for Planning Ahead - Protection Mandates"/>
                    <xsd:enumeration value="Video - Tools for Planning Ahead - Wills"/>
                    <xsd:enumeration value="Video - Travail - Refuser les heures supplémentaires"/>
                    <xsd:enumeration value="Video - Travel - Four Tips for Smooth Sailing"/>
                    <xsd:enumeration value="Video - Trees and Neighbourly Relations"/>
                    <xsd:enumeration value="Video - Un crime est-il possible entre ados"/>
                    <xsd:enumeration value="Video - Un proche peut-il vous frauder"/>
                    <xsd:enumeration value="Video - Victims of Violence - Ending an Apartment Lease"/>
                    <xsd:enumeration value="Video - Violence conjugale ou sexuelle - mettre fin à son bail"/>
                    <xsd:enumeration value="Video - Votre ex à la maison - même sans votre accord"/>
                    <xsd:enumeration value="Video - Votre logement - Aucun depot"/>
                    <xsd:enumeration value="Video - Voyage - 4 trucs pour partir l'esprit tranquille"/>
                    <xsd:enumeration value="Video - What is Jurisprudence"/>
                    <xsd:enumeration value="Video - Who Gets Child Custody"/>
                    <xsd:enumeration value="Video - Work - Refusing Overtime"/>
                    <xsd:enumeration value="Video - Your Apartment - No Deposit"/>
                    <xsd:enumeration value="Video - Intervenir auprès des personnes LGBTQ+ victimes de violences sexuelles : Définir le consentement"/>
                    <xsd:enumeration value="Video - Intervenir auprès des personnes LGBTQ+ victimes de violences sexuelles : Recours si les droits ne sont pas respectés"/>
                    <xsd:enumeration value="Video - Intervenir auprès des personnes LGBTQ+ victimes de violences sexuelles : Démarches après une agression sexuelle"/>
                    <xsd:enumeration value="Apprentissage en ligne - Formation en ligne : Intervenir auprès des victimes de violence conjugale"/>
                    <xsd:enumeration value="Apprentissage en ligne - Formation en ligne : Intervenir auprès des personnes immigrantes victimes d’agression sexuelle"/>
                    <xsd:enumeration value="Apprentissage en ligne - Comprendre les infractions à caractère sexuel et le processus judiciaire"/>
                    <xsd:enumeration value="Infographie - Shopping Online - 6 Tips to Reduce Your Risks"/>
                    <xsd:enumeration value="Infographie - Achats en ligne - 6 précautions à prendre"/>
                    <xsd:enumeration value="Infographie - Bullying and Youth"/>
                    <xsd:enumeration value="Infographie - Intimidation chez les jeunes"/>
                    <xsd:enumeration value="Infographie - Children Testifying Before the Youth Division - Who Does What in the Courtroom"/>
                    <xsd:enumeration value="Infographie - Children Testifying Before the Youth Division- How to Tell Your Story"/>
                    <xsd:enumeration value="Infographie - Children Testifying Before the Youth Division- Why Do You Have to Tell Your Story?"/>
                    <xsd:enumeration value="Infographie - Temoignage enfant TDLJ - Comment tu dois raconter ton histoire"/>
                    <xsd:enumeration value="Infographie - Temoignage enfant TDLJ - Pourquoi du dois raconter ton histoire"/>
                    <xsd:enumeration value="Infographie - Temoignage enfant TDLJ - Qui fait quoi dans la salle"/>
                    <xsd:enumeration value="Infographie - Map Access to Health and Social Services in English"/>
                    <xsd:enumeration value="Infographie - Divorce - Main Steps in the Court Process"/>
                    <xsd:enumeration value="Infographie - Separation of Common-Law Couples - The Court Process"/>
                    <xsd:enumeration value="Infographie - Divorce - les principales étapes du processus à la cour"/>
                    <xsd:enumeration value="Infographie - Séparation des conjoints de fait - processus à la cour"/>
                    <xsd:enumeration value="Infographie - Devenir propriétaire en 7 étapes"/>
                    <xsd:enumeration value="Infographie - 7 Steps to Ownership"/>
                    <xsd:enumeration value="Infographie - Therapies de conversion"/>
                    <xsd:enumeration value="Infographie - Conversion therapy"/>
                  </xsd:restriction>
                </xsd:simpleType>
              </xsd:element>
            </xsd:sequence>
          </xsd:extension>
        </xsd:complexContent>
      </xsd:complexType>
    </xsd:element>
    <xsd:element name="Poids" ma:index="14" nillable="true" ma:displayName="Poids" ma:decimals="0" ma:hidden="true" ma:internalName="Poids" ma:readOnly="false">
      <xsd:simpleType>
        <xsd:restriction base="dms:Number">
          <xsd:maxInclusive value="15"/>
          <xsd:minInclusive value="0"/>
        </xsd:restriction>
      </xsd:simpleType>
    </xsd:element>
    <xsd:element name="Date_x0020_d_x0027_impression" ma:index="16" nillable="true" ma:displayName="Date de la dernière impression" ma:format="DateOnly" ma:hidden="true" ma:internalName="Date_x0020_d_x0027_impression" ma:readOnly="false">
      <xsd:simpleType>
        <xsd:restriction base="dms:DateTime"/>
      </xsd:simpleType>
    </xsd:element>
    <xsd:element name="EnLigneEnFrSur" ma:index="17" nillable="true" ma:displayName="En ligne sur site tiers" ma:format="Dropdown" ma:hidden="true" ma:internalName="EnLigneEnFrSur">
      <xsd:complexType>
        <xsd:complexContent>
          <xsd:extension base="dms:MultiChoiceFillIn">
            <xsd:sequence>
              <xsd:element name="Value" maxOccurs="unbounded" minOccurs="0" nillable="true">
                <xsd:simpleType>
                  <xsd:union memberTypes="dms:Text">
                    <xsd:simpleType>
                      <xsd:restriction base="dms:Choice">
                        <xsd:enumeration value="educaloi.qc.ca"/>
                        <xsd:enumeration value="SITE DU MJQ"/>
                        <xsd:enumeration value="YouTube"/>
                      </xsd:restriction>
                    </xsd:simpleType>
                  </xsd:union>
                </xsd:simpleType>
              </xsd:element>
            </xsd:sequence>
          </xsd:extension>
        </xsd:complexContent>
      </xsd:complexType>
    </xsd:element>
    <xsd:element name="DateDePublication" ma:index="18" nillable="true" ma:displayName="Date de publication" ma:format="DateOnly" ma:hidden="true" ma:indexed="true" ma:internalName="DateDePublication" ma:readOnly="false">
      <xsd:simpleType>
        <xsd:restriction base="dms:DateTime"/>
      </xsd:simpleType>
    </xsd:element>
    <xsd:element name="Graphiste" ma:index="19" nillable="true" ma:displayName="Collaborateur / fournisseur externe" ma:format="Dropdown" ma:hidden="true" ma:internalName="Graphiste" ma:readOnly="false">
      <xsd:simpleType>
        <xsd:restriction base="dms:Choice">
          <xsd:enumeration value="5600K"/>
          <xsd:enumeration value="Alexandre Haslin/SDR"/>
          <xsd:enumeration value="Aline Gauthier"/>
          <xsd:enumeration value="Andrea-Nicolas Cloutier"/>
          <xsd:enumeration value="Collège Rosemont"/>
          <xsd:enumeration value="Gabrielle Godbout"/>
          <xsd:enumeration value="Guy Hamelin"/>
          <xsd:enumeration value="L'enDroit (AC Paquin)"/>
          <xsd:enumeration value="Laurent Lebeau"/>
          <xsd:enumeration value="Mireille Fiset"/>
          <xsd:enumeration value="Panache"/>
          <xsd:enumeration value="Samuel Poliquin"/>
          <xsd:enumeration value="Wapikoni Mobile"/>
          <xsd:enumeration value="Éducaloi"/>
          <xsd:enumeration value="Ginette"/>
          <xsd:enumeration value="Renaud"/>
          <xsd:enumeration value="Éducaloi (interne)"/>
        </xsd:restriction>
      </xsd:simpleType>
    </xsd:element>
    <xsd:element name="nb_x0020_pages" ma:index="20" nillable="true" ma:displayName="Nb pages" ma:decimals="0" ma:hidden="true" ma:internalName="nb_x0020_pages" ma:readOnly="false" ma:percentage="FALSE">
      <xsd:simpleType>
        <xsd:restriction base="dms:Number"/>
      </xsd:simpleType>
    </xsd:element>
    <xsd:element name="Partenariat" ma:index="21" nillable="true" ma:displayName="Partenariat" ma:format="Dropdown" ma:hidden="true" ma:internalName="Partenariat">
      <xsd:simpleType>
        <xsd:union memberTypes="dms:Text">
          <xsd:simpleType>
            <xsd:restriction base="dms:Choice">
              <xsd:enumeration value="Bureau d'aide aux victimes d'actes criminels"/>
              <xsd:enumeration value="Dans Vos Poches"/>
              <xsd:enumeration value="Élections Québec"/>
              <xsd:enumeration value="Financière Sun Life"/>
              <xsd:enumeration value="Protégez-vous"/>
              <xsd:enumeration value="RQAP"/>
              <xsd:enumeration value="Ville de Montréal"/>
            </xsd:restriction>
          </xsd:simpleType>
        </xsd:union>
      </xsd:simpleType>
    </xsd:element>
    <xsd:element name="Durée_x0020__x0028_minutes_x0029_" ma:index="22" nillable="true" ma:displayName="Durée en minutes" ma:format="Dropdown" ma:hidden="true" ma:internalName="Dur_x00e9_e_x0020__x0028_minutes_x0029_" ma:readOnly="false" ma:percentage="FALSE">
      <xsd:simpleType>
        <xsd:restriction base="dms:Number"/>
      </xsd:simpleType>
    </xsd:element>
    <xsd:element name="Année_x0020_de_x0020_développement" ma:index="23" nillable="true" ma:displayName="Année de développement" ma:format="Dropdown" ma:hidden="true" ma:internalName="Ann_x00e9_e_x0020_de_x0020_d_x00e9_veloppement">
      <xsd:simpleType>
        <xsd:restriction base="dms:Text">
          <xsd:maxLength value="255"/>
        </xsd:restriction>
      </xsd:simpleType>
    </xsd:element>
    <xsd:element name="Coordo_x0020_responsable" ma:index="24" nillable="true" ma:displayName="Coordo responsable" ma:default="" ma:hidden="true" ma:list="UserInfo" ma:SharePointGroup="0" ma:internalName="Coordo_x0020_responsable"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hème_Vidéo" ma:index="25" nillable="true" ma:displayName="Titre de la série" ma:description="Quelle est la thématique de la vidéo? Ex: quiz, Educaloi.TV, etc." ma:format="Dropdown" ma:hidden="true" ma:indexed="true" ma:internalName="Th_x00e8_me_Vid_x00e9_o">
      <xsd:simpleType>
        <xsd:restriction base="dms:Choice">
          <xsd:enumeration value="(À définir)"/>
          <xsd:enumeration value="Educaloi.TV"/>
          <xsd:enumeration value="TV Jeunesse - jeu questionnaire"/>
          <xsd:enumeration value="Familles"/>
          <xsd:enumeration value="Vrai ou Faux"/>
          <xsd:enumeration value="LSJPA Autochtones"/>
          <xsd:enumeration value="Getting Started in Quebec"/>
          <xsd:enumeration value="FAVAC"/>
          <xsd:enumeration value="CN - Autochtones"/>
          <xsd:enumeration value="Capsules - Droit criminel"/>
          <xsd:enumeration value="Webinaires"/>
          <xsd:enumeration value="CHSSN"/>
          <xsd:enumeration value="Intervenir LGBTQ+ Violences Sexuelles"/>
          <xsd:enumeration value="Planifier l'avenir"/>
          <xsd:enumeration value="#Après"/>
          <xsd:enumeration value="Au coeur d'un procès"/>
          <xsd:enumeration value="#C'est quoi l'affaire"/>
          <xsd:enumeration value="Choisir mon testament"/>
          <xsd:enumeration value="Violences dans une relation intime LGBTQ+"/>
        </xsd:restriction>
      </xsd:simpleType>
    </xsd:element>
    <xsd:element name="TaxCatchAll" ma:index="31" nillable="true" ma:displayName="Taxonomy Catch All Column" ma:hidden="true" ma:list="{cc76b3d9-fc3b-4c5d-afcf-44cc642b1146}" ma:internalName="TaxCatchAll" ma:readOnly="false" ma:showField="CatchAllData" ma:web="7c4c9101-ca6c-4953-bf15-5ed2fb777a67">
      <xsd:complexType>
        <xsd:complexContent>
          <xsd:extension base="dms:MultiChoiceLookup">
            <xsd:sequence>
              <xsd:element name="Value" type="dms:Lookup" maxOccurs="unbounded" minOccurs="0" nillable="true"/>
            </xsd:sequence>
          </xsd:extension>
        </xsd:complexContent>
      </xsd:complexType>
    </xsd:element>
    <xsd:element name="Categorie" ma:index="32" nillable="true" ma:displayName="Z_OLD_Categorie" ma:format="Dropdown" ma:hidden="true" ma:list="86ababbb-d499-4b91-9d52-7485cd8b0809" ma:internalName="Categorie" ma:readOnly="false" ma:showField="Title">
      <xsd:simpleType>
        <xsd:restriction base="dms:Lookup"/>
      </xsd:simpleType>
    </xsd:element>
    <xsd:element name="SharedWithUsers" ma:index="34"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rnière_x0020_animation" ma:index="35" nillable="true" ma:displayName="Z_OLD_Dernière animation" ma:format="DateOnly" ma:hidden="true" ma:internalName="Derni_x00e8_re_x0020_animation" ma:readOnly="false">
      <xsd:simpleType>
        <xsd:restriction base="dms:DateTime"/>
      </xsd:simpleType>
    </xsd:element>
    <xsd:element name="SharedWithDetails" ma:index="36" nillable="true" ma:displayName="Partagé avec détails" ma:hidden="true" ma:internalName="SharedWithDetails" ma:readOnly="true">
      <xsd:simpleType>
        <xsd:restriction base="dms:Note"/>
      </xsd:simpleType>
    </xsd:element>
    <xsd:element name="Derniers_animateurs" ma:index="38" nillable="true" ma:displayName="Z_OLD_Derniers_animateurs" ma:description="Choisir le ou les derniers animateurs de cette présentation." ma:hidden="true" ma:list="UserInfo" ma:SharePointGroup="0" ma:internalName="Derniers_animateurs"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nLigneFR" ma:index="42" nillable="true" ma:displayName="Z_OLD_En ligne" ma:default="0" ma:hidden="true" ma:internalName="EnLigneFR" ma:readOnly="false">
      <xsd:simpleType>
        <xsd:restriction base="dms:Boolean"/>
      </xsd:simpleType>
    </xsd:element>
    <xsd:element name="Intervenants" ma:index="43" nillable="true" ma:displayName="Z_OLD_Intervenants" ma:default="0" ma:description="Pour le filtre intervenants de la section Publications sur Wordpress" ma:hidden="true" ma:internalName="Intervenants" ma:readOnly="false">
      <xsd:simpleType>
        <xsd:restriction base="dms:Boolean"/>
      </xsd:simpleType>
    </xsd:element>
    <xsd:element name="Refonte_migré" ma:index="46" nillable="true" ma:displayName="Refonte_migré" ma:default="0" ma:hidden="true" ma:internalName="Refonte_migr_x00e9_" ma:readOnly="false">
      <xsd:simpleType>
        <xsd:restriction base="dms:Boolean"/>
      </xsd:simpleType>
    </xsd:element>
    <xsd:element name="Type_x0020_d_x0027_activité" ma:index="47" nillable="true" ma:displayName="Type d'activité (old)" ma:format="Dropdown" ma:hidden="true" ma:indexed="true" ma:internalName="Type_x0020_d_x0027_activit_x00e9_">
      <xsd:simpleType>
        <xsd:restriction base="dms:Choice">
          <xsd:enumeration value="Apprentissage en ligne"/>
          <xsd:enumeration value="Atelier OBNL/Biblio"/>
          <xsd:enumeration value="Atelier en classe"/>
          <xsd:enumeration value="Trousse pédagogique"/>
          <xsd:enumeration value="Textes pour Éducation financière"/>
          <xsd:enumeration value="Jeux-questionnaires interactifs"/>
          <xsd:enumeration value="Guides pour l'éducation aux adultes"/>
          <xsd:enumeration value="Video"/>
          <xsd:enumeration value="Contenus imprimables / autres"/>
          <xsd:enumeration value="Atelier pour organisme communautaire"/>
        </xsd:restriction>
      </xsd:simpleType>
    </xsd:element>
    <xsd:element name="EnLigneEN" ma:index="48" nillable="true" ma:displayName="Z_OLD_En ligne (ANG)" ma:default="0" ma:hidden="true" ma:internalName="EnLigneEN" ma:readOnly="false">
      <xsd:simpleType>
        <xsd:restriction base="dms:Boolean"/>
      </xsd:simpleType>
    </xsd:element>
    <xsd:element name="Disciplines_x0020_scolaires" ma:index="50" nillable="true" ma:displayName="Z_OLD_Disciplines scolaires" ma:description="Disciplines scolaires affichés sur Educationjuridique.ca" ma:format="Dropdown" ma:hidden="true" ma:internalName="Disciplines_x0020_scolaires" ma:readOnly="false">
      <xsd:simpleType>
        <xsd:restriction base="dms:Choice">
          <xsd:enumeration value="Anglais, langue seconde"/>
          <xsd:enumeration value="Droit"/>
          <xsd:enumeration value="Éducation aux adultes"/>
          <xsd:enumeration value="Éducation financière"/>
          <xsd:enumeration value="English, language arts"/>
          <xsd:enumeration value="Entrepreneuriat"/>
          <xsd:enumeration value="Éthique et culture religieuse"/>
          <xsd:enumeration value="Exploration de la formation professionnelle"/>
          <xsd:enumeration value="Formation axée sur l'emploi"/>
          <xsd:enumeration value="Français"/>
          <xsd:enumeration value="Français, langue seconde"/>
          <xsd:enumeration value="Histoire et éducation à la citoyenneté"/>
          <xsd:enumeration value="Histoire du Québec et du Canada"/>
          <xsd:enumeration value="Monde contemporain"/>
          <xsd:enumeration value="Projet personnel d'orientation"/>
          <xsd:enumeration value="Univers social (primaire)"/>
        </xsd:restriction>
      </xsd:simpleType>
    </xsd:element>
    <xsd:element name="Niveau_x0020_suggéré" ma:index="51" nillable="true" ma:displayName="Z_OLD_Niveau suggéré" ma:description="Métadonnée qui appraît sur la page de la ressource sur le site EJ.ca (pas comme public-cible)" ma:format="Dropdown" ma:hidden="true" ma:internalName="Niveau_x0020_sugg_x00e9_r_x00e9_" ma:readOnly="false">
      <xsd:simpleType>
        <xsd:restriction base="dms:Choice">
          <xsd:enumeration value="Primaire - Premier cycle"/>
          <xsd:enumeration value="Primaire - Deuxième cycle"/>
          <xsd:enumeration value="Primaire - Troisième cycle"/>
          <xsd:enumeration value="Secondaire - Premier cycle"/>
          <xsd:enumeration value="1re secondaire"/>
          <xsd:enumeration value="2e secondaire"/>
          <xsd:enumeration value="Secondaire - Deuxième cycle"/>
          <xsd:enumeration value="3e secondaire"/>
          <xsd:enumeration value="4e secondaire"/>
          <xsd:enumeration value="5e secondaire"/>
          <xsd:enumeration value="16-25 ans"/>
          <xsd:enumeration value="Cégep"/>
          <xsd:enumeration value="Éducation aux adultes"/>
        </xsd:restriction>
      </xsd:simpleType>
    </xsd:element>
    <xsd:element name="Disponible" ma:index="71" nillable="true" ma:displayName="Z_OLD_Disponible à la commande en ligne" ma:default="1" ma:hidden="true" ma:internalName="Disponibl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19a9c1d-6107-471a-83e8-1a40088b2974" elementFormDefault="qualified">
    <xsd:import namespace="http://schemas.microsoft.com/office/2006/documentManagement/types"/>
    <xsd:import namespace="http://schemas.microsoft.com/office/infopath/2007/PartnerControls"/>
    <xsd:element name="_Statut" ma:index="4" nillable="true" ma:displayName="Statut" ma:format="Dropdown" ma:internalName="_Statut">
      <xsd:complexType>
        <xsd:complexContent>
          <xsd:extension base="dms:MultiChoice">
            <xsd:sequence>
              <xsd:element name="Value" maxOccurs="unbounded" minOccurs="0" nillable="true">
                <xsd:simpleType>
                  <xsd:restriction base="dms:Choice">
                    <xsd:enumeration value="En travail"/>
                    <xsd:enumeration value="Imprimé"/>
                    <xsd:enumeration value="Préalerte"/>
                    <xsd:enumeration value="Alerte Majeure"/>
                    <xsd:enumeration value="Alerte Mineure"/>
                    <xsd:enumeration value="Hors ligne"/>
                    <xsd:enumeration value="En ligne"/>
                  </xsd:restriction>
                </xsd:simpleType>
              </xsd:element>
            </xsd:sequence>
          </xsd:extension>
        </xsd:complexContent>
      </xsd:complexType>
    </xsd:element>
    <xsd:element name="_Enstock" ma:index="15" nillable="true" ma:displayName="En stock" ma:default="0" ma:format="Dropdown" ma:hidden="true" ma:internalName="_Enstock" ma:readOnly="false">
      <xsd:simpleType>
        <xsd:restriction base="dms:Boolean"/>
      </xsd:simpleType>
    </xsd:element>
    <xsd:element name="lcf76f155ced4ddcb4097134ff3c332f" ma:index="27"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false">
      <xsd:simpleType>
        <xsd:restriction base="dms:Text"/>
      </xsd:simpleType>
    </xsd:element>
    <xsd:element name="MediaServiceSearchProperties" ma:index="29" nillable="true" ma:displayName="MediaServiceSearchProperties" ma:hidden="true" ma:internalName="MediaServiceSearchProperties" ma:readOnly="false">
      <xsd:simpleType>
        <xsd:restriction base="dms:Note"/>
      </xsd:simpleType>
    </xsd:element>
    <xsd:element name="Client_x00e8_les" ma:index="33" nillable="true" ma:displayName="Z_OLD_Clientèles" ma:format="Dropdown" ma:hidden="true" ma:internalName="Client_x00e8_les" ma:readOnly="false">
      <xsd:simpleType>
        <xsd:restriction base="dms:Note"/>
      </xsd:simpleType>
    </xsd:element>
    <xsd:element name="MediaLengthInSeconds" ma:index="39" nillable="true" ma:displayName="Length (seconds)" ma:hidden="true" ma:internalName="MediaLengthInSeconds" ma:readOnly="true">
      <xsd:simpleType>
        <xsd:restriction base="dms:Unknown"/>
      </xsd:simpleType>
    </xsd:element>
    <xsd:element name="MediaServiceKeyPoints" ma:index="44" nillable="true" ma:displayName="KeyPoints" ma:hidden="true" ma:internalName="MediaServiceKeyPoints" ma:readOnly="true">
      <xsd:simpleType>
        <xsd:restriction base="dms:Note"/>
      </xsd:simpleType>
    </xsd:element>
    <xsd:element name="MediaServiceFastMetadata" ma:index="45" nillable="true" ma:displayName="MediaServiceFastMetadata" ma:hidden="true" ma:internalName="MediaServiceFastMetadata" ma:readOnly="true">
      <xsd:simpleType>
        <xsd:restriction base="dms:Note"/>
      </xsd:simpleType>
    </xsd:element>
    <xsd:element name="MediaServiceLocation" ma:index="49" nillable="true" ma:displayName="Location" ma:hidden="true" ma:internalName="MediaServiceLocation" ma:readOnly="false">
      <xsd:simpleType>
        <xsd:restriction base="dms:Text"/>
      </xsd:simpleType>
    </xsd:element>
    <xsd:element name="MediaServiceDateTaken" ma:index="53" nillable="true" ma:displayName="MediaServiceDateTaken" ma:description="" ma:hidden="true" ma:internalName="MediaServiceDateTaken" ma:readOnly="true">
      <xsd:simpleType>
        <xsd:restriction base="dms:Text"/>
      </xsd:simpleType>
    </xsd:element>
    <xsd:element name="MediaServiceAutoKeyPoints" ma:index="55" nillable="true" ma:displayName="MediaServiceAutoKeyPoints" ma:hidden="true" ma:internalName="MediaServiceAutoKeyPoints" ma:readOnly="false">
      <xsd:simpleType>
        <xsd:restriction base="dms:Note"/>
      </xsd:simpleType>
    </xsd:element>
    <xsd:element name="MediaServiceGenerationTime" ma:index="56" nillable="true" ma:displayName="MediaServiceGenerationTime" ma:hidden="true" ma:internalName="MediaServiceGenerationTime" ma:readOnly="true">
      <xsd:simpleType>
        <xsd:restriction base="dms:Text"/>
      </xsd:simpleType>
    </xsd:element>
    <xsd:element name="_Lien" ma:index="57" nillable="true" ma:displayName="Lien(s) vers le contenu (URL)" ma:description="Hyperliens vers des plateformes d'Éducaloi ou celles de tiers" ma:format="Hyperlink" ma:hidden="true" ma:internalName="_Li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CR" ma:index="58" nillable="true" ma:displayName="Extracted Text" ma:hidden="true" ma:internalName="MediaServiceOCR" ma:readOnly="true">
      <xsd:simpleType>
        <xsd:restriction base="dms:Note"/>
      </xsd:simpleType>
    </xsd:element>
    <xsd:element name="i907d86ec4584f6cb358ae81bbc1ea6b" ma:index="59" nillable="true" ma:taxonomy="true" ma:internalName="i907d86ec4584f6cb358ae81bbc1ea6b" ma:taxonomyFieldName="_Categorisation" ma:displayName="Categorisation" ma:indexed="true" ma:readOnly="false" ma:default="" ma:fieldId="{2907d86e-c458-4f6c-b358-ae81bbc1ea6b}" ma:sspId="299ed9a0-a2e4-4baf-bc0e-5da7c71c4752" ma:termSetId="18288f0d-28f3-4df4-8ee2-9185959cd787" ma:anchorId="00000000-0000-0000-0000-000000000000" ma:open="false" ma:isKeyword="false">
      <xsd:complexType>
        <xsd:sequence>
          <xsd:element ref="pc:Terms" minOccurs="0" maxOccurs="1"/>
        </xsd:sequence>
      </xsd:complexType>
    </xsd:element>
    <xsd:element name="Classement" ma:index="60" nillable="true" ma:displayName="Classement" ma:format="Dropdown" ma:hidden="true" ma:indexed="true" ma:internalName="Classement">
      <xsd:simpleType>
        <xsd:union memberTypes="dms:Text">
          <xsd:simpleType>
            <xsd:restriction base="dms:Choice">
              <xsd:enumeration value="Actualités"/>
              <xsd:enumeration value="Balados"/>
              <xsd:enumeration value="Depliants"/>
              <xsd:enumeration value="Education_juridique"/>
              <xsd:enumeration value="Dossiers Web"/>
              <xsd:enumeration value="Expertise"/>
              <xsd:enumeration value="Guide"/>
              <xsd:enumeration value="LLVD"/>
              <xsd:enumeration value="Partenariats"/>
              <xsd:enumeration value="Presentations"/>
              <xsd:enumeration value="Infographies"/>
              <xsd:enumeration value="Videos"/>
            </xsd:restriction>
          </xsd:simpleType>
        </xsd:union>
      </xsd:simpleType>
    </xsd:element>
    <xsd:element name="Date_Alerte" ma:index="61" nillable="true" ma:displayName="Date Alerte" ma:format="DateOnly" ma:hidden="true" ma:internalName="Date_Alerte" ma:readOnly="false">
      <xsd:simpleType>
        <xsd:restriction base="dms:DateTime"/>
      </xsd:simpleType>
    </xsd:element>
    <xsd:element name="MediaServiceEventHashCode" ma:index="62" nillable="true" ma:displayName="MediaServiceEventHashCode" ma:hidden="true" ma:internalName="MediaServiceEventHashCode" ma:readOnly="true">
      <xsd:simpleType>
        <xsd:restriction base="dms:Text"/>
      </xsd:simpleType>
    </xsd:element>
    <xsd:element name="MediaServiceMetadata" ma:index="66" nillable="true" ma:displayName="MediaServiceMetadata" ma:hidden="true" ma:internalName="MediaServiceMetadata" ma:readOnly="true">
      <xsd:simpleType>
        <xsd:restriction base="dms:Note"/>
      </xsd:simpleType>
    </xsd:element>
    <xsd:element name="Date_x0020_de_x0020_validation_x0020_juridique_x0020_compl_x00e8_te" ma:index="67" nillable="true" ma:displayName="Date de validation juridique complète" ma:format="DateOnly" ma:hidden="true" ma:internalName="Date_x0020_de_x0020_validation_x0020_juridique_x0020_compl_x00e8_te" ma:readOnly="false">
      <xsd:simpleType>
        <xsd:restriction base="dms:DateTime"/>
      </xsd:simpleType>
    </xsd:element>
    <xsd:element name="Date_x0020_de_x0020_validation_x0020_CCD_x002f_p_x00e9_dago_x002f_graphique" ma:index="68" nillable="true" ma:displayName="Date de validation CCD/pédago/graphique" ma:format="DateOnly" ma:hidden="true" ma:internalName="Date_x0020_de_x0020_validation_x0020_CCD_x002f_p_x00e9_dago_x002f_graphique" ma:readOnly="false">
      <xsd:simpleType>
        <xsd:restriction base="dms:DateTime"/>
      </xsd:simpleType>
    </xsd:element>
    <xsd:element name="MediaServiceBillingMetadata" ma:index="69" nillable="true" ma:displayName="MediaServiceBillingMetadata" ma:hidden="true" ma:internalName="MediaServiceBillingMetadata" ma:readOnly="true">
      <xsd:simpleType>
        <xsd:restriction base="dms:Note"/>
      </xsd:simpleType>
    </xsd:element>
    <xsd:element name="Publi_x00e9__x0020_sur" ma:index="72" nillable="true" ma:displayName="Publié sur" ma:format="Dropdown" ma:internalName="Publi_x00e9__x0020_sur">
      <xsd:simpleType>
        <xsd:restriction base="dms:Choice">
          <xsd:enumeration value="educaloi.qc.ca (youtube)"/>
          <xsd:enumeration value="Youtube"/>
          <xsd:enumeration value="Site du MJQ"/>
          <xsd:enumeration value="N/A"/>
          <xsd:enumeration value="Facebook"/>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C02BB2-70FE-4D99-A954-3A0CD7CF1EB8}">
  <ds:schemaRefs>
    <ds:schemaRef ds:uri="http://schemas.microsoft.com/sharepoint/v3/contenttype/forms"/>
  </ds:schemaRefs>
</ds:datastoreItem>
</file>

<file path=customXml/itemProps2.xml><?xml version="1.0" encoding="utf-8"?>
<ds:datastoreItem xmlns:ds="http://schemas.openxmlformats.org/officeDocument/2006/customXml" ds:itemID="{CAE8C6C2-DDA4-4AE5-86FD-885A7AFED248}">
  <ds:schemaRefs>
    <ds:schemaRef ds:uri="http://schemas.microsoft.com/office/infopath/2007/PartnerControls"/>
    <ds:schemaRef ds:uri="http://purl.org/dc/elements/1.1/"/>
    <ds:schemaRef ds:uri="http://schemas.microsoft.com/sharepoint/v3"/>
    <ds:schemaRef ds:uri="http://www.w3.org/XML/1998/namespace"/>
    <ds:schemaRef ds:uri="http://purl.org/dc/dcmitype/"/>
    <ds:schemaRef ds:uri="319a9c1d-6107-471a-83e8-1a40088b2974"/>
    <ds:schemaRef ds:uri="http://schemas.microsoft.com/office/2006/documentManagement/types"/>
    <ds:schemaRef ds:uri="http://purl.org/dc/terms/"/>
    <ds:schemaRef ds:uri="http://schemas.openxmlformats.org/package/2006/metadata/core-properties"/>
    <ds:schemaRef ds:uri="7c4c9101-ca6c-4953-bf15-5ed2fb777a67"/>
    <ds:schemaRef ds:uri="http://schemas.microsoft.com/office/2006/metadata/properties"/>
  </ds:schemaRefs>
</ds:datastoreItem>
</file>

<file path=customXml/itemProps3.xml><?xml version="1.0" encoding="utf-8"?>
<ds:datastoreItem xmlns:ds="http://schemas.openxmlformats.org/officeDocument/2006/customXml" ds:itemID="{9139408B-F3CA-488A-8AAB-8735D7D84A80}"/>
</file>

<file path=docProps/app.xml><?xml version="1.0" encoding="utf-8"?>
<Properties xmlns="http://schemas.openxmlformats.org/officeDocument/2006/extended-properties" xmlns:vt="http://schemas.openxmlformats.org/officeDocument/2006/docPropsVTypes">
  <Template>Gabarit_ateliers_education juridique_pour_les_adultes</Template>
  <TotalTime>42</TotalTime>
  <Words>3097</Words>
  <Application>Microsoft Office PowerPoint</Application>
  <PresentationFormat>Widescreen</PresentationFormat>
  <Paragraphs>319</Paragraphs>
  <Slides>17</Slides>
  <Notes>17</Notes>
  <HiddenSlides>1</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Thème Office</vt:lpstr>
      <vt:lpstr>My immigration status My couple</vt:lpstr>
      <vt:lpstr>Examining the situation  What do you see here?</vt:lpstr>
      <vt:lpstr>Understanding the legal issues Farah's story</vt:lpstr>
      <vt:lpstr>Separating or divorcing: consequences on the immigration status</vt:lpstr>
      <vt:lpstr>Sponsored people who got permanent residency</vt:lpstr>
      <vt:lpstr>Asylum seekers</vt:lpstr>
      <vt:lpstr>Recognized refugees</vt:lpstr>
      <vt:lpstr>A solution to staying:  Temporary residence permit in case of violence</vt:lpstr>
      <vt:lpstr>PowerPoint Presentation</vt:lpstr>
      <vt:lpstr>Finding help (Name of the organisation)</vt:lpstr>
      <vt:lpstr>Finding help Éducaloi</vt:lpstr>
      <vt:lpstr>Finding help ReBâtir</vt:lpstr>
      <vt:lpstr>Finding help Commission des services juridiques (legal aid)</vt:lpstr>
      <vt:lpstr>Finding help Referral services of the Barreau du Québec</vt:lpstr>
      <vt:lpstr>Taking action What could Farah do?</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lastModifiedBy>Gaëlle Feruzi</cp:lastModifiedBy>
  <cp:revision>349</cp:revision>
  <dcterms:created xsi:type="dcterms:W3CDTF">2024-06-10T18:08:19Z</dcterms:created>
  <dcterms:modified xsi:type="dcterms:W3CDTF">2026-02-18T20:59:02Z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0x010100EF9CD263CC683F48BC8AE0DBBAC34D4E</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8585c6fa-8898-402d-a585-05de632fd22c</vt:lpwstr>
  </property>
  <property fmtid="{D5CDD505-2E9C-101B-9397-08002B2CF9AE}" pid="12" name="ArticulateGUID">
    <vt:lpwstr>5CF067CA-AB16-4149-8FF6-60913BE7050E</vt:lpwstr>
  </property>
  <property fmtid="{D5CDD505-2E9C-101B-9397-08002B2CF9AE}" pid="13" name="ArticulatePath">
    <vt:lpwstr>https://educaloi.sharepoint.com/projets/081000/3_Productions_livrables/3_Atelier_ÉJ_Femmes/VF_Ateliers_FMC_apres_reforme_PL56_en_cours/6_Mon statut d'immigration_VF</vt:lpwstr>
  </property>
  <property fmtid="{D5CDD505-2E9C-101B-9397-08002B2CF9AE}" pid="14" name="_dlc_DocId">
    <vt:lpwstr>EDUC-1465940978-644</vt:lpwstr>
  </property>
  <property fmtid="{D5CDD505-2E9C-101B-9397-08002B2CF9AE}" pid="15" name="Titre anglais">
    <vt:lpwstr>To walk away and rebuild</vt:lpwstr>
  </property>
  <property fmtid="{D5CDD505-2E9C-101B-9397-08002B2CF9AE}" pid="16" name="TaxCatchAll">
    <vt:lpwstr/>
  </property>
  <property fmtid="{D5CDD505-2E9C-101B-9397-08002B2CF9AE}" pid="17" name="_Categorisation">
    <vt:lpwstr>4511;#educationjuridique.ca:Type d'activité:Trousse clé en main|3abe23ac-b6cc-41fc-aa46-c58121215972</vt:lpwstr>
  </property>
  <property fmtid="{D5CDD505-2E9C-101B-9397-08002B2CF9AE}" pid="18" name="_dlc_DocIdUrl">
    <vt:lpwstr>https://educaloi.sharepoint.com/projets/_layouts/15/DocIdRedir.aspx?ID=EDUC-1465940978-644, EDUC-1465940978-644</vt:lpwstr>
  </property>
  <property fmtid="{D5CDD505-2E9C-101B-9397-08002B2CF9AE}" pid="19" name="Refonte_migré">
    <vt:bool>false</vt:bool>
  </property>
  <property fmtid="{D5CDD505-2E9C-101B-9397-08002B2CF9AE}" pid="20" name="Publications">
    <vt:bool>false</vt:bool>
  </property>
  <property fmtid="{D5CDD505-2E9C-101B-9397-08002B2CF9AE}" pid="21" name="PublicCible">
    <vt:lpwstr/>
  </property>
  <property fmtid="{D5CDD505-2E9C-101B-9397-08002B2CF9AE}" pid="22" name="EnLigneFR">
    <vt:bool>false</vt:bool>
  </property>
  <property fmtid="{D5CDD505-2E9C-101B-9397-08002B2CF9AE}" pid="23" name="Disciplines scolaires">
    <vt:lpwstr/>
  </property>
  <property fmtid="{D5CDD505-2E9C-101B-9397-08002B2CF9AE}" pid="24" name="SujetGuide">
    <vt:lpwstr/>
  </property>
  <property fmtid="{D5CDD505-2E9C-101B-9397-08002B2CF9AE}" pid="25" name="Graphiste">
    <vt:lpwstr/>
  </property>
  <property fmtid="{D5CDD505-2E9C-101B-9397-08002B2CF9AE}" pid="26" name="Sujet">
    <vt:lpwstr/>
  </property>
  <property fmtid="{D5CDD505-2E9C-101B-9397-08002B2CF9AE}" pid="27" name="Thème_Vidéo">
    <vt:lpwstr/>
  </property>
  <property fmtid="{D5CDD505-2E9C-101B-9397-08002B2CF9AE}" pid="28" name="WP">
    <vt:bool>false</vt:bool>
  </property>
  <property fmtid="{D5CDD505-2E9C-101B-9397-08002B2CF9AE}" pid="29" name="Cat_texte">
    <vt:lpwstr/>
  </property>
  <property fmtid="{D5CDD505-2E9C-101B-9397-08002B2CF9AE}" pid="30" name="Type de contenu">
    <vt:lpwstr/>
  </property>
  <property fmtid="{D5CDD505-2E9C-101B-9397-08002B2CF9AE}" pid="31" name="Commentaire d'impression">
    <vt:lpwstr/>
  </property>
  <property fmtid="{D5CDD505-2E9C-101B-9397-08002B2CF9AE}" pid="32" name="Année de développement">
    <vt:lpwstr/>
  </property>
  <property fmtid="{D5CDD505-2E9C-101B-9397-08002B2CF9AE}" pid="33" name="EnLigneEN">
    <vt:bool>false</vt:bool>
  </property>
  <property fmtid="{D5CDD505-2E9C-101B-9397-08002B2CF9AE}" pid="34" name="Categorie">
    <vt:lpwstr/>
  </property>
  <property fmtid="{D5CDD505-2E9C-101B-9397-08002B2CF9AE}" pid="35" name="SharedWithUsers">
    <vt:lpwstr/>
  </property>
  <property fmtid="{D5CDD505-2E9C-101B-9397-08002B2CF9AE}" pid="36" name="EnLigneEnANGSur">
    <vt:lpwstr/>
  </property>
  <property fmtid="{D5CDD505-2E9C-101B-9397-08002B2CF9AE}" pid="37" name="Sujets">
    <vt:lpwstr/>
  </property>
  <property fmtid="{D5CDD505-2E9C-101B-9397-08002B2CF9AE}" pid="38" name="Clientèles">
    <vt:lpwstr/>
  </property>
  <property fmtid="{D5CDD505-2E9C-101B-9397-08002B2CF9AE}" pid="39" name="Champ d'expertise12">
    <vt:lpwstr/>
  </property>
  <property fmtid="{D5CDD505-2E9C-101B-9397-08002B2CF9AE}" pid="40" name="Publié">
    <vt:bool>false</vt:bool>
  </property>
  <property fmtid="{D5CDD505-2E9C-101B-9397-08002B2CF9AE}" pid="41" name="Type d'activité">
    <vt:lpwstr/>
  </property>
  <property fmtid="{D5CDD505-2E9C-101B-9397-08002B2CF9AE}" pid="42" name="Noeud">
    <vt:lpwstr/>
  </property>
  <property fmtid="{D5CDD505-2E9C-101B-9397-08002B2CF9AE}" pid="43" name="Facebook">
    <vt:bool>false</vt:bool>
  </property>
  <property fmtid="{D5CDD505-2E9C-101B-9397-08002B2CF9AE}" pid="44" name="EnLigneEnFrSur">
    <vt:lpwstr/>
  </property>
  <property fmtid="{D5CDD505-2E9C-101B-9397-08002B2CF9AE}" pid="45" name="Catégories Publications">
    <vt:lpwstr/>
  </property>
  <property fmtid="{D5CDD505-2E9C-101B-9397-08002B2CF9AE}" pid="46" name="Statut">
    <vt:lpwstr/>
  </property>
  <property fmtid="{D5CDD505-2E9C-101B-9397-08002B2CF9AE}" pid="47" name="YouTube">
    <vt:bool>false</vt:bool>
  </property>
  <property fmtid="{D5CDD505-2E9C-101B-9397-08002B2CF9AE}" pid="48" name="Coordo responsable">
    <vt:lpwstr/>
  </property>
  <property fmtid="{D5CDD505-2E9C-101B-9397-08002B2CF9AE}" pid="49" name="Niveau suggéré">
    <vt:lpwstr/>
  </property>
  <property fmtid="{D5CDD505-2E9C-101B-9397-08002B2CF9AE}" pid="50" name="Derniers_animateurs">
    <vt:lpwstr/>
  </property>
  <property fmtid="{D5CDD505-2E9C-101B-9397-08002B2CF9AE}" pid="51" name="Partenariat">
    <vt:lpwstr/>
  </property>
  <property fmtid="{D5CDD505-2E9C-101B-9397-08002B2CF9AE}" pid="52" name="_docset_NoMedatataSyncRequired">
    <vt:lpwstr>False</vt:lpwstr>
  </property>
</Properties>
</file>