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1" r:id="rId6"/>
    <p:sldId id="273" r:id="rId7"/>
    <p:sldId id="268" r:id="rId8"/>
    <p:sldId id="277" r:id="rId9"/>
    <p:sldId id="280" r:id="rId10"/>
    <p:sldId id="287" r:id="rId11"/>
    <p:sldId id="288" r:id="rId12"/>
    <p:sldId id="289" r:id="rId13"/>
    <p:sldId id="290" r:id="rId14"/>
    <p:sldId id="284" r:id="rId15"/>
    <p:sldId id="291" r:id="rId16"/>
    <p:sldId id="279" r:id="rId17"/>
    <p:sldId id="276" r:id="rId18"/>
    <p:sldId id="293" r:id="rId19"/>
    <p:sldId id="294"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82777-E91A-493D-E4ED-2128884B0E26}" name="Anne-Marie Lavoie" initials="AL" userId="S::anne-marie.lavoie@educaloi.qc.ca::1b24b5aa-6417-4ba1-9155-5b4918e5db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A6796-64B4-0492-10F8-6FB7BC3C9BB9}" v="6" dt="2026-02-18T21:15:00.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34672" autoAdjust="0"/>
  </p:normalViewPr>
  <p:slideViewPr>
    <p:cSldViewPr snapToGrid="0">
      <p:cViewPr varScale="1">
        <p:scale>
          <a:sx n="25" d="100"/>
          <a:sy n="25" d="100"/>
        </p:scale>
        <p:origin x="2052" y="32"/>
      </p:cViewPr>
      <p:guideLst/>
    </p:cSldViewPr>
  </p:slideViewPr>
  <p:notesTextViewPr>
    <p:cViewPr>
      <p:scale>
        <a:sx n="1" d="1"/>
        <a:sy n="1" d="1"/>
      </p:scale>
      <p:origin x="0" y="-5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421A6796-64B4-0492-10F8-6FB7BC3C9BB9}"/>
    <pc:docChg chg="modSld">
      <pc:chgData name="Nihal Selim" userId="S::nihal.selim@educaloi.qc.ca::5ebe341c-5dd7-4c31-8797-5d5454b6c11a" providerId="AD" clId="Web-{421A6796-64B4-0492-10F8-6FB7BC3C9BB9}" dt="2026-02-18T21:15:05.422" v="44"/>
      <pc:docMkLst>
        <pc:docMk/>
      </pc:docMkLst>
      <pc:sldChg chg="modSp modNotes">
        <pc:chgData name="Nihal Selim" userId="S::nihal.selim@educaloi.qc.ca::5ebe341c-5dd7-4c31-8797-5d5454b6c11a" providerId="AD" clId="Web-{421A6796-64B4-0492-10F8-6FB7BC3C9BB9}" dt="2026-02-18T21:12:37.125" v="35"/>
        <pc:sldMkLst>
          <pc:docMk/>
          <pc:sldMk cId="2258642045" sldId="268"/>
        </pc:sldMkLst>
        <pc:spChg chg="mod">
          <ac:chgData name="Nihal Selim" userId="S::nihal.selim@educaloi.qc.ca::5ebe341c-5dd7-4c31-8797-5d5454b6c11a" providerId="AD" clId="Web-{421A6796-64B4-0492-10F8-6FB7BC3C9BB9}" dt="2026-02-18T21:00:49.514" v="6" actId="20577"/>
          <ac:spMkLst>
            <pc:docMk/>
            <pc:sldMk cId="2258642045" sldId="268"/>
            <ac:spMk id="2" creationId="{31287A08-DE0A-3C22-D512-1325EE58DCAB}"/>
          </ac:spMkLst>
        </pc:spChg>
      </pc:sldChg>
      <pc:sldChg chg="modNotes">
        <pc:chgData name="Nihal Selim" userId="S::nihal.selim@educaloi.qc.ca::5ebe341c-5dd7-4c31-8797-5d5454b6c11a" providerId="AD" clId="Web-{421A6796-64B4-0492-10F8-6FB7BC3C9BB9}" dt="2026-02-18T21:00:38.577" v="2"/>
        <pc:sldMkLst>
          <pc:docMk/>
          <pc:sldMk cId="2562021519" sldId="273"/>
        </pc:sldMkLst>
      </pc:sldChg>
      <pc:sldChg chg="modNotes">
        <pc:chgData name="Nihal Selim" userId="S::nihal.selim@educaloi.qc.ca::5ebe341c-5dd7-4c31-8797-5d5454b6c11a" providerId="AD" clId="Web-{421A6796-64B4-0492-10F8-6FB7BC3C9BB9}" dt="2026-02-18T21:13:23.890" v="38"/>
        <pc:sldMkLst>
          <pc:docMk/>
          <pc:sldMk cId="412656306" sldId="277"/>
        </pc:sldMkLst>
      </pc:sldChg>
      <pc:sldChg chg="modSp modNotes">
        <pc:chgData name="Nihal Selim" userId="S::nihal.selim@educaloi.qc.ca::5ebe341c-5dd7-4c31-8797-5d5454b6c11a" providerId="AD" clId="Web-{421A6796-64B4-0492-10F8-6FB7BC3C9BB9}" dt="2026-02-18T21:15:05.422" v="44"/>
        <pc:sldMkLst>
          <pc:docMk/>
          <pc:sldMk cId="2120576460" sldId="279"/>
        </pc:sldMkLst>
        <pc:spChg chg="mod">
          <ac:chgData name="Nihal Selim" userId="S::nihal.selim@educaloi.qc.ca::5ebe341c-5dd7-4c31-8797-5d5454b6c11a" providerId="AD" clId="Web-{421A6796-64B4-0492-10F8-6FB7BC3C9BB9}" dt="2026-02-18T21:15:00.187" v="42" actId="20577"/>
          <ac:spMkLst>
            <pc:docMk/>
            <pc:sldMk cId="2120576460" sldId="279"/>
            <ac:spMk id="3" creationId="{2736D7D5-1126-A213-EBC9-FBE7AF17CC6D}"/>
          </ac:spMkLst>
        </pc:spChg>
      </pc:sldChg>
      <pc:sldChg chg="modNotes">
        <pc:chgData name="Nihal Selim" userId="S::nihal.selim@educaloi.qc.ca::5ebe341c-5dd7-4c31-8797-5d5454b6c11a" providerId="AD" clId="Web-{421A6796-64B4-0492-10F8-6FB7BC3C9BB9}" dt="2026-02-18T21:13:55.515" v="40"/>
        <pc:sldMkLst>
          <pc:docMk/>
          <pc:sldMk cId="1668909151"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2026-02-18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justice.ca/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droitpourelle@informelle.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ridiqc.gouv.qc.ca/en/separation-and-divorce/court/representing-yourself-in-court/joint-divorc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mediationquebec.ca/en/" TargetMode="External"/><Relationship Id="rId4" Type="http://schemas.openxmlformats.org/officeDocument/2006/relationships/hyperlink" Target="https://www.barreau.qc.ca/en/general-public/access-justice/referral-servic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1" TargetMode="External"/><Relationship Id="rId18" Type="http://schemas.openxmlformats.org/officeDocument/2006/relationships/hyperlink" Target="https://educaloi.qc.ca/en/publications/applying-for-a-divorce/" TargetMode="External"/><Relationship Id="rId2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2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0"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5" TargetMode="External"/><Relationship Id="rId2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3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4" TargetMode="External"/><Relationship Id="rId2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2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9" TargetMode="External"/><Relationship Id="rId2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3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4"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3" TargetMode="External"/><Relationship Id="rId2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2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0"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1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3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3"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2" TargetMode="External"/><Relationship Id="rId2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9" TargetMode="External"/><Relationship Id="rId3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2" TargetMode="External"/><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1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educaloi.qc.ca/en/capsules/family-mediation/" TargetMode="External"/><Relationship Id="rId12" Type="http://schemas.openxmlformats.org/officeDocument/2006/relationships/hyperlink" Target="https://sosviolenceconjugale.ca/fr/articles/13-questions-sur-le-droit-familial-en-contexte-de-violence-conjugal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a:t>Read the Facilitator’s Guide.</a:t>
            </a:r>
            <a:endParaRPr lang="fr-CA" dirty="0"/>
          </a:p>
          <a:p>
            <a:pPr marL="285750" indent="-285750">
              <a:buFont typeface="Arial,Sans-Serif"/>
              <a:buChar char="•"/>
            </a:pPr>
            <a:r>
              <a:rPr lang="en-CA"/>
              <a:t>Watch the associated videos.</a:t>
            </a:r>
            <a:endParaRPr lang="fr-CA" dirty="0"/>
          </a:p>
          <a:p>
            <a:pPr marL="285750" indent="-285750">
              <a:buFont typeface="Arial,Sans-Serif"/>
              <a:buChar char="•"/>
            </a:pPr>
            <a:r>
              <a:rPr lang="en-CA"/>
              <a:t>Read the notes at the bottom of each slide.</a:t>
            </a:r>
            <a:endParaRPr lang="en-US"/>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endParaRPr lang="en-US" dirty="0"/>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The "Info-Separation" service of the Info Justice centers offers free legal consultations with lawyers or notaries to ask legal questions related to separation.</a:t>
            </a:r>
            <a:endParaRPr lang="fr-CA" b="0" i="0" dirty="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To contact them: </a:t>
            </a:r>
            <a:r>
              <a:rPr lang="fr-CA" u="sng" dirty="0">
                <a:solidFill>
                  <a:srgbClr val="000000"/>
                </a:solidFill>
                <a:highlight>
                  <a:srgbClr val="F5F5F5"/>
                </a:highlight>
                <a:hlinkClick r:id="rId3"/>
              </a:rPr>
              <a:t>Info Justice</a:t>
            </a:r>
            <a:endParaRPr lang="fr-CA" b="0" i="0" u="sng" dirty="0">
              <a:solidFill>
                <a:srgbClr val="000000"/>
              </a:solidFill>
              <a:effectLst/>
              <a:highlight>
                <a:srgbClr val="F5F5F5"/>
              </a:highlight>
              <a:hlinkClick r:id="rId3"/>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FE5F-9FDD-55AA-C685-4ADA22AE62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ABB794-9F50-C1CB-8F5B-090F7763D4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7F4CC3-41D9-CB7A-087A-12C8FB7867C2}"/>
              </a:ext>
            </a:extLst>
          </p:cNvPr>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a:solidFill>
                <a:srgbClr val="444444"/>
              </a:solidFill>
              <a:highlight>
                <a:srgbClr val="F5F5F5"/>
              </a:highlight>
            </a:endParaRPr>
          </a:p>
          <a:p>
            <a:pPr marL="171450" indent="-171450">
              <a:buFont typeface="Arial,Sans-Serif"/>
              <a:buChar char="•"/>
            </a:pPr>
            <a:r>
              <a:rPr lang="fr-CA" dirty="0" err="1">
                <a:solidFill>
                  <a:srgbClr val="444444"/>
                </a:solidFill>
                <a:highlight>
                  <a:srgbClr val="F5F5F5"/>
                </a:highlight>
              </a:rPr>
              <a:t>Explain</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this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resource</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available</a:t>
            </a:r>
            <a:r>
              <a:rPr lang="fr-CA" dirty="0">
                <a:solidFill>
                  <a:srgbClr val="444444"/>
                </a:solidFill>
                <a:highlight>
                  <a:srgbClr val="F5F5F5"/>
                </a:highlight>
              </a:rPr>
              <a:t> to the </a:t>
            </a:r>
            <a:r>
              <a:rPr lang="fr-CA" dirty="0" err="1">
                <a:solidFill>
                  <a:srgbClr val="444444"/>
                </a:solidFill>
                <a:highlight>
                  <a:srgbClr val="F5F5F5"/>
                </a:highlight>
              </a:rPr>
              <a:t>particpants</a:t>
            </a:r>
            <a:r>
              <a:rPr lang="fr-CA" dirty="0">
                <a:solidFill>
                  <a:srgbClr val="444444"/>
                </a:solidFill>
                <a:highlight>
                  <a:srgbClr val="F5F5F5"/>
                </a:highlight>
              </a:rPr>
              <a:t> if </a:t>
            </a:r>
            <a:r>
              <a:rPr lang="fr-CA" dirty="0" err="1">
                <a:solidFill>
                  <a:srgbClr val="444444"/>
                </a:solidFill>
                <a:highlight>
                  <a:srgbClr val="F5F5F5"/>
                </a:highlight>
              </a:rPr>
              <a:t>they</a:t>
            </a:r>
            <a:r>
              <a:rPr lang="fr-CA" dirty="0">
                <a:solidFill>
                  <a:srgbClr val="444444"/>
                </a:solidFill>
                <a:highlight>
                  <a:srgbClr val="F5F5F5"/>
                </a:highlight>
              </a:rPr>
              <a:t> </a:t>
            </a:r>
            <a:r>
              <a:rPr lang="fr-CA" dirty="0" err="1">
                <a:solidFill>
                  <a:srgbClr val="444444"/>
                </a:solidFill>
                <a:highlight>
                  <a:srgbClr val="F5F5F5"/>
                </a:highlight>
              </a:rPr>
              <a:t>wish</a:t>
            </a:r>
            <a:r>
              <a:rPr lang="fr-CA" dirty="0">
                <a:solidFill>
                  <a:srgbClr val="444444"/>
                </a:solidFill>
                <a:highlight>
                  <a:srgbClr val="F5F5F5"/>
                </a:highlight>
              </a:rPr>
              <a:t> to </a:t>
            </a:r>
            <a:r>
              <a:rPr lang="fr-CA" dirty="0" err="1">
                <a:solidFill>
                  <a:srgbClr val="444444"/>
                </a:solidFill>
                <a:highlight>
                  <a:srgbClr val="F5F5F5"/>
                </a:highlight>
              </a:rPr>
              <a:t>get</a:t>
            </a:r>
            <a:r>
              <a:rPr lang="fr-CA" dirty="0">
                <a:solidFill>
                  <a:srgbClr val="444444"/>
                </a:solidFill>
                <a:highlight>
                  <a:srgbClr val="F5F5F5"/>
                </a:highlight>
              </a:rPr>
              <a:t> information on the </a:t>
            </a:r>
            <a:r>
              <a:rPr lang="fr-CA" dirty="0" err="1">
                <a:solidFill>
                  <a:srgbClr val="444444"/>
                </a:solidFill>
                <a:highlight>
                  <a:srgbClr val="F5F5F5"/>
                </a:highlight>
              </a:rPr>
              <a:t>separation</a:t>
            </a:r>
            <a:r>
              <a:rPr lang="fr-CA" dirty="0">
                <a:solidFill>
                  <a:srgbClr val="444444"/>
                </a:solidFill>
                <a:highlight>
                  <a:srgbClr val="F5F5F5"/>
                </a:highlight>
              </a:rPr>
              <a:t> or divorce process: </a:t>
            </a:r>
            <a:r>
              <a:rPr lang="fr-CA" dirty="0" err="1">
                <a:solidFill>
                  <a:srgbClr val="444444"/>
                </a:solidFill>
                <a:highlight>
                  <a:srgbClr val="F5F5F5"/>
                </a:highlight>
              </a:rPr>
              <a:t>Inform'elle</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 non-profit organisation </a:t>
            </a:r>
            <a:r>
              <a:rPr lang="fr-CA" dirty="0" err="1">
                <a:solidFill>
                  <a:srgbClr val="444444"/>
                </a:solidFill>
                <a:highlight>
                  <a:srgbClr val="F5F5F5"/>
                </a:highlight>
              </a:rPr>
              <a:t>whose</a:t>
            </a:r>
            <a:r>
              <a:rPr lang="fr-CA" dirty="0">
                <a:solidFill>
                  <a:srgbClr val="444444"/>
                </a:solidFill>
                <a:highlight>
                  <a:srgbClr val="F5F5F5"/>
                </a:highlight>
              </a:rPr>
              <a:t> mission </a:t>
            </a:r>
            <a:r>
              <a:rPr lang="fr-CA" dirty="0" err="1">
                <a:solidFill>
                  <a:srgbClr val="444444"/>
                </a:solidFill>
                <a:highlight>
                  <a:srgbClr val="F5F5F5"/>
                </a:highlight>
              </a:rPr>
              <a:t>is</a:t>
            </a:r>
            <a:r>
              <a:rPr lang="fr-CA" dirty="0">
                <a:solidFill>
                  <a:srgbClr val="444444"/>
                </a:solidFill>
                <a:highlight>
                  <a:srgbClr val="F5F5F5"/>
                </a:highlight>
              </a:rPr>
              <a:t> to </a:t>
            </a:r>
            <a:r>
              <a:rPr lang="fr-CA" dirty="0" err="1">
                <a:solidFill>
                  <a:srgbClr val="444444"/>
                </a:solidFill>
                <a:highlight>
                  <a:srgbClr val="F5F5F5"/>
                </a:highlight>
              </a:rPr>
              <a:t>make</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information in </a:t>
            </a:r>
            <a:r>
              <a:rPr lang="fr-CA" dirty="0" err="1">
                <a:solidFill>
                  <a:srgbClr val="444444"/>
                </a:solidFill>
                <a:highlight>
                  <a:srgbClr val="F5F5F5"/>
                </a:highlight>
              </a:rPr>
              <a:t>family</a:t>
            </a:r>
            <a:r>
              <a:rPr lang="fr-CA" dirty="0">
                <a:solidFill>
                  <a:srgbClr val="444444"/>
                </a:solidFill>
                <a:highlight>
                  <a:srgbClr val="F5F5F5"/>
                </a:highlight>
              </a:rPr>
              <a:t> </a:t>
            </a:r>
            <a:r>
              <a:rPr lang="fr-CA" dirty="0" err="1">
                <a:solidFill>
                  <a:srgbClr val="444444"/>
                </a:solidFill>
                <a:highlight>
                  <a:srgbClr val="F5F5F5"/>
                </a:highlight>
              </a:rPr>
              <a:t>law</a:t>
            </a:r>
            <a:r>
              <a:rPr lang="fr-CA" dirty="0">
                <a:solidFill>
                  <a:srgbClr val="444444"/>
                </a:solidFill>
                <a:highlight>
                  <a:srgbClr val="F5F5F5"/>
                </a:highlight>
              </a:rPr>
              <a:t> accessible and </a:t>
            </a:r>
            <a:r>
              <a:rPr lang="fr-CA" dirty="0" err="1">
                <a:solidFill>
                  <a:srgbClr val="444444"/>
                </a:solidFill>
                <a:highlight>
                  <a:srgbClr val="F5F5F5"/>
                </a:highlight>
              </a:rPr>
              <a:t>easy</a:t>
            </a:r>
            <a:r>
              <a:rPr lang="fr-CA" dirty="0">
                <a:solidFill>
                  <a:srgbClr val="444444"/>
                </a:solidFill>
                <a:highlight>
                  <a:srgbClr val="F5F5F5"/>
                </a:highlight>
              </a:rPr>
              <a:t> to </a:t>
            </a:r>
            <a:r>
              <a:rPr lang="fr-CA" dirty="0" err="1">
                <a:solidFill>
                  <a:srgbClr val="444444"/>
                </a:solidFill>
                <a:highlight>
                  <a:srgbClr val="F5F5F5"/>
                </a:highlight>
              </a:rPr>
              <a:t>understand</a:t>
            </a:r>
            <a:r>
              <a:rPr lang="fr-CA" dirty="0">
                <a:solidFill>
                  <a:srgbClr val="444444"/>
                </a:solidFill>
                <a:highlight>
                  <a:srgbClr val="F5F5F5"/>
                </a:highlight>
              </a:rPr>
              <a:t>. </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To </a:t>
            </a:r>
            <a:r>
              <a:rPr lang="fr-CA" dirty="0" err="1">
                <a:solidFill>
                  <a:srgbClr val="444444"/>
                </a:solidFill>
                <a:highlight>
                  <a:srgbClr val="F5F5F5"/>
                </a:highlight>
              </a:rPr>
              <a:t>reach</a:t>
            </a:r>
            <a:r>
              <a:rPr lang="fr-CA" dirty="0">
                <a:solidFill>
                  <a:srgbClr val="444444"/>
                </a:solidFill>
                <a:highlight>
                  <a:srgbClr val="F5F5F5"/>
                </a:highlight>
              </a:rPr>
              <a:t> </a:t>
            </a:r>
            <a:r>
              <a:rPr lang="fr-CA" dirty="0" err="1">
                <a:solidFill>
                  <a:srgbClr val="444444"/>
                </a:solidFill>
                <a:highlight>
                  <a:srgbClr val="F5F5F5"/>
                </a:highlight>
              </a:rPr>
              <a:t>them</a:t>
            </a:r>
            <a:r>
              <a:rPr lang="fr-CA" dirty="0">
                <a:solidFill>
                  <a:srgbClr val="444444"/>
                </a:solidFill>
                <a:highlight>
                  <a:srgbClr val="F5F5F5"/>
                </a:highlight>
              </a:rPr>
              <a:t>: 1-877-443-8221 or </a:t>
            </a:r>
            <a:r>
              <a:rPr lang="fr-CA" dirty="0" err="1">
                <a:solidFill>
                  <a:srgbClr val="444444"/>
                </a:solidFill>
                <a:highlight>
                  <a:srgbClr val="F5F5F5"/>
                </a:highlight>
              </a:rPr>
              <a:t>write</a:t>
            </a:r>
            <a:r>
              <a:rPr lang="fr-CA" dirty="0">
                <a:solidFill>
                  <a:srgbClr val="444444"/>
                </a:solidFill>
                <a:highlight>
                  <a:srgbClr val="F5F5F5"/>
                </a:highlight>
              </a:rPr>
              <a:t> to </a:t>
            </a:r>
            <a:r>
              <a:rPr lang="fr-CA" dirty="0">
                <a:solidFill>
                  <a:srgbClr val="444444"/>
                </a:solidFill>
                <a:highlight>
                  <a:srgbClr val="F5F5F5"/>
                </a:highlight>
                <a:hlinkClick r:id="rId3"/>
              </a:rPr>
              <a:t>droitpourelle@informelle.org</a:t>
            </a:r>
            <a:r>
              <a:rPr lang="fr-CA" dirty="0">
                <a:solidFill>
                  <a:srgbClr val="444444"/>
                </a:solidFill>
                <a:highlight>
                  <a:srgbClr val="F5F5F5"/>
                </a:highlight>
              </a:rPr>
              <a:t> </a:t>
            </a:r>
            <a:endParaRPr lang="fr-CA" dirty="0"/>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a:extLst>
              <a:ext uri="{FF2B5EF4-FFF2-40B4-BE49-F238E27FC236}">
                <a16:creationId xmlns:a16="http://schemas.microsoft.com/office/drawing/2014/main" id="{A11EB734-693C-20CF-5A2F-AAC3B6F9D692}"/>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2856179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CA" dirty="0"/>
          </a:p>
          <a:p>
            <a:endParaRPr lang="fr-CA" dirty="0"/>
          </a:p>
          <a:p>
            <a:r>
              <a:rPr lang="fr-CA" b="1" u="sng" dirty="0"/>
              <a:t>Instructions</a:t>
            </a:r>
            <a:endParaRPr lang="fr-CA" dirty="0"/>
          </a:p>
          <a:p>
            <a:endParaRPr lang="fr-CA" dirty="0"/>
          </a:p>
          <a:p>
            <a:pPr marL="171450" indent="-171450">
              <a:buFont typeface="Arial,Sans-Serif"/>
              <a:buChar char="•"/>
            </a:pPr>
            <a:r>
              <a:rPr lang="fr-CA" dirty="0" err="1"/>
              <a:t>Present</a:t>
            </a:r>
            <a:r>
              <a:rPr lang="fr-CA" dirty="0"/>
              <a:t> the </a:t>
            </a:r>
            <a:r>
              <a:rPr lang="fr-CA" dirty="0" err="1"/>
              <a:t>following</a:t>
            </a:r>
            <a:r>
              <a:rPr lang="fr-CA" dirty="0"/>
              <a:t> </a:t>
            </a:r>
            <a:r>
              <a:rPr lang="fr-CA" dirty="0" err="1"/>
              <a:t>resources</a:t>
            </a:r>
            <a:r>
              <a:rPr lang="fr-CA" dirty="0"/>
              <a:t>. </a:t>
            </a:r>
          </a:p>
          <a:p>
            <a:endParaRPr lang="fr-CA" dirty="0"/>
          </a:p>
          <a:p>
            <a:r>
              <a:rPr lang="fr-CA" b="1" u="sng" dirty="0"/>
              <a:t>Information to </a:t>
            </a:r>
            <a:r>
              <a:rPr lang="fr-CA" b="1" u="sng" dirty="0" err="1"/>
              <a:t>share</a:t>
            </a:r>
            <a:endParaRPr lang="fr-CA" dirty="0" err="1"/>
          </a:p>
          <a:p>
            <a:r>
              <a:rPr lang="fr-CA" dirty="0"/>
              <a:t> </a:t>
            </a:r>
          </a:p>
          <a:p>
            <a:pPr marL="285750" indent="-285750">
              <a:buFont typeface="Arial,Sans-Serif"/>
              <a:buChar char="•"/>
            </a:pPr>
            <a:r>
              <a:rPr lang="fr-CA" dirty="0" err="1">
                <a:hlinkClick r:id="rId3"/>
              </a:rPr>
              <a:t>JuridiQC</a:t>
            </a:r>
            <a:r>
              <a:rPr lang="fr-CA" dirty="0">
                <a:hlinkClick r:id="rId3"/>
              </a:rPr>
              <a:t> – Joint Divorce Help Tool</a:t>
            </a:r>
            <a:r>
              <a:rPr lang="fr-CA" dirty="0"/>
              <a:t>: free </a:t>
            </a:r>
            <a:r>
              <a:rPr lang="fr-CA" dirty="0" err="1"/>
              <a:t>tool</a:t>
            </a:r>
            <a:r>
              <a:rPr lang="fr-CA" dirty="0"/>
              <a:t> to guide </a:t>
            </a:r>
            <a:r>
              <a:rPr lang="fr-CA" dirty="0" err="1"/>
              <a:t>married</a:t>
            </a:r>
            <a:r>
              <a:rPr lang="fr-CA" dirty="0"/>
              <a:t> couples </a:t>
            </a:r>
            <a:r>
              <a:rPr lang="fr-CA" dirty="0" err="1"/>
              <a:t>who</a:t>
            </a:r>
            <a:r>
              <a:rPr lang="fr-CA" dirty="0"/>
              <a:t> </a:t>
            </a:r>
            <a:r>
              <a:rPr lang="fr-CA" dirty="0" err="1"/>
              <a:t>wish</a:t>
            </a:r>
            <a:r>
              <a:rPr lang="fr-CA" dirty="0"/>
              <a:t> to go </a:t>
            </a:r>
            <a:r>
              <a:rPr lang="fr-CA" dirty="0" err="1"/>
              <a:t>through</a:t>
            </a:r>
            <a:r>
              <a:rPr lang="fr-CA" dirty="0"/>
              <a:t> the process </a:t>
            </a:r>
            <a:r>
              <a:rPr lang="fr-CA" dirty="0" err="1"/>
              <a:t>together</a:t>
            </a:r>
            <a:r>
              <a:rPr lang="fr-CA" dirty="0"/>
              <a:t>.</a:t>
            </a:r>
          </a:p>
          <a:p>
            <a:pPr marL="285750" indent="-285750">
              <a:buFont typeface="Arial,Sans-Serif"/>
              <a:buChar char="•"/>
            </a:pPr>
            <a:r>
              <a:rPr lang="fr-CA" dirty="0" err="1">
                <a:hlinkClick r:id="rId4"/>
              </a:rPr>
              <a:t>Referral</a:t>
            </a:r>
            <a:r>
              <a:rPr lang="fr-CA" dirty="0">
                <a:hlinkClick r:id="rId4"/>
              </a:rPr>
              <a:t> services </a:t>
            </a:r>
            <a:r>
              <a:rPr lang="fr-CA" dirty="0" err="1">
                <a:hlinkClick r:id="rId4"/>
              </a:rPr>
              <a:t>from</a:t>
            </a:r>
            <a:r>
              <a:rPr lang="fr-CA" dirty="0">
                <a:hlinkClick r:id="rId4"/>
              </a:rPr>
              <a:t> the Barreau du Québec</a:t>
            </a:r>
            <a:r>
              <a:rPr lang="fr-CA" dirty="0"/>
              <a:t>: </a:t>
            </a:r>
            <a:r>
              <a:rPr lang="fr-CA" dirty="0" err="1"/>
              <a:t>this</a:t>
            </a:r>
            <a:r>
              <a:rPr lang="fr-CA" dirty="0"/>
              <a:t> service </a:t>
            </a:r>
            <a:r>
              <a:rPr lang="fr-CA" dirty="0" err="1"/>
              <a:t>offerred</a:t>
            </a:r>
            <a:r>
              <a:rPr lang="fr-CA" dirty="0"/>
              <a:t> by the </a:t>
            </a:r>
            <a:r>
              <a:rPr lang="fr-CA" dirty="0" err="1"/>
              <a:t>Quebec</a:t>
            </a:r>
            <a:r>
              <a:rPr lang="fr-CA" dirty="0"/>
              <a:t> Bar </a:t>
            </a:r>
            <a:r>
              <a:rPr lang="fr-CA" dirty="0" err="1"/>
              <a:t>helps</a:t>
            </a:r>
            <a:r>
              <a:rPr lang="fr-CA" dirty="0"/>
              <a:t> </a:t>
            </a:r>
            <a:r>
              <a:rPr lang="fr-CA" dirty="0" err="1"/>
              <a:t>you</a:t>
            </a:r>
            <a:r>
              <a:rPr lang="fr-CA" dirty="0"/>
              <a:t> </a:t>
            </a:r>
            <a:r>
              <a:rPr lang="fr-CA" dirty="0" err="1"/>
              <a:t>find</a:t>
            </a:r>
            <a:r>
              <a:rPr lang="fr-CA" dirty="0"/>
              <a:t> a </a:t>
            </a:r>
            <a:r>
              <a:rPr lang="fr-CA" dirty="0" err="1"/>
              <a:t>lawyer</a:t>
            </a:r>
            <a:r>
              <a:rPr lang="fr-CA" dirty="0"/>
              <a:t> by </a:t>
            </a:r>
            <a:r>
              <a:rPr lang="fr-CA" dirty="0" err="1"/>
              <a:t>legal</a:t>
            </a:r>
            <a:r>
              <a:rPr lang="fr-CA" dirty="0"/>
              <a:t> </a:t>
            </a:r>
            <a:r>
              <a:rPr lang="fr-CA" dirty="0" err="1"/>
              <a:t>filed</a:t>
            </a:r>
            <a:r>
              <a:rPr lang="fr-CA" dirty="0"/>
              <a:t>, </a:t>
            </a:r>
            <a:r>
              <a:rPr lang="fr-CA" dirty="0" err="1"/>
              <a:t>including</a:t>
            </a:r>
            <a:r>
              <a:rPr lang="fr-CA" dirty="0"/>
              <a:t> </a:t>
            </a:r>
            <a:r>
              <a:rPr lang="fr-CA" dirty="0" err="1"/>
              <a:t>family</a:t>
            </a:r>
            <a:r>
              <a:rPr lang="fr-CA" dirty="0"/>
              <a:t> </a:t>
            </a:r>
            <a:r>
              <a:rPr lang="fr-CA" dirty="0" err="1"/>
              <a:t>law</a:t>
            </a:r>
            <a:r>
              <a:rPr lang="fr-CA" dirty="0"/>
              <a:t>. </a:t>
            </a:r>
          </a:p>
          <a:p>
            <a:pPr marL="285750" indent="-285750">
              <a:buFont typeface="Arial,Sans-Serif"/>
              <a:buChar char="•"/>
            </a:pPr>
            <a:r>
              <a:rPr lang="fr-CA" dirty="0">
                <a:hlinkClick r:id="rId5"/>
              </a:rPr>
              <a:t>Association des médiateurs familiaux du Québec – </a:t>
            </a:r>
            <a:r>
              <a:rPr lang="fr-CA" dirty="0"/>
              <a:t> </a:t>
            </a:r>
            <a:r>
              <a:rPr lang="fr-CA" dirty="0" err="1"/>
              <a:t>Find</a:t>
            </a:r>
            <a:r>
              <a:rPr lang="fr-CA" dirty="0"/>
              <a:t> a </a:t>
            </a:r>
            <a:r>
              <a:rPr lang="fr-CA" dirty="0" err="1"/>
              <a:t>mediator</a:t>
            </a:r>
            <a:r>
              <a:rPr lang="fr-CA" dirty="0"/>
              <a:t> </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 for the workshop </a:t>
            </a:r>
            <a:r>
              <a:rPr lang="fr-CA" b="1" u="sng" dirty="0" err="1">
                <a:solidFill>
                  <a:srgbClr val="444444"/>
                </a:solidFill>
                <a:highlight>
                  <a:srgbClr val="F5F5F5"/>
                </a:highlight>
              </a:rPr>
              <a:t>facilitator</a:t>
            </a:r>
            <a:endParaRPr lang="fr-CA" dirty="0" err="1">
              <a:solidFill>
                <a:srgbClr val="444444"/>
              </a:solidFill>
              <a:highlight>
                <a:srgbClr val="F5F5F5"/>
              </a:highlight>
            </a:endParaRPr>
          </a:p>
          <a:p>
            <a:pPr marL="171450" indent="-171450">
              <a:buFont typeface="Arial"/>
              <a:buChar char="•"/>
            </a:pPr>
            <a:r>
              <a:rPr lang="en-CA">
                <a:solidFill>
                  <a:srgbClr val="444444"/>
                </a:solidFill>
                <a:highlight>
                  <a:srgbClr val="F5F5F5"/>
                </a:highlight>
              </a:rPr>
              <a:t>Remind the participants about the scenario shared at the beginning of the workshop</a:t>
            </a:r>
            <a:r>
              <a:rPr lang="fr-CA">
                <a:solidFill>
                  <a:srgbClr val="444444"/>
                </a:solidFill>
                <a:highlight>
                  <a:srgbClr val="F5F5F5"/>
                </a:highlight>
              </a:rPr>
              <a:t>. </a:t>
            </a:r>
            <a:endParaRPr lang="en-US" dirty="0">
              <a:solidFill>
                <a:srgbClr val="444444"/>
              </a:solidFill>
              <a:highlight>
                <a:srgbClr val="F5F5F5"/>
              </a:highlight>
            </a:endParaRPr>
          </a:p>
          <a:p>
            <a:pPr marL="171450" indent="-171450">
              <a:buFont typeface="Arial"/>
              <a:buChar char="•"/>
            </a:pPr>
            <a:r>
              <a:rPr lang="en-CA">
                <a:solidFill>
                  <a:srgbClr val="444444"/>
                </a:solidFill>
                <a:highlight>
                  <a:srgbClr val="F5F5F5"/>
                </a:highlight>
              </a:rPr>
              <a:t>Ask participants to answer the following question: </a:t>
            </a:r>
          </a:p>
          <a:p>
            <a:pPr marL="628650" lvl="1" indent="-171450">
              <a:buFont typeface="Arial,Sans-Serif"/>
              <a:buChar char="•"/>
            </a:pPr>
            <a:r>
              <a:rPr lang="en-CA" dirty="0">
                <a:solidFill>
                  <a:srgbClr val="444444"/>
                </a:solidFill>
                <a:highlight>
                  <a:srgbClr val="F5F5F5"/>
                </a:highlight>
              </a:rPr>
              <a:t>Based on the information and resources we’ve discussed today, what options does Neha have? </a:t>
            </a:r>
            <a:endParaRPr lang="fr-CA" dirty="0">
              <a:solidFill>
                <a:srgbClr val="444444"/>
              </a:solidFill>
              <a:highlight>
                <a:srgbClr val="F5F5F5"/>
              </a:highlight>
            </a:endParaRPr>
          </a:p>
          <a:p>
            <a:pPr marL="171450" indent="-171450">
              <a:buFont typeface="Arial"/>
              <a:buChar char="•"/>
            </a:pPr>
            <a:r>
              <a:rPr lang="en-CA">
                <a:solidFill>
                  <a:srgbClr val="444444"/>
                </a:solidFill>
                <a:highlight>
                  <a:srgbClr val="F5F5F5"/>
                </a:highlight>
              </a:rPr>
              <a:t>Complete the participants’ answers by sharing some </a:t>
            </a:r>
            <a:r>
              <a:rPr lang="en-CA" dirty="0">
                <a:solidFill>
                  <a:srgbClr val="444444"/>
                </a:solidFill>
                <a:highlight>
                  <a:srgbClr val="F5F5F5"/>
                </a:highlight>
              </a:rPr>
              <a:t>possible courses of action. Click to make these options appear on the screen.</a:t>
            </a:r>
            <a:endParaRPr lang="fr-CA" dirty="0">
              <a:solidFill>
                <a:srgbClr val="444444"/>
              </a:solidFill>
              <a:highlight>
                <a:srgbClr val="F5F5F5"/>
              </a:highlight>
            </a:endParaRPr>
          </a:p>
          <a:p>
            <a:pPr marL="171450" indent="-171450">
              <a:buFont typeface="Arial"/>
              <a:buChar char="•"/>
            </a:pPr>
            <a:r>
              <a:rPr lang="en-CA">
                <a:solidFill>
                  <a:srgbClr val="444444"/>
                </a:solidFill>
                <a:highlight>
                  <a:srgbClr val="F5F5F5"/>
                </a:highlight>
              </a:rPr>
              <a:t>Conclude with these four key messages:  </a:t>
            </a:r>
            <a:endParaRPr lang="fr-CA">
              <a:solidFill>
                <a:srgbClr val="444444"/>
              </a:solidFill>
              <a:highlight>
                <a:srgbClr val="F5F5F5"/>
              </a:highlight>
            </a:endParaRPr>
          </a:p>
          <a:p>
            <a:pPr marL="628650" lvl="1" indent="-171450">
              <a:buFont typeface="Arial"/>
              <a:buChar char="•"/>
            </a:pPr>
            <a:r>
              <a:rPr lang="en-CA">
                <a:solidFill>
                  <a:srgbClr val="444444"/>
                </a:solidFill>
                <a:highlight>
                  <a:srgbClr val="F5F5F5"/>
                </a:highlight>
              </a:rPr>
              <a:t>Married couples who want a divorce in Quebec must go through court.  </a:t>
            </a:r>
            <a:endParaRPr lang="fr-CA">
              <a:solidFill>
                <a:srgbClr val="444444"/>
              </a:solidFill>
              <a:highlight>
                <a:srgbClr val="F5F5F5"/>
              </a:highlight>
            </a:endParaRPr>
          </a:p>
          <a:p>
            <a:pPr marL="628650" lvl="1" indent="-171450">
              <a:buFont typeface="Arial"/>
              <a:buChar char="•"/>
            </a:pPr>
            <a:r>
              <a:rPr lang="en-CA">
                <a:solidFill>
                  <a:srgbClr val="444444"/>
                </a:solidFill>
                <a:highlight>
                  <a:srgbClr val="F5F5F5"/>
                </a:highlight>
              </a:rPr>
              <a:t>The costs and timeline for divorce vary widely. In some cases, divorce proceedings can be free or low-cost. </a:t>
            </a:r>
            <a:endParaRPr lang="fr-CA">
              <a:solidFill>
                <a:srgbClr val="444444"/>
              </a:solidFill>
              <a:highlight>
                <a:srgbClr val="F5F5F5"/>
              </a:highlight>
            </a:endParaRPr>
          </a:p>
          <a:p>
            <a:pPr marL="628650" lvl="1" indent="-171450">
              <a:buFont typeface="Arial"/>
              <a:buChar char="•"/>
            </a:pPr>
            <a:r>
              <a:rPr lang="en-CA">
                <a:solidFill>
                  <a:srgbClr val="444444"/>
                </a:solidFill>
                <a:highlight>
                  <a:srgbClr val="F5F5F5"/>
                </a:highlight>
              </a:rPr>
              <a:t>Unmarried couples don’t have to go to court to officially separate, but they may wish to do so to formalize (“homologate”) their agreement. They may also have to go to court if they cannot agree on certain issues or if they need urgent measures. </a:t>
            </a:r>
            <a:endParaRPr lang="fr-CA">
              <a:solidFill>
                <a:srgbClr val="444444"/>
              </a:solidFill>
              <a:highlight>
                <a:srgbClr val="F5F5F5"/>
              </a:highlight>
            </a:endParaRPr>
          </a:p>
          <a:p>
            <a:pPr marL="628650" lvl="1" indent="-171450">
              <a:buFont typeface="Arial"/>
              <a:buChar char="•"/>
            </a:pPr>
            <a:r>
              <a:rPr lang="en-CA">
                <a:solidFill>
                  <a:srgbClr val="444444"/>
                </a:solidFill>
                <a:highlight>
                  <a:srgbClr val="F5F5F5"/>
                </a:highlight>
              </a:rPr>
              <a:t>Mediation can help both married and unmarried couples reach an agreement without going to court.</a:t>
            </a:r>
            <a:endParaRPr lang="fr-CA">
              <a:solidFill>
                <a:srgbClr val="444444"/>
              </a:solidFill>
              <a:highlight>
                <a:srgbClr val="F5F5F5"/>
              </a:highlight>
            </a:endParaRPr>
          </a:p>
          <a:p>
            <a:pPr marL="628650" lvl="1" indent="-171450">
              <a:buFont typeface="Arial,Sans-Serif"/>
              <a:buChar char="•"/>
            </a:pPr>
            <a:endParaRPr lang="fr-CA" dirty="0">
              <a:solidFill>
                <a:srgbClr val="444444"/>
              </a:solidFill>
              <a:highlight>
                <a:srgbClr val="F5F5F5"/>
              </a:highlight>
            </a:endParaRPr>
          </a:p>
          <a:p>
            <a:pPr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endParaRPr lang="fr-CA" b="1" u="sng"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r>
              <a:rPr lang="en-US" dirty="0">
                <a:solidFill>
                  <a:srgbClr val="444444"/>
                </a:solidFill>
                <a:highlight>
                  <a:srgbClr val="F5F5F5"/>
                </a:highlight>
              </a:rPr>
              <a:t> </a:t>
            </a:r>
          </a:p>
          <a:p>
            <a:r>
              <a:rPr lang="fr-CA" b="1" dirty="0">
                <a:solidFill>
                  <a:srgbClr val="444444"/>
                </a:solidFill>
                <a:highlight>
                  <a:srgbClr val="F5F5F5"/>
                </a:highlight>
              </a:rPr>
              <a:t>Instructions for the workshop </a:t>
            </a:r>
            <a:r>
              <a:rPr lang="fr-CA" b="1" dirty="0" err="1">
                <a:solidFill>
                  <a:srgbClr val="444444"/>
                </a:solidFill>
                <a:highlight>
                  <a:srgbClr val="F5F5F5"/>
                </a:highlight>
              </a:rPr>
              <a:t>facilitator</a:t>
            </a:r>
            <a:endParaRPr lang="fr-CA" dirty="0" err="1">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Lead a discussion based on the following questions:</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is happening in this image?</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does this image tell us about the couple?</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more can you say about the situation if we assume that the woman wants to leave her husband or partner?</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more can you say about the situation if we assume that the woman has a precarious (uncertain) immigration status?</a:t>
            </a:r>
            <a:endParaRPr lang="en-US" dirty="0">
              <a:solidFill>
                <a:srgbClr val="444444"/>
              </a:solidFill>
              <a:highlight>
                <a:srgbClr val="F5F5F5"/>
              </a:highlight>
            </a:endParaRPr>
          </a:p>
          <a:p>
            <a:pPr marL="628650" lvl="2"/>
            <a:endParaRPr lang="en-CA" dirty="0">
              <a:solidFill>
                <a:srgbClr val="444444"/>
              </a:solidFill>
              <a:highlight>
                <a:srgbClr val="F5F5F5"/>
              </a:highlight>
            </a:endParaRPr>
          </a:p>
          <a:p>
            <a:pPr marL="171450" lvl="1" indent="-285750">
              <a:buFont typeface="Arial,Sans-Serif"/>
              <a:buChar char="•"/>
            </a:pPr>
            <a:r>
              <a:rPr lang="en-CA" dirty="0">
                <a:solidFill>
                  <a:srgbClr val="444444"/>
                </a:solidFill>
                <a:highlight>
                  <a:srgbClr val="F5F5F5"/>
                </a:highlight>
              </a:rPr>
              <a:t>Summarize by repeating the key words that were mentioned by the participants and that are related to the topic of this workshop.</a:t>
            </a:r>
            <a:endParaRPr lang="fr-CA" dirty="0"/>
          </a:p>
          <a:p>
            <a:endParaRPr lang="fr-CA" b="1" dirty="0">
              <a:solidFill>
                <a:srgbClr val="444444"/>
              </a:solidFill>
              <a:highlight>
                <a:srgbClr val="F5F5F5"/>
              </a:highlight>
            </a:endParaRPr>
          </a:p>
          <a:p>
            <a:endParaRPr lang="fr-CA" dirty="0">
              <a:solidFill>
                <a:srgbClr val="000000"/>
              </a:solidFill>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r>
              <a:rPr lang="fr-CA" b="1" u="sng" dirty="0"/>
              <a:t>Instructions</a:t>
            </a:r>
            <a:endParaRPr lang="fr-CA" dirty="0"/>
          </a:p>
          <a:p>
            <a:pPr marL="171450" indent="-171450">
              <a:buFont typeface="Arial"/>
              <a:buChar char="•"/>
            </a:pPr>
            <a:r>
              <a:rPr lang="en-CA"/>
              <a:t>Read the following story aloud:  </a:t>
            </a:r>
            <a:endParaRPr lang="fr-CA"/>
          </a:p>
          <a:p>
            <a:endParaRPr lang="fr-CA" dirty="0"/>
          </a:p>
          <a:p>
            <a:pPr marL="171450" indent="-171450">
              <a:buFont typeface="Arial"/>
              <a:buChar char="•"/>
            </a:pPr>
            <a:r>
              <a:rPr lang="fr-CA" dirty="0"/>
              <a:t>Neha has made up </a:t>
            </a:r>
            <a:r>
              <a:rPr lang="fr-CA" dirty="0" err="1"/>
              <a:t>her</a:t>
            </a:r>
            <a:r>
              <a:rPr lang="fr-CA" dirty="0"/>
              <a:t> </a:t>
            </a:r>
            <a:r>
              <a:rPr lang="fr-CA" dirty="0" err="1"/>
              <a:t>mind</a:t>
            </a:r>
            <a:r>
              <a:rPr lang="fr-CA" dirty="0"/>
              <a:t>: </a:t>
            </a:r>
            <a:r>
              <a:rPr lang="fr-CA" dirty="0" err="1"/>
              <a:t>she</a:t>
            </a:r>
            <a:r>
              <a:rPr lang="fr-CA" dirty="0"/>
              <a:t> </a:t>
            </a:r>
            <a:r>
              <a:rPr lang="fr-CA" dirty="0" err="1"/>
              <a:t>can’t</a:t>
            </a:r>
            <a:r>
              <a:rPr lang="fr-CA" dirty="0"/>
              <a:t> </a:t>
            </a:r>
            <a:r>
              <a:rPr lang="fr-CA" dirty="0" err="1"/>
              <a:t>stay</a:t>
            </a:r>
            <a:r>
              <a:rPr lang="fr-CA" dirty="0"/>
              <a:t> </a:t>
            </a:r>
            <a:r>
              <a:rPr lang="fr-CA" dirty="0" err="1"/>
              <a:t>with</a:t>
            </a:r>
            <a:r>
              <a:rPr lang="fr-CA" dirty="0"/>
              <a:t> </a:t>
            </a:r>
            <a:r>
              <a:rPr lang="fr-CA" dirty="0" err="1"/>
              <a:t>her</a:t>
            </a:r>
            <a:r>
              <a:rPr lang="fr-CA" dirty="0"/>
              <a:t> </a:t>
            </a:r>
            <a:r>
              <a:rPr lang="fr-CA" dirty="0" err="1"/>
              <a:t>husband</a:t>
            </a:r>
            <a:r>
              <a:rPr lang="fr-CA" dirty="0"/>
              <a:t>, </a:t>
            </a:r>
            <a:r>
              <a:rPr lang="fr-CA" dirty="0" err="1"/>
              <a:t>Gunjad</a:t>
            </a:r>
            <a:r>
              <a:rPr lang="fr-CA" dirty="0"/>
              <a:t>, </a:t>
            </a:r>
            <a:r>
              <a:rPr lang="fr-CA" dirty="0" err="1"/>
              <a:t>any</a:t>
            </a:r>
            <a:r>
              <a:rPr lang="fr-CA" dirty="0"/>
              <a:t> longer. </a:t>
            </a:r>
            <a:r>
              <a:rPr lang="fr-CA" dirty="0" err="1"/>
              <a:t>She’s</a:t>
            </a:r>
            <a:r>
              <a:rPr lang="fr-CA" dirty="0"/>
              <a:t> not happy, and the tension </a:t>
            </a:r>
            <a:r>
              <a:rPr lang="fr-CA" dirty="0" err="1"/>
              <a:t>between</a:t>
            </a:r>
            <a:r>
              <a:rPr lang="fr-CA" dirty="0"/>
              <a:t> </a:t>
            </a:r>
            <a:r>
              <a:rPr lang="fr-CA" dirty="0" err="1"/>
              <a:t>them</a:t>
            </a:r>
            <a:r>
              <a:rPr lang="fr-CA" dirty="0"/>
              <a:t> has been </a:t>
            </a:r>
            <a:r>
              <a:rPr lang="fr-CA" dirty="0" err="1"/>
              <a:t>growing</a:t>
            </a:r>
            <a:r>
              <a:rPr lang="fr-CA" dirty="0"/>
              <a:t> for </a:t>
            </a:r>
            <a:r>
              <a:rPr lang="fr-CA" dirty="0" err="1"/>
              <a:t>some</a:t>
            </a:r>
            <a:r>
              <a:rPr lang="fr-CA" dirty="0"/>
              <a:t> time. </a:t>
            </a:r>
            <a:r>
              <a:rPr lang="fr-CA" dirty="0" err="1"/>
              <a:t>She</a:t>
            </a:r>
            <a:r>
              <a:rPr lang="fr-CA" dirty="0"/>
              <a:t> </a:t>
            </a:r>
            <a:r>
              <a:rPr lang="fr-CA" dirty="0" err="1"/>
              <a:t>doesn’t</a:t>
            </a:r>
            <a:r>
              <a:rPr lang="fr-CA" dirty="0"/>
              <a:t> </a:t>
            </a:r>
            <a:r>
              <a:rPr lang="fr-CA" dirty="0" err="1"/>
              <a:t>want</a:t>
            </a:r>
            <a:r>
              <a:rPr lang="fr-CA" dirty="0"/>
              <a:t> to live </a:t>
            </a:r>
            <a:r>
              <a:rPr lang="fr-CA" dirty="0" err="1"/>
              <a:t>with</a:t>
            </a:r>
            <a:r>
              <a:rPr lang="fr-CA" dirty="0"/>
              <a:t> </a:t>
            </a:r>
            <a:r>
              <a:rPr lang="fr-CA" dirty="0" err="1"/>
              <a:t>him</a:t>
            </a:r>
            <a:r>
              <a:rPr lang="fr-CA" dirty="0"/>
              <a:t>. </a:t>
            </a:r>
            <a:r>
              <a:rPr lang="fr-CA" dirty="0" err="1"/>
              <a:t>Actually</a:t>
            </a:r>
            <a:r>
              <a:rPr lang="fr-CA" dirty="0"/>
              <a:t>, </a:t>
            </a:r>
            <a:r>
              <a:rPr lang="fr-CA" dirty="0" err="1"/>
              <a:t>she</a:t>
            </a:r>
            <a:r>
              <a:rPr lang="fr-CA" dirty="0"/>
              <a:t> </a:t>
            </a:r>
            <a:r>
              <a:rPr lang="fr-CA" dirty="0" err="1"/>
              <a:t>never</a:t>
            </a:r>
            <a:r>
              <a:rPr lang="fr-CA" dirty="0"/>
              <a:t> </a:t>
            </a:r>
            <a:r>
              <a:rPr lang="fr-CA" dirty="0" err="1"/>
              <a:t>wants</a:t>
            </a:r>
            <a:r>
              <a:rPr lang="fr-CA" dirty="0"/>
              <a:t> to </a:t>
            </a:r>
            <a:r>
              <a:rPr lang="fr-CA" dirty="0" err="1"/>
              <a:t>see</a:t>
            </a:r>
            <a:r>
              <a:rPr lang="fr-CA" dirty="0"/>
              <a:t> </a:t>
            </a:r>
            <a:r>
              <a:rPr lang="fr-CA" dirty="0" err="1"/>
              <a:t>him</a:t>
            </a:r>
            <a:r>
              <a:rPr lang="fr-CA" dirty="0"/>
              <a:t> </a:t>
            </a:r>
            <a:r>
              <a:rPr lang="fr-CA" dirty="0" err="1"/>
              <a:t>again</a:t>
            </a:r>
            <a:r>
              <a:rPr lang="fr-CA" dirty="0"/>
              <a:t>. </a:t>
            </a:r>
            <a:r>
              <a:rPr lang="fr-CA" dirty="0" err="1"/>
              <a:t>She</a:t>
            </a:r>
            <a:r>
              <a:rPr lang="fr-CA" dirty="0"/>
              <a:t> </a:t>
            </a:r>
            <a:r>
              <a:rPr lang="fr-CA" dirty="0" err="1"/>
              <a:t>thinks</a:t>
            </a:r>
            <a:r>
              <a:rPr lang="fr-CA" dirty="0"/>
              <a:t> </a:t>
            </a:r>
            <a:r>
              <a:rPr lang="fr-CA" dirty="0" err="1"/>
              <a:t>she</a:t>
            </a:r>
            <a:r>
              <a:rPr lang="fr-CA" dirty="0"/>
              <a:t> </a:t>
            </a:r>
            <a:r>
              <a:rPr lang="fr-CA" dirty="0" err="1"/>
              <a:t>wants</a:t>
            </a:r>
            <a:r>
              <a:rPr lang="fr-CA" dirty="0"/>
              <a:t> a divorce, but </a:t>
            </a:r>
            <a:r>
              <a:rPr lang="fr-CA" dirty="0" err="1"/>
              <a:t>she’s</a:t>
            </a:r>
            <a:r>
              <a:rPr lang="fr-CA" dirty="0"/>
              <a:t> not </a:t>
            </a:r>
            <a:r>
              <a:rPr lang="fr-CA" dirty="0" err="1"/>
              <a:t>completely</a:t>
            </a:r>
            <a:r>
              <a:rPr lang="fr-CA" dirty="0"/>
              <a:t> sure. Her </a:t>
            </a:r>
            <a:r>
              <a:rPr lang="fr-CA" dirty="0" err="1"/>
              <a:t>current</a:t>
            </a:r>
            <a:r>
              <a:rPr lang="fr-CA" dirty="0"/>
              <a:t> situation </a:t>
            </a:r>
            <a:r>
              <a:rPr lang="fr-CA" dirty="0" err="1"/>
              <a:t>is</a:t>
            </a:r>
            <a:r>
              <a:rPr lang="fr-CA" dirty="0"/>
              <a:t> </a:t>
            </a:r>
            <a:r>
              <a:rPr lang="fr-CA" dirty="0" err="1"/>
              <a:t>unbearable</a:t>
            </a:r>
            <a:r>
              <a:rPr lang="fr-CA" dirty="0"/>
              <a:t>, but </a:t>
            </a:r>
            <a:r>
              <a:rPr lang="fr-CA" dirty="0" err="1"/>
              <a:t>she</a:t>
            </a:r>
            <a:r>
              <a:rPr lang="fr-CA" dirty="0"/>
              <a:t> </a:t>
            </a:r>
            <a:r>
              <a:rPr lang="fr-CA" dirty="0" err="1"/>
              <a:t>doesn’t</a:t>
            </a:r>
            <a:r>
              <a:rPr lang="fr-CA" dirty="0"/>
              <a:t> </a:t>
            </a:r>
            <a:r>
              <a:rPr lang="fr-CA" dirty="0" err="1"/>
              <a:t>want</a:t>
            </a:r>
            <a:r>
              <a:rPr lang="fr-CA" dirty="0"/>
              <a:t> to let </a:t>
            </a:r>
            <a:r>
              <a:rPr lang="fr-CA" dirty="0" err="1"/>
              <a:t>her</a:t>
            </a:r>
            <a:r>
              <a:rPr lang="fr-CA" dirty="0"/>
              <a:t> </a:t>
            </a:r>
            <a:r>
              <a:rPr lang="fr-CA" dirty="0" err="1"/>
              <a:t>family</a:t>
            </a:r>
            <a:r>
              <a:rPr lang="fr-CA" dirty="0"/>
              <a:t> down. </a:t>
            </a:r>
            <a:r>
              <a:rPr lang="fr-CA" dirty="0" err="1"/>
              <a:t>She</a:t>
            </a:r>
            <a:r>
              <a:rPr lang="fr-CA" dirty="0"/>
              <a:t> </a:t>
            </a:r>
            <a:r>
              <a:rPr lang="fr-CA" dirty="0" err="1"/>
              <a:t>became</a:t>
            </a:r>
            <a:r>
              <a:rPr lang="fr-CA" dirty="0"/>
              <a:t> </a:t>
            </a:r>
            <a:r>
              <a:rPr lang="fr-CA" dirty="0" err="1"/>
              <a:t>even</a:t>
            </a:r>
            <a:r>
              <a:rPr lang="fr-CA" dirty="0"/>
              <a:t> more </a:t>
            </a:r>
            <a:r>
              <a:rPr lang="fr-CA" dirty="0" err="1"/>
              <a:t>discouraged</a:t>
            </a:r>
            <a:r>
              <a:rPr lang="fr-CA" dirty="0"/>
              <a:t> </a:t>
            </a:r>
            <a:r>
              <a:rPr lang="fr-CA" dirty="0" err="1"/>
              <a:t>when</a:t>
            </a:r>
            <a:r>
              <a:rPr lang="fr-CA" dirty="0"/>
              <a:t> </a:t>
            </a:r>
            <a:r>
              <a:rPr lang="fr-CA" dirty="0" err="1"/>
              <a:t>her</a:t>
            </a:r>
            <a:r>
              <a:rPr lang="fr-CA" dirty="0"/>
              <a:t> </a:t>
            </a:r>
            <a:r>
              <a:rPr lang="fr-CA" dirty="0" err="1"/>
              <a:t>friend</a:t>
            </a:r>
            <a:r>
              <a:rPr lang="fr-CA" dirty="0"/>
              <a:t> </a:t>
            </a:r>
            <a:r>
              <a:rPr lang="fr-CA" dirty="0" err="1"/>
              <a:t>told</a:t>
            </a:r>
            <a:r>
              <a:rPr lang="fr-CA" dirty="0"/>
              <a:t> </a:t>
            </a:r>
            <a:r>
              <a:rPr lang="fr-CA" dirty="0" err="1"/>
              <a:t>her</a:t>
            </a:r>
            <a:r>
              <a:rPr lang="fr-CA" dirty="0"/>
              <a:t> about the </a:t>
            </a:r>
            <a:r>
              <a:rPr lang="fr-CA" dirty="0" err="1"/>
              <a:t>paperwork</a:t>
            </a:r>
            <a:r>
              <a:rPr lang="fr-CA" dirty="0"/>
              <a:t> </a:t>
            </a:r>
            <a:r>
              <a:rPr lang="fr-CA" dirty="0" err="1"/>
              <a:t>involved</a:t>
            </a:r>
            <a:r>
              <a:rPr lang="fr-CA" dirty="0"/>
              <a:t>. </a:t>
            </a:r>
            <a:r>
              <a:rPr lang="fr-CA" dirty="0" err="1"/>
              <a:t>She’s</a:t>
            </a:r>
            <a:r>
              <a:rPr lang="fr-CA" dirty="0"/>
              <a:t> </a:t>
            </a:r>
            <a:r>
              <a:rPr lang="fr-CA" dirty="0" err="1"/>
              <a:t>worried</a:t>
            </a:r>
            <a:r>
              <a:rPr lang="fr-CA" dirty="0"/>
              <a:t> </a:t>
            </a:r>
            <a:r>
              <a:rPr lang="fr-CA" dirty="0" err="1"/>
              <a:t>that</a:t>
            </a:r>
            <a:r>
              <a:rPr lang="fr-CA" dirty="0"/>
              <a:t> a divorce </a:t>
            </a:r>
            <a:r>
              <a:rPr lang="fr-CA" dirty="0" err="1"/>
              <a:t>will</a:t>
            </a:r>
            <a:r>
              <a:rPr lang="fr-CA" dirty="0"/>
              <a:t> </a:t>
            </a:r>
            <a:r>
              <a:rPr lang="fr-CA" dirty="0" err="1"/>
              <a:t>be</a:t>
            </a:r>
            <a:r>
              <a:rPr lang="fr-CA" dirty="0"/>
              <a:t> </a:t>
            </a:r>
            <a:r>
              <a:rPr lang="fr-CA" dirty="0" err="1"/>
              <a:t>expensive</a:t>
            </a:r>
            <a:r>
              <a:rPr lang="fr-CA" dirty="0"/>
              <a:t> and time-</a:t>
            </a:r>
            <a:r>
              <a:rPr lang="fr-CA" dirty="0" err="1"/>
              <a:t>consuming</a:t>
            </a:r>
            <a:r>
              <a:rPr lang="fr-CA" dirty="0"/>
              <a:t>.  </a:t>
            </a:r>
          </a:p>
          <a:p>
            <a:endParaRPr lang="fr-CA" dirty="0"/>
          </a:p>
          <a:p>
            <a:pPr marL="171450" indent="-171450">
              <a:buFont typeface="Arial"/>
              <a:buChar char="•"/>
            </a:pPr>
            <a:r>
              <a:rPr lang="en-CA"/>
              <a:t>Lead a discussion using the following questions:  </a:t>
            </a:r>
            <a:endParaRPr lang="fr-CA"/>
          </a:p>
          <a:p>
            <a:pPr lvl="1" indent="-171450">
              <a:buFont typeface="Arial"/>
              <a:buChar char="•"/>
            </a:pPr>
            <a:r>
              <a:rPr lang="en-CA" dirty="0"/>
              <a:t>Have you ever experienced a similar situation?</a:t>
            </a:r>
            <a:endParaRPr lang="fr-CA" dirty="0"/>
          </a:p>
          <a:p>
            <a:pPr lvl="1" indent="-171450">
              <a:buFont typeface="Arial"/>
              <a:buChar char="•"/>
            </a:pPr>
            <a:r>
              <a:rPr lang="en-CA"/>
              <a:t>What are the main concerns or issues in this situation?</a:t>
            </a:r>
            <a:endParaRPr lang="fr-CA"/>
          </a:p>
          <a:p>
            <a:pPr lvl="1" indent="-171450">
              <a:buFont typeface="Arial"/>
              <a:buChar char="•"/>
            </a:pPr>
            <a:r>
              <a:rPr lang="en-CA"/>
              <a:t>What are the rights and responsibilities related to these concerns or issues? </a:t>
            </a:r>
            <a:endParaRPr lang="fr-CA"/>
          </a:p>
          <a:p>
            <a:pPr lvl="1" indent="-171450">
              <a:buFont typeface="Arial"/>
              <a:buChar char="•"/>
            </a:pPr>
            <a:r>
              <a:rPr lang="en-CA"/>
              <a:t>What should Neha do to solve the problem?  </a:t>
            </a:r>
            <a:endParaRPr lang="fr-CA"/>
          </a:p>
          <a:p>
            <a:pPr marL="171450" indent="-171450">
              <a:buFont typeface="Arial"/>
              <a:buChar char="•"/>
            </a:pPr>
            <a:endParaRPr lang="fr-CA" dirty="0"/>
          </a:p>
          <a:p>
            <a:pPr marL="171450" indent="-171450">
              <a:buFont typeface="Arial"/>
              <a:buChar char="•"/>
            </a:pPr>
            <a:r>
              <a:rPr lang="en-CA" dirty="0"/>
              <a:t>Mention that you will share legal information to help the participants better understand the legal issues, rights and responsibilities involved in this scenario and that you will come back to the scenario at the end of this workshop. Let participants know you will be covering some basic legal rules. Acknowledge that everyone’s experience with the justice system is different and can be shaped by past challenges, as well as cultural and language barriers.  Remind participants that the goal of the workshop is to inform them about their rights, so that they can make informed decisions and protect themselves.     </a:t>
            </a:r>
            <a:endParaRPr lang="fr-CA" dirty="0"/>
          </a:p>
          <a:p>
            <a:pPr marL="171450" indent="-171450">
              <a:buFont typeface="Arial"/>
              <a:buChar char="•"/>
            </a:pPr>
            <a:endParaRPr lang="fr-CA" dirty="0"/>
          </a:p>
          <a:p>
            <a:pPr marL="171450" indent="-171450">
              <a:buFont typeface="Arial"/>
              <a:buChar char="•"/>
            </a:pPr>
            <a:r>
              <a:rPr lang="en-CA" dirty="0"/>
              <a:t>Then explain the goal of this workshop: To understand the main steps to take when getting divorced or separated. </a:t>
            </a:r>
            <a:endParaRPr lang="fr-CA" dirty="0"/>
          </a:p>
          <a:p>
            <a:pPr marL="171450" indent="-171450">
              <a:buFont typeface="Arial"/>
              <a:buChar char="•"/>
            </a:pPr>
            <a:endParaRPr lang="fr-CA" dirty="0"/>
          </a:p>
          <a:p>
            <a:pPr marL="171450" indent="-171450">
              <a:buFont typeface="Arial"/>
              <a:buChar char="•"/>
            </a:pPr>
            <a:r>
              <a:rPr lang="en-CA" dirty="0"/>
              <a:t>Name the main topics that will be discussed: The steps for getting divorced (if the couple is married) or separated (if the couple is not married).</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
              <a:buChar char="•"/>
            </a:pPr>
            <a:r>
              <a:rPr lang="en-CA" dirty="0"/>
              <a:t>Explain the information below by making connections with the scenario</a:t>
            </a:r>
            <a:endParaRPr lang="en-US" dirty="0"/>
          </a:p>
          <a:p>
            <a:endParaRPr lang="fr-CA" dirty="0"/>
          </a:p>
          <a:p>
            <a:r>
              <a:rPr lang="fr-CA" b="1" u="sng" dirty="0"/>
              <a:t>Informations to </a:t>
            </a:r>
            <a:r>
              <a:rPr lang="fr-CA" b="1" u="sng" dirty="0" err="1"/>
              <a:t>share</a:t>
            </a:r>
            <a:endParaRPr lang="fr-CA" dirty="0" err="1"/>
          </a:p>
          <a:p>
            <a:endParaRPr lang="fr-CA" dirty="0"/>
          </a:p>
          <a:p>
            <a:pPr algn="just"/>
            <a:r>
              <a:rPr lang="en-CA" b="1" dirty="0"/>
              <a:t>Legal reasons for divorce </a:t>
            </a:r>
            <a:r>
              <a:rPr lang="en-CA" dirty="0"/>
              <a:t> </a:t>
            </a:r>
            <a:endParaRPr lang="fr-CA" dirty="0"/>
          </a:p>
          <a:p>
            <a:pPr algn="just"/>
            <a:r>
              <a:rPr lang="fr-CA" b="1" dirty="0"/>
              <a:t> </a:t>
            </a:r>
            <a:endParaRPr lang="fr-CA" dirty="0"/>
          </a:p>
          <a:p>
            <a:pPr algn="just"/>
            <a:r>
              <a:rPr lang="en-CA" dirty="0"/>
              <a:t>In Canada, there are only </a:t>
            </a:r>
            <a:r>
              <a:rPr lang="en-CA" b="1" dirty="0"/>
              <a:t>three legal reasons</a:t>
            </a:r>
            <a:r>
              <a:rPr lang="en-CA" dirty="0"/>
              <a:t> for divorce</a:t>
            </a:r>
            <a:r>
              <a:rPr lang="fr-CA" dirty="0">
                <a:hlinkClick r:id="rId3"/>
              </a:rPr>
              <a:t>[1]</a:t>
            </a:r>
            <a:r>
              <a:rPr lang="fr-CA" dirty="0"/>
              <a:t>: </a:t>
            </a:r>
          </a:p>
          <a:p>
            <a:pPr marL="914400" lvl="1" indent="-171450">
              <a:buFont typeface="Courier New,monospace"/>
              <a:buChar char="o"/>
            </a:pPr>
            <a:r>
              <a:rPr lang="en-CA" dirty="0"/>
              <a:t>living apart for at least one year </a:t>
            </a:r>
            <a:endParaRPr lang="fr-CA" dirty="0"/>
          </a:p>
          <a:p>
            <a:pPr marL="914400" lvl="1" indent="-171450">
              <a:buFont typeface="Courier New,monospace"/>
              <a:buChar char="o"/>
            </a:pPr>
            <a:r>
              <a:rPr lang="en-CA" dirty="0"/>
              <a:t>adultery  </a:t>
            </a:r>
            <a:endParaRPr lang="fr-CA" dirty="0"/>
          </a:p>
          <a:p>
            <a:pPr marL="914400" lvl="1" indent="-171450">
              <a:buFont typeface="Courier New,monospace"/>
              <a:buChar char="o"/>
            </a:pPr>
            <a:r>
              <a:rPr lang="en-CA" dirty="0"/>
              <a:t>physical or psychological violence (“physical or mental cruelty”)  </a:t>
            </a:r>
            <a:endParaRPr lang="fr-CA" dirty="0"/>
          </a:p>
          <a:p>
            <a:pPr marL="742950" lvl="1" indent="-285750" algn="just">
              <a:buFont typeface="Courier New,monospace"/>
              <a:buChar char="o"/>
            </a:pPr>
            <a:endParaRPr lang="fr-CA" dirty="0"/>
          </a:p>
          <a:p>
            <a:pPr marL="285750" indent="-285750" algn="just">
              <a:buFont typeface="Arial"/>
              <a:buChar char="•"/>
            </a:pPr>
            <a:r>
              <a:rPr lang="en-CA" dirty="0"/>
              <a:t>One spouse </a:t>
            </a:r>
            <a:r>
              <a:rPr lang="en-CA" b="1" dirty="0"/>
              <a:t>does not need the other’s consent</a:t>
            </a:r>
            <a:r>
              <a:rPr lang="en-CA" dirty="0"/>
              <a:t> to get divorced. </a:t>
            </a:r>
            <a:r>
              <a:rPr lang="fr-CA" dirty="0">
                <a:hlinkClick r:id="rId4"/>
              </a:rPr>
              <a:t>[2]</a:t>
            </a:r>
            <a:r>
              <a:rPr lang="fr-CA" dirty="0"/>
              <a:t>. </a:t>
            </a:r>
          </a:p>
          <a:p>
            <a:pPr algn="just"/>
            <a:r>
              <a:rPr lang="fr-CA" b="1" dirty="0"/>
              <a:t> </a:t>
            </a:r>
            <a:endParaRPr lang="fr-CA" dirty="0"/>
          </a:p>
          <a:p>
            <a:pPr algn="just"/>
            <a:r>
              <a:rPr lang="fr-CA" b="1" dirty="0" err="1"/>
              <a:t>Costs</a:t>
            </a:r>
            <a:endParaRPr lang="fr-CA" dirty="0" err="1"/>
          </a:p>
          <a:p>
            <a:pPr algn="just"/>
            <a:r>
              <a:rPr lang="fr-CA" b="1" dirty="0"/>
              <a:t> </a:t>
            </a:r>
            <a:endParaRPr lang="fr-CA" dirty="0"/>
          </a:p>
          <a:p>
            <a:pPr marL="285750" indent="-285750" algn="just">
              <a:buFont typeface="Arial"/>
              <a:buChar char="•"/>
            </a:pPr>
            <a:r>
              <a:rPr lang="en-CA" dirty="0"/>
              <a:t>Estimating the costs of a divorce can be challenging, as they vary widely based on </a:t>
            </a:r>
            <a:r>
              <a:rPr lang="en-CA" b="1" dirty="0"/>
              <a:t>factors</a:t>
            </a:r>
            <a:r>
              <a:rPr lang="en-CA" dirty="0"/>
              <a:t> like: </a:t>
            </a:r>
            <a:endParaRPr lang="fr-CA" dirty="0"/>
          </a:p>
          <a:p>
            <a:pPr algn="just"/>
            <a:r>
              <a:rPr lang="fr-CA" b="1" dirty="0"/>
              <a:t> </a:t>
            </a:r>
            <a:endParaRPr lang="fr-CA" dirty="0"/>
          </a:p>
          <a:p>
            <a:pPr marL="742950" lvl="1" indent="-285750" algn="just">
              <a:buFont typeface="Courier New,monospace"/>
              <a:buChar char="o"/>
            </a:pPr>
            <a:r>
              <a:rPr lang="en-CA" dirty="0"/>
              <a:t>Whether the spouses hire a </a:t>
            </a:r>
            <a:r>
              <a:rPr lang="en-CA" b="1" dirty="0"/>
              <a:t>lawyer</a:t>
            </a:r>
            <a:r>
              <a:rPr lang="en-CA" dirty="0"/>
              <a:t>, and how much the lawyer charges.  </a:t>
            </a:r>
            <a:endParaRPr lang="fr-CA" dirty="0"/>
          </a:p>
          <a:p>
            <a:pPr marL="742950" lvl="1" indent="-285750" algn="just">
              <a:buFont typeface="Courier New,monospace"/>
              <a:buChar char="o"/>
            </a:pPr>
            <a:r>
              <a:rPr lang="en-CA" dirty="0"/>
              <a:t>Whether the spouses are eligible for </a:t>
            </a:r>
            <a:r>
              <a:rPr lang="en-CA" b="1" dirty="0"/>
              <a:t>legal aid</a:t>
            </a:r>
            <a:r>
              <a:rPr lang="en-CA" dirty="0"/>
              <a:t>, which may provide financial assistance if they cannot afford a lawyer. In some cases, couples may not need to pay anything at all</a:t>
            </a:r>
            <a:r>
              <a:rPr lang="fr-CA" dirty="0">
                <a:hlinkClick r:id="rId5"/>
              </a:rPr>
              <a:t>[3]</a:t>
            </a:r>
            <a:r>
              <a:rPr lang="fr-CA" dirty="0"/>
              <a:t>. </a:t>
            </a:r>
          </a:p>
          <a:p>
            <a:pPr marL="742950" lvl="1" indent="-285750" algn="just">
              <a:buFont typeface="Courier New,monospace"/>
              <a:buChar char="o"/>
            </a:pPr>
            <a:r>
              <a:rPr lang="en-CA" dirty="0"/>
              <a:t>Whether the spouses </a:t>
            </a:r>
            <a:r>
              <a:rPr lang="en-CA" b="1" dirty="0"/>
              <a:t>agree on key issues</a:t>
            </a:r>
            <a:r>
              <a:rPr lang="en-CA" dirty="0"/>
              <a:t>, like the division of property and child custody arrangements. If they agree on everything, they can file for divorce together</a:t>
            </a:r>
            <a:r>
              <a:rPr lang="fr-CA" dirty="0">
                <a:hlinkClick r:id="rId6"/>
              </a:rPr>
              <a:t>[4]</a:t>
            </a:r>
            <a:r>
              <a:rPr lang="fr-CA" dirty="0"/>
              <a:t>, </a:t>
            </a:r>
            <a:r>
              <a:rPr lang="fr-CA" dirty="0" err="1"/>
              <a:t>which</a:t>
            </a:r>
            <a:r>
              <a:rPr lang="fr-CA" dirty="0"/>
              <a:t> </a:t>
            </a:r>
            <a:r>
              <a:rPr lang="fr-CA" dirty="0" err="1"/>
              <a:t>typically</a:t>
            </a:r>
            <a:r>
              <a:rPr lang="fr-CA" dirty="0"/>
              <a:t> </a:t>
            </a:r>
            <a:r>
              <a:rPr lang="fr-CA" dirty="0" err="1"/>
              <a:t>costs</a:t>
            </a:r>
            <a:r>
              <a:rPr lang="fr-CA" dirty="0"/>
              <a:t> </a:t>
            </a:r>
            <a:r>
              <a:rPr lang="fr-CA" dirty="0" err="1"/>
              <a:t>less</a:t>
            </a:r>
            <a:r>
              <a:rPr lang="fr-CA" dirty="0"/>
              <a:t> </a:t>
            </a:r>
            <a:r>
              <a:rPr lang="fr-CA" dirty="0" err="1"/>
              <a:t>than</a:t>
            </a:r>
            <a:r>
              <a:rPr lang="fr-CA" dirty="0"/>
              <a:t> </a:t>
            </a:r>
            <a:r>
              <a:rPr lang="fr-CA" dirty="0" err="1"/>
              <a:t>when</a:t>
            </a:r>
            <a:r>
              <a:rPr lang="fr-CA" dirty="0"/>
              <a:t> </a:t>
            </a:r>
            <a:r>
              <a:rPr lang="fr-CA" dirty="0" err="1"/>
              <a:t>there</a:t>
            </a:r>
            <a:r>
              <a:rPr lang="fr-CA" dirty="0"/>
              <a:t> </a:t>
            </a:r>
            <a:r>
              <a:rPr lang="fr-CA" dirty="0" err="1"/>
              <a:t>is</a:t>
            </a:r>
            <a:r>
              <a:rPr lang="fr-CA" dirty="0"/>
              <a:t> a dispute.   </a:t>
            </a:r>
          </a:p>
          <a:p>
            <a:pPr lvl="1" algn="just"/>
            <a:r>
              <a:rPr lang="fr-CA" b="1" dirty="0"/>
              <a:t> </a:t>
            </a:r>
            <a:endParaRPr lang="fr-CA" dirty="0"/>
          </a:p>
          <a:p>
            <a:pPr marL="285750" indent="-285750" algn="just">
              <a:buFont typeface="Arial"/>
              <a:buChar char="•"/>
            </a:pPr>
            <a:r>
              <a:rPr lang="en-CA" dirty="0"/>
              <a:t>Unless they qualify for legal aid, the spouses must pay </a:t>
            </a:r>
            <a:r>
              <a:rPr lang="en-CA" b="1" dirty="0"/>
              <a:t>court fees</a:t>
            </a:r>
            <a:r>
              <a:rPr lang="en-CA" dirty="0"/>
              <a:t> to file for divorce</a:t>
            </a:r>
            <a:r>
              <a:rPr lang="fr-CA" dirty="0">
                <a:hlinkClick r:id="rId7"/>
              </a:rPr>
              <a:t>[5]</a:t>
            </a:r>
            <a:r>
              <a:rPr lang="fr-CA" dirty="0"/>
              <a:t>. </a:t>
            </a:r>
            <a:r>
              <a:rPr lang="fr-CA" dirty="0" err="1"/>
              <a:t>These</a:t>
            </a:r>
            <a:r>
              <a:rPr lang="fr-CA" dirty="0"/>
              <a:t> </a:t>
            </a:r>
            <a:r>
              <a:rPr lang="fr-CA" dirty="0" err="1"/>
              <a:t>fees</a:t>
            </a:r>
            <a:r>
              <a:rPr lang="fr-CA" dirty="0"/>
              <a:t> are </a:t>
            </a:r>
            <a:r>
              <a:rPr lang="fr-CA" dirty="0" err="1"/>
              <a:t>sometimes</a:t>
            </a:r>
            <a:r>
              <a:rPr lang="fr-CA" dirty="0"/>
              <a:t> </a:t>
            </a:r>
            <a:r>
              <a:rPr lang="fr-CA" dirty="0" err="1"/>
              <a:t>called</a:t>
            </a:r>
            <a:r>
              <a:rPr lang="fr-CA" dirty="0"/>
              <a:t> the “</a:t>
            </a:r>
            <a:r>
              <a:rPr lang="fr-CA" dirty="0" err="1"/>
              <a:t>judicial</a:t>
            </a:r>
            <a:r>
              <a:rPr lang="fr-CA" dirty="0"/>
              <a:t> </a:t>
            </a:r>
            <a:r>
              <a:rPr lang="fr-CA" dirty="0" err="1"/>
              <a:t>stamp</a:t>
            </a:r>
            <a:r>
              <a:rPr lang="fr-CA" dirty="0"/>
              <a:t>.” If the </a:t>
            </a:r>
            <a:r>
              <a:rPr lang="fr-CA" dirty="0" err="1"/>
              <a:t>spouses</a:t>
            </a:r>
            <a:r>
              <a:rPr lang="fr-CA" dirty="0"/>
              <a:t> file for divorce </a:t>
            </a:r>
            <a:r>
              <a:rPr lang="fr-CA" dirty="0" err="1"/>
              <a:t>together</a:t>
            </a:r>
            <a:r>
              <a:rPr lang="fr-CA" dirty="0"/>
              <a:t>, the </a:t>
            </a:r>
            <a:r>
              <a:rPr lang="fr-CA" dirty="0" err="1"/>
              <a:t>judicial</a:t>
            </a:r>
            <a:r>
              <a:rPr lang="fr-CA" dirty="0"/>
              <a:t> </a:t>
            </a:r>
            <a:r>
              <a:rPr lang="fr-CA" dirty="0" err="1"/>
              <a:t>stamp</a:t>
            </a:r>
            <a:r>
              <a:rPr lang="fr-CA" dirty="0"/>
              <a:t> </a:t>
            </a:r>
            <a:r>
              <a:rPr lang="fr-CA" dirty="0" err="1"/>
              <a:t>costs</a:t>
            </a:r>
            <a:r>
              <a:rPr lang="fr-CA" dirty="0"/>
              <a:t> $121 (in 2026)</a:t>
            </a:r>
            <a:r>
              <a:rPr lang="fr-CA" dirty="0">
                <a:hlinkClick r:id="rId7"/>
              </a:rPr>
              <a:t>[6]</a:t>
            </a:r>
            <a:r>
              <a:rPr lang="fr-CA" dirty="0"/>
              <a:t>. If a </a:t>
            </a:r>
            <a:r>
              <a:rPr lang="fr-CA" dirty="0" err="1"/>
              <a:t>spouse</a:t>
            </a:r>
            <a:r>
              <a:rPr lang="fr-CA" dirty="0"/>
              <a:t> </a:t>
            </a:r>
            <a:r>
              <a:rPr lang="fr-CA" dirty="0" err="1"/>
              <a:t>applies</a:t>
            </a:r>
            <a:r>
              <a:rPr lang="fr-CA" dirty="0"/>
              <a:t> </a:t>
            </a:r>
            <a:r>
              <a:rPr lang="fr-CA" dirty="0" err="1"/>
              <a:t>alone</a:t>
            </a:r>
            <a:r>
              <a:rPr lang="fr-CA" dirty="0"/>
              <a:t>, the </a:t>
            </a:r>
            <a:r>
              <a:rPr lang="fr-CA" dirty="0" err="1"/>
              <a:t>judicial</a:t>
            </a:r>
            <a:r>
              <a:rPr lang="fr-CA" dirty="0"/>
              <a:t> </a:t>
            </a:r>
            <a:r>
              <a:rPr lang="fr-CA" dirty="0" err="1"/>
              <a:t>stamp</a:t>
            </a:r>
            <a:r>
              <a:rPr lang="fr-CA" dirty="0"/>
              <a:t> </a:t>
            </a:r>
            <a:r>
              <a:rPr lang="fr-CA" dirty="0" err="1"/>
              <a:t>costs</a:t>
            </a:r>
            <a:r>
              <a:rPr lang="fr-CA" dirty="0"/>
              <a:t> $362 (in 2026)</a:t>
            </a:r>
            <a:r>
              <a:rPr lang="fr-CA" dirty="0">
                <a:hlinkClick r:id="rId8"/>
              </a:rPr>
              <a:t>[7]</a:t>
            </a:r>
            <a:r>
              <a:rPr lang="fr-CA" dirty="0"/>
              <a:t>. The </a:t>
            </a:r>
            <a:r>
              <a:rPr lang="fr-CA" dirty="0" err="1"/>
              <a:t>other</a:t>
            </a:r>
            <a:r>
              <a:rPr lang="fr-CA" dirty="0"/>
              <a:t> </a:t>
            </a:r>
            <a:r>
              <a:rPr lang="fr-CA" dirty="0" err="1"/>
              <a:t>spouse</a:t>
            </a:r>
            <a:r>
              <a:rPr lang="fr-CA" dirty="0"/>
              <a:t> must </a:t>
            </a:r>
            <a:r>
              <a:rPr lang="fr-CA" dirty="0" err="1"/>
              <a:t>then</a:t>
            </a:r>
            <a:r>
              <a:rPr lang="fr-CA" dirty="0"/>
              <a:t> </a:t>
            </a:r>
            <a:r>
              <a:rPr lang="fr-CA" dirty="0" err="1"/>
              <a:t>respond</a:t>
            </a:r>
            <a:r>
              <a:rPr lang="fr-CA" dirty="0"/>
              <a:t> and </a:t>
            </a:r>
            <a:r>
              <a:rPr lang="fr-CA" dirty="0" err="1"/>
              <a:t>pay</a:t>
            </a:r>
            <a:r>
              <a:rPr lang="fr-CA" dirty="0"/>
              <a:t> the court </a:t>
            </a:r>
            <a:r>
              <a:rPr lang="fr-CA" dirty="0" err="1"/>
              <a:t>fees</a:t>
            </a:r>
            <a:r>
              <a:rPr lang="fr-CA" dirty="0">
                <a:hlinkClick r:id="rId9"/>
              </a:rPr>
              <a:t>[8]</a:t>
            </a:r>
            <a:r>
              <a:rPr lang="fr-CA" dirty="0"/>
              <a:t>. </a:t>
            </a:r>
            <a:r>
              <a:rPr lang="en-CA" dirty="0"/>
              <a:t>The cost to file the response to the divorce application is $181 (in 2026)</a:t>
            </a:r>
            <a:r>
              <a:rPr lang="fr-CA" dirty="0">
                <a:hlinkClick r:id="rId10"/>
              </a:rPr>
              <a:t>[9]</a:t>
            </a:r>
            <a:r>
              <a:rPr lang="fr-CA" dirty="0"/>
              <a:t>. </a:t>
            </a:r>
          </a:p>
          <a:p>
            <a:pPr algn="just"/>
            <a:r>
              <a:rPr lang="fr-CA" b="1" dirty="0"/>
              <a:t> </a:t>
            </a:r>
            <a:endParaRPr lang="fr-CA" dirty="0"/>
          </a:p>
          <a:p>
            <a:pPr algn="just"/>
            <a:r>
              <a:rPr lang="fr-CA" b="1" dirty="0"/>
              <a:t>Timeline and </a:t>
            </a:r>
            <a:r>
              <a:rPr lang="fr-CA" b="1" dirty="0" err="1"/>
              <a:t>temporary</a:t>
            </a:r>
            <a:r>
              <a:rPr lang="fr-CA" b="1" dirty="0"/>
              <a:t> </a:t>
            </a:r>
            <a:r>
              <a:rPr lang="fr-CA" b="1" dirty="0" err="1"/>
              <a:t>measures</a:t>
            </a:r>
            <a:endParaRPr lang="fr-CA" dirty="0" err="1"/>
          </a:p>
          <a:p>
            <a:pPr algn="just"/>
            <a:r>
              <a:rPr lang="fr-CA" b="1" dirty="0"/>
              <a:t> </a:t>
            </a:r>
            <a:endParaRPr lang="fr-CA" dirty="0"/>
          </a:p>
          <a:p>
            <a:pPr marL="285750" indent="-285750" algn="just">
              <a:buFont typeface="Arial"/>
              <a:buChar char="•"/>
            </a:pPr>
            <a:r>
              <a:rPr lang="en-CA" dirty="0"/>
              <a:t>Divorces can take several months or several years. </a:t>
            </a:r>
            <a:endParaRPr lang="fr-CA" dirty="0"/>
          </a:p>
          <a:p>
            <a:pPr algn="just"/>
            <a:endParaRPr lang="fr-CA" dirty="0"/>
          </a:p>
          <a:p>
            <a:pPr marL="171450" indent="-171450">
              <a:buFont typeface="Arial"/>
              <a:buChar char="•"/>
            </a:pPr>
            <a:r>
              <a:rPr lang="en-CA" dirty="0"/>
              <a:t>Factors that influence this timeline include:  </a:t>
            </a:r>
            <a:endParaRPr lang="fr-CA" dirty="0"/>
          </a:p>
          <a:p>
            <a:pPr marL="1085850" lvl="1" indent="-171450">
              <a:buFont typeface="Courier New,monospace"/>
              <a:buChar char="o"/>
            </a:pPr>
            <a:r>
              <a:rPr lang="en-CA" dirty="0"/>
              <a:t>Whether the spouses agree on key issues (disagreements regarding children and other issues can extend the process). </a:t>
            </a:r>
            <a:endParaRPr lang="fr-CA" dirty="0"/>
          </a:p>
          <a:p>
            <a:pPr marL="1085850" lvl="1" indent="-171450">
              <a:buFont typeface="Courier New,monospace"/>
              <a:buChar char="o"/>
            </a:pPr>
            <a:r>
              <a:rPr lang="en-CA"/>
              <a:t>The courthouse where the divorce is filed, as some take longer than others. </a:t>
            </a:r>
            <a:endParaRPr lang="fr-CA"/>
          </a:p>
          <a:p>
            <a:pPr lvl="1" algn="just"/>
            <a:endParaRPr lang="fr-CA" dirty="0"/>
          </a:p>
          <a:p>
            <a:pPr marL="285750" indent="-285750" algn="just">
              <a:buFont typeface="Arial"/>
              <a:buChar char="•"/>
            </a:pPr>
            <a:r>
              <a:rPr lang="fr-CA" dirty="0" err="1"/>
              <a:t>While</a:t>
            </a:r>
            <a:r>
              <a:rPr lang="fr-CA" dirty="0"/>
              <a:t> </a:t>
            </a:r>
            <a:r>
              <a:rPr lang="fr-CA" dirty="0" err="1"/>
              <a:t>their</a:t>
            </a:r>
            <a:r>
              <a:rPr lang="fr-CA" dirty="0"/>
              <a:t> divorce </a:t>
            </a:r>
            <a:r>
              <a:rPr lang="fr-CA" dirty="0" err="1"/>
              <a:t>is</a:t>
            </a:r>
            <a:r>
              <a:rPr lang="fr-CA" dirty="0"/>
              <a:t> </a:t>
            </a:r>
            <a:r>
              <a:rPr lang="fr-CA" dirty="0" err="1"/>
              <a:t>being</a:t>
            </a:r>
            <a:r>
              <a:rPr lang="fr-CA" dirty="0"/>
              <a:t> </a:t>
            </a:r>
            <a:r>
              <a:rPr lang="fr-CA" dirty="0" err="1"/>
              <a:t>finalized</a:t>
            </a:r>
            <a:r>
              <a:rPr lang="fr-CA" dirty="0"/>
              <a:t>, </a:t>
            </a:r>
            <a:r>
              <a:rPr lang="fr-CA" dirty="0" err="1"/>
              <a:t>spouses</a:t>
            </a:r>
            <a:r>
              <a:rPr lang="fr-CA" dirty="0"/>
              <a:t> can </a:t>
            </a:r>
            <a:r>
              <a:rPr lang="fr-CA" dirty="0" err="1"/>
              <a:t>request</a:t>
            </a:r>
            <a:r>
              <a:rPr lang="fr-CA" dirty="0"/>
              <a:t> </a:t>
            </a:r>
            <a:r>
              <a:rPr lang="fr-CA" dirty="0" err="1"/>
              <a:t>temporary</a:t>
            </a:r>
            <a:r>
              <a:rPr lang="fr-CA" dirty="0"/>
              <a:t> court </a:t>
            </a:r>
            <a:r>
              <a:rPr lang="fr-CA" dirty="0" err="1"/>
              <a:t>decisions</a:t>
            </a:r>
            <a:r>
              <a:rPr lang="fr-CA" dirty="0">
                <a:hlinkClick r:id="rId11"/>
              </a:rPr>
              <a:t>[10]</a:t>
            </a:r>
            <a:r>
              <a:rPr lang="fr-CA" dirty="0">
                <a:hlinkClick r:id="rId12"/>
              </a:rPr>
              <a:t> </a:t>
            </a:r>
            <a:r>
              <a:rPr lang="en-CA" dirty="0"/>
              <a:t>for things like child custody arrangements</a:t>
            </a:r>
            <a:r>
              <a:rPr lang="fr-CA" dirty="0">
                <a:hlinkClick r:id="rId12"/>
              </a:rPr>
              <a:t>[11]</a:t>
            </a:r>
            <a:r>
              <a:rPr lang="fr-CA" dirty="0"/>
              <a:t>. </a:t>
            </a:r>
            <a:r>
              <a:rPr lang="fr-CA" dirty="0" err="1"/>
              <a:t>They</a:t>
            </a:r>
            <a:r>
              <a:rPr lang="fr-CA" dirty="0"/>
              <a:t> can </a:t>
            </a:r>
            <a:r>
              <a:rPr lang="fr-CA" dirty="0" err="1"/>
              <a:t>also</a:t>
            </a:r>
            <a:r>
              <a:rPr lang="fr-CA" dirty="0"/>
              <a:t> </a:t>
            </a:r>
            <a:r>
              <a:rPr lang="fr-CA" dirty="0" err="1"/>
              <a:t>reach</a:t>
            </a:r>
            <a:r>
              <a:rPr lang="fr-CA" dirty="0"/>
              <a:t> </a:t>
            </a:r>
            <a:r>
              <a:rPr lang="fr-CA" dirty="0" err="1"/>
              <a:t>temporary</a:t>
            </a:r>
            <a:r>
              <a:rPr lang="fr-CA" dirty="0"/>
              <a:t> </a:t>
            </a:r>
            <a:r>
              <a:rPr lang="fr-CA" dirty="0" err="1"/>
              <a:t>agreements</a:t>
            </a:r>
            <a:r>
              <a:rPr lang="fr-CA" dirty="0"/>
              <a:t> </a:t>
            </a:r>
            <a:r>
              <a:rPr lang="fr-CA" dirty="0" err="1"/>
              <a:t>themselves</a:t>
            </a:r>
            <a:r>
              <a:rPr lang="fr-CA" dirty="0"/>
              <a:t> and </a:t>
            </a:r>
            <a:r>
              <a:rPr lang="fr-CA" dirty="0" err="1"/>
              <a:t>ask</a:t>
            </a:r>
            <a:r>
              <a:rPr lang="fr-CA" dirty="0"/>
              <a:t> the court to </a:t>
            </a:r>
            <a:r>
              <a:rPr lang="fr-CA" dirty="0" err="1"/>
              <a:t>formalize</a:t>
            </a:r>
            <a:r>
              <a:rPr lang="fr-CA" dirty="0"/>
              <a:t> </a:t>
            </a:r>
            <a:r>
              <a:rPr lang="fr-CA" dirty="0" err="1"/>
              <a:t>them</a:t>
            </a:r>
            <a:r>
              <a:rPr lang="fr-CA" dirty="0"/>
              <a:t> (“</a:t>
            </a:r>
            <a:r>
              <a:rPr lang="fr-CA" dirty="0" err="1"/>
              <a:t>homologate</a:t>
            </a:r>
            <a:r>
              <a:rPr lang="fr-CA" dirty="0"/>
              <a:t>”)</a:t>
            </a:r>
            <a:r>
              <a:rPr lang="fr-CA" dirty="0">
                <a:hlinkClick r:id="rId13"/>
              </a:rPr>
              <a:t>[12]</a:t>
            </a:r>
            <a:r>
              <a:rPr lang="fr-CA" dirty="0"/>
              <a:t>.</a:t>
            </a:r>
          </a:p>
          <a:p>
            <a:pPr algn="just"/>
            <a:endParaRPr lang="fr-CA" dirty="0"/>
          </a:p>
          <a:p>
            <a:pPr marL="285750" indent="-285750" algn="just">
              <a:buFont typeface="Arial"/>
              <a:buChar char="•"/>
            </a:pPr>
            <a:r>
              <a:rPr lang="en-CA" dirty="0"/>
              <a:t>Even if the spouses agree and collaborate on everything, all divorces must be formalized in court</a:t>
            </a:r>
            <a:r>
              <a:rPr lang="fr-CA" dirty="0">
                <a:hlinkClick r:id="rId14"/>
              </a:rPr>
              <a:t>[13]</a:t>
            </a:r>
            <a:r>
              <a:rPr lang="fr-CA" dirty="0"/>
              <a:t>. A </a:t>
            </a:r>
            <a:r>
              <a:rPr lang="fr-CA" dirty="0" err="1"/>
              <a:t>lawyer</a:t>
            </a:r>
            <a:r>
              <a:rPr lang="fr-CA" dirty="0"/>
              <a:t> can assist </a:t>
            </a:r>
            <a:r>
              <a:rPr lang="fr-CA" dirty="0" err="1"/>
              <a:t>with</a:t>
            </a:r>
            <a:r>
              <a:rPr lang="fr-CA" dirty="0"/>
              <a:t> </a:t>
            </a:r>
            <a:r>
              <a:rPr lang="fr-CA" dirty="0" err="1"/>
              <a:t>this</a:t>
            </a:r>
            <a:r>
              <a:rPr lang="fr-CA" dirty="0"/>
              <a:t> process. </a:t>
            </a:r>
          </a:p>
          <a:p>
            <a:pPr algn="just"/>
            <a:r>
              <a:rPr lang="fr-CA" b="1" dirty="0"/>
              <a:t> </a:t>
            </a:r>
            <a:endParaRPr lang="fr-CA" dirty="0"/>
          </a:p>
          <a:p>
            <a:pPr algn="just"/>
            <a:r>
              <a:rPr lang="fr-CA" b="1" u="sng" dirty="0" err="1"/>
              <a:t>Additional</a:t>
            </a:r>
            <a:r>
              <a:rPr lang="fr-CA" b="1" u="sng" dirty="0"/>
              <a:t> information</a:t>
            </a:r>
            <a:endParaRPr lang="fr-CA" dirty="0"/>
          </a:p>
          <a:p>
            <a:pPr algn="just"/>
            <a:r>
              <a:rPr lang="fr-CA" dirty="0"/>
              <a:t> </a:t>
            </a:r>
          </a:p>
          <a:p>
            <a:pPr algn="just"/>
            <a:r>
              <a:rPr lang="fr-CA" b="1" dirty="0" err="1"/>
              <a:t>Separation</a:t>
            </a:r>
            <a:r>
              <a:rPr lang="fr-CA" b="1" dirty="0"/>
              <a:t> </a:t>
            </a:r>
            <a:r>
              <a:rPr lang="fr-CA" b="1" dirty="0" err="1"/>
              <a:t>after</a:t>
            </a:r>
            <a:r>
              <a:rPr lang="fr-CA" b="1" dirty="0"/>
              <a:t> a </a:t>
            </a:r>
            <a:r>
              <a:rPr lang="fr-CA" b="1" dirty="0" err="1"/>
              <a:t>year</a:t>
            </a:r>
            <a:r>
              <a:rPr lang="fr-CA" b="1" dirty="0"/>
              <a:t> </a:t>
            </a:r>
            <a:r>
              <a:rPr lang="fr-CA" b="1" dirty="0" err="1"/>
              <a:t>apart</a:t>
            </a:r>
            <a:endParaRPr lang="fr-CA" dirty="0" err="1"/>
          </a:p>
          <a:p>
            <a:pPr algn="just"/>
            <a:r>
              <a:rPr lang="fr-CA" dirty="0"/>
              <a:t> </a:t>
            </a:r>
          </a:p>
          <a:p>
            <a:pPr marL="285750" indent="-285750" algn="just">
              <a:buFont typeface="Arial"/>
              <a:buChar char="•"/>
            </a:pPr>
            <a:r>
              <a:rPr lang="fr-CA" dirty="0" err="1"/>
              <a:t>Sometimes</a:t>
            </a:r>
            <a:r>
              <a:rPr lang="fr-CA" dirty="0"/>
              <a:t>, a </a:t>
            </a:r>
            <a:r>
              <a:rPr lang="fr-CA" dirty="0" err="1"/>
              <a:t>person</a:t>
            </a:r>
            <a:r>
              <a:rPr lang="fr-CA" dirty="0"/>
              <a:t> can file for divorce </a:t>
            </a:r>
            <a:r>
              <a:rPr lang="fr-CA" dirty="0" err="1"/>
              <a:t>even</a:t>
            </a:r>
            <a:r>
              <a:rPr lang="fr-CA" dirty="0"/>
              <a:t> </a:t>
            </a:r>
            <a:r>
              <a:rPr lang="fr-CA" dirty="0" err="1"/>
              <a:t>while</a:t>
            </a:r>
            <a:r>
              <a:rPr lang="fr-CA" dirty="0"/>
              <a:t> </a:t>
            </a:r>
            <a:r>
              <a:rPr lang="fr-CA" dirty="0" err="1"/>
              <a:t>still</a:t>
            </a:r>
            <a:r>
              <a:rPr lang="fr-CA" dirty="0"/>
              <a:t> living </a:t>
            </a:r>
            <a:r>
              <a:rPr lang="fr-CA" dirty="0" err="1"/>
              <a:t>with</a:t>
            </a:r>
            <a:r>
              <a:rPr lang="fr-CA" dirty="0"/>
              <a:t> </a:t>
            </a:r>
            <a:r>
              <a:rPr lang="fr-CA" dirty="0" err="1"/>
              <a:t>their</a:t>
            </a:r>
            <a:r>
              <a:rPr lang="fr-CA" dirty="0"/>
              <a:t> </a:t>
            </a:r>
            <a:r>
              <a:rPr lang="fr-CA" dirty="0" err="1"/>
              <a:t>spouse</a:t>
            </a:r>
            <a:r>
              <a:rPr lang="fr-CA" dirty="0"/>
              <a:t>, if </a:t>
            </a:r>
            <a:r>
              <a:rPr lang="fr-CA" dirty="0" err="1"/>
              <a:t>they</a:t>
            </a:r>
            <a:r>
              <a:rPr lang="fr-CA" dirty="0"/>
              <a:t> can </a:t>
            </a:r>
            <a:r>
              <a:rPr lang="fr-CA" dirty="0" err="1"/>
              <a:t>demonstrate</a:t>
            </a:r>
            <a:r>
              <a:rPr lang="fr-CA" dirty="0"/>
              <a:t> </a:t>
            </a:r>
            <a:r>
              <a:rPr lang="fr-CA" dirty="0" err="1"/>
              <a:t>their</a:t>
            </a:r>
            <a:r>
              <a:rPr lang="fr-CA" dirty="0"/>
              <a:t> </a:t>
            </a:r>
            <a:r>
              <a:rPr lang="fr-CA" dirty="0" err="1"/>
              <a:t>intent</a:t>
            </a:r>
            <a:r>
              <a:rPr lang="fr-CA" dirty="0"/>
              <a:t> to </a:t>
            </a:r>
            <a:r>
              <a:rPr lang="fr-CA" dirty="0" err="1"/>
              <a:t>separate</a:t>
            </a:r>
            <a:r>
              <a:rPr lang="fr-CA" dirty="0">
                <a:hlinkClick r:id="rId15"/>
              </a:rPr>
              <a:t>[14]</a:t>
            </a:r>
            <a:r>
              <a:rPr lang="fr-CA" dirty="0"/>
              <a:t>. </a:t>
            </a:r>
            <a:r>
              <a:rPr lang="en-CA" dirty="0"/>
              <a:t>For instance, they might show that</a:t>
            </a:r>
            <a:r>
              <a:rPr lang="fr-CA" dirty="0">
                <a:hlinkClick r:id="rId16"/>
              </a:rPr>
              <a:t>[15]</a:t>
            </a:r>
            <a:r>
              <a:rPr lang="fr-CA" dirty="0"/>
              <a:t>:</a:t>
            </a:r>
          </a:p>
          <a:p>
            <a:pPr marL="628650" lvl="1" indent="-171450">
              <a:buFont typeface="Courier New,monospace"/>
              <a:buChar char="o"/>
            </a:pPr>
            <a:r>
              <a:rPr lang="en-CA"/>
              <a:t>they have separate rooms,</a:t>
            </a:r>
            <a:endParaRPr lang="fr-CA"/>
          </a:p>
          <a:p>
            <a:pPr marL="628650" lvl="1" indent="-171450">
              <a:buFont typeface="Courier New,monospace"/>
              <a:buChar char="o"/>
            </a:pPr>
            <a:r>
              <a:rPr lang="en-CA"/>
              <a:t>they have no sexual relationship,</a:t>
            </a:r>
            <a:endParaRPr lang="fr-CA"/>
          </a:p>
          <a:p>
            <a:pPr marL="628650" lvl="1" indent="-171450">
              <a:buFont typeface="Courier New,monospace"/>
              <a:buChar char="o"/>
            </a:pPr>
            <a:r>
              <a:rPr lang="en-CA" dirty="0"/>
              <a:t>they talk to each other very little or not at all,</a:t>
            </a:r>
            <a:endParaRPr lang="fr-CA" dirty="0"/>
          </a:p>
          <a:p>
            <a:pPr marL="628650" lvl="1" indent="-171450">
              <a:buFont typeface="Courier New,monospace"/>
              <a:buChar char="o"/>
            </a:pPr>
            <a:r>
              <a:rPr lang="en-CA" dirty="0"/>
              <a:t>they don’t do any household chores together (like preparing meals or doing each other’s laundry).</a:t>
            </a:r>
            <a:endParaRPr lang="fr-CA" dirty="0"/>
          </a:p>
          <a:p>
            <a:pPr marL="742950" lvl="1" indent="-285750" algn="just">
              <a:buFont typeface="Courier New,monospace"/>
              <a:buChar char="o"/>
            </a:pPr>
            <a:endParaRPr lang="fr-CA" dirty="0"/>
          </a:p>
          <a:p>
            <a:pPr algn="just"/>
            <a:endParaRPr lang="fr-CA" dirty="0"/>
          </a:p>
          <a:p>
            <a:pPr algn="just"/>
            <a:r>
              <a:rPr lang="fr-CA" b="1" dirty="0" err="1"/>
              <a:t>Delays</a:t>
            </a:r>
            <a:endParaRPr lang="fr-CA" b="1"/>
          </a:p>
          <a:p>
            <a:pPr algn="just"/>
            <a:endParaRPr lang="fr-CA" b="1" dirty="0"/>
          </a:p>
          <a:p>
            <a:pPr marL="171450" indent="-171450" algn="just">
              <a:buFont typeface="Arial"/>
              <a:buChar char="•"/>
            </a:pPr>
            <a:r>
              <a:rPr lang="en-CA" dirty="0"/>
              <a:t>Sometimes, an ex-spouse may use tactics to prolong the divorce process, such as refusing to provide employment records on time, initiating proceedings in multiple courts, or making threats. This is sometimes considered a type of domestic violence called “judicial violence.” People experiencing this may seek guidance from a specialized lawyer. </a:t>
            </a:r>
            <a:endParaRPr lang="fr-CA" dirty="0"/>
          </a:p>
          <a:p>
            <a:pPr lvl="1" algn="just"/>
            <a:endParaRPr lang="fr-CA" dirty="0"/>
          </a:p>
          <a:p>
            <a:pPr algn="just"/>
            <a:r>
              <a:rPr lang="fr-CA" b="1" dirty="0" err="1"/>
              <a:t>Foreign</a:t>
            </a:r>
            <a:r>
              <a:rPr lang="fr-CA" b="1" dirty="0"/>
              <a:t> </a:t>
            </a:r>
            <a:r>
              <a:rPr lang="fr-CA" b="1" dirty="0" err="1"/>
              <a:t>marriages</a:t>
            </a:r>
            <a:endParaRPr lang="en-US" dirty="0" err="1"/>
          </a:p>
          <a:p>
            <a:pPr algn="just"/>
            <a:endParaRPr lang="fr-CA" dirty="0"/>
          </a:p>
          <a:p>
            <a:pPr marL="285750" indent="-285750" algn="just">
              <a:buFont typeface="Arial"/>
              <a:buChar char="•"/>
            </a:pPr>
            <a:r>
              <a:rPr lang="fr-CA" dirty="0"/>
              <a:t>Couples can divorce in </a:t>
            </a:r>
            <a:r>
              <a:rPr lang="fr-CA" dirty="0" err="1"/>
              <a:t>Quebec</a:t>
            </a:r>
            <a:r>
              <a:rPr lang="fr-CA" dirty="0"/>
              <a:t> </a:t>
            </a:r>
            <a:r>
              <a:rPr lang="fr-CA" dirty="0" err="1"/>
              <a:t>even</a:t>
            </a:r>
            <a:r>
              <a:rPr lang="fr-CA" dirty="0"/>
              <a:t> if </a:t>
            </a:r>
            <a:r>
              <a:rPr lang="fr-CA" dirty="0" err="1"/>
              <a:t>they</a:t>
            </a:r>
            <a:r>
              <a:rPr lang="fr-CA" dirty="0"/>
              <a:t> </a:t>
            </a:r>
            <a:r>
              <a:rPr lang="fr-CA" dirty="0" err="1"/>
              <a:t>got</a:t>
            </a:r>
            <a:r>
              <a:rPr lang="fr-CA" dirty="0"/>
              <a:t> </a:t>
            </a:r>
            <a:r>
              <a:rPr lang="fr-CA" dirty="0" err="1"/>
              <a:t>married</a:t>
            </a:r>
            <a:r>
              <a:rPr lang="fr-CA" dirty="0"/>
              <a:t> </a:t>
            </a:r>
            <a:r>
              <a:rPr lang="fr-CA" dirty="0" err="1"/>
              <a:t>elsewhere</a:t>
            </a:r>
            <a:r>
              <a:rPr lang="fr-CA" dirty="0"/>
              <a:t>, as long as at least one of </a:t>
            </a:r>
            <a:r>
              <a:rPr lang="fr-CA" dirty="0" err="1"/>
              <a:t>them</a:t>
            </a:r>
            <a:r>
              <a:rPr lang="fr-CA" dirty="0"/>
              <a:t> has </a:t>
            </a:r>
            <a:r>
              <a:rPr lang="fr-CA" dirty="0" err="1"/>
              <a:t>lived</a:t>
            </a:r>
            <a:r>
              <a:rPr lang="fr-CA" dirty="0"/>
              <a:t> in </a:t>
            </a:r>
            <a:r>
              <a:rPr lang="fr-CA" dirty="0" err="1"/>
              <a:t>Quebec</a:t>
            </a:r>
            <a:r>
              <a:rPr lang="fr-CA" dirty="0"/>
              <a:t> for at least one </a:t>
            </a:r>
            <a:r>
              <a:rPr lang="fr-CA" dirty="0" err="1"/>
              <a:t>year</a:t>
            </a:r>
            <a:r>
              <a:rPr lang="fr-CA" dirty="0">
                <a:hlinkClick r:id="rId17"/>
              </a:rPr>
              <a:t>[16]</a:t>
            </a:r>
            <a:r>
              <a:rPr lang="fr-CA" dirty="0"/>
              <a:t>. </a:t>
            </a:r>
          </a:p>
          <a:p>
            <a:pPr algn="just"/>
            <a:r>
              <a:rPr lang="fr-CA" dirty="0"/>
              <a:t> </a:t>
            </a:r>
          </a:p>
          <a:p>
            <a:pPr marL="285750" indent="-285750" algn="just">
              <a:buFont typeface="Arial"/>
              <a:buChar char="•"/>
            </a:pPr>
            <a:r>
              <a:rPr lang="en-CA" dirty="0"/>
              <a:t>They might also need to take steps to formalize their divorce in the country where they got married, so consulting a lawyer there for guidance is advisable. Couples can also look for lawyers in Quebec who are familiar with the laws of the country where they got married. </a:t>
            </a:r>
            <a:endParaRPr lang="fr-CA" dirty="0"/>
          </a:p>
          <a:p>
            <a:pPr algn="just"/>
            <a:r>
              <a:rPr lang="fr-CA" dirty="0"/>
              <a:t>. </a:t>
            </a:r>
          </a:p>
          <a:p>
            <a:pPr algn="just"/>
            <a:r>
              <a:rPr lang="fr-CA" b="1" dirty="0"/>
              <a:t>More information on the divorce process</a:t>
            </a:r>
            <a:endParaRPr lang="fr-CA" dirty="0"/>
          </a:p>
          <a:p>
            <a:pPr algn="just"/>
            <a:r>
              <a:rPr lang="fr-CA" dirty="0"/>
              <a:t> </a:t>
            </a:r>
          </a:p>
          <a:p>
            <a:pPr marL="285750" indent="-285750" algn="just">
              <a:buFont typeface="Arial"/>
              <a:buChar char="•"/>
            </a:pPr>
            <a:r>
              <a:rPr lang="en-CA" dirty="0" err="1"/>
              <a:t>Éducaloi</a:t>
            </a:r>
            <a:r>
              <a:rPr lang="en-CA" dirty="0"/>
              <a:t> has a detailed guide on the divorce process. You can suggest this guide to participants who feel capable of navigating the process without a lawyer: </a:t>
            </a:r>
            <a:r>
              <a:rPr lang="en-CA" u="sng" dirty="0">
                <a:hlinkClick r:id="rId18"/>
              </a:rPr>
              <a:t>Applying for a Divorce | Printable Guide | </a:t>
            </a:r>
            <a:r>
              <a:rPr lang="en-CA" u="sng" dirty="0" err="1">
                <a:hlinkClick r:id="rId18"/>
              </a:rPr>
              <a:t>Éducaloi</a:t>
            </a:r>
            <a:endParaRPr lang="fr-CA" err="1"/>
          </a:p>
          <a:p>
            <a:pPr algn="just"/>
            <a:endParaRPr lang="fr-CA" dirty="0"/>
          </a:p>
          <a:p>
            <a:pPr marL="285750" indent="-285750" algn="just">
              <a:buFont typeface="Arial"/>
              <a:buChar char="•"/>
            </a:pPr>
            <a:r>
              <a:rPr lang="fr-CA" dirty="0"/>
              <a:t>You can </a:t>
            </a:r>
            <a:r>
              <a:rPr lang="fr-CA" dirty="0" err="1"/>
              <a:t>find</a:t>
            </a:r>
            <a:r>
              <a:rPr lang="fr-CA" dirty="0"/>
              <a:t> </a:t>
            </a:r>
            <a:r>
              <a:rPr lang="fr-CA" dirty="0" err="1"/>
              <a:t>additional</a:t>
            </a:r>
            <a:r>
              <a:rPr lang="fr-CA" dirty="0"/>
              <a:t> </a:t>
            </a:r>
            <a:r>
              <a:rPr lang="fr-CA" dirty="0" err="1"/>
              <a:t>resources</a:t>
            </a:r>
            <a:r>
              <a:rPr lang="fr-CA" dirty="0"/>
              <a:t> </a:t>
            </a:r>
            <a:r>
              <a:rPr lang="fr-CA" dirty="0" err="1"/>
              <a:t>that</a:t>
            </a:r>
            <a:r>
              <a:rPr lang="fr-CA" dirty="0"/>
              <a:t> help guide people </a:t>
            </a:r>
            <a:r>
              <a:rPr lang="fr-CA" dirty="0" err="1"/>
              <a:t>through</a:t>
            </a:r>
            <a:r>
              <a:rPr lang="fr-CA" dirty="0"/>
              <a:t> the divorce process on slide 7.</a:t>
            </a:r>
          </a:p>
          <a:p>
            <a:pPr marL="285750" indent="-285750" algn="just">
              <a:buFont typeface="Arial"/>
              <a:buChar char="•"/>
            </a:pPr>
            <a:endParaRPr lang="fr-CA" b="1" dirty="0"/>
          </a:p>
          <a:p>
            <a:pPr algn="just"/>
            <a:r>
              <a:rPr lang="fr-CA" b="1" dirty="0"/>
              <a:t>Legal </a:t>
            </a:r>
            <a:r>
              <a:rPr lang="fr-CA" b="1" dirty="0" err="1"/>
              <a:t>aid</a:t>
            </a:r>
            <a:endParaRPr lang="fr-CA" dirty="0" err="1"/>
          </a:p>
          <a:p>
            <a:pPr algn="just"/>
            <a:endParaRPr lang="fr-CA" b="1" dirty="0"/>
          </a:p>
          <a:p>
            <a:pPr marL="171450" indent="-171450" algn="just">
              <a:buFont typeface="Arial"/>
              <a:buChar char="•"/>
            </a:pPr>
            <a:r>
              <a:rPr lang="fr-CA" dirty="0"/>
              <a:t>If </a:t>
            </a:r>
            <a:r>
              <a:rPr lang="fr-CA" dirty="0" err="1"/>
              <a:t>someone</a:t>
            </a:r>
            <a:r>
              <a:rPr lang="fr-CA" dirty="0"/>
              <a:t> </a:t>
            </a:r>
            <a:r>
              <a:rPr lang="fr-CA" dirty="0" err="1"/>
              <a:t>wants</a:t>
            </a:r>
            <a:r>
              <a:rPr lang="fr-CA" dirty="0"/>
              <a:t> to </a:t>
            </a:r>
            <a:r>
              <a:rPr lang="fr-CA" dirty="0" err="1"/>
              <a:t>be</a:t>
            </a:r>
            <a:r>
              <a:rPr lang="fr-CA" dirty="0"/>
              <a:t> </a:t>
            </a:r>
            <a:r>
              <a:rPr lang="fr-CA" dirty="0" err="1"/>
              <a:t>represented</a:t>
            </a:r>
            <a:r>
              <a:rPr lang="fr-CA" dirty="0"/>
              <a:t> by a </a:t>
            </a:r>
            <a:r>
              <a:rPr lang="fr-CA" dirty="0" err="1"/>
              <a:t>legal</a:t>
            </a:r>
            <a:r>
              <a:rPr lang="fr-CA" dirty="0"/>
              <a:t> </a:t>
            </a:r>
            <a:r>
              <a:rPr lang="fr-CA" dirty="0" err="1"/>
              <a:t>aid</a:t>
            </a:r>
            <a:r>
              <a:rPr lang="fr-CA" dirty="0"/>
              <a:t> </a:t>
            </a:r>
            <a:r>
              <a:rPr lang="fr-CA" dirty="0" err="1"/>
              <a:t>lawyer</a:t>
            </a:r>
            <a:r>
              <a:rPr lang="fr-CA" dirty="0"/>
              <a:t>, </a:t>
            </a:r>
            <a:r>
              <a:rPr lang="fr-CA" dirty="0" err="1"/>
              <a:t>they</a:t>
            </a:r>
            <a:r>
              <a:rPr lang="fr-CA" dirty="0"/>
              <a:t> </a:t>
            </a:r>
            <a:r>
              <a:rPr lang="fr-CA" dirty="0" err="1"/>
              <a:t>should</a:t>
            </a:r>
            <a:r>
              <a:rPr lang="fr-CA" dirty="0"/>
              <a:t> contact a </a:t>
            </a:r>
            <a:r>
              <a:rPr lang="fr-CA" dirty="0" err="1"/>
              <a:t>legal</a:t>
            </a:r>
            <a:r>
              <a:rPr lang="fr-CA" dirty="0"/>
              <a:t> </a:t>
            </a:r>
            <a:r>
              <a:rPr lang="fr-CA" dirty="0" err="1"/>
              <a:t>aid</a:t>
            </a:r>
            <a:r>
              <a:rPr lang="fr-CA" dirty="0"/>
              <a:t> office as </a:t>
            </a:r>
            <a:r>
              <a:rPr lang="fr-CA" dirty="0" err="1"/>
              <a:t>soon</a:t>
            </a:r>
            <a:r>
              <a:rPr lang="fr-CA" dirty="0"/>
              <a:t> as possible. If </a:t>
            </a:r>
            <a:r>
              <a:rPr lang="fr-CA" dirty="0" err="1"/>
              <a:t>their</a:t>
            </a:r>
            <a:r>
              <a:rPr lang="fr-CA" dirty="0"/>
              <a:t> ex contacts the office first, the office </a:t>
            </a:r>
            <a:r>
              <a:rPr lang="fr-CA" dirty="0" err="1"/>
              <a:t>cannot</a:t>
            </a:r>
            <a:r>
              <a:rPr lang="fr-CA" dirty="0"/>
              <a:t> </a:t>
            </a:r>
            <a:r>
              <a:rPr lang="fr-CA" dirty="0" err="1"/>
              <a:t>take</a:t>
            </a:r>
            <a:r>
              <a:rPr lang="fr-CA" dirty="0"/>
              <a:t> </a:t>
            </a:r>
            <a:r>
              <a:rPr lang="fr-CA" dirty="0" err="1"/>
              <a:t>their</a:t>
            </a:r>
            <a:r>
              <a:rPr lang="fr-CA" dirty="0"/>
              <a:t> case due to a </a:t>
            </a:r>
            <a:r>
              <a:rPr lang="fr-CA" dirty="0" err="1"/>
              <a:t>conflict</a:t>
            </a:r>
            <a:r>
              <a:rPr lang="fr-CA" dirty="0"/>
              <a:t> of </a:t>
            </a:r>
            <a:r>
              <a:rPr lang="fr-CA" dirty="0" err="1"/>
              <a:t>interest</a:t>
            </a:r>
            <a:r>
              <a:rPr lang="fr-CA" dirty="0"/>
              <a:t>.</a:t>
            </a:r>
          </a:p>
          <a:p>
            <a:pPr algn="just"/>
            <a:r>
              <a:rPr lang="fr-CA" b="1" dirty="0"/>
              <a:t> </a:t>
            </a:r>
            <a:endParaRPr lang="fr-CA" dirty="0"/>
          </a:p>
          <a:p>
            <a:pPr algn="just"/>
            <a:r>
              <a:rPr lang="fr-CA" b="1" dirty="0" err="1"/>
              <a:t>Related</a:t>
            </a:r>
            <a:r>
              <a:rPr lang="fr-CA" b="1" dirty="0"/>
              <a:t> workshops</a:t>
            </a:r>
            <a:endParaRPr lang="fr-CA" dirty="0"/>
          </a:p>
          <a:p>
            <a:pPr algn="just"/>
            <a:r>
              <a:rPr lang="fr-CA" dirty="0"/>
              <a:t> </a:t>
            </a:r>
          </a:p>
          <a:p>
            <a:pPr marL="285750" indent="-285750" algn="just">
              <a:buFont typeface="Arial"/>
              <a:buChar char="•"/>
            </a:pPr>
            <a:r>
              <a:rPr lang="fr-CA" dirty="0"/>
              <a:t>This workshop </a:t>
            </a:r>
            <a:r>
              <a:rPr lang="fr-CA" dirty="0" err="1"/>
              <a:t>covers</a:t>
            </a:r>
            <a:r>
              <a:rPr lang="fr-CA" dirty="0"/>
              <a:t> the </a:t>
            </a:r>
            <a:r>
              <a:rPr lang="fr-CA" dirty="0" err="1"/>
              <a:t>legal</a:t>
            </a:r>
            <a:r>
              <a:rPr lang="fr-CA" dirty="0"/>
              <a:t> process of divorce and </a:t>
            </a:r>
            <a:r>
              <a:rPr lang="fr-CA" dirty="0" err="1"/>
              <a:t>separation</a:t>
            </a:r>
            <a:r>
              <a:rPr lang="fr-CA" dirty="0"/>
              <a:t>, not </a:t>
            </a:r>
            <a:r>
              <a:rPr lang="fr-CA" dirty="0" err="1"/>
              <a:t>its</a:t>
            </a:r>
            <a:r>
              <a:rPr lang="fr-CA" dirty="0"/>
              <a:t> </a:t>
            </a:r>
            <a:r>
              <a:rPr lang="fr-CA" dirty="0" err="1"/>
              <a:t>effects</a:t>
            </a:r>
            <a:r>
              <a:rPr lang="fr-CA" dirty="0"/>
              <a:t> on </a:t>
            </a:r>
            <a:r>
              <a:rPr lang="fr-CA" dirty="0" err="1"/>
              <a:t>child</a:t>
            </a:r>
            <a:r>
              <a:rPr lang="fr-CA" dirty="0"/>
              <a:t> </a:t>
            </a:r>
            <a:r>
              <a:rPr lang="fr-CA" dirty="0" err="1"/>
              <a:t>custody</a:t>
            </a:r>
            <a:r>
              <a:rPr lang="fr-CA" dirty="0"/>
              <a:t>, </a:t>
            </a:r>
            <a:r>
              <a:rPr lang="fr-CA" dirty="0" err="1"/>
              <a:t>property</a:t>
            </a:r>
            <a:r>
              <a:rPr lang="fr-CA" dirty="0"/>
              <a:t>, </a:t>
            </a:r>
            <a:r>
              <a:rPr lang="fr-CA" dirty="0" err="1"/>
              <a:t>child</a:t>
            </a:r>
            <a:r>
              <a:rPr lang="fr-CA" dirty="0"/>
              <a:t> support, </a:t>
            </a:r>
            <a:r>
              <a:rPr lang="fr-CA" dirty="0" err="1"/>
              <a:t>housing</a:t>
            </a:r>
            <a:r>
              <a:rPr lang="fr-CA" dirty="0"/>
              <a:t>, etc. If </a:t>
            </a:r>
            <a:r>
              <a:rPr lang="fr-CA" dirty="0" err="1"/>
              <a:t>needed</a:t>
            </a:r>
            <a:r>
              <a:rPr lang="fr-CA" dirty="0"/>
              <a:t>, pair </a:t>
            </a:r>
            <a:r>
              <a:rPr lang="fr-CA" dirty="0" err="1"/>
              <a:t>this</a:t>
            </a:r>
            <a:r>
              <a:rPr lang="fr-CA" dirty="0"/>
              <a:t> </a:t>
            </a:r>
            <a:r>
              <a:rPr lang="fr-CA" dirty="0" err="1"/>
              <a:t>activity</a:t>
            </a:r>
            <a:r>
              <a:rPr lang="fr-CA" dirty="0"/>
              <a:t> </a:t>
            </a:r>
            <a:r>
              <a:rPr lang="fr-CA" dirty="0" err="1"/>
              <a:t>with</a:t>
            </a:r>
            <a:r>
              <a:rPr lang="fr-CA" dirty="0"/>
              <a:t> </a:t>
            </a:r>
            <a:r>
              <a:rPr lang="fr-CA" dirty="0" err="1"/>
              <a:t>other</a:t>
            </a:r>
            <a:r>
              <a:rPr lang="fr-CA" dirty="0"/>
              <a:t> workshops </a:t>
            </a:r>
            <a:r>
              <a:rPr lang="fr-CA" dirty="0" err="1"/>
              <a:t>covering</a:t>
            </a:r>
            <a:r>
              <a:rPr lang="fr-CA" dirty="0"/>
              <a:t> </a:t>
            </a:r>
            <a:r>
              <a:rPr lang="fr-CA" dirty="0" err="1"/>
              <a:t>these</a:t>
            </a:r>
            <a:r>
              <a:rPr lang="fr-CA" dirty="0"/>
              <a:t> topics.</a:t>
            </a:r>
          </a:p>
          <a:p>
            <a:pPr algn="just"/>
            <a:r>
              <a:rPr lang="fr-CA" dirty="0"/>
              <a:t> </a:t>
            </a:r>
          </a:p>
          <a:p>
            <a:pPr marL="285750" indent="-285750" algn="just">
              <a:buFont typeface="Arial"/>
              <a:buChar char="•"/>
            </a:pPr>
            <a:r>
              <a:rPr lang="en-CA" dirty="0"/>
              <a:t>Divorce can also affect a person’s immigration status. If this topic is relevant, participants may benefit from attending the </a:t>
            </a:r>
            <a:r>
              <a:rPr lang="en-CA" i="1" dirty="0"/>
              <a:t>My Immigration Status</a:t>
            </a:r>
            <a:r>
              <a:rPr lang="en-CA" dirty="0"/>
              <a:t> workshop.</a:t>
            </a:r>
            <a:endParaRPr lang="fr-CA" dirty="0"/>
          </a:p>
          <a:p>
            <a:pPr algn="just"/>
            <a:r>
              <a:rPr lang="fr-CA" dirty="0"/>
              <a:t> </a:t>
            </a:r>
          </a:p>
          <a:p>
            <a:pPr algn="just"/>
            <a:endParaRPr lang="fr-CA" dirty="0"/>
          </a:p>
          <a:p>
            <a:pPr algn="just"/>
            <a:r>
              <a:rPr lang="fr-CA" b="1" u="sng" dirty="0"/>
              <a:t>Sources</a:t>
            </a:r>
            <a:endParaRPr lang="fr-CA" dirty="0"/>
          </a:p>
          <a:p>
            <a:pPr algn="just"/>
            <a:endParaRPr lang="fr-CA" b="1" u="sng" dirty="0">
              <a:solidFill>
                <a:srgbClr val="000000"/>
              </a:solidFill>
            </a:endParaRPr>
          </a:p>
          <a:p>
            <a:pPr algn="just"/>
            <a:r>
              <a:rPr lang="fr-CA" dirty="0">
                <a:solidFill>
                  <a:srgbClr val="444444"/>
                </a:solidFill>
                <a:hlinkClick r:id="rId19">
                  <a:extLst>
                    <a:ext uri="{A12FA001-AC4F-418D-AE19-62706E023703}">
                      <ahyp:hlinkClr xmlns:ahyp="http://schemas.microsoft.com/office/drawing/2018/hyperlinkcolor" val="tx"/>
                    </a:ext>
                  </a:extLst>
                </a:hlinkClick>
              </a:rPr>
              <a:t>[1]</a:t>
            </a:r>
            <a:r>
              <a:rPr lang="fr-CA" dirty="0"/>
              <a:t> </a:t>
            </a:r>
            <a:r>
              <a:rPr lang="fr-CA" i="1"/>
              <a:t>Loi sur le divorce</a:t>
            </a:r>
            <a:r>
              <a:rPr lang="fr-CA"/>
              <a:t>, LRC (1985), arts 8(2) et 8(3).</a:t>
            </a:r>
            <a:endParaRPr lang="en-US">
              <a:solidFill>
                <a:srgbClr val="444444"/>
              </a:solidFill>
            </a:endParaRPr>
          </a:p>
          <a:p>
            <a:pPr algn="just"/>
            <a:r>
              <a:rPr lang="fr-CA" dirty="0">
                <a:solidFill>
                  <a:srgbClr val="444444"/>
                </a:solidFill>
                <a:hlinkClick r:id="rId20">
                  <a:extLst>
                    <a:ext uri="{A12FA001-AC4F-418D-AE19-62706E023703}">
                      <ahyp:hlinkClr xmlns:ahyp="http://schemas.microsoft.com/office/drawing/2018/hyperlinkcolor" val="tx"/>
                    </a:ext>
                  </a:extLst>
                </a:hlinkClick>
              </a:rPr>
              <a:t>[2]</a:t>
            </a:r>
            <a:r>
              <a:rPr lang="fr-CA" dirty="0"/>
              <a:t> </a:t>
            </a:r>
            <a:r>
              <a:rPr lang="fr-CA" i="1"/>
              <a:t>Loi sur le divorce</a:t>
            </a:r>
            <a:r>
              <a:rPr lang="fr-CA"/>
              <a:t>, LRC (1985), arts 8(1) et 8(2).</a:t>
            </a:r>
            <a:endParaRPr lang="en-US">
              <a:solidFill>
                <a:srgbClr val="444444"/>
              </a:solidFill>
            </a:endParaRPr>
          </a:p>
          <a:p>
            <a:pPr algn="just"/>
            <a:r>
              <a:rPr lang="fr-CA" dirty="0">
                <a:solidFill>
                  <a:srgbClr val="444444"/>
                </a:solidFill>
                <a:hlinkClick r:id="rId21">
                  <a:extLst>
                    <a:ext uri="{A12FA001-AC4F-418D-AE19-62706E023703}">
                      <ahyp:hlinkClr xmlns:ahyp="http://schemas.microsoft.com/office/drawing/2018/hyperlinkcolor" val="tx"/>
                    </a:ext>
                  </a:extLst>
                </a:hlinkClick>
              </a:rPr>
              <a:t>[3]</a:t>
            </a:r>
            <a:r>
              <a:rPr lang="fr-CA" dirty="0"/>
              <a:t> </a:t>
            </a:r>
            <a:r>
              <a:rPr lang="fr-CA" i="1"/>
              <a:t>Loi sur l’aide juridique et sur la prestation de certains autres services juridiques</a:t>
            </a:r>
            <a:r>
              <a:rPr lang="fr-CA"/>
              <a:t>, RLRQ c A-14, arts 4.1, 4.7(1).</a:t>
            </a:r>
            <a:endParaRPr lang="en-US">
              <a:solidFill>
                <a:srgbClr val="444444"/>
              </a:solidFill>
            </a:endParaRPr>
          </a:p>
          <a:p>
            <a:pPr algn="just"/>
            <a:r>
              <a:rPr lang="fr-CA" dirty="0">
                <a:solidFill>
                  <a:srgbClr val="444444"/>
                </a:solidFill>
                <a:hlinkClick r:id="rId22">
                  <a:extLst>
                    <a:ext uri="{A12FA001-AC4F-418D-AE19-62706E023703}">
                      <ahyp:hlinkClr xmlns:ahyp="http://schemas.microsoft.com/office/drawing/2018/hyperlinkcolor" val="tx"/>
                    </a:ext>
                  </a:extLst>
                </a:hlinkClick>
              </a:rPr>
              <a:t>[4]</a:t>
            </a:r>
            <a:r>
              <a:rPr lang="fr-CA" dirty="0"/>
              <a:t> </a:t>
            </a:r>
            <a:r>
              <a:rPr lang="fr-CA" i="1"/>
              <a:t>Loi sur le divorce</a:t>
            </a:r>
            <a:r>
              <a:rPr lang="fr-CA"/>
              <a:t>, LRC (1985), art 8(1) ; </a:t>
            </a:r>
            <a:r>
              <a:rPr lang="fr-CA" i="1"/>
              <a:t>Code de procédure civile</a:t>
            </a:r>
            <a:r>
              <a:rPr lang="fr-CA"/>
              <a:t>, RLRQ, c C-25, art 430.</a:t>
            </a:r>
            <a:endParaRPr lang="en-US">
              <a:solidFill>
                <a:srgbClr val="444444"/>
              </a:solidFill>
            </a:endParaRPr>
          </a:p>
          <a:p>
            <a:pPr algn="just"/>
            <a:r>
              <a:rPr lang="fr-CA" dirty="0">
                <a:solidFill>
                  <a:srgbClr val="444444"/>
                </a:solidFill>
                <a:hlinkClick r:id="rId7">
                  <a:extLst>
                    <a:ext uri="{A12FA001-AC4F-418D-AE19-62706E023703}">
                      <ahyp:hlinkClr xmlns:ahyp="http://schemas.microsoft.com/office/drawing/2018/hyperlinkcolor" val="tx"/>
                    </a:ext>
                  </a:extLst>
                </a:hlinkClick>
              </a:rPr>
              <a:t>[5]</a:t>
            </a:r>
            <a:r>
              <a:rPr lang="fr-CA" dirty="0"/>
              <a:t>  </a:t>
            </a:r>
            <a:r>
              <a:rPr lang="fr-CA" i="1"/>
              <a:t>Loi sur l’aide juridique et sur la prestation de certains autres services juridiques</a:t>
            </a:r>
            <a:r>
              <a:rPr lang="fr-CA"/>
              <a:t>, RLRQ c A-14, art 4.7(1).</a:t>
            </a:r>
            <a:endParaRPr lang="en-US">
              <a:solidFill>
                <a:srgbClr val="444444"/>
              </a:solidFill>
            </a:endParaRPr>
          </a:p>
          <a:p>
            <a:pPr algn="just"/>
            <a:r>
              <a:rPr lang="fr-CA" dirty="0">
                <a:solidFill>
                  <a:srgbClr val="444444"/>
                </a:solidFill>
                <a:hlinkClick r:id="rId23">
                  <a:extLst>
                    <a:ext uri="{A12FA001-AC4F-418D-AE19-62706E023703}">
                      <ahyp:hlinkClr xmlns:ahyp="http://schemas.microsoft.com/office/drawing/2018/hyperlinkcolor" val="tx"/>
                    </a:ext>
                  </a:extLst>
                </a:hlinkClick>
              </a:rPr>
              <a:t>[6]</a:t>
            </a:r>
            <a:r>
              <a:rPr lang="fr-CA" dirty="0"/>
              <a:t> </a:t>
            </a:r>
            <a:r>
              <a:rPr lang="fr-CA" i="1"/>
              <a:t>Tarif judiciaire en matière civile</a:t>
            </a:r>
            <a:r>
              <a:rPr lang="fr-CA"/>
              <a:t>, RLRQ c T-16, r. 10, art 16 al 1.</a:t>
            </a:r>
            <a:endParaRPr lang="en-US">
              <a:solidFill>
                <a:srgbClr val="444444"/>
              </a:solidFill>
            </a:endParaRPr>
          </a:p>
          <a:p>
            <a:pPr algn="just"/>
            <a:r>
              <a:rPr lang="fr-CA" dirty="0">
                <a:solidFill>
                  <a:srgbClr val="444444"/>
                </a:solidFill>
                <a:hlinkClick r:id="rId24">
                  <a:extLst>
                    <a:ext uri="{A12FA001-AC4F-418D-AE19-62706E023703}">
                      <ahyp:hlinkClr xmlns:ahyp="http://schemas.microsoft.com/office/drawing/2018/hyperlinkcolor" val="tx"/>
                    </a:ext>
                  </a:extLst>
                </a:hlinkClick>
              </a:rPr>
              <a:t>[7]</a:t>
            </a:r>
            <a:r>
              <a:rPr lang="fr-CA" dirty="0"/>
              <a:t> </a:t>
            </a:r>
            <a:r>
              <a:rPr lang="fr-CA" i="1"/>
              <a:t>Tarif judiciaire en matière civile</a:t>
            </a:r>
            <a:r>
              <a:rPr lang="fr-CA"/>
              <a:t>, RLRQ c T-16, r. 10, art 5 (1) c).</a:t>
            </a:r>
            <a:endParaRPr lang="en-US">
              <a:solidFill>
                <a:srgbClr val="444444"/>
              </a:solidFill>
            </a:endParaRPr>
          </a:p>
          <a:p>
            <a:pPr algn="just"/>
            <a:r>
              <a:rPr lang="fr-CA" dirty="0">
                <a:solidFill>
                  <a:srgbClr val="444444"/>
                </a:solidFill>
                <a:hlinkClick r:id="rId25">
                  <a:extLst>
                    <a:ext uri="{A12FA001-AC4F-418D-AE19-62706E023703}">
                      <ahyp:hlinkClr xmlns:ahyp="http://schemas.microsoft.com/office/drawing/2018/hyperlinkcolor" val="tx"/>
                    </a:ext>
                  </a:extLst>
                </a:hlinkClick>
              </a:rPr>
              <a:t>[8]</a:t>
            </a:r>
            <a:r>
              <a:rPr lang="fr-CA" dirty="0"/>
              <a:t> </a:t>
            </a:r>
            <a:r>
              <a:rPr lang="fr-CA" i="1"/>
              <a:t>Code de procédure civile</a:t>
            </a:r>
            <a:r>
              <a:rPr lang="fr-CA"/>
              <a:t>, RLRQ, c C-25, art 145 al 2.</a:t>
            </a:r>
            <a:endParaRPr lang="en-US">
              <a:solidFill>
                <a:srgbClr val="444444"/>
              </a:solidFill>
            </a:endParaRPr>
          </a:p>
          <a:p>
            <a:pPr algn="just"/>
            <a:r>
              <a:rPr lang="fr-CA" dirty="0">
                <a:solidFill>
                  <a:srgbClr val="444444"/>
                </a:solidFill>
                <a:hlinkClick r:id="rId26">
                  <a:extLst>
                    <a:ext uri="{A12FA001-AC4F-418D-AE19-62706E023703}">
                      <ahyp:hlinkClr xmlns:ahyp="http://schemas.microsoft.com/office/drawing/2018/hyperlinkcolor" val="tx"/>
                    </a:ext>
                  </a:extLst>
                </a:hlinkClick>
              </a:rPr>
              <a:t>[9]</a:t>
            </a:r>
            <a:r>
              <a:rPr lang="fr-CA" dirty="0"/>
              <a:t> </a:t>
            </a:r>
            <a:r>
              <a:rPr lang="fr-CA" i="1"/>
              <a:t>Tarif judiciaire en matière civile</a:t>
            </a:r>
            <a:r>
              <a:rPr lang="fr-CA"/>
              <a:t>, RLRQ c T-16, r. 10, art 5 (2) a).</a:t>
            </a:r>
            <a:endParaRPr lang="en-US">
              <a:solidFill>
                <a:srgbClr val="444444"/>
              </a:solidFill>
            </a:endParaRPr>
          </a:p>
          <a:p>
            <a:pPr algn="just"/>
            <a:r>
              <a:rPr lang="fr-CA" dirty="0">
                <a:solidFill>
                  <a:srgbClr val="444444"/>
                </a:solidFill>
                <a:hlinkClick r:id="rId27">
                  <a:extLst>
                    <a:ext uri="{A12FA001-AC4F-418D-AE19-62706E023703}">
                      <ahyp:hlinkClr xmlns:ahyp="http://schemas.microsoft.com/office/drawing/2018/hyperlinkcolor" val="tx"/>
                    </a:ext>
                  </a:extLst>
                </a:hlinkClick>
              </a:rPr>
              <a:t>[10]</a:t>
            </a:r>
            <a:r>
              <a:rPr lang="fr-CA" dirty="0"/>
              <a:t> </a:t>
            </a:r>
            <a:r>
              <a:rPr lang="fr-CA" i="1"/>
              <a:t>Code de procédure civile</a:t>
            </a:r>
            <a:r>
              <a:rPr lang="fr-CA"/>
              <a:t>, RLRQ c C-25 01, arts 49 al 2, 158(8), 411 ; </a:t>
            </a:r>
            <a:r>
              <a:rPr lang="fr-CA" i="1"/>
              <a:t>Loi sur le divorce</a:t>
            </a:r>
            <a:r>
              <a:rPr lang="fr-CA"/>
              <a:t>, LRC (1985), arts 15.1 (2), 15.2 (2), 16.1 (2), 16.5 (2).</a:t>
            </a:r>
            <a:endParaRPr lang="en-US">
              <a:solidFill>
                <a:srgbClr val="444444"/>
              </a:solidFill>
            </a:endParaRPr>
          </a:p>
          <a:p>
            <a:pPr algn="just"/>
            <a:r>
              <a:rPr lang="fr-CA" dirty="0">
                <a:solidFill>
                  <a:srgbClr val="444444"/>
                </a:solidFill>
                <a:hlinkClick r:id="rId28">
                  <a:extLst>
                    <a:ext uri="{A12FA001-AC4F-418D-AE19-62706E023703}">
                      <ahyp:hlinkClr xmlns:ahyp="http://schemas.microsoft.com/office/drawing/2018/hyperlinkcolor" val="tx"/>
                    </a:ext>
                  </a:extLst>
                </a:hlinkClick>
              </a:rPr>
              <a:t>[11]</a:t>
            </a:r>
            <a:r>
              <a:rPr lang="fr-CA" dirty="0"/>
              <a:t> </a:t>
            </a:r>
            <a:r>
              <a:rPr lang="fr-CA" i="1"/>
              <a:t>Loi sur le divorce</a:t>
            </a:r>
            <a:r>
              <a:rPr lang="fr-CA"/>
              <a:t>, LRC (1985), art 16.1 (2) ; </a:t>
            </a:r>
            <a:r>
              <a:rPr lang="fr-CA" i="1"/>
              <a:t>Code de procédure civile</a:t>
            </a:r>
            <a:r>
              <a:rPr lang="fr-CA"/>
              <a:t>, RLRQ c C-25 01, art 411.</a:t>
            </a:r>
            <a:endParaRPr lang="en-US">
              <a:solidFill>
                <a:srgbClr val="444444"/>
              </a:solidFill>
            </a:endParaRPr>
          </a:p>
          <a:p>
            <a:pPr algn="just"/>
            <a:r>
              <a:rPr lang="fr-CA" dirty="0">
                <a:solidFill>
                  <a:srgbClr val="444444"/>
                </a:solidFill>
                <a:hlinkClick r:id="rId29">
                  <a:extLst>
                    <a:ext uri="{A12FA001-AC4F-418D-AE19-62706E023703}">
                      <ahyp:hlinkClr xmlns:ahyp="http://schemas.microsoft.com/office/drawing/2018/hyperlinkcolor" val="tx"/>
                    </a:ext>
                  </a:extLst>
                </a:hlinkClick>
              </a:rPr>
              <a:t>[12]</a:t>
            </a:r>
            <a:r>
              <a:rPr lang="fr-CA" dirty="0"/>
              <a:t> </a:t>
            </a:r>
            <a:r>
              <a:rPr lang="fr-CA" i="1"/>
              <a:t>Code de procédure civile</a:t>
            </a:r>
            <a:r>
              <a:rPr lang="fr-CA"/>
              <a:t>, RLRQ c C-25 01, arts 72 al 2, 415.</a:t>
            </a:r>
            <a:endParaRPr lang="en-US">
              <a:solidFill>
                <a:srgbClr val="444444"/>
              </a:solidFill>
            </a:endParaRPr>
          </a:p>
          <a:p>
            <a:pPr algn="just"/>
            <a:r>
              <a:rPr lang="fr-CA" dirty="0">
                <a:solidFill>
                  <a:srgbClr val="444444"/>
                </a:solidFill>
                <a:hlinkClick r:id="rId30">
                  <a:extLst>
                    <a:ext uri="{A12FA001-AC4F-418D-AE19-62706E023703}">
                      <ahyp:hlinkClr xmlns:ahyp="http://schemas.microsoft.com/office/drawing/2018/hyperlinkcolor" val="tx"/>
                    </a:ext>
                  </a:extLst>
                </a:hlinkClick>
              </a:rPr>
              <a:t>[13]</a:t>
            </a:r>
            <a:r>
              <a:rPr lang="fr-CA" dirty="0"/>
              <a:t> </a:t>
            </a:r>
            <a:r>
              <a:rPr lang="fr-CA" i="1"/>
              <a:t>Loi sur le divorce</a:t>
            </a:r>
            <a:r>
              <a:rPr lang="fr-CA"/>
              <a:t>, LRC (1985), art 12 (1).</a:t>
            </a:r>
            <a:endParaRPr lang="en-US">
              <a:solidFill>
                <a:srgbClr val="444444"/>
              </a:solidFill>
            </a:endParaRPr>
          </a:p>
          <a:p>
            <a:pPr algn="just"/>
            <a:r>
              <a:rPr lang="fr-CA" dirty="0">
                <a:solidFill>
                  <a:srgbClr val="444444"/>
                </a:solidFill>
                <a:hlinkClick r:id="rId31">
                  <a:extLst>
                    <a:ext uri="{A12FA001-AC4F-418D-AE19-62706E023703}">
                      <ahyp:hlinkClr xmlns:ahyp="http://schemas.microsoft.com/office/drawing/2018/hyperlinkcolor" val="tx"/>
                    </a:ext>
                  </a:extLst>
                </a:hlinkClick>
              </a:rPr>
              <a:t>[14]</a:t>
            </a:r>
            <a:r>
              <a:rPr lang="fr-CA" dirty="0"/>
              <a:t> </a:t>
            </a:r>
            <a:r>
              <a:rPr lang="fr-CA" i="1"/>
              <a:t>Loi sur le divorce</a:t>
            </a:r>
            <a:r>
              <a:rPr lang="fr-CA"/>
              <a:t>, LRC (1985), art 8(2).</a:t>
            </a:r>
            <a:endParaRPr lang="en-US">
              <a:solidFill>
                <a:srgbClr val="444444"/>
              </a:solidFill>
            </a:endParaRPr>
          </a:p>
          <a:p>
            <a:pPr algn="just"/>
            <a:r>
              <a:rPr lang="fr-CA" dirty="0">
                <a:solidFill>
                  <a:srgbClr val="444444"/>
                </a:solidFill>
                <a:hlinkClick r:id="rId32">
                  <a:extLst>
                    <a:ext uri="{A12FA001-AC4F-418D-AE19-62706E023703}">
                      <ahyp:hlinkClr xmlns:ahyp="http://schemas.microsoft.com/office/drawing/2018/hyperlinkcolor" val="tx"/>
                    </a:ext>
                  </a:extLst>
                </a:hlinkClick>
              </a:rPr>
              <a:t>[15]</a:t>
            </a:r>
            <a:r>
              <a:rPr lang="fr-CA" dirty="0"/>
              <a:t> </a:t>
            </a:r>
            <a:r>
              <a:rPr lang="fr-CA" i="1"/>
              <a:t>Droit de la famille — 091479</a:t>
            </a:r>
            <a:r>
              <a:rPr lang="fr-CA"/>
              <a:t>, 2009 QCCS 2782 au para 23.</a:t>
            </a:r>
            <a:endParaRPr lang="en-US">
              <a:solidFill>
                <a:srgbClr val="444444"/>
              </a:solidFill>
            </a:endParaRPr>
          </a:p>
          <a:p>
            <a:pPr algn="just"/>
            <a:r>
              <a:rPr lang="fr-CA" dirty="0">
                <a:solidFill>
                  <a:srgbClr val="444444"/>
                </a:solidFill>
                <a:hlinkClick r:id="rId33">
                  <a:extLst>
                    <a:ext uri="{A12FA001-AC4F-418D-AE19-62706E023703}">
                      <ahyp:hlinkClr xmlns:ahyp="http://schemas.microsoft.com/office/drawing/2018/hyperlinkcolor" val="tx"/>
                    </a:ext>
                  </a:extLst>
                </a:hlinkClick>
              </a:rPr>
              <a:t>[16]</a:t>
            </a:r>
            <a:r>
              <a:rPr lang="fr-CA" dirty="0"/>
              <a:t> </a:t>
            </a:r>
            <a:r>
              <a:rPr lang="fr-CA" i="1"/>
              <a:t>Loi sur le divorce</a:t>
            </a:r>
            <a:r>
              <a:rPr lang="fr-CA"/>
              <a:t>, LRC (1985), art 3 (1).</a:t>
            </a:r>
          </a:p>
          <a:p>
            <a:pPr algn="just"/>
            <a:endParaRPr lang="fr-CA"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285750" indent="-285750" algn="just">
              <a:buFont typeface="Arial"/>
              <a:buChar char="•"/>
            </a:pPr>
            <a:r>
              <a:rPr lang="fr-CA" err="1"/>
              <a:t>Unlike</a:t>
            </a:r>
            <a:r>
              <a:rPr lang="fr-CA" dirty="0"/>
              <a:t> </a:t>
            </a:r>
            <a:r>
              <a:rPr lang="fr-CA" err="1"/>
              <a:t>married</a:t>
            </a:r>
            <a:r>
              <a:rPr lang="fr-CA" dirty="0"/>
              <a:t> couples, </a:t>
            </a:r>
            <a:r>
              <a:rPr lang="fr-CA" err="1"/>
              <a:t>unmarried</a:t>
            </a:r>
            <a:r>
              <a:rPr lang="fr-CA" dirty="0"/>
              <a:t> couples do not </a:t>
            </a:r>
            <a:r>
              <a:rPr lang="fr-CA" err="1"/>
              <a:t>need</a:t>
            </a:r>
            <a:r>
              <a:rPr lang="fr-CA" dirty="0"/>
              <a:t> to go to court to </a:t>
            </a:r>
            <a:r>
              <a:rPr lang="fr-CA" err="1"/>
              <a:t>separate</a:t>
            </a:r>
            <a:r>
              <a:rPr lang="fr-CA" dirty="0"/>
              <a:t>. </a:t>
            </a:r>
          </a:p>
          <a:p>
            <a:pPr algn="just"/>
            <a:r>
              <a:rPr lang="fr-CA" dirty="0"/>
              <a:t> </a:t>
            </a:r>
          </a:p>
          <a:p>
            <a:pPr marL="285750" indent="-285750" algn="just">
              <a:buFont typeface="Arial"/>
              <a:buChar char="•"/>
            </a:pPr>
            <a:r>
              <a:rPr lang="fr-CA" dirty="0" err="1"/>
              <a:t>However</a:t>
            </a:r>
            <a:r>
              <a:rPr lang="fr-CA" dirty="0"/>
              <a:t>, court intervention </a:t>
            </a:r>
            <a:r>
              <a:rPr lang="fr-CA" dirty="0" err="1"/>
              <a:t>is</a:t>
            </a:r>
            <a:r>
              <a:rPr lang="fr-CA" dirty="0"/>
              <a:t> an option if </a:t>
            </a:r>
            <a:r>
              <a:rPr lang="fr-CA" dirty="0" err="1"/>
              <a:t>they</a:t>
            </a:r>
            <a:r>
              <a:rPr lang="fr-CA" dirty="0"/>
              <a:t> </a:t>
            </a:r>
            <a:r>
              <a:rPr lang="fr-CA" dirty="0" err="1"/>
              <a:t>disagree</a:t>
            </a:r>
            <a:r>
              <a:rPr lang="fr-CA" dirty="0"/>
              <a:t> on certain issues</a:t>
            </a:r>
            <a:r>
              <a:rPr lang="fr-CA" dirty="0">
                <a:hlinkClick r:id="rId3"/>
              </a:rPr>
              <a:t>[1]</a:t>
            </a:r>
            <a:r>
              <a:rPr lang="fr-CA" dirty="0"/>
              <a:t>. For </a:t>
            </a:r>
            <a:r>
              <a:rPr lang="fr-CA" dirty="0" err="1"/>
              <a:t>example</a:t>
            </a:r>
            <a:r>
              <a:rPr lang="fr-CA" dirty="0"/>
              <a:t>, one </a:t>
            </a:r>
            <a:r>
              <a:rPr lang="fr-CA" dirty="0" err="1"/>
              <a:t>person</a:t>
            </a:r>
            <a:r>
              <a:rPr lang="fr-CA" dirty="0"/>
              <a:t> can </a:t>
            </a:r>
            <a:r>
              <a:rPr lang="fr-CA" dirty="0" err="1"/>
              <a:t>ask</a:t>
            </a:r>
            <a:r>
              <a:rPr lang="fr-CA" dirty="0"/>
              <a:t> the court to </a:t>
            </a:r>
            <a:r>
              <a:rPr lang="fr-CA" dirty="0" err="1"/>
              <a:t>make</a:t>
            </a:r>
            <a:r>
              <a:rPr lang="fr-CA" dirty="0"/>
              <a:t> </a:t>
            </a:r>
            <a:r>
              <a:rPr lang="fr-CA" dirty="0" err="1"/>
              <a:t>decision</a:t>
            </a:r>
            <a:r>
              <a:rPr lang="fr-CA" dirty="0"/>
              <a:t> in the </a:t>
            </a:r>
            <a:r>
              <a:rPr lang="fr-CA" dirty="0" err="1"/>
              <a:t>following</a:t>
            </a:r>
            <a:r>
              <a:rPr lang="fr-CA" dirty="0"/>
              <a:t> cases</a:t>
            </a:r>
            <a:r>
              <a:rPr lang="fr-CA" dirty="0">
                <a:hlinkClick r:id="rId4"/>
              </a:rPr>
              <a:t>[2]</a:t>
            </a:r>
            <a:r>
              <a:rPr lang="fr-CA" dirty="0"/>
              <a:t>:</a:t>
            </a:r>
          </a:p>
          <a:p>
            <a:pPr marL="628650" lvl="1" indent="-171450">
              <a:buFont typeface="Courier New,monospace"/>
              <a:buChar char="o"/>
            </a:pPr>
            <a:r>
              <a:rPr lang="en-CA" dirty="0"/>
              <a:t>how to divide time with their children,</a:t>
            </a:r>
            <a:endParaRPr lang="fr-CA" dirty="0"/>
          </a:p>
          <a:p>
            <a:pPr marL="628650" lvl="1" indent="-171450">
              <a:buFont typeface="Courier New,monospace"/>
              <a:buChar char="o"/>
            </a:pPr>
            <a:r>
              <a:rPr lang="en-CA" dirty="0"/>
              <a:t>whether child support should be paid, and by whom, </a:t>
            </a:r>
            <a:endParaRPr lang="fr-CA" dirty="0"/>
          </a:p>
          <a:p>
            <a:pPr marL="628650" lvl="1" indent="-171450">
              <a:buFont typeface="Courier New,monospace"/>
              <a:buChar char="o"/>
            </a:pPr>
            <a:r>
              <a:rPr lang="en-CA" dirty="0"/>
              <a:t>how to divide their assets.</a:t>
            </a:r>
            <a:endParaRPr lang="fr-CA" dirty="0"/>
          </a:p>
          <a:p>
            <a:pPr lvl="1" algn="just"/>
            <a:r>
              <a:rPr lang="fr-CA" dirty="0"/>
              <a:t> </a:t>
            </a:r>
          </a:p>
          <a:p>
            <a:pPr marL="285750" indent="-285750" algn="just">
              <a:buFont typeface="Arial"/>
              <a:buChar char="•"/>
            </a:pPr>
            <a:r>
              <a:rPr lang="en-CA" dirty="0"/>
              <a:t>The court can intervene in urgent matters</a:t>
            </a:r>
            <a:r>
              <a:rPr lang="fr-CA" dirty="0">
                <a:hlinkClick r:id="rId5"/>
              </a:rPr>
              <a:t>[3]</a:t>
            </a:r>
            <a:r>
              <a:rPr lang="fr-CA" dirty="0"/>
              <a:t>, like </a:t>
            </a:r>
            <a:r>
              <a:rPr lang="fr-CA" dirty="0" err="1"/>
              <a:t>granting</a:t>
            </a:r>
            <a:r>
              <a:rPr lang="fr-CA" dirty="0"/>
              <a:t> </a:t>
            </a:r>
            <a:r>
              <a:rPr lang="fr-CA" dirty="0" err="1"/>
              <a:t>custody</a:t>
            </a:r>
            <a:r>
              <a:rPr lang="fr-CA" dirty="0"/>
              <a:t> and </a:t>
            </a:r>
            <a:r>
              <a:rPr lang="fr-CA" dirty="0" err="1"/>
              <a:t>enduring</a:t>
            </a:r>
            <a:r>
              <a:rPr lang="fr-CA" dirty="0"/>
              <a:t> protection </a:t>
            </a:r>
            <a:r>
              <a:rPr lang="fr-CA" dirty="0" err="1"/>
              <a:t>from</a:t>
            </a:r>
            <a:r>
              <a:rPr lang="fr-CA" dirty="0"/>
              <a:t> violence.</a:t>
            </a:r>
          </a:p>
          <a:p>
            <a:pPr algn="just"/>
            <a:r>
              <a:rPr lang="fr-CA" dirty="0"/>
              <a:t> </a:t>
            </a:r>
          </a:p>
          <a:p>
            <a:pPr marL="285750" indent="-285750" algn="just">
              <a:buFont typeface="Arial"/>
              <a:buChar char="•"/>
            </a:pPr>
            <a:r>
              <a:rPr lang="en-CA" dirty="0"/>
              <a:t>Even if an unmarried couple agrees on everything, they can still go to court</a:t>
            </a:r>
            <a:r>
              <a:rPr lang="fr-CA" dirty="0">
                <a:hlinkClick r:id="rId6"/>
              </a:rPr>
              <a:t>[4]</a:t>
            </a:r>
            <a:r>
              <a:rPr lang="fr-CA" dirty="0"/>
              <a:t> to </a:t>
            </a:r>
            <a:r>
              <a:rPr lang="fr-CA" dirty="0" err="1"/>
              <a:t>formalize</a:t>
            </a:r>
            <a:r>
              <a:rPr lang="fr-CA" dirty="0"/>
              <a:t> (“</a:t>
            </a:r>
            <a:r>
              <a:rPr lang="fr-CA" dirty="0" err="1"/>
              <a:t>homologate</a:t>
            </a:r>
            <a:r>
              <a:rPr lang="fr-CA" dirty="0"/>
              <a:t>”) </a:t>
            </a:r>
            <a:r>
              <a:rPr lang="fr-CA" dirty="0" err="1"/>
              <a:t>their</a:t>
            </a:r>
            <a:r>
              <a:rPr lang="fr-CA" dirty="0"/>
              <a:t> agreement</a:t>
            </a:r>
            <a:r>
              <a:rPr lang="fr-CA" dirty="0">
                <a:hlinkClick r:id="rId7"/>
              </a:rPr>
              <a:t>[5]</a:t>
            </a:r>
            <a:r>
              <a:rPr lang="fr-CA" dirty="0"/>
              <a:t>. </a:t>
            </a:r>
            <a:r>
              <a:rPr lang="en-CA" dirty="0"/>
              <a:t>This has several advantages: </a:t>
            </a:r>
          </a:p>
          <a:p>
            <a:pPr marL="628650" lvl="1" indent="-285750" algn="just">
              <a:buFont typeface="Courier New,monospace"/>
              <a:buChar char="o"/>
            </a:pPr>
            <a:r>
              <a:rPr lang="fr-CA" dirty="0"/>
              <a:t>The agreement </a:t>
            </a:r>
            <a:r>
              <a:rPr lang="fr-CA" err="1"/>
              <a:t>will</a:t>
            </a:r>
            <a:r>
              <a:rPr lang="fr-CA" dirty="0"/>
              <a:t> have the </a:t>
            </a:r>
            <a:r>
              <a:rPr lang="fr-CA" err="1"/>
              <a:t>same</a:t>
            </a:r>
            <a:r>
              <a:rPr lang="fr-CA" dirty="0"/>
              <a:t> </a:t>
            </a:r>
            <a:r>
              <a:rPr lang="fr-CA" err="1"/>
              <a:t>legal</a:t>
            </a:r>
            <a:r>
              <a:rPr lang="fr-CA" dirty="0"/>
              <a:t> </a:t>
            </a:r>
            <a:r>
              <a:rPr lang="fr-CA" err="1"/>
              <a:t>weight</a:t>
            </a:r>
            <a:r>
              <a:rPr lang="fr-CA" dirty="0"/>
              <a:t> as a court </a:t>
            </a:r>
            <a:r>
              <a:rPr lang="fr-CA" err="1"/>
              <a:t>judgment</a:t>
            </a:r>
            <a:r>
              <a:rPr lang="fr-CA" dirty="0">
                <a:hlinkClick r:id="rId8"/>
              </a:rPr>
              <a:t>[6]</a:t>
            </a:r>
            <a:r>
              <a:rPr lang="fr-CA" dirty="0"/>
              <a:t> , </a:t>
            </a:r>
            <a:r>
              <a:rPr lang="fr-CA" err="1"/>
              <a:t>meaning</a:t>
            </a:r>
            <a:r>
              <a:rPr lang="fr-CA" dirty="0"/>
              <a:t> </a:t>
            </a:r>
            <a:r>
              <a:rPr lang="fr-CA" err="1"/>
              <a:t>both</a:t>
            </a:r>
            <a:r>
              <a:rPr lang="fr-CA" dirty="0"/>
              <a:t> parties must respect </a:t>
            </a:r>
            <a:r>
              <a:rPr lang="fr-CA" err="1"/>
              <a:t>it</a:t>
            </a:r>
            <a:r>
              <a:rPr lang="fr-CA" dirty="0">
                <a:hlinkClick r:id="rId9"/>
              </a:rPr>
              <a:t>[7]</a:t>
            </a:r>
            <a:r>
              <a:rPr lang="fr-CA" dirty="0"/>
              <a:t>.</a:t>
            </a:r>
          </a:p>
          <a:p>
            <a:pPr marL="628650" lvl="1" indent="-285750" algn="just">
              <a:buFont typeface="Courier New,monospace"/>
              <a:buChar char="o"/>
            </a:pPr>
            <a:r>
              <a:rPr lang="fr-CA" dirty="0"/>
              <a:t>If </a:t>
            </a:r>
            <a:r>
              <a:rPr lang="fr-CA" dirty="0" err="1"/>
              <a:t>child</a:t>
            </a:r>
            <a:r>
              <a:rPr lang="fr-CA" dirty="0"/>
              <a:t> support </a:t>
            </a:r>
            <a:r>
              <a:rPr lang="fr-CA" dirty="0" err="1"/>
              <a:t>is</a:t>
            </a:r>
            <a:r>
              <a:rPr lang="fr-CA" dirty="0"/>
              <a:t> </a:t>
            </a:r>
            <a:r>
              <a:rPr lang="fr-CA" dirty="0" err="1"/>
              <a:t>involved</a:t>
            </a:r>
            <a:r>
              <a:rPr lang="fr-CA" dirty="0"/>
              <a:t>, Revenu Québec can </a:t>
            </a:r>
            <a:r>
              <a:rPr lang="fr-CA" dirty="0" err="1"/>
              <a:t>automatically</a:t>
            </a:r>
            <a:r>
              <a:rPr lang="fr-CA" dirty="0"/>
              <a:t> </a:t>
            </a:r>
            <a:r>
              <a:rPr lang="fr-CA" dirty="0" err="1"/>
              <a:t>deduct</a:t>
            </a:r>
            <a:r>
              <a:rPr lang="fr-CA" dirty="0"/>
              <a:t> </a:t>
            </a:r>
            <a:r>
              <a:rPr lang="fr-CA" dirty="0" err="1"/>
              <a:t>payments</a:t>
            </a:r>
            <a:r>
              <a:rPr lang="fr-CA" dirty="0"/>
              <a:t> </a:t>
            </a:r>
            <a:r>
              <a:rPr lang="fr-CA" dirty="0" err="1"/>
              <a:t>from</a:t>
            </a:r>
            <a:r>
              <a:rPr lang="fr-CA" dirty="0"/>
              <a:t> the </a:t>
            </a:r>
            <a:r>
              <a:rPr lang="fr-CA" dirty="0" err="1"/>
              <a:t>paying</a:t>
            </a:r>
            <a:r>
              <a:rPr lang="fr-CA" dirty="0"/>
              <a:t> </a:t>
            </a:r>
            <a:r>
              <a:rPr lang="fr-CA" dirty="0" err="1"/>
              <a:t>parent’s</a:t>
            </a:r>
            <a:r>
              <a:rPr lang="fr-CA" dirty="0"/>
              <a:t> </a:t>
            </a:r>
            <a:r>
              <a:rPr lang="fr-CA" dirty="0" err="1"/>
              <a:t>salary</a:t>
            </a:r>
            <a:r>
              <a:rPr lang="fr-CA" dirty="0"/>
              <a:t> and </a:t>
            </a:r>
            <a:r>
              <a:rPr lang="fr-CA" dirty="0" err="1"/>
              <a:t>transfer</a:t>
            </a:r>
            <a:r>
              <a:rPr lang="fr-CA" dirty="0"/>
              <a:t> </a:t>
            </a:r>
            <a:r>
              <a:rPr lang="fr-CA" dirty="0" err="1"/>
              <a:t>them</a:t>
            </a:r>
            <a:r>
              <a:rPr lang="fr-CA" dirty="0"/>
              <a:t> to the </a:t>
            </a:r>
            <a:r>
              <a:rPr lang="fr-CA" dirty="0" err="1"/>
              <a:t>receiving</a:t>
            </a:r>
            <a:r>
              <a:rPr lang="fr-CA" dirty="0"/>
              <a:t> parent</a:t>
            </a:r>
            <a:r>
              <a:rPr lang="fr-CA" dirty="0">
                <a:hlinkClick r:id="rId10"/>
              </a:rPr>
              <a:t>[8]</a:t>
            </a:r>
            <a:r>
              <a:rPr lang="fr-CA" dirty="0"/>
              <a:t>. </a:t>
            </a:r>
          </a:p>
          <a:p>
            <a:pPr lvl="1" algn="just"/>
            <a:r>
              <a:rPr lang="fr-CA" dirty="0"/>
              <a:t>  </a:t>
            </a:r>
          </a:p>
          <a:p>
            <a:pPr algn="just"/>
            <a:r>
              <a:rPr lang="fr-CA" b="1" u="sng" dirty="0" err="1"/>
              <a:t>Additional</a:t>
            </a:r>
            <a:r>
              <a:rPr lang="fr-CA" b="1" u="sng" dirty="0"/>
              <a:t> information</a:t>
            </a:r>
            <a:endParaRPr lang="fr-CA" dirty="0"/>
          </a:p>
          <a:p>
            <a:pPr algn="just"/>
            <a:endParaRPr lang="fr-CA" dirty="0"/>
          </a:p>
          <a:p>
            <a:pPr marL="285750" indent="-285750" algn="just">
              <a:buFont typeface="Arial"/>
              <a:buChar char="•"/>
            </a:pPr>
            <a:r>
              <a:rPr lang="en-CA" dirty="0"/>
              <a:t>As mentioned earlier, this workshop covers the legal process of divorce and separation, not its effects on child custody, property, support, housing, etc. If needed, pair this activity with other workshops covering these topics.</a:t>
            </a:r>
            <a:endParaRPr lang="fr-CA" dirty="0"/>
          </a:p>
          <a:p>
            <a:pPr algn="just"/>
            <a:endParaRPr lang="en-US" dirty="0"/>
          </a:p>
          <a:p>
            <a:pPr algn="just"/>
            <a:br>
              <a:rPr lang="fr-CA" dirty="0">
                <a:cs typeface="+mn-lt"/>
              </a:rPr>
            </a:br>
            <a:r>
              <a:rPr lang="fr-CA" b="1" u="sng" dirty="0"/>
              <a:t>Sources</a:t>
            </a:r>
            <a:endParaRPr lang="fr-CA" dirty="0"/>
          </a:p>
          <a:p>
            <a:pPr algn="just"/>
            <a:endParaRPr lang="fr-CA" dirty="0"/>
          </a:p>
          <a:p>
            <a:pPr algn="just"/>
            <a:r>
              <a:rPr lang="fr-CA" dirty="0">
                <a:solidFill>
                  <a:srgbClr val="444444"/>
                </a:solidFill>
                <a:hlinkClick r:id="rId11">
                  <a:extLst>
                    <a:ext uri="{A12FA001-AC4F-418D-AE19-62706E023703}">
                      <ahyp:hlinkClr xmlns:ahyp="http://schemas.microsoft.com/office/drawing/2018/hyperlinkcolor" val="tx"/>
                    </a:ext>
                  </a:extLst>
                </a:hlinkClick>
              </a:rPr>
              <a:t>[1]</a:t>
            </a:r>
            <a:r>
              <a:rPr lang="fr-CA" dirty="0"/>
              <a:t> </a:t>
            </a:r>
            <a:r>
              <a:rPr lang="fr-CA" i="1"/>
              <a:t>Code de procédure civile</a:t>
            </a:r>
            <a:r>
              <a:rPr lang="fr-CA"/>
              <a:t>, RLRQ c C-25 01, arts 409, 411.</a:t>
            </a:r>
            <a:endParaRPr lang="en-US">
              <a:solidFill>
                <a:srgbClr val="444444"/>
              </a:solidFill>
            </a:endParaRPr>
          </a:p>
          <a:p>
            <a:pPr algn="just"/>
            <a:r>
              <a:rPr lang="fr-CA" dirty="0">
                <a:solidFill>
                  <a:srgbClr val="444444"/>
                </a:solidFill>
                <a:hlinkClick r:id="rId12">
                  <a:extLst>
                    <a:ext uri="{A12FA001-AC4F-418D-AE19-62706E023703}">
                      <ahyp:hlinkClr xmlns:ahyp="http://schemas.microsoft.com/office/drawing/2018/hyperlinkcolor" val="tx"/>
                    </a:ext>
                  </a:extLst>
                </a:hlinkClick>
              </a:rPr>
              <a:t>[2]</a:t>
            </a:r>
            <a:r>
              <a:rPr lang="fr-CA" dirty="0"/>
              <a:t> </a:t>
            </a:r>
            <a:r>
              <a:rPr lang="fr-CA" i="1"/>
              <a:t>Code de procédure civile</a:t>
            </a:r>
            <a:r>
              <a:rPr lang="fr-CA"/>
              <a:t>, RLRQ c C-25 01, art 409.</a:t>
            </a:r>
            <a:endParaRPr lang="en-US">
              <a:solidFill>
                <a:srgbClr val="444444"/>
              </a:solidFill>
            </a:endParaRPr>
          </a:p>
          <a:p>
            <a:pPr algn="just"/>
            <a:r>
              <a:rPr lang="fr-CA" dirty="0">
                <a:solidFill>
                  <a:srgbClr val="444444"/>
                </a:solidFill>
                <a:hlinkClick r:id="rId13">
                  <a:extLst>
                    <a:ext uri="{A12FA001-AC4F-418D-AE19-62706E023703}">
                      <ahyp:hlinkClr xmlns:ahyp="http://schemas.microsoft.com/office/drawing/2018/hyperlinkcolor" val="tx"/>
                    </a:ext>
                  </a:extLst>
                </a:hlinkClick>
              </a:rPr>
              <a:t>[3]</a:t>
            </a:r>
            <a:r>
              <a:rPr lang="fr-CA" dirty="0"/>
              <a:t> </a:t>
            </a:r>
            <a:r>
              <a:rPr lang="fr-CA" i="1"/>
              <a:t>Code de procédure civile</a:t>
            </a:r>
            <a:r>
              <a:rPr lang="fr-CA"/>
              <a:t>, RLRQ c C-25 01, arts 49 al 2, 158(8)</a:t>
            </a:r>
            <a:endParaRPr lang="en-US">
              <a:solidFill>
                <a:srgbClr val="444444"/>
              </a:solidFill>
            </a:endParaRPr>
          </a:p>
          <a:p>
            <a:pPr algn="just"/>
            <a:r>
              <a:rPr lang="fr-CA" dirty="0">
                <a:solidFill>
                  <a:srgbClr val="444444"/>
                </a:solidFill>
                <a:hlinkClick r:id="rId14">
                  <a:extLst>
                    <a:ext uri="{A12FA001-AC4F-418D-AE19-62706E023703}">
                      <ahyp:hlinkClr xmlns:ahyp="http://schemas.microsoft.com/office/drawing/2018/hyperlinkcolor" val="tx"/>
                    </a:ext>
                  </a:extLst>
                </a:hlinkClick>
              </a:rPr>
              <a:t>[4]</a:t>
            </a:r>
            <a:r>
              <a:rPr lang="fr-CA" dirty="0"/>
              <a:t> </a:t>
            </a:r>
            <a:r>
              <a:rPr lang="fr-CA" i="1"/>
              <a:t>Code de procédure civile</a:t>
            </a:r>
            <a:r>
              <a:rPr lang="fr-CA"/>
              <a:t>, RLRQ c C-25 01, arts 72 al 2, 415.</a:t>
            </a:r>
            <a:endParaRPr lang="en-US">
              <a:solidFill>
                <a:srgbClr val="444444"/>
              </a:solidFill>
            </a:endParaRPr>
          </a:p>
          <a:p>
            <a:pPr algn="just"/>
            <a:r>
              <a:rPr lang="fr-CA" dirty="0">
                <a:solidFill>
                  <a:srgbClr val="444444"/>
                </a:solidFill>
                <a:hlinkClick r:id="rId15">
                  <a:extLst>
                    <a:ext uri="{A12FA001-AC4F-418D-AE19-62706E023703}">
                      <ahyp:hlinkClr xmlns:ahyp="http://schemas.microsoft.com/office/drawing/2018/hyperlinkcolor" val="tx"/>
                    </a:ext>
                  </a:extLst>
                </a:hlinkClick>
              </a:rPr>
              <a:t>[5]</a:t>
            </a:r>
            <a:r>
              <a:rPr lang="fr-CA" dirty="0"/>
              <a:t> </a:t>
            </a:r>
            <a:r>
              <a:rPr lang="fr-CA" i="1"/>
              <a:t>Code de procédure civile</a:t>
            </a:r>
            <a:r>
              <a:rPr lang="fr-CA"/>
              <a:t>, RLRQ c C-25 01, art 72 al 2.</a:t>
            </a:r>
            <a:endParaRPr lang="en-US">
              <a:solidFill>
                <a:srgbClr val="444444"/>
              </a:solidFill>
            </a:endParaRPr>
          </a:p>
          <a:p>
            <a:pPr algn="just"/>
            <a:r>
              <a:rPr lang="fr-CA" dirty="0">
                <a:solidFill>
                  <a:srgbClr val="444444"/>
                </a:solidFill>
                <a:hlinkClick r:id="rId16">
                  <a:extLst>
                    <a:ext uri="{A12FA001-AC4F-418D-AE19-62706E023703}">
                      <ahyp:hlinkClr xmlns:ahyp="http://schemas.microsoft.com/office/drawing/2018/hyperlinkcolor" val="tx"/>
                    </a:ext>
                  </a:extLst>
                </a:hlinkClick>
              </a:rPr>
              <a:t>[6]</a:t>
            </a:r>
            <a:r>
              <a:rPr lang="fr-CA" dirty="0"/>
              <a:t> </a:t>
            </a:r>
            <a:r>
              <a:rPr lang="fr-CA" i="1"/>
              <a:t>Code de procédure civile</a:t>
            </a:r>
            <a:r>
              <a:rPr lang="fr-CA"/>
              <a:t>, RLRQ c C-25 01, art 72 al 3.</a:t>
            </a:r>
            <a:endParaRPr lang="en-US">
              <a:solidFill>
                <a:srgbClr val="444444"/>
              </a:solidFill>
            </a:endParaRPr>
          </a:p>
          <a:p>
            <a:pPr algn="just"/>
            <a:r>
              <a:rPr lang="fr-CA" dirty="0">
                <a:solidFill>
                  <a:srgbClr val="444444"/>
                </a:solidFill>
                <a:hlinkClick r:id="rId17">
                  <a:extLst>
                    <a:ext uri="{A12FA001-AC4F-418D-AE19-62706E023703}">
                      <ahyp:hlinkClr xmlns:ahyp="http://schemas.microsoft.com/office/drawing/2018/hyperlinkcolor" val="tx"/>
                    </a:ext>
                  </a:extLst>
                </a:hlinkClick>
              </a:rPr>
              <a:t>[7]</a:t>
            </a:r>
            <a:r>
              <a:rPr lang="fr-CA" dirty="0"/>
              <a:t> </a:t>
            </a:r>
            <a:r>
              <a:rPr lang="fr-CA" i="1"/>
              <a:t>Code de procédure civile</a:t>
            </a:r>
            <a:r>
              <a:rPr lang="fr-CA"/>
              <a:t>, RLRQ c C-25 01, art 72 al 3.</a:t>
            </a:r>
            <a:endParaRPr lang="en-US">
              <a:solidFill>
                <a:srgbClr val="444444"/>
              </a:solidFill>
            </a:endParaRPr>
          </a:p>
          <a:p>
            <a:pPr algn="just"/>
            <a:r>
              <a:rPr lang="fr-CA" dirty="0">
                <a:solidFill>
                  <a:srgbClr val="444444"/>
                </a:solidFill>
                <a:hlinkClick r:id="rId18">
                  <a:extLst>
                    <a:ext uri="{A12FA001-AC4F-418D-AE19-62706E023703}">
                      <ahyp:hlinkClr xmlns:ahyp="http://schemas.microsoft.com/office/drawing/2018/hyperlinkcolor" val="tx"/>
                    </a:ext>
                  </a:extLst>
                </a:hlinkClick>
              </a:rPr>
              <a:t>[8]</a:t>
            </a:r>
            <a:r>
              <a:rPr lang="fr-CA" dirty="0"/>
              <a:t> </a:t>
            </a:r>
            <a:r>
              <a:rPr lang="fr-CA" i="1"/>
              <a:t>Loi facilitant le paiement des pensions alimentaires</a:t>
            </a:r>
            <a:r>
              <a:rPr lang="fr-CA"/>
              <a:t>, RLRQ, c P-2.2, arts 6, 7, 8, 11, 36 al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Sans-Serif"/>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Sometimes, people need help reaching an agreement on the terms of their separation or divorce. </a:t>
            </a:r>
            <a:endParaRPr lang="fr-CA" dirty="0"/>
          </a:p>
          <a:p>
            <a:r>
              <a:rPr lang="fr-CA" dirty="0"/>
              <a:t> </a:t>
            </a:r>
          </a:p>
          <a:p>
            <a:pPr marL="285750" indent="-285750">
              <a:buFont typeface="Arial,Sans-Serif"/>
              <a:buChar char="•"/>
            </a:pPr>
            <a:r>
              <a:rPr lang="fr-CA" dirty="0"/>
              <a:t>A </a:t>
            </a:r>
            <a:r>
              <a:rPr lang="fr-CA" dirty="0" err="1"/>
              <a:t>family</a:t>
            </a:r>
            <a:r>
              <a:rPr lang="fr-CA" dirty="0"/>
              <a:t> </a:t>
            </a:r>
            <a:r>
              <a:rPr lang="fr-CA" dirty="0" err="1"/>
              <a:t>mediator</a:t>
            </a:r>
            <a:r>
              <a:rPr lang="fr-CA" dirty="0"/>
              <a:t>, if </a:t>
            </a:r>
            <a:r>
              <a:rPr lang="fr-CA" dirty="0" err="1"/>
              <a:t>appropriate</a:t>
            </a:r>
            <a:r>
              <a:rPr lang="fr-CA" dirty="0"/>
              <a:t>,  can help </a:t>
            </a:r>
            <a:r>
              <a:rPr lang="fr-CA" dirty="0" err="1"/>
              <a:t>them</a:t>
            </a:r>
            <a:r>
              <a:rPr lang="fr-CA" dirty="0"/>
              <a:t> </a:t>
            </a:r>
            <a:r>
              <a:rPr lang="fr-CA" dirty="0" err="1"/>
              <a:t>find</a:t>
            </a:r>
            <a:r>
              <a:rPr lang="fr-CA" dirty="0"/>
              <a:t> solutions</a:t>
            </a:r>
            <a:r>
              <a:rPr lang="fr-CA" dirty="0">
                <a:hlinkClick r:id="rId3"/>
              </a:rPr>
              <a:t>[1]</a:t>
            </a:r>
            <a:r>
              <a:rPr lang="fr-CA" dirty="0">
                <a:hlinkClick r:id="rId3"/>
              </a:rPr>
              <a:t>[2]</a:t>
            </a:r>
            <a:r>
              <a:rPr lang="fr-CA" dirty="0"/>
              <a:t>. </a:t>
            </a:r>
            <a:endParaRPr lang="en-US" dirty="0"/>
          </a:p>
          <a:p>
            <a:pPr marL="742950" lvl="1" indent="-285750">
              <a:buFont typeface="Arial,Sans-Serif"/>
              <a:buChar char="•"/>
            </a:pPr>
            <a:r>
              <a:rPr lang="en-CA" dirty="0"/>
              <a:t>Married and unmarried couples are usually eligible for free mediation hours</a:t>
            </a:r>
            <a:r>
              <a:rPr lang="fr-CA" dirty="0">
                <a:hlinkClick r:id="rId4"/>
              </a:rPr>
              <a:t>[3]</a:t>
            </a:r>
            <a:r>
              <a:rPr lang="fr-CA" dirty="0"/>
              <a:t>. </a:t>
            </a:r>
          </a:p>
          <a:p>
            <a:pPr marL="742950" lvl="1" indent="-285750">
              <a:buFont typeface="Arial,Sans-Serif"/>
              <a:buChar char="•"/>
            </a:pPr>
            <a:r>
              <a:rPr lang="en-CA" dirty="0"/>
              <a:t>Some mediators specialize in mediation in the context of domestic violence.</a:t>
            </a:r>
            <a:endParaRPr lang="fr-CA" dirty="0"/>
          </a:p>
          <a:p>
            <a:pPr marL="742950" lvl="1" indent="-285750">
              <a:buFont typeface="Arial,Sans-Serif"/>
              <a:buChar char="•"/>
            </a:pPr>
            <a:r>
              <a:rPr lang="en-CA" dirty="0"/>
              <a:t>Couples can also choose a mediator who speaks their native language. For example, there are mediators who speak Spanish, Arabic, and Italian.</a:t>
            </a:r>
            <a:endParaRPr lang="fr-CA" dirty="0"/>
          </a:p>
          <a:p>
            <a:pPr lvl="1"/>
            <a:r>
              <a:rPr lang="fr-CA" b="1" dirty="0"/>
              <a:t> </a:t>
            </a:r>
            <a:endParaRPr lang="fr-CA" dirty="0"/>
          </a:p>
          <a:p>
            <a:pPr marL="285750" indent="-285750">
              <a:buFont typeface="Arial,Sans-Serif"/>
              <a:buChar char="•"/>
            </a:pPr>
            <a:r>
              <a:rPr lang="en-CA" dirty="0"/>
              <a:t>Successful mediation can help couples avoid long and costly court proceedings</a:t>
            </a:r>
            <a:r>
              <a:rPr lang="fr-CA" dirty="0"/>
              <a:t>. </a:t>
            </a:r>
            <a:r>
              <a:rPr lang="en-CA" dirty="0"/>
              <a:t>However, married couples must still go to court to make their divorce official</a:t>
            </a:r>
            <a:r>
              <a:rPr lang="fr-CA" dirty="0">
                <a:hlinkClick r:id="rId5"/>
              </a:rPr>
              <a:t>[4]</a:t>
            </a:r>
            <a:r>
              <a:rPr lang="fr-CA" dirty="0"/>
              <a:t>. A </a:t>
            </a:r>
            <a:r>
              <a:rPr lang="fr-CA" dirty="0" err="1"/>
              <a:t>lawyer</a:t>
            </a:r>
            <a:r>
              <a:rPr lang="fr-CA" dirty="0"/>
              <a:t> can help </a:t>
            </a:r>
            <a:r>
              <a:rPr lang="fr-CA" dirty="0" err="1"/>
              <a:t>with</a:t>
            </a:r>
            <a:r>
              <a:rPr lang="fr-CA" dirty="0"/>
              <a:t> </a:t>
            </a:r>
            <a:r>
              <a:rPr lang="fr-CA" dirty="0" err="1"/>
              <a:t>this</a:t>
            </a:r>
            <a:r>
              <a:rPr lang="fr-CA" dirty="0"/>
              <a:t> process. </a:t>
            </a:r>
          </a:p>
          <a:p>
            <a:endParaRPr lang="en-US" dirty="0"/>
          </a:p>
          <a:p>
            <a:pPr algn="just"/>
            <a:r>
              <a:rPr lang="fr-CA" b="1" u="sng" dirty="0" err="1"/>
              <a:t>Additional</a:t>
            </a:r>
            <a:r>
              <a:rPr lang="fr-CA" b="1" u="sng" dirty="0"/>
              <a:t> information</a:t>
            </a:r>
            <a:endParaRPr lang="fr-CA" dirty="0"/>
          </a:p>
          <a:p>
            <a:pPr algn="just"/>
            <a:endParaRPr lang="fr-CA" dirty="0"/>
          </a:p>
          <a:p>
            <a:pPr marL="285750" indent="-285750">
              <a:buFont typeface="Arial,Sans-Serif"/>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6"/>
              </a:rPr>
              <a:t>[5]</a:t>
            </a:r>
            <a:r>
              <a:rPr lang="fr-CA" dirty="0"/>
              <a:t>. </a:t>
            </a:r>
            <a:r>
              <a:rPr lang="en-CA" dirty="0"/>
              <a:t>That said, some mediators specialize in mediation in the context of domestic violence. To find them, the person can go to the </a:t>
            </a:r>
            <a:r>
              <a:rPr lang="en-CA" u="sng" dirty="0">
                <a:hlinkClick r:id="rId7"/>
              </a:rPr>
              <a:t>Association des </a:t>
            </a:r>
            <a:r>
              <a:rPr lang="en-CA" u="sng" dirty="0" err="1">
                <a:hlinkClick r:id="rId7"/>
              </a:rPr>
              <a:t>médiateurs</a:t>
            </a:r>
            <a:r>
              <a:rPr lang="en-CA" u="sng" dirty="0">
                <a:hlinkClick r:id="rId7"/>
              </a:rPr>
              <a:t> </a:t>
            </a:r>
            <a:r>
              <a:rPr lang="en-CA" u="sng" dirty="0" err="1">
                <a:hlinkClick r:id="rId7"/>
              </a:rPr>
              <a:t>familiaux</a:t>
            </a:r>
            <a:r>
              <a:rPr lang="en-CA" u="sng" dirty="0">
                <a:hlinkClick r:id="rId7"/>
              </a:rPr>
              <a:t> du Québec’s website</a:t>
            </a:r>
            <a:r>
              <a:rPr lang="en-CA" dirty="0"/>
              <a:t> (association of family mediators) and click on “Find a mediator.”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a:t>
            </a:r>
          </a:p>
          <a:p>
            <a:endParaRPr lang="en-US" dirty="0"/>
          </a:p>
          <a:p>
            <a:r>
              <a:rPr lang="fr-CA" b="1" u="sng" dirty="0"/>
              <a:t>Sources</a:t>
            </a:r>
            <a:endParaRPr lang="fr-CA" dirty="0"/>
          </a:p>
          <a:p>
            <a:endParaRPr lang="fr-CA" dirty="0"/>
          </a:p>
          <a:p>
            <a:r>
              <a:rPr lang="fr-CA" dirty="0">
                <a:solidFill>
                  <a:srgbClr val="444444"/>
                </a:solidFill>
                <a:hlinkClick r:id="rId8">
                  <a:extLst>
                    <a:ext uri="{A12FA001-AC4F-418D-AE19-62706E023703}">
                      <ahyp:hlinkClr xmlns:ahyp="http://schemas.microsoft.com/office/drawing/2018/hyperlinkcolor" val="tx"/>
                    </a:ext>
                  </a:extLst>
                </a:hlinkClick>
              </a:rPr>
              <a:t>[1]</a:t>
            </a:r>
            <a:r>
              <a:rPr lang="fr-CA" dirty="0"/>
              <a:t> </a:t>
            </a:r>
            <a:r>
              <a:rPr lang="fr-CA" i="1"/>
              <a:t>Code de procédure civile</a:t>
            </a:r>
            <a:r>
              <a:rPr lang="fr-CA"/>
              <a:t>, RLRQ, c C-25, arts 605 al 2, 616.</a:t>
            </a:r>
            <a:endParaRPr lang="en-US">
              <a:solidFill>
                <a:srgbClr val="444444"/>
              </a:solidFill>
            </a:endParaRPr>
          </a:p>
          <a:p>
            <a:r>
              <a:rPr lang="fr-CA" dirty="0">
                <a:solidFill>
                  <a:srgbClr val="444444"/>
                </a:solidFill>
                <a:hlinkClick r:id="rId9">
                  <a:extLst>
                    <a:ext uri="{A12FA001-AC4F-418D-AE19-62706E023703}">
                      <ahyp:hlinkClr xmlns:ahyp="http://schemas.microsoft.com/office/drawing/2018/hyperlinkcolor" val="tx"/>
                    </a:ext>
                  </a:extLst>
                </a:hlinkClick>
              </a:rPr>
              <a:t>[2]</a:t>
            </a:r>
            <a:r>
              <a:rPr lang="fr-CA" dirty="0"/>
              <a:t> </a:t>
            </a:r>
            <a:r>
              <a:rPr lang="fr-CA" i="1"/>
              <a:t>Code de procédure civile</a:t>
            </a:r>
            <a:r>
              <a:rPr lang="fr-CA"/>
              <a:t>, RLRQ, c C-25, art 605 al 2, 616.</a:t>
            </a:r>
            <a:endParaRPr lang="en-US">
              <a:solidFill>
                <a:srgbClr val="444444"/>
              </a:solidFill>
            </a:endParaRPr>
          </a:p>
          <a:p>
            <a:r>
              <a:rPr lang="fr-CA" dirty="0">
                <a:solidFill>
                  <a:srgbClr val="444444"/>
                </a:solidFill>
                <a:hlinkClick r:id="rId10">
                  <a:extLst>
                    <a:ext uri="{A12FA001-AC4F-418D-AE19-62706E023703}">
                      <ahyp:hlinkClr xmlns:ahyp="http://schemas.microsoft.com/office/drawing/2018/hyperlinkcolor" val="tx"/>
                    </a:ext>
                  </a:extLst>
                </a:hlinkClick>
              </a:rPr>
              <a:t>[3]</a:t>
            </a:r>
            <a:r>
              <a:rPr lang="fr-CA" dirty="0"/>
              <a:t> </a:t>
            </a:r>
            <a:r>
              <a:rPr lang="fr-CA" i="1"/>
              <a:t>Code de procédure civile</a:t>
            </a:r>
            <a:r>
              <a:rPr lang="fr-CA"/>
              <a:t>, RLRQ, c C-25, art 619 ; </a:t>
            </a:r>
            <a:r>
              <a:rPr lang="fr-CA" i="1"/>
              <a:t>Règlement sur la médiation familiale</a:t>
            </a:r>
            <a:r>
              <a:rPr lang="fr-CA"/>
              <a:t>, c. C-25-01, r. 0.7, art.10.1, 10.4.</a:t>
            </a:r>
            <a:endParaRPr lang="en-US">
              <a:solidFill>
                <a:srgbClr val="444444"/>
              </a:solidFill>
            </a:endParaRPr>
          </a:p>
          <a:p>
            <a:r>
              <a:rPr lang="fr-CA" dirty="0">
                <a:solidFill>
                  <a:srgbClr val="444444"/>
                </a:solidFill>
                <a:hlinkClick r:id="rId11">
                  <a:extLst>
                    <a:ext uri="{A12FA001-AC4F-418D-AE19-62706E023703}">
                      <ahyp:hlinkClr xmlns:ahyp="http://schemas.microsoft.com/office/drawing/2018/hyperlinkcolor" val="tx"/>
                    </a:ext>
                  </a:extLst>
                </a:hlinkClick>
              </a:rPr>
              <a:t>[4]</a:t>
            </a:r>
            <a:r>
              <a:rPr lang="fr-CA" dirty="0"/>
              <a:t> </a:t>
            </a:r>
            <a:r>
              <a:rPr lang="fr-CA" i="1"/>
              <a:t>Loi sur le divorce</a:t>
            </a:r>
            <a:r>
              <a:rPr lang="fr-CA"/>
              <a:t>, LRC (1985), art 12 (1).</a:t>
            </a:r>
            <a:endParaRPr lang="en-US">
              <a:solidFill>
                <a:srgbClr val="444444"/>
              </a:solidFill>
            </a:endParaRPr>
          </a:p>
          <a:p>
            <a:r>
              <a:rPr lang="fr-CA" dirty="0">
                <a:solidFill>
                  <a:srgbClr val="444444"/>
                </a:solidFill>
                <a:hlinkClick r:id="rId6">
                  <a:extLst>
                    <a:ext uri="{A12FA001-AC4F-418D-AE19-62706E023703}">
                      <ahyp:hlinkClr xmlns:ahyp="http://schemas.microsoft.com/office/drawing/2018/hyperlinkcolor" val="tx"/>
                    </a:ext>
                  </a:extLst>
                </a:hlinkClick>
              </a:rPr>
              <a:t>[5]</a:t>
            </a:r>
            <a:r>
              <a:rPr lang="fr-CA"/>
              <a:t> Par exemple : </a:t>
            </a:r>
            <a:r>
              <a:rPr lang="fr-CA" dirty="0">
                <a:solidFill>
                  <a:srgbClr val="444444"/>
                </a:solidFill>
                <a:hlinkClick r:id="rId12"/>
              </a:rPr>
              <a:t>13 questions sur le droit familial en contexte de violence conjugale — SOS violence conjugale</a:t>
            </a:r>
            <a:endParaRPr lang="fr-CA">
              <a:solidFill>
                <a:srgbClr val="444444"/>
              </a:solidFill>
              <a:hlinkClick r:id="rId12"/>
            </a:endParaRP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a:highlight>
                  <a:srgbClr val="F5F5F5"/>
                </a:highlight>
              </a:rPr>
              <a:t>Feel free to print the slides with the resources.</a:t>
            </a:r>
            <a:endParaRPr lang="fr-CA">
              <a:highlight>
                <a:srgbClr val="F5F5F5"/>
              </a:highlight>
            </a:endParaRPr>
          </a:p>
          <a:p>
            <a:pPr marL="285750" indent="-285750">
              <a:buFont typeface="Arial"/>
              <a:buChar char="•"/>
            </a:pPr>
            <a:r>
              <a:rPr lang="en-CA">
                <a:highlight>
                  <a:srgbClr val="F5F5F5"/>
                </a:highlight>
              </a:rPr>
              <a:t>Feel free to offer to help participants contact one of the mentioned resources or even to go with them if needed. You can also explore the websites together.</a:t>
            </a:r>
            <a:endParaRPr lang="fr-CA">
              <a:highlight>
                <a:srgbClr val="F5F5F5"/>
              </a:highlight>
            </a:endParaRPr>
          </a:p>
          <a:p>
            <a:pPr marL="285750" indent="-285750">
              <a:buFont typeface="Arial"/>
              <a:buChar char="•"/>
            </a:pPr>
            <a:r>
              <a:rPr lang="en-CA">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2026-02-18</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services/info-separation/e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informelle.org/" TargetMode="External"/><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a:xfrm>
            <a:off x="733246" y="1122363"/>
            <a:ext cx="6347172" cy="2387600"/>
          </a:xfrm>
        </p:spPr>
        <p:txBody>
          <a:bodyPr>
            <a:normAutofit/>
          </a:bodyPr>
          <a:lstStyle/>
          <a:p>
            <a:r>
              <a:rPr lang="fr-CA" dirty="0" err="1"/>
              <a:t>I'm</a:t>
            </a:r>
            <a:r>
              <a:rPr lang="fr-CA" dirty="0"/>
              <a:t> </a:t>
            </a:r>
            <a:r>
              <a:rPr lang="fr-CA" dirty="0" err="1"/>
              <a:t>Considering</a:t>
            </a:r>
            <a:r>
              <a:rPr lang="fr-CA" dirty="0"/>
              <a:t> </a:t>
            </a:r>
            <a:r>
              <a:rPr lang="fr-CA" dirty="0" err="1"/>
              <a:t>Separation</a:t>
            </a:r>
            <a:br>
              <a:rPr lang="fr-CA" dirty="0"/>
            </a:br>
            <a:r>
              <a:rPr lang="fr-CA" sz="2000" dirty="0" err="1">
                <a:cs typeface="Arial"/>
              </a:rPr>
              <a:t>My</a:t>
            </a:r>
            <a:r>
              <a:rPr lang="fr-CA" sz="2000">
                <a:cs typeface="Arial"/>
              </a:rPr>
              <a:t> Relationship</a:t>
            </a:r>
          </a:p>
        </p:txBody>
      </p:sp>
      <p:pic>
        <p:nvPicPr>
          <p:cNvPr id="5" name="Image 4" descr="Une image contenant dessin, illustration, croquis, Visage humain&#10;&#10;Description générée automatiquement">
            <a:extLst>
              <a:ext uri="{FF2B5EF4-FFF2-40B4-BE49-F238E27FC236}">
                <a16:creationId xmlns:a16="http://schemas.microsoft.com/office/drawing/2014/main" id="{288E0D39-5B7D-03D6-D2D4-DC65779266DE}"/>
              </a:ext>
            </a:extLst>
          </p:cNvPr>
          <p:cNvPicPr>
            <a:picLocks noChangeAspect="1"/>
          </p:cNvPicPr>
          <p:nvPr/>
        </p:nvPicPr>
        <p:blipFill>
          <a:blip r:embed="rId4"/>
          <a:stretch>
            <a:fillRect/>
          </a:stretch>
        </p:blipFill>
        <p:spPr>
          <a:xfrm>
            <a:off x="7150865" y="618781"/>
            <a:ext cx="4114800" cy="4114800"/>
          </a:xfrm>
          <a:prstGeom prst="rect">
            <a:avLst/>
          </a:prstGeom>
        </p:spPr>
      </p:pic>
      <p:sp>
        <p:nvSpPr>
          <p:cNvPr id="6" name="Sous-titre 5">
            <a:extLst>
              <a:ext uri="{FF2B5EF4-FFF2-40B4-BE49-F238E27FC236}">
                <a16:creationId xmlns:a16="http://schemas.microsoft.com/office/drawing/2014/main" id="{320D10BD-53DC-C8D3-E8E2-9D05018A1DE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cs typeface="Arial"/>
              </a:rPr>
              <a:t>Finding</a:t>
            </a:r>
            <a:r>
              <a:rPr lang="fr-CA" sz="2000" dirty="0">
                <a:cs typeface="Arial"/>
              </a:rPr>
              <a:t> help</a:t>
            </a:r>
            <a:br>
              <a:rPr lang="fr-FR" dirty="0"/>
            </a:br>
            <a:r>
              <a:rPr lang="fr-FR" dirty="0"/>
              <a:t>Info Justice Centers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4000" b="1" dirty="0">
                <a:solidFill>
                  <a:schemeClr val="accent2"/>
                </a:solidFill>
              </a:rPr>
              <a:t>Info-</a:t>
            </a:r>
            <a:r>
              <a:rPr lang="fr-FR" sz="4000" b="1" dirty="0" err="1">
                <a:solidFill>
                  <a:schemeClr val="accent2"/>
                </a:solidFill>
              </a:rPr>
              <a:t>Separation</a:t>
            </a:r>
            <a:r>
              <a:rPr lang="fr-FR" sz="4000" b="1" dirty="0">
                <a:solidFill>
                  <a:schemeClr val="accent2"/>
                </a:solidFill>
              </a:rPr>
              <a:t> </a:t>
            </a:r>
            <a:endParaRPr lang="fr-FR" dirty="0">
              <a:solidFill>
                <a:schemeClr val="accent2"/>
              </a:solidFill>
            </a:endParaRPr>
          </a:p>
          <a:p>
            <a:r>
              <a:rPr lang="fr-FR" sz="4000" b="1" dirty="0">
                <a:solidFill>
                  <a:schemeClr val="accent2"/>
                </a:solidFill>
              </a:rPr>
              <a:t>Service</a:t>
            </a:r>
            <a:endParaRPr lang="fr-FR" dirty="0">
              <a:solidFill>
                <a:schemeClr val="accent2"/>
              </a:solidFill>
            </a:endParaRP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endParaRPr lang="fr-FR" sz="4000" dirty="0">
              <a:solidFill>
                <a:schemeClr val="accent2"/>
              </a:solidFill>
              <a:cs typeface="Arial"/>
            </a:endParaRPr>
          </a:p>
          <a:p>
            <a:br>
              <a:rPr lang="fr-FR" sz="2000" dirty="0">
                <a:highlight>
                  <a:srgbClr val="FFFF00"/>
                </a:highlight>
                <a:cs typeface="Arial"/>
              </a:rPr>
            </a:br>
            <a:endParaRPr lang="fr-FR" sz="2000">
              <a:highlight>
                <a:srgbClr val="FFFF00"/>
              </a:highlight>
            </a:endParaRPr>
          </a:p>
          <a:p>
            <a:r>
              <a:rPr lang="fr-CA" sz="18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Info-Separation Service - Info Justice</a:t>
            </a:r>
            <a:endParaRPr lang="fr-CA" sz="1800">
              <a:solidFill>
                <a:schemeClr val="accent6">
                  <a:lumMod val="25000"/>
                </a:schemeClr>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36729" y="4474212"/>
            <a:ext cx="914400" cy="914400"/>
          </a:xfrm>
          <a:prstGeom prst="rect">
            <a:avLst/>
          </a:prstGeom>
        </p:spPr>
      </p:pic>
      <p:pic>
        <p:nvPicPr>
          <p:cNvPr id="9" name="Image 8">
            <a:extLst>
              <a:ext uri="{FF2B5EF4-FFF2-40B4-BE49-F238E27FC236}">
                <a16:creationId xmlns:a16="http://schemas.microsoft.com/office/drawing/2014/main" id="{F7E274CE-D8E0-98CC-3775-B03711EFE6BC}"/>
              </a:ext>
            </a:extLst>
          </p:cNvPr>
          <p:cNvPicPr>
            <a:picLocks noChangeAspect="1"/>
          </p:cNvPicPr>
          <p:nvPr/>
        </p:nvPicPr>
        <p:blipFill>
          <a:blip r:embed="rId11"/>
          <a:stretch>
            <a:fillRect/>
          </a:stretch>
        </p:blipFill>
        <p:spPr>
          <a:xfrm>
            <a:off x="5699342" y="2405656"/>
            <a:ext cx="4791206" cy="3080083"/>
          </a:xfrm>
          <a:prstGeom prst="rect">
            <a:avLst/>
          </a:prstGeom>
        </p:spPr>
      </p:pic>
    </p:spTree>
    <p:extLst>
      <p:ext uri="{BB962C8B-B14F-4D97-AF65-F5344CB8AC3E}">
        <p14:creationId xmlns:p14="http://schemas.microsoft.com/office/powerpoint/2010/main" val="211411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88E6-406E-9F8C-7280-D6A63239CE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69A02F-97AB-054D-A508-F3B969260B5C}"/>
              </a:ext>
            </a:extLst>
          </p:cNvPr>
          <p:cNvSpPr>
            <a:spLocks noGrp="1"/>
          </p:cNvSpPr>
          <p:nvPr>
            <p:ph type="title"/>
          </p:nvPr>
        </p:nvSpPr>
        <p:spPr>
          <a:xfrm>
            <a:off x="839788" y="661737"/>
            <a:ext cx="9842818" cy="1053169"/>
          </a:xfrm>
        </p:spPr>
        <p:txBody>
          <a:bodyPr>
            <a:normAutofit/>
          </a:bodyPr>
          <a:lstStyle/>
          <a:p>
            <a:r>
              <a:rPr lang="fr-CA" sz="2000" dirty="0" err="1">
                <a:latin typeface="Arial"/>
                <a:cs typeface="Arial"/>
              </a:rPr>
              <a:t>Finding</a:t>
            </a:r>
            <a:r>
              <a:rPr lang="fr-CA" sz="2000" b="1" i="0" u="none" strike="noStrike" dirty="0">
                <a:effectLst/>
                <a:latin typeface="Arial"/>
                <a:cs typeface="Arial"/>
              </a:rPr>
              <a:t> </a:t>
            </a:r>
            <a:r>
              <a:rPr lang="fr-CA" sz="2000" dirty="0">
                <a:latin typeface="Arial"/>
                <a:cs typeface="Arial"/>
              </a:rPr>
              <a:t>help</a:t>
            </a:r>
            <a:br>
              <a:rPr lang="fr-FR" dirty="0"/>
            </a:br>
            <a:r>
              <a:rPr lang="fr-CA" dirty="0" err="1">
                <a:cs typeface="Arial"/>
              </a:rPr>
              <a:t>Inform'elle</a:t>
            </a:r>
            <a:r>
              <a:rPr lang="fr-CA" dirty="0">
                <a:cs typeface="Arial"/>
              </a:rPr>
              <a:t> (French </a:t>
            </a:r>
            <a:r>
              <a:rPr lang="fr-CA" dirty="0" err="1">
                <a:cs typeface="Arial"/>
              </a:rPr>
              <a:t>only</a:t>
            </a:r>
            <a:r>
              <a:rPr lang="fr-CA" dirty="0">
                <a:cs typeface="Arial"/>
              </a:rPr>
              <a:t>)</a:t>
            </a:r>
          </a:p>
        </p:txBody>
      </p:sp>
      <p:sp>
        <p:nvSpPr>
          <p:cNvPr id="4" name="Espace réservé du texte 3">
            <a:extLst>
              <a:ext uri="{FF2B5EF4-FFF2-40B4-BE49-F238E27FC236}">
                <a16:creationId xmlns:a16="http://schemas.microsoft.com/office/drawing/2014/main" id="{5EA6F7A8-7382-A675-ACFA-72FF7976994A}"/>
              </a:ext>
            </a:extLst>
          </p:cNvPr>
          <p:cNvSpPr>
            <a:spLocks noGrp="1"/>
          </p:cNvSpPr>
          <p:nvPr>
            <p:ph type="body" sz="half" idx="2"/>
          </p:nvPr>
        </p:nvSpPr>
        <p:spPr>
          <a:xfrm>
            <a:off x="839788" y="1974293"/>
            <a:ext cx="3932237" cy="3753584"/>
          </a:xfrm>
        </p:spPr>
        <p:txBody>
          <a:bodyPr vert="horz" lIns="91440" tIns="45720" rIns="91440" bIns="45720" rtlCol="0" anchor="t">
            <a:normAutofit/>
          </a:bodyPr>
          <a:lstStyle/>
          <a:p>
            <a:br>
              <a:rPr lang="fr-CA" sz="2800" b="1" dirty="0">
                <a:cs typeface="Arial"/>
              </a:rPr>
            </a:br>
            <a:r>
              <a:rPr lang="fr-CA" sz="2800" dirty="0">
                <a:solidFill>
                  <a:schemeClr val="accent2"/>
                </a:solidFill>
                <a:cs typeface="Arial"/>
              </a:rPr>
              <a:t>Free </a:t>
            </a:r>
            <a:r>
              <a:rPr lang="fr-CA" sz="2800" dirty="0" err="1">
                <a:solidFill>
                  <a:schemeClr val="accent2"/>
                </a:solidFill>
                <a:cs typeface="Arial"/>
              </a:rPr>
              <a:t>legal</a:t>
            </a:r>
            <a:r>
              <a:rPr lang="fr-CA" sz="2800" dirty="0">
                <a:solidFill>
                  <a:schemeClr val="accent2"/>
                </a:solidFill>
                <a:cs typeface="Arial"/>
              </a:rPr>
              <a:t> information in </a:t>
            </a:r>
            <a:r>
              <a:rPr lang="fr-CA" sz="2800" dirty="0" err="1">
                <a:solidFill>
                  <a:schemeClr val="accent2"/>
                </a:solidFill>
                <a:cs typeface="Arial"/>
              </a:rPr>
              <a:t>family</a:t>
            </a:r>
            <a:r>
              <a:rPr lang="fr-CA" sz="2800" dirty="0">
                <a:solidFill>
                  <a:schemeClr val="accent2"/>
                </a:solidFill>
                <a:cs typeface="Arial"/>
              </a:rPr>
              <a:t> </a:t>
            </a:r>
            <a:r>
              <a:rPr lang="fr-CA" sz="2800" dirty="0" err="1">
                <a:solidFill>
                  <a:schemeClr val="accent2"/>
                </a:solidFill>
                <a:cs typeface="Arial"/>
              </a:rPr>
              <a:t>law</a:t>
            </a:r>
            <a:endParaRPr lang="fr-CA"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solidFill>
                <a:srgbClr val="333F48"/>
              </a:solidFill>
              <a:cs typeface="Arial"/>
            </a:endParaRPr>
          </a:p>
          <a:p>
            <a:endParaRPr lang="fr-CA" sz="1800" dirty="0">
              <a:solidFill>
                <a:srgbClr val="333F48"/>
              </a:solidFill>
              <a:cs typeface="Arial"/>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711059C5-C9C3-0D27-C059-30AD2482B77C}"/>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FDC53E80-063C-516D-58EF-AFD626EE2135}"/>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284B7B3-6F98-1C4A-DC63-4DBF15D6CF4D}"/>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B6599E0-DA62-3604-9D9E-563438184CD1}"/>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AA9D970A-4260-9575-D04B-6824A00CA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3D1121CA-CCCE-0C1B-2293-63C72AC4BC9F}"/>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2FE0564-868E-2F5F-A19D-530C0D96C8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B60F5379-7380-44BA-6A91-1FAED326F178}"/>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1D6B5525-DF4D-34FD-9348-920F0B870D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ECB75602-C880-5ACD-69E6-E96AB5BC91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3514" y="5269551"/>
            <a:ext cx="914400" cy="914400"/>
          </a:xfrm>
          <a:prstGeom prst="rect">
            <a:avLst/>
          </a:prstGeom>
        </p:spPr>
      </p:pic>
      <p:pic>
        <p:nvPicPr>
          <p:cNvPr id="13" name="Image 12" descr="Une image contenant texte, capture d’écran&#10;&#10;Le contenu généré par l’IA peut être incorrect.">
            <a:extLst>
              <a:ext uri="{FF2B5EF4-FFF2-40B4-BE49-F238E27FC236}">
                <a16:creationId xmlns:a16="http://schemas.microsoft.com/office/drawing/2014/main" id="{D529A5E0-CD43-F1B3-0599-D0B7B7263479}"/>
              </a:ext>
            </a:extLst>
          </p:cNvPr>
          <p:cNvPicPr>
            <a:picLocks noChangeAspect="1"/>
          </p:cNvPicPr>
          <p:nvPr/>
        </p:nvPicPr>
        <p:blipFill>
          <a:blip r:embed="rId10"/>
          <a:stretch>
            <a:fillRect/>
          </a:stretch>
        </p:blipFill>
        <p:spPr>
          <a:xfrm>
            <a:off x="5686778" y="2390642"/>
            <a:ext cx="4811890" cy="2993938"/>
          </a:xfrm>
          <a:prstGeom prst="rect">
            <a:avLst/>
          </a:prstGeom>
        </p:spPr>
      </p:pic>
      <p:sp>
        <p:nvSpPr>
          <p:cNvPr id="16" name="ZoneTexte 15">
            <a:extLst>
              <a:ext uri="{FF2B5EF4-FFF2-40B4-BE49-F238E27FC236}">
                <a16:creationId xmlns:a16="http://schemas.microsoft.com/office/drawing/2014/main" id="{A1F96831-437A-3850-39FE-0DD3EACFE35E}"/>
              </a:ext>
            </a:extLst>
          </p:cNvPr>
          <p:cNvSpPr txBox="1"/>
          <p:nvPr/>
        </p:nvSpPr>
        <p:spPr>
          <a:xfrm>
            <a:off x="843844" y="5091289"/>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dirty="0">
                <a:ea typeface="+mn-lt"/>
                <a:cs typeface="+mn-lt"/>
                <a:hlinkClick r:id="rId11"/>
              </a:rPr>
              <a:t>https://informelle.org/</a:t>
            </a:r>
            <a:endParaRPr lang="fr-FR" sz="1700" dirty="0">
              <a:cs typeface="Arial"/>
            </a:endParaRPr>
          </a:p>
        </p:txBody>
      </p:sp>
      <p:sp>
        <p:nvSpPr>
          <p:cNvPr id="18" name="ZoneTexte 12">
            <a:extLst>
              <a:ext uri="{FF2B5EF4-FFF2-40B4-BE49-F238E27FC236}">
                <a16:creationId xmlns:a16="http://schemas.microsoft.com/office/drawing/2014/main" id="{7B35347E-203A-7909-6344-4B96D0DEFBCB}"/>
              </a:ext>
            </a:extLst>
          </p:cNvPr>
          <p:cNvSpPr txBox="1"/>
          <p:nvPr/>
        </p:nvSpPr>
        <p:spPr>
          <a:xfrm>
            <a:off x="837122" y="3779142"/>
            <a:ext cx="396239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dirty="0">
                <a:solidFill>
                  <a:srgbClr val="32414E"/>
                </a:solidFill>
                <a:latin typeface="Arial"/>
                <a:ea typeface="Calibri"/>
                <a:cs typeface="Arial"/>
              </a:rPr>
              <a:t>1-877-443-8221</a:t>
            </a:r>
            <a:endParaRPr lang="fr-FR" dirty="0"/>
          </a:p>
          <a:p>
            <a:pPr algn="l"/>
            <a:endParaRPr lang="fr-CA" sz="2800" dirty="0">
              <a:solidFill>
                <a:schemeClr val="accent2"/>
              </a:solidFill>
              <a:latin typeface="Arial"/>
              <a:ea typeface="Calibri"/>
              <a:cs typeface="Calibri"/>
            </a:endParaRPr>
          </a:p>
        </p:txBody>
      </p:sp>
    </p:spTree>
    <p:extLst>
      <p:ext uri="{BB962C8B-B14F-4D97-AF65-F5344CB8AC3E}">
        <p14:creationId xmlns:p14="http://schemas.microsoft.com/office/powerpoint/2010/main" val="17670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err="1"/>
              <a:t>ReBâtir</a:t>
            </a:r>
            <a:endParaRPr lang="fr-FR" dirty="0" err="1">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sz="2800" dirty="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fr-FR">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200816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endParaRPr lang="fr-FR" dirty="0" err="1"/>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pPr marL="404495" lvl="2" indent="-404495">
              <a:lnSpc>
                <a:spcPct val="100000"/>
              </a:lnSpc>
              <a:spcBef>
                <a:spcPts val="1000"/>
              </a:spcBef>
              <a:buFont typeface="Police système,Sans-Serif" panose="020B0604020202020204" pitchFamily="34" charset="0"/>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err="1">
                <a:solidFill>
                  <a:srgbClr val="212121"/>
                </a:solidFill>
                <a:cs typeface="Arial"/>
              </a:rPr>
              <a:t>JuridiQC</a:t>
            </a:r>
            <a:r>
              <a:rPr lang="fr-CA" sz="2400" dirty="0">
                <a:solidFill>
                  <a:srgbClr val="212121"/>
                </a:solidFill>
                <a:cs typeface="Arial"/>
              </a:rPr>
              <a:t> – </a:t>
            </a:r>
            <a:r>
              <a:rPr lang="fr-CA" sz="2400" dirty="0" err="1">
                <a:solidFill>
                  <a:srgbClr val="212121"/>
                </a:solidFill>
                <a:cs typeface="Arial"/>
              </a:rPr>
              <a:t>tool</a:t>
            </a:r>
            <a:r>
              <a:rPr lang="fr-CA" sz="2400" dirty="0">
                <a:solidFill>
                  <a:srgbClr val="212121"/>
                </a:solidFill>
                <a:cs typeface="Arial"/>
              </a:rPr>
              <a:t> to help </a:t>
            </a:r>
            <a:r>
              <a:rPr lang="fr-CA" sz="2400" dirty="0" err="1">
                <a:solidFill>
                  <a:srgbClr val="212121"/>
                </a:solidFill>
                <a:cs typeface="Arial"/>
              </a:rPr>
              <a:t>with</a:t>
            </a:r>
            <a:r>
              <a:rPr lang="fr-CA" sz="2400" dirty="0">
                <a:solidFill>
                  <a:srgbClr val="212121"/>
                </a:solidFill>
                <a:cs typeface="Arial"/>
              </a:rPr>
              <a:t> joint divorce</a:t>
            </a:r>
          </a:p>
          <a:p>
            <a:pPr marL="404495" lvl="2" indent="-404495">
              <a:lnSpc>
                <a:spcPct val="100000"/>
              </a:lnSpc>
              <a:spcBef>
                <a:spcPts val="1000"/>
              </a:spcBef>
              <a:buFont typeface="Police système,Sans-Serif" panose="020B0604020202020204" pitchFamily="34" charset="0"/>
            </a:pPr>
            <a:r>
              <a:rPr lang="fr-CA" sz="2400" dirty="0" err="1">
                <a:solidFill>
                  <a:srgbClr val="212121"/>
                </a:solidFill>
                <a:cs typeface="Arial"/>
              </a:rPr>
              <a:t>Referral</a:t>
            </a:r>
            <a:r>
              <a:rPr lang="fr-CA" sz="2400" dirty="0">
                <a:solidFill>
                  <a:srgbClr val="212121"/>
                </a:solidFill>
                <a:cs typeface="Arial"/>
              </a:rPr>
              <a:t> services </a:t>
            </a:r>
            <a:r>
              <a:rPr lang="fr-CA" sz="2400" dirty="0" err="1">
                <a:solidFill>
                  <a:srgbClr val="212121"/>
                </a:solidFill>
                <a:cs typeface="Arial"/>
              </a:rPr>
              <a:t>from</a:t>
            </a:r>
            <a:r>
              <a:rPr lang="fr-CA" sz="2400" dirty="0">
                <a:solidFill>
                  <a:srgbClr val="212121"/>
                </a:solidFill>
                <a:cs typeface="Arial"/>
              </a:rPr>
              <a:t> the Barreau du Québec </a:t>
            </a:r>
            <a:endParaRPr lang="en-US"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Association des médiateurs familiaux du Québec – Association of </a:t>
            </a:r>
            <a:r>
              <a:rPr lang="fr-CA" sz="2400" dirty="0" err="1">
                <a:solidFill>
                  <a:srgbClr val="212121"/>
                </a:solidFill>
                <a:cs typeface="Arial"/>
              </a:rPr>
              <a:t>family</a:t>
            </a:r>
            <a:r>
              <a:rPr lang="fr-CA" sz="2400" dirty="0">
                <a:solidFill>
                  <a:srgbClr val="212121"/>
                </a:solidFill>
                <a:cs typeface="Arial"/>
              </a:rPr>
              <a:t> </a:t>
            </a:r>
            <a:r>
              <a:rPr lang="fr-CA" sz="2400" dirty="0" err="1">
                <a:solidFill>
                  <a:srgbClr val="212121"/>
                </a:solidFill>
                <a:cs typeface="Arial"/>
              </a:rPr>
              <a:t>mediators</a:t>
            </a:r>
            <a:endParaRPr lang="en-CA" sz="1200" dirty="0" err="1">
              <a:solidFill>
                <a:srgbClr val="000000"/>
              </a:solidFill>
              <a:latin typeface="Aptos"/>
              <a:cs typeface="Arial"/>
            </a:endParaRPr>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Neha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endParaRPr lang="fr-CA" sz="2400" b="1" dirty="0">
              <a:solidFill>
                <a:srgbClr val="212121"/>
              </a:solidFill>
              <a:cs typeface="Arial"/>
            </a:endParaRPr>
          </a:p>
          <a:p>
            <a:pPr>
              <a:lnSpc>
                <a:spcPct val="100000"/>
              </a:lnSpc>
            </a:pPr>
            <a:r>
              <a:rPr lang="fr-CA" sz="2400" b="1" dirty="0" err="1">
                <a:solidFill>
                  <a:srgbClr val="212121"/>
                </a:solidFill>
                <a:cs typeface="Arial"/>
              </a:rPr>
              <a:t>Find</a:t>
            </a:r>
            <a:r>
              <a:rPr lang="fr-CA" sz="2400" b="1" dirty="0">
                <a:solidFill>
                  <a:srgbClr val="212121"/>
                </a:solidFill>
                <a:cs typeface="Arial"/>
              </a:rPr>
              <a:t> </a:t>
            </a:r>
            <a:r>
              <a:rPr lang="fr-CA" sz="2400" b="1" dirty="0" err="1">
                <a:solidFill>
                  <a:srgbClr val="212121"/>
                </a:solidFill>
                <a:cs typeface="Arial"/>
              </a:rPr>
              <a:t>her</a:t>
            </a:r>
            <a:r>
              <a:rPr lang="fr-CA" sz="2400" b="1" dirty="0">
                <a:solidFill>
                  <a:srgbClr val="212121"/>
                </a:solidFill>
                <a:cs typeface="Arial"/>
              </a:rPr>
              <a:t> </a:t>
            </a:r>
            <a:r>
              <a:rPr lang="fr-CA" sz="2400" b="1" dirty="0" err="1">
                <a:solidFill>
                  <a:srgbClr val="212121"/>
                </a:solidFill>
                <a:cs typeface="Arial"/>
              </a:rPr>
              <a:t>marriage</a:t>
            </a:r>
            <a:r>
              <a:rPr lang="fr-CA" sz="2400" b="1" dirty="0">
                <a:solidFill>
                  <a:srgbClr val="212121"/>
                </a:solidFill>
                <a:cs typeface="Arial"/>
              </a:rPr>
              <a:t> </a:t>
            </a:r>
            <a:r>
              <a:rPr lang="fr-CA" sz="2400" b="1" dirty="0" err="1">
                <a:solidFill>
                  <a:srgbClr val="212121"/>
                </a:solidFill>
                <a:cs typeface="Arial"/>
              </a:rPr>
              <a:t>certificate</a:t>
            </a:r>
            <a:r>
              <a:rPr lang="fr-CA" sz="2400" b="1" dirty="0">
                <a:solidFill>
                  <a:srgbClr val="212121"/>
                </a:solidFill>
                <a:cs typeface="Arial"/>
              </a:rPr>
              <a:t> and </a:t>
            </a:r>
            <a:r>
              <a:rPr lang="fr-CA" sz="2400" b="1" dirty="0" err="1">
                <a:solidFill>
                  <a:srgbClr val="212121"/>
                </a:solidFill>
                <a:cs typeface="Arial"/>
              </a:rPr>
              <a:t>make</a:t>
            </a:r>
            <a:r>
              <a:rPr lang="fr-CA" sz="2400" b="1" dirty="0">
                <a:solidFill>
                  <a:srgbClr val="212121"/>
                </a:solidFill>
                <a:cs typeface="Arial"/>
              </a:rPr>
              <a:t> a copy</a:t>
            </a: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Check if </a:t>
            </a:r>
            <a:r>
              <a:rPr lang="fr-CA" sz="2400" b="1" dirty="0" err="1">
                <a:solidFill>
                  <a:srgbClr val="212121"/>
                </a:solidFill>
                <a:cs typeface="Arial"/>
              </a:rPr>
              <a:t>she's</a:t>
            </a:r>
            <a:r>
              <a:rPr lang="fr-CA" sz="2400" b="1" dirty="0">
                <a:solidFill>
                  <a:srgbClr val="212121"/>
                </a:solidFill>
                <a:cs typeface="Arial"/>
              </a:rPr>
              <a:t> </a:t>
            </a:r>
            <a:r>
              <a:rPr lang="fr-CA" sz="2400" b="1" dirty="0" err="1">
                <a:solidFill>
                  <a:srgbClr val="212121"/>
                </a:solidFill>
                <a:cs typeface="Arial"/>
              </a:rPr>
              <a:t>eligible</a:t>
            </a:r>
            <a:r>
              <a:rPr lang="fr-CA" sz="2400" b="1" dirty="0">
                <a:solidFill>
                  <a:srgbClr val="212121"/>
                </a:solidFill>
                <a:cs typeface="Arial"/>
              </a:rPr>
              <a:t> for </a:t>
            </a:r>
            <a:r>
              <a:rPr lang="fr-CA" sz="2400" b="1" dirty="0" err="1">
                <a:solidFill>
                  <a:srgbClr val="212121"/>
                </a:solidFill>
                <a:cs typeface="Arial"/>
              </a:rPr>
              <a:t>legal</a:t>
            </a:r>
            <a:r>
              <a:rPr lang="fr-CA" sz="2400" b="1" dirty="0">
                <a:solidFill>
                  <a:srgbClr val="212121"/>
                </a:solidFill>
                <a:cs typeface="Arial"/>
              </a:rPr>
              <a:t> </a:t>
            </a:r>
            <a:r>
              <a:rPr lang="fr-CA" sz="2400" b="1" dirty="0" err="1">
                <a:solidFill>
                  <a:srgbClr val="212121"/>
                </a:solidFill>
                <a:cs typeface="Arial"/>
              </a:rPr>
              <a:t>aid</a:t>
            </a:r>
          </a:p>
          <a:p>
            <a:pPr>
              <a:lnSpc>
                <a:spcPct val="100000"/>
              </a:lnSpc>
            </a:pPr>
            <a:endParaRPr lang="fr-CA" sz="2400" dirty="0">
              <a:solidFill>
                <a:srgbClr val="212121"/>
              </a:solidFill>
              <a:cs typeface="Arial"/>
            </a:endParaRPr>
          </a:p>
          <a:p>
            <a:endParaRPr lang="fr-CA" dirty="0">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Visage humain, dessin, illustration, Dessin animé&#10;&#10;Description générée automatiquement">
            <a:extLst>
              <a:ext uri="{FF2B5EF4-FFF2-40B4-BE49-F238E27FC236}">
                <a16:creationId xmlns:a16="http://schemas.microsoft.com/office/drawing/2014/main" id="{71F4EA16-03F1-67B7-45EC-1FCBDA2962A4}"/>
              </a:ext>
            </a:extLst>
          </p:cNvPr>
          <p:cNvPicPr>
            <a:picLocks noGrp="1" noChangeAspect="1"/>
          </p:cNvPicPr>
          <p:nvPr>
            <p:ph sz="half" idx="1"/>
          </p:nvPr>
        </p:nvPicPr>
        <p:blipFill>
          <a:blip r:embed="rId4"/>
          <a:stretch>
            <a:fillRect/>
          </a:stretch>
        </p:blipFill>
        <p:spPr>
          <a:xfrm>
            <a:off x="1415565" y="1531519"/>
            <a:ext cx="4747403" cy="4689894"/>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0176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dirty="0">
                <a:cs typeface="Arial"/>
              </a:rPr>
              <a:t>Éducaloi </a:t>
            </a:r>
            <a:r>
              <a:rPr lang="fr-FR" sz="2400" dirty="0" err="1">
                <a:cs typeface="Arial"/>
              </a:rPr>
              <a:t>thanks</a:t>
            </a:r>
            <a:r>
              <a:rPr lang="fr-FR" sz="2400" dirty="0">
                <a:cs typeface="Arial"/>
              </a:rPr>
              <a:t> the Maison Bleue and Femmes du Monde à Côte-des-Neiges for </a:t>
            </a:r>
            <a:r>
              <a:rPr lang="fr-FR" sz="2400" dirty="0" err="1">
                <a:cs typeface="Arial"/>
              </a:rPr>
              <a:t>their</a:t>
            </a:r>
            <a:r>
              <a:rPr lang="fr-FR" sz="2400" dirty="0">
                <a:cs typeface="Arial"/>
              </a:rPr>
              <a:t> </a:t>
            </a:r>
            <a:r>
              <a:rPr lang="fr-FR" sz="2400" dirty="0" err="1">
                <a:cs typeface="Arial"/>
              </a:rPr>
              <a:t>valuable</a:t>
            </a:r>
            <a:r>
              <a:rPr lang="fr-FR" sz="2400" dirty="0">
                <a:cs typeface="Arial"/>
              </a:rPr>
              <a:t>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dirty="0">
                <a:cs typeface="Arial"/>
              </a:rPr>
              <a:t>This workshop </a:t>
            </a:r>
            <a:r>
              <a:rPr lang="fr-FR" sz="2400" dirty="0" err="1">
                <a:cs typeface="Arial"/>
              </a:rPr>
              <a:t>was</a:t>
            </a:r>
            <a:r>
              <a:rPr lang="fr-FR" sz="2400" dirty="0">
                <a:cs typeface="Arial"/>
              </a:rPr>
              <a:t> made possible </a:t>
            </a:r>
            <a:r>
              <a:rPr lang="fr-FR" sz="2400" dirty="0" err="1">
                <a:cs typeface="Arial"/>
              </a:rPr>
              <a:t>with</a:t>
            </a:r>
            <a:r>
              <a:rPr lang="fr-FR" sz="2400" dirty="0">
                <a:cs typeface="Arial"/>
              </a:rPr>
              <a:t> the support of</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dirty="0">
                <a:latin typeface="Arial"/>
                <a:cs typeface="Arial"/>
              </a:rPr>
              <a:t> the </a:t>
            </a:r>
            <a:r>
              <a:rPr lang="fr-CA" sz="1800" b="1" i="0" u="none" strike="noStrike" dirty="0">
                <a:effectLst/>
                <a:latin typeface="Arial"/>
                <a:cs typeface="Arial"/>
              </a:rPr>
              <a:t>situation</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6" name="Espace réservé du contenu 5" descr="Une image contenant Visage humain, dessin, illustration, Dessin animé&#10;&#10;Description générée automatiquement">
            <a:extLst>
              <a:ext uri="{FF2B5EF4-FFF2-40B4-BE49-F238E27FC236}">
                <a16:creationId xmlns:a16="http://schemas.microsoft.com/office/drawing/2014/main" id="{3B6561F1-336F-28E3-FB3F-04492C7FF1F2}"/>
              </a:ext>
            </a:extLst>
          </p:cNvPr>
          <p:cNvPicPr>
            <a:picLocks noGrp="1" noChangeAspect="1"/>
          </p:cNvPicPr>
          <p:nvPr>
            <p:ph sz="half" idx="2"/>
          </p:nvPr>
        </p:nvPicPr>
        <p:blipFill>
          <a:blip r:embed="rId4"/>
          <a:stretch>
            <a:fillRect/>
          </a:stretch>
        </p:blipFill>
        <p:spPr>
          <a:xfrm>
            <a:off x="3535643" y="1606091"/>
            <a:ext cx="5115498" cy="5115498"/>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the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Neha's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"I </a:t>
            </a:r>
            <a:r>
              <a:rPr lang="fr-CA" b="1" dirty="0" err="1">
                <a:solidFill>
                  <a:srgbClr val="212121"/>
                </a:solidFill>
                <a:cs typeface="Arial"/>
              </a:rPr>
              <a:t>don't</a:t>
            </a:r>
            <a:r>
              <a:rPr lang="fr-CA" b="1" dirty="0">
                <a:solidFill>
                  <a:srgbClr val="212121"/>
                </a:solidFill>
                <a:cs typeface="Arial"/>
              </a:rPr>
              <a:t> </a:t>
            </a:r>
            <a:r>
              <a:rPr lang="fr-CA" b="1" dirty="0" err="1">
                <a:solidFill>
                  <a:srgbClr val="212121"/>
                </a:solidFill>
                <a:cs typeface="Arial"/>
              </a:rPr>
              <a:t>want</a:t>
            </a:r>
            <a:r>
              <a:rPr lang="fr-CA" b="1" dirty="0">
                <a:solidFill>
                  <a:srgbClr val="212121"/>
                </a:solidFill>
                <a:cs typeface="Arial"/>
              </a:rPr>
              <a:t> to </a:t>
            </a:r>
            <a:r>
              <a:rPr lang="fr-CA" b="1" dirty="0" err="1">
                <a:solidFill>
                  <a:srgbClr val="212121"/>
                </a:solidFill>
                <a:cs typeface="Arial"/>
              </a:rPr>
              <a:t>be</a:t>
            </a:r>
            <a:r>
              <a:rPr lang="fr-CA" b="1" dirty="0">
                <a:solidFill>
                  <a:srgbClr val="212121"/>
                </a:solidFill>
                <a:cs typeface="Arial"/>
              </a:rPr>
              <a:t> </a:t>
            </a:r>
            <a:r>
              <a:rPr lang="fr-CA" b="1" dirty="0" err="1">
                <a:solidFill>
                  <a:srgbClr val="212121"/>
                </a:solidFill>
                <a:cs typeface="Arial"/>
              </a:rPr>
              <a:t>with</a:t>
            </a:r>
            <a:r>
              <a:rPr lang="fr-CA" b="1" dirty="0">
                <a:solidFill>
                  <a:srgbClr val="212121"/>
                </a:solidFill>
                <a:cs typeface="Arial"/>
              </a:rPr>
              <a:t> </a:t>
            </a:r>
            <a:r>
              <a:rPr lang="fr-CA" b="1" dirty="0" err="1">
                <a:solidFill>
                  <a:srgbClr val="212121"/>
                </a:solidFill>
                <a:cs typeface="Arial"/>
              </a:rPr>
              <a:t>him</a:t>
            </a:r>
            <a:r>
              <a:rPr lang="fr-CA" b="1" dirty="0">
                <a:solidFill>
                  <a:srgbClr val="212121"/>
                </a:solidFill>
                <a:cs typeface="Arial"/>
              </a:rPr>
              <a:t> </a:t>
            </a:r>
            <a:r>
              <a:rPr lang="fr-CA" b="1" dirty="0" err="1">
                <a:solidFill>
                  <a:srgbClr val="212121"/>
                </a:solidFill>
                <a:cs typeface="Arial"/>
              </a:rPr>
              <a:t>anymore</a:t>
            </a:r>
            <a:r>
              <a:rPr lang="fr-CA" b="1" dirty="0">
                <a:solidFill>
                  <a:srgbClr val="212121"/>
                </a:solidFill>
                <a:cs typeface="Arial"/>
              </a:rPr>
              <a:t>."</a:t>
            </a:r>
            <a:endParaRPr lang="fr-FR" dirty="0">
              <a:solidFill>
                <a:srgbClr val="212121"/>
              </a:solidFill>
              <a:cs typeface="Arial"/>
            </a:endParaRPr>
          </a:p>
          <a:p>
            <a:pPr>
              <a:lnSpc>
                <a:spcPct val="100000"/>
              </a:lnSpc>
            </a:pPr>
            <a:r>
              <a:rPr lang="fr-CA" b="1" dirty="0">
                <a:solidFill>
                  <a:srgbClr val="212121"/>
                </a:solidFill>
                <a:cs typeface="Arial"/>
              </a:rPr>
              <a:t>"</a:t>
            </a:r>
            <a:r>
              <a:rPr lang="fr-CA" b="1" dirty="0" err="1">
                <a:solidFill>
                  <a:srgbClr val="212121"/>
                </a:solidFill>
                <a:cs typeface="Arial"/>
              </a:rPr>
              <a:t>Where</a:t>
            </a:r>
            <a:r>
              <a:rPr lang="fr-CA" b="1" dirty="0">
                <a:solidFill>
                  <a:srgbClr val="212121"/>
                </a:solidFill>
                <a:cs typeface="Arial"/>
              </a:rPr>
              <a:t> to start?"</a:t>
            </a:r>
            <a:endParaRPr lang="fr-CA" dirty="0">
              <a:solidFill>
                <a:srgbClr val="212121"/>
              </a:solidFill>
              <a:cs typeface="Arial"/>
            </a:endParaRPr>
          </a:p>
          <a:p>
            <a:pPr>
              <a:lnSpc>
                <a:spcPct val="100000"/>
              </a:lnSpc>
            </a:pPr>
            <a:r>
              <a:rPr lang="fr-CA" b="1" dirty="0">
                <a:solidFill>
                  <a:srgbClr val="212121"/>
                </a:solidFill>
                <a:cs typeface="Arial"/>
              </a:rPr>
              <a:t>"It </a:t>
            </a:r>
            <a:r>
              <a:rPr lang="fr-CA" b="1" dirty="0" err="1">
                <a:solidFill>
                  <a:srgbClr val="212121"/>
                </a:solidFill>
                <a:cs typeface="Arial"/>
              </a:rPr>
              <a:t>might</a:t>
            </a:r>
            <a:r>
              <a:rPr lang="fr-CA" b="1" dirty="0">
                <a:solidFill>
                  <a:srgbClr val="212121"/>
                </a:solidFill>
                <a:cs typeface="Arial"/>
              </a:rPr>
              <a:t> </a:t>
            </a:r>
            <a:r>
              <a:rPr lang="fr-CA" b="1" dirty="0" err="1">
                <a:solidFill>
                  <a:srgbClr val="212121"/>
                </a:solidFill>
                <a:cs typeface="Arial"/>
              </a:rPr>
              <a:t>be</a:t>
            </a:r>
            <a:r>
              <a:rPr lang="fr-CA" b="1" dirty="0">
                <a:solidFill>
                  <a:srgbClr val="212121"/>
                </a:solidFill>
                <a:cs typeface="Arial"/>
              </a:rPr>
              <a:t> long and </a:t>
            </a:r>
            <a:r>
              <a:rPr lang="fr-CA" b="1" dirty="0" err="1">
                <a:solidFill>
                  <a:srgbClr val="212121"/>
                </a:solidFill>
                <a:cs typeface="Arial"/>
              </a:rPr>
              <a:t>expensive</a:t>
            </a:r>
            <a:r>
              <a:rPr lang="fr-CA" b="1" dirty="0">
                <a:solidFill>
                  <a:srgbClr val="212121"/>
                </a:solidFill>
                <a:cs typeface="Arial"/>
              </a:rPr>
              <a:t>."</a:t>
            </a:r>
            <a:endParaRPr lang="fr-CA"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Visage humain, dessin, illustration, Dessin animé&#10;&#10;Description générée automatiquement">
            <a:extLst>
              <a:ext uri="{FF2B5EF4-FFF2-40B4-BE49-F238E27FC236}">
                <a16:creationId xmlns:a16="http://schemas.microsoft.com/office/drawing/2014/main" id="{3966C7C7-904B-275C-7D1E-6E966B2B4CFC}"/>
              </a:ext>
            </a:extLst>
          </p:cNvPr>
          <p:cNvPicPr>
            <a:picLocks noChangeAspect="1"/>
          </p:cNvPicPr>
          <p:nvPr/>
        </p:nvPicPr>
        <p:blipFill>
          <a:blip r:embed="rId5"/>
          <a:stretch>
            <a:fillRect/>
          </a:stretch>
        </p:blipFill>
        <p:spPr>
          <a:xfrm>
            <a:off x="1421921" y="1572883"/>
            <a:ext cx="4531743" cy="445985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err="1">
                <a:cs typeface="Arial"/>
              </a:rPr>
              <a:t>Divorcing</a:t>
            </a:r>
            <a:r>
              <a:rPr lang="fr-FR" dirty="0">
                <a:cs typeface="Arial"/>
              </a:rPr>
              <a:t> in </a:t>
            </a:r>
            <a:r>
              <a:rPr lang="fr-FR" dirty="0" err="1">
                <a:cs typeface="Arial"/>
              </a:rPr>
              <a:t>Quebec</a:t>
            </a:r>
            <a:r>
              <a:rPr lang="fr-FR" dirty="0">
                <a:cs typeface="Arial"/>
              </a:rPr>
              <a:t>: main </a:t>
            </a:r>
            <a:r>
              <a:rPr lang="fr-FR" dirty="0" err="1">
                <a:cs typeface="Arial"/>
              </a:rPr>
              <a:t>rules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0" lvl="2" indent="0" fontAlgn="base">
              <a:lnSpc>
                <a:spcPct val="100000"/>
              </a:lnSpc>
              <a:spcBef>
                <a:spcPts val="1000"/>
              </a:spcBef>
              <a:buNone/>
            </a:pPr>
            <a:endParaRPr lang="fr-CA" sz="2400" b="1" dirty="0">
              <a:solidFill>
                <a:srgbClr val="212121"/>
              </a:solidFill>
              <a:cs typeface="Arial"/>
            </a:endParaRPr>
          </a:p>
          <a:p>
            <a:pPr marL="404495" lvl="2" indent="-404495">
              <a:lnSpc>
                <a:spcPct val="100000"/>
              </a:lnSpc>
              <a:spcBef>
                <a:spcPts val="1000"/>
              </a:spcBef>
            </a:pPr>
            <a:r>
              <a:rPr lang="fr-CA" sz="2400" b="1" dirty="0" err="1">
                <a:solidFill>
                  <a:srgbClr val="212121"/>
                </a:solidFill>
                <a:cs typeface="Arial"/>
              </a:rPr>
              <a:t>Three</a:t>
            </a:r>
            <a:r>
              <a:rPr lang="fr-CA" sz="2400" b="1" dirty="0">
                <a:solidFill>
                  <a:srgbClr val="212121"/>
                </a:solidFill>
                <a:cs typeface="Arial"/>
              </a:rPr>
              <a:t> </a:t>
            </a:r>
            <a:r>
              <a:rPr lang="fr-CA" sz="2400" b="1" dirty="0" err="1">
                <a:solidFill>
                  <a:srgbClr val="212121"/>
                </a:solidFill>
                <a:cs typeface="Arial"/>
              </a:rPr>
              <a:t>legal</a:t>
            </a:r>
            <a:r>
              <a:rPr lang="fr-CA" sz="2400" b="1" dirty="0">
                <a:solidFill>
                  <a:srgbClr val="212121"/>
                </a:solidFill>
                <a:cs typeface="Arial"/>
              </a:rPr>
              <a:t> </a:t>
            </a:r>
            <a:r>
              <a:rPr lang="fr-CA" sz="2400" b="1" dirty="0" err="1">
                <a:solidFill>
                  <a:srgbClr val="212121"/>
                </a:solidFill>
                <a:cs typeface="Arial"/>
              </a:rPr>
              <a:t>reasons</a:t>
            </a:r>
            <a:r>
              <a:rPr lang="fr-CA" sz="2400" dirty="0">
                <a:solidFill>
                  <a:srgbClr val="212121"/>
                </a:solidFill>
                <a:cs typeface="Arial"/>
              </a:rPr>
              <a:t> to divorce</a:t>
            </a:r>
            <a:r>
              <a:rPr lang="fr-CA" sz="2400" b="1" dirty="0">
                <a:solidFill>
                  <a:srgbClr val="212121"/>
                </a:solidFill>
                <a:cs typeface="Arial"/>
              </a:rPr>
              <a:t> – </a:t>
            </a:r>
            <a:r>
              <a:rPr lang="fr-CA" sz="2400" dirty="0" err="1">
                <a:solidFill>
                  <a:srgbClr val="212121"/>
                </a:solidFill>
                <a:cs typeface="Arial"/>
              </a:rPr>
              <a:t>generally</a:t>
            </a:r>
            <a:r>
              <a:rPr lang="fr-CA" sz="2400" dirty="0">
                <a:solidFill>
                  <a:srgbClr val="212121"/>
                </a:solidFill>
                <a:cs typeface="Arial"/>
              </a:rPr>
              <a:t> a</a:t>
            </a:r>
            <a:r>
              <a:rPr lang="fr-CA" sz="2400" b="1" dirty="0">
                <a:solidFill>
                  <a:srgbClr val="212121"/>
                </a:solidFill>
                <a:cs typeface="Arial"/>
              </a:rPr>
              <a:t> 1 </a:t>
            </a:r>
            <a:r>
              <a:rPr lang="fr-CA" sz="2400" b="1" dirty="0" err="1">
                <a:solidFill>
                  <a:srgbClr val="212121"/>
                </a:solidFill>
                <a:cs typeface="Arial"/>
              </a:rPr>
              <a:t>year</a:t>
            </a:r>
            <a:r>
              <a:rPr lang="fr-CA" sz="2400" b="1" dirty="0">
                <a:solidFill>
                  <a:srgbClr val="212121"/>
                </a:solidFill>
                <a:cs typeface="Arial"/>
              </a:rPr>
              <a:t> </a:t>
            </a:r>
            <a:r>
              <a:rPr lang="fr-CA" sz="2400" b="1" dirty="0" err="1">
                <a:solidFill>
                  <a:srgbClr val="212121"/>
                </a:solidFill>
                <a:cs typeface="Arial"/>
              </a:rPr>
              <a:t>separation</a:t>
            </a:r>
            <a:endParaRPr lang="fr-CA" sz="2400" b="1"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The</a:t>
            </a:r>
            <a:r>
              <a:rPr lang="fr-CA" sz="2400" b="1" dirty="0">
                <a:solidFill>
                  <a:srgbClr val="212121"/>
                </a:solidFill>
                <a:cs typeface="Arial"/>
              </a:rPr>
              <a:t> </a:t>
            </a:r>
            <a:r>
              <a:rPr lang="fr-CA" sz="2400" b="1" err="1">
                <a:solidFill>
                  <a:srgbClr val="212121"/>
                </a:solidFill>
                <a:cs typeface="Arial"/>
              </a:rPr>
              <a:t>costs</a:t>
            </a:r>
            <a:r>
              <a:rPr lang="fr-CA" sz="2400" b="1" dirty="0">
                <a:solidFill>
                  <a:srgbClr val="212121"/>
                </a:solidFill>
                <a:cs typeface="Arial"/>
              </a:rPr>
              <a:t> </a:t>
            </a:r>
            <a:r>
              <a:rPr lang="fr-CA" sz="2400" dirty="0">
                <a:solidFill>
                  <a:srgbClr val="212121"/>
                </a:solidFill>
                <a:cs typeface="Arial"/>
              </a:rPr>
              <a:t>and</a:t>
            </a:r>
            <a:r>
              <a:rPr lang="fr-CA" sz="2400" b="1" dirty="0">
                <a:solidFill>
                  <a:srgbClr val="212121"/>
                </a:solidFill>
                <a:cs typeface="Arial"/>
              </a:rPr>
              <a:t> </a:t>
            </a:r>
            <a:r>
              <a:rPr lang="fr-CA" sz="2400" b="1" err="1">
                <a:solidFill>
                  <a:srgbClr val="212121"/>
                </a:solidFill>
                <a:cs typeface="Arial"/>
              </a:rPr>
              <a:t>delays</a:t>
            </a:r>
            <a:r>
              <a:rPr lang="fr-CA" sz="2400" b="1" dirty="0">
                <a:solidFill>
                  <a:srgbClr val="212121"/>
                </a:solidFill>
                <a:cs typeface="Arial"/>
              </a:rPr>
              <a:t> </a:t>
            </a:r>
            <a:r>
              <a:rPr lang="fr-CA" sz="2400" dirty="0">
                <a:solidFill>
                  <a:srgbClr val="212121"/>
                </a:solidFill>
                <a:cs typeface="Arial"/>
              </a:rPr>
              <a:t>can </a:t>
            </a:r>
            <a:r>
              <a:rPr lang="fr-CA" sz="2400" err="1">
                <a:solidFill>
                  <a:srgbClr val="212121"/>
                </a:solidFill>
                <a:cs typeface="Arial"/>
              </a:rPr>
              <a:t>vary</a:t>
            </a:r>
            <a:endParaRPr lang="fr-CA" sz="240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A </a:t>
            </a:r>
            <a:r>
              <a:rPr lang="fr-CA" sz="2400" b="1" err="1">
                <a:solidFill>
                  <a:srgbClr val="212121"/>
                </a:solidFill>
                <a:cs typeface="Arial"/>
              </a:rPr>
              <a:t>lawyer</a:t>
            </a:r>
            <a:r>
              <a:rPr lang="fr-CA" sz="2400" dirty="0">
                <a:solidFill>
                  <a:srgbClr val="212121"/>
                </a:solidFill>
                <a:cs typeface="Arial"/>
              </a:rPr>
              <a:t> can help </a:t>
            </a:r>
            <a:r>
              <a:rPr lang="fr-CA" sz="2400" err="1">
                <a:solidFill>
                  <a:srgbClr val="212121"/>
                </a:solidFill>
                <a:cs typeface="Arial"/>
              </a:rPr>
              <a:t>with</a:t>
            </a:r>
            <a:r>
              <a:rPr lang="fr-CA" sz="2400" dirty="0">
                <a:solidFill>
                  <a:srgbClr val="212121"/>
                </a:solidFill>
                <a:cs typeface="Arial"/>
              </a:rPr>
              <a:t> the process. Services can </a:t>
            </a:r>
            <a:r>
              <a:rPr lang="fr-CA" sz="2400" err="1">
                <a:solidFill>
                  <a:srgbClr val="212121"/>
                </a:solidFill>
                <a:cs typeface="Arial"/>
              </a:rPr>
              <a:t>sometimes</a:t>
            </a:r>
            <a:r>
              <a:rPr lang="fr-CA" sz="2400" dirty="0">
                <a:solidFill>
                  <a:srgbClr val="212121"/>
                </a:solidFill>
                <a:cs typeface="Arial"/>
              </a:rPr>
              <a:t> </a:t>
            </a:r>
            <a:r>
              <a:rPr lang="fr-CA" sz="2400" err="1">
                <a:solidFill>
                  <a:srgbClr val="212121"/>
                </a:solidFill>
                <a:cs typeface="Arial"/>
              </a:rPr>
              <a:t>be</a:t>
            </a:r>
            <a:r>
              <a:rPr lang="fr-CA" sz="2400" dirty="0">
                <a:solidFill>
                  <a:srgbClr val="212121"/>
                </a:solidFill>
                <a:cs typeface="Arial"/>
              </a:rPr>
              <a:t> free or </a:t>
            </a:r>
            <a:r>
              <a:rPr lang="fr-CA" sz="2400" err="1">
                <a:solidFill>
                  <a:srgbClr val="212121"/>
                </a:solidFill>
                <a:cs typeface="Arial"/>
              </a:rPr>
              <a:t>low</a:t>
            </a:r>
            <a:r>
              <a:rPr lang="fr-CA" sz="2400" dirty="0">
                <a:solidFill>
                  <a:srgbClr val="212121"/>
                </a:solidFill>
                <a:cs typeface="Arial"/>
              </a:rPr>
              <a:t> </a:t>
            </a:r>
            <a:r>
              <a:rPr lang="fr-CA" sz="2400" err="1">
                <a:solidFill>
                  <a:srgbClr val="212121"/>
                </a:solidFill>
                <a:cs typeface="Arial"/>
              </a:rPr>
              <a:t>cost</a:t>
            </a:r>
            <a:endParaRPr lang="fr-CA" sz="2400">
              <a:solidFill>
                <a:srgbClr val="212121"/>
              </a:solidFill>
              <a:cs typeface="Arial"/>
            </a:endParaRPr>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Separating</a:t>
            </a:r>
            <a:r>
              <a:rPr lang="fr-FR" sz="4000" dirty="0">
                <a:cs typeface="Arial"/>
              </a:rPr>
              <a:t> in </a:t>
            </a:r>
            <a:r>
              <a:rPr lang="fr-FR" sz="4000" dirty="0" err="1">
                <a:cs typeface="Arial"/>
              </a:rPr>
              <a:t>Quebec</a:t>
            </a:r>
            <a:r>
              <a:rPr lang="fr-FR" sz="4000" dirty="0">
                <a:cs typeface="Arial"/>
              </a:rPr>
              <a:t> (</a:t>
            </a:r>
            <a:r>
              <a:rPr lang="fr-FR" sz="4000" dirty="0" err="1">
                <a:cs typeface="Arial"/>
              </a:rPr>
              <a:t>unmarried</a:t>
            </a:r>
            <a:r>
              <a:rPr lang="fr-FR" sz="4000" dirty="0">
                <a:cs typeface="Arial"/>
              </a:rPr>
              <a:t> couples):</a:t>
            </a:r>
            <a:br>
              <a:rPr lang="fr-FR" sz="4000" dirty="0">
                <a:cs typeface="Arial"/>
              </a:rPr>
            </a:br>
            <a:r>
              <a:rPr lang="fr-FR" sz="4000" dirty="0">
                <a:cs typeface="Arial"/>
              </a:rPr>
              <a:t>principal </a:t>
            </a:r>
            <a:r>
              <a:rPr lang="fr-FR" sz="4000" dirty="0" err="1">
                <a:cs typeface="Arial"/>
              </a:rPr>
              <a:t>rules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1143000">
              <a:spcBef>
                <a:spcPts val="1000"/>
              </a:spcBef>
            </a:pPr>
            <a:endParaRPr lang="fr-CA" sz="2400" dirty="0">
              <a:solidFill>
                <a:srgbClr val="212121"/>
              </a:solidFill>
              <a:cs typeface="Arial"/>
            </a:endParaRPr>
          </a:p>
          <a:p>
            <a:pPr marL="404495" lvl="2" indent="-404495">
              <a:lnSpc>
                <a:spcPct val="100000"/>
              </a:lnSpc>
            </a:pPr>
            <a:r>
              <a:rPr lang="fr-CA" sz="2400" dirty="0" err="1">
                <a:solidFill>
                  <a:srgbClr val="212121"/>
                </a:solidFill>
                <a:cs typeface="Arial"/>
              </a:rPr>
              <a:t>Going</a:t>
            </a:r>
            <a:r>
              <a:rPr lang="fr-CA" sz="2400" dirty="0">
                <a:solidFill>
                  <a:srgbClr val="212121"/>
                </a:solidFill>
                <a:cs typeface="Arial"/>
              </a:rPr>
              <a:t> to court </a:t>
            </a:r>
            <a:r>
              <a:rPr lang="fr-CA" sz="2400" dirty="0" err="1">
                <a:solidFill>
                  <a:srgbClr val="212121"/>
                </a:solidFill>
                <a:cs typeface="Arial"/>
              </a:rPr>
              <a:t>is</a:t>
            </a:r>
            <a:r>
              <a:rPr lang="fr-CA" sz="2400" dirty="0">
                <a:solidFill>
                  <a:srgbClr val="212121"/>
                </a:solidFill>
                <a:cs typeface="Arial"/>
              </a:rPr>
              <a:t> not </a:t>
            </a:r>
            <a:r>
              <a:rPr lang="fr-CA" sz="2400" dirty="0" err="1">
                <a:solidFill>
                  <a:srgbClr val="212121"/>
                </a:solidFill>
                <a:cs typeface="Arial"/>
              </a:rPr>
              <a:t>mandatory</a:t>
            </a:r>
          </a:p>
          <a:p>
            <a:pPr lvl="2">
              <a:lnSpc>
                <a:spcPct val="100000"/>
              </a:lnSpc>
            </a:pPr>
            <a:endParaRPr lang="fr-CA" sz="2400" dirty="0">
              <a:solidFill>
                <a:srgbClr val="212121"/>
              </a:solidFill>
              <a:cs typeface="Arial"/>
            </a:endParaRPr>
          </a:p>
          <a:p>
            <a:pPr marL="404495" lvl="2" indent="-404495">
              <a:lnSpc>
                <a:spcPct val="100000"/>
              </a:lnSpc>
            </a:pPr>
            <a:r>
              <a:rPr lang="fr-CA" sz="2400" dirty="0" err="1">
                <a:solidFill>
                  <a:srgbClr val="212121"/>
                </a:solidFill>
                <a:cs typeface="Arial"/>
              </a:rPr>
              <a:t>Sometimes</a:t>
            </a:r>
            <a:r>
              <a:rPr lang="fr-CA" sz="2400" dirty="0">
                <a:solidFill>
                  <a:srgbClr val="212121"/>
                </a:solidFill>
                <a:cs typeface="Arial"/>
              </a:rPr>
              <a:t>, a court can </a:t>
            </a:r>
            <a:r>
              <a:rPr lang="fr-CA" sz="2400" dirty="0" err="1">
                <a:solidFill>
                  <a:srgbClr val="212121"/>
                </a:solidFill>
                <a:cs typeface="Arial"/>
              </a:rPr>
              <a:t>be</a:t>
            </a:r>
            <a:r>
              <a:rPr lang="fr-CA" sz="2400" dirty="0">
                <a:solidFill>
                  <a:srgbClr val="212121"/>
                </a:solidFill>
                <a:cs typeface="Arial"/>
              </a:rPr>
              <a:t> </a:t>
            </a:r>
            <a:r>
              <a:rPr lang="fr-CA" sz="2400" dirty="0" err="1">
                <a:solidFill>
                  <a:srgbClr val="212121"/>
                </a:solidFill>
                <a:cs typeface="Arial"/>
              </a:rPr>
              <a:t>useful</a:t>
            </a:r>
          </a:p>
          <a:p>
            <a:endParaRPr lang="fr-FR"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Coming</a:t>
            </a:r>
            <a:r>
              <a:rPr lang="fr-FR" sz="4000" dirty="0">
                <a:cs typeface="Arial"/>
              </a:rPr>
              <a:t> to an agreement in </a:t>
            </a:r>
            <a:r>
              <a:rPr lang="fr-FR" sz="4000" dirty="0" err="1">
                <a:cs typeface="Arial"/>
              </a:rPr>
              <a:t>mediation</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A </a:t>
            </a:r>
            <a:r>
              <a:rPr lang="fr-CA" sz="2400" dirty="0" err="1">
                <a:solidFill>
                  <a:srgbClr val="212121"/>
                </a:solidFill>
                <a:cs typeface="Arial"/>
              </a:rPr>
              <a:t>mediator</a:t>
            </a:r>
            <a:r>
              <a:rPr lang="fr-CA" sz="2400" dirty="0">
                <a:solidFill>
                  <a:srgbClr val="212121"/>
                </a:solidFill>
                <a:cs typeface="Arial"/>
              </a:rPr>
              <a:t> can help the couple come to an agreement</a:t>
            </a: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Free services for a certain </a:t>
            </a:r>
            <a:r>
              <a:rPr lang="fr-CA" sz="2400" dirty="0" err="1">
                <a:solidFill>
                  <a:srgbClr val="212121"/>
                </a:solidFill>
                <a:cs typeface="Arial"/>
              </a:rPr>
              <a:t>number</a:t>
            </a:r>
            <a:r>
              <a:rPr lang="fr-CA" sz="2400" dirty="0">
                <a:solidFill>
                  <a:srgbClr val="212121"/>
                </a:solidFill>
                <a:cs typeface="Arial"/>
              </a:rPr>
              <a:t> of </a:t>
            </a:r>
            <a:r>
              <a:rPr lang="fr-CA" sz="2400" dirty="0" err="1">
                <a:solidFill>
                  <a:srgbClr val="212121"/>
                </a:solidFill>
                <a:cs typeface="Arial"/>
              </a:rPr>
              <a:t>hours</a:t>
            </a:r>
            <a:endParaRPr lang="fr-CA"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pPr>
            <a:r>
              <a:rPr lang="fr-CA" sz="2400" dirty="0">
                <a:solidFill>
                  <a:srgbClr val="212121"/>
                </a:solidFill>
                <a:cs typeface="Arial"/>
              </a:rPr>
              <a:t>Can </a:t>
            </a:r>
            <a:r>
              <a:rPr lang="fr-CA" sz="2400" dirty="0" err="1">
                <a:solidFill>
                  <a:srgbClr val="212121"/>
                </a:solidFill>
                <a:cs typeface="Arial"/>
              </a:rPr>
              <a:t>avoid</a:t>
            </a:r>
            <a:r>
              <a:rPr lang="fr-CA" sz="2400" dirty="0">
                <a:solidFill>
                  <a:srgbClr val="212121"/>
                </a:solidFill>
                <a:cs typeface="Arial"/>
              </a:rPr>
              <a:t> </a:t>
            </a:r>
            <a:r>
              <a:rPr lang="fr-CA" sz="2400" dirty="0" err="1">
                <a:solidFill>
                  <a:srgbClr val="212121"/>
                </a:solidFill>
                <a:cs typeface="Arial"/>
              </a:rPr>
              <a:t>lengthy</a:t>
            </a:r>
            <a:r>
              <a:rPr lang="fr-CA" sz="2400" dirty="0">
                <a:solidFill>
                  <a:srgbClr val="212121"/>
                </a:solidFill>
                <a:cs typeface="Arial"/>
              </a:rPr>
              <a:t> and </a:t>
            </a:r>
            <a:r>
              <a:rPr lang="fr-CA" sz="2400" dirty="0" err="1">
                <a:solidFill>
                  <a:srgbClr val="212121"/>
                </a:solidFill>
                <a:cs typeface="Arial"/>
              </a:rPr>
              <a:t>costly</a:t>
            </a:r>
            <a:r>
              <a:rPr lang="fr-CA" sz="2400" dirty="0">
                <a:solidFill>
                  <a:srgbClr val="212121"/>
                </a:solidFill>
                <a:cs typeface="Arial"/>
              </a:rPr>
              <a:t> court </a:t>
            </a:r>
            <a:r>
              <a:rPr lang="fr-CA" sz="2400" dirty="0" err="1">
                <a:solidFill>
                  <a:srgbClr val="212121"/>
                </a:solidFill>
                <a:cs typeface="Arial"/>
              </a:rPr>
              <a:t>procedings</a:t>
            </a:r>
          </a:p>
          <a:p>
            <a:endParaRPr lang="fr-FR"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endParaRPr lang="fr-FR" b="1" dirty="0">
              <a:solidFill>
                <a:schemeClr val="accent2"/>
              </a:solidFill>
              <a:cs typeface="Arial"/>
            </a:endParaRPr>
          </a:p>
        </p:txBody>
      </p:sp>
    </p:spTree>
    <p:extLst>
      <p:ext uri="{BB962C8B-B14F-4D97-AF65-F5344CB8AC3E}">
        <p14:creationId xmlns:p14="http://schemas.microsoft.com/office/powerpoint/2010/main" val="84887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2000" dirty="0">
                <a:solidFill>
                  <a:schemeClr val="accent2"/>
                </a:solidFill>
                <a:highlight>
                  <a:srgbClr val="FFFF00"/>
                </a:highlight>
              </a:rPr>
              <a:t>(Short description of </a:t>
            </a:r>
            <a:r>
              <a:rPr lang="fr-FR" sz="2000" dirty="0" err="1">
                <a:solidFill>
                  <a:schemeClr val="accent2"/>
                </a:solidFill>
                <a:highlight>
                  <a:srgbClr val="FFFF00"/>
                </a:highlight>
              </a:rPr>
              <a:t>their</a:t>
            </a:r>
            <a:r>
              <a:rPr lang="fr-FR" sz="2000" dirty="0">
                <a:solidFill>
                  <a:schemeClr val="accent2"/>
                </a:solidFill>
                <a:highlight>
                  <a:srgbClr val="FFFF00"/>
                </a:highlight>
              </a:rPr>
              <a:t>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endParaRPr lang="fr-FR" sz="200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231515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000" dirty="0">
                <a:solidFill>
                  <a:schemeClr val="accent2"/>
                </a:solidFill>
              </a:rPr>
              <a:t>Free</a:t>
            </a:r>
            <a:r>
              <a:rPr lang="fr-FR" sz="2000" dirty="0">
                <a:solidFill>
                  <a:schemeClr val="accent2"/>
                </a:solidFill>
                <a:cs typeface="Arial"/>
              </a:rPr>
              <a:t> online </a:t>
            </a:r>
            <a:r>
              <a:rPr lang="fr-FR" sz="2000" dirty="0" err="1">
                <a:solidFill>
                  <a:schemeClr val="accent2"/>
                </a:solidFill>
                <a:cs typeface="Arial"/>
              </a:rPr>
              <a:t>legal</a:t>
            </a:r>
            <a:r>
              <a:rPr lang="fr-FR" sz="2000" dirty="0">
                <a:solidFill>
                  <a:schemeClr val="accent2"/>
                </a:solidFill>
                <a:cs typeface="Arial"/>
              </a:rPr>
              <a:t> information on:</a:t>
            </a:r>
          </a:p>
          <a:p>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err="1">
                <a:solidFill>
                  <a:schemeClr val="accent2"/>
                </a:solidFill>
                <a:cs typeface="Arial"/>
              </a:rPr>
              <a:t>separation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a:solidFill>
                <a:schemeClr val="accent2"/>
              </a:solidFill>
              <a:cs typeface="Arial"/>
            </a:endParaRPr>
          </a:p>
          <a:p>
            <a:pPr marL="342900" indent="-342900">
              <a:buChar char="•"/>
            </a:pPr>
            <a:r>
              <a:rPr lang="fr-FR" sz="2000" dirty="0">
                <a:solidFill>
                  <a:schemeClr val="accent2"/>
                </a:solidFill>
                <a:cs typeface="Arial"/>
              </a:rPr>
              <a:t>Work</a:t>
            </a:r>
          </a:p>
          <a:p>
            <a:endParaRPr lang="fr-FR" sz="2000">
              <a:solidFill>
                <a:srgbClr val="000000"/>
              </a:solidFill>
              <a:highlight>
                <a:srgbClr val="FFFF00"/>
              </a:highlight>
              <a:cs typeface="Arial"/>
            </a:endParaRPr>
          </a:p>
          <a:p>
            <a:endParaRPr lang="fr-FR" sz="2000">
              <a:highlight>
                <a:srgbClr val="FFFF00"/>
              </a:highlight>
            </a:endParaRPr>
          </a:p>
          <a:p>
            <a:r>
              <a:rPr lang="fr-FR" sz="20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fr-FR">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dirty="0">
              <a:cs typeface="Arial"/>
            </a:endParaRPr>
          </a:p>
          <a:p>
            <a:endParaRPr lang="fr-FR" sz="2000" dirty="0">
              <a:cs typeface="Arial"/>
            </a:endParaRPr>
          </a:p>
          <a:p>
            <a:endParaRPr lang="fr-FR" sz="200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246708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https://www.educationjuridique.ca/fr/intervenant/trousses-obnl/partir-et-se-reconstruire-se-separer-ou-divorcer-en-contexte-dimmigration/</Url>
      <Description>https://www.educationjuridique.ca/fr/intervenant/trousses-obnl/partir-et-se-reconstruire-se-separer-ou-divorcer-en-contexte-dimmigration/</Description>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 xsi:nil="true"/>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Date_x0020_d_x0027_impression xmlns="7c4c9101-ca6c-4953-bf15-5ed2fb777a67" xsi:nil="true"/>
    <Refonte_migré xmlns="7c4c9101-ca6c-4953-bf15-5ed2fb777a67">false</Refonte_migré>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Poids xmlns="7c4c9101-ca6c-4953-bf15-5ed2fb777a67" xsi:nil="true"/>
    <Graphiste xmlns="7c4c9101-ca6c-4953-bf15-5ed2fb777a67" xsi:nil="true"/>
    <Thème_Vidéo xmlns="7c4c9101-ca6c-4953-bf15-5ed2fb777a67" xsi:nil="true"/>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TaxCatchAll xmlns="7c4c9101-ca6c-4953-bf15-5ed2fb777a67">
      <Value>4511</Value>
    </TaxCatchAll>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Derniers_animateurs xmlns="7c4c9101-ca6c-4953-bf15-5ed2fb777a67">
      <UserInfo>
        <DisplayName/>
        <AccountId xsi:nil="true"/>
        <AccountType/>
      </UserInfo>
    </Derniers_animateurs>
    <Niveau_x0020_suggéré xmlns="7c4c9101-ca6c-4953-bf15-5ed2fb777a67" xsi:nil="true"/>
    <PublishingStartDate xmlns="http://schemas.microsoft.com/sharepoint/v3" xsi:nil="true"/>
    <Partenariat xmlns="7c4c9101-ca6c-4953-bf15-5ed2fb777a67" xsi:nil="true"/>
    <Disciplines_x0020_scolaires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Publi_x00e9__x0020_sur xmlns="319a9c1d-6107-471a-83e8-1a40088b297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6" ma:contentTypeDescription="Crée un document." ma:contentTypeScope="" ma:versionID="fecd9b592a6078aa8757adc8a40f72db">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eef3f578ecd4af849277ee30c1ed6f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E8C6C2-DDA4-4AE5-86FD-885A7AFED248}">
  <ds:schemaRefs>
    <ds:schemaRef ds:uri="http://schemas.microsoft.com/office/2006/documentManagement/types"/>
    <ds:schemaRef ds:uri="0caddf82-89a6-4838-8327-d09ffc8737ba"/>
    <ds:schemaRef ds:uri="http://www.w3.org/XML/1998/namespace"/>
    <ds:schemaRef ds:uri="http://purl.org/dc/terms/"/>
    <ds:schemaRef ds:uri="http://purl.org/dc/dcmitype/"/>
    <ds:schemaRef ds:uri="8ee12ee5-159c-4bfa-a4d1-c6eb204610cd"/>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319a9c1d-6107-471a-83e8-1a40088b2974"/>
    <ds:schemaRef ds:uri="http://schemas.microsoft.com/sharepoint/v3"/>
    <ds:schemaRef ds:uri="7c4c9101-ca6c-4953-bf15-5ed2fb777a67"/>
  </ds:schemaRefs>
</ds:datastoreItem>
</file>

<file path=customXml/itemProps2.xml><?xml version="1.0" encoding="utf-8"?>
<ds:datastoreItem xmlns:ds="http://schemas.openxmlformats.org/officeDocument/2006/customXml" ds:itemID="{292DCD02-F006-4369-BFCB-1E4FA4891257}"/>
</file>

<file path=customXml/itemProps3.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93</TotalTime>
  <Words>4225</Words>
  <Application>Microsoft Office PowerPoint</Application>
  <PresentationFormat>Widescreen</PresentationFormat>
  <Paragraphs>379</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Thème Office</vt:lpstr>
      <vt:lpstr>I'm Considering Separation My Relationship</vt:lpstr>
      <vt:lpstr>Examining the situation What do you see here?</vt:lpstr>
      <vt:lpstr>Understanding the legal issues Neha's Story</vt:lpstr>
      <vt:lpstr>Divorcing in Quebec: main rules</vt:lpstr>
      <vt:lpstr>Separating in Quebec (unmarried couples): principal rules</vt:lpstr>
      <vt:lpstr>Coming to an agreement in mediation</vt:lpstr>
      <vt:lpstr>PowerPoint Presentation</vt:lpstr>
      <vt:lpstr>Finding help (Name of the organisation)</vt:lpstr>
      <vt:lpstr>Finding help Éducaloi</vt:lpstr>
      <vt:lpstr>Finding help Info Justice Centers</vt:lpstr>
      <vt:lpstr>Finding help Inform'elle (French only)</vt:lpstr>
      <vt:lpstr>Finding help ReBâtir</vt:lpstr>
      <vt:lpstr>Other resources</vt:lpstr>
      <vt:lpstr>Taking action What could Neha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1212</cp:revision>
  <dcterms:created xsi:type="dcterms:W3CDTF">2024-06-10T18:08:19Z</dcterms:created>
  <dcterms:modified xsi:type="dcterms:W3CDTF">2026-02-18T21:15:08Z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ae680bdb-7fba-47d6-8062-0ab58f0eabab</vt:lpwstr>
  </property>
  <property fmtid="{D5CDD505-2E9C-101B-9397-08002B2CF9AE}" pid="12" name="ArticulateGUID">
    <vt:lpwstr>0500C723-052A-48DE-B32A-AE046AAD2BE6</vt:lpwstr>
  </property>
  <property fmtid="{D5CDD505-2E9C-101B-9397-08002B2CF9AE}" pid="13" name="ArticulatePath">
    <vt:lpwstr>https://educaloi.sharepoint.com/projets/081000/3_Productions_livrables/3_Atelier_ÉJ_Femmes/VF_Ateliers_FMC_apres_reforme_PL56_en_cours/7_Je pense me séparer_FMC_en_cours</vt:lpwstr>
  </property>
  <property fmtid="{D5CDD505-2E9C-101B-9397-08002B2CF9AE}" pid="14" name="Titre anglais">
    <vt:lpwstr>To walk away and rebuild</vt:lpwstr>
  </property>
  <property fmtid="{D5CDD505-2E9C-101B-9397-08002B2CF9AE}" pid="15" name="NumeroLLVD">
    <vt:lpwstr/>
  </property>
  <property fmtid="{D5CDD505-2E9C-101B-9397-08002B2CF9AE}" pid="16" name="Date d'impression">
    <vt:lpwstr/>
  </property>
  <property fmtid="{D5CDD505-2E9C-101B-9397-08002B2CF9AE}" pid="17" name="Refonte_migré">
    <vt:lpwstr/>
  </property>
  <property fmtid="{D5CDD505-2E9C-101B-9397-08002B2CF9AE}" pid="18" name="Publications">
    <vt:bool>false</vt:bool>
  </property>
  <property fmtid="{D5CDD505-2E9C-101B-9397-08002B2CF9AE}" pid="19" name="PublicCible">
    <vt:lpwstr/>
  </property>
  <property fmtid="{D5CDD505-2E9C-101B-9397-08002B2CF9AE}" pid="20" name="_SourceUrl">
    <vt:lpwstr/>
  </property>
  <property fmtid="{D5CDD505-2E9C-101B-9397-08002B2CF9AE}" pid="21" name="MediaLengthInSeconds">
    <vt:lpwstr/>
  </property>
  <property fmtid="{D5CDD505-2E9C-101B-9397-08002B2CF9AE}" pid="22" name="EnLigneFR">
    <vt:lpwstr/>
  </property>
  <property fmtid="{D5CDD505-2E9C-101B-9397-08002B2CF9AE}" pid="23" name="SujetGuide">
    <vt:lpwstr/>
  </property>
  <property fmtid="{D5CDD505-2E9C-101B-9397-08002B2CF9AE}" pid="24" name="Poids">
    <vt:lpwstr/>
  </property>
  <property fmtid="{D5CDD505-2E9C-101B-9397-08002B2CF9AE}" pid="25" name="Graphiste">
    <vt:lpwstr/>
  </property>
  <property fmtid="{D5CDD505-2E9C-101B-9397-08002B2CF9AE}" pid="26" name="Sujet">
    <vt:lpwstr/>
  </property>
  <property fmtid="{D5CDD505-2E9C-101B-9397-08002B2CF9AE}" pid="27" name="Thème_Vidéo">
    <vt:lpwstr/>
  </property>
  <property fmtid="{D5CDD505-2E9C-101B-9397-08002B2CF9AE}" pid="28" name="WP">
    <vt:lpwstr/>
  </property>
  <property fmtid="{D5CDD505-2E9C-101B-9397-08002B2CF9AE}" pid="29" name="Cat_texte">
    <vt:lpwstr/>
  </property>
  <property fmtid="{D5CDD505-2E9C-101B-9397-08002B2CF9AE}" pid="30" name="Type de contenu">
    <vt:lpwstr/>
  </property>
  <property fmtid="{D5CDD505-2E9C-101B-9397-08002B2CF9AE}" pid="31" name="Commentaire d'impression">
    <vt:lpwstr/>
  </property>
  <property fmtid="{D5CDD505-2E9C-101B-9397-08002B2CF9AE}" pid="32" name="Année de développement">
    <vt:lpwstr/>
  </property>
  <property fmtid="{D5CDD505-2E9C-101B-9397-08002B2CF9AE}" pid="33" name="EnLigneEN">
    <vt:lpwstr/>
  </property>
  <property fmtid="{D5CDD505-2E9C-101B-9397-08002B2CF9AE}" pid="34" name="Categorie">
    <vt:lpwstr/>
  </property>
  <property fmtid="{D5CDD505-2E9C-101B-9397-08002B2CF9AE}" pid="35" name="SharedWithUsers">
    <vt:lpwstr/>
  </property>
  <property fmtid="{D5CDD505-2E9C-101B-9397-08002B2CF9AE}" pid="36" name="EnLigneEnANGSur">
    <vt:lpwstr/>
  </property>
  <property fmtid="{D5CDD505-2E9C-101B-9397-08002B2CF9AE}" pid="37" name="TaxCatchAll">
    <vt:lpwstr/>
  </property>
  <property fmtid="{D5CDD505-2E9C-101B-9397-08002B2CF9AE}" pid="38" name="Sujets">
    <vt:lpwstr/>
  </property>
  <property fmtid="{D5CDD505-2E9C-101B-9397-08002B2CF9AE}" pid="39" name="Clientèles">
    <vt:lpwstr/>
  </property>
  <property fmtid="{D5CDD505-2E9C-101B-9397-08002B2CF9AE}" pid="40" name="Durée (minutes)">
    <vt:lpwstr/>
  </property>
  <property fmtid="{D5CDD505-2E9C-101B-9397-08002B2CF9AE}" pid="41" name="Champ d'expertise12">
    <vt:lpwstr/>
  </property>
  <property fmtid="{D5CDD505-2E9C-101B-9397-08002B2CF9AE}" pid="42" name="AlerteMineure">
    <vt:lpwstr/>
  </property>
  <property fmtid="{D5CDD505-2E9C-101B-9397-08002B2CF9AE}" pid="43" name="Publié">
    <vt:lpwstr/>
  </property>
  <property fmtid="{D5CDD505-2E9C-101B-9397-08002B2CF9AE}" pid="44" name="PublishingExpirationDate">
    <vt:lpwstr/>
  </property>
  <property fmtid="{D5CDD505-2E9C-101B-9397-08002B2CF9AE}" pid="45" name="Type d'activité">
    <vt:lpwstr/>
  </property>
  <property fmtid="{D5CDD505-2E9C-101B-9397-08002B2CF9AE}" pid="46" name="AlerteMajeure">
    <vt:lpwstr/>
  </property>
  <property fmtid="{D5CDD505-2E9C-101B-9397-08002B2CF9AE}" pid="47" name="Noeud">
    <vt:lpwstr/>
  </property>
  <property fmtid="{D5CDD505-2E9C-101B-9397-08002B2CF9AE}" pid="48" name="Dernière animation">
    <vt:lpwstr/>
  </property>
  <property fmtid="{D5CDD505-2E9C-101B-9397-08002B2CF9AE}" pid="49" name="Facebook">
    <vt:lpwstr/>
  </property>
  <property fmtid="{D5CDD505-2E9C-101B-9397-08002B2CF9AE}" pid="50" name="DateDePublication">
    <vt:lpwstr/>
  </property>
  <property fmtid="{D5CDD505-2E9C-101B-9397-08002B2CF9AE}" pid="51" name="EnLigneEnFrSur">
    <vt:lpwstr/>
  </property>
  <property fmtid="{D5CDD505-2E9C-101B-9397-08002B2CF9AE}" pid="52" name="Catégories Publications">
    <vt:lpwstr/>
  </property>
  <property fmtid="{D5CDD505-2E9C-101B-9397-08002B2CF9AE}" pid="53" name="_Categorisation">
    <vt:lpwstr>4511;#educationjuridique.ca:Type d'activité:Trousse clé en main|3abe23ac-b6cc-41fc-aa46-c58121215972</vt:lpwstr>
  </property>
  <property fmtid="{D5CDD505-2E9C-101B-9397-08002B2CF9AE}" pid="54" name="Statut">
    <vt:lpwstr/>
  </property>
  <property fmtid="{D5CDD505-2E9C-101B-9397-08002B2CF9AE}" pid="55" name="YouTube">
    <vt:lpwstr/>
  </property>
  <property fmtid="{D5CDD505-2E9C-101B-9397-08002B2CF9AE}" pid="56" name="Coordo responsable">
    <vt:lpwstr/>
  </property>
  <property fmtid="{D5CDD505-2E9C-101B-9397-08002B2CF9AE}" pid="57" name="Derniers_animateurs">
    <vt:lpwstr/>
  </property>
  <property fmtid="{D5CDD505-2E9C-101B-9397-08002B2CF9AE}" pid="58" name="Niveau suggéré">
    <vt:lpwstr/>
  </property>
  <property fmtid="{D5CDD505-2E9C-101B-9397-08002B2CF9AE}" pid="59" name="PublishingStartDate">
    <vt:lpwstr/>
  </property>
  <property fmtid="{D5CDD505-2E9C-101B-9397-08002B2CF9AE}" pid="60" name="_SharedFileIndex">
    <vt:lpwstr/>
  </property>
  <property fmtid="{D5CDD505-2E9C-101B-9397-08002B2CF9AE}" pid="61" name="Date">
    <vt:lpwstr/>
  </property>
  <property fmtid="{D5CDD505-2E9C-101B-9397-08002B2CF9AE}" pid="62" name="Partenariat">
    <vt:lpwstr/>
  </property>
  <property fmtid="{D5CDD505-2E9C-101B-9397-08002B2CF9AE}" pid="63" name="Disciplines scolaires">
    <vt:lpwstr/>
  </property>
  <property fmtid="{D5CDD505-2E9C-101B-9397-08002B2CF9AE}" pid="64" name="_docset_NoMedatataSyncRequired">
    <vt:lpwstr>False</vt:lpwstr>
  </property>
</Properties>
</file>