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61" r:id="rId6"/>
    <p:sldId id="273" r:id="rId7"/>
    <p:sldId id="268" r:id="rId8"/>
    <p:sldId id="277" r:id="rId9"/>
    <p:sldId id="280" r:id="rId10"/>
    <p:sldId id="264" r:id="rId11"/>
    <p:sldId id="270" r:id="rId12"/>
    <p:sldId id="283" r:id="rId13"/>
    <p:sldId id="281" r:id="rId14"/>
    <p:sldId id="284" r:id="rId15"/>
    <p:sldId id="274" r:id="rId16"/>
    <p:sldId id="279" r:id="rId17"/>
    <p:sldId id="276" r:id="rId18"/>
    <p:sldId id="263" r:id="rId19"/>
    <p:sldId id="282" r:id="rId20"/>
  </p:sldIdLst>
  <p:sldSz cx="12192000" cy="6858000"/>
  <p:notesSz cx="6858000" cy="9144000"/>
  <p:custDataLst>
    <p:tags r:id="rId2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82777-E91A-493D-E4ED-2128884B0E26}" name="Anne-Marie Lavoie" initials="AL" userId="S::anne-marie.lavoie@educaloi.qc.ca::1b24b5aa-6417-4ba1-9155-5b4918e5dba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73BD29-2D23-246A-D8F8-2BD18E8D5EFD}" v="3" dt="2026-02-18T21:14:52.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34672" autoAdjust="0"/>
  </p:normalViewPr>
  <p:slideViewPr>
    <p:cSldViewPr snapToGrid="0">
      <p:cViewPr varScale="1">
        <p:scale>
          <a:sx n="25" d="100"/>
          <a:sy n="25" d="100"/>
        </p:scale>
        <p:origin x="2052" y="32"/>
      </p:cViewPr>
      <p:guideLst/>
    </p:cSldViewPr>
  </p:slideViewPr>
  <p:notesTextViewPr>
    <p:cViewPr>
      <p:scale>
        <a:sx n="1" d="1"/>
        <a:sy n="1" d="1"/>
      </p:scale>
      <p:origin x="0" y="-54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2026-03-03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nfo-justice.ca/services/info-separ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droitpourelle@informelle.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uridiqc.gouv.qc.ca/separation-et-divorce/tribunal/agir-seul-a-la-cour/divorce-conjoint"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mediationquebec.ca/fr/repertoire/recherche_avancee" TargetMode="External"/><Relationship Id="rId4" Type="http://schemas.openxmlformats.org/officeDocument/2006/relationships/hyperlink" Target="https://www.barreau.qc.ca/fr/grand-public/acces-justice/services-referenc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1" TargetMode="External"/><Relationship Id="rId18" Type="http://schemas.openxmlformats.org/officeDocument/2006/relationships/hyperlink" Target="https://educaloi.qc.ca/publications/faire-une-demande-en-divorce/" TargetMode="External"/><Relationship Id="rId2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8"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2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5"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0" TargetMode="External"/><Relationship Id="rId1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5" TargetMode="External"/><Relationship Id="rId2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7" TargetMode="External"/><Relationship Id="rId3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5" TargetMode="External"/><Relationship Id="rId2" Type="http://schemas.openxmlformats.org/officeDocument/2006/relationships/slide" Target="../slides/slide4.xml"/><Relationship Id="rId1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4" TargetMode="External"/><Relationship Id="rId2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2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9" TargetMode="External"/><Relationship Id="rId2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6" TargetMode="External"/><Relationship Id="rId3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4"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3" TargetMode="External"/><Relationship Id="rId2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5" TargetMode="External"/><Relationship Id="rId2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0"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8" TargetMode="External"/><Relationship Id="rId1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 Id="rId3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3"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7" TargetMode="External"/><Relationship Id="rId1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2" TargetMode="External"/><Relationship Id="rId2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 Id="rId2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9" TargetMode="External"/><Relationship Id="rId3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2" TargetMode="External"/><Relationship Id="rId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6"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6" TargetMode="External"/><Relationship Id="rId1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18"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8"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5"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17"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7"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6"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5"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8"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7" TargetMode="External"/><Relationship Id="rId1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mediationquebec.ca/fr/repertoire/recherche_avancee" TargetMode="External"/><Relationship Id="rId13" Type="http://schemas.openxmlformats.org/officeDocument/2006/relationships/hyperlink" Target="https://sosviolenceconjugale.ca/fr/articles/13-questions-sur-le-droit-familial-en-contexte-de-violence-conjugale" TargetMode="External"/><Relationship Id="rId3"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1" TargetMode="External"/><Relationship Id="rId7"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2"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4"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4" TargetMode="External"/><Relationship Id="rId11"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3" TargetMode="External"/><Relationship Id="rId5"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3" TargetMode="External"/><Relationship Id="rId10"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2" TargetMode="External"/><Relationship Id="rId4"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2" TargetMode="External"/><Relationship Id="rId9" Type="http://schemas.openxmlformats.org/officeDocument/2006/relationships/hyperlink" Target="https://usc-powerpoint.officeapps.live.com/pods/ppt.aspx?ui=fr-FR&amp;rs=fr-CA&amp;wdenableroaming=1&amp;wdfr=1&amp;mscc=1&amp;hid=0BFB1DA1-70CA-5000-434B-867E6FCAFDE0.0&amp;uih=sharepointcom&amp;wdlcid=fr-FR&amp;jsapi=1&amp;jsapiver=v2&amp;corrid=2f2c7879-73ad-fba1-5171-120da0e70b33&amp;usid=2f2c7879-73ad-fba1-5171-120da0e70b33&amp;newsession=1&amp;sftc=1&amp;uihit=docaspx&amp;muv=1&amp;dchat=1&amp;sc=%7B%22pmo%22%3A%22https%3A%2F%2Feducaloi.sharepoint.com%22%2C%22pmshare%22%3Atrue%7D&amp;wdorigin=ItemsView&amp;wdhostclicktime=1712844956423&amp;wdpodsurl=https%3A%2F%2Fusc-powerpoint.officeapps.live.com%2Fpods%2F&amp;wdpopsurl=https%3A%2F%2Fusc-powerpoint.officeapps.live.com%2F&amp;wdoverrides=devicepixelratio:2,RenderGifSlideShow:true&amp;filename=7_Je%20pense%20me%20s%C3%A9parer_FMC%202024-02-28.pptx&amp;filegeturlbool=true&amp;fs=5585289&amp;ro=false&amp;fastboot=true&amp;noauth=1&amp;thpanel=571&amp;sw=1101&amp;sh=518&amp;postmessagetoken=2f2c7879-73ad-fba1-5171-120da0e70b33#_ftnref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Instructions pour la personne animatrice</a:t>
            </a:r>
            <a:r>
              <a:rPr lang="fr-CA" dirty="0"/>
              <a:t> </a:t>
            </a:r>
            <a:endParaRPr lang="fr-FR" dirty="0"/>
          </a:p>
          <a:p>
            <a:endParaRPr lang="fr-CA" dirty="0"/>
          </a:p>
          <a:p>
            <a:r>
              <a:rPr lang="fr-CA" dirty="0"/>
              <a:t>Pour se préparer à animer cette activité : </a:t>
            </a:r>
            <a:endParaRPr lang="en-US" dirty="0"/>
          </a:p>
          <a:p>
            <a:endParaRPr lang="fr-CA" dirty="0"/>
          </a:p>
          <a:p>
            <a:pPr marL="285750" indent="-285750">
              <a:buFont typeface="Arial,Sans-Serif"/>
              <a:buChar char="•"/>
            </a:pPr>
            <a:r>
              <a:rPr lang="fr-CA" dirty="0"/>
              <a:t>Lisez le manuel d’animation</a:t>
            </a:r>
            <a:r>
              <a:rPr lang="en-US" dirty="0"/>
              <a:t> </a:t>
            </a:r>
          </a:p>
          <a:p>
            <a:pPr marL="285750" indent="-285750">
              <a:buFont typeface="Arial,Sans-Serif"/>
              <a:buChar char="•"/>
            </a:pPr>
            <a:r>
              <a:rPr lang="fr-CA" dirty="0"/>
              <a:t>Visionnez les vidéos </a:t>
            </a:r>
            <a:r>
              <a:rPr lang="en-US" dirty="0"/>
              <a:t> </a:t>
            </a:r>
          </a:p>
          <a:p>
            <a:pPr marL="285750" indent="-285750">
              <a:buFont typeface="Arial,Sans-Serif"/>
              <a:buChar char="•"/>
            </a:pPr>
            <a:r>
              <a:rPr lang="fr-CA" dirty="0"/>
              <a:t>Familiarisez-vous avec les notes sous les diapositives</a:t>
            </a:r>
            <a:r>
              <a:rPr lang="en-US" dirty="0"/>
              <a:t> </a:t>
            </a:r>
          </a:p>
          <a:p>
            <a:pPr marL="1200150" lvl="2" indent="-285750">
              <a:buFont typeface="Wingdings,Sans-Serif"/>
              <a:buChar char="§"/>
            </a:pPr>
            <a:r>
              <a:rPr lang="fr-CA" dirty="0"/>
              <a:t>Lisez les </a:t>
            </a:r>
            <a:r>
              <a:rPr lang="fr-CA" b="1" dirty="0"/>
              <a:t>instructions</a:t>
            </a:r>
            <a:r>
              <a:rPr lang="fr-CA" dirty="0"/>
              <a:t> pour l’animation.</a:t>
            </a:r>
            <a:r>
              <a:rPr lang="en-US" dirty="0"/>
              <a:t> </a:t>
            </a:r>
          </a:p>
          <a:p>
            <a:pPr marL="1200150" lvl="2" indent="-285750">
              <a:buFont typeface="Wingdings,Sans-Serif"/>
              <a:buChar char="§"/>
            </a:pPr>
            <a:r>
              <a:rPr lang="fr-CA" dirty="0"/>
              <a:t>Lisez les </a:t>
            </a:r>
            <a:r>
              <a:rPr lang="fr-CA" b="1" dirty="0"/>
              <a:t>informations juridiques </a:t>
            </a:r>
            <a:r>
              <a:rPr lang="fr-CA" dirty="0"/>
              <a:t>que vous allez partager avec les participantes. </a:t>
            </a:r>
            <a:r>
              <a:rPr lang="en-US" dirty="0"/>
              <a:t> </a:t>
            </a:r>
          </a:p>
          <a:p>
            <a:pPr marL="1200150" lvl="2" indent="-285750">
              <a:buFont typeface="Wingdings,Sans-Serif"/>
              <a:buChar char="§"/>
            </a:pPr>
            <a:r>
              <a:rPr lang="fr-CA" dirty="0"/>
              <a:t>Lisez les </a:t>
            </a:r>
            <a:r>
              <a:rPr lang="fr-CA" b="1" dirty="0"/>
              <a:t>notes complémentaires </a:t>
            </a:r>
            <a:r>
              <a:rPr lang="fr-CA" dirty="0"/>
              <a:t>pour approfondir votre compréhension de la thématique. </a:t>
            </a:r>
            <a:r>
              <a:rPr lang="en-US" dirty="0"/>
              <a:t> </a:t>
            </a:r>
          </a:p>
          <a:p>
            <a:pPr marL="285750" indent="-285750">
              <a:buFont typeface="Arial,Sans-Serif"/>
              <a:buChar char="•"/>
            </a:pPr>
            <a:r>
              <a:rPr lang="fr-CA" dirty="0"/>
              <a:t>Si le temps le permet, lisez les notes sous les diapositives des autres ateliers. Toutes les thématiques sont liées. Vos explications durant l'atelier pourraient faire émerger des questions sur des sujets abordés dans d'autres ateliers. </a:t>
            </a:r>
            <a:endParaRPr lang="en-US" dirty="0"/>
          </a:p>
          <a:p>
            <a:pPr marL="171450" indent="-171450">
              <a:buFont typeface="Arial,Sans-Serif"/>
              <a:buChar char="•"/>
            </a:pPr>
            <a:endParaRPr lang="fr-CA" dirty="0"/>
          </a:p>
          <a:p>
            <a:r>
              <a:rPr lang="fr-CA" dirty="0"/>
              <a:t>N’oubliez pas de : </a:t>
            </a:r>
            <a:endParaRPr lang="en-US" dirty="0"/>
          </a:p>
          <a:p>
            <a:pPr marL="171450" indent="-171450">
              <a:buFont typeface="Arial,Sans-Serif"/>
              <a:buChar char="•"/>
            </a:pPr>
            <a:r>
              <a:rPr lang="fr-CA" dirty="0"/>
              <a:t>Mobiliser une personne interprète, au besoin.</a:t>
            </a:r>
            <a:endParaRPr lang="en-US" dirty="0"/>
          </a:p>
          <a:p>
            <a:pPr marL="171450" indent="-171450">
              <a:buFont typeface="Arial,Sans-Serif"/>
              <a:buChar char="•"/>
            </a:pPr>
            <a:r>
              <a:rPr lang="fr-CA" dirty="0"/>
              <a:t>Ajouter aux diapositives les ressources juridiques de votre quartier.</a:t>
            </a:r>
            <a:endParaRPr lang="en-US" dirty="0"/>
          </a:p>
          <a:p>
            <a:pPr marL="171450" indent="-171450">
              <a:buFont typeface="Arial,Sans-Serif"/>
              <a:buChar char="•"/>
            </a:pPr>
            <a:r>
              <a:rPr lang="fr-CA" dirty="0"/>
              <a:t>Combiner cette activité à d’autres activités psychosociales, au besoin.</a:t>
            </a:r>
            <a:endParaRPr lang="en-US" dirty="0"/>
          </a:p>
          <a:p>
            <a:pPr marL="171450" indent="-171450">
              <a:buFont typeface="Arial,Sans-Serif"/>
              <a:buChar char="•"/>
            </a:pPr>
            <a:r>
              <a:rPr lang="fr-CA" dirty="0"/>
              <a:t>Prendre le temps d’intervenir si des situations délicates surviennent durant l’activité. </a:t>
            </a:r>
          </a:p>
          <a:p>
            <a:endParaRPr lang="fr-CA" dirty="0"/>
          </a:p>
          <a:p>
            <a:r>
              <a:rPr lang="fr-CA"/>
              <a:t>L’information juridique contenue dans cette activité est valide en date du 30 juin 2025. </a:t>
            </a:r>
            <a:endParaRPr lang="en-US"/>
          </a:p>
          <a:p>
            <a:r>
              <a:rPr lang="fr-CA" dirty="0"/>
              <a:t>L’information contenue dans cette activité s’applique uniquement au Québec et ne doit pas être considérée comme un avis juridique.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1 minute</a:t>
            </a:r>
            <a:endParaRPr lang="fr-CA" dirty="0">
              <a:solidFill>
                <a:srgbClr val="444444"/>
              </a:solidFill>
              <a:highlight>
                <a:srgbClr val="F5F5F5"/>
              </a:highlight>
            </a:endParaRPr>
          </a:p>
          <a:p>
            <a:endParaRPr lang="fr-CA" b="1"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endParaRPr lang="fr-CA" b="1" u="sng" dirty="0">
              <a:solidFill>
                <a:srgbClr val="444444"/>
              </a:solidFill>
              <a:highlight>
                <a:srgbClr val="F5F5F5"/>
              </a:highlight>
            </a:endParaRPr>
          </a:p>
          <a:p>
            <a:pPr marL="285750" indent="-285750">
              <a:buFont typeface="Arial,Sans-Serif"/>
              <a:buChar char="•"/>
            </a:pPr>
            <a:r>
              <a:rPr lang="fr-CA">
                <a:solidFill>
                  <a:srgbClr val="000000"/>
                </a:solidFill>
                <a:highlight>
                  <a:srgbClr val="F5F5F5"/>
                </a:highlight>
              </a:rPr>
              <a:t>Expliquez que cette ressource juridique est à la disposition des participantes si elles rencontrent des enjeux juridiques liés au logement en contexte de séparation: le service « Info-séparation » des Centres Info Justice offre des consultations juridiques gratuites avec des juristes pour poser des questions juridiques en lien avec une séparation. </a:t>
            </a:r>
            <a:r>
              <a:rPr lang="fr-CA">
                <a:solidFill>
                  <a:srgbClr val="444444"/>
                </a:solidFill>
                <a:highlight>
                  <a:srgbClr val="F5F5F5"/>
                </a:highlight>
              </a:rPr>
              <a:t> Certains Centres Info Justice peuvent offrir de l’aide pour calculer la pension alimentaire pour enfants ainsi qu’un soutien psychologique.</a:t>
            </a:r>
            <a:endParaRPr lang="en-US">
              <a:solidFill>
                <a:srgbClr val="444444"/>
              </a:solidFill>
              <a:highlight>
                <a:srgbClr val="F5F5F5"/>
              </a:highlight>
            </a:endParaRPr>
          </a:p>
          <a:p>
            <a:pPr marL="171450" indent="-171450">
              <a:buFont typeface="Arial,Sans-Serif"/>
              <a:buChar char="•"/>
            </a:pPr>
            <a:endParaRPr lang="fr-CA" dirty="0">
              <a:solidFill>
                <a:srgbClr val="444444"/>
              </a:solidFill>
              <a:highlight>
                <a:srgbClr val="F5F5F5"/>
              </a:highlight>
            </a:endParaRPr>
          </a:p>
          <a:p>
            <a:endParaRPr lang="fr-CA" dirty="0">
              <a:solidFill>
                <a:srgbClr val="444444"/>
              </a:solidFill>
              <a:highlight>
                <a:srgbClr val="F5F5F5"/>
              </a:highlight>
            </a:endParaRPr>
          </a:p>
          <a:p>
            <a:pPr marL="171450" indent="-171450">
              <a:buFont typeface="Arial,Sans-Serif"/>
              <a:buChar char="•"/>
            </a:pPr>
            <a:r>
              <a:rPr lang="fr-CA">
                <a:solidFill>
                  <a:srgbClr val="444444"/>
                </a:solidFill>
                <a:highlight>
                  <a:srgbClr val="F5F5F5"/>
                </a:highlight>
              </a:rPr>
              <a:t>Pour les joindre : </a:t>
            </a:r>
            <a:r>
              <a:rPr lang="fr-CA" dirty="0">
                <a:solidFill>
                  <a:srgbClr val="444444"/>
                </a:solidFill>
                <a:highlight>
                  <a:srgbClr val="F5F5F5"/>
                </a:highlight>
                <a:hlinkClick r:id="rId3"/>
              </a:rPr>
              <a:t>Info Séparation - Info Justice</a:t>
            </a:r>
          </a:p>
          <a:p>
            <a:endParaRPr lang="fr-CA" b="1" dirty="0">
              <a:solidFill>
                <a:srgbClr val="444444"/>
              </a:solidFill>
              <a:highlight>
                <a:srgbClr val="F5F5F5"/>
              </a:highlight>
            </a:endParaRP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2574331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DFE5F-9FDD-55AA-C685-4ADA22AE62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ABB794-9F50-C1CB-8F5B-090F7763D44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7F4CC3-41D9-CB7A-087A-12C8FB7867C2}"/>
              </a:ext>
            </a:extLst>
          </p:cNvPr>
          <p:cNvSpPr>
            <a:spLocks noGrp="1"/>
          </p:cNvSpPr>
          <p:nvPr>
            <p:ph type="body" idx="1"/>
          </p:nvPr>
        </p:nvSpPr>
        <p:spPr/>
        <p:txBody>
          <a:bodyPr/>
          <a:lstStyle/>
          <a:p>
            <a:r>
              <a:rPr lang="fr-CA" b="1" dirty="0">
                <a:solidFill>
                  <a:srgbClr val="444444"/>
                </a:solidFill>
                <a:highlight>
                  <a:srgbClr val="F5F5F5"/>
                </a:highlight>
              </a:rPr>
              <a:t>1 minute</a:t>
            </a:r>
            <a:endParaRPr lang="fr-CA" dirty="0">
              <a:solidFill>
                <a:srgbClr val="444444"/>
              </a:solidFill>
              <a:highlight>
                <a:srgbClr val="F5F5F5"/>
              </a:highlight>
            </a:endParaRPr>
          </a:p>
          <a:p>
            <a:endParaRPr lang="fr-CA" b="1"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Expliquez que cette ressource juridique est à la disposition des participantes si elles souhaitent se renseigner sur le processus de séparation ou de divorce : </a:t>
            </a:r>
            <a:r>
              <a:rPr lang="fr-CA" dirty="0" err="1">
                <a:solidFill>
                  <a:srgbClr val="444444"/>
                </a:solidFill>
                <a:highlight>
                  <a:srgbClr val="F5F5F5"/>
                </a:highlight>
              </a:rPr>
              <a:t>Inform'elle</a:t>
            </a:r>
            <a:r>
              <a:rPr lang="fr-CA" dirty="0">
                <a:solidFill>
                  <a:srgbClr val="444444"/>
                </a:solidFill>
                <a:highlight>
                  <a:srgbClr val="F5F5F5"/>
                </a:highlight>
              </a:rPr>
              <a:t> est un organisme à but non lucratif dont la raison d’être est de rendre accessible et de vulgariser l’information juridique en droit de la famille.</a:t>
            </a:r>
          </a:p>
          <a:p>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Pour les joindre : 1-877-443-8221 ou écrire à </a:t>
            </a:r>
            <a:r>
              <a:rPr lang="fr-CA" dirty="0">
                <a:solidFill>
                  <a:srgbClr val="444444"/>
                </a:solidFill>
                <a:highlight>
                  <a:srgbClr val="F5F5F5"/>
                </a:highlight>
                <a:hlinkClick r:id="rId3"/>
              </a:rPr>
              <a:t>droitpourelle@informelle.org</a:t>
            </a:r>
            <a:r>
              <a:rPr lang="fr-CA" dirty="0">
                <a:solidFill>
                  <a:srgbClr val="444444"/>
                </a:solidFill>
                <a:highlight>
                  <a:srgbClr val="F5F5F5"/>
                </a:highlight>
              </a:rPr>
              <a:t> </a:t>
            </a:r>
            <a:endParaRPr lang="fr-CA" dirty="0"/>
          </a:p>
          <a:p>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a:extLst>
              <a:ext uri="{FF2B5EF4-FFF2-40B4-BE49-F238E27FC236}">
                <a16:creationId xmlns:a16="http://schemas.microsoft.com/office/drawing/2014/main" id="{A11EB734-693C-20CF-5A2F-AAC3B6F9D692}"/>
              </a:ext>
            </a:extLst>
          </p:cNvPr>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2856179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1 minute</a:t>
            </a:r>
            <a:endParaRPr lang="en-US" dirty="0">
              <a:solidFill>
                <a:srgbClr val="444444"/>
              </a:solidFill>
              <a:highlight>
                <a:srgbClr val="F5F5F5"/>
              </a:highlight>
            </a:endParaRPr>
          </a:p>
          <a:p>
            <a:endParaRPr lang="fr-CA" b="1"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Expliquez que cette ressource juridique est à la disposition des participantes si elles souhaitent se renseigner sur le processus de séparation ou de divorce : le service Rebâtir de la Commission des services juridiques offre 4 heures de consultations juridiques gratuites aux personnes qui vivent de la violence conjugale ou sexuelles dans tous les domaines du droit. </a:t>
            </a:r>
          </a:p>
          <a:p>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Pour les joindre: appeler au 1-833-REBÂTIR (1-833-732-2847) ou écrire à </a:t>
            </a:r>
            <a:r>
              <a:rPr lang="fr-CA" dirty="0">
                <a:solidFill>
                  <a:srgbClr val="444444"/>
                </a:solidFill>
                <a:highlight>
                  <a:srgbClr val="F5F5F5"/>
                </a:highlight>
                <a:hlinkClick r:id="rId3"/>
              </a:rPr>
              <a:t>projet@rebatir.ca</a:t>
            </a:r>
            <a:r>
              <a:rPr lang="fr-CA" dirty="0">
                <a:solidFill>
                  <a:srgbClr val="444444"/>
                </a:solidFill>
                <a:highlight>
                  <a:srgbClr val="F5F5F5"/>
                </a:highlight>
              </a:rPr>
              <a:t> </a:t>
            </a:r>
            <a:endParaRPr lang="fr-CA" dirty="0"/>
          </a:p>
          <a:p>
            <a:pPr algn="l"/>
            <a:endParaRPr lang="fr-CA"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CA" dirty="0"/>
          </a:p>
          <a:p>
            <a:endParaRPr lang="fr-CA" dirty="0"/>
          </a:p>
          <a:p>
            <a:r>
              <a:rPr lang="fr-CA" b="1" u="sng" dirty="0"/>
              <a:t>Instructions</a:t>
            </a:r>
            <a:endParaRPr lang="fr-CA" dirty="0"/>
          </a:p>
          <a:p>
            <a:endParaRPr lang="fr-CA" dirty="0"/>
          </a:p>
          <a:p>
            <a:pPr marL="171450" indent="-171450">
              <a:buFont typeface="Arial,Sans-Serif"/>
              <a:buChar char="•"/>
            </a:pPr>
            <a:r>
              <a:rPr lang="fr-CA" dirty="0"/>
              <a:t>Présentez les ressources ci-dessous. </a:t>
            </a:r>
          </a:p>
          <a:p>
            <a:endParaRPr lang="fr-CA" dirty="0"/>
          </a:p>
          <a:p>
            <a:r>
              <a:rPr lang="fr-CA" b="1" u="sng" dirty="0"/>
              <a:t>Informations à transmettre</a:t>
            </a:r>
            <a:endParaRPr lang="fr-CA" dirty="0"/>
          </a:p>
          <a:p>
            <a:r>
              <a:rPr lang="fr-CA" dirty="0"/>
              <a:t> </a:t>
            </a:r>
          </a:p>
          <a:p>
            <a:pPr marL="285750" indent="-285750">
              <a:buFont typeface="Arial,Sans-Serif"/>
              <a:buChar char="•"/>
            </a:pPr>
            <a:r>
              <a:rPr lang="fr-CA" dirty="0" err="1">
                <a:hlinkClick r:id="rId3"/>
              </a:rPr>
              <a:t>JuridiQC</a:t>
            </a:r>
            <a:r>
              <a:rPr lang="fr-CA" dirty="0">
                <a:hlinkClick r:id="rId3"/>
              </a:rPr>
              <a:t> - outil d'aide au divorce conjoint</a:t>
            </a:r>
            <a:r>
              <a:rPr lang="fr-CA"/>
              <a:t> : Cet outil gratuit guide les couples mariés qui souhaitent faire leurs démarches de divorce ensemble. </a:t>
            </a:r>
          </a:p>
          <a:p>
            <a:pPr marL="285750" indent="-285750">
              <a:buFont typeface="Arial,Sans-Serif"/>
              <a:buChar char="•"/>
            </a:pPr>
            <a:r>
              <a:rPr lang="fr-CA" dirty="0">
                <a:hlinkClick r:id="rId4"/>
              </a:rPr>
              <a:t>Service de référence du Barreau du Québec</a:t>
            </a:r>
            <a:r>
              <a:rPr lang="fr-CA" dirty="0"/>
              <a:t> : ce service offert par le Barreau du Québec permet de trouver une avocate ou un avocat par domaine de droit, y compris en droit familial. </a:t>
            </a:r>
          </a:p>
          <a:p>
            <a:pPr marL="285750" indent="-285750">
              <a:buFont typeface="Arial,Sans-Serif"/>
              <a:buChar char="•"/>
            </a:pPr>
            <a:r>
              <a:rPr lang="fr-CA" dirty="0">
                <a:hlinkClick r:id="rId5"/>
              </a:rPr>
              <a:t>Association des médiateurs familiaux du Québec – Répertoire des médiateurs familiaux au Québec</a:t>
            </a:r>
            <a:r>
              <a:rPr lang="fr-CA" dirty="0"/>
              <a:t> </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Rappelez l’histoire partagée au début de l’activité. </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Demandez aux participantes de répondre à la question suivante : </a:t>
            </a:r>
          </a:p>
          <a:p>
            <a:pPr marL="628650" lvl="1" indent="-171450">
              <a:buFont typeface="Arial,Sans-Serif"/>
              <a:buChar char="•"/>
            </a:pPr>
            <a:r>
              <a:rPr lang="fr-CA" dirty="0">
                <a:solidFill>
                  <a:srgbClr val="444444"/>
                </a:solidFill>
                <a:highlight>
                  <a:srgbClr val="F5F5F5"/>
                </a:highlight>
              </a:rPr>
              <a:t>À la lumière de toutes les informations et ressources que nous vous avons donné, qu’est-ce que Neha pourrait faire?</a:t>
            </a:r>
            <a:endParaRPr lang="en-US" dirty="0">
              <a:solidFill>
                <a:srgbClr val="444444"/>
              </a:solidFill>
              <a:highlight>
                <a:srgbClr val="F5F5F5"/>
              </a:highlight>
            </a:endParaRPr>
          </a:p>
          <a:p>
            <a:pPr marL="171450" indent="-171450">
              <a:buFont typeface="Arial,Sans-Serif"/>
              <a:buChar char="•"/>
            </a:pPr>
            <a:r>
              <a:rPr lang="fr-CA" dirty="0">
                <a:solidFill>
                  <a:srgbClr val="444444"/>
                </a:solidFill>
                <a:highlight>
                  <a:srgbClr val="F5F5F5"/>
                </a:highlight>
              </a:rPr>
              <a:t>Complétez en partageant quelques pistes d’action. Cliquez pour faire apparaitre ces pistes à l'écran.  </a:t>
            </a:r>
          </a:p>
          <a:p>
            <a:pPr marL="171450" indent="-171450">
              <a:buFont typeface="Arial,Sans-Serif"/>
              <a:buChar char="•"/>
            </a:pPr>
            <a:r>
              <a:rPr lang="fr-CA" dirty="0">
                <a:solidFill>
                  <a:srgbClr val="444444"/>
                </a:solidFill>
                <a:highlight>
                  <a:srgbClr val="F5F5F5"/>
                </a:highlight>
              </a:rPr>
              <a:t>Concluez en mentionnant les 4 messages clés suivants : </a:t>
            </a:r>
          </a:p>
          <a:p>
            <a:pPr marL="628650" lvl="1" indent="-171450">
              <a:buFont typeface="Arial,Sans-Serif"/>
              <a:buChar char="•"/>
            </a:pPr>
            <a:r>
              <a:rPr lang="fr-CA" dirty="0">
                <a:solidFill>
                  <a:srgbClr val="444444"/>
                </a:solidFill>
                <a:highlight>
                  <a:srgbClr val="F5F5F5"/>
                </a:highlight>
              </a:rPr>
              <a:t>Des époux qui veulent divorcer au Québec doivent passer par le tribunal. </a:t>
            </a:r>
            <a:endParaRPr lang="en-US" dirty="0">
              <a:solidFill>
                <a:srgbClr val="444444"/>
              </a:solidFill>
              <a:highlight>
                <a:srgbClr val="F5F5F5"/>
              </a:highlight>
            </a:endParaRPr>
          </a:p>
          <a:p>
            <a:pPr marL="628650" lvl="1" indent="-171450">
              <a:buFont typeface="Arial,Sans-Serif"/>
              <a:buChar char="•"/>
            </a:pPr>
            <a:r>
              <a:rPr lang="fr-CA" dirty="0">
                <a:solidFill>
                  <a:srgbClr val="444444"/>
                </a:solidFill>
                <a:highlight>
                  <a:srgbClr val="F5F5F5"/>
                </a:highlight>
              </a:rPr>
              <a:t>Les coûts et les délais pour divorcer peuvent varier. Dans certains cas, les démarches peuvent être gratuites ou à faibles coûts.</a:t>
            </a:r>
          </a:p>
          <a:p>
            <a:pPr marL="628650" lvl="1" indent="-171450">
              <a:buFont typeface="Arial,Sans-Serif"/>
              <a:buChar char="•"/>
            </a:pPr>
            <a:r>
              <a:rPr lang="fr-CA" dirty="0">
                <a:solidFill>
                  <a:srgbClr val="444444"/>
                </a:solidFill>
                <a:highlight>
                  <a:srgbClr val="F5F5F5"/>
                </a:highlight>
              </a:rPr>
              <a:t>Les couples non mariés ne sont pas obligés de passer par le tribunal pour se séparer officiellement. Par contre, ils peuvent choisir de le faire pour officialiser une entente. Ils peuvent aussi devoir aller au tribunal en cas de désaccord ou pour avoir une décision urgente.</a:t>
            </a:r>
          </a:p>
          <a:p>
            <a:pPr marL="628650" lvl="1" indent="-171450">
              <a:buFont typeface="Arial,Sans-Serif"/>
              <a:buChar char="•"/>
            </a:pPr>
            <a:r>
              <a:rPr lang="fr-CA" dirty="0">
                <a:solidFill>
                  <a:srgbClr val="444444"/>
                </a:solidFill>
                <a:highlight>
                  <a:srgbClr val="F5F5F5"/>
                </a:highlight>
              </a:rPr>
              <a:t>La médiation peut aider les couples mariés et non mariés à s'entendre hors du tribunal.</a:t>
            </a:r>
            <a:endParaRPr lang="fr-CA" dirty="0"/>
          </a:p>
          <a:p>
            <a:pPr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Répondez aux questions. </a:t>
            </a:r>
            <a:endParaRPr lang="fr-CA" sz="1200" b="0" i="0" dirty="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dirty="0">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dirty="0">
                <a:highlight>
                  <a:srgbClr val="F5F5F5"/>
                </a:highlight>
              </a:rPr>
              <a:t>Avez-vous apprécié l’activité? Pourquoi? </a:t>
            </a:r>
            <a:endParaRPr lang="fr-CA" dirty="0">
              <a:highlight>
                <a:srgbClr val="F5F5F5"/>
              </a:highlight>
            </a:endParaRPr>
          </a:p>
          <a:p>
            <a:pPr marL="742950" lvl="1" indent="-171450">
              <a:buFont typeface="Courier New,monospace" panose="020B0604020202020204" pitchFamily="34" charset="0"/>
              <a:buChar char="o"/>
            </a:pPr>
            <a:r>
              <a:rPr lang="fr-FR" dirty="0">
                <a:highlight>
                  <a:srgbClr val="F5F5F5"/>
                </a:highlight>
              </a:rPr>
              <a:t>Qu’avez-vous appris de nouveau? </a:t>
            </a:r>
            <a:endParaRPr lang="fr-CA" dirty="0">
              <a:highlight>
                <a:srgbClr val="F5F5F5"/>
              </a:highlight>
            </a:endParaRPr>
          </a:p>
          <a:p>
            <a:pPr marL="742950" lvl="1" indent="-171450">
              <a:buFont typeface="Courier New,monospace" panose="020B0604020202020204" pitchFamily="34" charset="0"/>
              <a:buChar char="o"/>
            </a:pPr>
            <a:r>
              <a:rPr lang="fr-FR" dirty="0">
                <a:highlight>
                  <a:srgbClr val="F5F5F5"/>
                </a:highlight>
              </a:rPr>
              <a:t>Les informations partagées dans cette activité sont-elles utiles pour vous? Dans quelle situation les utiliserez-vous?</a:t>
            </a:r>
            <a:endParaRPr lang="fr-CA" dirty="0"/>
          </a:p>
          <a:p>
            <a:pPr marL="285750" indent="-285750">
              <a:buFont typeface="Arial"/>
              <a:buChar char="•"/>
            </a:pPr>
            <a:r>
              <a:rPr lang="fr-CA" dirty="0"/>
              <a:t>N'hésitez pas à remercier les personnes présentes d'avoir participé aux activités, posé des questions et partagé leurs points de vue.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solidFill>
                  <a:srgbClr val="444444"/>
                </a:solidFill>
                <a:highlight>
                  <a:srgbClr val="F5F5F5"/>
                </a:highlight>
              </a:rPr>
              <a:t>3 minutes</a:t>
            </a:r>
            <a:endParaRPr lang="en-US">
              <a:solidFill>
                <a:srgbClr val="444444"/>
              </a:solidFill>
              <a:highlight>
                <a:srgbClr val="F5F5F5"/>
              </a:highlight>
            </a:endParaRPr>
          </a:p>
          <a:p>
            <a:r>
              <a:rPr lang="fr-CA" b="1" u="sng">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
              <a:buChar char="•"/>
            </a:pPr>
            <a:r>
              <a:rPr lang="fr-CA">
                <a:solidFill>
                  <a:srgbClr val="444444"/>
                </a:solidFill>
                <a:highlight>
                  <a:srgbClr val="F5F5F5"/>
                </a:highlight>
              </a:rPr>
              <a:t>Avant de commencer l'activité, mentionnez que vous êtes dans un espace sécuritaire où les personnes participantes peuvent s'exprimer librement et sans jugement. Les échanges durant l'atelier sont confidentiels. </a:t>
            </a:r>
          </a:p>
          <a:p>
            <a:pPr marL="171450" indent="-171450">
              <a:buFont typeface="Arial"/>
              <a:buChar char="•"/>
            </a:pPr>
            <a:r>
              <a:rPr lang="fr-CA">
                <a:solidFill>
                  <a:srgbClr val="444444"/>
                </a:solidFill>
                <a:highlight>
                  <a:srgbClr val="F5F5F5"/>
                </a:highlight>
              </a:rPr>
              <a:t>Animez une discussion à partir des questions suivantes : </a:t>
            </a:r>
            <a:endParaRPr lang="en-US">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Qu'est-ce qui se passe dans cette situation?</a:t>
            </a:r>
            <a:endParaRPr lang="fr-CA" dirty="0">
              <a:solidFill>
                <a:srgbClr val="444444"/>
              </a:solidFill>
              <a:highlight>
                <a:srgbClr val="F5F5F5"/>
              </a:highlight>
            </a:endParaRPr>
          </a:p>
          <a:p>
            <a:pPr marL="628650" lvl="1" indent="-171450">
              <a:buFont typeface="Arial,Sans-Serif"/>
              <a:buChar char="•"/>
            </a:pPr>
            <a:r>
              <a:rPr lang="fr-CA">
                <a:solidFill>
                  <a:srgbClr val="444444"/>
                </a:solidFill>
                <a:highlight>
                  <a:srgbClr val="F5F5F5"/>
                </a:highlight>
              </a:rPr>
              <a:t>Qu’est-ce que cette image nous dit sur le couple?</a:t>
            </a:r>
            <a:endParaRPr lang="fr-CA"/>
          </a:p>
          <a:p>
            <a:pPr marL="628650" lvl="1" indent="-171450">
              <a:buFont typeface="Arial,Sans-Serif"/>
              <a:buChar char="•"/>
            </a:pPr>
            <a:r>
              <a:rPr lang="fr-CA" dirty="0">
                <a:solidFill>
                  <a:srgbClr val="444444"/>
                </a:solidFill>
                <a:highlight>
                  <a:srgbClr val="F5F5F5"/>
                </a:highlight>
              </a:rPr>
              <a:t>Qu’est-ce que l’image nous dirait de plus si on savait que la femme souhaite quitter son mari?</a:t>
            </a:r>
            <a:endParaRPr lang="fr-CA"/>
          </a:p>
          <a:p>
            <a:pPr marL="628650" lvl="1" indent="-171450">
              <a:buFont typeface="Arial,Sans-Serif"/>
              <a:buChar char="•"/>
            </a:pPr>
            <a:r>
              <a:rPr lang="fr-CA" dirty="0">
                <a:solidFill>
                  <a:srgbClr val="444444"/>
                </a:solidFill>
                <a:highlight>
                  <a:srgbClr val="F5F5F5"/>
                </a:highlight>
              </a:rPr>
              <a:t>Qu’est-ce que l’image nous dirait de plus si on savait que la femme a un statut d’immigration précaire?</a:t>
            </a:r>
            <a:endParaRPr lang="fr-CA"/>
          </a:p>
          <a:p>
            <a:pPr marL="628650" lvl="1" indent="-171450">
              <a:buFont typeface="Arial,Sans-Serif"/>
              <a:buChar char="•"/>
            </a:pPr>
            <a:endParaRPr lang="fr-CA" dirty="0">
              <a:solidFill>
                <a:srgbClr val="444444"/>
              </a:solidFill>
              <a:highlight>
                <a:srgbClr val="F5F5F5"/>
              </a:highlight>
            </a:endParaRPr>
          </a:p>
          <a:p>
            <a:pPr marL="171450" indent="-171450">
              <a:buFont typeface="Arial"/>
              <a:buChar char="•"/>
            </a:pPr>
            <a:r>
              <a:rPr lang="fr-CA" dirty="0">
                <a:solidFill>
                  <a:srgbClr val="444444"/>
                </a:solidFill>
                <a:highlight>
                  <a:srgbClr val="F5F5F5"/>
                </a:highlight>
              </a:rPr>
              <a:t>Résumez en répétant les mots clés qui ont été nommés par les participantes et qui sont liés à la thématique de cette activité. </a:t>
            </a:r>
            <a:endParaRPr lang="en-US">
              <a:solidFill>
                <a:srgbClr val="000000"/>
              </a:solidFill>
            </a:endParaRPr>
          </a:p>
          <a:p>
            <a:endParaRPr lang="fr-CA" dirty="0">
              <a:solidFill>
                <a:srgbClr val="000000"/>
              </a:solidFill>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r>
              <a:rPr lang="fr-CA" b="1" u="sng" dirty="0"/>
              <a:t>Instructions</a:t>
            </a:r>
            <a:endParaRPr lang="fr-CA" dirty="0"/>
          </a:p>
          <a:p>
            <a:pPr marL="171450" indent="-171450">
              <a:buFont typeface="Arial,Sans-Serif"/>
              <a:buChar char="•"/>
            </a:pPr>
            <a:r>
              <a:rPr lang="fr-CA" dirty="0"/>
              <a:t>Lisez à voix haute l’histoire suivante : </a:t>
            </a:r>
          </a:p>
          <a:p>
            <a:endParaRPr lang="fr-CA" dirty="0"/>
          </a:p>
          <a:p>
            <a:pPr marL="171450" indent="-171450">
              <a:buFont typeface="Arial,Sans-Serif"/>
              <a:buChar char="•"/>
            </a:pPr>
            <a:r>
              <a:rPr lang="fr-CA" dirty="0"/>
              <a:t>Neha a bien réfléchi : elle ne peut rester pas avec son mari </a:t>
            </a:r>
            <a:r>
              <a:rPr lang="fr-CA" dirty="0" err="1"/>
              <a:t>Gunjad</a:t>
            </a:r>
            <a:r>
              <a:rPr lang="fr-CA" dirty="0"/>
              <a:t>. Elle n'est plus heureuse et les tensions entre eux montent depuis un moment. Elle ne veut plus habiter avec lui et ne veut plus jamais le voir. Elle pense vouloir divorcer, mais elle n’est pas à 100% sûre. Elle craint de décevoir sa famille, mais elle sait que sa situation actuelle est insoutenable. En plus, son amie lui a parlé des papiers à remplir pour divorcer et cela la décourage beaucoup. Elle a peur que ce soit coûteux et long.  </a:t>
            </a:r>
            <a:endParaRPr lang="en-US" dirty="0"/>
          </a:p>
          <a:p>
            <a:endParaRPr lang="fr-CA" dirty="0"/>
          </a:p>
          <a:p>
            <a:pPr marL="171450" indent="-171450">
              <a:buFont typeface="Arial,Sans-Serif"/>
              <a:buChar char="•"/>
            </a:pPr>
            <a:r>
              <a:rPr lang="fr-CA" dirty="0"/>
              <a:t>Animez une discussion à l’aide des questions suivantes : </a:t>
            </a:r>
          </a:p>
          <a:p>
            <a:pPr marL="628650" lvl="1" indent="-171450">
              <a:buFont typeface="Arial,Sans-Serif"/>
              <a:buChar char="•"/>
            </a:pPr>
            <a:r>
              <a:rPr lang="fr-CA" dirty="0"/>
              <a:t>Avez-vous déjà vécu une situation similaire?</a:t>
            </a:r>
          </a:p>
          <a:p>
            <a:pPr marL="628650" lvl="1" indent="-171450">
              <a:buFont typeface="Arial,Sans-Serif"/>
              <a:buChar char="•"/>
            </a:pPr>
            <a:r>
              <a:rPr lang="fr-CA" dirty="0"/>
              <a:t>Quels sont les principaux enjeux dans cette situation?</a:t>
            </a:r>
          </a:p>
          <a:p>
            <a:pPr marL="628650" lvl="1" indent="-171450">
              <a:buFont typeface="Arial,Sans-Serif"/>
              <a:buChar char="•"/>
            </a:pPr>
            <a:r>
              <a:rPr lang="fr-CA" dirty="0"/>
              <a:t>Quels sont les droits et responsabilités liés à ces enjeux</a:t>
            </a:r>
          </a:p>
          <a:p>
            <a:pPr marL="628650" lvl="1" indent="-171450">
              <a:buFont typeface="Arial,Sans-Serif"/>
              <a:buChar char="•"/>
            </a:pPr>
            <a:r>
              <a:rPr lang="fr-CA" dirty="0"/>
              <a:t>Que devrait faire Neha pour résoudre le problème? </a:t>
            </a:r>
          </a:p>
          <a:p>
            <a:pPr marL="628650" lvl="1" indent="-171450">
              <a:buFont typeface="Arial,Sans-Serif"/>
              <a:buChar char="•"/>
            </a:pPr>
            <a:endParaRPr lang="fr-CA" dirty="0"/>
          </a:p>
          <a:p>
            <a:pPr marL="171450" indent="-171450">
              <a:buFont typeface="Arial"/>
              <a:buChar char="•"/>
            </a:pPr>
            <a:r>
              <a:rPr lang="fr-CA" dirty="0"/>
              <a:t>Mentionnez que vous partagerez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pPr marL="171450" indent="-171450">
              <a:buFont typeface="Arial,Sans-Serif"/>
              <a:buChar char="•"/>
            </a:pPr>
            <a:endParaRPr lang="fr-CA" dirty="0"/>
          </a:p>
          <a:p>
            <a:pPr marL="171450" indent="-171450">
              <a:buFont typeface="Arial,Sans-Serif"/>
              <a:buChar char="•"/>
            </a:pPr>
            <a:r>
              <a:rPr lang="fr-CA" dirty="0"/>
              <a:t>Expliquez ensuite l’objectif de cette activité : comprendre les principales démarches pour divorcer ou se séparer au Québec. </a:t>
            </a:r>
          </a:p>
          <a:p>
            <a:pPr marL="171450" indent="-171450">
              <a:buFont typeface="Arial,Sans-Serif"/>
              <a:buChar char="•"/>
            </a:pPr>
            <a:endParaRPr lang="fr-CA" dirty="0"/>
          </a:p>
          <a:p>
            <a:pPr marL="171450" indent="-171450">
              <a:buFont typeface="Arial,Sans-Serif"/>
              <a:buChar char="•"/>
            </a:pPr>
            <a:r>
              <a:rPr lang="fr-CA" dirty="0"/>
              <a:t>Nommez les principaux éléments qui seront discutés : un aperçu des démarches </a:t>
            </a:r>
            <a:r>
              <a:rPr lang="fr-CA"/>
              <a:t>pour divorcer (si le couple est marié) </a:t>
            </a:r>
            <a:r>
              <a:rPr lang="fr-CA" dirty="0"/>
              <a:t>ou se </a:t>
            </a:r>
            <a:r>
              <a:rPr lang="fr-CA"/>
              <a:t>séparer (si </a:t>
            </a:r>
            <a:r>
              <a:rPr lang="fr-CA" dirty="0"/>
              <a:t>le couple n'est pas marié).</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
              <a:buChar char="•"/>
            </a:pPr>
            <a:r>
              <a:rPr lang="fr-CA" dirty="0"/>
              <a:t>Expliquez les informations ci-dessous en faisant le lien avec l'histoire.</a:t>
            </a:r>
            <a:endParaRPr lang="en-US"/>
          </a:p>
          <a:p>
            <a:endParaRPr lang="fr-CA" dirty="0"/>
          </a:p>
          <a:p>
            <a:r>
              <a:rPr lang="fr-CA" b="1" u="sng" dirty="0"/>
              <a:t>Informations à transmettre</a:t>
            </a:r>
            <a:endParaRPr lang="fr-CA" dirty="0"/>
          </a:p>
          <a:p>
            <a:endParaRPr lang="fr-CA" dirty="0"/>
          </a:p>
          <a:p>
            <a:pPr algn="just"/>
            <a:r>
              <a:rPr lang="fr-CA" b="1" dirty="0"/>
              <a:t>Les raisons officielles pour divorcer </a:t>
            </a:r>
            <a:endParaRPr lang="fr-CA" dirty="0"/>
          </a:p>
          <a:p>
            <a:pPr algn="just"/>
            <a:r>
              <a:rPr lang="fr-CA" b="1" dirty="0"/>
              <a:t> </a:t>
            </a:r>
            <a:endParaRPr lang="fr-CA" dirty="0"/>
          </a:p>
          <a:p>
            <a:pPr algn="just"/>
            <a:r>
              <a:rPr lang="fr-CA" dirty="0"/>
              <a:t>Au Canada, on peut divorcer seulement si on se trouve dans </a:t>
            </a:r>
            <a:r>
              <a:rPr lang="fr-CA" b="1" dirty="0"/>
              <a:t>au moins l’une des situations suivantes</a:t>
            </a:r>
            <a:r>
              <a:rPr lang="fr-CA" dirty="0">
                <a:hlinkClick r:id="rId3"/>
              </a:rPr>
              <a:t>[1]</a:t>
            </a:r>
            <a:r>
              <a:rPr lang="fr-CA" dirty="0"/>
              <a:t> : </a:t>
            </a:r>
          </a:p>
          <a:p>
            <a:pPr marL="742950" lvl="1" indent="-285750" algn="just">
              <a:buFont typeface="Courier New,monospace"/>
              <a:buChar char="o"/>
            </a:pPr>
            <a:r>
              <a:rPr lang="fr-CA" dirty="0"/>
              <a:t>Les époux sont séparés depuis au moins un an,</a:t>
            </a:r>
          </a:p>
          <a:p>
            <a:pPr marL="742950" lvl="1" indent="-285750" algn="just">
              <a:buFont typeface="Courier New,monospace"/>
              <a:buChar char="o"/>
            </a:pPr>
            <a:r>
              <a:rPr lang="fr-CA" dirty="0"/>
              <a:t>L’un des époux a commis l’adultère, </a:t>
            </a:r>
          </a:p>
          <a:p>
            <a:pPr marL="742950" lvl="1" indent="-285750" algn="just">
              <a:buFont typeface="Courier New,monospace"/>
              <a:buChar char="o"/>
            </a:pPr>
            <a:r>
              <a:rPr lang="fr-CA" dirty="0"/>
              <a:t>L’un des époux a été physiquement ou psychologiquement violent envers l’autre (« cruauté physique ou mentale »). </a:t>
            </a:r>
          </a:p>
          <a:p>
            <a:pPr lvl="1" algn="just"/>
            <a:r>
              <a:rPr lang="fr-CA" b="1" dirty="0"/>
              <a:t> </a:t>
            </a:r>
            <a:endParaRPr lang="fr-CA" dirty="0"/>
          </a:p>
          <a:p>
            <a:pPr marL="285750" indent="-285750" algn="just">
              <a:buFont typeface="Arial"/>
              <a:buChar char="•"/>
            </a:pPr>
            <a:r>
              <a:rPr lang="fr-CA" dirty="0"/>
              <a:t>Un époux ou une épouse n’a </a:t>
            </a:r>
            <a:r>
              <a:rPr lang="fr-CA" b="1" dirty="0"/>
              <a:t>pas besoin de l’accord de l’autre</a:t>
            </a:r>
            <a:r>
              <a:rPr lang="fr-CA" dirty="0"/>
              <a:t> pour divorcer</a:t>
            </a:r>
            <a:r>
              <a:rPr lang="fr-CA" dirty="0">
                <a:hlinkClick r:id="rId4"/>
              </a:rPr>
              <a:t>[2]</a:t>
            </a:r>
            <a:r>
              <a:rPr lang="fr-CA" dirty="0"/>
              <a:t>. </a:t>
            </a:r>
          </a:p>
          <a:p>
            <a:pPr algn="just"/>
            <a:r>
              <a:rPr lang="fr-CA" b="1" dirty="0"/>
              <a:t> </a:t>
            </a:r>
            <a:endParaRPr lang="fr-CA" dirty="0"/>
          </a:p>
          <a:p>
            <a:pPr algn="just"/>
            <a:r>
              <a:rPr lang="fr-CA" b="1" dirty="0"/>
              <a:t>Les coûts pour divorcer</a:t>
            </a:r>
            <a:endParaRPr lang="fr-CA" dirty="0"/>
          </a:p>
          <a:p>
            <a:pPr algn="just"/>
            <a:r>
              <a:rPr lang="fr-CA" b="1" dirty="0"/>
              <a:t> </a:t>
            </a:r>
            <a:endParaRPr lang="fr-CA" dirty="0"/>
          </a:p>
          <a:p>
            <a:pPr marL="285750" indent="-285750" algn="just">
              <a:buFont typeface="Arial"/>
              <a:buChar char="•"/>
            </a:pPr>
            <a:r>
              <a:rPr lang="fr-CA" dirty="0"/>
              <a:t>Il est difficile de donner une estimation exacte des coûts d’un divorce. Les coûts peuvent grandement varier en fonction de plusieurs </a:t>
            </a:r>
            <a:r>
              <a:rPr lang="fr-CA" b="1" dirty="0"/>
              <a:t>facteurs</a:t>
            </a:r>
            <a:r>
              <a:rPr lang="fr-CA" dirty="0"/>
              <a:t>. Par exemple :</a:t>
            </a:r>
          </a:p>
          <a:p>
            <a:pPr algn="just"/>
            <a:r>
              <a:rPr lang="fr-CA" b="1" dirty="0"/>
              <a:t> </a:t>
            </a:r>
            <a:endParaRPr lang="fr-CA" dirty="0"/>
          </a:p>
          <a:p>
            <a:pPr marL="742950" lvl="1" indent="-285750" algn="just">
              <a:buFont typeface="Courier New,monospace"/>
              <a:buChar char="o"/>
            </a:pPr>
            <a:r>
              <a:rPr lang="fr-CA" dirty="0"/>
              <a:t>Si les époux font les démarches avec une </a:t>
            </a:r>
            <a:r>
              <a:rPr lang="fr-CA" b="1" dirty="0"/>
              <a:t>avocate ou un avocat ou non</a:t>
            </a:r>
            <a:r>
              <a:rPr lang="fr-CA" dirty="0"/>
              <a:t>. Les frais peuvent aussi beaucoup varier d’une avocate ou un avocat à l’autre. </a:t>
            </a:r>
          </a:p>
          <a:p>
            <a:pPr marL="742950" lvl="1" indent="-285750" algn="just">
              <a:buFont typeface="Courier New,monospace"/>
              <a:buChar char="o"/>
            </a:pPr>
            <a:r>
              <a:rPr lang="fr-CA" dirty="0"/>
              <a:t>Si les époux sont admissibles à ce qu’on appelle « </a:t>
            </a:r>
            <a:r>
              <a:rPr lang="fr-CA" b="1" dirty="0"/>
              <a:t>l’aide juridique</a:t>
            </a:r>
            <a:r>
              <a:rPr lang="fr-CA" dirty="0"/>
              <a:t> » ou non. Parfois, quand des époux n’ont pas les moyens de payer un avocat ou une avocate, ils peuvent avoir de l’aide financière du gouvernement. Dans certains cas, les époux n'auront aucun frais à payer</a:t>
            </a:r>
            <a:r>
              <a:rPr lang="fr-CA" dirty="0">
                <a:hlinkClick r:id="rId5"/>
              </a:rPr>
              <a:t>[3]</a:t>
            </a:r>
            <a:r>
              <a:rPr lang="fr-CA" dirty="0"/>
              <a:t>. </a:t>
            </a:r>
          </a:p>
          <a:p>
            <a:pPr marL="742950" lvl="1" indent="-285750" algn="just">
              <a:buFont typeface="Courier New,monospace"/>
              <a:buChar char="o"/>
            </a:pPr>
            <a:r>
              <a:rPr lang="fr-CA" dirty="0"/>
              <a:t>Si les époux sont déjà </a:t>
            </a:r>
            <a:r>
              <a:rPr lang="fr-CA" b="1" dirty="0"/>
              <a:t>d’accord sur les principales conséquences</a:t>
            </a:r>
            <a:r>
              <a:rPr lang="fr-CA" dirty="0"/>
              <a:t> du divorce ou non (par exemple, le partage des biens, ou la répartition du temps avec les enfants s’il y en a). Si les époux sont d’accord sur tout, ils peuvent faire les démarches de divorce ensemble</a:t>
            </a:r>
            <a:r>
              <a:rPr lang="fr-CA" dirty="0">
                <a:hlinkClick r:id="rId6"/>
              </a:rPr>
              <a:t>[4]</a:t>
            </a:r>
            <a:r>
              <a:rPr lang="fr-CA" dirty="0"/>
              <a:t>. Cela coûte généralement moins cher que les divorces où il y a des désaccords.  </a:t>
            </a:r>
          </a:p>
          <a:p>
            <a:pPr lvl="1" algn="just"/>
            <a:r>
              <a:rPr lang="fr-CA" b="1" dirty="0"/>
              <a:t> </a:t>
            </a:r>
            <a:endParaRPr lang="fr-CA" dirty="0"/>
          </a:p>
          <a:p>
            <a:pPr marL="285750" indent="-285750" algn="just">
              <a:buFont typeface="Arial"/>
              <a:buChar char="•"/>
            </a:pPr>
            <a:r>
              <a:rPr lang="fr-CA" dirty="0"/>
              <a:t>Les époux doivent payer les </a:t>
            </a:r>
            <a:r>
              <a:rPr lang="fr-CA" b="1" dirty="0"/>
              <a:t>frais du tribunal </a:t>
            </a:r>
            <a:r>
              <a:rPr lang="fr-CA" dirty="0"/>
              <a:t>(sauf s'ils sont admissibles à l'aide juridique</a:t>
            </a:r>
            <a:r>
              <a:rPr lang="fr-CA" dirty="0">
                <a:hlinkClick r:id="rId7"/>
              </a:rPr>
              <a:t>[5]</a:t>
            </a:r>
            <a:r>
              <a:rPr lang="fr-CA"/>
              <a:t>). C’est ce qu’on appelle le « timbre judiciaire ». Si les époux font leur demande de divorce ensemble, le timbre judiciaire coûte 121$ (en 2026)</a:t>
            </a:r>
            <a:r>
              <a:rPr lang="fr-CA">
                <a:hlinkClick r:id="rId7"/>
              </a:rPr>
              <a:t>[6]</a:t>
            </a:r>
            <a:r>
              <a:rPr lang="fr-CA"/>
              <a:t>. Si l’un des époux fait la demande seul, le timbre judiciaire coûte 362$ (en 2026)</a:t>
            </a:r>
            <a:r>
              <a:rPr lang="fr-CA">
                <a:hlinkClick r:id="rId8"/>
              </a:rPr>
              <a:t>[7]</a:t>
            </a:r>
            <a:r>
              <a:rPr lang="fr-CA" dirty="0"/>
              <a:t>. L’époux qui reçoit la demande doit ensuite y répondre et payer les frais du tribunal pour sa réponse</a:t>
            </a:r>
            <a:r>
              <a:rPr lang="fr-CA" dirty="0">
                <a:hlinkClick r:id="rId9"/>
              </a:rPr>
              <a:t>[8]</a:t>
            </a:r>
            <a:r>
              <a:rPr lang="fr-CA"/>
              <a:t>. Cette réponse coûte 181$ (en 2026)</a:t>
            </a:r>
            <a:r>
              <a:rPr lang="fr-CA">
                <a:hlinkClick r:id="rId10"/>
              </a:rPr>
              <a:t>[9]</a:t>
            </a:r>
            <a:r>
              <a:rPr lang="fr-CA"/>
              <a:t>. </a:t>
            </a:r>
          </a:p>
          <a:p>
            <a:pPr algn="just"/>
            <a:r>
              <a:rPr lang="fr-CA" b="1" dirty="0"/>
              <a:t> </a:t>
            </a:r>
            <a:endParaRPr lang="fr-CA" dirty="0"/>
          </a:p>
          <a:p>
            <a:pPr algn="just"/>
            <a:r>
              <a:rPr lang="fr-CA" b="1" dirty="0"/>
              <a:t>Les délais pour divorcer et les démarches temporaires que les époux peuvent entreprendre</a:t>
            </a:r>
            <a:endParaRPr lang="fr-CA" dirty="0"/>
          </a:p>
          <a:p>
            <a:pPr algn="just"/>
            <a:r>
              <a:rPr lang="fr-CA" b="1" dirty="0"/>
              <a:t> </a:t>
            </a:r>
            <a:endParaRPr lang="fr-CA" dirty="0"/>
          </a:p>
          <a:p>
            <a:pPr marL="285750" indent="-285750" algn="just">
              <a:buFont typeface="Arial"/>
              <a:buChar char="•"/>
            </a:pPr>
            <a:r>
              <a:rPr lang="fr-CA" dirty="0"/>
              <a:t>Les délais pour divorcer peuvent varier : ça peut prendre plusieurs mois ou plusieurs années.</a:t>
            </a:r>
          </a:p>
          <a:p>
            <a:pPr algn="just"/>
            <a:endParaRPr lang="fr-CA" dirty="0"/>
          </a:p>
          <a:p>
            <a:pPr marL="285750" indent="-285750" algn="just">
              <a:buFont typeface="Arial"/>
              <a:buChar char="•"/>
            </a:pPr>
            <a:r>
              <a:rPr lang="fr-CA" dirty="0"/>
              <a:t>Délais peuvent varier selon plusieurs facteurs, notamment : </a:t>
            </a:r>
          </a:p>
          <a:p>
            <a:pPr marL="742950" lvl="1" indent="-285750" algn="just">
              <a:buFont typeface="Courier New,monospace"/>
              <a:buChar char="o"/>
            </a:pPr>
            <a:r>
              <a:rPr lang="fr-CA" dirty="0"/>
              <a:t>Si les époux s’entendent sur tout ou non (ex. s’il y a beaucoup de va et vient sur comment le temps sera réparti entre les enfants, ça allonge le processus),</a:t>
            </a:r>
          </a:p>
          <a:p>
            <a:pPr marL="742950" lvl="1" indent="-285750" algn="just">
              <a:buFont typeface="Courier New,monospace"/>
              <a:buChar char="o"/>
            </a:pPr>
            <a:r>
              <a:rPr lang="fr-CA" dirty="0"/>
              <a:t>Si chaque personne a déjà tous les documents nécessaires pour divorcer ou non (ex. le certificat de mariage), et si ces documents doivent être traduits ou non,</a:t>
            </a:r>
          </a:p>
          <a:p>
            <a:pPr marL="742950" lvl="1" indent="-285750" algn="just">
              <a:buFont typeface="Courier New,monospace"/>
              <a:buChar char="o"/>
            </a:pPr>
            <a:r>
              <a:rPr lang="fr-CA" dirty="0"/>
              <a:t>Le palais de justice où ils demandent le divorce. Certains palais de justice prennent plus de temps que d’autres.</a:t>
            </a:r>
          </a:p>
          <a:p>
            <a:pPr lvl="1" algn="just"/>
            <a:endParaRPr lang="fr-CA" dirty="0"/>
          </a:p>
          <a:p>
            <a:pPr marL="285750" indent="-285750" algn="just">
              <a:buFont typeface="Arial"/>
              <a:buChar char="•"/>
            </a:pPr>
            <a:r>
              <a:rPr lang="fr-CA" dirty="0"/>
              <a:t>En attendant le jugement de divorce final, les époux peuvent demander à un tribunal de prendre des décisions temporaires</a:t>
            </a:r>
            <a:r>
              <a:rPr lang="fr-CA" dirty="0">
                <a:hlinkClick r:id="rId11"/>
              </a:rPr>
              <a:t>[10]</a:t>
            </a:r>
            <a:r>
              <a:rPr lang="fr-CA" dirty="0"/>
              <a:t>. Par exemple, ils peuvent demander au tribunal de prendre une décision sur la garde des enfants</a:t>
            </a:r>
            <a:r>
              <a:rPr lang="fr-CA" dirty="0">
                <a:hlinkClick r:id="rId12"/>
              </a:rPr>
              <a:t>[11]</a:t>
            </a:r>
            <a:r>
              <a:rPr lang="fr-CA" dirty="0"/>
              <a:t>. Ils peuvent aussi s’entendre entre eux sur ces points temporaires et ensuite demander à un tribunal d’officialiser leur entente</a:t>
            </a:r>
            <a:r>
              <a:rPr lang="fr-CA" dirty="0">
                <a:hlinkClick r:id="rId13"/>
              </a:rPr>
              <a:t>[12]</a:t>
            </a:r>
            <a:r>
              <a:rPr lang="fr-CA" dirty="0"/>
              <a:t>.</a:t>
            </a:r>
          </a:p>
          <a:p>
            <a:pPr algn="just"/>
            <a:endParaRPr lang="fr-CA" dirty="0"/>
          </a:p>
          <a:p>
            <a:pPr marL="285750" indent="-285750" algn="just">
              <a:buFont typeface="Arial"/>
              <a:buChar char="•"/>
            </a:pPr>
            <a:r>
              <a:rPr lang="fr-CA" dirty="0"/>
              <a:t>Dans tous les cas, même si les époux sont d’accord sur tout, il faut passer par un tribunal pour officialiser le divorce</a:t>
            </a:r>
            <a:r>
              <a:rPr lang="fr-CA" dirty="0">
                <a:hlinkClick r:id="rId14"/>
              </a:rPr>
              <a:t>[13]</a:t>
            </a:r>
            <a:r>
              <a:rPr lang="fr-CA" dirty="0"/>
              <a:t>. Une avocate ou un avocat peut faire ces démarches pour eux.</a:t>
            </a:r>
          </a:p>
          <a:p>
            <a:pPr algn="just"/>
            <a:r>
              <a:rPr lang="fr-CA" b="1" dirty="0"/>
              <a:t> </a:t>
            </a:r>
            <a:endParaRPr lang="fr-CA" dirty="0"/>
          </a:p>
          <a:p>
            <a:pPr algn="just"/>
            <a:r>
              <a:rPr lang="fr-CA" b="1" u="sng" dirty="0"/>
              <a:t>Notes complémentaires pour la personne animatrice</a:t>
            </a:r>
            <a:endParaRPr lang="fr-CA" dirty="0"/>
          </a:p>
          <a:p>
            <a:pPr algn="just"/>
            <a:r>
              <a:rPr lang="fr-CA" dirty="0"/>
              <a:t> </a:t>
            </a:r>
          </a:p>
          <a:p>
            <a:pPr algn="just"/>
            <a:r>
              <a:rPr lang="fr-CA" b="1" dirty="0"/>
              <a:t>Concernant la séparation d’un an</a:t>
            </a:r>
            <a:endParaRPr lang="fr-CA" dirty="0"/>
          </a:p>
          <a:p>
            <a:pPr algn="just"/>
            <a:r>
              <a:rPr lang="fr-CA" dirty="0"/>
              <a:t> </a:t>
            </a:r>
          </a:p>
          <a:p>
            <a:pPr marL="285750" indent="-285750" algn="just">
              <a:buFont typeface="Arial"/>
              <a:buChar char="•"/>
            </a:pPr>
            <a:r>
              <a:rPr lang="fr-CA" dirty="0"/>
              <a:t>Parfois, une personne peut demander le divorce tout en vivant sous le même toit que son époux si elle est capable de prouver que son intention est de vivre séparément</a:t>
            </a:r>
            <a:r>
              <a:rPr lang="fr-CA" dirty="0">
                <a:hlinkClick r:id="rId15"/>
              </a:rPr>
              <a:t>[14]</a:t>
            </a:r>
            <a:r>
              <a:rPr lang="fr-CA" dirty="0"/>
              <a:t>. Par exemple, la personne peut prétendre qu'ils</a:t>
            </a:r>
            <a:r>
              <a:rPr lang="fr-CA" dirty="0">
                <a:hlinkClick r:id="rId16"/>
              </a:rPr>
              <a:t>[15]</a:t>
            </a:r>
            <a:r>
              <a:rPr lang="fr-CA" dirty="0"/>
              <a:t>:</a:t>
            </a:r>
          </a:p>
          <a:p>
            <a:pPr marL="742950" lvl="1" indent="-285750" algn="just">
              <a:buFont typeface="Courier New,monospace"/>
              <a:buChar char="o"/>
            </a:pPr>
            <a:r>
              <a:rPr lang="fr-CA" dirty="0"/>
              <a:t>font chambre à part,</a:t>
            </a:r>
            <a:endParaRPr lang="en-US" dirty="0"/>
          </a:p>
          <a:p>
            <a:pPr marL="742950" lvl="1" indent="-285750" algn="just">
              <a:buFont typeface="Courier New,monospace"/>
              <a:buChar char="o"/>
            </a:pPr>
            <a:r>
              <a:rPr lang="fr-CA" dirty="0"/>
              <a:t>n'ont aucune relation sexuelle,</a:t>
            </a:r>
            <a:endParaRPr lang="en-US" dirty="0"/>
          </a:p>
          <a:p>
            <a:pPr marL="742950" lvl="1" indent="-285750" algn="just">
              <a:buFont typeface="Courier New,monospace"/>
              <a:buChar char="o"/>
            </a:pPr>
            <a:r>
              <a:rPr lang="fr-CA" dirty="0"/>
              <a:t>communiquent peu ou pas du tout,</a:t>
            </a:r>
            <a:endParaRPr lang="en-US" dirty="0"/>
          </a:p>
          <a:p>
            <a:pPr marL="742950" lvl="1" indent="-285750" algn="just">
              <a:buFont typeface="Courier New,monospace"/>
              <a:buChar char="o"/>
            </a:pPr>
            <a:r>
              <a:rPr lang="fr-CA" dirty="0"/>
              <a:t>ne se rendent aucun service domestique mutuel (par exemple, préparer des repas ensemble ou faire le lavage de l'autre)</a:t>
            </a:r>
          </a:p>
          <a:p>
            <a:pPr algn="just"/>
            <a:endParaRPr lang="fr-CA" dirty="0"/>
          </a:p>
          <a:p>
            <a:pPr algn="just"/>
            <a:r>
              <a:rPr lang="fr-CA" b="1" dirty="0"/>
              <a:t>Concernant les délais</a:t>
            </a:r>
          </a:p>
          <a:p>
            <a:pPr algn="just"/>
            <a:endParaRPr lang="fr-CA" b="1" dirty="0"/>
          </a:p>
          <a:p>
            <a:pPr marL="171450" indent="-171450" algn="just">
              <a:buFont typeface="Arial"/>
              <a:buChar char="•"/>
            </a:pPr>
            <a:r>
              <a:rPr lang="fr-CA" dirty="0"/>
              <a:t>Dans certains cas, un ex-conjoint ou une ex-conjointe pourrait utiliser des violences institutionnelles pour étirer le processus de divorce. Par exemple, l'ex-conjoint ou ex-conjointe pourrait refuser de transmettre ses relevés d'emploi dans les délais exigés, saisir plusieurs tribunaux, faire des menaces à son ex, etc. Une personne qui fait face à des violences institutionnelles peut consulter une avocate ou un avocat spécialisé pour explorer des options dans ces situations.</a:t>
            </a:r>
          </a:p>
          <a:p>
            <a:pPr lvl="1" algn="just"/>
            <a:endParaRPr lang="fr-CA" dirty="0"/>
          </a:p>
          <a:p>
            <a:pPr algn="just"/>
            <a:r>
              <a:rPr lang="fr-CA" b="1" dirty="0"/>
              <a:t>Concernant les couples qui se sont mariés à l'étranger</a:t>
            </a:r>
            <a:endParaRPr lang="en-US"/>
          </a:p>
          <a:p>
            <a:pPr algn="just"/>
            <a:endParaRPr lang="fr-CA" dirty="0"/>
          </a:p>
          <a:p>
            <a:pPr marL="285750" indent="-285750" algn="just">
              <a:buFont typeface="Arial"/>
              <a:buChar char="•"/>
            </a:pPr>
            <a:r>
              <a:rPr lang="fr-CA" dirty="0"/>
              <a:t>Les époux peuvent divorcer au Québec même s’ils se sont mariés à l’étranger. Au moins l’un des époux doivent toutefois avoir habité au Québec depuis au moins un an</a:t>
            </a:r>
            <a:r>
              <a:rPr lang="fr-CA" dirty="0">
                <a:hlinkClick r:id="rId17"/>
              </a:rPr>
              <a:t>[16]</a:t>
            </a:r>
            <a:r>
              <a:rPr lang="fr-CA" dirty="0"/>
              <a:t>. </a:t>
            </a:r>
          </a:p>
          <a:p>
            <a:pPr algn="just"/>
            <a:r>
              <a:rPr lang="fr-CA" dirty="0"/>
              <a:t> </a:t>
            </a:r>
          </a:p>
          <a:p>
            <a:pPr marL="285750" indent="-285750" algn="just">
              <a:buFont typeface="Arial"/>
              <a:buChar char="•"/>
            </a:pPr>
            <a:r>
              <a:rPr lang="fr-CA" dirty="0"/>
              <a:t>Dans certains cas, les époux qui se sont mariés à l’étranger pourraient devoir faire des démarches pour officialiser leur divorce dans le pays où ils se sont mariés. Ils peuvent consulter une avocate ou un avocat dans ce pays pour connaitre les règles. Les personnes membres de leur communauté pourraient aussi les rediriger vers des avocates et avocats au Québec qui connaissent le droit du pays où ils se sont mariés.</a:t>
            </a:r>
          </a:p>
          <a:p>
            <a:pPr algn="just"/>
            <a:r>
              <a:rPr lang="fr-CA" dirty="0"/>
              <a:t>. </a:t>
            </a:r>
          </a:p>
          <a:p>
            <a:pPr algn="just"/>
            <a:r>
              <a:rPr lang="fr-CA" b="1" dirty="0"/>
              <a:t>Pour orienter les personnes qui veulent plus d’informations sur le processus de divorce</a:t>
            </a:r>
            <a:endParaRPr lang="fr-CA" dirty="0"/>
          </a:p>
          <a:p>
            <a:pPr algn="just"/>
            <a:r>
              <a:rPr lang="fr-CA" dirty="0"/>
              <a:t> </a:t>
            </a:r>
          </a:p>
          <a:p>
            <a:pPr marL="285750" indent="-285750" algn="just">
              <a:buFont typeface="Arial"/>
              <a:buChar char="•"/>
            </a:pPr>
            <a:r>
              <a:rPr lang="fr-CA" dirty="0"/>
              <a:t>Éducaloi a un guide détaillé sur le processus de divorce. Vous pouvez référer les personnes participantes vers ce guide si elles estiment être capables de faire les démarches sans avocate ou avocat : </a:t>
            </a:r>
            <a:r>
              <a:rPr lang="fr-CA" dirty="0">
                <a:hlinkClick r:id="rId18"/>
              </a:rPr>
              <a:t>Faire une demande en divorce | Guide | Éducaloi (educaloi.qc.ca)</a:t>
            </a:r>
            <a:r>
              <a:rPr lang="fr-CA" dirty="0"/>
              <a:t>. </a:t>
            </a:r>
          </a:p>
          <a:p>
            <a:pPr algn="just"/>
            <a:endParaRPr lang="fr-CA" dirty="0"/>
          </a:p>
          <a:p>
            <a:pPr marL="285750" indent="-285750" algn="just">
              <a:buFont typeface="Arial"/>
              <a:buChar char="•"/>
            </a:pPr>
            <a:r>
              <a:rPr lang="fr-CA" dirty="0"/>
              <a:t>Vous trouverez des ressources pour orienter les personnes dans leurs démarches de divorce à la diapositive 7.</a:t>
            </a:r>
          </a:p>
          <a:p>
            <a:pPr marL="285750" indent="-285750" algn="just">
              <a:buFont typeface="Arial"/>
              <a:buChar char="•"/>
            </a:pPr>
            <a:endParaRPr lang="fr-CA" b="1" dirty="0"/>
          </a:p>
          <a:p>
            <a:pPr algn="just"/>
            <a:r>
              <a:rPr lang="fr-CA" b="1" dirty="0"/>
              <a:t>Concernant l'aide juridique</a:t>
            </a:r>
            <a:endParaRPr lang="fr-CA" dirty="0"/>
          </a:p>
          <a:p>
            <a:pPr algn="just"/>
            <a:endParaRPr lang="fr-CA" b="1" dirty="0"/>
          </a:p>
          <a:p>
            <a:pPr marL="171450" indent="-171450" algn="just">
              <a:buFont typeface="Arial"/>
              <a:buChar char="•"/>
            </a:pPr>
            <a:r>
              <a:rPr lang="fr-CA" dirty="0"/>
              <a:t>Une personne qui souhaite être représentée par une avocate ou un avocat de l'aide juridique doit idéalement contacter le bureau d'aide juridique dès que possible. Si son ex le fait en premier, le bureau ne pourra pas prendre son dossier car il serait en conflit d'intérêts. </a:t>
            </a:r>
          </a:p>
          <a:p>
            <a:pPr algn="just"/>
            <a:r>
              <a:rPr lang="fr-CA" b="1" dirty="0"/>
              <a:t> </a:t>
            </a:r>
            <a:endParaRPr lang="fr-CA" dirty="0"/>
          </a:p>
          <a:p>
            <a:pPr algn="just"/>
            <a:r>
              <a:rPr lang="fr-CA" b="1" dirty="0"/>
              <a:t>D’autres ateliers qui peuvent intéresser les personnes participantes </a:t>
            </a:r>
            <a:endParaRPr lang="fr-CA" dirty="0"/>
          </a:p>
          <a:p>
            <a:pPr algn="just"/>
            <a:r>
              <a:rPr lang="fr-CA" dirty="0"/>
              <a:t> </a:t>
            </a:r>
          </a:p>
          <a:p>
            <a:pPr marL="285750" indent="-285750" algn="just">
              <a:buFont typeface="Arial"/>
              <a:buChar char="•"/>
            </a:pPr>
            <a:r>
              <a:rPr lang="fr-CA" dirty="0"/>
              <a:t>Cet atelier se concentre sur les démarches pour divorcer ou se séparer, et non sur les conséquences du divorce (en matière de enfants, de partage des biens, de pension alimentaire, de logement, etc.). Vous pouvez combiner cet atelier avec les autres ateliers sur ces sujets précis au besoin. </a:t>
            </a:r>
          </a:p>
          <a:p>
            <a:pPr algn="just"/>
            <a:r>
              <a:rPr lang="fr-CA" dirty="0"/>
              <a:t> </a:t>
            </a:r>
          </a:p>
          <a:p>
            <a:pPr marL="285750" indent="-285750" algn="just">
              <a:buFont typeface="Arial"/>
              <a:buChar char="•"/>
            </a:pPr>
            <a:r>
              <a:rPr lang="fr-CA" dirty="0"/>
              <a:t>Le divorce peut avoir un impact sur le statut d’immigration de l’un des époux. Vous pouvez animer l’atelier « Mon statut d’immigration » pour donner plus d’informations sur l’impact d’un divorce sur le statut d’immigration. </a:t>
            </a:r>
          </a:p>
          <a:p>
            <a:pPr algn="just"/>
            <a:r>
              <a:rPr lang="fr-CA" dirty="0"/>
              <a:t> </a:t>
            </a:r>
          </a:p>
          <a:p>
            <a:pPr algn="just"/>
            <a:endParaRPr lang="fr-CA" dirty="0"/>
          </a:p>
          <a:p>
            <a:pPr algn="just"/>
            <a:r>
              <a:rPr lang="fr-CA" b="1" u="sng" dirty="0"/>
              <a:t>Sources</a:t>
            </a:r>
            <a:endParaRPr lang="fr-CA" dirty="0"/>
          </a:p>
          <a:p>
            <a:endParaRPr lang="fr-CA" dirty="0"/>
          </a:p>
          <a:p>
            <a:pPr algn="just"/>
            <a:r>
              <a:rPr lang="fr-CA" dirty="0">
                <a:hlinkClick r:id="rId19"/>
              </a:rPr>
              <a:t>[1]</a:t>
            </a:r>
            <a:r>
              <a:rPr lang="fr-CA" dirty="0"/>
              <a:t> </a:t>
            </a:r>
            <a:r>
              <a:rPr lang="fr-CA" i="1" dirty="0"/>
              <a:t>Loi sur le divorce</a:t>
            </a:r>
            <a:r>
              <a:rPr lang="fr-CA" dirty="0"/>
              <a:t>, LRC (1985), arts 8(2) et 8(3).</a:t>
            </a:r>
            <a:endParaRPr lang="en-US"/>
          </a:p>
          <a:p>
            <a:pPr algn="just"/>
            <a:r>
              <a:rPr lang="fr-CA" dirty="0">
                <a:hlinkClick r:id="rId20"/>
              </a:rPr>
              <a:t>[2]</a:t>
            </a:r>
            <a:r>
              <a:rPr lang="fr-CA" dirty="0"/>
              <a:t> </a:t>
            </a:r>
            <a:r>
              <a:rPr lang="fr-CA" i="1" dirty="0"/>
              <a:t>Loi sur le divorce</a:t>
            </a:r>
            <a:r>
              <a:rPr lang="fr-CA" dirty="0"/>
              <a:t>, LRC (1985), arts 8(1) et 8(2).</a:t>
            </a:r>
            <a:endParaRPr lang="en-US"/>
          </a:p>
          <a:p>
            <a:pPr algn="just"/>
            <a:r>
              <a:rPr lang="fr-CA" dirty="0">
                <a:hlinkClick r:id="rId21"/>
              </a:rPr>
              <a:t>[3]</a:t>
            </a:r>
            <a:r>
              <a:rPr lang="fr-CA" dirty="0"/>
              <a:t> </a:t>
            </a:r>
            <a:r>
              <a:rPr lang="fr-CA" i="1" dirty="0"/>
              <a:t>Loi sur l’aide juridique et sur la prestation de certains autres services juridiques</a:t>
            </a:r>
            <a:r>
              <a:rPr lang="fr-CA" dirty="0"/>
              <a:t>, RLRQ c A-14, arts 4.1, 4.7(1).</a:t>
            </a:r>
            <a:endParaRPr lang="en-US" dirty="0"/>
          </a:p>
          <a:p>
            <a:pPr algn="just"/>
            <a:r>
              <a:rPr lang="fr-CA" dirty="0">
                <a:hlinkClick r:id="rId22"/>
              </a:rPr>
              <a:t>[4]</a:t>
            </a:r>
            <a:r>
              <a:rPr lang="fr-CA" dirty="0"/>
              <a:t> </a:t>
            </a:r>
            <a:r>
              <a:rPr lang="fr-CA" i="1" dirty="0"/>
              <a:t>Loi sur le divorce</a:t>
            </a:r>
            <a:r>
              <a:rPr lang="fr-CA" dirty="0"/>
              <a:t>, LRC (1985), art 8(1) ; </a:t>
            </a:r>
            <a:r>
              <a:rPr lang="fr-CA" i="1" dirty="0"/>
              <a:t>Code de procédure civile</a:t>
            </a:r>
            <a:r>
              <a:rPr lang="fr-CA" dirty="0"/>
              <a:t>, RLRQ, c C-25, art 430.</a:t>
            </a:r>
            <a:endParaRPr lang="en-US"/>
          </a:p>
          <a:p>
            <a:pPr algn="just"/>
            <a:r>
              <a:rPr lang="fr-CA" dirty="0">
                <a:hlinkClick r:id="rId7"/>
              </a:rPr>
              <a:t>[5]</a:t>
            </a:r>
            <a:r>
              <a:rPr lang="fr-CA" dirty="0"/>
              <a:t>  </a:t>
            </a:r>
            <a:r>
              <a:rPr lang="fr-CA" i="1" dirty="0"/>
              <a:t>Loi sur l’aide juridique et sur la prestation de certains autres services juridiques</a:t>
            </a:r>
            <a:r>
              <a:rPr lang="fr-CA" dirty="0"/>
              <a:t>, RLRQ c A-14, art 4.7(1).</a:t>
            </a:r>
          </a:p>
          <a:p>
            <a:pPr algn="just"/>
            <a:r>
              <a:rPr lang="fr-CA" dirty="0">
                <a:hlinkClick r:id="rId23"/>
              </a:rPr>
              <a:t>[6]</a:t>
            </a:r>
            <a:r>
              <a:rPr lang="fr-CA" dirty="0"/>
              <a:t> </a:t>
            </a:r>
            <a:r>
              <a:rPr lang="fr-CA" i="1" dirty="0"/>
              <a:t>Tarif judiciaire en matière civile</a:t>
            </a:r>
            <a:r>
              <a:rPr lang="fr-CA" dirty="0"/>
              <a:t>, RLRQ c T-16, r. 10, art 16 al 1.</a:t>
            </a:r>
            <a:endParaRPr lang="en-US"/>
          </a:p>
          <a:p>
            <a:pPr algn="just"/>
            <a:r>
              <a:rPr lang="fr-CA" dirty="0">
                <a:hlinkClick r:id="rId24"/>
              </a:rPr>
              <a:t>[7]</a:t>
            </a:r>
            <a:r>
              <a:rPr lang="fr-CA" dirty="0"/>
              <a:t> </a:t>
            </a:r>
            <a:r>
              <a:rPr lang="fr-CA" i="1" dirty="0"/>
              <a:t>Tarif judiciaire en matière civile</a:t>
            </a:r>
            <a:r>
              <a:rPr lang="fr-CA" dirty="0"/>
              <a:t>, RLRQ c T-16, r. 10, art 5 (1) c).</a:t>
            </a:r>
            <a:endParaRPr lang="en-US"/>
          </a:p>
          <a:p>
            <a:pPr algn="just"/>
            <a:r>
              <a:rPr lang="fr-CA" dirty="0">
                <a:hlinkClick r:id="rId25"/>
              </a:rPr>
              <a:t>[8]</a:t>
            </a:r>
            <a:r>
              <a:rPr lang="fr-CA" dirty="0"/>
              <a:t> </a:t>
            </a:r>
            <a:r>
              <a:rPr lang="fr-CA" i="1" dirty="0"/>
              <a:t>Code de procédure civile</a:t>
            </a:r>
            <a:r>
              <a:rPr lang="fr-CA" dirty="0"/>
              <a:t>, RLRQ, c C-25, art 145 al 2.</a:t>
            </a:r>
            <a:endParaRPr lang="en-US"/>
          </a:p>
          <a:p>
            <a:pPr algn="just"/>
            <a:r>
              <a:rPr lang="fr-CA" dirty="0">
                <a:hlinkClick r:id="rId26"/>
              </a:rPr>
              <a:t>[9]</a:t>
            </a:r>
            <a:r>
              <a:rPr lang="fr-CA" dirty="0"/>
              <a:t> </a:t>
            </a:r>
            <a:r>
              <a:rPr lang="fr-CA" i="1" dirty="0"/>
              <a:t>Tarif judiciaire en matière civile</a:t>
            </a:r>
            <a:r>
              <a:rPr lang="fr-CA" dirty="0"/>
              <a:t>, RLRQ c T-16, r. 10, art 5 (2) a).</a:t>
            </a:r>
            <a:endParaRPr lang="en-US"/>
          </a:p>
          <a:p>
            <a:pPr algn="just"/>
            <a:r>
              <a:rPr lang="fr-CA" dirty="0">
                <a:hlinkClick r:id="rId27"/>
              </a:rPr>
              <a:t>[10]</a:t>
            </a:r>
            <a:r>
              <a:rPr lang="fr-CA" dirty="0"/>
              <a:t> </a:t>
            </a:r>
            <a:r>
              <a:rPr lang="fr-CA" i="1" dirty="0"/>
              <a:t>Code de procédure civile</a:t>
            </a:r>
            <a:r>
              <a:rPr lang="fr-CA" dirty="0"/>
              <a:t>, RLRQ c C-25 01, arts 49 al 2, 158(8), 411 ; </a:t>
            </a:r>
            <a:r>
              <a:rPr lang="fr-CA" i="1" dirty="0"/>
              <a:t>Loi sur le divorce</a:t>
            </a:r>
            <a:r>
              <a:rPr lang="fr-CA" dirty="0"/>
              <a:t>, LRC (1985), arts 15.1 (2), 15.2 (2), 16.1 (2), 16.5 (2).</a:t>
            </a:r>
            <a:endParaRPr lang="en-US"/>
          </a:p>
          <a:p>
            <a:pPr algn="just"/>
            <a:r>
              <a:rPr lang="fr-CA" dirty="0">
                <a:hlinkClick r:id="rId28"/>
              </a:rPr>
              <a:t>[11]</a:t>
            </a:r>
            <a:r>
              <a:rPr lang="fr-CA" dirty="0"/>
              <a:t> </a:t>
            </a:r>
            <a:r>
              <a:rPr lang="fr-CA" i="1" dirty="0"/>
              <a:t>Loi sur le divorce</a:t>
            </a:r>
            <a:r>
              <a:rPr lang="fr-CA" dirty="0"/>
              <a:t>, LRC (1985), art 16.1 (2) ; </a:t>
            </a:r>
            <a:r>
              <a:rPr lang="fr-CA" i="1" dirty="0"/>
              <a:t>Code de procédure civile</a:t>
            </a:r>
            <a:r>
              <a:rPr lang="fr-CA" dirty="0"/>
              <a:t>, RLRQ c C-25 01, art 411.</a:t>
            </a:r>
            <a:endParaRPr lang="en-US"/>
          </a:p>
          <a:p>
            <a:pPr algn="just"/>
            <a:r>
              <a:rPr lang="fr-CA" dirty="0">
                <a:hlinkClick r:id="rId29"/>
              </a:rPr>
              <a:t>[12]</a:t>
            </a:r>
            <a:r>
              <a:rPr lang="fr-CA" dirty="0"/>
              <a:t> </a:t>
            </a:r>
            <a:r>
              <a:rPr lang="fr-CA" i="1" dirty="0"/>
              <a:t>Code de procédure civile</a:t>
            </a:r>
            <a:r>
              <a:rPr lang="fr-CA" dirty="0"/>
              <a:t>, RLRQ c C-25 01, arts 72 al 2, 415.</a:t>
            </a:r>
            <a:endParaRPr lang="en-US"/>
          </a:p>
          <a:p>
            <a:pPr algn="just"/>
            <a:r>
              <a:rPr lang="fr-CA" dirty="0">
                <a:hlinkClick r:id="rId30"/>
              </a:rPr>
              <a:t>[13]</a:t>
            </a:r>
            <a:r>
              <a:rPr lang="fr-CA" dirty="0"/>
              <a:t> </a:t>
            </a:r>
            <a:r>
              <a:rPr lang="fr-CA" i="1" dirty="0"/>
              <a:t>Loi sur le divorce</a:t>
            </a:r>
            <a:r>
              <a:rPr lang="fr-CA" dirty="0"/>
              <a:t>, LRC (1985), art 12 (1).</a:t>
            </a:r>
            <a:endParaRPr lang="en-US"/>
          </a:p>
          <a:p>
            <a:pPr algn="just"/>
            <a:r>
              <a:rPr lang="fr-CA" dirty="0">
                <a:hlinkClick r:id="rId31"/>
              </a:rPr>
              <a:t>[14]</a:t>
            </a:r>
            <a:r>
              <a:rPr lang="fr-CA" dirty="0"/>
              <a:t> </a:t>
            </a:r>
            <a:r>
              <a:rPr lang="fr-CA" i="1" dirty="0"/>
              <a:t>Loi sur le divorce</a:t>
            </a:r>
            <a:r>
              <a:rPr lang="fr-CA" dirty="0"/>
              <a:t>, LRC (1985), art 8(2).</a:t>
            </a:r>
            <a:endParaRPr lang="en-US"/>
          </a:p>
          <a:p>
            <a:pPr algn="just"/>
            <a:r>
              <a:rPr lang="fr-CA" dirty="0">
                <a:hlinkClick r:id="rId32"/>
              </a:rPr>
              <a:t>[15]</a:t>
            </a:r>
            <a:r>
              <a:rPr lang="fr-CA" dirty="0"/>
              <a:t> </a:t>
            </a:r>
            <a:r>
              <a:rPr lang="fr-CA" i="1" dirty="0"/>
              <a:t>Droit de la famille — 091479</a:t>
            </a:r>
            <a:r>
              <a:rPr lang="fr-CA" dirty="0"/>
              <a:t>, 2009 QCCS 2782 au para 23.</a:t>
            </a:r>
            <a:endParaRPr lang="en-US"/>
          </a:p>
          <a:p>
            <a:pPr algn="just"/>
            <a:r>
              <a:rPr lang="fr-CA" dirty="0">
                <a:hlinkClick r:id="rId33"/>
              </a:rPr>
              <a:t>[16]</a:t>
            </a:r>
            <a:r>
              <a:rPr lang="fr-CA" dirty="0"/>
              <a:t> </a:t>
            </a:r>
            <a:r>
              <a:rPr lang="fr-CA" i="1" dirty="0"/>
              <a:t>Loi sur le divorce</a:t>
            </a:r>
            <a:r>
              <a:rPr lang="fr-CA" dirty="0"/>
              <a:t>, LRC (1985), art 3 (1).</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Sans-Serif"/>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285750" indent="-285750" algn="just">
              <a:buFont typeface="Arial,Sans-Serif"/>
              <a:buChar char="•"/>
            </a:pPr>
            <a:r>
              <a:rPr lang="fr-CA" dirty="0"/>
              <a:t>Contrairement aux couples mariés, les couples non mariés n’ont pas besoin de passer par les tribunaux pour se séparer de manière officielle. </a:t>
            </a:r>
          </a:p>
          <a:p>
            <a:pPr algn="just"/>
            <a:r>
              <a:rPr lang="fr-CA" dirty="0"/>
              <a:t> </a:t>
            </a:r>
          </a:p>
          <a:p>
            <a:pPr marL="285750" indent="-285750" algn="just">
              <a:buFont typeface="Arial,Sans-Serif"/>
              <a:buChar char="•"/>
            </a:pPr>
            <a:r>
              <a:rPr lang="fr-CA" dirty="0"/>
              <a:t>Cela dit, le tribunal reste une option si le couple n’est pas d’accord sur les conséquences de la séparation</a:t>
            </a:r>
            <a:r>
              <a:rPr lang="fr-CA" dirty="0">
                <a:hlinkClick r:id="rId3"/>
              </a:rPr>
              <a:t>[1]</a:t>
            </a:r>
            <a:r>
              <a:rPr lang="fr-CA" dirty="0"/>
              <a:t>. Par exemple, l’une des personnes peut demander au tribunal de prendre une décision dans les cas suivants</a:t>
            </a:r>
            <a:r>
              <a:rPr lang="fr-CA" dirty="0">
                <a:hlinkClick r:id="rId4"/>
              </a:rPr>
              <a:t>[2]</a:t>
            </a:r>
            <a:r>
              <a:rPr lang="fr-CA" dirty="0"/>
              <a:t> :</a:t>
            </a:r>
          </a:p>
          <a:p>
            <a:pPr marL="742950" lvl="1" indent="-285750" algn="just">
              <a:buFont typeface="Courier New,monospace"/>
              <a:buChar char="o"/>
            </a:pPr>
            <a:r>
              <a:rPr lang="fr-CA" dirty="0"/>
              <a:t>Il y a un désaccord sur la manière de répartir le temps avec les enfants, </a:t>
            </a:r>
          </a:p>
          <a:p>
            <a:pPr marL="742950" lvl="1" indent="-285750" algn="just">
              <a:buFont typeface="Courier New,monospace"/>
              <a:buChar char="o"/>
            </a:pPr>
            <a:r>
              <a:rPr lang="fr-CA" dirty="0"/>
              <a:t>L’une des personnes membres du couple souhaite que l’autre paie une pension alimentaire pour les enfants, mais l’autre refuse.</a:t>
            </a:r>
          </a:p>
          <a:p>
            <a:pPr marL="742950" lvl="1" indent="-285750" algn="just">
              <a:buFont typeface="Courier New,monospace"/>
              <a:buChar char="o"/>
            </a:pPr>
            <a:r>
              <a:rPr lang="fr-CA"/>
              <a:t>Le couple n'est pas d'accord sur la manière de partager leurs biens. </a:t>
            </a:r>
            <a:endParaRPr lang="fr-CA" dirty="0"/>
          </a:p>
          <a:p>
            <a:pPr lvl="1" algn="just"/>
            <a:r>
              <a:rPr lang="fr-CA" dirty="0"/>
              <a:t> </a:t>
            </a:r>
          </a:p>
          <a:p>
            <a:pPr marL="285750" indent="-285750" algn="just">
              <a:buFont typeface="Arial,Sans-Serif"/>
              <a:buChar char="•"/>
            </a:pPr>
            <a:r>
              <a:rPr lang="fr-CA" dirty="0"/>
              <a:t>Le tribunal est également une option dans le cas où l’une des personnes a besoin d’une décision urgente</a:t>
            </a:r>
            <a:r>
              <a:rPr lang="fr-CA" dirty="0">
                <a:hlinkClick r:id="rId5"/>
              </a:rPr>
              <a:t>[3]</a:t>
            </a:r>
            <a:r>
              <a:rPr lang="fr-CA" dirty="0"/>
              <a:t>, par exemple pour se protéger et avoir la garde des enfants dans un contexte de violence.</a:t>
            </a:r>
          </a:p>
          <a:p>
            <a:pPr algn="just"/>
            <a:r>
              <a:rPr lang="fr-CA" dirty="0"/>
              <a:t> </a:t>
            </a:r>
          </a:p>
          <a:p>
            <a:pPr marL="285750" indent="-285750" algn="just">
              <a:buFont typeface="Arial,Sans-Serif"/>
              <a:buChar char="•"/>
            </a:pPr>
            <a:r>
              <a:rPr lang="fr-CA" dirty="0"/>
              <a:t>Enfin, le couple peut aller devant le tribunal même s’ils sont d’accord sur toutes les conséquences de leur séparation</a:t>
            </a:r>
            <a:r>
              <a:rPr lang="fr-CA" dirty="0">
                <a:hlinkClick r:id="rId6"/>
              </a:rPr>
              <a:t>[4]</a:t>
            </a:r>
            <a:r>
              <a:rPr lang="fr-CA" dirty="0"/>
              <a:t>. Le tribunal peut alors officialiser leur entente (« homologuer » leur entente)</a:t>
            </a:r>
            <a:r>
              <a:rPr lang="fr-CA" dirty="0">
                <a:hlinkClick r:id="rId7"/>
              </a:rPr>
              <a:t>[5]</a:t>
            </a:r>
            <a:r>
              <a:rPr lang="fr-CA" dirty="0"/>
              <a:t>. Cela peut avoir plus d’avantages : </a:t>
            </a:r>
          </a:p>
          <a:p>
            <a:pPr marL="628650" lvl="1" indent="-285750" algn="just">
              <a:buFont typeface="Courier New,monospace"/>
              <a:buChar char="o"/>
            </a:pPr>
            <a:r>
              <a:rPr lang="fr-CA" dirty="0"/>
              <a:t>L’entente aura la même valeur qu’un jugement</a:t>
            </a:r>
            <a:r>
              <a:rPr lang="fr-CA" dirty="0">
                <a:hlinkClick r:id="rId8"/>
              </a:rPr>
              <a:t>[6]</a:t>
            </a:r>
            <a:r>
              <a:rPr lang="fr-CA" dirty="0"/>
              <a:t>. Les ex-conjoints seront donc obligés de la respecter</a:t>
            </a:r>
            <a:r>
              <a:rPr lang="fr-CA" dirty="0">
                <a:hlinkClick r:id="rId9"/>
              </a:rPr>
              <a:t>[7]</a:t>
            </a:r>
            <a:r>
              <a:rPr lang="fr-CA" dirty="0"/>
              <a:t>.</a:t>
            </a:r>
          </a:p>
          <a:p>
            <a:pPr marL="628650" lvl="1" indent="-285750" algn="just">
              <a:buFont typeface="Courier New,monospace"/>
              <a:buChar char="o"/>
            </a:pPr>
            <a:r>
              <a:rPr lang="fr-CA" dirty="0"/>
              <a:t>Si l’entente prévoit une pension alimentaire pour enfants, Revenu Québec pourra s’occuper de la prélever sur le salaire du parent qui paie la pension alimentaire et la verser à l’autre parent</a:t>
            </a:r>
            <a:r>
              <a:rPr lang="fr-CA" dirty="0">
                <a:hlinkClick r:id="rId10"/>
              </a:rPr>
              <a:t>[8]</a:t>
            </a:r>
            <a:r>
              <a:rPr lang="fr-CA" dirty="0"/>
              <a:t>. </a:t>
            </a:r>
          </a:p>
          <a:p>
            <a:pPr lvl="1" algn="just"/>
            <a:r>
              <a:rPr lang="fr-CA" dirty="0"/>
              <a:t>  </a:t>
            </a:r>
          </a:p>
          <a:p>
            <a:pPr algn="just"/>
            <a:r>
              <a:rPr lang="fr-CA" b="1" u="sng" dirty="0"/>
              <a:t>Notes complémentaires pour la personne animatrice</a:t>
            </a:r>
            <a:endParaRPr lang="fr-CA" dirty="0"/>
          </a:p>
          <a:p>
            <a:pPr algn="just"/>
            <a:endParaRPr lang="fr-CA" dirty="0"/>
          </a:p>
          <a:p>
            <a:pPr marL="285750" indent="-285750" algn="just">
              <a:buFont typeface="Arial,Sans-Serif"/>
              <a:buChar char="•"/>
            </a:pPr>
            <a:r>
              <a:rPr lang="fr-CA" dirty="0"/>
              <a:t>Comme mentionné dans la diapositive précédente, cet atelier se concentre sur les démarches pour divorcer ou se séparer, et non sur les conséquences du divorce (en matière de enfants, de partage des biens, de pension alimentaire, de logement, etc.). Vous pouvez combiner cet atelier avec les autres ateliers sur ces sujets précis au besoin. </a:t>
            </a:r>
          </a:p>
          <a:p>
            <a:pPr algn="just"/>
            <a:endParaRPr lang="en-US" dirty="0"/>
          </a:p>
          <a:p>
            <a:pPr algn="just"/>
            <a:br>
              <a:rPr lang="fr-CA" dirty="0">
                <a:cs typeface="+mn-lt"/>
              </a:rPr>
            </a:br>
            <a:r>
              <a:rPr lang="fr-CA" b="1" u="sng" dirty="0"/>
              <a:t>Sources</a:t>
            </a:r>
            <a:endParaRPr lang="fr-CA" dirty="0"/>
          </a:p>
          <a:p>
            <a:pPr algn="just"/>
            <a:endParaRPr lang="fr-CA" dirty="0"/>
          </a:p>
          <a:p>
            <a:pPr algn="just"/>
            <a:r>
              <a:rPr lang="fr-CA" dirty="0">
                <a:hlinkClick r:id="rId11"/>
              </a:rPr>
              <a:t>[1]</a:t>
            </a:r>
            <a:r>
              <a:rPr lang="fr-CA" dirty="0"/>
              <a:t> </a:t>
            </a:r>
            <a:r>
              <a:rPr lang="fr-CA" i="1" dirty="0"/>
              <a:t>Code de procédure civile</a:t>
            </a:r>
            <a:r>
              <a:rPr lang="fr-CA" dirty="0"/>
              <a:t>, RLRQ c C-25 01, arts 409, 411.</a:t>
            </a:r>
            <a:endParaRPr lang="en-US" dirty="0"/>
          </a:p>
          <a:p>
            <a:pPr algn="just"/>
            <a:r>
              <a:rPr lang="fr-CA" dirty="0">
                <a:hlinkClick r:id="rId12"/>
              </a:rPr>
              <a:t>[2]</a:t>
            </a:r>
            <a:r>
              <a:rPr lang="fr-CA" dirty="0"/>
              <a:t> </a:t>
            </a:r>
            <a:r>
              <a:rPr lang="fr-CA" i="1" dirty="0"/>
              <a:t>Code de procédure civile</a:t>
            </a:r>
            <a:r>
              <a:rPr lang="fr-CA" dirty="0"/>
              <a:t>, RLRQ c C-25 01, art 409.</a:t>
            </a:r>
            <a:endParaRPr lang="en-US" dirty="0"/>
          </a:p>
          <a:p>
            <a:pPr algn="just"/>
            <a:r>
              <a:rPr lang="fr-CA" dirty="0">
                <a:hlinkClick r:id="rId13"/>
              </a:rPr>
              <a:t>[3]</a:t>
            </a:r>
            <a:r>
              <a:rPr lang="fr-CA" dirty="0"/>
              <a:t> </a:t>
            </a:r>
            <a:r>
              <a:rPr lang="fr-CA" i="1" dirty="0"/>
              <a:t>Code de procédure civile</a:t>
            </a:r>
            <a:r>
              <a:rPr lang="fr-CA" dirty="0"/>
              <a:t>, RLRQ c C-25 01, arts 49 al 2, 158(8)</a:t>
            </a:r>
            <a:endParaRPr lang="en-US" dirty="0"/>
          </a:p>
          <a:p>
            <a:pPr algn="just"/>
            <a:r>
              <a:rPr lang="fr-CA" dirty="0">
                <a:hlinkClick r:id="rId14"/>
              </a:rPr>
              <a:t>[4]</a:t>
            </a:r>
            <a:r>
              <a:rPr lang="fr-CA" dirty="0"/>
              <a:t> </a:t>
            </a:r>
            <a:r>
              <a:rPr lang="fr-CA" i="1" dirty="0"/>
              <a:t>Code de procédure civile</a:t>
            </a:r>
            <a:r>
              <a:rPr lang="fr-CA" dirty="0"/>
              <a:t>, RLRQ c C-25 01, arts 72 al 2, 415.</a:t>
            </a:r>
            <a:endParaRPr lang="en-US" dirty="0"/>
          </a:p>
          <a:p>
            <a:pPr algn="just"/>
            <a:r>
              <a:rPr lang="fr-CA" dirty="0">
                <a:hlinkClick r:id="rId15"/>
              </a:rPr>
              <a:t>[5]</a:t>
            </a:r>
            <a:r>
              <a:rPr lang="fr-CA" dirty="0"/>
              <a:t> </a:t>
            </a:r>
            <a:r>
              <a:rPr lang="fr-CA" i="1" dirty="0"/>
              <a:t>Code de procédure civile</a:t>
            </a:r>
            <a:r>
              <a:rPr lang="fr-CA" dirty="0"/>
              <a:t>, RLRQ c C-25 01, art 72 al 2.</a:t>
            </a:r>
            <a:endParaRPr lang="en-US" dirty="0"/>
          </a:p>
          <a:p>
            <a:pPr algn="just"/>
            <a:r>
              <a:rPr lang="fr-CA" dirty="0">
                <a:hlinkClick r:id="rId16"/>
              </a:rPr>
              <a:t>[6]</a:t>
            </a:r>
            <a:r>
              <a:rPr lang="fr-CA" dirty="0"/>
              <a:t> </a:t>
            </a:r>
            <a:r>
              <a:rPr lang="fr-CA" i="1" dirty="0"/>
              <a:t>Code de procédure civile</a:t>
            </a:r>
            <a:r>
              <a:rPr lang="fr-CA" dirty="0"/>
              <a:t>, RLRQ c C-25 01, art 72 al 3.</a:t>
            </a:r>
            <a:endParaRPr lang="en-US" dirty="0"/>
          </a:p>
          <a:p>
            <a:pPr algn="just"/>
            <a:r>
              <a:rPr lang="fr-CA" dirty="0">
                <a:hlinkClick r:id="rId17"/>
              </a:rPr>
              <a:t>[7]</a:t>
            </a:r>
            <a:r>
              <a:rPr lang="fr-CA" dirty="0"/>
              <a:t> </a:t>
            </a:r>
            <a:r>
              <a:rPr lang="fr-CA" i="1" dirty="0"/>
              <a:t>Code de procédure civile</a:t>
            </a:r>
            <a:r>
              <a:rPr lang="fr-CA" dirty="0"/>
              <a:t>, RLRQ c C-25 01, art 72 al 3.</a:t>
            </a:r>
            <a:endParaRPr lang="en-US" dirty="0"/>
          </a:p>
          <a:p>
            <a:pPr algn="just"/>
            <a:r>
              <a:rPr lang="fr-CA" dirty="0">
                <a:hlinkClick r:id="rId18"/>
              </a:rPr>
              <a:t>[8]</a:t>
            </a:r>
            <a:r>
              <a:rPr lang="fr-CA" dirty="0"/>
              <a:t> </a:t>
            </a:r>
            <a:r>
              <a:rPr lang="fr-CA" i="1" dirty="0"/>
              <a:t>Loi facilitant le paiement des pensions alimentaires</a:t>
            </a:r>
            <a:r>
              <a:rPr lang="fr-CA" dirty="0"/>
              <a:t>, RLRQ, c P-2.2, arts 6, 7, 8, 11, 36 al 1.</a:t>
            </a:r>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Sans-Serif"/>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285750" indent="-285750">
              <a:buFont typeface="Arial,Sans-Serif"/>
              <a:buChar char="•"/>
            </a:pPr>
            <a:r>
              <a:rPr lang="fr-CA" dirty="0"/>
              <a:t>Dans certains cas, des personnes qui se séparent peuvent avoir besoin d’aide pour arriver à un accord sur les conséquences de leur séparation ou leur divorce.</a:t>
            </a:r>
          </a:p>
          <a:p>
            <a:r>
              <a:rPr lang="fr-CA" dirty="0"/>
              <a:t> </a:t>
            </a:r>
          </a:p>
          <a:p>
            <a:pPr marL="285750" indent="-285750">
              <a:buFont typeface="Arial,Sans-Serif"/>
              <a:buChar char="•"/>
            </a:pPr>
            <a:r>
              <a:rPr lang="fr-CA" dirty="0"/>
              <a:t>Elles peuvent demander l’aide d’une personne qui s’appelle une « médiatrice » ou un « médiateur » familial, si cela est approprié dans leur situation</a:t>
            </a:r>
            <a:r>
              <a:rPr lang="fr-CA" dirty="0">
                <a:hlinkClick r:id="rId3"/>
              </a:rPr>
              <a:t>[1]</a:t>
            </a:r>
            <a:r>
              <a:rPr lang="fr-CA" dirty="0"/>
              <a:t>. </a:t>
            </a:r>
            <a:endParaRPr lang="en-US" dirty="0"/>
          </a:p>
          <a:p>
            <a:endParaRPr lang="fr-CA" dirty="0"/>
          </a:p>
          <a:p>
            <a:pPr marL="285750" indent="-285750">
              <a:buFont typeface="Arial,Sans-Serif"/>
              <a:buChar char="•"/>
            </a:pPr>
            <a:r>
              <a:rPr lang="fr-CA" dirty="0"/>
              <a:t>Cette personne va essayer de les aider à trouver une solution</a:t>
            </a:r>
            <a:r>
              <a:rPr lang="fr-CA" dirty="0">
                <a:hlinkClick r:id="rId4"/>
              </a:rPr>
              <a:t>[2]</a:t>
            </a:r>
            <a:r>
              <a:rPr lang="fr-CA" dirty="0"/>
              <a:t>. </a:t>
            </a:r>
          </a:p>
          <a:p>
            <a:pPr marL="742950" lvl="1" indent="-285750">
              <a:buFont typeface="Arial,Sans-Serif"/>
              <a:buChar char="•"/>
            </a:pPr>
            <a:r>
              <a:rPr lang="fr-CA" dirty="0"/>
              <a:t>Les couples (mariés et non mariés) ont généralement droit à des heures gratuites de médiation</a:t>
            </a:r>
            <a:r>
              <a:rPr lang="fr-CA" dirty="0">
                <a:hlinkClick r:id="rId5"/>
              </a:rPr>
              <a:t>[3]</a:t>
            </a:r>
            <a:r>
              <a:rPr lang="fr-CA" dirty="0"/>
              <a:t>. </a:t>
            </a:r>
          </a:p>
          <a:p>
            <a:pPr marL="742950" lvl="1" indent="-285750">
              <a:buFont typeface="Arial,Sans-Serif"/>
              <a:buChar char="•"/>
            </a:pPr>
            <a:r>
              <a:rPr lang="fr-CA" dirty="0"/>
              <a:t>Certains médiateurs ou médiatrices ont de l’expérience dans des situations où il pourrait y avoir eu de la violence dans le couple.</a:t>
            </a:r>
          </a:p>
          <a:p>
            <a:pPr marL="742950" lvl="1" indent="-285750">
              <a:buFont typeface="Arial,Sans-Serif"/>
              <a:buChar char="•"/>
            </a:pPr>
            <a:r>
              <a:rPr lang="fr-CA" dirty="0"/>
              <a:t>Le couple peut aussi choisir une médiatrice ou un médiateur qui parle leur langue maternelle. Par exemple, il y a notamment des médiatrices et médiateurs qui parlent l’espagnol, l’arabe et l’italien.</a:t>
            </a:r>
          </a:p>
          <a:p>
            <a:pPr lvl="1"/>
            <a:r>
              <a:rPr lang="fr-CA" b="1" dirty="0"/>
              <a:t> </a:t>
            </a:r>
            <a:endParaRPr lang="fr-CA" dirty="0"/>
          </a:p>
          <a:p>
            <a:pPr marL="285750" indent="-285750">
              <a:buFont typeface="Arial,Sans-Serif"/>
              <a:buChar char="•"/>
            </a:pPr>
            <a:r>
              <a:rPr lang="fr-CA"/>
              <a:t>Les personnes qui réussissent à s’entendre en médiation peuvent éviter des procédures longues et coûteuses devant les tribunaux. Toutefois, si les deux personnes sont mariées, elles doivent quand même passer par le tribunal pour que leur divorce devienne officiel</a:t>
            </a:r>
            <a:r>
              <a:rPr lang="fr-CA" dirty="0">
                <a:hlinkClick r:id="rId6"/>
              </a:rPr>
              <a:t>[4]</a:t>
            </a:r>
            <a:r>
              <a:rPr lang="fr-CA" dirty="0"/>
              <a:t>. Une avocate ou un avocat peut faire ces démarches pour elles.</a:t>
            </a:r>
          </a:p>
          <a:p>
            <a:endParaRPr lang="en-US" dirty="0"/>
          </a:p>
          <a:p>
            <a:pPr algn="just"/>
            <a:r>
              <a:rPr lang="fr-CA" b="1" u="sng" dirty="0"/>
              <a:t>Notes complémentaires pour la personne animatrice</a:t>
            </a:r>
            <a:endParaRPr lang="fr-CA" dirty="0"/>
          </a:p>
          <a:p>
            <a:pPr algn="just"/>
            <a:endParaRPr lang="fr-CA" dirty="0"/>
          </a:p>
          <a:p>
            <a:pPr marL="285750" indent="-285750">
              <a:buFont typeface="Arial,Sans-Serif"/>
              <a:buChar char="•"/>
            </a:pPr>
            <a:r>
              <a:rPr lang="fr-CA" dirty="0"/>
              <a:t>Il est généralement déconseillé d'avoir recours à la médiation en contexte de violence</a:t>
            </a:r>
            <a:r>
              <a:rPr lang="fr-CA" dirty="0">
                <a:hlinkClick r:id="rId7"/>
              </a:rPr>
              <a:t>[5]</a:t>
            </a:r>
            <a:r>
              <a:rPr lang="fr-CA" dirty="0"/>
              <a:t>. Cela dit, certaines personnes médiatrices sont spécialisées en médiation dans un contexte de violence conjugale. Pour les trouver, la personne peut aller sur le </a:t>
            </a:r>
            <a:r>
              <a:rPr lang="fr-CA" dirty="0">
                <a:hlinkClick r:id="rId8"/>
              </a:rPr>
              <a:t>Répertoire de l’association des médiateurs familiaux du Québec</a:t>
            </a:r>
            <a:r>
              <a:rPr lang="fr-CA" dirty="0"/>
              <a:t>, trouver le champ « Critères spécifiques » et choisir « Violence conjugale ».  </a:t>
            </a:r>
          </a:p>
          <a:p>
            <a:endParaRPr lang="en-US" dirty="0"/>
          </a:p>
          <a:p>
            <a:r>
              <a:rPr lang="fr-CA" b="1" u="sng" dirty="0"/>
              <a:t>Sources</a:t>
            </a:r>
            <a:endParaRPr lang="fr-CA" dirty="0"/>
          </a:p>
          <a:p>
            <a:endParaRPr lang="fr-CA" dirty="0"/>
          </a:p>
          <a:p>
            <a:r>
              <a:rPr lang="fr-CA" dirty="0">
                <a:hlinkClick r:id="rId9"/>
              </a:rPr>
              <a:t>[1]</a:t>
            </a:r>
            <a:r>
              <a:rPr lang="fr-CA" dirty="0"/>
              <a:t> </a:t>
            </a:r>
            <a:r>
              <a:rPr lang="fr-CA" i="1" dirty="0"/>
              <a:t>Code de procédure civile</a:t>
            </a:r>
            <a:r>
              <a:rPr lang="fr-CA" dirty="0"/>
              <a:t>, RLRQ, c C-25, arts 605 al 2, 616.</a:t>
            </a:r>
            <a:endParaRPr lang="en-US" dirty="0"/>
          </a:p>
          <a:p>
            <a:r>
              <a:rPr lang="fr-CA" dirty="0">
                <a:hlinkClick r:id="rId10"/>
              </a:rPr>
              <a:t>[2]</a:t>
            </a:r>
            <a:r>
              <a:rPr lang="fr-CA" dirty="0"/>
              <a:t> </a:t>
            </a:r>
            <a:r>
              <a:rPr lang="fr-CA" i="1" dirty="0"/>
              <a:t>Code de procédure civile</a:t>
            </a:r>
            <a:r>
              <a:rPr lang="fr-CA" dirty="0"/>
              <a:t>, RLRQ, c C-25, art 605 al 2, 616.</a:t>
            </a:r>
            <a:endParaRPr lang="en-US" dirty="0"/>
          </a:p>
          <a:p>
            <a:r>
              <a:rPr lang="fr-CA" dirty="0">
                <a:hlinkClick r:id="rId11"/>
              </a:rPr>
              <a:t>[3]</a:t>
            </a:r>
            <a:r>
              <a:rPr lang="fr-CA" dirty="0"/>
              <a:t> </a:t>
            </a:r>
            <a:r>
              <a:rPr lang="fr-CA" i="1" dirty="0"/>
              <a:t>Code de procédure civile</a:t>
            </a:r>
            <a:r>
              <a:rPr lang="fr-CA" dirty="0"/>
              <a:t>, RLRQ, c C-25, art 619 ; </a:t>
            </a:r>
            <a:r>
              <a:rPr lang="fr-CA" i="1" dirty="0"/>
              <a:t>Règlement sur la médiation familiale</a:t>
            </a:r>
            <a:r>
              <a:rPr lang="fr-CA" dirty="0"/>
              <a:t>, c. C-25-01, r. 0.7, art.10.1, 10.4.</a:t>
            </a:r>
            <a:endParaRPr lang="en-US" dirty="0"/>
          </a:p>
          <a:p>
            <a:r>
              <a:rPr lang="fr-CA" dirty="0">
                <a:hlinkClick r:id="rId12"/>
              </a:rPr>
              <a:t>[4]</a:t>
            </a:r>
            <a:r>
              <a:rPr lang="fr-CA" dirty="0"/>
              <a:t> </a:t>
            </a:r>
            <a:r>
              <a:rPr lang="fr-CA" i="1" dirty="0"/>
              <a:t>Loi sur le divorce</a:t>
            </a:r>
            <a:r>
              <a:rPr lang="fr-CA" dirty="0"/>
              <a:t>, LRC (1985), art 12 (1).</a:t>
            </a:r>
          </a:p>
          <a:p>
            <a:r>
              <a:rPr lang="fr-CA" dirty="0">
                <a:hlinkClick r:id="rId7"/>
              </a:rPr>
              <a:t>[5]</a:t>
            </a:r>
            <a:r>
              <a:rPr lang="fr-CA" dirty="0"/>
              <a:t> Par exemple : </a:t>
            </a:r>
            <a:r>
              <a:rPr lang="fr-CA" dirty="0">
                <a:hlinkClick r:id="rId13"/>
              </a:rPr>
              <a:t>13 questions sur le droit familial en contexte de violence conjugale — SOS violence conjugale</a:t>
            </a:r>
            <a:endParaRPr lang="fr-CA"/>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dirty="0">
                <a:solidFill>
                  <a:srgbClr val="444444"/>
                </a:solidFill>
                <a:effectLst/>
                <a:highlight>
                  <a:srgbClr val="F5F5F5"/>
                </a:highlight>
              </a:rPr>
              <a:t>2 minutes</a:t>
            </a:r>
            <a:r>
              <a:rPr lang="fr-CA" dirty="0">
                <a:solidFill>
                  <a:srgbClr val="444444"/>
                </a:solidFill>
                <a:highlight>
                  <a:srgbClr val="F5F5F5"/>
                </a:highlight>
              </a:rPr>
              <a:t> </a:t>
            </a:r>
            <a:endParaRPr lang="en-US" b="0" i="0" dirty="0">
              <a:solidFill>
                <a:srgbClr val="444444"/>
              </a:solidFill>
              <a:effectLst/>
              <a:highlight>
                <a:srgbClr val="F5F5F5"/>
              </a:highlight>
            </a:endParaRPr>
          </a:p>
          <a:p>
            <a:pPr algn="l"/>
            <a:endParaRPr lang="fr-CA" b="0" i="0" dirty="0">
              <a:solidFill>
                <a:srgbClr val="444444"/>
              </a:solidFill>
              <a:effectLst/>
              <a:highlight>
                <a:srgbClr val="F5F5F5"/>
              </a:highlight>
            </a:endParaRPr>
          </a:p>
          <a:p>
            <a:r>
              <a:rPr lang="fr-CA" b="1" i="0" u="sng" dirty="0">
                <a:solidFill>
                  <a:srgbClr val="444444"/>
                </a:solidFill>
                <a:effectLst/>
                <a:highlight>
                  <a:srgbClr val="F5F5F5"/>
                </a:highlight>
              </a:rPr>
              <a:t>Instructions</a:t>
            </a:r>
            <a:r>
              <a:rPr lang="fr-CA" u="sng" dirty="0">
                <a:solidFill>
                  <a:srgbClr val="444444"/>
                </a:solidFill>
                <a:highlight>
                  <a:srgbClr val="F5F5F5"/>
                </a:highlight>
              </a:rPr>
              <a:t> </a:t>
            </a:r>
            <a:endParaRPr lang="en-US" b="0" i="0" dirty="0">
              <a:solidFill>
                <a:srgbClr val="444444"/>
              </a:solidFill>
              <a:effectLst/>
              <a:highlight>
                <a:srgbClr val="F5F5F5"/>
              </a:highlight>
            </a:endParaRPr>
          </a:p>
          <a:p>
            <a:r>
              <a:rPr lang="fr-CA" dirty="0">
                <a:solidFill>
                  <a:srgbClr val="444444"/>
                </a:solidFill>
                <a:highlight>
                  <a:srgbClr val="F5F5F5"/>
                </a:highlight>
              </a:rPr>
              <a:t> </a:t>
            </a:r>
            <a:endParaRPr lang="en-US" b="0" i="0" dirty="0">
              <a:solidFill>
                <a:srgbClr val="444444"/>
              </a:solidFill>
              <a:effectLst/>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Dans les diapositives qui suivent, vous trouverez des ressources que vous pouvez présenter aux personnes participantes. </a:t>
            </a:r>
            <a:r>
              <a:rPr lang="fr-CA" dirty="0">
                <a:solidFill>
                  <a:srgbClr val="444444"/>
                </a:solidFill>
                <a:highlight>
                  <a:srgbClr val="F5F5F5"/>
                </a:highlight>
              </a:rPr>
              <a:t>Vous pouvez </a:t>
            </a:r>
            <a:r>
              <a:rPr lang="fr-CA" b="0" i="0" u="none" strike="noStrike" dirty="0">
                <a:solidFill>
                  <a:srgbClr val="444444"/>
                </a:solidFill>
                <a:effectLst/>
                <a:highlight>
                  <a:srgbClr val="F5F5F5"/>
                </a:highlight>
              </a:rPr>
              <a:t>adapter l'atelier en ajoutant des diapositives qui réfèrent vers d'autres ressources pertinentes pour les personnes participantes. </a:t>
            </a:r>
            <a:endParaRPr lang="en-US" dirty="0">
              <a:solidFill>
                <a:srgbClr val="444444"/>
              </a:solidFill>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N'hésitez pas à </a:t>
            </a:r>
            <a:r>
              <a:rPr lang="fr-CA" dirty="0">
                <a:solidFill>
                  <a:srgbClr val="444444"/>
                </a:solidFill>
                <a:highlight>
                  <a:srgbClr val="F5F5F5"/>
                </a:highlight>
              </a:rPr>
              <a:t>imprimer </a:t>
            </a:r>
            <a:r>
              <a:rPr lang="fr-CA" b="0" i="0" u="none" strike="noStrike" dirty="0">
                <a:solidFill>
                  <a:srgbClr val="444444"/>
                </a:solidFill>
                <a:effectLst/>
                <a:highlight>
                  <a:srgbClr val="F5F5F5"/>
                </a:highlight>
              </a:rPr>
              <a:t>les </a:t>
            </a:r>
            <a:r>
              <a:rPr lang="fr-CA" dirty="0">
                <a:solidFill>
                  <a:srgbClr val="444444"/>
                </a:solidFill>
                <a:highlight>
                  <a:srgbClr val="F5F5F5"/>
                </a:highlight>
              </a:rPr>
              <a:t>diapositives </a:t>
            </a:r>
            <a:r>
              <a:rPr lang="fr-CA" b="0" i="0" u="none" strike="noStrike" dirty="0">
                <a:solidFill>
                  <a:srgbClr val="444444"/>
                </a:solidFill>
                <a:effectLst/>
                <a:highlight>
                  <a:srgbClr val="F5F5F5"/>
                </a:highlight>
              </a:rPr>
              <a:t>avec </a:t>
            </a:r>
            <a:r>
              <a:rPr lang="fr-CA" dirty="0">
                <a:solidFill>
                  <a:srgbClr val="444444"/>
                </a:solidFill>
                <a:highlight>
                  <a:srgbClr val="F5F5F5"/>
                </a:highlight>
              </a:rPr>
              <a:t>les ressources</a:t>
            </a:r>
            <a:r>
              <a:rPr lang="fr-CA" b="0" i="0" u="none" strike="noStrike" dirty="0">
                <a:solidFill>
                  <a:srgbClr val="444444"/>
                </a:solidFill>
                <a:effectLst/>
                <a:highlight>
                  <a:srgbClr val="F5F5F5"/>
                </a:highlight>
              </a:rPr>
              <a:t>.</a:t>
            </a:r>
            <a:endParaRPr lang="fr-CA" b="0" i="0" dirty="0">
              <a:solidFill>
                <a:srgbClr val="444444"/>
              </a:solidFill>
              <a:effectLst/>
              <a:highlight>
                <a:srgbClr val="F5F5F5"/>
              </a:highlight>
            </a:endParaRPr>
          </a:p>
          <a:p>
            <a:pPr marL="285750" indent="-285750">
              <a:buFont typeface="Arial,Sans-Serif"/>
              <a:buChar char="•"/>
            </a:pPr>
            <a:r>
              <a:rPr lang="fr-CA" dirty="0">
                <a:solidFill>
                  <a:srgbClr val="444444"/>
                </a:solidFill>
                <a:highlight>
                  <a:srgbClr val="F5F5F5"/>
                </a:highlight>
              </a:rPr>
              <a:t>N'hésitez pas à proposer d'aider </a:t>
            </a:r>
            <a:r>
              <a:rPr lang="fr-CA" b="0" i="0" u="none" strike="noStrike" dirty="0">
                <a:solidFill>
                  <a:srgbClr val="444444"/>
                </a:solidFill>
                <a:effectLst/>
                <a:highlight>
                  <a:srgbClr val="F5F5F5"/>
                </a:highlight>
              </a:rPr>
              <a:t>les personnes participantes à contacter l'une des ressources mentionnées, </a:t>
            </a:r>
            <a:r>
              <a:rPr lang="fr-CA" dirty="0">
                <a:solidFill>
                  <a:srgbClr val="444444"/>
                </a:solidFill>
                <a:highlight>
                  <a:srgbClr val="F5F5F5"/>
                </a:highlight>
              </a:rPr>
              <a:t>voire de les accompagner vers ces ressources. Vous pouvez aussi naviguer sur les sites avec elles</a:t>
            </a:r>
            <a:r>
              <a:rPr lang="fr-CA" b="0" i="0" u="none" strike="noStrike" dirty="0">
                <a:solidFill>
                  <a:srgbClr val="444444"/>
                </a:solidFill>
                <a:effectLst/>
                <a:highlight>
                  <a:srgbClr val="F5F5F5"/>
                </a:highlight>
              </a:rPr>
              <a:t>.</a:t>
            </a:r>
            <a:endParaRPr lang="en-US" dirty="0">
              <a:solidFill>
                <a:srgbClr val="444444"/>
              </a:solidFill>
              <a:highlight>
                <a:srgbClr val="F5F5F5"/>
              </a:highlight>
            </a:endParaRPr>
          </a:p>
          <a:p>
            <a:pPr marL="285750" indent="-285750">
              <a:buFont typeface="Arial,Sans-Serif"/>
              <a:buChar char="•"/>
            </a:pPr>
            <a:r>
              <a:rPr lang="fr-CA" dirty="0">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fr-CA" b="0" i="0" dirty="0">
              <a:solidFill>
                <a:srgbClr val="444444"/>
              </a:solidFill>
              <a:effectLst/>
              <a:highlight>
                <a:srgbClr val="F5F5F5"/>
              </a:highlight>
              <a:cs typeface="Calibri"/>
            </a:endParaRPr>
          </a:p>
          <a:p>
            <a:endParaRPr lang="fr-CA" dirty="0">
              <a:solidFill>
                <a:srgbClr val="444444"/>
              </a:solidFill>
              <a:highlight>
                <a:srgbClr val="F5F5F5"/>
              </a:highlight>
              <a:latin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endParaRPr lang="fr-CA" u="sng" dirty="0">
              <a:solidFill>
                <a:srgbClr val="444444"/>
              </a:solidFill>
              <a:highlight>
                <a:srgbClr val="F5F5F5"/>
              </a:highlight>
              <a:latin typeface="Calibri"/>
              <a:ea typeface="Calibri"/>
              <a:cs typeface="Calibri"/>
            </a:endParaRPr>
          </a:p>
          <a:p>
            <a:pPr marL="171450" indent="-171450" fontAlgn="base">
              <a:buFont typeface="Arial" panose="020B0604020202020204" pitchFamily="34" charset="0"/>
              <a:buChar char="•"/>
            </a:pPr>
            <a:r>
              <a:rPr lang="fr-CA" dirty="0">
                <a:solidFill>
                  <a:srgbClr val="000000"/>
                </a:solidFill>
                <a:highlight>
                  <a:srgbClr val="F5F5F5"/>
                </a:highlight>
              </a:rPr>
              <a:t>Expliquez qu'Éducaloi est un organisme d'information juridique dont la mission est de vulgariser le droit au Québec. Éducaloi est surtout connu pour son site web qui touche </a:t>
            </a:r>
            <a:r>
              <a:rPr lang="fr-CA" b="0" i="0" u="none" strike="noStrike" dirty="0">
                <a:solidFill>
                  <a:srgbClr val="000000"/>
                </a:solidFill>
                <a:effectLst/>
                <a:highlight>
                  <a:srgbClr val="F5F5F5"/>
                </a:highlight>
              </a:rPr>
              <a:t>à </a:t>
            </a:r>
            <a:r>
              <a:rPr lang="fr-CA" dirty="0">
                <a:solidFill>
                  <a:srgbClr val="000000"/>
                </a:solidFill>
                <a:highlight>
                  <a:srgbClr val="F5F5F5"/>
                </a:highlight>
              </a:rPr>
              <a:t>plusieurs sujets juridiques, dont la famille et le couple, la séparation et le divorce, le logement, le travail et plus. La majorité des contenus d'Éducaloi sont disponibles en français et en anglais</a:t>
            </a:r>
            <a:r>
              <a:rPr lang="fr-CA" b="0" i="0" u="none" strike="noStrike" dirty="0">
                <a:solidFill>
                  <a:srgbClr val="000000"/>
                </a:solidFill>
                <a:effectLst/>
                <a:highlight>
                  <a:srgbClr val="F5F5F5"/>
                </a:highlight>
              </a:rPr>
              <a:t>.</a:t>
            </a:r>
            <a:r>
              <a:rPr lang="fr-CA" dirty="0">
                <a:solidFill>
                  <a:srgbClr val="000000"/>
                </a:solidFill>
                <a:highlight>
                  <a:srgbClr val="F5F5F5"/>
                </a:highlight>
              </a:rPr>
              <a:t> </a:t>
            </a:r>
            <a:endParaRPr lang="en-US" sz="1200" b="0" i="0" dirty="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2026-03-03</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dirty="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dirty="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YouTube/</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Instagram/</a:t>
            </a:r>
            <a:r>
              <a:rPr lang="fr-CA" sz="1600" dirty="0" err="1">
                <a:solidFill>
                  <a:schemeClr val="accent1"/>
                </a:solidFill>
                <a:latin typeface="Arial"/>
                <a:ea typeface="+mn-lt"/>
                <a:cs typeface="Arial"/>
              </a:rPr>
              <a:t>educaloi_en</a:t>
            </a:r>
            <a:endParaRPr lang="fr-CA" sz="1600" dirty="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Facebook/</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info-justice.ca/services/info-separation/"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3.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informelle.org/" TargetMode="External"/><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rebatir.ca/" TargetMode="External"/><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5.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a:xfrm>
            <a:off x="733246" y="1122363"/>
            <a:ext cx="6347172" cy="2387600"/>
          </a:xfrm>
        </p:spPr>
        <p:txBody>
          <a:bodyPr>
            <a:normAutofit/>
          </a:bodyPr>
          <a:lstStyle/>
          <a:p>
            <a:r>
              <a:rPr lang="fr-CA" dirty="0"/>
              <a:t>Je pense me séparer</a:t>
            </a:r>
            <a:br>
              <a:rPr lang="fr-CA" dirty="0"/>
            </a:br>
            <a:r>
              <a:rPr lang="fr-CA" sz="2000" dirty="0">
                <a:cs typeface="Arial"/>
              </a:rPr>
              <a:t>Mon couple</a:t>
            </a:r>
          </a:p>
        </p:txBody>
      </p:sp>
      <p:pic>
        <p:nvPicPr>
          <p:cNvPr id="5" name="Image 4" descr="Une image contenant dessin, illustration, croquis, Visage humain&#10;&#10;Description générée automatiquement">
            <a:extLst>
              <a:ext uri="{FF2B5EF4-FFF2-40B4-BE49-F238E27FC236}">
                <a16:creationId xmlns:a16="http://schemas.microsoft.com/office/drawing/2014/main" id="{288E0D39-5B7D-03D6-D2D4-DC65779266DE}"/>
              </a:ext>
            </a:extLst>
          </p:cNvPr>
          <p:cNvPicPr>
            <a:picLocks noChangeAspect="1"/>
          </p:cNvPicPr>
          <p:nvPr/>
        </p:nvPicPr>
        <p:blipFill>
          <a:blip r:embed="rId4"/>
          <a:stretch>
            <a:fillRect/>
          </a:stretch>
        </p:blipFill>
        <p:spPr>
          <a:xfrm>
            <a:off x="7150865" y="618781"/>
            <a:ext cx="4114800" cy="4114800"/>
          </a:xfrm>
          <a:prstGeom prst="rect">
            <a:avLst/>
          </a:prstGeom>
        </p:spPr>
      </p:pic>
      <p:sp>
        <p:nvSpPr>
          <p:cNvPr id="6" name="Sous-titre 5">
            <a:extLst>
              <a:ext uri="{FF2B5EF4-FFF2-40B4-BE49-F238E27FC236}">
                <a16:creationId xmlns:a16="http://schemas.microsoft.com/office/drawing/2014/main" id="{320D10BD-53DC-C8D3-E8E2-9D05018A1DE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842818" cy="1053169"/>
          </a:xfrm>
        </p:spPr>
        <p:txBody>
          <a:bodyPr>
            <a:normAutofit/>
          </a:bodyPr>
          <a:lstStyle/>
          <a:p>
            <a:r>
              <a:rPr lang="fr-CA" sz="2000" b="1" i="0" u="none" strike="noStrike" dirty="0">
                <a:effectLst/>
                <a:latin typeface="Arial"/>
                <a:cs typeface="Arial"/>
              </a:rPr>
              <a:t>Trouver de l'aide</a:t>
            </a:r>
            <a:br>
              <a:rPr lang="fr-FR" dirty="0"/>
            </a:br>
            <a:r>
              <a:rPr lang="fr-CA" dirty="0">
                <a:cs typeface="Arial"/>
              </a:rPr>
              <a:t>Centres Info Justice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CA" sz="2800" b="1" dirty="0">
                <a:solidFill>
                  <a:schemeClr val="accent2"/>
                </a:solidFill>
                <a:cs typeface="Arial"/>
              </a:rPr>
              <a:t>Service « Info-séparation » </a:t>
            </a:r>
            <a:br>
              <a:rPr lang="fr-CA" sz="2800" b="1" dirty="0">
                <a:cs typeface="Arial"/>
              </a:rPr>
            </a:br>
            <a:r>
              <a:rPr lang="fr-CA" sz="2800" dirty="0">
                <a:solidFill>
                  <a:schemeClr val="accent2"/>
                </a:solidFill>
                <a:cs typeface="Arial"/>
              </a:rPr>
              <a:t>Information juridique gratuite</a:t>
            </a:r>
          </a:p>
          <a:p>
            <a:r>
              <a:rPr lang="fr-CA" sz="2800" dirty="0">
                <a:solidFill>
                  <a:schemeClr val="accent2"/>
                </a:solidFill>
                <a:ea typeface="+mn-lt"/>
                <a:cs typeface="+mn-lt"/>
                <a:hlinkClick r:id="rId3"/>
              </a:rPr>
              <a:t>Info Séparation - Info Justice</a:t>
            </a:r>
            <a:endParaRPr lang="fr-CA"/>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0514" y="5608218"/>
            <a:ext cx="914400" cy="914400"/>
          </a:xfrm>
          <a:prstGeom prst="rect">
            <a:avLst/>
          </a:prstGeom>
        </p:spPr>
      </p:pic>
      <p:pic>
        <p:nvPicPr>
          <p:cNvPr id="9" name="Image 8">
            <a:extLst>
              <a:ext uri="{FF2B5EF4-FFF2-40B4-BE49-F238E27FC236}">
                <a16:creationId xmlns:a16="http://schemas.microsoft.com/office/drawing/2014/main" id="{EF192F89-38DF-A5E1-4828-3E08892E8C90}"/>
              </a:ext>
            </a:extLst>
          </p:cNvPr>
          <p:cNvPicPr>
            <a:picLocks noChangeAspect="1"/>
          </p:cNvPicPr>
          <p:nvPr/>
        </p:nvPicPr>
        <p:blipFill>
          <a:blip r:embed="rId11"/>
          <a:stretch>
            <a:fillRect/>
          </a:stretch>
        </p:blipFill>
        <p:spPr>
          <a:xfrm>
            <a:off x="5699342" y="2383681"/>
            <a:ext cx="4791207" cy="3009213"/>
          </a:xfrm>
          <a:prstGeom prst="rect">
            <a:avLst/>
          </a:prstGeom>
        </p:spPr>
      </p:pic>
    </p:spTree>
    <p:extLst>
      <p:ext uri="{BB962C8B-B14F-4D97-AF65-F5344CB8AC3E}">
        <p14:creationId xmlns:p14="http://schemas.microsoft.com/office/powerpoint/2010/main" val="26722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588E6-406E-9F8C-7280-D6A63239CE1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69A02F-97AB-054D-A508-F3B969260B5C}"/>
              </a:ext>
            </a:extLst>
          </p:cNvPr>
          <p:cNvSpPr>
            <a:spLocks noGrp="1"/>
          </p:cNvSpPr>
          <p:nvPr>
            <p:ph type="title"/>
          </p:nvPr>
        </p:nvSpPr>
        <p:spPr>
          <a:xfrm>
            <a:off x="839788" y="661737"/>
            <a:ext cx="9842818" cy="1053169"/>
          </a:xfrm>
        </p:spPr>
        <p:txBody>
          <a:bodyPr>
            <a:normAutofit/>
          </a:bodyPr>
          <a:lstStyle/>
          <a:p>
            <a:r>
              <a:rPr lang="fr-CA" sz="2000" b="1" i="0" u="none" strike="noStrike" dirty="0">
                <a:effectLst/>
                <a:latin typeface="Arial"/>
                <a:cs typeface="Arial"/>
              </a:rPr>
              <a:t>Trouver de l'aide</a:t>
            </a:r>
            <a:br>
              <a:rPr lang="fr-FR" dirty="0"/>
            </a:br>
            <a:r>
              <a:rPr lang="fr-CA" dirty="0" err="1">
                <a:cs typeface="Arial"/>
              </a:rPr>
              <a:t>Inform'elle</a:t>
            </a:r>
          </a:p>
        </p:txBody>
      </p:sp>
      <p:sp>
        <p:nvSpPr>
          <p:cNvPr id="4" name="Espace réservé du texte 3">
            <a:extLst>
              <a:ext uri="{FF2B5EF4-FFF2-40B4-BE49-F238E27FC236}">
                <a16:creationId xmlns:a16="http://schemas.microsoft.com/office/drawing/2014/main" id="{5EA6F7A8-7382-A675-ACFA-72FF7976994A}"/>
              </a:ext>
            </a:extLst>
          </p:cNvPr>
          <p:cNvSpPr>
            <a:spLocks noGrp="1"/>
          </p:cNvSpPr>
          <p:nvPr>
            <p:ph type="body" sz="half" idx="2"/>
          </p:nvPr>
        </p:nvSpPr>
        <p:spPr>
          <a:xfrm>
            <a:off x="839788" y="1974293"/>
            <a:ext cx="3932237" cy="3753584"/>
          </a:xfrm>
        </p:spPr>
        <p:txBody>
          <a:bodyPr vert="horz" lIns="91440" tIns="45720" rIns="91440" bIns="45720" rtlCol="0" anchor="t">
            <a:normAutofit/>
          </a:bodyPr>
          <a:lstStyle/>
          <a:p>
            <a:br>
              <a:rPr lang="fr-CA" sz="2800" b="1" dirty="0">
                <a:cs typeface="Arial"/>
              </a:rPr>
            </a:br>
            <a:r>
              <a:rPr lang="fr-CA" sz="2800" dirty="0">
                <a:solidFill>
                  <a:schemeClr val="accent2"/>
                </a:solidFill>
                <a:cs typeface="Arial"/>
              </a:rPr>
              <a:t>Information juridique gratuite en droit de la famille</a:t>
            </a:r>
            <a:endParaRPr lang="fr-FR" sz="2800"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solidFill>
                <a:srgbClr val="333F48"/>
              </a:solidFill>
              <a:cs typeface="Arial"/>
            </a:endParaRPr>
          </a:p>
          <a:p>
            <a:endParaRPr lang="fr-CA" sz="1800" dirty="0">
              <a:solidFill>
                <a:srgbClr val="333F48"/>
              </a:solidFill>
              <a:cs typeface="Arial"/>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711059C5-C9C3-0D27-C059-30AD2482B77C}"/>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FDC53E80-063C-516D-58EF-AFD626EE2135}"/>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284B7B3-6F98-1C4A-DC63-4DBF15D6CF4D}"/>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BB6599E0-DA62-3604-9D9E-563438184CD1}"/>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AA9D970A-4260-9575-D04B-6824A00CA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3D1121CA-CCCE-0C1B-2293-63C72AC4BC9F}"/>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62FE0564-868E-2F5F-A19D-530C0D96C8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B60F5379-7380-44BA-6A91-1FAED326F178}"/>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1D6B5525-DF4D-34FD-9348-920F0B870D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ECB75602-C880-5ACD-69E6-E96AB5BC91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3514" y="5269551"/>
            <a:ext cx="914400" cy="914400"/>
          </a:xfrm>
          <a:prstGeom prst="rect">
            <a:avLst/>
          </a:prstGeom>
        </p:spPr>
      </p:pic>
      <p:pic>
        <p:nvPicPr>
          <p:cNvPr id="13" name="Image 12" descr="Une image contenant texte, capture d’écran&#10;&#10;Le contenu généré par l’IA peut être incorrect.">
            <a:extLst>
              <a:ext uri="{FF2B5EF4-FFF2-40B4-BE49-F238E27FC236}">
                <a16:creationId xmlns:a16="http://schemas.microsoft.com/office/drawing/2014/main" id="{D529A5E0-CD43-F1B3-0599-D0B7B7263479}"/>
              </a:ext>
            </a:extLst>
          </p:cNvPr>
          <p:cNvPicPr>
            <a:picLocks noChangeAspect="1"/>
          </p:cNvPicPr>
          <p:nvPr/>
        </p:nvPicPr>
        <p:blipFill>
          <a:blip r:embed="rId10"/>
          <a:stretch>
            <a:fillRect/>
          </a:stretch>
        </p:blipFill>
        <p:spPr>
          <a:xfrm>
            <a:off x="5686778" y="2390642"/>
            <a:ext cx="4811890" cy="2993938"/>
          </a:xfrm>
          <a:prstGeom prst="rect">
            <a:avLst/>
          </a:prstGeom>
        </p:spPr>
      </p:pic>
      <p:sp>
        <p:nvSpPr>
          <p:cNvPr id="16" name="ZoneTexte 15">
            <a:extLst>
              <a:ext uri="{FF2B5EF4-FFF2-40B4-BE49-F238E27FC236}">
                <a16:creationId xmlns:a16="http://schemas.microsoft.com/office/drawing/2014/main" id="{A1F96831-437A-3850-39FE-0DD3EACFE35E}"/>
              </a:ext>
            </a:extLst>
          </p:cNvPr>
          <p:cNvSpPr txBox="1"/>
          <p:nvPr/>
        </p:nvSpPr>
        <p:spPr>
          <a:xfrm>
            <a:off x="843844" y="5091289"/>
            <a:ext cx="274320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700" dirty="0">
                <a:ea typeface="+mn-lt"/>
                <a:cs typeface="+mn-lt"/>
                <a:hlinkClick r:id="rId11"/>
              </a:rPr>
              <a:t>https://informelle.org/</a:t>
            </a:r>
            <a:endParaRPr lang="fr-FR" sz="1700" dirty="0">
              <a:cs typeface="Arial"/>
            </a:endParaRPr>
          </a:p>
        </p:txBody>
      </p:sp>
      <p:sp>
        <p:nvSpPr>
          <p:cNvPr id="18" name="ZoneTexte 12">
            <a:extLst>
              <a:ext uri="{FF2B5EF4-FFF2-40B4-BE49-F238E27FC236}">
                <a16:creationId xmlns:a16="http://schemas.microsoft.com/office/drawing/2014/main" id="{7B35347E-203A-7909-6344-4B96D0DEFBCB}"/>
              </a:ext>
            </a:extLst>
          </p:cNvPr>
          <p:cNvSpPr txBox="1"/>
          <p:nvPr/>
        </p:nvSpPr>
        <p:spPr>
          <a:xfrm>
            <a:off x="837122" y="3779142"/>
            <a:ext cx="396239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800" dirty="0">
                <a:solidFill>
                  <a:srgbClr val="32414E"/>
                </a:solidFill>
                <a:latin typeface="Arial"/>
                <a:ea typeface="Calibri"/>
                <a:cs typeface="Arial"/>
              </a:rPr>
              <a:t>1-877-443-8221</a:t>
            </a:r>
            <a:endParaRPr lang="fr-FR" dirty="0"/>
          </a:p>
          <a:p>
            <a:pPr algn="l"/>
            <a:endParaRPr lang="fr-CA" sz="2800" dirty="0">
              <a:solidFill>
                <a:schemeClr val="accent2"/>
              </a:solidFill>
              <a:latin typeface="Arial"/>
              <a:ea typeface="Calibri"/>
              <a:cs typeface="Calibri"/>
            </a:endParaRPr>
          </a:p>
        </p:txBody>
      </p:sp>
    </p:spTree>
    <p:extLst>
      <p:ext uri="{BB962C8B-B14F-4D97-AF65-F5344CB8AC3E}">
        <p14:creationId xmlns:p14="http://schemas.microsoft.com/office/powerpoint/2010/main" val="17670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975333" cy="1042775"/>
          </a:xfrm>
        </p:spPr>
        <p:txBody>
          <a:bodyPr>
            <a:normAutofit/>
          </a:bodyPr>
          <a:lstStyle/>
          <a:p>
            <a:r>
              <a:rPr lang="fr-CA" sz="2000" b="1" i="0" u="none" strike="noStrike" dirty="0">
                <a:effectLst/>
                <a:latin typeface="Arial"/>
                <a:cs typeface="Arial"/>
              </a:rPr>
              <a:t>Trouver de l'aide</a:t>
            </a:r>
            <a:br>
              <a:rPr lang="fr-FR" dirty="0"/>
            </a:br>
            <a:r>
              <a:rPr lang="fr-CA" dirty="0" err="1">
                <a:cs typeface="Arial"/>
              </a:rPr>
              <a:t>ReBâtir</a:t>
            </a:r>
            <a:endParaRPr lang="fr-FR" dirty="0" err="1"/>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251453" cy="3753584"/>
          </a:xfrm>
        </p:spPr>
        <p:txBody>
          <a:bodyPr vert="horz" lIns="91440" tIns="45720" rIns="91440" bIns="45720" rtlCol="0" anchor="t">
            <a:normAutofit/>
          </a:bodyPr>
          <a:lstStyle/>
          <a:p>
            <a:r>
              <a:rPr lang="fr-FR" sz="2800" dirty="0">
                <a:solidFill>
                  <a:schemeClr val="accent2"/>
                </a:solidFill>
                <a:cs typeface="Arial"/>
              </a:rPr>
              <a:t>4 heures de consultation juridique gratuite</a:t>
            </a:r>
            <a:endParaRPr lang="fr-FR" dirty="0">
              <a:solidFill>
                <a:schemeClr val="accent2"/>
              </a:solidFill>
            </a:endParaRPr>
          </a:p>
          <a:p>
            <a:endParaRPr lang="fr-FR" sz="2000" dirty="0">
              <a:highlight>
                <a:srgbClr val="FFFF00"/>
              </a:highlight>
            </a:endParaRPr>
          </a:p>
          <a:p>
            <a:endParaRPr lang="fr-CA" sz="1800" u="sng" dirty="0">
              <a:solidFill>
                <a:schemeClr val="accent2"/>
              </a:solidFill>
              <a:highlight>
                <a:srgbClr val="F5F5F5"/>
              </a:highlight>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CA" sz="1800" dirty="0">
                <a:solidFill>
                  <a:srgbClr val="333F48"/>
                </a:solidFill>
                <a:cs typeface="Arial"/>
                <a:hlinkClick r:id="rId3">
                  <a:extLst>
                    <a:ext uri="{A12FA001-AC4F-418D-AE19-62706E023703}">
                      <ahyp:hlinkClr xmlns:ahyp="http://schemas.microsoft.com/office/drawing/2018/hyperlinkcolor" val="tx"/>
                    </a:ext>
                  </a:extLst>
                </a:hlinkClick>
              </a:rPr>
              <a:t>Rebâtir.ca</a:t>
            </a:r>
            <a:endParaRPr lang="fr-FR">
              <a:solidFill>
                <a:srgbClr val="333F48"/>
              </a:solidFill>
              <a:hlinkClick r:id="rId3">
                <a:extLst>
                  <a:ext uri="{A12FA001-AC4F-418D-AE19-62706E023703}">
                    <ahyp:hlinkClr xmlns:ahyp="http://schemas.microsoft.com/office/drawing/2018/hyperlinkcolor" val="tx"/>
                  </a:ext>
                </a:extLst>
              </a:hlinkClick>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55850" y="5266735"/>
            <a:ext cx="914400" cy="914400"/>
          </a:xfrm>
          <a:prstGeom prst="rect">
            <a:avLst/>
          </a:prstGeom>
        </p:spPr>
      </p:pic>
      <p:pic>
        <p:nvPicPr>
          <p:cNvPr id="14" name="Image 13" descr="Une image contenant texte, capture d’écran, Police, Marque&#10;&#10;Description générée automatiquement">
            <a:extLst>
              <a:ext uri="{FF2B5EF4-FFF2-40B4-BE49-F238E27FC236}">
                <a16:creationId xmlns:a16="http://schemas.microsoft.com/office/drawing/2014/main" id="{4F62EF25-BDBD-B3ED-015A-BE7A7377C9DC}"/>
              </a:ext>
            </a:extLst>
          </p:cNvPr>
          <p:cNvPicPr>
            <a:picLocks noChangeAspect="1"/>
          </p:cNvPicPr>
          <p:nvPr/>
        </p:nvPicPr>
        <p:blipFill>
          <a:blip r:embed="rId11"/>
          <a:stretch>
            <a:fillRect/>
          </a:stretch>
        </p:blipFill>
        <p:spPr>
          <a:xfrm>
            <a:off x="5689390" y="2770517"/>
            <a:ext cx="4810125" cy="2438400"/>
          </a:xfrm>
          <a:prstGeom prst="rect">
            <a:avLst/>
          </a:prstGeom>
        </p:spPr>
      </p:pic>
      <p:sp>
        <p:nvSpPr>
          <p:cNvPr id="9"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spTree>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a:cs typeface="Arial"/>
              </a:rPr>
              <a:t>D'autres ressources</a:t>
            </a:r>
            <a:endParaRPr lang="fr-FR" dirty="0"/>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pPr marL="404495" lvl="2" indent="-404495">
              <a:lnSpc>
                <a:spcPct val="100000"/>
              </a:lnSpc>
              <a:spcBef>
                <a:spcPts val="1000"/>
              </a:spcBef>
              <a:buFont typeface="Police système,Sans-Serif" panose="020B0604020202020204" pitchFamily="34" charset="0"/>
            </a:pPr>
            <a:endParaRPr lang="fr-CA"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err="1">
                <a:solidFill>
                  <a:srgbClr val="212121"/>
                </a:solidFill>
                <a:cs typeface="Arial"/>
              </a:rPr>
              <a:t>JuridiQC</a:t>
            </a:r>
            <a:r>
              <a:rPr lang="fr-CA" sz="2400">
                <a:solidFill>
                  <a:srgbClr val="212121"/>
                </a:solidFill>
                <a:cs typeface="Arial"/>
              </a:rPr>
              <a:t> – outil d'aide au divorce conjoint </a:t>
            </a:r>
            <a:endParaRPr lang="en-US" sz="240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Service de référence du Barreau du Québec </a:t>
            </a:r>
            <a:endParaRPr lang="en-US" sz="2400" dirty="0">
              <a:solidFill>
                <a:srgbClr val="212121"/>
              </a:solidFill>
              <a:cs typeface="Arial"/>
            </a:endParaRPr>
          </a:p>
          <a:p>
            <a:pPr marL="404495" lvl="2" indent="-404495">
              <a:lnSpc>
                <a:spcPct val="100000"/>
              </a:lnSpc>
              <a:spcBef>
                <a:spcPts val="1000"/>
              </a:spcBef>
              <a:buFont typeface="Police système,Sans-Serif" panose="020B0604020202020204" pitchFamily="34" charset="0"/>
            </a:pPr>
            <a:r>
              <a:rPr lang="fr-CA" sz="2400" dirty="0">
                <a:solidFill>
                  <a:srgbClr val="212121"/>
                </a:solidFill>
                <a:cs typeface="Arial"/>
              </a:rPr>
              <a:t>Association des médiateurs familiaux du Québec – Répertoire des médiateurs familiaux au Québec </a:t>
            </a:r>
            <a:endParaRPr lang="fr-CA" dirty="0"/>
          </a:p>
          <a:p>
            <a:pPr marL="404495" lvl="2" indent="-404495">
              <a:lnSpc>
                <a:spcPct val="100000"/>
              </a:lnSpc>
            </a:pPr>
            <a:endParaRPr lang="fr-CA" sz="2400" dirty="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a:latin typeface="Arial"/>
                <a:cs typeface="Arial"/>
              </a:rPr>
              <a:t>Prendre action</a:t>
            </a:r>
            <a:br>
              <a:rPr lang="fr-CA" sz="1800" b="1" i="0" u="none" strike="noStrike" dirty="0">
                <a:effectLst/>
                <a:latin typeface="Arial" panose="020B0604020202020204" pitchFamily="34" charset="0"/>
              </a:rPr>
            </a:br>
            <a:r>
              <a:rPr lang="fr-CA" sz="4000" dirty="0">
                <a:solidFill>
                  <a:schemeClr val="accent2"/>
                </a:solidFill>
                <a:latin typeface="Arial"/>
                <a:cs typeface="Arial"/>
              </a:rPr>
              <a:t>Qu’est-ce que Neha pourrait faire?</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fontAlgn="base">
              <a:lnSpc>
                <a:spcPct val="100000"/>
              </a:lnSpc>
            </a:pPr>
            <a:r>
              <a:rPr lang="fr-CA" sz="2400" b="1" dirty="0">
                <a:solidFill>
                  <a:srgbClr val="212121"/>
                </a:solidFill>
                <a:cs typeface="Arial"/>
              </a:rPr>
              <a:t>Trouver son acte de mariage et en faire une copie</a:t>
            </a:r>
            <a:endParaRPr lang="en-US" sz="2400" dirty="0">
              <a:solidFill>
                <a:srgbClr val="212121"/>
              </a:solidFill>
              <a:cs typeface="Arial"/>
            </a:endParaRPr>
          </a:p>
          <a:p>
            <a:pPr>
              <a:lnSpc>
                <a:spcPct val="100000"/>
              </a:lnSpc>
            </a:pPr>
            <a:endParaRPr lang="fr-CA" sz="2400" dirty="0">
              <a:solidFill>
                <a:srgbClr val="212121"/>
              </a:solidFill>
              <a:cs typeface="Arial"/>
            </a:endParaRPr>
          </a:p>
          <a:p>
            <a:pPr>
              <a:lnSpc>
                <a:spcPct val="100000"/>
              </a:lnSpc>
            </a:pPr>
            <a:r>
              <a:rPr lang="fr-CA" sz="2400" b="1" dirty="0">
                <a:solidFill>
                  <a:srgbClr val="212121"/>
                </a:solidFill>
                <a:cs typeface="Arial"/>
              </a:rPr>
              <a:t>Vérifier si elle est admissible à l'aide juridique</a:t>
            </a:r>
            <a:endParaRPr lang="fr-CA" sz="2400" dirty="0">
              <a:solidFill>
                <a:srgbClr val="212121"/>
              </a:solidFill>
              <a:cs typeface="Arial"/>
            </a:endParaRPr>
          </a:p>
          <a:p>
            <a:pPr>
              <a:lnSpc>
                <a:spcPct val="100000"/>
              </a:lnSpc>
            </a:pPr>
            <a:endParaRPr lang="fr-CA" sz="2400" dirty="0">
              <a:solidFill>
                <a:srgbClr val="212121"/>
              </a:solidFill>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Visage humain, dessin, illustration, Dessin animé&#10;&#10;Description générée automatiquement">
            <a:extLst>
              <a:ext uri="{FF2B5EF4-FFF2-40B4-BE49-F238E27FC236}">
                <a16:creationId xmlns:a16="http://schemas.microsoft.com/office/drawing/2014/main" id="{71F4EA16-03F1-67B7-45EC-1FCBDA2962A4}"/>
              </a:ext>
            </a:extLst>
          </p:cNvPr>
          <p:cNvPicPr>
            <a:picLocks noGrp="1" noChangeAspect="1"/>
          </p:cNvPicPr>
          <p:nvPr>
            <p:ph sz="half" idx="1"/>
          </p:nvPr>
        </p:nvPicPr>
        <p:blipFill>
          <a:blip r:embed="rId4"/>
          <a:stretch>
            <a:fillRect/>
          </a:stretch>
        </p:blipFill>
        <p:spPr>
          <a:xfrm>
            <a:off x="1415565" y="1531519"/>
            <a:ext cx="4747403" cy="4689894"/>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cs typeface="Arial"/>
              </a:rPr>
              <a:t>Éducaloi remercie la Maison Bleue et Femmes du monde à Côte-des-Neiges pour leur précieuse collaboration.</a:t>
            </a:r>
          </a:p>
          <a:p>
            <a:pPr marL="0" indent="0" algn="ctr">
              <a:buNone/>
            </a:pP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r>
              <a:rPr lang="fr-FR" sz="2400" dirty="0">
                <a:cs typeface="Arial"/>
              </a:rPr>
              <a:t>Cet atelier a été réalisé avec le soutien de</a:t>
            </a:r>
          </a:p>
          <a:p>
            <a:pPr marL="0" indent="0" algn="ctr">
              <a:buNone/>
            </a:pPr>
            <a:endParaRPr lang="fr-FR" sz="2400" dirty="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2"/>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222099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dirty="0">
                <a:effectLst/>
                <a:latin typeface="Arial" panose="020B0604020202020204" pitchFamily="34" charset="0"/>
              </a:rPr>
              <a:t>Observer la situation</a:t>
            </a:r>
            <a:br>
              <a:rPr lang="fr-CA" sz="1800" b="1" i="0" u="none" strike="noStrike" dirty="0">
                <a:solidFill>
                  <a:srgbClr val="00A9CE"/>
                </a:solidFill>
                <a:effectLst/>
                <a:latin typeface="Arial" panose="020B0604020202020204" pitchFamily="34" charset="0"/>
              </a:rPr>
            </a:br>
            <a:r>
              <a:rPr lang="fr-CA" sz="4000" b="1" i="0" u="none" strike="noStrike" dirty="0">
                <a:solidFill>
                  <a:srgbClr val="333F48"/>
                </a:solidFill>
                <a:effectLst/>
                <a:latin typeface="Arial" panose="020B0604020202020204" pitchFamily="34" charset="0"/>
              </a:rPr>
              <a:t>Que voyez-vous ici?</a:t>
            </a:r>
            <a:endParaRPr lang="fr-FR" sz="4000" dirty="0"/>
          </a:p>
        </p:txBody>
      </p:sp>
      <p:pic>
        <p:nvPicPr>
          <p:cNvPr id="6" name="Espace réservé du contenu 5" descr="Une image contenant Visage humain, dessin, illustration, Dessin animé&#10;&#10;Description générée automatiquement">
            <a:extLst>
              <a:ext uri="{FF2B5EF4-FFF2-40B4-BE49-F238E27FC236}">
                <a16:creationId xmlns:a16="http://schemas.microsoft.com/office/drawing/2014/main" id="{3B6561F1-336F-28E3-FB3F-04492C7FF1F2}"/>
              </a:ext>
            </a:extLst>
          </p:cNvPr>
          <p:cNvPicPr>
            <a:picLocks noGrp="1" noChangeAspect="1"/>
          </p:cNvPicPr>
          <p:nvPr>
            <p:ph sz="half" idx="2"/>
          </p:nvPr>
        </p:nvPicPr>
        <p:blipFill>
          <a:blip r:embed="rId4"/>
          <a:stretch>
            <a:fillRect/>
          </a:stretch>
        </p:blipFill>
        <p:spPr>
          <a:xfrm>
            <a:off x="3535643" y="1606091"/>
            <a:ext cx="5115498" cy="5115498"/>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dirty="0">
                <a:effectLst/>
                <a:latin typeface="Arial"/>
                <a:cs typeface="Arial"/>
              </a:rPr>
              <a:t>Comprendre les enjeux juridiques</a:t>
            </a:r>
            <a:br>
              <a:rPr lang="fr-CA" sz="1800" b="1" i="0" u="none" strike="noStrike" dirty="0">
                <a:effectLst/>
                <a:latin typeface="Arial" panose="020B0604020202020204" pitchFamily="34" charset="0"/>
              </a:rPr>
            </a:br>
            <a:r>
              <a:rPr lang="fr-CA" sz="4000" b="1" i="0" u="none" strike="noStrike" dirty="0">
                <a:solidFill>
                  <a:schemeClr val="accent2"/>
                </a:solidFill>
                <a:effectLst/>
                <a:latin typeface="Arial"/>
                <a:cs typeface="Arial"/>
              </a:rPr>
              <a:t>L’histoire de</a:t>
            </a:r>
            <a:r>
              <a:rPr lang="fr-CA" sz="4000" dirty="0">
                <a:solidFill>
                  <a:schemeClr val="accent2"/>
                </a:solidFill>
                <a:latin typeface="Arial"/>
                <a:cs typeface="Arial"/>
              </a:rPr>
              <a:t> Neha</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a:solidFill>
                  <a:srgbClr val="212121"/>
                </a:solidFill>
                <a:cs typeface="Arial"/>
              </a:rPr>
              <a:t>"Je ne veux plus rester avec lui."</a:t>
            </a:r>
            <a:endParaRPr lang="fr-FR">
              <a:solidFill>
                <a:srgbClr val="212121"/>
              </a:solidFill>
              <a:cs typeface="Arial"/>
            </a:endParaRPr>
          </a:p>
          <a:p>
            <a:pPr>
              <a:lnSpc>
                <a:spcPct val="100000"/>
              </a:lnSpc>
            </a:pPr>
            <a:r>
              <a:rPr lang="fr-CA" b="1">
                <a:solidFill>
                  <a:srgbClr val="212121"/>
                </a:solidFill>
                <a:cs typeface="Arial"/>
              </a:rPr>
              <a:t>"Par où commencer?</a:t>
            </a:r>
            <a:endParaRPr lang="fr-CA">
              <a:solidFill>
                <a:srgbClr val="212121"/>
              </a:solidFill>
              <a:cs typeface="Arial"/>
            </a:endParaRPr>
          </a:p>
          <a:p>
            <a:pPr>
              <a:lnSpc>
                <a:spcPct val="100000"/>
              </a:lnSpc>
            </a:pPr>
            <a:r>
              <a:rPr lang="fr-CA" b="1" dirty="0">
                <a:solidFill>
                  <a:srgbClr val="212121"/>
                </a:solidFill>
                <a:cs typeface="Arial"/>
              </a:rPr>
              <a:t>"Ça risque d'être long et cher."</a:t>
            </a:r>
            <a:endParaRPr lang="fr-CA">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Visage humain, dessin, illustration, Dessin animé&#10;&#10;Description générée automatiquement">
            <a:extLst>
              <a:ext uri="{FF2B5EF4-FFF2-40B4-BE49-F238E27FC236}">
                <a16:creationId xmlns:a16="http://schemas.microsoft.com/office/drawing/2014/main" id="{3966C7C7-904B-275C-7D1E-6E966B2B4CFC}"/>
              </a:ext>
            </a:extLst>
          </p:cNvPr>
          <p:cNvPicPr>
            <a:picLocks noChangeAspect="1"/>
          </p:cNvPicPr>
          <p:nvPr/>
        </p:nvPicPr>
        <p:blipFill>
          <a:blip r:embed="rId5"/>
          <a:stretch>
            <a:fillRect/>
          </a:stretch>
        </p:blipFill>
        <p:spPr>
          <a:xfrm>
            <a:off x="1421921" y="1572883"/>
            <a:ext cx="4531743" cy="4459857"/>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a:cs typeface="Arial"/>
              </a:rPr>
              <a:t>Divorcer au Québec : principales règles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b="1">
                <a:solidFill>
                  <a:srgbClr val="212121"/>
                </a:solidFill>
                <a:cs typeface="Arial"/>
              </a:rPr>
              <a:t>Trois raisons officielles</a:t>
            </a:r>
            <a:r>
              <a:rPr lang="fr-CA" sz="2400">
                <a:solidFill>
                  <a:srgbClr val="212121"/>
                </a:solidFill>
                <a:cs typeface="Arial"/>
              </a:rPr>
              <a:t> pour divorcer - généralement </a:t>
            </a:r>
            <a:r>
              <a:rPr lang="fr-CA" sz="2400" b="1">
                <a:solidFill>
                  <a:srgbClr val="212121"/>
                </a:solidFill>
                <a:cs typeface="Arial"/>
              </a:rPr>
              <a:t>séparation 1 an</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Les </a:t>
            </a:r>
            <a:r>
              <a:rPr lang="fr-CA" sz="2400" b="1">
                <a:solidFill>
                  <a:srgbClr val="212121"/>
                </a:solidFill>
                <a:cs typeface="Arial"/>
              </a:rPr>
              <a:t>coûts</a:t>
            </a:r>
            <a:r>
              <a:rPr lang="fr-CA" sz="2400">
                <a:solidFill>
                  <a:srgbClr val="212121"/>
                </a:solidFill>
                <a:cs typeface="Arial"/>
              </a:rPr>
              <a:t> et </a:t>
            </a:r>
            <a:r>
              <a:rPr lang="fr-CA" sz="2400" b="1">
                <a:solidFill>
                  <a:srgbClr val="212121"/>
                </a:solidFill>
                <a:cs typeface="Arial"/>
              </a:rPr>
              <a:t>délais</a:t>
            </a:r>
            <a:r>
              <a:rPr lang="fr-CA" sz="2400">
                <a:solidFill>
                  <a:srgbClr val="212121"/>
                </a:solidFill>
                <a:cs typeface="Arial"/>
              </a:rPr>
              <a:t> peuvent </a:t>
            </a:r>
            <a:r>
              <a:rPr lang="fr-CA" sz="2400" b="1">
                <a:solidFill>
                  <a:srgbClr val="212121"/>
                </a:solidFill>
                <a:cs typeface="Arial"/>
              </a:rPr>
              <a:t>varier</a:t>
            </a:r>
            <a:endParaRPr lang="en-US" sz="240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Une </a:t>
            </a:r>
            <a:r>
              <a:rPr lang="fr-CA" sz="2400" b="1">
                <a:solidFill>
                  <a:srgbClr val="212121"/>
                </a:solidFill>
                <a:cs typeface="Arial"/>
              </a:rPr>
              <a:t>avocate </a:t>
            </a:r>
            <a:r>
              <a:rPr lang="fr-CA" sz="2400">
                <a:solidFill>
                  <a:srgbClr val="212121"/>
                </a:solidFill>
                <a:cs typeface="Arial"/>
              </a:rPr>
              <a:t>ou un avocat peut aider avec les démarches. Les services peuvent parfois être </a:t>
            </a:r>
            <a:r>
              <a:rPr lang="fr-CA" sz="2400" b="1">
                <a:solidFill>
                  <a:srgbClr val="212121"/>
                </a:solidFill>
                <a:cs typeface="Arial"/>
              </a:rPr>
              <a:t>gratuits</a:t>
            </a:r>
            <a:r>
              <a:rPr lang="fr-CA" sz="2400">
                <a:solidFill>
                  <a:srgbClr val="212121"/>
                </a:solidFill>
                <a:cs typeface="Arial"/>
              </a:rPr>
              <a:t> ou à faible coût.</a:t>
            </a:r>
            <a:endParaRPr lang="fr-CA"/>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Se séparer au Québec (couples non mariés) :</a:t>
            </a:r>
            <a:br>
              <a:rPr lang="fr-FR" sz="4000" dirty="0">
                <a:cs typeface="Arial"/>
              </a:rPr>
            </a:br>
            <a:r>
              <a:rPr lang="fr-FR" sz="4000" dirty="0">
                <a:cs typeface="Arial"/>
              </a:rPr>
              <a:t>principales règles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1143000">
              <a:spcBef>
                <a:spcPts val="1000"/>
              </a:spcBef>
            </a:pPr>
            <a:endParaRPr lang="fr-CA" sz="2400" dirty="0">
              <a:solidFill>
                <a:srgbClr val="212121"/>
              </a:solidFill>
              <a:cs typeface="Arial"/>
            </a:endParaRPr>
          </a:p>
          <a:p>
            <a:pPr marL="404495" lvl="2" indent="-404495">
              <a:lnSpc>
                <a:spcPct val="100000"/>
              </a:lnSpc>
            </a:pPr>
            <a:r>
              <a:rPr lang="fr-CA" sz="2400">
                <a:solidFill>
                  <a:srgbClr val="212121"/>
                </a:solidFill>
                <a:cs typeface="Arial"/>
              </a:rPr>
              <a:t>Pas obligatoire d'aller au tribunal </a:t>
            </a:r>
            <a:endParaRPr lang="en-US" sz="2400">
              <a:solidFill>
                <a:srgbClr val="212121"/>
              </a:solidFill>
              <a:cs typeface="Arial"/>
            </a:endParaRPr>
          </a:p>
          <a:p>
            <a:pPr lvl="2">
              <a:lnSpc>
                <a:spcPct val="100000"/>
              </a:lnSpc>
            </a:pPr>
            <a:endParaRPr lang="fr-CA" sz="2400" dirty="0">
              <a:solidFill>
                <a:srgbClr val="212121"/>
              </a:solidFill>
              <a:cs typeface="Arial"/>
            </a:endParaRPr>
          </a:p>
          <a:p>
            <a:pPr marL="404495" lvl="2" indent="-404495">
              <a:lnSpc>
                <a:spcPct val="100000"/>
              </a:lnSpc>
            </a:pPr>
            <a:r>
              <a:rPr lang="fr-CA" sz="2400" dirty="0">
                <a:solidFill>
                  <a:srgbClr val="212121"/>
                </a:solidFill>
                <a:cs typeface="Arial"/>
              </a:rPr>
              <a:t>Parfois, le tribunal peut être utile </a:t>
            </a:r>
            <a:endParaRPr lang="fr-FR"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S'entendre en médiation</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a:solidFill>
                  <a:srgbClr val="212121"/>
                </a:solidFill>
                <a:cs typeface="Arial"/>
              </a:rPr>
              <a:t>Une médiatrice ou un médiateur peut aider le couple à s'entendre </a:t>
            </a:r>
            <a:endParaRPr lang="en-US" sz="240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Services gratuits pour un certain nombre d'heures</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Peut éviter des démarches longues et coûteuses au tribunal</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a:solidFill>
                  <a:schemeClr val="accent2"/>
                </a:solidFill>
              </a:rPr>
              <a:t>Où trouver de l’aide?</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dirty="0">
                <a:solidFill>
                  <a:schemeClr val="accent2"/>
                </a:solidFill>
                <a:highlight>
                  <a:srgbClr val="FFFF00"/>
                </a:highlight>
              </a:rPr>
              <a:t>(Description rapide de leur service)</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FR" sz="2000" dirty="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dirty="0">
                <a:solidFill>
                  <a:schemeClr val="accent2"/>
                </a:solidFill>
              </a:rPr>
              <a:t>Information juridique gratuite en ligne, notamment sur:</a:t>
            </a:r>
            <a:endParaRPr lang="fr-FR" sz="2000" dirty="0">
              <a:solidFill>
                <a:schemeClr val="accent2"/>
              </a:solidFill>
              <a:cs typeface="Arial"/>
            </a:endParaRPr>
          </a:p>
          <a:p>
            <a:pPr marL="342900" indent="-342900">
              <a:buChar char="•"/>
            </a:pPr>
            <a:r>
              <a:rPr lang="fr-FR" sz="2000" dirty="0">
                <a:solidFill>
                  <a:schemeClr val="accent2"/>
                </a:solidFill>
                <a:cs typeface="Arial"/>
              </a:rPr>
              <a:t>La famille, le couple, la séparation et le divorce</a:t>
            </a:r>
          </a:p>
          <a:p>
            <a:pPr marL="342900" indent="-342900">
              <a:buChar char="•"/>
            </a:pPr>
            <a:r>
              <a:rPr lang="fr-FR" sz="2000" dirty="0">
                <a:solidFill>
                  <a:schemeClr val="accent2"/>
                </a:solidFill>
                <a:cs typeface="Arial"/>
              </a:rPr>
              <a:t>Le logement</a:t>
            </a:r>
          </a:p>
          <a:p>
            <a:pPr marL="342900" indent="-342900">
              <a:buChar char="•"/>
            </a:pPr>
            <a:r>
              <a:rPr lang="fr-FR" sz="2000" dirty="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dirty="0">
              <a:cs typeface="Arial"/>
            </a:endParaRPr>
          </a:p>
          <a:p>
            <a:endParaRPr lang="fr-FR" sz="2000" dirty="0">
              <a:cs typeface="Arial"/>
            </a:endParaRPr>
          </a:p>
          <a:p>
            <a:r>
              <a:rPr lang="fr-FR" sz="2000" dirty="0">
                <a:solidFill>
                  <a:schemeClr val="accent2"/>
                </a:solidFill>
                <a:ea typeface="+mn-lt"/>
                <a:cs typeface="+mn-lt"/>
                <a:hlinkClick r:id="rId3">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spTree>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https://www.educationjuridique.ca/fr/intervenant/trousses-obnl/partir-et-se-reconstruire-se-separer-ou-divorcer-en-contexte-dimmigration/</Url>
      <Description>https://www.educationjuridique.ca/fr/intervenant/trousses-obnl/partir-et-se-reconstruire-se-separer-ou-divorcer-en-contexte-dimmigration/</Description>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 xsi:nil="true"/>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educationjuridique.ca:Type d'activité:Trousse clé en main</TermName>
          <TermId xmlns="http://schemas.microsoft.com/office/infopath/2007/PartnerControls">3abe23ac-b6cc-41fc-aa46-c58121215972</TermId>
        </TermInfo>
      </Terms>
    </i907d86ec4584f6cb358ae81bbc1ea6b>
    <Date_x0020_d_x0027_impression xmlns="7c4c9101-ca6c-4953-bf15-5ed2fb777a67" xsi:nil="true"/>
    <Refonte_migré xmlns="7c4c9101-ca6c-4953-bf15-5ed2fb777a67">false</Refonte_migré>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TaxCatchAll xmlns="7c4c9101-ca6c-4953-bf15-5ed2fb777a67">
      <Value>4511</Value>
    </TaxCatchAll>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Publi_x00e9__x0020_sur xmlns="319a9c1d-6107-471a-83e8-1a40088b297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6" ma:contentTypeDescription="Crée un document." ma:contentTypeScope="" ma:versionID="fecd9b592a6078aa8757adc8a40f72db">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6eef3f578ecd4af849277ee30c1ed6f8"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Type_x0020_d_x0027_activité" minOccurs="0"/>
                <xsd:element ref="ns2:EnLigneEN" minOccurs="0"/>
                <xsd:element ref="ns3:MediaServiceLocation"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3:Publi_x00e9__x0020_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7" nillable="true" ma:displayName="Description" ma:description="Description de l’ensemble de documents" ma:hidden="true" ma:internalName="DocumentSetDescription" ma:readOnly="false">
      <xsd:simpleType>
        <xsd:restriction base="dms:Note"/>
      </xsd:simpleType>
    </xsd:element>
    <xsd:element name="PublishingStartDate" ma:index="40"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1"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0" nillable="true" ma:displayName="Z_OLD_Langue(old)"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enumeration value="Éducaloi"/>
                    <xsd:enumeration value="Extern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dexed="true" ma:internalName="MiseAJour">
      <xsd:simpleType>
        <xsd:restriction base="dms:DateTime"/>
      </xsd:simpleType>
    </xsd:element>
    <xsd:element name="Champ_x0020_d_x0027_expertise12" ma:index="11" nillable="true" ma:displayName="Champ d'expertise" ma:format="Dropdown" ma:hidden="true" ma:internalName="Champ_x0020_d_x0027_expertise12">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0" nillable="true" ma:displayName="Nb pages" ma:decimals="0" ma:hidden="true" ma:internalName="nb_x0020_pages" ma:readOnly="false" ma:percentage="FALSE">
      <xsd:simpleType>
        <xsd:restriction base="dms:Number"/>
      </xsd:simpleType>
    </xsd:element>
    <xsd:element name="Partenariat" ma:index="21" nillable="true" ma:displayName="Partenariat" ma:format="Dropdown" ma:hidden="true" ma:internalName="Partenariat">
      <xsd:simpleType>
        <xsd:union memberTypes="dms:Text">
          <xsd:simpleType>
            <xsd:restriction base="dms:Choice">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restriction>
          </xsd:simpleType>
        </xsd:union>
      </xsd:simpleType>
    </xsd:element>
    <xsd:element name="Durée_x0020__x0028_minutes_x0029_" ma:index="22"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3" nillable="true" ma:displayName="Année de développement" ma:format="Dropdown" ma:hidden="true" ma:internalName="Ann_x00e9_e_x0020_de_x0020_d_x00e9_veloppement">
      <xsd:simpleType>
        <xsd:restriction base="dms:Text">
          <xsd:maxLength value="255"/>
        </xsd:restriction>
      </xsd:simpleType>
    </xsd:element>
    <xsd:element name="Coordo_x0020_responsable" ma:index="24"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5" nillable="true" ma:displayName="Titre de la série"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1"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2" nillable="true" ma:displayName="Z_OLD_Categorie" ma:format="Dropdown" ma:hidden="true" ma:list="86ababbb-d499-4b91-9d52-7485cd8b0809" ma:internalName="Categorie" ma:readOnly="false" ma:showField="Title">
      <xsd:simpleType>
        <xsd:restriction base="dms:Lookup"/>
      </xsd:simpleType>
    </xsd:element>
    <xsd:element name="SharedWithUsers" ma:index="34"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5" nillable="true" ma:displayName="Z_OLD_Dernière animation" ma:format="DateOnly" ma:hidden="true" ma:internalName="Derni_x00e8_re_x0020_animation" ma:readOnly="false">
      <xsd:simpleType>
        <xsd:restriction base="dms:DateTime"/>
      </xsd:simpleType>
    </xsd:element>
    <xsd:element name="SharedWithDetails" ma:index="36" nillable="true" ma:displayName="Partagé avec détails" ma:hidden="true" ma:internalName="SharedWithDetails" ma:readOnly="true">
      <xsd:simpleType>
        <xsd:restriction base="dms:Note"/>
      </xsd:simpleType>
    </xsd:element>
    <xsd:element name="Derniers_animateurs" ma:index="38"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2" nillable="true" ma:displayName="Z_OLD_En ligne" ma:default="0" ma:hidden="true" ma:internalName="EnLigneFR" ma:readOnly="false">
      <xsd:simpleType>
        <xsd:restriction base="dms:Boolean"/>
      </xsd:simpleType>
    </xsd:element>
    <xsd:element name="Intervenants" ma:index="43"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6" nillable="true" ma:displayName="Refonte_migré" ma:default="0" ma:hidden="true" ma:internalName="Refonte_migr_x00e9_" ma:readOnly="false">
      <xsd:simpleType>
        <xsd:restriction base="dms:Boolean"/>
      </xsd:simpleType>
    </xsd:element>
    <xsd:element name="Type_x0020_d_x0027_activité" ma:index="47" nillable="true" ma:displayName="Type d'activité (old)"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48" nillable="true" ma:displayName="Z_OLD_En ligne (ANG)" ma:default="0" ma:hidden="true" ma:internalName="EnLigneEN" ma:readOnly="false">
      <xsd:simpleType>
        <xsd:restriction base="dms:Boolean"/>
      </xsd:simpleType>
    </xsd:element>
    <xsd:element name="Disciplines_x0020_scolaires" ma:index="50"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1"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Disponible" ma:index="71" nillable="true" ma:displayName="Z_OLD_Disponible à la commande en ligne" ma:default="1" ma:hidden="true" ma:internalName="Disponibl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lcf76f155ced4ddcb4097134ff3c332f" ma:index="27"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false">
      <xsd:simpleType>
        <xsd:restriction base="dms:Text"/>
      </xsd:simpleType>
    </xsd:element>
    <xsd:element name="MediaServiceSearchProperties" ma:index="29" nillable="true" ma:displayName="MediaServiceSearchProperties" ma:hidden="true" ma:internalName="MediaServiceSearchProperties" ma:readOnly="false">
      <xsd:simpleType>
        <xsd:restriction base="dms:Note"/>
      </xsd:simpleType>
    </xsd:element>
    <xsd:element name="Client_x00e8_les" ma:index="33" nillable="true" ma:displayName="Z_OLD_Clientèles" ma:format="Dropdown" ma:hidden="true" ma:internalName="Client_x00e8_les" ma:readOnly="false">
      <xsd:simpleType>
        <xsd:restriction base="dms:Note"/>
      </xsd:simpleType>
    </xsd:element>
    <xsd:element name="MediaLengthInSeconds" ma:index="39" nillable="true" ma:displayName="Length (seconds)" ma:hidden="true" ma:internalName="MediaLengthInSeconds" ma:readOnly="true">
      <xsd:simpleType>
        <xsd:restriction base="dms:Unknown"/>
      </xsd:simpleType>
    </xsd:element>
    <xsd:element name="MediaServiceKeyPoints" ma:index="44" nillable="true" ma:displayName="KeyPoints" ma:hidden="true" ma:internalName="MediaServiceKeyPoints" ma:readOnly="true">
      <xsd:simpleType>
        <xsd:restriction base="dms:Note"/>
      </xsd:simpleType>
    </xsd:element>
    <xsd:element name="MediaServiceFastMetadata" ma:index="45" nillable="true" ma:displayName="MediaServiceFastMetadata" ma:hidden="true" ma:internalName="MediaServiceFastMetadata" ma:readOnly="true">
      <xsd:simpleType>
        <xsd:restriction base="dms:Note"/>
      </xsd:simpleType>
    </xsd:element>
    <xsd:element name="MediaServiceLocation" ma:index="49" nillable="true" ma:displayName="Location" ma:hidden="true" ma:internalName="MediaServiceLocation" ma:readOnly="false">
      <xsd:simpleType>
        <xsd:restriction base="dms:Text"/>
      </xsd:simpleType>
    </xsd:element>
    <xsd:element name="MediaServiceDateTaken" ma:index="53" nillable="true" ma:displayName="MediaServiceDateTaken" ma:description="" ma:hidden="true" ma:internalName="MediaServiceDateTaken" ma:readOnly="true">
      <xsd:simpleType>
        <xsd:restriction base="dms:Text"/>
      </xsd:simpleType>
    </xsd:element>
    <xsd:element name="MediaServiceAutoKeyPoints" ma:index="55" nillable="true" ma:displayName="MediaServiceAutoKeyPoints" ma:hidden="true" ma:internalName="MediaServiceAutoKeyPoints" ma:readOnly="false">
      <xsd:simpleType>
        <xsd:restriction base="dms:Note"/>
      </xsd:simpleType>
    </xsd:element>
    <xsd:element name="MediaServiceGenerationTime" ma:index="56" nillable="true" ma:displayName="MediaServiceGenerationTime" ma:hidden="true" ma:internalName="MediaServiceGenerationTime" ma:readOnly="true">
      <xsd:simpleType>
        <xsd:restriction base="dms:Text"/>
      </xsd:simpleType>
    </xsd:element>
    <xsd:element name="_Lien" ma:index="57"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58" nillable="true" ma:displayName="Extracted Text" ma:hidden="true" ma:internalName="MediaServiceOCR" ma:readOnly="true">
      <xsd:simpleType>
        <xsd:restriction base="dms:Note"/>
      </xsd:simpleType>
    </xsd:element>
    <xsd:element name="i907d86ec4584f6cb358ae81bbc1ea6b" ma:index="59"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0"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1" nillable="true" ma:displayName="Date Alerte" ma:format="DateOnly" ma:hidden="true" ma:internalName="Date_Alerte" ma:readOnly="false">
      <xsd:simpleType>
        <xsd:restriction base="dms:DateTime"/>
      </xsd:simpleType>
    </xsd:element>
    <xsd:element name="MediaServiceEventHashCode" ma:index="62" nillable="true" ma:displayName="MediaServiceEventHashCode" ma:hidden="true" ma:internalName="MediaServiceEventHashCode" ma:readOnly="true">
      <xsd:simpleType>
        <xsd:restriction base="dms:Text"/>
      </xsd:simpleType>
    </xsd:element>
    <xsd:element name="MediaServiceMetadata" ma:index="66" nillable="true" ma:displayName="MediaServiceMetadata" ma:hidden="true" ma:internalName="MediaServiceMetadata" ma:readOnly="true">
      <xsd:simpleType>
        <xsd:restriction base="dms:Note"/>
      </xsd:simpleType>
    </xsd:element>
    <xsd:element name="Date_x0020_de_x0020_validation_x0020_juridique_x0020_compl_x00e8_te" ma:index="67" nillable="true" ma:displayName="Date de validation juridique complète" ma:format="DateOnly" ma:hidden="true" ma:internalName="Date_x0020_de_x0020_validation_x0020_juridique_x0020_compl_x00e8_te" ma:readOnly="false">
      <xsd:simpleType>
        <xsd:restriction base="dms:DateTime"/>
      </xsd:simpleType>
    </xsd:element>
    <xsd:element name="Date_x0020_de_x0020_validation_x0020_CCD_x002f_p_x00e9_dago_x002f_graphique" ma:index="68" nillable="true" ma:displayName="Date de validation CCD/pédago/graphique" ma:format="DateOnly" ma:hidden="true" ma:internalName="Date_x0020_de_x0020_validation_x0020_CCD_x002f_p_x00e9_dago_x002f_graphique" ma:readOnly="false">
      <xsd:simpleType>
        <xsd:restriction base="dms:DateTime"/>
      </xsd:simpleType>
    </xsd:element>
    <xsd:element name="MediaServiceBillingMetadata" ma:index="69" nillable="true" ma:displayName="MediaServiceBillingMetadata" ma:hidden="true" ma:internalName="MediaServiceBillingMetadata" ma:readOnly="true">
      <xsd:simpleType>
        <xsd:restriction base="dms:Note"/>
      </xsd:simpleType>
    </xsd:element>
    <xsd:element name="Publi_x00e9__x0020_sur" ma:index="72" nillable="true" ma:displayName="Publié sur" ma:format="Dropdown" ma:internalName="Publi_x00e9__x0020_sur">
      <xsd:simpleType>
        <xsd:restriction base="dms:Choice">
          <xsd:enumeration value="educaloi.qc.ca (youtube)"/>
          <xsd:enumeration value="Youtube"/>
          <xsd:enumeration value="Site du MJQ"/>
          <xsd:enumeration value="N/A"/>
          <xsd:enumeration value="Facebo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2.xml><?xml version="1.0" encoding="utf-8"?>
<ds:datastoreItem xmlns:ds="http://schemas.openxmlformats.org/officeDocument/2006/customXml" ds:itemID="{CAE8C6C2-DDA4-4AE5-86FD-885A7AFED248}">
  <ds:schemaRefs>
    <ds:schemaRef ds:uri="http://schemas.microsoft.com/office/2006/documentManagement/types"/>
    <ds:schemaRef ds:uri="0caddf82-89a6-4838-8327-d09ffc8737ba"/>
    <ds:schemaRef ds:uri="http://www.w3.org/XML/1998/namespace"/>
    <ds:schemaRef ds:uri="http://purl.org/dc/terms/"/>
    <ds:schemaRef ds:uri="http://purl.org/dc/dcmitype/"/>
    <ds:schemaRef ds:uri="8ee12ee5-159c-4bfa-a4d1-c6eb204610cd"/>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319a9c1d-6107-471a-83e8-1a40088b2974"/>
    <ds:schemaRef ds:uri="http://schemas.microsoft.com/sharepoint/v3"/>
    <ds:schemaRef ds:uri="7c4c9101-ca6c-4953-bf15-5ed2fb777a67"/>
  </ds:schemaRefs>
</ds:datastoreItem>
</file>

<file path=customXml/itemProps3.xml><?xml version="1.0" encoding="utf-8"?>
<ds:datastoreItem xmlns:ds="http://schemas.openxmlformats.org/officeDocument/2006/customXml" ds:itemID="{9DF12046-2097-4E7F-BB8D-9282F72466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93</TotalTime>
  <Words>4225</Words>
  <Application>Microsoft Office PowerPoint</Application>
  <PresentationFormat>Grand écran</PresentationFormat>
  <Paragraphs>379</Paragraphs>
  <Slides>16</Slides>
  <Notes>15</Notes>
  <HiddenSlides>1</HiddenSlides>
  <MMClips>0</MMClip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Thème Office</vt:lpstr>
      <vt:lpstr>Je pense me séparer Mon couple</vt:lpstr>
      <vt:lpstr>Observer la situation Que voyez-vous ici?</vt:lpstr>
      <vt:lpstr>Comprendre les enjeux juridiques L’histoire de Neha</vt:lpstr>
      <vt:lpstr>Divorcer au Québec : principales règles</vt:lpstr>
      <vt:lpstr>Se séparer au Québec (couples non mariés) : principales règles</vt:lpstr>
      <vt:lpstr>S'entendre en médiation</vt:lpstr>
      <vt:lpstr>Présentation PowerPoint</vt:lpstr>
      <vt:lpstr>Trouver de l'aide (Nom de l’organisme)</vt:lpstr>
      <vt:lpstr>Trouver de l'aide Éducaloi</vt:lpstr>
      <vt:lpstr>Trouver de l'aide Centres Info Justice</vt:lpstr>
      <vt:lpstr>Trouver de l'aide Inform'elle</vt:lpstr>
      <vt:lpstr>Trouver de l'aide ReBâtir</vt:lpstr>
      <vt:lpstr>D'autres ressources</vt:lpstr>
      <vt:lpstr>Prendre action Qu’est-ce que Neha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772</cp:revision>
  <dcterms:created xsi:type="dcterms:W3CDTF">2024-06-10T18:08:19Z</dcterms:created>
  <dcterms:modified xsi:type="dcterms:W3CDTF">2026-03-03T16:56:00Z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7a97be4e-4108-471a-98d3-b96c151826c3</vt:lpwstr>
  </property>
  <property fmtid="{D5CDD505-2E9C-101B-9397-08002B2CF9AE}" pid="12" name="ArticulateGUID">
    <vt:lpwstr>0500C723-052A-48DE-B32A-AE046AAD2BE6</vt:lpwstr>
  </property>
  <property fmtid="{D5CDD505-2E9C-101B-9397-08002B2CF9AE}" pid="13" name="ArticulatePath">
    <vt:lpwstr>https://educaloi.sharepoint.com/projets/081000/3_Productions_livrables/3_Atelier_ÉJ_Femmes/VF_Ateliers_FMC_apres_reforme_PL56_en_cours/7_Je pense me séparer_FMC_en_cours</vt:lpwstr>
  </property>
  <property fmtid="{D5CDD505-2E9C-101B-9397-08002B2CF9AE}" pid="14" name="_dlc_DocId">
    <vt:lpwstr>EDUC-1465940978-590</vt:lpwstr>
  </property>
  <property fmtid="{D5CDD505-2E9C-101B-9397-08002B2CF9AE}" pid="15" name="_SourceUrl">
    <vt:lpwstr/>
  </property>
  <property fmtid="{D5CDD505-2E9C-101B-9397-08002B2CF9AE}" pid="16" name="Titre anglais">
    <vt:lpwstr>To walk away and rebuild</vt:lpwstr>
  </property>
  <property fmtid="{D5CDD505-2E9C-101B-9397-08002B2CF9AE}" pid="17" name="_SharedFileIndex">
    <vt:lpwstr/>
  </property>
  <property fmtid="{D5CDD505-2E9C-101B-9397-08002B2CF9AE}" pid="18" name="TaxCatchAll">
    <vt:lpwstr/>
  </property>
  <property fmtid="{D5CDD505-2E9C-101B-9397-08002B2CF9AE}" pid="19" name="_Categorisation">
    <vt:lpwstr>4511;#educationjuridique.ca:Type d'activité:Trousse clé en main|3abe23ac-b6cc-41fc-aa46-c58121215972</vt:lpwstr>
  </property>
  <property fmtid="{D5CDD505-2E9C-101B-9397-08002B2CF9AE}" pid="20" name="_dlc_DocIdUrl">
    <vt:lpwstr>https://educaloi.sharepoint.com/projets/_layouts/15/DocIdRedir.aspx?ID=EDUC-1465940978-590, EDUC-1465940978-590</vt:lpwstr>
  </property>
  <property fmtid="{D5CDD505-2E9C-101B-9397-08002B2CF9AE}" pid="21" name="Refonte_migré">
    <vt:bool>false</vt:bool>
  </property>
  <property fmtid="{D5CDD505-2E9C-101B-9397-08002B2CF9AE}" pid="22" name="Publications">
    <vt:bool>false</vt:bool>
  </property>
  <property fmtid="{D5CDD505-2E9C-101B-9397-08002B2CF9AE}" pid="23" name="PublicCible">
    <vt:lpwstr/>
  </property>
  <property fmtid="{D5CDD505-2E9C-101B-9397-08002B2CF9AE}" pid="24" name="EnLigneFR">
    <vt:bool>false</vt:bool>
  </property>
  <property fmtid="{D5CDD505-2E9C-101B-9397-08002B2CF9AE}" pid="25" name="Disciplines scolaires">
    <vt:lpwstr/>
  </property>
  <property fmtid="{D5CDD505-2E9C-101B-9397-08002B2CF9AE}" pid="26" name="SujetGuide">
    <vt:lpwstr/>
  </property>
  <property fmtid="{D5CDD505-2E9C-101B-9397-08002B2CF9AE}" pid="27" name="Graphiste">
    <vt:lpwstr/>
  </property>
  <property fmtid="{D5CDD505-2E9C-101B-9397-08002B2CF9AE}" pid="28" name="Sujet">
    <vt:lpwstr/>
  </property>
  <property fmtid="{D5CDD505-2E9C-101B-9397-08002B2CF9AE}" pid="29" name="Thème_Vidéo">
    <vt:lpwstr/>
  </property>
  <property fmtid="{D5CDD505-2E9C-101B-9397-08002B2CF9AE}" pid="30" name="WP">
    <vt:bool>false</vt:bool>
  </property>
  <property fmtid="{D5CDD505-2E9C-101B-9397-08002B2CF9AE}" pid="31" name="Cat_texte">
    <vt:lpwstr/>
  </property>
  <property fmtid="{D5CDD505-2E9C-101B-9397-08002B2CF9AE}" pid="32" name="Type de contenu">
    <vt:lpwstr/>
  </property>
  <property fmtid="{D5CDD505-2E9C-101B-9397-08002B2CF9AE}" pid="33" name="Commentaire d'impression">
    <vt:lpwstr/>
  </property>
  <property fmtid="{D5CDD505-2E9C-101B-9397-08002B2CF9AE}" pid="34" name="Année de développement">
    <vt:lpwstr/>
  </property>
  <property fmtid="{D5CDD505-2E9C-101B-9397-08002B2CF9AE}" pid="35" name="EnLigneEN">
    <vt:bool>false</vt:bool>
  </property>
  <property fmtid="{D5CDD505-2E9C-101B-9397-08002B2CF9AE}" pid="36" name="Categorie">
    <vt:lpwstr/>
  </property>
  <property fmtid="{D5CDD505-2E9C-101B-9397-08002B2CF9AE}" pid="37" name="SharedWithUsers">
    <vt:lpwstr/>
  </property>
  <property fmtid="{D5CDD505-2E9C-101B-9397-08002B2CF9AE}" pid="38" name="EnLigneEnANGSur">
    <vt:lpwstr/>
  </property>
  <property fmtid="{D5CDD505-2E9C-101B-9397-08002B2CF9AE}" pid="39" name="Sujets">
    <vt:lpwstr/>
  </property>
  <property fmtid="{D5CDD505-2E9C-101B-9397-08002B2CF9AE}" pid="40" name="Clientèles">
    <vt:lpwstr/>
  </property>
  <property fmtid="{D5CDD505-2E9C-101B-9397-08002B2CF9AE}" pid="41" name="Champ d'expertise12">
    <vt:lpwstr/>
  </property>
  <property fmtid="{D5CDD505-2E9C-101B-9397-08002B2CF9AE}" pid="42" name="Publié">
    <vt:bool>false</vt:bool>
  </property>
  <property fmtid="{D5CDD505-2E9C-101B-9397-08002B2CF9AE}" pid="43" name="Type d'activité">
    <vt:lpwstr/>
  </property>
  <property fmtid="{D5CDD505-2E9C-101B-9397-08002B2CF9AE}" pid="44" name="Noeud">
    <vt:lpwstr/>
  </property>
  <property fmtid="{D5CDD505-2E9C-101B-9397-08002B2CF9AE}" pid="45" name="Facebook">
    <vt:bool>false</vt:bool>
  </property>
  <property fmtid="{D5CDD505-2E9C-101B-9397-08002B2CF9AE}" pid="46" name="EnLigneEnFrSur">
    <vt:lpwstr/>
  </property>
  <property fmtid="{D5CDD505-2E9C-101B-9397-08002B2CF9AE}" pid="47" name="Catégories Publications">
    <vt:lpwstr/>
  </property>
  <property fmtid="{D5CDD505-2E9C-101B-9397-08002B2CF9AE}" pid="48" name="Statut">
    <vt:lpwstr/>
  </property>
  <property fmtid="{D5CDD505-2E9C-101B-9397-08002B2CF9AE}" pid="49" name="YouTube">
    <vt:bool>false</vt:bool>
  </property>
  <property fmtid="{D5CDD505-2E9C-101B-9397-08002B2CF9AE}" pid="50" name="Coordo responsable">
    <vt:lpwstr/>
  </property>
  <property fmtid="{D5CDD505-2E9C-101B-9397-08002B2CF9AE}" pid="51" name="Niveau suggéré">
    <vt:lpwstr/>
  </property>
  <property fmtid="{D5CDD505-2E9C-101B-9397-08002B2CF9AE}" pid="52" name="Derniers_animateurs">
    <vt:lpwstr/>
  </property>
  <property fmtid="{D5CDD505-2E9C-101B-9397-08002B2CF9AE}" pid="53" name="Partenariat">
    <vt:lpwstr/>
  </property>
  <property fmtid="{D5CDD505-2E9C-101B-9397-08002B2CF9AE}" pid="54" name="_docset_NoMedatataSyncRequired">
    <vt:lpwstr>False</vt:lpwstr>
  </property>
</Properties>
</file>