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78_A6199CDA.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192_411AE9E6.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17D_5A8AACBD.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10C_A18D60C0.xml" ContentType="application/vnd.ms-powerpoint.comments+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46"/>
  </p:notesMasterIdLst>
  <p:sldIdLst>
    <p:sldId id="261" r:id="rId6"/>
    <p:sldId id="340" r:id="rId7"/>
    <p:sldId id="357" r:id="rId8"/>
    <p:sldId id="354" r:id="rId9"/>
    <p:sldId id="387" r:id="rId10"/>
    <p:sldId id="383" r:id="rId11"/>
    <p:sldId id="267" r:id="rId12"/>
    <p:sldId id="384" r:id="rId13"/>
    <p:sldId id="353" r:id="rId14"/>
    <p:sldId id="365" r:id="rId15"/>
    <p:sldId id="358" r:id="rId16"/>
    <p:sldId id="385" r:id="rId17"/>
    <p:sldId id="337" r:id="rId18"/>
    <p:sldId id="361" r:id="rId19"/>
    <p:sldId id="378" r:id="rId20"/>
    <p:sldId id="359" r:id="rId21"/>
    <p:sldId id="399" r:id="rId22"/>
    <p:sldId id="263" r:id="rId23"/>
    <p:sldId id="262" r:id="rId24"/>
    <p:sldId id="400" r:id="rId25"/>
    <p:sldId id="376" r:id="rId26"/>
    <p:sldId id="398" r:id="rId27"/>
    <p:sldId id="396" r:id="rId28"/>
    <p:sldId id="395" r:id="rId29"/>
    <p:sldId id="341" r:id="rId30"/>
    <p:sldId id="403" r:id="rId31"/>
    <p:sldId id="401" r:id="rId32"/>
    <p:sldId id="344" r:id="rId33"/>
    <p:sldId id="345" r:id="rId34"/>
    <p:sldId id="347" r:id="rId35"/>
    <p:sldId id="346" r:id="rId36"/>
    <p:sldId id="402" r:id="rId37"/>
    <p:sldId id="349" r:id="rId38"/>
    <p:sldId id="348" r:id="rId39"/>
    <p:sldId id="381" r:id="rId40"/>
    <p:sldId id="342" r:id="rId41"/>
    <p:sldId id="339" r:id="rId42"/>
    <p:sldId id="268" r:id="rId43"/>
    <p:sldId id="326" r:id="rId44"/>
    <p:sldId id="332"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717205-1764-52A5-C593-65E56216A39B}" name="Thais Cattani Perroni" initials="TP" userId="S::thais.cattani.perroni@educaloi.qc.ca::cfd5eeab-e9e1-4b2a-b5a4-3d687f911c86" providerId="AD"/>
  <p188:author id="{153F2815-DE20-44CF-A779-796EB7E62D7E}" name="Nathalie Poblete" initials="NP" userId="S::nathalie.poblete@educaloi.qc.ca::7e15881b-6334-4c49-bc06-5daf884d7760" providerId="AD"/>
  <p188:author id="{D5E3323D-43F9-CD11-F45A-07A75F143CD2}" name="Audrey Boursaud" initials="AB" userId="S::audrey.boursaud@educaloi.qc.ca::d3120298-cad6-4218-a5f1-6a452cee08c2" providerId="AD"/>
  <p188:author id="{E338233E-9DEB-0F50-E85D-54192AB860AF}" name="Elsa Jutras-Vigneault" initials="" userId="S::elsa.jutras-vigneault@educaloi.qc.ca::5e309fbe-32f8-435b-bb9d-af4cef43b13f" providerId="AD"/>
  <p188:author id="{C875543F-EFCB-1269-C834-6A663DD0FC22}" name="Ève Bédard" initials="ÈB" userId="S::eve.bedard@educaloi.qc.ca::b415c0ae-2e96-4f44-ad53-4f7d7181f2cc" providerId="AD"/>
  <p188:author id="{657B9D4D-5976-FC7D-1EC7-EE1CE3297483}" name="Kim Bélanger-Baillargeon" initials="KB" userId="S::kim.belanger-baillargeon@educaloi.qc.ca::61e8c17a-4f44-4a20-848f-58a57c92f1ad" providerId="AD"/>
  <p188:author id="{7687F55F-12CA-84C8-1C77-1B6B7CF74B47}" name="Cristina Gitlan" initials="CG" userId="S::cristina.gitlan@educaloi.qc.ca::795b41b9-92e8-4100-8e5c-a65728343707" providerId="AD"/>
  <p188:author id="{104957FF-D58C-BD6D-07CF-427190D2B14C}" name="Alexandra Magazin" initials="AM" userId="S::alexandra.magazin@educaloi.qc.ca::f0303719-bd60-44a4-b577-2f0e933480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EF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92C2D5-2A83-B1F9-A13A-CA28851BED09}" v="81" dt="2026-01-06T21:57:29.544"/>
    <p1510:client id="{DF300B25-86BE-1DDB-F54C-7759A921D7B7}" v="14" dt="2026-01-06T22:02:40.0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286"/>
    <p:restoredTop sz="39763"/>
  </p:normalViewPr>
  <p:slideViewPr>
    <p:cSldViewPr snapToGrid="0">
      <p:cViewPr varScale="1">
        <p:scale>
          <a:sx n="42" d="100"/>
          <a:sy n="42" d="100"/>
        </p:scale>
        <p:origin x="1744" y="176"/>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omments/modernComment_10C_A18D60C0.xml><?xml version="1.0" encoding="utf-8"?>
<p188:cmLst xmlns:a="http://schemas.openxmlformats.org/drawingml/2006/main" xmlns:r="http://schemas.openxmlformats.org/officeDocument/2006/relationships" xmlns:p188="http://schemas.microsoft.com/office/powerpoint/2018/8/main">
  <p188:cm id="{BE773BAF-981F-409E-A935-DC58ED3DF731}" authorId="{D5E3323D-43F9-CD11-F45A-07A75F143CD2}" status="resolved" created="2025-01-10T22:03:48.921" complete="100000">
    <pc:sldMkLst xmlns:pc="http://schemas.microsoft.com/office/powerpoint/2013/main/command">
      <pc:docMk/>
      <pc:sldMk cId="2710397120" sldId="268"/>
    </pc:sldMkLst>
    <p188:txBody>
      <a:bodyPr/>
      <a:lstStyle/>
      <a:p>
        <a:r>
          <a:rPr lang="fr-CA"/>
          <a:t>Ajouter ici les liens vers le mariage, les obligations etc…. Vers educaloi sinon ca fait pas très neutre… 😊
BRAVO LES FILLES DU SUPER BON BOULOT!!!!! C’est vraiment passionnant!</a:t>
        </a:r>
      </a:p>
    </p188:txBody>
  </p188:cm>
</p188:cmLst>
</file>

<file path=ppt/comments/modernComment_178_A6199CDA.xml><?xml version="1.0" encoding="utf-8"?>
<p188:cmLst xmlns:a="http://schemas.openxmlformats.org/drawingml/2006/main" xmlns:r="http://schemas.openxmlformats.org/officeDocument/2006/relationships" xmlns:p188="http://schemas.microsoft.com/office/powerpoint/2018/8/main">
  <p188:cm id="{D827E27C-576F-4339-A0F9-9AD36D64850C}" authorId="{2F717205-1764-52A5-C593-65E56216A39B}" status="resolved" created="2024-09-12T14:05:47.402" complete="100000">
    <pc:sldMkLst xmlns:pc="http://schemas.microsoft.com/office/powerpoint/2013/main/command">
      <pc:docMk/>
      <pc:sldMk cId="2786696410" sldId="376"/>
    </pc:sldMkLst>
    <p188:replyLst>
      <p188:reply id="{E8C59467-93DC-45DE-97E6-4CED75DA8C2C}" authorId="{104957FF-D58C-BD6D-07CF-427190D2B14C}" created="2025-01-07T15:33:26.191">
        <p188:txBody>
          <a:bodyPr/>
          <a:lstStyle/>
          <a:p>
            <a:r>
              <a:rPr lang="fr-CA"/>
              <a:t>[@Thais Cattani Perroni] on l’a bel et bien enlevé du dossier documentaire?</a:t>
            </a:r>
          </a:p>
        </p188:txBody>
      </p188:reply>
    </p188:replyLst>
    <p188:txBody>
      <a:bodyPr/>
      <a:lstStyle/>
      <a:p>
        <a:r>
          <a:rPr lang="fr-FR"/>
          <a:t>[@Alexandra Magazin] Nous avons un document dans le dossier documentaire sur la loi sur l'immigration, que de 1952 à 1978 interdisait l'immigration des personnes homosexuelles. Est-ce qu'on pourrait ajouter une diapo sur ce sujet aussi?</a:t>
        </a:r>
      </a:p>
    </p188:txBody>
  </p188:cm>
  <p188:cm id="{25659218-A922-457D-B80F-A8AB5AC27D41}" authorId="{104957FF-D58C-BD6D-07CF-427190D2B14C}" status="resolved" created="2025-06-25T18:25:35.218" complete="100000">
    <pc:sldMkLst xmlns:pc="http://schemas.microsoft.com/office/powerpoint/2013/main/command">
      <pc:docMk/>
      <pc:sldMk cId="2786696410" sldId="376"/>
    </pc:sldMkLst>
    <p188:txBody>
      <a:bodyPr/>
      <a:lstStyle/>
      <a:p>
        <a:r>
          <a:rPr lang="fr-CA"/>
          <a:t>Audrey - Je dirais pas que le Québec «légalise l’homosexualité». </a:t>
        </a:r>
      </a:p>
    </p188:txBody>
  </p188:cm>
  <p188:cm id="{0BB20FEB-C755-4343-A8A7-E7A9ADA4AF51}" authorId="{104957FF-D58C-BD6D-07CF-427190D2B14C}" status="resolved" created="2025-06-25T18:34:23.267" complete="100000">
    <pc:sldMkLst xmlns:pc="http://schemas.microsoft.com/office/powerpoint/2013/main/command">
      <pc:docMk/>
      <pc:sldMk cId="2786696410" sldId="376"/>
    </pc:sldMkLst>
    <p188:txBody>
      <a:bodyPr/>
      <a:lstStyle/>
      <a:p>
        <a:r>
          <a:rPr lang="fr-CA"/>
          <a:t>Thais - est-ce qu’on peut proposer une activité ou une discussion qui explique ce qu’est la discrimination? 
La Jarnigoine nous a mentionné que c’était un concept mal compris par les personnes à faible niveau de littéracie. On ne s’adresse pas au même public cible, mais je me demande si ça vaudrait quand même la peine de passer plus de temps sur cette notion? </a:t>
        </a:r>
      </a:p>
    </p188:txBody>
  </p188:cm>
  <p188:cm id="{A373DDA3-2559-4235-B5EE-088CA5996F6C}" authorId="{104957FF-D58C-BD6D-07CF-427190D2B14C}" status="resolved" created="2025-06-27T13:38:11.721" complete="100000">
    <pc:sldMkLst xmlns:pc="http://schemas.microsoft.com/office/powerpoint/2013/main/command">
      <pc:docMk/>
      <pc:sldMk cId="2786696410" sldId="376"/>
    </pc:sldMkLst>
    <p188:txBody>
      <a:bodyPr/>
      <a:lstStyle/>
      <a:p>
        <a:r>
          <a:rPr lang="fr-CA"/>
          <a:t>Commentaire d’Audrey: 
Non; elles sont complémentaires! J’ai ajouté plus de détails quand on parle de la Charte canadienne à la prochaine diapo. 
Ordre à revoir? Est-ce qu’on introduit les deux en même temps?</a:t>
        </a:r>
      </a:p>
    </p188:txBody>
  </p188:cm>
  <p188:cm id="{82F317F4-13C2-4FA6-A9BD-9557EE996032}" authorId="{104957FF-D58C-BD6D-07CF-427190D2B14C}" status="resolved" created="2025-06-27T13:41:51.406" complete="100000">
    <pc:sldMkLst xmlns:pc="http://schemas.microsoft.com/office/powerpoint/2013/main/command">
      <pc:docMk/>
      <pc:sldMk cId="2786696410" sldId="376"/>
    </pc:sldMkLst>
    <p188:txBody>
      <a:bodyPr/>
      <a:lstStyle/>
      <a:p>
        <a:r>
          <a:rPr lang="fr-CA"/>
          <a:t>Thais - ce serait intéressant que les jeunes aient accès au texte de la Charte. Quelle serait la meilleure manière de l’intégrer?</a:t>
        </a:r>
      </a:p>
    </p188:txBody>
  </p188:cm>
  <p188:cm id="{B6B27D85-BFC2-4D77-A67C-1105FCB552E0}" authorId="{104957FF-D58C-BD6D-07CF-427190D2B14C}" status="resolved" created="2025-06-27T13:53:32.604" complete="100000">
    <pc:sldMkLst xmlns:pc="http://schemas.microsoft.com/office/powerpoint/2013/main/command">
      <pc:docMk/>
      <pc:sldMk cId="2786696410" sldId="376"/>
    </pc:sldMkLst>
    <p188:txBody>
      <a:bodyPr/>
      <a:lstStyle/>
      <a:p>
        <a:r>
          <a:rPr lang="fr-CA"/>
          <a:t>J’ai joué avec la structure et expliqué davantage ce qu’est la discrimination.</a:t>
        </a:r>
      </a:p>
    </p188:txBody>
  </p188:cm>
</p188:cmLst>
</file>

<file path=ppt/comments/modernComment_17D_5A8AACBD.xml><?xml version="1.0" encoding="utf-8"?>
<p188:cmLst xmlns:a="http://schemas.openxmlformats.org/drawingml/2006/main" xmlns:r="http://schemas.openxmlformats.org/officeDocument/2006/relationships" xmlns:p188="http://schemas.microsoft.com/office/powerpoint/2018/8/main">
  <p188:cm id="{2D01B358-C313-4F87-A778-8461AAEED1F6}" authorId="{104957FF-D58C-BD6D-07CF-427190D2B14C}" status="resolved" created="2025-01-07T19:46:13.193" complete="100000">
    <pc:sldMkLst xmlns:pc="http://schemas.microsoft.com/office/powerpoint/2013/main/command">
      <pc:docMk/>
      <pc:sldMk cId="1519037629" sldId="381"/>
    </pc:sldMkLst>
    <p188:replyLst>
      <p188:reply id="{FDF45BE3-1978-41A5-8275-F39EF040818D}" authorId="{D5E3323D-43F9-CD11-F45A-07A75F143CD2}" created="2025-01-10T22:02:31.512">
        <p188:txBody>
          <a:bodyPr/>
          <a:lstStyle/>
          <a:p>
            <a:r>
              <a:rPr lang="fr-CA"/>
              <a:t>Ne devrait on pas faire un exercice avec cela ou pouvoir distribuer cela aux élèves à la fin de l’activité? Ou alors la distribuer vide pour qu’ils la complètent après la leur en notant les dates que leur explique les profs?  J’adore cette ligne du temps! Mais au niveau visuelle je l’inverserais en dégradé de orange mais à discuter avec Andréanne</a:t>
            </a:r>
          </a:p>
        </p188:txBody>
      </p188:reply>
      <p188:reply id="{7C88EEE9-9036-4CD8-A4D4-602EA9F6C268}" authorId="{D5E3323D-43F9-CD11-F45A-07A75F143CD2}" created="2025-03-13T04:31:09.921">
        <p188:txBody>
          <a:bodyPr/>
          <a:lstStyle/>
          <a:p>
            <a:r>
              <a:rPr lang="fr-CA"/>
              <a:t>Soit on fai une activité sur l’éaglaité des personnes LGBTQ+  soit sur le mariage homosexuel mais pas les deux…. A clarifier. </a:t>
            </a:r>
          </a:p>
        </p188:txBody>
      </p188:reply>
      <p188:reply id="{BB8470F9-159D-4057-9105-776130227DA5}" authorId="{2F717205-1764-52A5-C593-65E56216A39B}" created="2025-03-14T17:49:40.827">
        <p188:txBody>
          <a:bodyPr/>
          <a:lstStyle/>
          <a:p>
            <a:r>
              <a:rPr lang="fr-FR"/>
              <a:t>Je comprends ton point Audrey. Je retirerais les mentions aux changements de loi qui sortent du cadre du mariage, ou qui l'association avec le droit au mariage serait plus difficile.</a:t>
            </a:r>
          </a:p>
        </p188:txBody>
      </p188:reply>
      <p188:reply id="{9CC9D4E7-E261-4C53-A9B0-1AE0F17B3D24}" authorId="{2F717205-1764-52A5-C593-65E56216A39B}" created="2025-03-14T17:50:28.610">
        <p188:txBody>
          <a:bodyPr/>
          <a:lstStyle/>
          <a:p>
            <a:r>
              <a:rPr lang="fr-FR"/>
              <a:t>et je renommerais la ligne du temps pour quelque chose comme "vers un mariage pour tous"</a:t>
            </a:r>
          </a:p>
        </p188:txBody>
      </p188:reply>
    </p188:replyLst>
    <p188:txBody>
      <a:bodyPr/>
      <a:lstStyle/>
      <a:p>
        <a:r>
          <a:rPr lang="fr-CA"/>
          <a:t>[@Thais Cattani Perroni] Est-ce que tu confirmes qu’on a enlevé le document sur la Loi sur l’immigration?</a:t>
        </a:r>
      </a:p>
    </p188:txBody>
  </p188:cm>
</p188:cmLst>
</file>

<file path=ppt/comments/modernComment_192_411AE9E6.xml><?xml version="1.0" encoding="utf-8"?>
<p188:cmLst xmlns:a="http://schemas.openxmlformats.org/drawingml/2006/main" xmlns:r="http://schemas.openxmlformats.org/officeDocument/2006/relationships" xmlns:p188="http://schemas.microsoft.com/office/powerpoint/2018/8/main">
  <p188:cm id="{D3A79FE9-4663-43F3-9469-4B0562115BA2}" authorId="{104957FF-D58C-BD6D-07CF-427190D2B14C}" status="resolved" created="2025-07-14T20:19:57.166" complete="100000">
    <pc:sldMkLst xmlns:pc="http://schemas.microsoft.com/office/powerpoint/2013/main/command">
      <pc:docMk/>
      <pc:sldMk cId="3612065875" sldId="399"/>
    </pc:sldMkLst>
    <p188:txBody>
      <a:bodyPr/>
      <a:lstStyle/>
      <a:p>
        <a:r>
          <a:rPr lang="fr-CA"/>
          <a:t>Audrey et Thais, je vous laisse jouer avec la mise en forme. Il faudrait que les couleurs et/ou la disposition du texte soient différents puisque cette diapo indique une sous-section (et non une section).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8499CB-CCCA-49AB-8068-34E8775FEEBA}" type="datetimeFigureOut">
              <a:t>06/01/2026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DF40F7-9DEE-4674-AEC7-65F61D18733B}" type="slidenum">
              <a:t>‹n°›</a:t>
            </a:fld>
            <a:endParaRPr lang="fr-FR"/>
          </a:p>
        </p:txBody>
      </p:sp>
    </p:spTree>
    <p:extLst>
      <p:ext uri="{BB962C8B-B14F-4D97-AF65-F5344CB8AC3E}">
        <p14:creationId xmlns:p14="http://schemas.microsoft.com/office/powerpoint/2010/main" val="4212745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ritannica.com/event/Stonewall-riots" TargetMode="External"/><Relationship Id="rId7" Type="http://schemas.openxmlformats.org/officeDocument/2006/relationships/hyperlink" Target="https://lop.parl.ca/sites/PublicWebsite/default/fr_CA/ResearchPublications/201279E"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interligne.co/bar-le-truxx/" TargetMode="External"/><Relationship Id="rId5" Type="http://schemas.openxmlformats.org/officeDocument/2006/relationships/hyperlink" Target="https://ici.radio-canada.ca/nouvelle/1062535/40e-de-la-descente-policiere-du-bar-truxx-un-tournant-pour-les-droits-des-homosexuels" TargetMode="External"/><Relationship Id="rId4" Type="http://schemas.openxmlformats.org/officeDocument/2006/relationships/hyperlink" Target="https://guides.loc.gov/lgbtq-studies/stonewall-era/?loclr=bloglaw"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lesoleil.com/2011/11/28/sida-de-lhysterie-collective-a-lindifference-466b640c4c4b72ecf58e9404dc314b9d/"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cdn-contenu.quebec.ca/cdn-contenu/adm/gouv/homophobie-transphobie/FE-feuillet-Chronologie-LGBTQplus-QC-Ca-FR-SCF.pdf" TargetMode="External"/><Relationship Id="rId5" Type="http://schemas.openxmlformats.org/officeDocument/2006/relationships/hyperlink" Target="https://www.ourcommons.ca/Archives/committee/351/shiv/evidence/11_95-05-09/shiv11_blk-e.html?utm_source=chatgpt.com" TargetMode="External"/><Relationship Id="rId4" Type="http://schemas.openxmlformats.org/officeDocument/2006/relationships/hyperlink" Target="https://ici.radio-canada.ca/nouvelle/1156663/vih-sida-chronologie-histoir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unik.caij.qc.ca/recherche#q=%40sujet%3D%22Personnes%20homosexuelles%20--%20Mariage%20--%20Droit%22&amp;t=unik&amp;sort=relevancy&amp;f:caij-unik-checkboxes=[Doctrine,Jurisprudence,L%C3%A9gislation]&amp;m=detailed&amp;i=3&amp;bp=result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unik.caij.qc.ca/recherche#q=%40sujet%3D%22Personnes%20homosexuelles%20--%20Mariage%20--%20Droit%22&amp;t=unik&amp;sort=relevancy&amp;f:caij-unik-checkboxes=[Doctrine,Jurisprudence,L%C3%A9gislation]&amp;m=detailed&amp;i=3&amp;bp=result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unik.caij.qc.ca/recherche#q=%40sujet%3D%22Personnes%20homosexuelles%20--%20Mariage%20--%20Droit%22&amp;t=unik&amp;sort=relevancy&amp;f:caij-unik-checkboxes=[Doctrine,Jurisprudence,L%C3%A9gislation]&amp;m=detailed&amp;i=3&amp;bp=result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unik.caij.qc.ca/recherche#q=%40sujet%3D%22Personnes%20homosexuelles%20--%20Mariage%20--%20Droit%22&amp;t=unik&amp;sort=relevancy&amp;f:caij-unik-checkboxes=[Doctrine,Jurisprudence,L%C3%A9gislation]&amp;m=detailed&amp;i=3&amp;bp=result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unik.caij.qc.ca/recherche#q=%40sujet%3D%22Personnes%20homosexuelles%20--%20Mariage%20--%20Droit%22&amp;t=unik&amp;sort=relevancy&amp;f:caij-unik-checkboxes=[Doctrine,Jurisprudence,L%C3%A9gislation]&amp;m=detailed&amp;i=3&amp;bp=result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unik.caij.qc.ca/recherche#q=%40sujet%3D%22Personnes%20homosexuelles%20--%20Mariage%20--%20Droit%22&amp;t=unik&amp;sort=relevancy&amp;f:caij-unik-checkboxes=[Doctrine,Jurisprudence,L%C3%A9gislation]&amp;m=detailed&amp;i=3&amp;bp=result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nik.caij.qc.ca/recherche#t=unik&amp;sort=relevancy&amp;m=detailed&amp;unikid=56897"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unik.caij.qc.ca/recherche#q=%40sujet%3D%22Personnes%20homosexuelles%20--%20Mariage%20--%20Droit%22&amp;t=unik&amp;sort=relevancy&amp;f:caij-unik-checkboxes=[Doctrine,Jurisprudence,L%C3%A9gislation]&amp;m=detailed&amp;i=3&amp;bp=result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unik.caij.qc.ca/recherche#t=unik&amp;sort=relevancy&amp;m=detailed&amp;unikid=56897"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unik.caij.qc.ca/recherche#q=%40sujet%3D%22Personnes%20homosexuelles%20--%20Mariage%20--%20Droit%22&amp;t=unik&amp;sort=relevancy&amp;f:caij-unik-checkboxes=[Doctrine,Jurisprudence,L%C3%A9gislation]&amp;m=detailed&amp;i=3&amp;bp=result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anlii.ca/t/1cq14"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canlii.ca/t/gnt50"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bc.com/news/magazine-17351133"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NOTES À LA PERSONNE ENSEIGNANTE</a:t>
            </a:r>
            <a:endParaRPr lang="en-US" dirty="0"/>
          </a:p>
          <a:p>
            <a:endParaRPr lang="fr-FR" dirty="0"/>
          </a:p>
          <a:p>
            <a:r>
              <a:rPr lang="fr-FR" dirty="0"/>
              <a:t>Cette présentation PowerPoint est un support pour l’animation de l’activité L’évolution d'un droit : Le mariage entre personnes de même sexe. </a:t>
            </a:r>
            <a:endParaRPr lang="en-US" dirty="0">
              <a:cs typeface="Calibri"/>
            </a:endParaRPr>
          </a:p>
          <a:p>
            <a:endParaRPr lang="fr-FR" dirty="0"/>
          </a:p>
          <a:p>
            <a:r>
              <a:rPr lang="fr-FR" dirty="0"/>
              <a:t>Les exercices proposés sont des suggestions clés en main pour animer l’activité et stimuler la participation de vos élèves. </a:t>
            </a:r>
            <a:endParaRPr lang="en-US" dirty="0"/>
          </a:p>
          <a:p>
            <a:endParaRPr lang="fr-FR" dirty="0"/>
          </a:p>
          <a:p>
            <a:r>
              <a:rPr lang="fr-FR" dirty="0"/>
              <a:t>Vous trouverez en commentaires des diapositives la mention « NOTES À LA PERSONNE ENSEIGNANTE ». Cette mention vous avise de l’existence d’informations particulières pour les fins de l’activité.</a:t>
            </a:r>
            <a:endParaRPr lang="en-US" dirty="0"/>
          </a:p>
          <a:p>
            <a:endParaRPr lang="fr-FR" dirty="0"/>
          </a:p>
          <a:p>
            <a:r>
              <a:rPr lang="en-CA" dirty="0"/>
              <a:t>©  Éducaloi, </a:t>
            </a:r>
            <a:r>
              <a:rPr lang="en-CA" u="sng" dirty="0"/>
              <a:t>2025</a:t>
            </a:r>
            <a:r>
              <a:rPr lang="en-CA" dirty="0"/>
              <a:t>. </a:t>
            </a:r>
            <a:r>
              <a:rPr lang="fr-CA" dirty="0"/>
              <a:t>Le présent matériel est la propriété exclusive d’Éducaloi.  </a:t>
            </a:r>
            <a:endParaRPr lang="en-US" dirty="0"/>
          </a:p>
          <a:p>
            <a:r>
              <a:rPr lang="fr-CA" dirty="0"/>
              <a:t>Notez que le droit est un domaine en constante évolution. Ce document est à jour au </a:t>
            </a:r>
            <a:r>
              <a:rPr lang="fr-CA" i="0" u="sng" dirty="0"/>
              <a:t>XX août 2025</a:t>
            </a:r>
            <a:r>
              <a:rPr lang="fr-CA" dirty="0"/>
              <a:t>. </a:t>
            </a:r>
            <a:endParaRPr lang="fr-FR" dirty="0"/>
          </a:p>
        </p:txBody>
      </p:sp>
      <p:sp>
        <p:nvSpPr>
          <p:cNvPr id="4" name="Espace réservé du numéro de diapositive 3"/>
          <p:cNvSpPr>
            <a:spLocks noGrp="1"/>
          </p:cNvSpPr>
          <p:nvPr>
            <p:ph type="sldNum" sz="quarter" idx="5"/>
          </p:nvPr>
        </p:nvSpPr>
        <p:spPr/>
        <p:txBody>
          <a:bodyPr/>
          <a:lstStyle/>
          <a:p>
            <a:fld id="{ADDF40F7-9DEE-4674-AEC7-65F61D18733B}" type="slidenum">
              <a:t>1</a:t>
            </a:fld>
            <a:endParaRPr lang="fr-FR"/>
          </a:p>
        </p:txBody>
      </p:sp>
    </p:spTree>
    <p:extLst>
      <p:ext uri="{BB962C8B-B14F-4D97-AF65-F5344CB8AC3E}">
        <p14:creationId xmlns:p14="http://schemas.microsoft.com/office/powerpoint/2010/main" val="2603845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r>
              <a:rPr lang="fr-FR" sz="1800" b="1" dirty="0">
                <a:cs typeface="Calibri"/>
              </a:rPr>
              <a:t>NOTES À LA PERSONNE ENSEIGNANTE</a:t>
            </a:r>
          </a:p>
          <a:p>
            <a:pPr marL="228600" indent="-228600">
              <a:buFont typeface="Wingdings" panose="05000000000000000000" pitchFamily="2" charset="2"/>
              <a:buChar char="q"/>
            </a:pPr>
            <a:r>
              <a:rPr lang="fr-FR" sz="1800" b="0" dirty="0">
                <a:cs typeface="Calibri"/>
              </a:rPr>
              <a:t>Poser les questions sur la diapositive aux élèves et attendre quelques réponses.</a:t>
            </a:r>
          </a:p>
          <a:p>
            <a:pPr marL="228600" indent="-228600">
              <a:buFont typeface="Wingdings" panose="05000000000000000000" pitchFamily="2" charset="2"/>
              <a:buChar char="q"/>
            </a:pPr>
            <a:r>
              <a:rPr lang="fr-FR" sz="1800" b="0" dirty="0">
                <a:cs typeface="Calibri"/>
              </a:rPr>
              <a:t>Dites aux élèves: </a:t>
            </a:r>
            <a:endParaRPr lang="fr-FR" sz="1800" b="1" dirty="0">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dirty="0">
                <a:cs typeface="Calibri"/>
              </a:rPr>
              <a:t>Aujourd’hui, on va beaucoup parler de mariage. Mais avant, il faut savoir qu’il y a plusieurs façons d’« être en couple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dirty="0">
                <a:cs typeface="Calibri"/>
              </a:rPr>
              <a:t>Comprendre ces différentes formes de relation va nous aider à mieux comprendre ce que le mariage représente.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FR" b="0" dirty="0">
                <a:cs typeface="Calibri"/>
              </a:rPr>
              <a:t>Expliquez-leur les différences (voir ci-bas).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fr-FR" b="0" dirty="0">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b="1" dirty="0">
                <a:cs typeface="Calibri"/>
              </a:rPr>
              <a:t>INFORMATIONS POUR LES ÉLÈVES</a:t>
            </a:r>
            <a:endParaRPr lang="fr-FR" b="0" dirty="0">
              <a:cs typeface="Calibri"/>
            </a:endParaRPr>
          </a:p>
          <a:p>
            <a:pPr marL="0" indent="0">
              <a:buFont typeface="+mj-lt"/>
              <a:buNone/>
            </a:pPr>
            <a:endParaRPr lang="fr-FR" b="0" dirty="0">
              <a:cs typeface="Calibri"/>
            </a:endParaRPr>
          </a:p>
          <a:p>
            <a:pPr marL="0" indent="0">
              <a:buFont typeface="+mj-lt"/>
              <a:buNone/>
            </a:pPr>
            <a:r>
              <a:rPr lang="fr-FR" b="0" dirty="0">
                <a:cs typeface="Calibri"/>
              </a:rPr>
              <a:t>1. </a:t>
            </a:r>
            <a:r>
              <a:rPr lang="fr-FR" b="1" dirty="0">
                <a:cs typeface="Calibri"/>
              </a:rPr>
              <a:t>La relation amoureuse </a:t>
            </a:r>
          </a:p>
          <a:p>
            <a:pPr marL="171450" indent="-171450">
              <a:buFont typeface="Wingdings" panose="05000000000000000000" pitchFamily="2" charset="2"/>
              <a:buChar char="q"/>
            </a:pPr>
            <a:r>
              <a:rPr lang="fr-FR" b="0" dirty="0">
                <a:cs typeface="Calibri"/>
              </a:rPr>
              <a:t>La « relation amoureuse » est la manière la plus simple d’être en couple. </a:t>
            </a:r>
          </a:p>
          <a:p>
            <a:pPr marL="171450" indent="-171450">
              <a:buFont typeface="Wingdings" panose="05000000000000000000" pitchFamily="2" charset="2"/>
              <a:buChar char="q"/>
            </a:pPr>
            <a:r>
              <a:rPr lang="fr-FR" b="0" dirty="0">
                <a:cs typeface="Calibri"/>
              </a:rPr>
              <a:t>C’est quand on sort avec une personne, qu’on soit exclusif avec elle ou non. </a:t>
            </a:r>
          </a:p>
          <a:p>
            <a:pPr marL="171450" indent="-171450">
              <a:buFont typeface="Wingdings" panose="05000000000000000000" pitchFamily="2" charset="2"/>
              <a:buChar char="q"/>
            </a:pPr>
            <a:r>
              <a:rPr lang="fr-FR" b="0" dirty="0">
                <a:cs typeface="Calibri"/>
              </a:rPr>
              <a:t>En principe, les personnes en relation amoureuse n’ont aucune responsabilité légale l’une envers l’autre. </a:t>
            </a:r>
          </a:p>
          <a:p>
            <a:pPr marL="628650" lvl="1" indent="-171450">
              <a:buFont typeface="Arial" panose="020B0604020202020204" pitchFamily="34" charset="0"/>
              <a:buChar char="•"/>
            </a:pPr>
            <a:r>
              <a:rPr lang="fr-FR" b="0" dirty="0">
                <a:cs typeface="Calibri"/>
              </a:rPr>
              <a:t>L’État n’est pas au courant de la relation. </a:t>
            </a:r>
          </a:p>
          <a:p>
            <a:pPr marL="628650" lvl="1" indent="-171450">
              <a:buFont typeface="Arial" panose="020B0604020202020204" pitchFamily="34" charset="0"/>
              <a:buChar char="•"/>
            </a:pPr>
            <a:r>
              <a:rPr lang="fr-FR" b="0" dirty="0">
                <a:cs typeface="Calibri"/>
              </a:rPr>
              <a:t>Aucune loi ne s’applique à la relation en cas de séparation. </a:t>
            </a:r>
            <a:br>
              <a:rPr lang="fr-FR" b="0" dirty="0">
                <a:cs typeface="Calibri"/>
              </a:rPr>
            </a:br>
            <a:endParaRPr lang="fr-FR" b="0" dirty="0">
              <a:cs typeface="Calibri"/>
            </a:endParaRPr>
          </a:p>
          <a:p>
            <a:pPr marL="0" indent="0">
              <a:buFont typeface="+mj-lt"/>
              <a:buNone/>
            </a:pPr>
            <a:r>
              <a:rPr lang="fr-FR" b="1" dirty="0">
                <a:cs typeface="Calibri"/>
              </a:rPr>
              <a:t>2. L’union de fait</a:t>
            </a:r>
          </a:p>
          <a:p>
            <a:pPr marL="171450" indent="-171450">
              <a:buFont typeface="Wingdings" panose="05000000000000000000" pitchFamily="2" charset="2"/>
              <a:buChar char="q"/>
            </a:pPr>
            <a:r>
              <a:rPr lang="fr-FR" b="0" dirty="0">
                <a:cs typeface="Calibri"/>
              </a:rPr>
              <a:t>L’union de fait, c’est quand deux personnes vivent ensemble comme un couple </a:t>
            </a:r>
            <a:r>
              <a:rPr lang="fr-FR" b="1" dirty="0">
                <a:cs typeface="Calibri"/>
              </a:rPr>
              <a:t>sans se marier</a:t>
            </a:r>
            <a:r>
              <a:rPr lang="fr-FR" b="0" dirty="0">
                <a:cs typeface="Calibri"/>
              </a:rPr>
              <a:t>. </a:t>
            </a:r>
          </a:p>
          <a:p>
            <a:pPr marL="171450" indent="-171450">
              <a:buFont typeface="Wingdings" panose="05000000000000000000" pitchFamily="2" charset="2"/>
              <a:buChar char="q"/>
            </a:pPr>
            <a:r>
              <a:rPr lang="fr-FR" b="0" dirty="0">
                <a:cs typeface="Calibri"/>
              </a:rPr>
              <a:t>On est en union de fait lorsqu’on vit ensemble avec l’autre personne pendant au moins un an (parfois deux ans, dépendamment des lois). </a:t>
            </a:r>
          </a:p>
          <a:p>
            <a:pPr marL="628650" lvl="1" indent="-171450">
              <a:buFont typeface="Arial" panose="020B0604020202020204" pitchFamily="34" charset="0"/>
              <a:buChar char="•"/>
            </a:pPr>
            <a:r>
              <a:rPr lang="fr-FR" b="0" dirty="0">
                <a:cs typeface="Calibri"/>
              </a:rPr>
              <a:t>On n’a pas besoin de se marier ou de signer un papier pour être en union de fait. Certaines lois vont commencer à s’appliquer aux personnes dès qu’elles habitent ensemble depuis un an. </a:t>
            </a:r>
          </a:p>
          <a:p>
            <a:pPr marL="628650" lvl="1" indent="-171450">
              <a:buFont typeface="Arial" panose="020B0604020202020204" pitchFamily="34" charset="0"/>
              <a:buChar char="•"/>
            </a:pPr>
            <a:r>
              <a:rPr lang="fr-FR" b="0" dirty="0">
                <a:cs typeface="Calibri"/>
              </a:rPr>
              <a:t>Les personnes en union de fait ont moins de droit que les personnes mariées. Par exemple, elles ne pourront pas demander de pension alimentaire à leur conjoint en cas de séparation. </a:t>
            </a:r>
          </a:p>
          <a:p>
            <a:pPr marL="628650" lvl="1" indent="-171450">
              <a:buFont typeface="Arial" panose="020B0604020202020204" pitchFamily="34" charset="0"/>
              <a:buChar char="•"/>
            </a:pPr>
            <a:endParaRPr lang="fr-FR" b="0" dirty="0">
              <a:cs typeface="Calibri"/>
            </a:endParaRPr>
          </a:p>
          <a:p>
            <a:pPr marL="0" indent="0">
              <a:buFont typeface="+mj-lt"/>
              <a:buNone/>
            </a:pPr>
            <a:r>
              <a:rPr lang="fr-FR" b="1" dirty="0">
                <a:cs typeface="Calibri"/>
              </a:rPr>
              <a:t>3. L’union civile</a:t>
            </a:r>
          </a:p>
          <a:p>
            <a:pPr marL="171450" indent="-171450">
              <a:buFont typeface="Wingdings" panose="05000000000000000000" pitchFamily="2" charset="2"/>
              <a:buChar char="q"/>
            </a:pPr>
            <a:r>
              <a:rPr lang="fr-FR" b="0" dirty="0">
                <a:cs typeface="Calibri"/>
              </a:rPr>
              <a:t>C’est une forme d’union officielle au Québec, depuis 2002. Elle n’existe pas ailleurs au Canada.</a:t>
            </a:r>
          </a:p>
          <a:p>
            <a:pPr marL="171450" indent="-171450">
              <a:buFont typeface="Wingdings" panose="05000000000000000000" pitchFamily="2" charset="2"/>
              <a:buChar char="q"/>
            </a:pPr>
            <a:r>
              <a:rPr lang="fr-FR" b="0" dirty="0">
                <a:cs typeface="Calibri"/>
              </a:rPr>
              <a:t>Elle est quasi-identique au mariage. </a:t>
            </a:r>
          </a:p>
          <a:p>
            <a:pPr marL="628650" lvl="1" indent="-171450">
              <a:buFont typeface="Arial" panose="020B0604020202020204" pitchFamily="34" charset="0"/>
              <a:buChar char="•"/>
            </a:pPr>
            <a:r>
              <a:rPr lang="fr-FR" b="0" dirty="0">
                <a:cs typeface="Calibri"/>
              </a:rPr>
              <a:t>Pour être en union civile, il faut aller signer des papiers devant un officier. </a:t>
            </a:r>
          </a:p>
          <a:p>
            <a:pPr marL="628650" lvl="1" indent="-171450">
              <a:buFont typeface="Arial" panose="020B0604020202020204" pitchFamily="34" charset="0"/>
              <a:buChar char="•"/>
            </a:pPr>
            <a:r>
              <a:rPr lang="fr-FR" b="0" dirty="0">
                <a:cs typeface="Calibri"/>
              </a:rPr>
              <a:t>Légalement, les personnes en union civile ont des droits et des devoirs l’une envers l’autre. Par exemple, la loi prévoit comment séparer les biens en cas de séparation.  </a:t>
            </a:r>
          </a:p>
          <a:p>
            <a:pPr marL="457200" lvl="1" indent="0">
              <a:buFont typeface="Arial" panose="020B0604020202020204" pitchFamily="34" charset="0"/>
              <a:buNone/>
            </a:pPr>
            <a:endParaRPr lang="fr-FR" b="0" dirty="0">
              <a:cs typeface="Calibri"/>
            </a:endParaRPr>
          </a:p>
          <a:p>
            <a:pPr marL="0" indent="0">
              <a:buFont typeface="+mj-lt"/>
              <a:buNone/>
            </a:pPr>
            <a:r>
              <a:rPr lang="fr-FR" b="1" dirty="0">
                <a:cs typeface="Calibri"/>
              </a:rPr>
              <a:t>4. Le mariage</a:t>
            </a:r>
          </a:p>
          <a:p>
            <a:pPr marL="171450" indent="-171450">
              <a:buFont typeface="Wingdings" panose="05000000000000000000" pitchFamily="2" charset="2"/>
              <a:buChar char="q"/>
            </a:pPr>
            <a:r>
              <a:rPr lang="fr-FR" b="0" dirty="0">
                <a:cs typeface="Calibri"/>
              </a:rPr>
              <a:t>C’est le type d’union le plus complet sur le plan légal. Le mariage donne beaucoup de droits et de responsabilités. </a:t>
            </a:r>
          </a:p>
          <a:p>
            <a:pPr marL="171450" indent="-171450">
              <a:buFont typeface="Wingdings" panose="05000000000000000000" pitchFamily="2" charset="2"/>
              <a:buChar char="q"/>
            </a:pPr>
            <a:r>
              <a:rPr lang="fr-FR" b="0" dirty="0">
                <a:cs typeface="Calibri"/>
              </a:rPr>
              <a:t>Il y a deux types de mariage. </a:t>
            </a:r>
          </a:p>
          <a:p>
            <a:pPr marL="628650" lvl="1" indent="-171450">
              <a:buFont typeface="Arial" panose="020B0604020202020204" pitchFamily="34" charset="0"/>
              <a:buChar char="•"/>
            </a:pPr>
            <a:r>
              <a:rPr lang="fr-FR" b="0" dirty="0">
                <a:cs typeface="Calibri"/>
              </a:rPr>
              <a:t>Le mariage religieux est célébré par une personne religieuse comme un prêtre, un imam ou un rabbin. Généralement, il représente l’union des deux personnes devant Dieu. Le mariage religieux doit être enregistré à l’état civil pour être reconnu par la loi. Sinon, la loi considère que les personnes sont en relation amoureuse ou en union de fait. </a:t>
            </a:r>
          </a:p>
          <a:p>
            <a:pPr marL="628650" lvl="1" indent="-171450">
              <a:buFont typeface="Arial" panose="020B0604020202020204" pitchFamily="34" charset="0"/>
              <a:buChar char="•"/>
            </a:pPr>
            <a:r>
              <a:rPr lang="fr-FR" b="0" dirty="0">
                <a:cs typeface="Calibri"/>
              </a:rPr>
              <a:t>Le mariage civil est célébré par un célébrant. C’est ce type de mariage qui vient avec beaucoup de droits et de responsabilités. </a:t>
            </a:r>
            <a:r>
              <a:rPr lang="fr-FR" b="0" u="sng" dirty="0">
                <a:cs typeface="Calibri"/>
              </a:rPr>
              <a:t>On va les aborder dans quelques instants. </a:t>
            </a:r>
          </a:p>
          <a:p>
            <a:pPr marL="457200" lvl="1" indent="0">
              <a:buFont typeface="Arial" panose="020B0604020202020204" pitchFamily="34" charset="0"/>
              <a:buNone/>
            </a:pPr>
            <a:endParaRPr lang="fr-FR" b="0" dirty="0">
              <a:cs typeface="Calibri"/>
            </a:endParaRPr>
          </a:p>
          <a:p>
            <a:pPr marL="171450" indent="-171450">
              <a:buFont typeface="Wingdings" panose="05000000000000000000" pitchFamily="2" charset="2"/>
              <a:buChar char="q"/>
            </a:pPr>
            <a:r>
              <a:rPr lang="fr-FR" b="1" dirty="0">
                <a:cs typeface="Calibri"/>
              </a:rPr>
              <a:t>Retenez bien l’union civile – on verra plus tard pourquoi elle a été créée et pourquoi elle ressemble autant au mariage. </a:t>
            </a:r>
          </a:p>
          <a:p>
            <a:endParaRPr lang="fr-FR" sz="1800" b="1" dirty="0">
              <a:cs typeface="Calibri"/>
            </a:endParaRPr>
          </a:p>
          <a:p>
            <a:pPr marL="0" indent="0">
              <a:buFont typeface="Arial" panose="020B0604020202020204" pitchFamily="34" charset="0"/>
              <a:buNone/>
            </a:pPr>
            <a:endParaRPr lang="fr-FR" sz="1800" b="0" dirty="0">
              <a:cs typeface="Calibri"/>
            </a:endParaRPr>
          </a:p>
          <a:p>
            <a:r>
              <a:rPr lang="fr-FR" sz="1800" b="1" dirty="0"/>
              <a:t>SOURCES</a:t>
            </a:r>
            <a:endParaRPr lang="en-US" sz="1800" dirty="0"/>
          </a:p>
          <a:p>
            <a:pPr marL="171450" indent="-171450">
              <a:buFont typeface="Wingdings,Sans-Serif"/>
              <a:buChar char="q"/>
            </a:pPr>
            <a:r>
              <a:rPr lang="fr-CA" sz="1800" i="1" dirty="0"/>
              <a:t>Code civil du Québec</a:t>
            </a:r>
            <a:r>
              <a:rPr lang="fr-CA" sz="1800" dirty="0"/>
              <a:t>, RLRQ c CCQ-1991, art 365 (célébrant), 378 (acte de mariage). </a:t>
            </a:r>
          </a:p>
          <a:p>
            <a:pPr marL="0" indent="0">
              <a:buFont typeface="Arial" panose="020B0604020202020204" pitchFamily="34" charset="0"/>
              <a:buNone/>
            </a:pPr>
            <a:endParaRPr lang="fr-FR" sz="1800" b="0" dirty="0">
              <a:cs typeface="Calibri"/>
            </a:endParaRPr>
          </a:p>
        </p:txBody>
      </p:sp>
      <p:sp>
        <p:nvSpPr>
          <p:cNvPr id="4" name="Espace réservé du numéro de diapositive 3"/>
          <p:cNvSpPr>
            <a:spLocks noGrp="1"/>
          </p:cNvSpPr>
          <p:nvPr>
            <p:ph type="sldNum" sz="quarter" idx="5"/>
          </p:nvPr>
        </p:nvSpPr>
        <p:spPr/>
        <p:txBody>
          <a:bodyPr/>
          <a:lstStyle/>
          <a:p>
            <a:fld id="{ADDF40F7-9DEE-4674-AEC7-65F61D18733B}" type="slidenum">
              <a:t>10</a:t>
            </a:fld>
            <a:endParaRPr lang="fr-FR"/>
          </a:p>
        </p:txBody>
      </p:sp>
    </p:spTree>
    <p:extLst>
      <p:ext uri="{BB962C8B-B14F-4D97-AF65-F5344CB8AC3E}">
        <p14:creationId xmlns:p14="http://schemas.microsoft.com/office/powerpoint/2010/main" val="1155982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CA" dirty="0"/>
          </a:p>
        </p:txBody>
      </p:sp>
      <p:sp>
        <p:nvSpPr>
          <p:cNvPr id="4" name="Slide Number Placeholder 3"/>
          <p:cNvSpPr>
            <a:spLocks noGrp="1"/>
          </p:cNvSpPr>
          <p:nvPr>
            <p:ph type="sldNum" sz="quarter" idx="5"/>
          </p:nvPr>
        </p:nvSpPr>
        <p:spPr/>
        <p:txBody>
          <a:bodyPr/>
          <a:lstStyle/>
          <a:p>
            <a:fld id="{35E544C7-F800-43E5-B4CA-65E8656D9E73}" type="slidenum">
              <a:rPr lang="en-CA" smtClean="0"/>
              <a:t>11</a:t>
            </a:fld>
            <a:endParaRPr lang="en-CA"/>
          </a:p>
        </p:txBody>
      </p:sp>
    </p:spTree>
    <p:extLst>
      <p:ext uri="{BB962C8B-B14F-4D97-AF65-F5344CB8AC3E}">
        <p14:creationId xmlns:p14="http://schemas.microsoft.com/office/powerpoint/2010/main" val="2997300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i="0" u="none" strike="noStrike" dirty="0">
                <a:solidFill>
                  <a:srgbClr val="000000"/>
                </a:solidFill>
                <a:effectLst/>
                <a:latin typeface="Calibri"/>
                <a:cs typeface="Calibri"/>
              </a:rPr>
              <a:t>INFORMATIONS POUR LES ÉLÈVES</a:t>
            </a:r>
            <a:endParaRPr lang="fr-FR" sz="1800" dirty="0">
              <a:cs typeface="Calibri"/>
            </a:endParaRPr>
          </a:p>
          <a:p>
            <a:pPr marL="0" indent="0">
              <a:buFont typeface="Arial" panose="05000000000000000000" pitchFamily="2" charset="2"/>
              <a:buNone/>
            </a:pPr>
            <a:r>
              <a:rPr lang="fr-FR" sz="1800" u="sng" dirty="0">
                <a:cs typeface="Calibri"/>
              </a:rPr>
              <a:t>Qui fait les lois? </a:t>
            </a:r>
          </a:p>
          <a:p>
            <a:pPr marL="285750" indent="-285750">
              <a:buFont typeface="Wingdings" panose="05000000000000000000" pitchFamily="2" charset="2"/>
              <a:buChar char="q"/>
            </a:pPr>
            <a:r>
              <a:rPr lang="fr-FR" sz="1800" dirty="0">
                <a:cs typeface="Calibri"/>
              </a:rPr>
              <a:t>Les lois sont faites par les gouvernements, plus précisément par leur pouvoir législatif: </a:t>
            </a:r>
          </a:p>
          <a:p>
            <a:pPr marL="742950" lvl="1" indent="-285750">
              <a:buFont typeface="Wingdings" panose="05000000000000000000" pitchFamily="2" charset="2"/>
              <a:buChar char="§"/>
            </a:pPr>
            <a:r>
              <a:rPr lang="fr-FR" sz="1800" b="1" dirty="0">
                <a:cs typeface="Calibri"/>
              </a:rPr>
              <a:t>Le Parlement du Canada </a:t>
            </a:r>
            <a:r>
              <a:rPr lang="fr-FR" sz="1800" dirty="0">
                <a:cs typeface="Calibri"/>
              </a:rPr>
              <a:t>pour tout le pays </a:t>
            </a:r>
          </a:p>
          <a:p>
            <a:pPr marL="742950" lvl="1" indent="-285750">
              <a:buFont typeface="Wingdings" panose="05000000000000000000" pitchFamily="2" charset="2"/>
              <a:buChar char="§"/>
            </a:pPr>
            <a:r>
              <a:rPr lang="fr-FR" sz="1800" dirty="0">
                <a:cs typeface="Calibri"/>
              </a:rPr>
              <a:t>L’</a:t>
            </a:r>
            <a:r>
              <a:rPr lang="fr-FR" sz="1800" b="1" dirty="0">
                <a:cs typeface="Calibri"/>
              </a:rPr>
              <a:t>Assemblée nationale du Québec </a:t>
            </a:r>
            <a:r>
              <a:rPr lang="fr-FR" sz="1800" dirty="0">
                <a:cs typeface="Calibri"/>
              </a:rPr>
              <a:t>pour la province du Québec</a:t>
            </a:r>
          </a:p>
          <a:p>
            <a:pPr marL="457200" lvl="1" indent="0">
              <a:buFont typeface="Wingdings" panose="05000000000000000000" pitchFamily="2" charset="2"/>
              <a:buNone/>
            </a:pPr>
            <a:endParaRPr lang="fr-FR" sz="1800" dirty="0">
              <a:cs typeface="Calibri"/>
            </a:endParaRPr>
          </a:p>
          <a:p>
            <a:pPr marL="0" indent="0">
              <a:buFont typeface="Wingdings" panose="05000000000000000000" pitchFamily="2" charset="2"/>
              <a:buNone/>
            </a:pPr>
            <a:r>
              <a:rPr lang="fr-FR" sz="1800" i="0" u="none" dirty="0">
                <a:cs typeface="Calibri"/>
              </a:rPr>
              <a:t>Au fédéral (Canada)</a:t>
            </a:r>
          </a:p>
          <a:p>
            <a:pPr marL="171450" indent="-171450">
              <a:buFont typeface="Wingdings" panose="05000000000000000000" pitchFamily="2" charset="2"/>
              <a:buChar char="q"/>
            </a:pPr>
            <a:r>
              <a:rPr lang="fr-FR" sz="1800" u="none" dirty="0">
                <a:cs typeface="Calibri"/>
              </a:rPr>
              <a:t>Le Parlement du Canada est composé de: </a:t>
            </a:r>
          </a:p>
          <a:p>
            <a:pPr marL="628650" lvl="1" indent="-171450">
              <a:buFont typeface="Arial" panose="020B0604020202020204" pitchFamily="34" charset="0"/>
              <a:buChar char="•"/>
            </a:pPr>
            <a:r>
              <a:rPr lang="fr-FR" sz="1200" u="none" dirty="0">
                <a:cs typeface="Calibri"/>
              </a:rPr>
              <a:t>Députés élus par la population du Canada (Chambre des communes)</a:t>
            </a:r>
          </a:p>
          <a:p>
            <a:pPr marL="628650" lvl="1" indent="-171450">
              <a:buFont typeface="Arial" panose="020B0604020202020204" pitchFamily="34" charset="0"/>
              <a:buChar char="•"/>
            </a:pPr>
            <a:r>
              <a:rPr lang="fr-FR" sz="1200" u="none" dirty="0">
                <a:cs typeface="Calibri"/>
              </a:rPr>
              <a:t>Sénateurs nommés par le gouvernement (Sénat)</a:t>
            </a:r>
          </a:p>
          <a:p>
            <a:pPr marL="457200" lvl="1" indent="0">
              <a:buFont typeface="Wingdings" panose="05000000000000000000" pitchFamily="2" charset="2"/>
              <a:buNone/>
            </a:pPr>
            <a:endParaRPr lang="fr-FR" sz="1200" u="none" dirty="0">
              <a:cs typeface="Calibri"/>
            </a:endParaRPr>
          </a:p>
          <a:p>
            <a:pPr marL="0" indent="0">
              <a:buFont typeface="Wingdings" panose="05000000000000000000" pitchFamily="2" charset="2"/>
              <a:buNone/>
            </a:pPr>
            <a:r>
              <a:rPr lang="fr-FR" sz="1200" u="none" dirty="0">
                <a:cs typeface="Calibri"/>
              </a:rPr>
              <a:t>Au provincial (Québec)</a:t>
            </a:r>
            <a:endParaRPr lang="fr-FR" sz="1800" u="none" dirty="0">
              <a:cs typeface="Calibri"/>
            </a:endParaRPr>
          </a:p>
          <a:p>
            <a:pPr marL="285750" indent="-285750">
              <a:buFont typeface="Wingdings" panose="05000000000000000000" pitchFamily="2" charset="2"/>
              <a:buChar char="q"/>
            </a:pPr>
            <a:r>
              <a:rPr lang="fr-FR" sz="1800" u="none" dirty="0">
                <a:cs typeface="Calibri"/>
              </a:rPr>
              <a:t>L’Assemblée nationale est composée de: </a:t>
            </a:r>
          </a:p>
          <a:p>
            <a:pPr marL="742950" lvl="1" indent="-285750">
              <a:buFont typeface="Arial" panose="020B0604020202020204" pitchFamily="34" charset="0"/>
              <a:buChar char="•"/>
            </a:pPr>
            <a:r>
              <a:rPr lang="fr-FR" sz="1800" u="none" dirty="0">
                <a:cs typeface="Calibri"/>
              </a:rPr>
              <a:t>Députés élus par la population du Québec </a:t>
            </a:r>
          </a:p>
          <a:p>
            <a:pPr marL="457200" lvl="1" indent="0">
              <a:buFont typeface="Wingdings" panose="05000000000000000000" pitchFamily="2" charset="2"/>
              <a:buNone/>
            </a:pPr>
            <a:endParaRPr lang="fr-FR" sz="1800" u="none" dirty="0">
              <a:cs typeface="Calibri"/>
            </a:endParaRPr>
          </a:p>
          <a:p>
            <a:pPr marL="0" indent="0">
              <a:buFont typeface="Wingdings" panose="05000000000000000000" pitchFamily="2" charset="2"/>
              <a:buNone/>
            </a:pPr>
            <a:r>
              <a:rPr lang="fr-FR" sz="1800" u="sng" dirty="0">
                <a:cs typeface="Calibri"/>
              </a:rPr>
              <a:t>Comment les lois sont-elles créées?</a:t>
            </a:r>
          </a:p>
          <a:p>
            <a:pPr marL="285750" indent="-285750">
              <a:buFont typeface="Wingdings" panose="05000000000000000000" pitchFamily="2" charset="2"/>
              <a:buChar char="q"/>
            </a:pPr>
            <a:r>
              <a:rPr lang="fr-FR" sz="1800" dirty="0">
                <a:cs typeface="Calibri"/>
              </a:rPr>
              <a:t>Les membres du Parlement et de l’Assemblée nationale proposent des projets de loi. Ils votent pour les approuver. Une fois approuvées, ces projets de loi deviennent des lois officielles qui doivent être respectées par la population. </a:t>
            </a:r>
          </a:p>
          <a:p>
            <a:pPr marL="0" indent="0">
              <a:buFont typeface="Wingdings" panose="05000000000000000000" pitchFamily="2" charset="2"/>
              <a:buNone/>
            </a:pPr>
            <a:endParaRPr lang="fr-FR" sz="1800" dirty="0">
              <a:cs typeface="Calibri"/>
            </a:endParaRPr>
          </a:p>
          <a:p>
            <a:pPr marL="0" indent="0">
              <a:buFont typeface="Wingdings" panose="05000000000000000000" pitchFamily="2" charset="2"/>
              <a:buNone/>
            </a:pPr>
            <a:r>
              <a:rPr lang="fr-FR" sz="1800" u="sng" dirty="0">
                <a:cs typeface="Calibri"/>
              </a:rPr>
              <a:t>Qui s’occupe de quoi? </a:t>
            </a:r>
            <a:endParaRPr lang="fr-FR" sz="1200" dirty="0">
              <a:cs typeface="Calibri"/>
            </a:endParaRPr>
          </a:p>
          <a:p>
            <a:pPr marL="171450" indent="-171450">
              <a:buFont typeface="Wingdings" panose="05000000000000000000" pitchFamily="2" charset="2"/>
              <a:buChar char="q"/>
            </a:pPr>
            <a:r>
              <a:rPr lang="fr-FR" sz="1200" dirty="0">
                <a:cs typeface="Calibri"/>
              </a:rPr>
              <a:t>Pour éviter de créer des lois contradictoires, le Parlement et l’Assemblée nationale se sont partagés les sujets dont ils s’occupent. Ce partage est écrit dans un texte très important: la Constitution. La Constitution est la loi la plus forte au pays parce que toutes les autres lois doivent la respecter.  </a:t>
            </a:r>
          </a:p>
          <a:p>
            <a:pPr marL="171450" indent="-171450">
              <a:buFont typeface="Wingdings" panose="05000000000000000000" pitchFamily="2" charset="2"/>
              <a:buChar char="q"/>
            </a:pPr>
            <a:r>
              <a:rPr lang="fr-FR" sz="1200" dirty="0">
                <a:cs typeface="Calibri"/>
              </a:rPr>
              <a:t>Voici à quoi ressemble ce partage. </a:t>
            </a:r>
          </a:p>
          <a:p>
            <a:pPr marL="0" indent="0">
              <a:buFont typeface="Wingdings" panose="05000000000000000000" pitchFamily="2" charset="2"/>
              <a:buNone/>
            </a:pPr>
            <a:endParaRPr lang="fr-FR" sz="1200" dirty="0">
              <a:cs typeface="Calibri"/>
            </a:endParaRPr>
          </a:p>
          <a:p>
            <a:pPr marL="171450" indent="-171450">
              <a:buFont typeface="Wingdings" panose="05000000000000000000" pitchFamily="2" charset="2"/>
              <a:buChar char="q"/>
            </a:pPr>
            <a:r>
              <a:rPr lang="fr-FR" sz="1200" dirty="0">
                <a:cs typeface="Calibri"/>
              </a:rPr>
              <a:t>Le gouvernement fédéral (Canada) s’occupe de: </a:t>
            </a:r>
          </a:p>
          <a:p>
            <a:pPr marL="628650" lvl="1" indent="-171450">
              <a:buFont typeface="Arial" panose="020B0604020202020204" pitchFamily="34" charset="0"/>
              <a:buChar char="•"/>
            </a:pPr>
            <a:r>
              <a:rPr lang="fr-FR" sz="1200" dirty="0">
                <a:cs typeface="Calibri"/>
              </a:rPr>
              <a:t>la poste, </a:t>
            </a:r>
          </a:p>
          <a:p>
            <a:pPr marL="628650" lvl="1" indent="-171450">
              <a:buFont typeface="Arial" panose="020B0604020202020204" pitchFamily="34" charset="0"/>
              <a:buChar char="•"/>
            </a:pPr>
            <a:r>
              <a:rPr lang="fr-FR" sz="1200" dirty="0">
                <a:cs typeface="Calibri"/>
              </a:rPr>
              <a:t>l’aviation, </a:t>
            </a:r>
          </a:p>
          <a:p>
            <a:pPr marL="628650" lvl="1" indent="-171450">
              <a:buFont typeface="Arial" panose="020B0604020202020204" pitchFamily="34" charset="0"/>
              <a:buChar char="•"/>
            </a:pPr>
            <a:r>
              <a:rPr lang="fr-FR" sz="1200" dirty="0">
                <a:cs typeface="Calibri"/>
              </a:rPr>
              <a:t>les banques, </a:t>
            </a:r>
          </a:p>
          <a:p>
            <a:pPr marL="628650" lvl="1" indent="-171450">
              <a:buFont typeface="Arial" panose="020B0604020202020204" pitchFamily="34" charset="0"/>
              <a:buChar char="•"/>
            </a:pPr>
            <a:r>
              <a:rPr lang="fr-FR" sz="1200" dirty="0">
                <a:cs typeface="Calibri"/>
              </a:rPr>
              <a:t>le droit criminel. </a:t>
            </a:r>
          </a:p>
          <a:p>
            <a:pPr marL="628650" lvl="1" indent="-171450">
              <a:buFont typeface="Arial" panose="020B0604020202020204" pitchFamily="34" charset="0"/>
              <a:buChar char="•"/>
            </a:pPr>
            <a:endParaRPr lang="fr-FR" sz="1200" dirty="0">
              <a:cs typeface="Calibri"/>
            </a:endParaRPr>
          </a:p>
          <a:p>
            <a:pPr marL="0" indent="0">
              <a:buFont typeface="Arial" panose="020B0604020202020204" pitchFamily="34" charset="0"/>
              <a:buNone/>
            </a:pPr>
            <a:r>
              <a:rPr lang="fr-FR" sz="1200" dirty="0">
                <a:cs typeface="Calibri"/>
              </a:rPr>
              <a:t>Important! C’est donc le gouvernement fédéral qui crée des lois pour dire quels comportements sont des crimes et les conséquences associées. </a:t>
            </a:r>
          </a:p>
          <a:p>
            <a:pPr marL="0" indent="0">
              <a:buFont typeface="Arial" panose="020B0604020202020204" pitchFamily="34" charset="0"/>
              <a:buNone/>
            </a:pPr>
            <a:endParaRPr lang="fr-FR" sz="1200" dirty="0">
              <a:cs typeface="Calibri"/>
            </a:endParaRPr>
          </a:p>
          <a:p>
            <a:pPr marL="171450" indent="-171450">
              <a:buFont typeface="Wingdings" panose="05000000000000000000" pitchFamily="2" charset="2"/>
              <a:buChar char="q"/>
            </a:pPr>
            <a:r>
              <a:rPr lang="fr-FR" sz="1200" dirty="0">
                <a:cs typeface="Calibri"/>
              </a:rPr>
              <a:t>Le gouvernement provincial (Québec) s’occupe de: </a:t>
            </a:r>
          </a:p>
          <a:p>
            <a:pPr marL="628650" lvl="1" indent="-171450">
              <a:buFont typeface="Arial" panose="020B0604020202020204" pitchFamily="34" charset="0"/>
              <a:buChar char="•"/>
            </a:pPr>
            <a:r>
              <a:rPr lang="fr-FR" sz="1200" dirty="0">
                <a:cs typeface="Calibri"/>
              </a:rPr>
              <a:t>l’éducation, </a:t>
            </a:r>
          </a:p>
          <a:p>
            <a:pPr marL="628650" lvl="1" indent="-171450">
              <a:buFont typeface="Arial" panose="020B0604020202020204" pitchFamily="34" charset="0"/>
              <a:buChar char="•"/>
            </a:pPr>
            <a:r>
              <a:rPr lang="fr-FR" sz="1200" dirty="0">
                <a:cs typeface="Calibri"/>
              </a:rPr>
              <a:t>la santé, </a:t>
            </a:r>
          </a:p>
          <a:p>
            <a:pPr marL="628650" lvl="1" indent="-171450">
              <a:buFont typeface="Arial" panose="020B0604020202020204" pitchFamily="34" charset="0"/>
              <a:buChar char="•"/>
            </a:pPr>
            <a:r>
              <a:rPr lang="fr-FR" sz="1200" dirty="0">
                <a:cs typeface="Calibri"/>
              </a:rPr>
              <a:t>les droits civils. </a:t>
            </a:r>
            <a:r>
              <a:rPr lang="fr-CA" sz="1200" b="0" i="0" u="none" strike="noStrike" dirty="0">
                <a:solidFill>
                  <a:srgbClr val="000000"/>
                </a:solidFill>
                <a:effectLst/>
                <a:latin typeface="Arial" panose="020B0604020202020204" pitchFamily="34" charset="0"/>
              </a:rPr>
              <a:t> </a:t>
            </a:r>
            <a:endParaRPr lang="fr-FR" sz="1200" dirty="0">
              <a:cs typeface="Calibri"/>
            </a:endParaRPr>
          </a:p>
          <a:p>
            <a:pPr marL="457200" lvl="1" indent="0">
              <a:buFont typeface="Arial" panose="020B0604020202020204" pitchFamily="34" charset="0"/>
              <a:buNone/>
            </a:pPr>
            <a:endParaRPr lang="fr-FR" sz="1200" b="1" dirty="0">
              <a:cs typeface="Calibri"/>
            </a:endParaRPr>
          </a:p>
          <a:p>
            <a:pPr marL="0" indent="0">
              <a:buFont typeface="Arial" panose="020B0604020202020204" pitchFamily="34" charset="0"/>
              <a:buNone/>
            </a:pPr>
            <a:r>
              <a:rPr lang="fr-FR" sz="1200" b="1" dirty="0">
                <a:cs typeface="Calibri"/>
              </a:rPr>
              <a:t>Note</a:t>
            </a:r>
            <a:r>
              <a:rPr lang="fr-FR" sz="1200" dirty="0">
                <a:cs typeface="Calibri"/>
              </a:rPr>
              <a:t>: Ces sujets sont appelés des « compétences ». Par exemple, on dit que le Parlement </a:t>
            </a:r>
            <a:r>
              <a:rPr lang="fr-FR" sz="1200" b="1" u="none" dirty="0">
                <a:cs typeface="Calibri"/>
              </a:rPr>
              <a:t>a compétence </a:t>
            </a:r>
            <a:r>
              <a:rPr lang="fr-FR" sz="1200" dirty="0">
                <a:cs typeface="Calibri"/>
              </a:rPr>
              <a:t>sur la poste, l’aviation et les banques, et que l’Assemblée nationale </a:t>
            </a:r>
            <a:r>
              <a:rPr lang="fr-FR" sz="1200" b="1" u="none" dirty="0">
                <a:cs typeface="Calibri"/>
              </a:rPr>
              <a:t>a compétence </a:t>
            </a:r>
            <a:r>
              <a:rPr lang="fr-FR" sz="1200" dirty="0">
                <a:cs typeface="Calibri"/>
              </a:rPr>
              <a:t>sur l’éducation, la santé et les droits civils. </a:t>
            </a:r>
          </a:p>
          <a:p>
            <a:endParaRPr lang="fr-FR" sz="1800" dirty="0">
              <a:cs typeface="Calibri"/>
            </a:endParaRPr>
          </a:p>
          <a:p>
            <a:r>
              <a:rPr lang="fr-FR" b="1" dirty="0"/>
              <a:t>SOURCES</a:t>
            </a:r>
            <a:endParaRPr lang="fr-FR" dirty="0">
              <a:cs typeface="Calibri" panose="020F0502020204030204"/>
            </a:endParaRPr>
          </a:p>
          <a:p>
            <a:pPr marL="285750" indent="-285750">
              <a:buFont typeface="Arial"/>
              <a:buChar char="•"/>
            </a:pPr>
            <a:r>
              <a:rPr lang="fr-FR" i="1" dirty="0"/>
              <a:t>Loi constitutionnelle de 1867</a:t>
            </a:r>
            <a:r>
              <a:rPr lang="fr-FR" dirty="0"/>
              <a:t>, 30 &amp; 31 Victoria, c 3, art 91 – 95.</a:t>
            </a:r>
            <a:endParaRPr lang="fr-FR" b="1" dirty="0">
              <a:ea typeface="Calibri" panose="020F0502020204030204"/>
              <a:cs typeface="Calibri"/>
            </a:endParaRPr>
          </a:p>
        </p:txBody>
      </p:sp>
      <p:sp>
        <p:nvSpPr>
          <p:cNvPr id="4" name="Espace réservé du numéro de diapositive 3"/>
          <p:cNvSpPr>
            <a:spLocks noGrp="1"/>
          </p:cNvSpPr>
          <p:nvPr>
            <p:ph type="sldNum" sz="quarter" idx="5"/>
          </p:nvPr>
        </p:nvSpPr>
        <p:spPr/>
        <p:txBody>
          <a:bodyPr/>
          <a:lstStyle/>
          <a:p>
            <a:fld id="{ADDF40F7-9DEE-4674-AEC7-65F61D18733B}" type="slidenum">
              <a:t>12</a:t>
            </a:fld>
            <a:endParaRPr lang="fr-FR"/>
          </a:p>
        </p:txBody>
      </p:sp>
    </p:spTree>
    <p:extLst>
      <p:ext uri="{BB962C8B-B14F-4D97-AF65-F5344CB8AC3E}">
        <p14:creationId xmlns:p14="http://schemas.microsoft.com/office/powerpoint/2010/main" val="3046158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1" i="0" u="none" strike="noStrike" dirty="0">
                <a:solidFill>
                  <a:srgbClr val="000000"/>
                </a:solidFill>
                <a:effectLst/>
                <a:latin typeface="Arial" panose="020B0604020202020204" pitchFamily="34" charset="0"/>
              </a:rPr>
              <a:t>INFORMATIONS POUR LES ÉLÈVES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0" i="0" u="sng" strike="noStrike" dirty="0">
                <a:solidFill>
                  <a:srgbClr val="000000"/>
                </a:solidFill>
                <a:effectLst/>
                <a:latin typeface="Arial" panose="020B0604020202020204" pitchFamily="34" charset="0"/>
              </a:rPr>
              <a:t>Qui, entre le gouvernement provincial et fédéral, peut faire des lois sur le mariage?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b="1" i="0" u="none" strike="noStrike" dirty="0">
              <a:solidFill>
                <a:srgbClr val="000000"/>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i="0" u="none" strike="noStrike" dirty="0">
                <a:solidFill>
                  <a:srgbClr val="000000"/>
                </a:solidFill>
                <a:effectLst/>
                <a:latin typeface="Arial" panose="020B0604020202020204" pitchFamily="34" charset="0"/>
              </a:rPr>
              <a:t>La réponse: les deux! Mais pour éviter des contradictions, ils s’occupent chacun d’aspects différents du mariage.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0" i="0" u="none" strike="noStrike" dirty="0">
                <a:solidFill>
                  <a:srgbClr val="000000"/>
                </a:solidFill>
                <a:effectLst/>
                <a:latin typeface="Arial" panose="020B0604020202020204" pitchFamily="34" charset="0"/>
              </a:rPr>
              <a:t>Voici comment les compétences sont partagées.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0" i="0" u="sng" strike="noStrike" dirty="0">
                <a:solidFill>
                  <a:srgbClr val="000000"/>
                </a:solidFill>
                <a:effectLst/>
                <a:latin typeface="Arial" panose="020B0604020202020204" pitchFamily="34" charset="0"/>
              </a:rPr>
              <a:t>Le gouvernement fédéral</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b="0" i="0" u="sng" strike="noStrike" dirty="0">
              <a:solidFill>
                <a:srgbClr val="000000"/>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i="0" u="none" strike="noStrike" dirty="0">
                <a:solidFill>
                  <a:srgbClr val="000000"/>
                </a:solidFill>
                <a:effectLst/>
                <a:latin typeface="Arial" panose="020B0604020202020204" pitchFamily="34" charset="0"/>
              </a:rPr>
              <a:t>Il a le pouvoir de faire des lois sur le </a:t>
            </a:r>
            <a:r>
              <a:rPr lang="fr-CA" sz="1200" b="1" i="0" u="none" strike="noStrike" dirty="0">
                <a:solidFill>
                  <a:srgbClr val="000000"/>
                </a:solidFill>
                <a:effectLst/>
                <a:latin typeface="Arial" panose="020B0604020202020204" pitchFamily="34" charset="0"/>
              </a:rPr>
              <a:t>mariage et le divorce</a:t>
            </a:r>
            <a:r>
              <a:rPr lang="fr-CA" sz="1200" b="0" i="0" u="none" strike="noStrike" dirty="0">
                <a:solidFill>
                  <a:srgbClr val="000000"/>
                </a:solidFill>
                <a:effectLst/>
                <a:latin typeface="Arial" panose="020B0604020202020204" pitchFamily="34" charset="0"/>
              </a:rPr>
              <a:t>. Il décide notamment: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b="0" i="0" u="none" strike="noStrike" dirty="0">
                <a:solidFill>
                  <a:srgbClr val="000000"/>
                </a:solidFill>
                <a:effectLst/>
                <a:latin typeface="Arial" panose="020B0604020202020204" pitchFamily="34" charset="0"/>
              </a:rPr>
              <a:t>l’âge minimal pour se marier,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b="0" i="0" u="none" strike="noStrike" dirty="0">
                <a:solidFill>
                  <a:srgbClr val="000000"/>
                </a:solidFill>
                <a:effectLst/>
                <a:latin typeface="Arial" panose="020B0604020202020204" pitchFamily="34" charset="0"/>
              </a:rPr>
              <a:t>qui peut se marier (couples de même sexe, couples hétérosexuels),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b="0" i="0" u="none" strike="noStrike" dirty="0">
                <a:solidFill>
                  <a:srgbClr val="000000"/>
                </a:solidFill>
                <a:effectLst/>
                <a:latin typeface="Arial" panose="020B0604020202020204" pitchFamily="34" charset="0"/>
              </a:rPr>
              <a:t>dans quels cas un divorce est possible.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0" i="0" u="sng" strike="noStrike" dirty="0">
                <a:solidFill>
                  <a:srgbClr val="000000"/>
                </a:solidFill>
                <a:effectLst/>
                <a:latin typeface="Arial" panose="020B0604020202020204" pitchFamily="34" charset="0"/>
              </a:rPr>
              <a:t>Le gouvernement provincial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b="0" i="0" u="sng" strike="noStrike" dirty="0">
              <a:solidFill>
                <a:srgbClr val="000000"/>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i="0" u="none" strike="noStrike" dirty="0">
                <a:solidFill>
                  <a:srgbClr val="000000"/>
                </a:solidFill>
                <a:effectLst/>
                <a:latin typeface="Arial" panose="020B0604020202020204" pitchFamily="34" charset="0"/>
              </a:rPr>
              <a:t>Il s’occupe des lois liées à la </a:t>
            </a:r>
            <a:r>
              <a:rPr lang="fr-CA" sz="1200" b="1" i="0" u="none" strike="noStrike" dirty="0">
                <a:solidFill>
                  <a:srgbClr val="000000"/>
                </a:solidFill>
                <a:effectLst/>
                <a:latin typeface="Arial" panose="020B0604020202020204" pitchFamily="34" charset="0"/>
              </a:rPr>
              <a:t>célébration du mariage</a:t>
            </a:r>
            <a:r>
              <a:rPr lang="fr-CA" sz="1200" b="0" i="0" u="none" strike="noStrike" dirty="0">
                <a:solidFill>
                  <a:srgbClr val="000000"/>
                </a:solidFill>
                <a:effectLst/>
                <a:latin typeface="Arial" panose="020B0604020202020204" pitchFamily="34" charset="0"/>
              </a:rPr>
              <a:t>. Cela inclut: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b="0" i="0" u="none" strike="noStrike" dirty="0">
                <a:solidFill>
                  <a:srgbClr val="000000"/>
                </a:solidFill>
                <a:effectLst/>
                <a:latin typeface="Arial" panose="020B0604020202020204" pitchFamily="34" charset="0"/>
              </a:rPr>
              <a:t>les documents nécessaires pour se marier,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b="0" i="0" u="none" strike="noStrike" dirty="0">
                <a:solidFill>
                  <a:srgbClr val="000000"/>
                </a:solidFill>
                <a:effectLst/>
                <a:latin typeface="Arial" panose="020B0604020202020204" pitchFamily="34" charset="0"/>
              </a:rPr>
              <a:t>qui peut célébrer un mariage,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b="0" i="0" u="none" strike="noStrike" dirty="0">
                <a:solidFill>
                  <a:srgbClr val="000000"/>
                </a:solidFill>
                <a:effectLst/>
                <a:latin typeface="Arial" panose="020B0604020202020204" pitchFamily="34" charset="0"/>
              </a:rPr>
              <a:t>les droits et les responsabilités des couples mariés,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b="0" i="0" u="none" strike="noStrike" dirty="0">
                <a:solidFill>
                  <a:srgbClr val="000000"/>
                </a:solidFill>
                <a:effectLst/>
                <a:latin typeface="Arial" panose="020B0604020202020204" pitchFamily="34" charset="0"/>
              </a:rPr>
              <a:t>comment les biens sont séparés lors d’un divorce.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1" i="0" u="none" strike="noStrike" dirty="0">
                <a:solidFill>
                  <a:srgbClr val="000000"/>
                </a:solidFill>
                <a:effectLst/>
                <a:latin typeface="Arial" panose="020B0604020202020204" pitchFamily="34" charset="0"/>
              </a:rPr>
              <a:t>Pourquoi est-ce important? </a:t>
            </a:r>
            <a:r>
              <a:rPr lang="fr-CA" sz="1200" b="0" i="0" u="none" strike="noStrike" dirty="0">
                <a:solidFill>
                  <a:srgbClr val="000000"/>
                </a:solidFill>
                <a:effectLst/>
                <a:latin typeface="Arial" panose="020B0604020202020204" pitchFamily="34" charset="0"/>
              </a:rPr>
              <a:t>Vous allez voir bientôt…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1" i="0" u="none" strike="noStrike" dirty="0">
                <a:solidFill>
                  <a:srgbClr val="000000"/>
                </a:solidFill>
                <a:effectLst/>
                <a:latin typeface="Arial" panose="020B0604020202020204" pitchFamily="34" charset="0"/>
              </a:rPr>
              <a:t>NOTES À LA PERSONNE ENSEIGNANTE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0" i="0" u="none" strike="noStrike" dirty="0">
                <a:solidFill>
                  <a:srgbClr val="000000"/>
                </a:solidFill>
                <a:effectLst/>
                <a:latin typeface="Arial" panose="020B0604020202020204" pitchFamily="34" charset="0"/>
              </a:rPr>
              <a:t>Après avoir transmis l’information aux élèves, donnez-leur la mise en contexte suivante et posez-leur la question ci-dessous: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0" i="0" u="sng" strike="noStrike" dirty="0">
                <a:solidFill>
                  <a:srgbClr val="000000"/>
                </a:solidFill>
                <a:effectLst/>
                <a:latin typeface="Arial" panose="020B0604020202020204" pitchFamily="34" charset="0"/>
              </a:rPr>
              <a:t>Mise en contexte: </a:t>
            </a:r>
            <a:r>
              <a:rPr lang="fr-CA" sz="1200" b="0" i="0" u="none" strike="noStrike" dirty="0">
                <a:solidFill>
                  <a:srgbClr val="000000"/>
                </a:solidFill>
                <a:effectLst/>
                <a:latin typeface="Arial" panose="020B0604020202020204" pitchFamily="34" charset="0"/>
              </a:rPr>
              <a:t>Rappelez-vous qu’avant 2005, les couples de même sexe n’avaient pas le droit de se marier.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0" i="0" u="sng" strike="noStrike" dirty="0">
                <a:solidFill>
                  <a:srgbClr val="000000"/>
                </a:solidFill>
                <a:effectLst/>
                <a:latin typeface="Arial" panose="020B0604020202020204" pitchFamily="34" charset="0"/>
              </a:rPr>
              <a:t>Questions aux élèves: </a:t>
            </a:r>
            <a:r>
              <a:rPr lang="fr-CA" sz="1200" b="0" i="0" u="none" strike="noStrike" dirty="0">
                <a:solidFill>
                  <a:srgbClr val="000000"/>
                </a:solidFill>
                <a:effectLst/>
                <a:latin typeface="Arial" panose="020B0604020202020204" pitchFamily="34" charset="0"/>
              </a:rPr>
              <a:t>(i) Selon vous, qui avait le pouvoir de permettre aux couples de même sexe de se marier? Est-ce le Parlement (fédéral) ou l’Assemblée nationale (provinciale)? (ii) Qu’est-ce qu’ils ont dû faire pour permettre ce type de mariage?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1" i="0" u="none" strike="noStrike" dirty="0">
                <a:solidFill>
                  <a:srgbClr val="000000"/>
                </a:solidFill>
                <a:effectLst/>
                <a:latin typeface="Arial" panose="020B0604020202020204" pitchFamily="34" charset="0"/>
              </a:rPr>
              <a:t>Réponses: </a:t>
            </a:r>
            <a:r>
              <a:rPr lang="fr-CA" sz="1200" b="0" i="0" u="none" strike="noStrike" dirty="0">
                <a:solidFill>
                  <a:srgbClr val="000000"/>
                </a:solidFill>
                <a:effectLst/>
                <a:latin typeface="Arial" panose="020B0604020202020204" pitchFamily="34" charset="0"/>
              </a:rPr>
              <a:t>(i) le Parlement; (ii) Ils ont dû créer une loi qui autorise le mariage entre personnes de même sexe.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b="1"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b="1"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1" i="0" u="none" strike="noStrike" dirty="0">
                <a:solidFill>
                  <a:srgbClr val="000000"/>
                </a:solidFill>
                <a:effectLst/>
                <a:latin typeface="Arial" panose="020B0604020202020204" pitchFamily="34" charset="0"/>
              </a:rPr>
              <a:t>SOURCES: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i="1" dirty="0"/>
              <a:t>Loi constitutionnelle de 1867</a:t>
            </a:r>
            <a:r>
              <a:rPr lang="fr-FR" dirty="0"/>
              <a:t>, 30 &amp; 31 Victoria, c 3, art 91(26) (mariage et divorce), 27 (la loi criminelle), 92(12) (la célébration du mariage).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b="1" dirty="0">
              <a:ea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b="1" i="0" u="none" strike="noStrike" dirty="0">
              <a:solidFill>
                <a:srgbClr val="000000"/>
              </a:solidFill>
              <a:effectLst/>
              <a:latin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DDF40F7-9DEE-4674-AEC7-65F61D18733B}" type="slidenum">
              <a:t>13</a:t>
            </a:fld>
            <a:endParaRPr lang="fr-FR"/>
          </a:p>
        </p:txBody>
      </p:sp>
    </p:spTree>
    <p:extLst>
      <p:ext uri="{BB962C8B-B14F-4D97-AF65-F5344CB8AC3E}">
        <p14:creationId xmlns:p14="http://schemas.microsoft.com/office/powerpoint/2010/main" val="2547802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b="1" i="0" u="none" strike="noStrike" dirty="0">
                <a:solidFill>
                  <a:srgbClr val="000000"/>
                </a:solidFill>
                <a:effectLst/>
                <a:latin typeface="Arial" panose="020B0604020202020204" pitchFamily="34" charset="0"/>
              </a:rPr>
              <a:t>INFORMATIONS POUR LES ÉLÈVES  </a:t>
            </a:r>
          </a:p>
          <a:p>
            <a:pPr algn="l" rtl="0"/>
            <a:br>
              <a:rPr lang="en-CA" dirty="0"/>
            </a:br>
            <a:br>
              <a:rPr lang="en-CA" dirty="0"/>
            </a:br>
            <a:endParaRPr lang="en-CA" dirty="0"/>
          </a:p>
        </p:txBody>
      </p:sp>
      <p:sp>
        <p:nvSpPr>
          <p:cNvPr id="4" name="Slide Number Placeholder 3"/>
          <p:cNvSpPr>
            <a:spLocks noGrp="1"/>
          </p:cNvSpPr>
          <p:nvPr>
            <p:ph type="sldNum" sz="quarter" idx="5"/>
          </p:nvPr>
        </p:nvSpPr>
        <p:spPr/>
        <p:txBody>
          <a:bodyPr/>
          <a:lstStyle/>
          <a:p>
            <a:fld id="{35E544C7-F800-43E5-B4CA-65E8656D9E73}" type="slidenum">
              <a:rPr lang="en-CA" smtClean="0"/>
              <a:t>14</a:t>
            </a:fld>
            <a:endParaRPr lang="en-CA"/>
          </a:p>
        </p:txBody>
      </p:sp>
    </p:spTree>
    <p:extLst>
      <p:ext uri="{BB962C8B-B14F-4D97-AF65-F5344CB8AC3E}">
        <p14:creationId xmlns:p14="http://schemas.microsoft.com/office/powerpoint/2010/main" val="439520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1" i="0" u="none" strike="noStrike" dirty="0">
                <a:solidFill>
                  <a:srgbClr val="000000"/>
                </a:solidFill>
                <a:effectLst/>
                <a:latin typeface="Calibri" panose="020F0502020204030204" pitchFamily="34" charset="0"/>
              </a:rPr>
              <a:t>NOTES À LA PERSONNE ENSEIGNANTE</a:t>
            </a:r>
            <a:r>
              <a:rPr lang="fr-CA" dirty="0"/>
              <a:t>.</a:t>
            </a:r>
            <a:endParaRPr lang="en-US" dirty="0"/>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fr-CA" b="1" dirty="0"/>
              <a:t>Présenter le déroulement de l’activité :</a:t>
            </a:r>
            <a:endParaRPr lang="en-US" dirty="0"/>
          </a:p>
          <a:p>
            <a:pPr marL="342900" marR="0" lvl="2" indent="-342900" algn="l" defTabSz="914400" rtl="0" eaLnBrk="1" fontAlgn="auto" latinLnBrk="0" hangingPunct="1">
              <a:lnSpc>
                <a:spcPct val="100000"/>
              </a:lnSpc>
              <a:spcBef>
                <a:spcPts val="0"/>
              </a:spcBef>
              <a:spcAft>
                <a:spcPts val="0"/>
              </a:spcAft>
              <a:buClrTx/>
              <a:buSzTx/>
              <a:buFont typeface="+mj-lt"/>
              <a:buAutoNum type="arabicPeriod"/>
              <a:tabLst/>
              <a:defRPr/>
            </a:pPr>
            <a:r>
              <a:rPr lang="fr-CA" sz="1200" b="0" dirty="0"/>
              <a:t>Former des équipes</a:t>
            </a:r>
            <a:r>
              <a:rPr lang="fr-CA" b="0" dirty="0"/>
              <a:t>. </a:t>
            </a:r>
            <a:endParaRPr lang="en-US" sz="1200" b="0" dirty="0"/>
          </a:p>
          <a:p>
            <a:pPr marL="342900" marR="0" lvl="2" indent="-3429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dirty="0"/>
              <a:t>Analyser le </a:t>
            </a:r>
            <a:r>
              <a:rPr lang="fr-FR" sz="1200" b="0" dirty="0">
                <a:solidFill>
                  <a:schemeClr val="accent1"/>
                </a:solidFill>
              </a:rPr>
              <a:t>dossier documentaire</a:t>
            </a:r>
            <a:r>
              <a:rPr lang="fr-FR" sz="1200" b="0" dirty="0"/>
              <a:t>. </a:t>
            </a:r>
            <a:r>
              <a:rPr lang="fr-FR" sz="1200" b="0" dirty="0">
                <a:cs typeface="Arial"/>
              </a:rPr>
              <a:t> </a:t>
            </a:r>
          </a:p>
          <a:p>
            <a:pPr marL="342900" marR="0" lvl="2" indent="-3429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dirty="0"/>
              <a:t>Mettre les </a:t>
            </a:r>
            <a:r>
              <a:rPr lang="fr-FR" sz="1200" b="0" dirty="0">
                <a:solidFill>
                  <a:schemeClr val="accent1"/>
                </a:solidFill>
              </a:rPr>
              <a:t>fiches d’événements clés </a:t>
            </a:r>
            <a:r>
              <a:rPr lang="fr-FR" sz="1200" b="0" dirty="0"/>
              <a:t>en </a:t>
            </a:r>
            <a:r>
              <a:rPr lang="fr-FR" sz="1200" b="0" dirty="0">
                <a:solidFill>
                  <a:schemeClr val="accent1"/>
                </a:solidFill>
              </a:rPr>
              <a:t>ordre chronologique</a:t>
            </a:r>
            <a:r>
              <a:rPr lang="fr-FR" sz="1200" b="0" dirty="0"/>
              <a:t>. </a:t>
            </a:r>
            <a:r>
              <a:rPr lang="fr-FR" sz="1200" b="0" dirty="0">
                <a:cs typeface="Arial"/>
              </a:rPr>
              <a:t> </a:t>
            </a:r>
          </a:p>
          <a:p>
            <a:pPr marL="342900" lvl="2" indent="-342900">
              <a:buFont typeface="+mj-lt"/>
              <a:buAutoNum type="arabicPeriod"/>
            </a:pPr>
            <a:r>
              <a:rPr lang="fr-FR" b="0" dirty="0"/>
              <a:t>Répondre aux questions de réflexion.  </a:t>
            </a:r>
            <a:endParaRPr lang="en-US" b="0" dirty="0"/>
          </a:p>
          <a:p>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q"/>
              <a:tabLst/>
              <a:defRPr/>
            </a:pPr>
            <a:r>
              <a:rPr lang="fr-CA" b="1" dirty="0"/>
              <a:t>Réaliser l’activité et ensuite présenter les diapositives suivantes.</a:t>
            </a:r>
            <a:endParaRPr lang="en-US" dirty="0"/>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ADDF40F7-9DEE-4674-AEC7-65F61D18733B}" type="slidenum">
              <a:t>15</a:t>
            </a:fld>
            <a:endParaRPr lang="fr-FR"/>
          </a:p>
        </p:txBody>
      </p:sp>
    </p:spTree>
    <p:extLst>
      <p:ext uri="{BB962C8B-B14F-4D97-AF65-F5344CB8AC3E}">
        <p14:creationId xmlns:p14="http://schemas.microsoft.com/office/powerpoint/2010/main" val="661518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CA"/>
          </a:p>
        </p:txBody>
      </p:sp>
      <p:sp>
        <p:nvSpPr>
          <p:cNvPr id="4" name="Slide Number Placeholder 3"/>
          <p:cNvSpPr>
            <a:spLocks noGrp="1"/>
          </p:cNvSpPr>
          <p:nvPr>
            <p:ph type="sldNum" sz="quarter" idx="5"/>
          </p:nvPr>
        </p:nvSpPr>
        <p:spPr/>
        <p:txBody>
          <a:bodyPr/>
          <a:lstStyle/>
          <a:p>
            <a:fld id="{35E544C7-F800-43E5-B4CA-65E8656D9E73}" type="slidenum">
              <a:rPr lang="en-CA" smtClean="0"/>
              <a:t>16</a:t>
            </a:fld>
            <a:endParaRPr lang="en-CA"/>
          </a:p>
        </p:txBody>
      </p:sp>
    </p:spTree>
    <p:extLst>
      <p:ext uri="{BB962C8B-B14F-4D97-AF65-F5344CB8AC3E}">
        <p14:creationId xmlns:p14="http://schemas.microsoft.com/office/powerpoint/2010/main" val="556033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DF40F7-9DEE-4674-AEC7-65F61D18733B}" type="slidenum">
              <a:rPr lang="fr-CA" smtClean="0"/>
              <a:t>17</a:t>
            </a:fld>
            <a:endParaRPr lang="fr-CA"/>
          </a:p>
        </p:txBody>
      </p:sp>
    </p:spTree>
    <p:extLst>
      <p:ext uri="{BB962C8B-B14F-4D97-AF65-F5344CB8AC3E}">
        <p14:creationId xmlns:p14="http://schemas.microsoft.com/office/powerpoint/2010/main" val="3971881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000" b="1" i="0" u="none" strike="noStrike" dirty="0">
                <a:solidFill>
                  <a:srgbClr val="000000"/>
                </a:solidFill>
                <a:effectLst/>
                <a:latin typeface="Arial" panose="020B0604020202020204" pitchFamily="34" charset="0"/>
              </a:rPr>
              <a:t>INFORMATIONS POUR LES ÉLÈVES </a:t>
            </a:r>
          </a:p>
          <a:p>
            <a:pPr marL="0" indent="0">
              <a:buFont typeface="Wingdings" panose="05000000000000000000" pitchFamily="2" charset="2"/>
              <a:buNone/>
            </a:pPr>
            <a:r>
              <a:rPr lang="fr-CA" sz="1200" b="0" i="0" u="none" strike="noStrike" dirty="0">
                <a:solidFill>
                  <a:srgbClr val="000000"/>
                </a:solidFill>
                <a:effectLst/>
                <a:latin typeface="Aptos" panose="020B0004020202020204" pitchFamily="34" charset="0"/>
              </a:rPr>
              <a:t>L’homosexualité a longtemps été considérée comme un crime. </a:t>
            </a:r>
          </a:p>
          <a:p>
            <a:pPr marL="0" indent="0">
              <a:buFont typeface="Wingdings" panose="05000000000000000000" pitchFamily="2" charset="2"/>
              <a:buNone/>
            </a:pPr>
            <a:endParaRPr lang="fr-CA" sz="1200" b="0" i="0" u="none" strike="noStrike" dirty="0">
              <a:solidFill>
                <a:srgbClr val="000000"/>
              </a:solidFill>
              <a:effectLst/>
              <a:latin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i="0" u="none" strike="noStrike" dirty="0">
                <a:solidFill>
                  <a:srgbClr val="000000"/>
                </a:solidFill>
                <a:effectLst/>
                <a:latin typeface="Aptos" panose="020B0004020202020204" pitchFamily="34" charset="0"/>
              </a:rPr>
              <a:t>De la conquête britannique à la création du Code criminel en 1892, c’est la </a:t>
            </a:r>
            <a:r>
              <a:rPr lang="fr-CA" sz="1200" b="0" i="1" u="none" strike="noStrike" dirty="0" err="1">
                <a:solidFill>
                  <a:srgbClr val="000000"/>
                </a:solidFill>
                <a:effectLst/>
                <a:latin typeface="Aptos" panose="020B0004020202020204" pitchFamily="34" charset="0"/>
              </a:rPr>
              <a:t>common</a:t>
            </a:r>
            <a:r>
              <a:rPr lang="fr-CA" sz="1200" b="0" i="1" u="none" strike="noStrike" dirty="0">
                <a:solidFill>
                  <a:srgbClr val="000000"/>
                </a:solidFill>
                <a:effectLst/>
                <a:latin typeface="Aptos" panose="020B0004020202020204" pitchFamily="34" charset="0"/>
              </a:rPr>
              <a:t> </a:t>
            </a:r>
            <a:r>
              <a:rPr lang="fr-CA" sz="1200" b="0" i="1" u="none" strike="noStrike" dirty="0" err="1">
                <a:solidFill>
                  <a:srgbClr val="000000"/>
                </a:solidFill>
                <a:effectLst/>
                <a:latin typeface="Aptos" panose="020B0004020202020204" pitchFamily="34" charset="0"/>
              </a:rPr>
              <a:t>law</a:t>
            </a:r>
            <a:r>
              <a:rPr lang="fr-CA" sz="1200" b="0" i="1" u="none" strike="noStrike" dirty="0">
                <a:solidFill>
                  <a:srgbClr val="000000"/>
                </a:solidFill>
                <a:effectLst/>
                <a:latin typeface="Aptos" panose="020B0004020202020204" pitchFamily="34" charset="0"/>
              </a:rPr>
              <a:t> </a:t>
            </a:r>
            <a:r>
              <a:rPr lang="fr-CA" sz="1200" b="0" i="0" u="none" strike="noStrike" dirty="0">
                <a:solidFill>
                  <a:srgbClr val="000000"/>
                </a:solidFill>
                <a:effectLst/>
                <a:latin typeface="Aptos" panose="020B0004020202020204" pitchFamily="34" charset="0"/>
              </a:rPr>
              <a:t>qui s’applique. Les actes sexuels entre personnes de même sexe sont interdits. La </a:t>
            </a:r>
            <a:r>
              <a:rPr lang="fr-CA" sz="1200" b="0" i="0" u="none" strike="noStrike" dirty="0" err="1">
                <a:solidFill>
                  <a:srgbClr val="000000"/>
                </a:solidFill>
                <a:effectLst/>
                <a:latin typeface="Aptos" panose="020B0004020202020204" pitchFamily="34" charset="0"/>
              </a:rPr>
              <a:t>common</a:t>
            </a:r>
            <a:r>
              <a:rPr lang="fr-CA" sz="1200" b="0" i="0" u="none" strike="noStrike" dirty="0">
                <a:solidFill>
                  <a:srgbClr val="000000"/>
                </a:solidFill>
                <a:effectLst/>
                <a:latin typeface="Aptos" panose="020B0004020202020204" pitchFamily="34" charset="0"/>
              </a:rPr>
              <a:t> </a:t>
            </a:r>
            <a:r>
              <a:rPr lang="fr-CA" sz="1200" b="0" i="0" u="none" strike="noStrike" dirty="0" err="1">
                <a:solidFill>
                  <a:srgbClr val="000000"/>
                </a:solidFill>
                <a:effectLst/>
                <a:latin typeface="Aptos" panose="020B0004020202020204" pitchFamily="34" charset="0"/>
              </a:rPr>
              <a:t>law</a:t>
            </a:r>
            <a:r>
              <a:rPr lang="fr-CA" sz="1200" b="0" i="0" u="none" strike="noStrike" dirty="0">
                <a:solidFill>
                  <a:srgbClr val="000000"/>
                </a:solidFill>
                <a:effectLst/>
                <a:latin typeface="Aptos" panose="020B0004020202020204" pitchFamily="34" charset="0"/>
              </a:rPr>
              <a:t> est le système juridique hérité de la Grande-Bretagne, dans lequel les tribunaux « créent » le droit par les jugements qu’ils rendent. </a:t>
            </a:r>
          </a:p>
          <a:p>
            <a:pPr marL="285750" indent="-285750">
              <a:buFont typeface="Wingdings" panose="05000000000000000000" pitchFamily="2" charset="2"/>
              <a:buChar char="q"/>
            </a:pPr>
            <a:endParaRPr lang="fr-CA" sz="1200" b="0" i="0" u="none" strike="noStrike" dirty="0">
              <a:solidFill>
                <a:srgbClr val="000000"/>
              </a:solidFill>
              <a:effectLst/>
              <a:latin typeface="Aptos" panose="020B0004020202020204" pitchFamily="34" charset="0"/>
            </a:endParaRPr>
          </a:p>
          <a:p>
            <a:pPr marL="285750" indent="-285750">
              <a:buFont typeface="Wingdings" panose="05000000000000000000" pitchFamily="2" charset="2"/>
              <a:buChar char="q"/>
            </a:pPr>
            <a:r>
              <a:rPr lang="fr-CA" sz="1200" b="0" i="0" u="none" strike="noStrike" dirty="0">
                <a:solidFill>
                  <a:srgbClr val="000000"/>
                </a:solidFill>
                <a:effectLst/>
                <a:latin typeface="Aptos" panose="020B0004020202020204" pitchFamily="34" charset="0"/>
              </a:rPr>
              <a:t>En 1892, le Canada crée le Code criminel. Le Code criminel décrit les comportements interdits et les peines qui y sont associées. Les comportements interdits sont appelés des « crimes ». </a:t>
            </a:r>
          </a:p>
          <a:p>
            <a:pPr marL="285750" indent="-285750">
              <a:buFont typeface="Wingdings" panose="05000000000000000000" pitchFamily="2" charset="2"/>
              <a:buChar char="q"/>
            </a:pPr>
            <a:endParaRPr lang="fr-CA" sz="1200" b="0" i="0" u="none" strike="noStrike" dirty="0">
              <a:solidFill>
                <a:srgbClr val="000000"/>
              </a:solidFill>
              <a:effectLst/>
              <a:latin typeface="Aptos" panose="020B0004020202020204" pitchFamily="34" charset="0"/>
            </a:endParaRPr>
          </a:p>
          <a:p>
            <a:pPr marL="285750" indent="-285750">
              <a:buFont typeface="Wingdings" panose="05000000000000000000" pitchFamily="2" charset="2"/>
              <a:buChar char="q"/>
            </a:pPr>
            <a:r>
              <a:rPr lang="fr-CA" sz="1200" b="0" i="0" u="none" strike="noStrike" dirty="0">
                <a:solidFill>
                  <a:srgbClr val="000000"/>
                </a:solidFill>
                <a:effectLst/>
                <a:latin typeface="Aptos" panose="020B0004020202020204" pitchFamily="34" charset="0"/>
              </a:rPr>
              <a:t>Le Code criminel de 1892 considère les « actes homosexuels » commis par des adultes masculins comme des crimes. </a:t>
            </a:r>
          </a:p>
          <a:p>
            <a:pPr marL="628650" lvl="1" indent="-171450">
              <a:buFont typeface="Arial" panose="020B0604020202020204" pitchFamily="34" charset="0"/>
              <a:buChar char="•"/>
            </a:pPr>
            <a:r>
              <a:rPr lang="fr-CA" sz="1200" b="0" i="0" u="none" strike="noStrike" dirty="0">
                <a:solidFill>
                  <a:srgbClr val="000000"/>
                </a:solidFill>
                <a:effectLst/>
                <a:latin typeface="Aptos" panose="020B0004020202020204" pitchFamily="34" charset="0"/>
              </a:rPr>
              <a:t>Un « acte homosexuel » comprend tout acte sexuel entre deux hommes, y compris un baiser.</a:t>
            </a:r>
          </a:p>
          <a:p>
            <a:pPr marL="628650" lvl="1" indent="-171450">
              <a:buFont typeface="Arial" panose="020B0604020202020204" pitchFamily="34" charset="0"/>
              <a:buChar char="•"/>
            </a:pPr>
            <a:r>
              <a:rPr lang="fr-CA" sz="1200" b="0" i="0" u="none" strike="noStrike" dirty="0">
                <a:solidFill>
                  <a:srgbClr val="000000"/>
                </a:solidFill>
                <a:effectLst/>
                <a:latin typeface="Aptos" panose="020B0004020202020204" pitchFamily="34" charset="0"/>
              </a:rPr>
              <a:t>Ces actes ne sont pas classés comme un crime distinct, mais comme de la grossière indécence. </a:t>
            </a:r>
          </a:p>
          <a:p>
            <a:pPr marL="285750" indent="-285750">
              <a:buFont typeface="Wingdings" panose="05000000000000000000" pitchFamily="2" charset="2"/>
              <a:buChar char="q"/>
            </a:pPr>
            <a:r>
              <a:rPr lang="fr-CA" sz="1200" b="0" i="0" u="none" strike="noStrike" dirty="0">
                <a:solidFill>
                  <a:srgbClr val="000000"/>
                </a:solidFill>
                <a:effectLst/>
                <a:latin typeface="Aptos" panose="020B0004020202020204" pitchFamily="34" charset="0"/>
              </a:rPr>
              <a:t>À l’époque, la peine maximale pour un acte homosexuel est de 5 ans de prison, ainsi que des coups de fouet. </a:t>
            </a:r>
          </a:p>
          <a:p>
            <a:pPr marL="285750" indent="-285750">
              <a:buFont typeface="Wingdings" panose="05000000000000000000" pitchFamily="2" charset="2"/>
              <a:buChar char="q"/>
            </a:pPr>
            <a:r>
              <a:rPr lang="fr-CA" sz="1200" b="0" i="0" u="none" strike="noStrike" dirty="0">
                <a:solidFill>
                  <a:srgbClr val="000000"/>
                </a:solidFill>
                <a:effectLst/>
                <a:latin typeface="Aptos" panose="020B0004020202020204" pitchFamily="34" charset="0"/>
              </a:rPr>
              <a:t>Possibilité de poser des questions aux élèves :</a:t>
            </a:r>
          </a:p>
          <a:p>
            <a:pPr marL="628650" lvl="1" indent="-171450">
              <a:buFont typeface="Arial" panose="020B0604020202020204" pitchFamily="34" charset="0"/>
              <a:buChar char="•"/>
            </a:pPr>
            <a:r>
              <a:rPr lang="fr-CA" sz="1200" b="0" i="0" u="none" strike="noStrike" dirty="0">
                <a:solidFill>
                  <a:srgbClr val="000000"/>
                </a:solidFill>
                <a:effectLst/>
                <a:latin typeface="Aptos" panose="020B0004020202020204" pitchFamily="34" charset="0"/>
              </a:rPr>
              <a:t>Que remarquez vous dans cette définition de l’homosexualité?</a:t>
            </a:r>
          </a:p>
          <a:p>
            <a:pPr marL="628650" lvl="1" indent="-171450">
              <a:buFont typeface="Arial" panose="020B0604020202020204" pitchFamily="34" charset="0"/>
              <a:buChar char="•"/>
            </a:pPr>
            <a:r>
              <a:rPr lang="fr-CA" sz="1200" b="0" i="0" u="none" strike="noStrike" dirty="0">
                <a:solidFill>
                  <a:srgbClr val="000000"/>
                </a:solidFill>
                <a:effectLst/>
                <a:latin typeface="Aptos" panose="020B0004020202020204" pitchFamily="34" charset="0"/>
              </a:rPr>
              <a:t>Que pensez vous de cette peine? Serait-elle encore applicable aujourd’hui? Oui ou non expliquez votre position?</a:t>
            </a:r>
          </a:p>
          <a:p>
            <a:pPr marL="742950" lvl="1" indent="-285750">
              <a:buFont typeface="Wingdings" panose="05000000000000000000" pitchFamily="2" charset="2"/>
              <a:buChar char="q"/>
            </a:pPr>
            <a:endParaRPr lang="fr-CA" sz="1200" b="0" i="0" u="none" strike="noStrike" dirty="0">
              <a:solidFill>
                <a:srgbClr val="000000"/>
              </a:solidFill>
              <a:effectLst/>
              <a:latin typeface="Aptos" panose="020B0004020202020204" pitchFamily="34" charset="0"/>
            </a:endParaRPr>
          </a:p>
          <a:p>
            <a:pPr marL="0" indent="0">
              <a:buFont typeface="Wingdings" panose="05000000000000000000" pitchFamily="2" charset="2"/>
              <a:buNone/>
            </a:pPr>
            <a:endParaRPr lang="en-CA" sz="1200" b="0" i="0" u="none" strike="noStrike" dirty="0">
              <a:solidFill>
                <a:srgbClr val="000000"/>
              </a:solidFill>
              <a:effectLst/>
              <a:latin typeface="Aptos" panose="020B0004020202020204" pitchFamily="34" charset="0"/>
            </a:endParaRPr>
          </a:p>
          <a:p>
            <a:pPr marL="0" indent="0">
              <a:buFont typeface="Wingdings" panose="05000000000000000000" pitchFamily="2" charset="2"/>
              <a:buNone/>
            </a:pPr>
            <a:r>
              <a:rPr lang="en-CA" sz="1200" b="1" i="0" u="none" strike="noStrike" dirty="0">
                <a:solidFill>
                  <a:srgbClr val="000000"/>
                </a:solidFill>
                <a:effectLst/>
                <a:latin typeface="Aptos" panose="020B0004020202020204" pitchFamily="34" charset="0"/>
              </a:rPr>
              <a:t>INFORMATIONS SECONDAIRES</a:t>
            </a:r>
            <a:endParaRPr lang="fr-FR" sz="1000" b="1" i="0" u="none" strike="noStrike" dirty="0">
              <a:solidFill>
                <a:srgbClr val="000000"/>
              </a:solidFill>
              <a:effectLst/>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fr-CA" sz="1200" b="0" i="0" u="none" strike="noStrike" dirty="0">
                <a:solidFill>
                  <a:srgbClr val="000000"/>
                </a:solidFill>
                <a:effectLst/>
                <a:latin typeface="Aptos" panose="020B0004020202020204" pitchFamily="34" charset="0"/>
              </a:rPr>
              <a:t>En 1959, une réforme du Code criminel reformule l’article sur l’homosexualité (178). Désormais, les femmes peuvent aussi être accusées de « grossière indécence » si elles commettent des gestes « homosexuels ». </a:t>
            </a:r>
          </a:p>
          <a:p>
            <a:pPr marL="285750" indent="-285750">
              <a:buFont typeface="Wingdings" panose="05000000000000000000" pitchFamily="2" charset="2"/>
              <a:buChar char="q"/>
            </a:pPr>
            <a:endParaRPr lang="fr-CA" sz="1200" b="0" i="0" u="none" strike="noStrike" dirty="0">
              <a:solidFill>
                <a:srgbClr val="000000"/>
              </a:solidFill>
              <a:effectLst/>
              <a:latin typeface="Aptos" panose="020B0004020202020204" pitchFamily="34" charset="0"/>
            </a:endParaRPr>
          </a:p>
          <a:p>
            <a:pPr marL="285750" indent="-285750">
              <a:buFont typeface="Wingdings" panose="05000000000000000000" pitchFamily="2" charset="2"/>
              <a:buChar char="q"/>
            </a:pPr>
            <a:endParaRPr lang="fr-CA" sz="1200" b="0" i="0" u="none" strike="noStrike" dirty="0">
              <a:solidFill>
                <a:srgbClr val="000000"/>
              </a:solidFill>
              <a:effectLst/>
              <a:latin typeface="Aptos" panose="020B0004020202020204" pitchFamily="34" charset="0"/>
            </a:endParaRPr>
          </a:p>
          <a:p>
            <a:pPr marL="0" indent="0">
              <a:buFont typeface="Wingdings" panose="05000000000000000000" pitchFamily="2" charset="2"/>
              <a:buNone/>
            </a:pPr>
            <a:r>
              <a:rPr lang="fr-CA" sz="1200" b="1" i="0" u="none" strike="noStrike" dirty="0">
                <a:solidFill>
                  <a:srgbClr val="000000"/>
                </a:solidFill>
                <a:effectLst/>
                <a:latin typeface="Aptos" panose="020B0004020202020204" pitchFamily="34" charset="0"/>
              </a:rPr>
              <a:t>POUR EN SAVOIR PLUS</a:t>
            </a:r>
          </a:p>
          <a:p>
            <a:pPr marL="171450" indent="-171450">
              <a:buFont typeface="Wingdings" panose="05000000000000000000" pitchFamily="2" charset="2"/>
              <a:buChar char="q"/>
            </a:pPr>
            <a:r>
              <a:rPr lang="fr-CA" sz="1200" kern="1200" dirty="0">
                <a:solidFill>
                  <a:schemeClr val="tx1"/>
                </a:solidFill>
                <a:effectLst/>
                <a:latin typeface="+mn-lt"/>
                <a:ea typeface="+mn-ea"/>
                <a:cs typeface="+mn-cs"/>
              </a:rPr>
              <a:t>https://www.museedelhistoire.ca/zone-pedagogique/2elgbtqia-histoire-et-identites-au-canada/</a:t>
            </a:r>
            <a:endParaRPr lang="fr-CA" sz="1200" b="0" i="0" u="none" strike="noStrike" dirty="0">
              <a:solidFill>
                <a:srgbClr val="000000"/>
              </a:solidFill>
              <a:effectLst/>
              <a:latin typeface="Aptos" panose="020B0004020202020204" pitchFamily="34" charset="0"/>
            </a:endParaRPr>
          </a:p>
          <a:p>
            <a:pPr marL="0" indent="0">
              <a:buFont typeface="Wingdings" panose="05000000000000000000" pitchFamily="2" charset="2"/>
              <a:buNone/>
            </a:pPr>
            <a:endParaRPr lang="fr-CA" b="1" dirty="0"/>
          </a:p>
          <a:p>
            <a:r>
              <a:rPr lang="fr-CA" b="1" dirty="0"/>
              <a:t>Sources </a:t>
            </a:r>
            <a:endParaRPr lang="fr-CA" dirty="0"/>
          </a:p>
          <a:p>
            <a:pPr marL="171450" indent="-171450">
              <a:buFont typeface="Arial,Sans-Serif"/>
              <a:buChar char="•"/>
            </a:pPr>
            <a:r>
              <a:rPr lang="fr-CA" i="1" dirty="0"/>
              <a:t>Code criminel</a:t>
            </a:r>
            <a:r>
              <a:rPr lang="fr-CA" dirty="0"/>
              <a:t>, SC 1892, c 29, art 178 (première version du Code).</a:t>
            </a:r>
          </a:p>
          <a:p>
            <a:pPr marL="171450" indent="-171450">
              <a:buFont typeface="Arial,Sans-Serif"/>
              <a:buChar char="•"/>
            </a:pPr>
            <a:r>
              <a:rPr lang="fr-FR" sz="1200" kern="1200" dirty="0">
                <a:solidFill>
                  <a:schemeClr val="tx1"/>
                </a:solidFill>
                <a:effectLst/>
                <a:latin typeface="+mn-lt"/>
                <a:ea typeface="+mn-ea"/>
                <a:cs typeface="+mn-cs"/>
              </a:rPr>
              <a:t>Patrice Corriveau, </a:t>
            </a:r>
            <a:r>
              <a:rPr lang="fr-FR" sz="1200" i="1" kern="1200" dirty="0">
                <a:solidFill>
                  <a:schemeClr val="tx1"/>
                </a:solidFill>
                <a:effectLst/>
                <a:latin typeface="+mn-lt"/>
                <a:ea typeface="+mn-ea"/>
                <a:cs typeface="+mn-cs"/>
              </a:rPr>
              <a:t>La répression des homosexuels en France et au Québec : du bûcher à la mairie</a:t>
            </a:r>
            <a:r>
              <a:rPr lang="fr-FR" sz="1200" kern="1200" dirty="0">
                <a:solidFill>
                  <a:schemeClr val="tx1"/>
                </a:solidFill>
                <a:effectLst/>
                <a:latin typeface="+mn-lt"/>
                <a:ea typeface="+mn-ea"/>
                <a:cs typeface="+mn-cs"/>
              </a:rPr>
              <a:t>, Québec, Septentrion, 2006</a:t>
            </a:r>
            <a:r>
              <a:rPr lang="fr-FR" dirty="0"/>
              <a:t>.</a:t>
            </a:r>
            <a:r>
              <a:rPr lang="fr-FR" sz="1200" kern="1200" dirty="0">
                <a:solidFill>
                  <a:schemeClr val="tx1"/>
                </a:solidFill>
                <a:effectLst/>
                <a:latin typeface="+mn-lt"/>
                <a:ea typeface="+mn-ea"/>
                <a:cs typeface="+mn-cs"/>
              </a:rPr>
              <a:t> </a:t>
            </a:r>
          </a:p>
          <a:p>
            <a:pPr marL="171450" indent="-171450">
              <a:buFont typeface="Arial,Sans-Serif"/>
              <a:buChar char="•"/>
            </a:pPr>
            <a:r>
              <a:rPr lang="en-CA" b="0" i="0" dirty="0">
                <a:solidFill>
                  <a:srgbClr val="333333"/>
                </a:solidFill>
                <a:effectLst/>
                <a:latin typeface="Myriad Web"/>
              </a:rPr>
              <a:t>Henri </a:t>
            </a:r>
            <a:r>
              <a:rPr lang="en-CA" b="0" i="0" dirty="0" err="1">
                <a:solidFill>
                  <a:srgbClr val="333333"/>
                </a:solidFill>
                <a:effectLst/>
                <a:latin typeface="Myriad Web"/>
              </a:rPr>
              <a:t>Mazeaud</a:t>
            </a:r>
            <a:r>
              <a:rPr lang="en-CA" b="0" i="0" dirty="0">
                <a:solidFill>
                  <a:srgbClr val="333333"/>
                </a:solidFill>
                <a:effectLst/>
                <a:latin typeface="Myriad Web"/>
              </a:rPr>
              <a:t> et al, Reviews and Notices, 1957 35-1 </a:t>
            </a:r>
            <a:r>
              <a:rPr lang="en-CA" b="0" i="1" dirty="0">
                <a:solidFill>
                  <a:srgbClr val="333333"/>
                </a:solidFill>
                <a:effectLst/>
                <a:latin typeface="Myriad Web"/>
              </a:rPr>
              <a:t>Canadian Bar Review</a:t>
            </a:r>
            <a:r>
              <a:rPr lang="en-CA" b="0" i="0" dirty="0">
                <a:solidFill>
                  <a:srgbClr val="333333"/>
                </a:solidFill>
                <a:effectLst/>
                <a:latin typeface="Myriad Web"/>
              </a:rPr>
              <a:t> 106, 1957 </a:t>
            </a:r>
            <a:r>
              <a:rPr lang="en-CA" b="0" i="0" dirty="0" err="1">
                <a:solidFill>
                  <a:srgbClr val="333333"/>
                </a:solidFill>
                <a:effectLst/>
                <a:latin typeface="Myriad Web"/>
              </a:rPr>
              <a:t>CanLIIDocs</a:t>
            </a:r>
            <a:r>
              <a:rPr lang="en-CA" b="0" i="0" dirty="0">
                <a:solidFill>
                  <a:srgbClr val="333333"/>
                </a:solidFill>
                <a:effectLst/>
                <a:latin typeface="Myriad Web"/>
              </a:rPr>
              <a:t> à la p 113: https://canlii.ca/t/t5tq (on y </a:t>
            </a:r>
            <a:r>
              <a:rPr lang="en-CA" b="0" i="0" dirty="0" err="1">
                <a:solidFill>
                  <a:srgbClr val="333333"/>
                </a:solidFill>
                <a:effectLst/>
                <a:latin typeface="Myriad Web"/>
              </a:rPr>
              <a:t>mentionne</a:t>
            </a:r>
            <a:r>
              <a:rPr lang="en-CA" b="0" i="0" dirty="0">
                <a:solidFill>
                  <a:srgbClr val="333333"/>
                </a:solidFill>
                <a:effectLst/>
                <a:latin typeface="Myriad Web"/>
              </a:rPr>
              <a:t> la </a:t>
            </a:r>
            <a:r>
              <a:rPr lang="en-CA" b="0" i="0" dirty="0" err="1">
                <a:solidFill>
                  <a:srgbClr val="333333"/>
                </a:solidFill>
                <a:effectLst/>
                <a:latin typeface="Myriad Web"/>
              </a:rPr>
              <a:t>réforme</a:t>
            </a:r>
            <a:r>
              <a:rPr lang="en-CA" b="0" i="0" dirty="0">
                <a:solidFill>
                  <a:srgbClr val="333333"/>
                </a:solidFill>
                <a:effectLst/>
                <a:latin typeface="Myriad Web"/>
              </a:rPr>
              <a:t> de 1959 et le fait que les femmes </a:t>
            </a:r>
            <a:r>
              <a:rPr lang="en-CA" b="0" i="0" dirty="0" err="1">
                <a:solidFill>
                  <a:srgbClr val="333333"/>
                </a:solidFill>
                <a:effectLst/>
                <a:latin typeface="Myriad Web"/>
              </a:rPr>
              <a:t>peuvent</a:t>
            </a:r>
            <a:r>
              <a:rPr lang="en-CA" b="0" i="0" dirty="0">
                <a:solidFill>
                  <a:srgbClr val="333333"/>
                </a:solidFill>
                <a:effectLst/>
                <a:latin typeface="Myriad Web"/>
              </a:rPr>
              <a:t> </a:t>
            </a:r>
            <a:r>
              <a:rPr lang="en-CA" b="0" i="0" dirty="0" err="1">
                <a:solidFill>
                  <a:srgbClr val="333333"/>
                </a:solidFill>
                <a:effectLst/>
                <a:latin typeface="Myriad Web"/>
              </a:rPr>
              <a:t>être</a:t>
            </a:r>
            <a:r>
              <a:rPr lang="en-CA" b="0" i="0" dirty="0">
                <a:solidFill>
                  <a:srgbClr val="333333"/>
                </a:solidFill>
                <a:effectLst/>
                <a:latin typeface="Myriad Web"/>
              </a:rPr>
              <a:t> </a:t>
            </a:r>
            <a:r>
              <a:rPr lang="en-CA" b="0" i="0" dirty="0" err="1">
                <a:solidFill>
                  <a:srgbClr val="333333"/>
                </a:solidFill>
                <a:effectLst/>
                <a:latin typeface="Myriad Web"/>
              </a:rPr>
              <a:t>accusées</a:t>
            </a:r>
            <a:r>
              <a:rPr lang="en-CA" b="0" i="0" dirty="0">
                <a:solidFill>
                  <a:srgbClr val="333333"/>
                </a:solidFill>
                <a:effectLst/>
                <a:latin typeface="Myriad Web"/>
              </a:rPr>
              <a:t> de </a:t>
            </a:r>
            <a:r>
              <a:rPr lang="fr-CA" sz="1200" b="0" i="0" u="none" strike="noStrike" dirty="0">
                <a:solidFill>
                  <a:srgbClr val="000000"/>
                </a:solidFill>
                <a:effectLst/>
                <a:latin typeface="Aptos" panose="020B0004020202020204" pitchFamily="34" charset="0"/>
              </a:rPr>
              <a:t>« grossière indécence ». </a:t>
            </a:r>
          </a:p>
          <a:p>
            <a:pPr marL="171450" indent="-171450">
              <a:buFont typeface="Arial,Sans-Serif"/>
              <a:buChar char="•"/>
            </a:pPr>
            <a:r>
              <a:rPr lang="fr-CA" sz="1200" b="0" i="0" u="none" strike="noStrike" dirty="0">
                <a:solidFill>
                  <a:srgbClr val="000000"/>
                </a:solidFill>
                <a:effectLst/>
                <a:latin typeface="Aptos" panose="020B0004020202020204" pitchFamily="34" charset="0"/>
                <a:ea typeface="Calibri"/>
                <a:cs typeface="Calibri"/>
              </a:rPr>
              <a:t>Voir aussi: https://www66.statcan.gc.ca/eng/1959/195912671237_p.%201237.pdf (confirme qu’il y a eu une réforme du Code criminel en 1959). </a:t>
            </a:r>
            <a:endParaRPr lang="fr-FR" dirty="0">
              <a:ea typeface="Calibri"/>
              <a:cs typeface="Calibri"/>
            </a:endParaRPr>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CFD6638E-F0C5-4DB6-974E-C04E7D80AB38}" type="slidenum">
              <a:rPr lang="fr-FR"/>
              <a:t>18</a:t>
            </a:fld>
            <a:endParaRPr lang="fr-FR"/>
          </a:p>
        </p:txBody>
      </p:sp>
    </p:spTree>
    <p:extLst>
      <p:ext uri="{BB962C8B-B14F-4D97-AF65-F5344CB8AC3E}">
        <p14:creationId xmlns:p14="http://schemas.microsoft.com/office/powerpoint/2010/main" val="645505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000" b="1" i="0" u="none" strike="noStrike" dirty="0">
                <a:solidFill>
                  <a:srgbClr val="000000"/>
                </a:solidFill>
                <a:effectLst/>
                <a:latin typeface="Arial" panose="020B0604020202020204" pitchFamily="34" charset="0"/>
              </a:rPr>
              <a:t>INFORMATIONS POUR LES ÉLÈVES </a:t>
            </a:r>
            <a:endParaRPr lang="fr-FR" sz="1000" b="1" i="0" u="none" strike="noStrike" dirty="0">
              <a:solidFill>
                <a:srgbClr val="000000"/>
              </a:solidFill>
              <a:effectLst/>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fr-CA" sz="1200" b="0" i="0" u="none" strike="noStrike" dirty="0">
                <a:solidFill>
                  <a:srgbClr val="000000"/>
                </a:solidFill>
                <a:effectLst/>
                <a:latin typeface="Aptos" panose="020B0004020202020204" pitchFamily="34" charset="0"/>
              </a:rPr>
              <a:t>Quelques heures avant les rébellions au </a:t>
            </a:r>
            <a:r>
              <a:rPr lang="fr-CA" sz="1200" b="0" i="0" u="none" strike="noStrike" dirty="0" err="1">
                <a:solidFill>
                  <a:srgbClr val="000000"/>
                </a:solidFill>
                <a:effectLst/>
                <a:latin typeface="Aptos" panose="020B0004020202020204" pitchFamily="34" charset="0"/>
              </a:rPr>
              <a:t>Stonewall</a:t>
            </a:r>
            <a:r>
              <a:rPr lang="fr-CA" sz="1200" b="0" i="0" u="none" strike="noStrike" dirty="0">
                <a:solidFill>
                  <a:srgbClr val="000000"/>
                </a:solidFill>
                <a:effectLst/>
                <a:latin typeface="Aptos" panose="020B0004020202020204" pitchFamily="34" charset="0"/>
              </a:rPr>
              <a:t> Inn, le gouvernement adopte une loi qui décriminalise l’homosexualité. À partir de ce moment, les relations homosexuelles ne sont plus un crime. </a:t>
            </a:r>
          </a:p>
          <a:p>
            <a:pPr marL="628650" lvl="1" indent="-171450">
              <a:buFont typeface="Arial" panose="020B0604020202020204" pitchFamily="34" charset="0"/>
              <a:buChar char="•"/>
            </a:pPr>
            <a:r>
              <a:rPr lang="fr-CA" sz="1200" b="0" i="0" u="none" strike="noStrike" dirty="0">
                <a:solidFill>
                  <a:srgbClr val="000000"/>
                </a:solidFill>
                <a:effectLst/>
                <a:latin typeface="Aptos" panose="020B0004020202020204" pitchFamily="34" charset="0"/>
              </a:rPr>
              <a:t>Attention! Cette décriminalisation ne s’applique qu’aux personnes âgées de 21 ans ou plus, soit l’âge de la majorité à l’époque. </a:t>
            </a:r>
          </a:p>
          <a:p>
            <a:pPr marL="1085850" lvl="2" indent="-171450">
              <a:buFont typeface="Arial" panose="020B0604020202020204" pitchFamily="34" charset="0"/>
              <a:buChar char="•"/>
            </a:pPr>
            <a:r>
              <a:rPr lang="fr-CA" sz="1200" b="0" i="0" u="none" strike="noStrike" dirty="0">
                <a:solidFill>
                  <a:srgbClr val="000000"/>
                </a:solidFill>
                <a:effectLst/>
                <a:latin typeface="Aptos" panose="020B0004020202020204" pitchFamily="34" charset="0"/>
              </a:rPr>
              <a:t>Pour les moins de 21 ans, l’homosexualité demeure un crime.</a:t>
            </a:r>
            <a:endParaRPr lang="fr-CA" u="sng" dirty="0">
              <a:latin typeface="Apto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u="sng" dirty="0">
              <a:latin typeface="Apto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u="sng" dirty="0">
              <a:latin typeface="Apto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1" i="0" u="none" strike="noStrike" dirty="0">
                <a:solidFill>
                  <a:srgbClr val="000000"/>
                </a:solidFill>
                <a:effectLst/>
                <a:latin typeface="Arial" panose="020B0604020202020204" pitchFamily="34" charset="0"/>
              </a:rPr>
              <a:t>NOTES POUR LA PERSONNE ENSEIGNANTE</a:t>
            </a:r>
          </a:p>
          <a:p>
            <a:pPr marL="0" indent="0">
              <a:buFont typeface="Wingdings" panose="05000000000000000000" pitchFamily="2" charset="2"/>
              <a:buNone/>
            </a:pPr>
            <a:r>
              <a:rPr lang="fr-CA" u="none" dirty="0">
                <a:latin typeface="Aptos"/>
              </a:rPr>
              <a:t>(1) Après avoir transmis les informations aux élèves, posez la question suivante aux élèves: </a:t>
            </a:r>
          </a:p>
          <a:p>
            <a:pPr marL="0" indent="0">
              <a:buFont typeface="Wingdings" panose="05000000000000000000" pitchFamily="2" charset="2"/>
              <a:buNone/>
            </a:pPr>
            <a:endParaRPr lang="fr-CA" u="none" dirty="0">
              <a:latin typeface="Aptos"/>
            </a:endParaRPr>
          </a:p>
          <a:p>
            <a:pPr marL="171450" indent="-171450">
              <a:buFont typeface="Wingdings" panose="05000000000000000000" pitchFamily="2" charset="2"/>
              <a:buChar char="q"/>
            </a:pPr>
            <a:r>
              <a:rPr lang="fr-CA" u="none" dirty="0">
                <a:latin typeface="Aptos"/>
              </a:rPr>
              <a:t>Selon vous, est-ce le Parlement (Canada) ou l’Assemblée nationale (Québec) qui a dû passer une loi pour décriminaliser l’homosexualité? </a:t>
            </a:r>
          </a:p>
          <a:p>
            <a:pPr marL="171450" indent="-171450">
              <a:buFont typeface="Wingdings" panose="05000000000000000000" pitchFamily="2" charset="2"/>
              <a:buChar char="q"/>
            </a:pPr>
            <a:endParaRPr lang="fr-CA" u="none" dirty="0">
              <a:latin typeface="Aptos"/>
            </a:endParaRPr>
          </a:p>
          <a:p>
            <a:pPr marL="0" indent="0">
              <a:buFont typeface="Wingdings" panose="05000000000000000000" pitchFamily="2" charset="2"/>
              <a:buNone/>
            </a:pPr>
            <a:r>
              <a:rPr lang="fr-CA" b="1" u="sng" dirty="0">
                <a:latin typeface="Aptos"/>
              </a:rPr>
              <a:t>Réponse</a:t>
            </a:r>
            <a:r>
              <a:rPr lang="fr-CA" u="sng" dirty="0">
                <a:latin typeface="Aptos"/>
              </a:rPr>
              <a:t>: </a:t>
            </a:r>
            <a:r>
              <a:rPr lang="fr-CA" u="none" dirty="0">
                <a:latin typeface="Aptos"/>
              </a:rPr>
              <a:t>Le Parlement, puisque le droit criminel est de compétence fédérale. </a:t>
            </a:r>
            <a:endParaRPr lang="fr-CA" u="sng" dirty="0">
              <a:latin typeface="Aptos"/>
            </a:endParaRPr>
          </a:p>
          <a:p>
            <a:pPr marL="0" indent="0">
              <a:buFont typeface="Wingdings" panose="05000000000000000000" pitchFamily="2" charset="2"/>
              <a:buNone/>
            </a:pPr>
            <a:endParaRPr lang="fr-CA" u="none" dirty="0">
              <a:latin typeface="Aptos"/>
            </a:endParaRPr>
          </a:p>
          <a:p>
            <a:pPr marL="0" indent="0">
              <a:buFont typeface="Wingdings" panose="05000000000000000000" pitchFamily="2" charset="2"/>
              <a:buNone/>
            </a:pPr>
            <a:r>
              <a:rPr lang="fr-CA" u="none" dirty="0">
                <a:latin typeface="Aptos"/>
              </a:rPr>
              <a:t>(2) Ensuite, posez la question suivante aux élèves: </a:t>
            </a:r>
          </a:p>
          <a:p>
            <a:pPr marL="0" indent="0">
              <a:buFont typeface="Wingdings" panose="05000000000000000000" pitchFamily="2" charset="2"/>
              <a:buNone/>
            </a:pPr>
            <a:endParaRPr lang="fr-CA" u="none" dirty="0">
              <a:latin typeface="Aptos"/>
            </a:endParaRPr>
          </a:p>
          <a:p>
            <a:pPr marL="171450" indent="-171450">
              <a:buFont typeface="Wingdings" panose="05000000000000000000" pitchFamily="2" charset="2"/>
              <a:buChar char="q"/>
            </a:pPr>
            <a:r>
              <a:rPr lang="fr-CA" dirty="0">
                <a:latin typeface="Aptos"/>
              </a:rPr>
              <a:t>Est-ce que « décriminaliser » veut dire la même chose que « rendre légal »?</a:t>
            </a:r>
          </a:p>
          <a:p>
            <a:pPr marL="171450" indent="-171450">
              <a:buFont typeface="Wingdings" panose="05000000000000000000" pitchFamily="2" charset="2"/>
              <a:buChar char="q"/>
            </a:pPr>
            <a:endParaRPr lang="fr-CA" dirty="0">
              <a:latin typeface="Aptos"/>
            </a:endParaRPr>
          </a:p>
          <a:p>
            <a:pPr marL="0" indent="0">
              <a:buFont typeface="Wingdings" panose="05000000000000000000" pitchFamily="2" charset="2"/>
              <a:buNone/>
            </a:pPr>
            <a:r>
              <a:rPr lang="fr-CA" b="1" u="sng" dirty="0">
                <a:latin typeface="Aptos"/>
              </a:rPr>
              <a:t>Réponse</a:t>
            </a:r>
            <a:r>
              <a:rPr lang="fr-CA" dirty="0">
                <a:latin typeface="Aptos"/>
              </a:rPr>
              <a:t>: Non, « décriminaliser » et « rendre légal » ne veulent pas dire la même chose. </a:t>
            </a:r>
          </a:p>
          <a:p>
            <a:pPr marL="171450" indent="-171450">
              <a:buFont typeface="Wingdings" panose="05000000000000000000" pitchFamily="2" charset="2"/>
              <a:buChar char="q"/>
            </a:pPr>
            <a:r>
              <a:rPr lang="fr-CA" dirty="0">
                <a:latin typeface="Aptos"/>
              </a:rPr>
              <a:t>Quand un comportement est </a:t>
            </a:r>
            <a:r>
              <a:rPr lang="fr-CA" b="1" dirty="0">
                <a:latin typeface="Aptos"/>
              </a:rPr>
              <a:t>décriminalisé</a:t>
            </a:r>
            <a:r>
              <a:rPr lang="fr-CA" dirty="0">
                <a:latin typeface="Aptos"/>
              </a:rPr>
              <a:t>, il n’y a plus de conséquences criminelles. Mais, ce comportement peut encore être limité ou encadré par d’autres lois ou règlements. </a:t>
            </a:r>
          </a:p>
          <a:p>
            <a:pPr marL="0" indent="0">
              <a:buFont typeface="Wingdings" panose="05000000000000000000" pitchFamily="2" charset="2"/>
              <a:buNone/>
            </a:pPr>
            <a:endParaRPr lang="fr-CA" dirty="0">
              <a:latin typeface="Aptos"/>
            </a:endParaRPr>
          </a:p>
          <a:p>
            <a:pPr marL="171450" indent="-171450">
              <a:buFont typeface="Wingdings" panose="05000000000000000000" pitchFamily="2" charset="2"/>
              <a:buChar char="q"/>
            </a:pPr>
            <a:r>
              <a:rPr lang="fr-CA" dirty="0">
                <a:latin typeface="Aptos"/>
              </a:rPr>
              <a:t>En revanche, quand un comportement est </a:t>
            </a:r>
            <a:r>
              <a:rPr lang="fr-CA" b="1" dirty="0">
                <a:latin typeface="Aptos"/>
              </a:rPr>
              <a:t>légal</a:t>
            </a:r>
            <a:r>
              <a:rPr lang="fr-CA" dirty="0">
                <a:latin typeface="Aptos"/>
              </a:rPr>
              <a:t>, il est permis pleinement, sans restriction.</a:t>
            </a:r>
          </a:p>
          <a:p>
            <a:pPr marL="0" indent="0">
              <a:buFont typeface="Wingdings" panose="05000000000000000000" pitchFamily="2" charset="2"/>
              <a:buNone/>
            </a:pPr>
            <a:endParaRPr lang="fr-CA" dirty="0">
              <a:latin typeface="Aptos"/>
            </a:endParaRPr>
          </a:p>
          <a:p>
            <a:pPr marL="171450" indent="-171450">
              <a:buFont typeface="Wingdings" panose="05000000000000000000" pitchFamily="2" charset="2"/>
              <a:buChar char="q"/>
            </a:pPr>
            <a:r>
              <a:rPr lang="fr-CA" dirty="0">
                <a:latin typeface="Aptos"/>
              </a:rPr>
              <a:t>En 1969, les actes homosexuels sont </a:t>
            </a:r>
            <a:r>
              <a:rPr lang="fr-CA" b="1" dirty="0">
                <a:latin typeface="Aptos"/>
              </a:rPr>
              <a:t>décriminalisés</a:t>
            </a:r>
            <a:r>
              <a:rPr lang="fr-CA" dirty="0">
                <a:latin typeface="Aptos"/>
              </a:rPr>
              <a:t> au Canada. Deux personnes de même sexe ne risquaient donc plus la prison si elles s’embrassaient ou avaient des relations. Cependant, les actes homosexuels n’étaient pas entièrement « </a:t>
            </a:r>
            <a:r>
              <a:rPr lang="fr-CA" b="1" dirty="0">
                <a:latin typeface="Aptos"/>
              </a:rPr>
              <a:t>légaux</a:t>
            </a:r>
            <a:r>
              <a:rPr lang="fr-CA" dirty="0">
                <a:latin typeface="Aptos"/>
              </a:rPr>
              <a:t> », car des restrictions demeuraient. Par exemple, les couples de même sexe n’avaient toujours pas le droit de se marier. </a:t>
            </a:r>
          </a:p>
          <a:p>
            <a:pPr marL="171450" indent="-171450">
              <a:buFont typeface="Wingdings" panose="05000000000000000000" pitchFamily="2" charset="2"/>
              <a:buChar char="q"/>
            </a:pPr>
            <a:endParaRPr lang="fr-CA" dirty="0">
              <a:latin typeface="Aptos"/>
            </a:endParaRPr>
          </a:p>
          <a:p>
            <a:pPr marL="171450" indent="-171450">
              <a:buFont typeface="Wingdings" panose="05000000000000000000" pitchFamily="2" charset="2"/>
              <a:buChar char="q"/>
            </a:pPr>
            <a:r>
              <a:rPr lang="fr-CA" dirty="0">
                <a:latin typeface="Aptos"/>
              </a:rPr>
              <a:t>Possibilité de poser des questions sur le contexte historique de cette époque afin de favoriser les liens entre les changements de la société et des lois: </a:t>
            </a:r>
          </a:p>
          <a:p>
            <a:pPr marL="628650" lvl="1" indent="-171450">
              <a:buFont typeface="Wingdings" panose="05000000000000000000" pitchFamily="2" charset="2"/>
              <a:buChar char="q"/>
            </a:pPr>
            <a:r>
              <a:rPr lang="fr-CA" dirty="0">
                <a:latin typeface="Aptos"/>
              </a:rPr>
              <a:t>Que se passe-t-il en 1969 au Canada? Au Québec?</a:t>
            </a:r>
          </a:p>
          <a:p>
            <a:pPr marL="1085850" lvl="2" indent="-171450">
              <a:buFont typeface="Arial" panose="020B0604020202020204" pitchFamily="34" charset="0"/>
              <a:buChar char="•"/>
            </a:pPr>
            <a:r>
              <a:rPr lang="fr-CA" b="0" i="0" dirty="0">
                <a:solidFill>
                  <a:srgbClr val="0C0C0C"/>
                </a:solidFill>
                <a:effectLst/>
                <a:latin typeface="Radio Canada"/>
              </a:rPr>
              <a:t>Reconnaissance du français comme langue officielle,</a:t>
            </a:r>
          </a:p>
          <a:p>
            <a:pPr marL="1085850" lvl="2" indent="-171450">
              <a:buFont typeface="Arial" panose="020B0604020202020204" pitchFamily="34" charset="0"/>
              <a:buChar char="•"/>
            </a:pPr>
            <a:r>
              <a:rPr lang="fr-CA" b="0" i="0" dirty="0">
                <a:solidFill>
                  <a:srgbClr val="0C0C0C"/>
                </a:solidFill>
                <a:effectLst/>
                <a:latin typeface="Radio Canada"/>
              </a:rPr>
              <a:t>Modernisation du Québec (exposition universelle à Montréal 1967)</a:t>
            </a:r>
          </a:p>
          <a:p>
            <a:pPr marL="1085850" lvl="2" indent="-171450">
              <a:buFont typeface="Arial" panose="020B0604020202020204" pitchFamily="34" charset="0"/>
              <a:buChar char="•"/>
            </a:pPr>
            <a:r>
              <a:rPr lang="fr-CA" b="0" i="0" dirty="0">
                <a:solidFill>
                  <a:srgbClr val="0C0C0C"/>
                </a:solidFill>
                <a:effectLst/>
                <a:latin typeface="Radio Canada"/>
              </a:rPr>
              <a:t>Woodstock et mouvement hippie</a:t>
            </a:r>
          </a:p>
          <a:p>
            <a:pPr marL="1085850" lvl="2" indent="-171450">
              <a:buFont typeface="Arial" panose="020B0604020202020204" pitchFamily="34" charset="0"/>
              <a:buChar char="•"/>
            </a:pPr>
            <a:r>
              <a:rPr lang="fr-CA" b="0" i="0" dirty="0">
                <a:solidFill>
                  <a:srgbClr val="0C0C0C"/>
                </a:solidFill>
                <a:effectLst/>
                <a:latin typeface="Radio Canada"/>
              </a:rPr>
              <a:t>Arrivée de la génération babyboomer sur le marché du travail. 30% de la population québécoise est jeune.</a:t>
            </a:r>
          </a:p>
          <a:p>
            <a:pPr marL="1085850" lvl="2" indent="-171450">
              <a:buFont typeface="Arial" panose="020B0604020202020204" pitchFamily="34" charset="0"/>
              <a:buChar char="•"/>
            </a:pPr>
            <a:r>
              <a:rPr lang="fr-CA" b="0" i="0" dirty="0">
                <a:solidFill>
                  <a:srgbClr val="0C0C0C"/>
                </a:solidFill>
                <a:effectLst/>
                <a:latin typeface="Radio Canada"/>
              </a:rPr>
              <a:t>L’année 1969 a été celle de la « mue identitaire » du Québec et du choc des mentalités ailleurs dans le monde.</a:t>
            </a:r>
            <a:endParaRPr lang="fr-CA" dirty="0">
              <a:latin typeface="Aptos"/>
            </a:endParaRPr>
          </a:p>
          <a:p>
            <a:pPr marL="171450" indent="-171450">
              <a:buFont typeface="Wingdings" panose="05000000000000000000" pitchFamily="2" charset="2"/>
              <a:buChar char="q"/>
            </a:pPr>
            <a:endParaRPr lang="fr-CA" dirty="0">
              <a:latin typeface="Aptos"/>
            </a:endParaRPr>
          </a:p>
          <a:p>
            <a:pPr marL="0" indent="0">
              <a:buFont typeface="Wingdings" panose="05000000000000000000" pitchFamily="2" charset="2"/>
              <a:buNone/>
            </a:pPr>
            <a:r>
              <a:rPr lang="fr-CA" b="1" dirty="0">
                <a:latin typeface="Aptos"/>
              </a:rPr>
              <a:t>INFORMATIONS SECONDAIRES</a:t>
            </a:r>
          </a:p>
          <a:p>
            <a:pPr marL="171450" indent="-171450">
              <a:buFont typeface="Wingdings" panose="05000000000000000000" pitchFamily="2" charset="2"/>
              <a:buChar char="q"/>
            </a:pPr>
            <a:r>
              <a:rPr lang="fr-CA" b="0" dirty="0">
                <a:latin typeface="Aptos"/>
              </a:rPr>
              <a:t>Dans le dossier documentaire, le document 1 fait référence au « bill omnibus »: c’est le projet de loi qui décriminalise l’homosexualité. En anglais, « bill » veut dire « projet de loi ». Le terme « omnibus » indique que le projet de loi vise à modifier plusieurs lois, généralement dans un but commun. </a:t>
            </a:r>
          </a:p>
          <a:p>
            <a:pPr marL="171450" indent="-171450">
              <a:buFont typeface="Wingdings" panose="05000000000000000000" pitchFamily="2" charset="2"/>
              <a:buChar char="q"/>
            </a:pPr>
            <a:r>
              <a:rPr lang="fr-CA" sz="1200" b="0" i="0" u="none" strike="noStrike" dirty="0">
                <a:solidFill>
                  <a:srgbClr val="000000"/>
                </a:solidFill>
                <a:effectLst/>
                <a:latin typeface="Aptos" panose="020B0004020202020204" pitchFamily="34" charset="0"/>
              </a:rPr>
              <a:t>Ce n’est qu’en 1988 (presque 20 ans après!) que l’homosexualité devient permise pour les personnes de 18 ans et plus, reflétant le nouvel âge de la majorité. </a:t>
            </a:r>
          </a:p>
          <a:p>
            <a:endParaRPr lang="fr-CA" b="1" dirty="0"/>
          </a:p>
          <a:p>
            <a:r>
              <a:rPr lang="fr-CA" b="1" dirty="0"/>
              <a:t>POUR EN SAVOIR PLUS </a:t>
            </a:r>
          </a:p>
          <a:p>
            <a:pPr marL="171450" indent="-171450">
              <a:buFont typeface="Wingdings" panose="05000000000000000000" pitchFamily="2" charset="2"/>
              <a:buChar char="q"/>
            </a:pPr>
            <a:r>
              <a:rPr lang="fr-CA" b="0" dirty="0"/>
              <a:t>Les rébellions du </a:t>
            </a:r>
            <a:r>
              <a:rPr lang="fr-CA" b="0" dirty="0" err="1"/>
              <a:t>Stonewall</a:t>
            </a:r>
            <a:r>
              <a:rPr lang="fr-CA" b="0" dirty="0"/>
              <a:t> Inn (1969)</a:t>
            </a:r>
          </a:p>
          <a:p>
            <a:pPr marL="628650" lvl="1" indent="-171450">
              <a:buFont typeface="Arial" panose="020B0604020202020204" pitchFamily="34" charset="0"/>
              <a:buChar char="•"/>
            </a:pPr>
            <a:r>
              <a:rPr lang="fr-CA" dirty="0"/>
              <a:t>Britannica, </a:t>
            </a:r>
            <a:r>
              <a:rPr lang="fr-CA" i="1" dirty="0" err="1"/>
              <a:t>Stonewall</a:t>
            </a:r>
            <a:r>
              <a:rPr lang="fr-CA" i="1" dirty="0"/>
              <a:t> </a:t>
            </a:r>
            <a:r>
              <a:rPr lang="fr-CA" i="1" dirty="0" err="1"/>
              <a:t>riots</a:t>
            </a:r>
            <a:r>
              <a:rPr lang="fr-CA" i="0" dirty="0"/>
              <a:t>: </a:t>
            </a:r>
            <a:r>
              <a:rPr lang="fr-CA" dirty="0" err="1">
                <a:hlinkClick r:id="rId3"/>
              </a:rPr>
              <a:t>Stonewall</a:t>
            </a:r>
            <a:r>
              <a:rPr lang="fr-CA" dirty="0">
                <a:hlinkClick r:id="rId3"/>
              </a:rPr>
              <a:t> </a:t>
            </a:r>
            <a:r>
              <a:rPr lang="fr-CA" dirty="0" err="1">
                <a:hlinkClick r:id="rId3"/>
              </a:rPr>
              <a:t>riots</a:t>
            </a:r>
            <a:r>
              <a:rPr lang="fr-CA" dirty="0">
                <a:hlinkClick r:id="rId3"/>
              </a:rPr>
              <a:t> | </a:t>
            </a:r>
            <a:r>
              <a:rPr lang="fr-CA" dirty="0" err="1">
                <a:hlinkClick r:id="rId3"/>
              </a:rPr>
              <a:t>Definition</a:t>
            </a:r>
            <a:r>
              <a:rPr lang="fr-CA" dirty="0">
                <a:hlinkClick r:id="rId3"/>
              </a:rPr>
              <a:t>, </a:t>
            </a:r>
            <a:r>
              <a:rPr lang="fr-CA" dirty="0" err="1">
                <a:hlinkClick r:id="rId3"/>
              </a:rPr>
              <a:t>Significance</a:t>
            </a:r>
            <a:r>
              <a:rPr lang="fr-CA" dirty="0">
                <a:hlinkClick r:id="rId3"/>
              </a:rPr>
              <a:t>, &amp; </a:t>
            </a:r>
            <a:r>
              <a:rPr lang="fr-CA" dirty="0" err="1">
                <a:hlinkClick r:id="rId3"/>
              </a:rPr>
              <a:t>Facts</a:t>
            </a:r>
            <a:r>
              <a:rPr lang="fr-CA" dirty="0">
                <a:hlinkClick r:id="rId3"/>
              </a:rPr>
              <a:t> | Britannica</a:t>
            </a:r>
            <a:r>
              <a:rPr lang="fr-CA" i="0" dirty="0"/>
              <a:t> </a:t>
            </a:r>
          </a:p>
          <a:p>
            <a:pPr marL="628650" lvl="1" indent="-171450">
              <a:buFont typeface="Arial" panose="020B0604020202020204" pitchFamily="34" charset="0"/>
              <a:buChar char="•"/>
            </a:pPr>
            <a:r>
              <a:rPr lang="fr-CA" i="0" dirty="0"/>
              <a:t>Library of </a:t>
            </a:r>
            <a:r>
              <a:rPr lang="fr-CA" i="0" dirty="0" err="1"/>
              <a:t>Congress</a:t>
            </a:r>
            <a:r>
              <a:rPr lang="fr-CA" i="0" dirty="0"/>
              <a:t>, </a:t>
            </a:r>
            <a:r>
              <a:rPr lang="fr-CA" i="1" dirty="0"/>
              <a:t>1969: The </a:t>
            </a:r>
            <a:r>
              <a:rPr lang="fr-CA" i="1" dirty="0" err="1"/>
              <a:t>Stonewall</a:t>
            </a:r>
            <a:r>
              <a:rPr lang="fr-CA" i="1" dirty="0"/>
              <a:t> </a:t>
            </a:r>
            <a:r>
              <a:rPr lang="fr-CA" i="1" dirty="0" err="1"/>
              <a:t>Uprising</a:t>
            </a:r>
            <a:r>
              <a:rPr lang="fr-CA" i="0" dirty="0"/>
              <a:t>: </a:t>
            </a:r>
            <a:r>
              <a:rPr lang="en-US" dirty="0">
                <a:hlinkClick r:id="rId4"/>
              </a:rPr>
              <a:t>1969: The Stonewall Uprising - LGBTQIA+ Studies: A Resource Guide - Research Guides at Library of Congress</a:t>
            </a:r>
            <a:endParaRPr lang="fr-CA" dirty="0"/>
          </a:p>
          <a:p>
            <a:pPr marL="171450" indent="-171450">
              <a:buFont typeface="Wingdings" panose="05000000000000000000" pitchFamily="2" charset="2"/>
              <a:buChar char="q"/>
            </a:pPr>
            <a:endParaRPr lang="fr-CA" b="1" dirty="0"/>
          </a:p>
          <a:p>
            <a:pPr marL="171450" indent="-171450">
              <a:buFont typeface="Wingdings" panose="05000000000000000000" pitchFamily="2" charset="2"/>
              <a:buChar char="q"/>
            </a:pPr>
            <a:r>
              <a:rPr lang="fr-CA" b="0" dirty="0"/>
              <a:t>La descente policière du bar </a:t>
            </a:r>
            <a:r>
              <a:rPr lang="fr-CA" b="0" dirty="0" err="1"/>
              <a:t>Truxx</a:t>
            </a:r>
            <a:r>
              <a:rPr lang="fr-CA" b="0" dirty="0"/>
              <a:t> (1977)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i="0" dirty="0"/>
              <a:t>Radio Canada, </a:t>
            </a:r>
            <a:r>
              <a:rPr lang="fr-FR" sz="1200" b="0" i="1" kern="1200" dirty="0">
                <a:solidFill>
                  <a:schemeClr val="tx1"/>
                </a:solidFill>
                <a:effectLst/>
                <a:latin typeface="+mn-lt"/>
                <a:ea typeface="+mn-ea"/>
                <a:cs typeface="+mn-cs"/>
              </a:rPr>
              <a:t>40e de la descente policière du bar </a:t>
            </a:r>
            <a:r>
              <a:rPr lang="fr-FR" sz="1200" b="0" i="1" kern="1200" dirty="0" err="1">
                <a:solidFill>
                  <a:schemeClr val="tx1"/>
                </a:solidFill>
                <a:effectLst/>
                <a:latin typeface="+mn-lt"/>
                <a:ea typeface="+mn-ea"/>
                <a:cs typeface="+mn-cs"/>
              </a:rPr>
              <a:t>Truxx</a:t>
            </a:r>
            <a:r>
              <a:rPr lang="fr-FR" sz="1200" b="0" i="1" kern="1200" dirty="0">
                <a:solidFill>
                  <a:schemeClr val="tx1"/>
                </a:solidFill>
                <a:effectLst/>
                <a:latin typeface="+mn-lt"/>
                <a:ea typeface="+mn-ea"/>
                <a:cs typeface="+mn-cs"/>
              </a:rPr>
              <a:t> : un tournant pour les droits des homosexuels </a:t>
            </a:r>
            <a:r>
              <a:rPr lang="fr-FR" sz="1200" b="0" i="0" kern="1200" dirty="0">
                <a:solidFill>
                  <a:schemeClr val="tx1"/>
                </a:solidFill>
                <a:effectLst/>
                <a:latin typeface="+mn-lt"/>
                <a:ea typeface="+mn-ea"/>
                <a:cs typeface="+mn-cs"/>
              </a:rPr>
              <a:t>: </a:t>
            </a:r>
            <a:r>
              <a:rPr lang="fr-FR" dirty="0">
                <a:hlinkClick r:id="rId5"/>
              </a:rPr>
              <a:t>40e de la descente policière du bar </a:t>
            </a:r>
            <a:r>
              <a:rPr lang="fr-FR" dirty="0" err="1">
                <a:hlinkClick r:id="rId5"/>
              </a:rPr>
              <a:t>Truxx</a:t>
            </a:r>
            <a:r>
              <a:rPr lang="fr-FR" dirty="0">
                <a:hlinkClick r:id="rId5"/>
              </a:rPr>
              <a:t> : un tournant pour les droits des homosexuels | Radio-Canada</a:t>
            </a:r>
            <a:endParaRPr lang="fr-FR"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0" kern="1200" dirty="0">
                <a:solidFill>
                  <a:schemeClr val="tx1"/>
                </a:solidFill>
                <a:effectLst/>
                <a:latin typeface="+mn-lt"/>
                <a:ea typeface="+mn-ea"/>
                <a:cs typeface="+mn-cs"/>
              </a:rPr>
              <a:t>Interligne, </a:t>
            </a:r>
            <a:r>
              <a:rPr lang="fr-FR" sz="1200" b="0" i="1" kern="1200" dirty="0">
                <a:solidFill>
                  <a:schemeClr val="tx1"/>
                </a:solidFill>
                <a:effectLst/>
                <a:latin typeface="+mn-lt"/>
                <a:ea typeface="+mn-ea"/>
                <a:cs typeface="+mn-cs"/>
              </a:rPr>
              <a:t>Descente policière au bar le </a:t>
            </a:r>
            <a:r>
              <a:rPr lang="fr-FR" sz="1200" b="0" i="1" kern="1200" dirty="0" err="1">
                <a:solidFill>
                  <a:schemeClr val="tx1"/>
                </a:solidFill>
                <a:effectLst/>
                <a:latin typeface="+mn-lt"/>
                <a:ea typeface="+mn-ea"/>
                <a:cs typeface="+mn-cs"/>
              </a:rPr>
              <a:t>Truxx</a:t>
            </a:r>
            <a:r>
              <a:rPr lang="fr-FR" sz="1200" b="0" i="1" kern="120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 </a:t>
            </a:r>
            <a:r>
              <a:rPr lang="fr-FR" dirty="0">
                <a:hlinkClick r:id="rId6"/>
              </a:rPr>
              <a:t>DESCENTE POLICIÈRE AU BAR LE TRUXX - Interligne</a:t>
            </a:r>
            <a:endParaRPr lang="fr-CA" b="0" dirty="0"/>
          </a:p>
          <a:p>
            <a:pPr marL="0" indent="0">
              <a:buFont typeface="Wingdings" panose="05000000000000000000" pitchFamily="2" charset="2"/>
              <a:buNone/>
            </a:pPr>
            <a:endParaRPr lang="fr-CA" b="1" dirty="0"/>
          </a:p>
          <a:p>
            <a:endParaRPr lang="fr-CA" b="1" dirty="0"/>
          </a:p>
          <a:p>
            <a:r>
              <a:rPr lang="fr-CA" b="1" dirty="0"/>
              <a:t>Sources :</a:t>
            </a:r>
            <a:endParaRPr lang="fr-CA" dirty="0"/>
          </a:p>
          <a:p>
            <a:pPr marL="171450" indent="-171450">
              <a:buFont typeface="Arial,Sans-Serif"/>
              <a:buChar char="•"/>
            </a:pPr>
            <a:r>
              <a:rPr lang="fr-CA" i="1" dirty="0"/>
              <a:t>Loi de 1968‑69 modifiant le droit pénal</a:t>
            </a:r>
            <a:r>
              <a:rPr lang="fr-CA" dirty="0"/>
              <a:t>, SC 1968‑69, c 38, art 7.</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fr-FR" i="1" dirty="0"/>
              <a:t>Loi constitutionnelle de 1867</a:t>
            </a:r>
            <a:r>
              <a:rPr lang="fr-FR" dirty="0"/>
              <a:t>, 30 &amp; 31 Victoria, c 3, art 91 (27).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fr-FR" b="0" i="1" dirty="0" err="1">
                <a:solidFill>
                  <a:srgbClr val="00172E"/>
                </a:solidFill>
                <a:effectLst/>
                <a:latin typeface="verdana" panose="020B0604030504040204" pitchFamily="34" charset="0"/>
              </a:rPr>
              <a:t>Halm</a:t>
            </a:r>
            <a:r>
              <a:rPr lang="fr-FR" b="0" i="1" dirty="0">
                <a:solidFill>
                  <a:srgbClr val="00172E"/>
                </a:solidFill>
                <a:effectLst/>
                <a:latin typeface="verdana" panose="020B0604030504040204" pitchFamily="34" charset="0"/>
              </a:rPr>
              <a:t> c. Canada (Ministre de l'Emploi et de l'Immigration)</a:t>
            </a:r>
            <a:r>
              <a:rPr lang="fr-FR" b="0" i="0" dirty="0">
                <a:solidFill>
                  <a:srgbClr val="00172E"/>
                </a:solidFill>
                <a:effectLst/>
                <a:latin typeface="verdana" panose="020B0604030504040204" pitchFamily="34" charset="0"/>
              </a:rPr>
              <a:t>, [1995] 2 C.F. 331 aux paras 61-66</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fr-FR" b="0" i="0" dirty="0">
                <a:solidFill>
                  <a:srgbClr val="00172E"/>
                </a:solidFill>
                <a:effectLst/>
                <a:latin typeface="verdana" panose="020B0604030504040204" pitchFamily="34" charset="0"/>
              </a:rPr>
              <a:t>Bibliothèque du Parlement, « Projets de loi omnibus: foire aux questions »: </a:t>
            </a:r>
            <a:r>
              <a:rPr lang="fr-FR" dirty="0">
                <a:hlinkClick r:id="rId7"/>
              </a:rPr>
              <a:t>Projets de loi omnibus : foire aux questions</a:t>
            </a:r>
            <a:r>
              <a:rPr lang="fr-FR" dirty="0"/>
              <a:t>. </a:t>
            </a:r>
            <a:endParaRPr lang="fr-FR" b="0" i="0" dirty="0">
              <a:solidFill>
                <a:srgbClr val="00172E"/>
              </a:solidFill>
              <a:effectLst/>
              <a:latin typeface="verdana" panose="020B0604030504040204" pitchFamily="34" charset="0"/>
            </a:endParaRPr>
          </a:p>
          <a:p>
            <a:pPr marL="171450" indent="-171450">
              <a:buFont typeface="Arial,Sans-Serif"/>
              <a:buChar char="•"/>
            </a:pPr>
            <a:endParaRPr lang="fr-FR" dirty="0"/>
          </a:p>
          <a:p>
            <a:pPr marL="171450" indent="-171450">
              <a:buFont typeface="Arial,Sans-Serif"/>
              <a:buChar char="•"/>
            </a:pPr>
            <a:endParaRPr lang="fr-FR" dirty="0"/>
          </a:p>
          <a:p>
            <a:pPr marL="171450" indent="-171450">
              <a:buFont typeface="Arial,Sans-Serif"/>
              <a:buChar char="•"/>
            </a:pPr>
            <a:endParaRPr lang="fr-CA" dirty="0">
              <a:ea typeface="Calibri" panose="020F0502020204030204"/>
              <a:cs typeface="Calibri" panose="020F0502020204030204"/>
            </a:endParaRPr>
          </a:p>
          <a:p>
            <a:pPr marL="171450" indent="-171450">
              <a:buFont typeface="Arial,Sans-Serif"/>
              <a:buChar char="•"/>
            </a:pPr>
            <a:endParaRPr lang="fr-CA" dirty="0">
              <a:ea typeface="Calibri" panose="020F0502020204030204"/>
              <a:cs typeface="Calibri" panose="020F0502020204030204"/>
            </a:endParaRPr>
          </a:p>
          <a:p>
            <a:pPr marL="171450" indent="-171450">
              <a:buFont typeface="Arial,Sans-Serif"/>
              <a:buChar char="•"/>
            </a:pPr>
            <a:endParaRPr lang="fr-FR" dirty="0">
              <a:ea typeface="Calibri" panose="020F0502020204030204"/>
              <a:cs typeface="Calibri" panose="020F0502020204030204"/>
            </a:endParaRPr>
          </a:p>
        </p:txBody>
      </p:sp>
      <p:sp>
        <p:nvSpPr>
          <p:cNvPr id="4" name="Espace réservé du numéro de diapositive 3"/>
          <p:cNvSpPr>
            <a:spLocks noGrp="1"/>
          </p:cNvSpPr>
          <p:nvPr>
            <p:ph type="sldNum" sz="quarter" idx="5"/>
          </p:nvPr>
        </p:nvSpPr>
        <p:spPr/>
        <p:txBody>
          <a:bodyPr/>
          <a:lstStyle/>
          <a:p>
            <a:fld id="{CFD6638E-F0C5-4DB6-974E-C04E7D80AB38}" type="slidenum">
              <a:rPr lang="fr-FR"/>
              <a:t>19</a:t>
            </a:fld>
            <a:endParaRPr lang="fr-FR"/>
          </a:p>
        </p:txBody>
      </p:sp>
    </p:spTree>
    <p:extLst>
      <p:ext uri="{BB962C8B-B14F-4D97-AF65-F5344CB8AC3E}">
        <p14:creationId xmlns:p14="http://schemas.microsoft.com/office/powerpoint/2010/main" val="508061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b="1" i="0" u="none" strike="noStrike" dirty="0">
                <a:solidFill>
                  <a:srgbClr val="000000"/>
                </a:solidFill>
                <a:effectLst/>
                <a:latin typeface="Calibri" panose="020F0502020204030204" pitchFamily="34" charset="0"/>
              </a:rPr>
              <a:t>NOTES À LA PERSONNE ENSEIGNANTE</a:t>
            </a:r>
          </a:p>
          <a:p>
            <a:endParaRPr lang="fr-CA" dirty="0"/>
          </a:p>
          <a:p>
            <a:pPr marL="171450" indent="-171450">
              <a:buFont typeface="Wingdings" panose="05000000000000000000" pitchFamily="2" charset="2"/>
              <a:buChar char="q"/>
            </a:pPr>
            <a:r>
              <a:rPr lang="fr-CA" dirty="0"/>
              <a:t>Cette activité a deux objectifs principaux: </a:t>
            </a:r>
          </a:p>
          <a:p>
            <a:pPr marL="628650" lvl="1" indent="-171450">
              <a:buFont typeface="Arial" panose="020B0604020202020204" pitchFamily="34" charset="0"/>
              <a:buChar char="•"/>
            </a:pPr>
            <a:r>
              <a:rPr lang="fr-CA" dirty="0"/>
              <a:t>Comprendre que le droit évolue selon les valeurs d’une société. </a:t>
            </a:r>
          </a:p>
          <a:p>
            <a:pPr marL="628650" lvl="1" indent="-171450">
              <a:buFont typeface="Arial" panose="020B0604020202020204" pitchFamily="34" charset="0"/>
              <a:buChar char="•"/>
            </a:pPr>
            <a:r>
              <a:rPr lang="fr-CA" dirty="0"/>
              <a:t>Apprendre davantage sur la reconnaissance du droit au mariage entre personne de même sexe au Québec.</a:t>
            </a:r>
          </a:p>
          <a:p>
            <a:pPr marL="457200" lvl="1" indent="0">
              <a:buFont typeface="Arial" panose="020B0604020202020204" pitchFamily="34" charset="0"/>
              <a:buNone/>
            </a:pPr>
            <a:endParaRPr lang="fr-CA" dirty="0"/>
          </a:p>
          <a:p>
            <a:pPr marL="457200" lvl="1" indent="0">
              <a:buFont typeface="Arial" panose="020B0604020202020204" pitchFamily="34" charset="0"/>
              <a:buNone/>
            </a:pPr>
            <a:endParaRPr lang="fr-CA" dirty="0"/>
          </a:p>
          <a:p>
            <a:pPr marL="628650" lvl="1" indent="-171450">
              <a:buFont typeface="Wingdings" panose="05000000000000000000" pitchFamily="2" charset="2"/>
              <a:buChar char="q"/>
            </a:pPr>
            <a:endParaRPr lang="en-US" dirty="0"/>
          </a:p>
        </p:txBody>
      </p:sp>
      <p:sp>
        <p:nvSpPr>
          <p:cNvPr id="4" name="Espace réservé du numéro de diapositive 3"/>
          <p:cNvSpPr>
            <a:spLocks noGrp="1"/>
          </p:cNvSpPr>
          <p:nvPr>
            <p:ph type="sldNum" sz="quarter" idx="5"/>
          </p:nvPr>
        </p:nvSpPr>
        <p:spPr/>
        <p:txBody>
          <a:bodyPr/>
          <a:lstStyle/>
          <a:p>
            <a:fld id="{ADDF40F7-9DEE-4674-AEC7-65F61D18733B}" type="slidenum">
              <a:t>2</a:t>
            </a:fld>
            <a:endParaRPr lang="fr-FR"/>
          </a:p>
        </p:txBody>
      </p:sp>
    </p:spTree>
    <p:extLst>
      <p:ext uri="{BB962C8B-B14F-4D97-AF65-F5344CB8AC3E}">
        <p14:creationId xmlns:p14="http://schemas.microsoft.com/office/powerpoint/2010/main" val="2483504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EC516-766B-D5AD-584F-F6233F9CB4C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88A3DC2-AF03-FD10-A7A3-C5E1FC684C8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9A13D99-5E96-30D7-7851-2661B2041DF3}"/>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D0A9A744-F498-8899-05AD-2E3B64613327}"/>
              </a:ext>
            </a:extLst>
          </p:cNvPr>
          <p:cNvSpPr>
            <a:spLocks noGrp="1"/>
          </p:cNvSpPr>
          <p:nvPr>
            <p:ph type="sldNum" sz="quarter" idx="5"/>
          </p:nvPr>
        </p:nvSpPr>
        <p:spPr/>
        <p:txBody>
          <a:bodyPr/>
          <a:lstStyle/>
          <a:p>
            <a:fld id="{ADDF40F7-9DEE-4674-AEC7-65F61D18733B}" type="slidenum">
              <a:rPr lang="fr-CA" smtClean="0"/>
              <a:t>20</a:t>
            </a:fld>
            <a:endParaRPr lang="fr-CA"/>
          </a:p>
        </p:txBody>
      </p:sp>
    </p:spTree>
    <p:extLst>
      <p:ext uri="{BB962C8B-B14F-4D97-AF65-F5344CB8AC3E}">
        <p14:creationId xmlns:p14="http://schemas.microsoft.com/office/powerpoint/2010/main" val="1350478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i="0" u="none" strike="noStrike" dirty="0">
                <a:solidFill>
                  <a:srgbClr val="000000"/>
                </a:solidFill>
                <a:effectLst/>
                <a:latin typeface="Arial" panose="020B0604020202020204" pitchFamily="34" charset="0"/>
              </a:rPr>
              <a:t>INFORMATIONS POUR LES ÉLÈVES </a:t>
            </a:r>
          </a:p>
          <a:p>
            <a:pPr marL="0" indent="0">
              <a:buFont typeface="Wingdings" panose="05000000000000000000" pitchFamily="2" charset="2"/>
              <a:buNone/>
            </a:pPr>
            <a:endParaRPr lang="fr-CA" sz="1200" b="0" i="0" u="none" strike="noStrike" dirty="0">
              <a:solidFill>
                <a:srgbClr val="000000"/>
              </a:solidFill>
              <a:effectLst/>
              <a:latin typeface="Aptos" panose="020B00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i="0" u="none" dirty="0">
                <a:ea typeface="+mn-lt"/>
                <a:cs typeface="+mn-lt"/>
              </a:rPr>
              <a:t>En réponse aux manifestations, le Québec interdit la discrimination en raison de l’orientation sexuelle en 1977. C’est la première province canadienne à le faire.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fr-CA" sz="1200" i="0" u="none" dirty="0">
              <a:ea typeface="+mn-lt"/>
              <a:cs typeface="+mn-lt"/>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1" i="0" u="none" dirty="0">
                <a:ea typeface="+mn-lt"/>
                <a:cs typeface="+mn-lt"/>
              </a:rPr>
              <a:t>C’est quoi la discrimination?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i="0" u="none" dirty="0">
                <a:ea typeface="+mn-lt"/>
                <a:cs typeface="+mn-lt"/>
              </a:rPr>
              <a:t>Au Québec, on a toutes et tous droit à l’égalité. Ça veut dire qu’on a le droit d’être traiter de manière égale, peu importe la couleur de notre peau, notre origine ethnique ou notre sexe, par exemple.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i="0" u="none" dirty="0">
                <a:ea typeface="+mn-lt"/>
                <a:cs typeface="+mn-lt"/>
              </a:rPr>
              <a:t>La discrimination, c’est quand quelqu’un traite une autre personne de manière différente en raison de l’une de ses caractéristiques personnelles.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b="0" i="0" u="none" dirty="0">
                <a:ea typeface="+mn-lt"/>
                <a:cs typeface="+mn-lt"/>
              </a:rPr>
              <a:t>Par exemple, une personne qui ne se fait pas embaucher à cause de son orientation sexuelle vit de la discrimination.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b="1" i="0" u="none" dirty="0">
              <a:ea typeface="+mn-lt"/>
              <a:cs typeface="+mn-lt"/>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1" i="0" u="none" dirty="0">
                <a:ea typeface="+mn-lt"/>
                <a:cs typeface="+mn-lt"/>
              </a:rPr>
              <a:t>Comment le Québec a-t-il interdit la discrimination?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i="0" u="none" dirty="0">
                <a:ea typeface="+mn-lt"/>
                <a:cs typeface="+mn-lt"/>
              </a:rPr>
              <a:t>Au Québec, il y a une loi qui protège toute personne contre la discrimination. C’est la </a:t>
            </a:r>
            <a:r>
              <a:rPr lang="fr-CA" sz="1200" i="1" u="none" dirty="0">
                <a:ea typeface="+mn-lt"/>
                <a:cs typeface="+mn-lt"/>
              </a:rPr>
              <a:t>Charte des droits et libertés de la personne</a:t>
            </a:r>
            <a:r>
              <a:rPr lang="fr-CA" sz="1200" i="0" u="none" dirty="0">
                <a:ea typeface="+mn-lt"/>
                <a:cs typeface="+mn-lt"/>
              </a:rPr>
              <a:t>.  </a:t>
            </a:r>
            <a:r>
              <a:rPr lang="fr-CA" sz="1200" i="0" dirty="0">
                <a:ea typeface="+mn-lt"/>
                <a:cs typeface="+mn-lt"/>
              </a:rPr>
              <a:t>Elle interdit la discrimination basée sur certaines caractéristiques personnelles comme la race, l’âge, la religion ou l’origine ethnique ou nationale.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i="0" dirty="0">
                <a:ea typeface="+mn-lt"/>
                <a:cs typeface="+mn-lt"/>
              </a:rPr>
              <a:t>La </a:t>
            </a:r>
            <a:r>
              <a:rPr lang="fr-CA" sz="1200" i="1" dirty="0">
                <a:ea typeface="+mn-lt"/>
                <a:cs typeface="+mn-lt"/>
              </a:rPr>
              <a:t>Charte </a:t>
            </a:r>
            <a:r>
              <a:rPr lang="fr-CA" sz="1200" i="0" dirty="0">
                <a:ea typeface="+mn-lt"/>
                <a:cs typeface="+mn-lt"/>
              </a:rPr>
              <a:t>québécoise a un statut quasi-constitutionnel: toutes les autres lois et règlements du Québec doivent la respecter. Sinon, elles risquent d’être déclarés invalides par un tribunal, et de ne plus pouvoir s’appliquer.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i="0" dirty="0">
                <a:ea typeface="+mn-lt"/>
                <a:cs typeface="+mn-lt"/>
              </a:rPr>
              <a:t>La Charte est adoptée en 1975</a:t>
            </a:r>
            <a:r>
              <a:rPr lang="fr-CA" sz="1200" i="0" u="none" dirty="0">
                <a:ea typeface="+mn-lt"/>
                <a:cs typeface="+mn-lt"/>
              </a:rPr>
              <a:t>. Et c’est 2 ans après son adoption que l’orientation sexuelle est ajoutée comme un des motifs interdits de discrimination. </a:t>
            </a:r>
            <a:br>
              <a:rPr lang="fr-CA" sz="1200" i="0" dirty="0">
                <a:ea typeface="+mn-lt"/>
                <a:cs typeface="+mn-lt"/>
              </a:rPr>
            </a:br>
            <a:endParaRPr lang="fr-CA" sz="1200" b="0" i="0" dirty="0">
              <a:ea typeface="+mn-lt"/>
              <a:cs typeface="+mn-lt"/>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br>
              <a:rPr lang="fr-CA" sz="1200" i="0" dirty="0">
                <a:ea typeface="+mn-lt"/>
                <a:cs typeface="+mn-lt"/>
              </a:rPr>
            </a:br>
            <a:endParaRPr lang="fr-CA" sz="1200" i="0" u="sng" dirty="0">
              <a:highlight>
                <a:srgbClr val="FFFF00"/>
              </a:highlight>
              <a:ea typeface="+mn-lt"/>
              <a:cs typeface="+mn-lt"/>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1" dirty="0">
                <a:highlight>
                  <a:srgbClr val="FFFF00"/>
                </a:highlight>
                <a:ea typeface="+mn-lt"/>
                <a:cs typeface="+mn-lt"/>
              </a:rPr>
              <a:t>POUR EN SAVOIR PLUS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dirty="0">
                <a:highlight>
                  <a:srgbClr val="FFFF00"/>
                </a:highlight>
                <a:ea typeface="+mn-lt"/>
                <a:cs typeface="+mn-lt"/>
              </a:rPr>
              <a:t>L’épidémie du SIDA</a:t>
            </a:r>
          </a:p>
          <a:p>
            <a:pPr marL="628650" lvl="1" indent="-171450">
              <a:buFont typeface="Arial" panose="020B0604020202020204" pitchFamily="34" charset="0"/>
              <a:buChar char="•"/>
            </a:pPr>
            <a:r>
              <a:rPr lang="fr-FR" dirty="0"/>
              <a:t>Le Soleil, </a:t>
            </a:r>
            <a:r>
              <a:rPr lang="fr-FR" i="1" dirty="0"/>
              <a:t>Sida: de l’hystérie collective à l’indifférence</a:t>
            </a:r>
            <a:r>
              <a:rPr lang="fr-FR" i="0" dirty="0"/>
              <a:t>: </a:t>
            </a:r>
            <a:r>
              <a:rPr lang="fr-FR" dirty="0">
                <a:hlinkClick r:id="rId3"/>
              </a:rPr>
              <a:t>Sida: de l'hystérie collective à l'indifférence</a:t>
            </a:r>
            <a:endParaRPr lang="fr-FR" dirty="0"/>
          </a:p>
          <a:p>
            <a:pPr marL="628650" lvl="1" indent="-171450">
              <a:buFont typeface="Arial" panose="020B0604020202020204" pitchFamily="34" charset="0"/>
              <a:buChar char="•"/>
            </a:pPr>
            <a:r>
              <a:rPr lang="fr-FR" dirty="0"/>
              <a:t>Radio-Canada, </a:t>
            </a:r>
            <a:r>
              <a:rPr lang="fr-FR" i="1" dirty="0"/>
              <a:t>Le VIH/sida à travers le temps: notre chronologie</a:t>
            </a:r>
            <a:r>
              <a:rPr lang="fr-FR" i="0" dirty="0"/>
              <a:t>: </a:t>
            </a:r>
            <a:r>
              <a:rPr lang="fr-FR" dirty="0">
                <a:hlinkClick r:id="rId4"/>
              </a:rPr>
              <a:t>Le VIH/sida à travers le temps : notre chronologie | Radio-Canada</a:t>
            </a:r>
            <a:r>
              <a:rPr lang="fr-FR" dirty="0"/>
              <a:t> </a:t>
            </a:r>
          </a:p>
          <a:p>
            <a:pPr marL="628650" lvl="1" indent="-171450">
              <a:buFont typeface="Arial" panose="020B0604020202020204" pitchFamily="34" charset="0"/>
              <a:buChar char="•"/>
            </a:pPr>
            <a:r>
              <a:rPr lang="fr-FR" dirty="0"/>
              <a:t>Chambre des communes, retranscription des débats du 9 mai 1995: </a:t>
            </a:r>
            <a:r>
              <a:rPr lang="en-US" dirty="0">
                <a:hlinkClick r:id="rId5"/>
              </a:rPr>
              <a:t>Tuesday, May 9, 1995-- com: HIV/AIDS (11)</a:t>
            </a:r>
            <a:r>
              <a:rPr lang="en-US" dirty="0"/>
              <a:t> </a:t>
            </a:r>
          </a:p>
          <a:p>
            <a:pPr marL="1085850"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fr-CA" sz="1200" dirty="0">
              <a:highlight>
                <a:srgbClr val="FFFF00"/>
              </a:highlight>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i="0" u="none" strike="noStrike" dirty="0">
              <a:solidFill>
                <a:srgbClr val="000000"/>
              </a:solidFill>
              <a:effectLst/>
              <a:highlight>
                <a:srgbClr val="FFFF00"/>
              </a:highlight>
              <a:latin typeface="Arial" panose="020B0604020202020204" pitchFamily="34" charset="0"/>
            </a:endParaRPr>
          </a:p>
          <a:p>
            <a:r>
              <a:rPr lang="fr-CA" b="0" dirty="0"/>
              <a:t>Sources </a:t>
            </a:r>
            <a:endParaRPr lang="en-US" b="0" dirty="0"/>
          </a:p>
          <a:p>
            <a:pPr marL="171450" indent="-171450">
              <a:buFont typeface="Arial,Sans-Serif"/>
              <a:buChar char="•"/>
            </a:pPr>
            <a:r>
              <a:rPr lang="fr-FR" i="1" dirty="0"/>
              <a:t>Loi </a:t>
            </a:r>
            <a:r>
              <a:rPr lang="fr-FR" sz="1200" i="1" kern="1200" dirty="0">
                <a:solidFill>
                  <a:schemeClr val="tx1"/>
                </a:solidFill>
                <a:effectLst/>
                <a:latin typeface="+mn-lt"/>
                <a:ea typeface="+mn-ea"/>
                <a:cs typeface="+mn-cs"/>
              </a:rPr>
              <a:t>modifiant la Charte des droits et libertés de la personne</a:t>
            </a:r>
            <a:r>
              <a:rPr lang="fr-FR" sz="1200" kern="1200" dirty="0">
                <a:solidFill>
                  <a:schemeClr val="tx1"/>
                </a:solidFill>
                <a:effectLst/>
                <a:latin typeface="+mn-lt"/>
                <a:ea typeface="+mn-ea"/>
                <a:cs typeface="+mn-cs"/>
              </a:rPr>
              <a:t>, LQ 1977, c 6, art 1.</a:t>
            </a:r>
          </a:p>
          <a:p>
            <a:pPr marL="171450" indent="-171450">
              <a:buFont typeface="Arial,Sans-Serif"/>
              <a:buChar char="•"/>
            </a:pPr>
            <a:r>
              <a:rPr lang="fr-CA" dirty="0">
                <a:effectLst/>
              </a:rPr>
              <a:t>Gouvernement du Québec, </a:t>
            </a:r>
            <a:r>
              <a:rPr lang="fr-CA" i="1" dirty="0">
                <a:effectLst/>
              </a:rPr>
              <a:t>Historique des droits des personnes LGBTQ+</a:t>
            </a:r>
            <a:r>
              <a:rPr lang="fr-CA" i="0" dirty="0">
                <a:effectLst/>
              </a:rPr>
              <a:t>: </a:t>
            </a:r>
            <a:r>
              <a:rPr lang="fr-FR" dirty="0">
                <a:hlinkClick r:id="rId6"/>
              </a:rPr>
              <a:t>Historique des droits des personnes LGBTQ+</a:t>
            </a:r>
            <a:r>
              <a:rPr lang="fr-FR" i="0" dirty="0"/>
              <a:t> </a:t>
            </a:r>
          </a:p>
          <a:p>
            <a:pPr marL="171450" indent="-171450">
              <a:buFont typeface="Arial,Sans-Serif"/>
              <a:buChar char="•"/>
            </a:pPr>
            <a:r>
              <a:rPr lang="fr-FR" sz="1200" b="0" i="1" kern="1200" dirty="0" err="1">
                <a:solidFill>
                  <a:schemeClr val="tx1"/>
                </a:solidFill>
                <a:effectLst/>
                <a:latin typeface="+mn-lt"/>
                <a:ea typeface="+mn-ea"/>
                <a:cs typeface="+mn-cs"/>
              </a:rPr>
              <a:t>Figoli</a:t>
            </a:r>
            <a:r>
              <a:rPr lang="fr-FR" sz="1200" b="0" i="1" kern="1200" dirty="0">
                <a:solidFill>
                  <a:schemeClr val="tx1"/>
                </a:solidFill>
                <a:effectLst/>
                <a:latin typeface="+mn-lt"/>
                <a:ea typeface="+mn-ea"/>
                <a:cs typeface="+mn-cs"/>
              </a:rPr>
              <a:t> c. Cabane à sucre Lalande Inc</a:t>
            </a:r>
            <a:r>
              <a:rPr lang="fr-FR" sz="1200" b="0" i="0" kern="1200" dirty="0">
                <a:solidFill>
                  <a:schemeClr val="tx1"/>
                </a:solidFill>
                <a:effectLst/>
                <a:latin typeface="+mn-lt"/>
                <a:ea typeface="+mn-ea"/>
                <a:cs typeface="+mn-cs"/>
              </a:rPr>
              <a:t>., 2003 CanLII 28558 (QC CQ) au para 82. </a:t>
            </a:r>
            <a:endParaRPr lang="fr-CA" dirty="0">
              <a:effectLst/>
            </a:endParaRPr>
          </a:p>
        </p:txBody>
      </p:sp>
      <p:sp>
        <p:nvSpPr>
          <p:cNvPr id="4" name="Espace réservé du numéro de diapositive 3"/>
          <p:cNvSpPr>
            <a:spLocks noGrp="1"/>
          </p:cNvSpPr>
          <p:nvPr>
            <p:ph type="sldNum" sz="quarter" idx="5"/>
          </p:nvPr>
        </p:nvSpPr>
        <p:spPr/>
        <p:txBody>
          <a:bodyPr/>
          <a:lstStyle/>
          <a:p>
            <a:fld id="{CFD6638E-F0C5-4DB6-974E-C04E7D80AB38}" type="slidenum">
              <a:rPr lang="fr-FR"/>
              <a:t>21</a:t>
            </a:fld>
            <a:endParaRPr lang="fr-FR"/>
          </a:p>
        </p:txBody>
      </p:sp>
    </p:spTree>
    <p:extLst>
      <p:ext uri="{BB962C8B-B14F-4D97-AF65-F5344CB8AC3E}">
        <p14:creationId xmlns:p14="http://schemas.microsoft.com/office/powerpoint/2010/main" val="3222530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b="1" i="0" u="none" strike="noStrike" dirty="0">
                <a:solidFill>
                  <a:srgbClr val="000000"/>
                </a:solidFill>
                <a:effectLst/>
                <a:latin typeface="Calibri" panose="020F0502020204030204" pitchFamily="34" charset="0"/>
              </a:rPr>
              <a:t>NOTES À LA PERSONNE ENSEIGNANTE</a:t>
            </a:r>
          </a:p>
          <a:p>
            <a:pPr marL="171450" indent="-171450">
              <a:buFont typeface="Wingdings" panose="05000000000000000000" pitchFamily="2" charset="2"/>
              <a:buChar char="q"/>
            </a:pPr>
            <a:endParaRPr lang="fr-FR" sz="1000" b="1" i="0" u="none" strike="noStrike" dirty="0">
              <a:solidFill>
                <a:srgbClr val="000000"/>
              </a:solidFill>
              <a:effectLst/>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fr-CA" sz="1200" b="0" i="0" u="none" strike="noStrike" dirty="0">
                <a:solidFill>
                  <a:srgbClr val="000000"/>
                </a:solidFill>
                <a:effectLst/>
                <a:latin typeface="Aptos" panose="020B0004020202020204" pitchFamily="34" charset="0"/>
              </a:rPr>
              <a:t>Lire le texte sur la diapositive.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i="0" u="none" strike="noStrike" dirty="0">
                <a:solidFill>
                  <a:srgbClr val="000000"/>
                </a:solidFill>
                <a:effectLst/>
                <a:latin typeface="Arial" panose="020B0604020202020204" pitchFamily="34" charset="0"/>
              </a:rPr>
              <a:t>INFORMATIONS POUR LES ÉLÈVES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i="0" u="none" strike="noStrike" dirty="0">
                <a:solidFill>
                  <a:srgbClr val="000000"/>
                </a:solidFill>
                <a:effectLst/>
                <a:latin typeface="Aptos" panose="020B0004020202020204" pitchFamily="34" charset="0"/>
              </a:rPr>
              <a:t>En 1982, </a:t>
            </a:r>
            <a:r>
              <a:rPr lang="fr-CA" sz="1200" b="0" i="0" u="none" strike="noStrike" dirty="0">
                <a:solidFill>
                  <a:srgbClr val="000000"/>
                </a:solidFill>
                <a:effectLst/>
                <a:latin typeface="Aptos" panose="020B0004020202020204" pitchFamily="34" charset="0"/>
                <a:ea typeface="+mn-lt"/>
                <a:cs typeface="+mn-lt"/>
              </a:rPr>
              <a:t>l</a:t>
            </a:r>
            <a:r>
              <a:rPr lang="fr-CA" sz="1200" dirty="0">
                <a:ea typeface="+mn-lt"/>
                <a:cs typeface="+mn-lt"/>
              </a:rPr>
              <a:t>a </a:t>
            </a:r>
            <a:r>
              <a:rPr lang="fr-CA" sz="1200" i="1" dirty="0">
                <a:ea typeface="+mn-lt"/>
                <a:cs typeface="+mn-lt"/>
              </a:rPr>
              <a:t>Charte canadienne des droits et libertés </a:t>
            </a:r>
            <a:r>
              <a:rPr lang="fr-CA" sz="1200" i="0" dirty="0">
                <a:ea typeface="+mn-lt"/>
                <a:cs typeface="+mn-lt"/>
              </a:rPr>
              <a:t>est adoptée. C’est une loi </a:t>
            </a:r>
            <a:r>
              <a:rPr lang="fr-CA" sz="1200" i="0" u="none" dirty="0">
                <a:ea typeface="+mn-lt"/>
                <a:cs typeface="+mn-lt"/>
              </a:rPr>
              <a:t>qui protège les gens au Canada contre la </a:t>
            </a:r>
            <a:r>
              <a:rPr lang="fr-CA" sz="1200" b="1" i="0" u="none" dirty="0">
                <a:ea typeface="+mn-lt"/>
                <a:cs typeface="+mn-lt"/>
              </a:rPr>
              <a:t>discrimination</a:t>
            </a:r>
            <a:r>
              <a:rPr lang="fr-CA" sz="1200" i="0" u="none" dirty="0">
                <a:ea typeface="+mn-lt"/>
                <a:cs typeface="+mn-lt"/>
              </a:rPr>
              <a:t>. Elle liste certains </a:t>
            </a:r>
            <a:r>
              <a:rPr lang="fr-CA" sz="1200" b="1" i="0" u="none" dirty="0">
                <a:ea typeface="+mn-lt"/>
                <a:cs typeface="+mn-lt"/>
              </a:rPr>
              <a:t>motifs interdits de discrimination </a:t>
            </a:r>
            <a:r>
              <a:rPr lang="fr-CA" sz="1200" i="0" u="none" dirty="0">
                <a:ea typeface="+mn-lt"/>
                <a:cs typeface="+mn-lt"/>
              </a:rPr>
              <a:t>comme: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i="0" u="none" dirty="0">
                <a:ea typeface="+mn-lt"/>
                <a:cs typeface="+mn-lt"/>
              </a:rPr>
              <a:t>la race,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i="0" u="none" dirty="0">
                <a:ea typeface="+mn-lt"/>
                <a:cs typeface="+mn-lt"/>
              </a:rPr>
              <a:t>le sexe,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i="0" u="none" dirty="0">
                <a:ea typeface="+mn-lt"/>
                <a:cs typeface="+mn-lt"/>
              </a:rPr>
              <a:t>l’âge,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i="0" u="none" dirty="0">
                <a:ea typeface="+mn-lt"/>
                <a:cs typeface="+mn-lt"/>
              </a:rPr>
              <a:t>l’origine ethnique.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i="0" u="none" dirty="0">
              <a:ea typeface="+mn-lt"/>
              <a:cs typeface="+mn-lt"/>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i="0" u="none" dirty="0">
                <a:ea typeface="+mn-lt"/>
                <a:cs typeface="+mn-lt"/>
              </a:rPr>
              <a:t>Mais en 1982, l’orientation sexuelle n’est pas mentionnée. </a:t>
            </a:r>
            <a:r>
              <a:rPr lang="fr-CA" sz="1200" i="0" dirty="0">
                <a:ea typeface="+mn-lt"/>
                <a:cs typeface="+mn-lt"/>
              </a:rPr>
              <a:t>Le gouvernement pouvait donc théoriquement passer des lois ou adopter une conduite qui traitent les personnes homosexuelles différemment des personnes hétérosexuelles.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200" b="1" i="0" u="none" strike="noStrike" dirty="0">
                <a:solidFill>
                  <a:srgbClr val="000000"/>
                </a:solidFill>
                <a:effectLst/>
                <a:latin typeface="Calibri" panose="020F0502020204030204" pitchFamily="34" charset="0"/>
              </a:rPr>
              <a:t>INFORMATIONS SECONDAIRES</a:t>
            </a:r>
            <a:endParaRPr lang="fr-CA" sz="1200" i="0" dirty="0">
              <a:ea typeface="+mn-lt"/>
              <a:cs typeface="+mn-lt"/>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i="0" u="none" dirty="0">
              <a:ea typeface="+mn-lt"/>
              <a:cs typeface="+mn-lt"/>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i="0" u="none" dirty="0">
                <a:ea typeface="+mn-lt"/>
                <a:cs typeface="+mn-lt"/>
              </a:rPr>
              <a:t>La Charte canadienne fait partie de la Constitution du Canada. Elle a donc un statut supérieur aux autres lois: toutes les lois doivent la respecter. Sinon, elles risquent d’être déclarées invalides par un tribunal.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i="0" u="sng" dirty="0">
              <a:ea typeface="+mn-lt"/>
              <a:cs typeface="+mn-lt"/>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1" i="0" u="none" dirty="0">
                <a:ea typeface="+mn-lt"/>
                <a:cs typeface="+mn-lt"/>
              </a:rPr>
              <a:t>En quoi est-ce que la Charte canadienne est différente de la Charte québécoise?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i="0" u="none" dirty="0">
                <a:ea typeface="+mn-lt"/>
                <a:cs typeface="+mn-lt"/>
              </a:rPr>
              <a:t>D’abord, la Charte canadienne s’applique partout au Canada. La Charte québécoise, quant à elle, ne s’applique qu’au Québec.</a:t>
            </a:r>
            <a:br>
              <a:rPr lang="fr-CA" sz="1200" i="0" u="none" dirty="0">
                <a:ea typeface="+mn-lt"/>
                <a:cs typeface="+mn-lt"/>
              </a:rPr>
            </a:br>
            <a:endParaRPr lang="fr-CA" sz="1200" i="0" u="none" dirty="0">
              <a:ea typeface="+mn-lt"/>
              <a:cs typeface="+mn-lt"/>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i="0" u="none" dirty="0">
                <a:ea typeface="+mn-lt"/>
                <a:cs typeface="+mn-lt"/>
              </a:rPr>
              <a:t>Ensuite, les personnes qui doivent respecter ces chartes sont différentes. Pour la Charte québécoise, toutes les personnes, groupes, entreprises privées ainsi que le gouvernement du Québec doivent la respecter. La Charte canadienne, quant à elle, s’applique principalement au gouvernement du Canada et aux gouvernements provinciaux. </a:t>
            </a:r>
            <a:br>
              <a:rPr lang="fr-CA" sz="1200" i="0" u="none" dirty="0">
                <a:ea typeface="+mn-lt"/>
                <a:cs typeface="+mn-lt"/>
              </a:rPr>
            </a:br>
            <a:endParaRPr lang="fr-CA" sz="1200" i="0" u="none" dirty="0">
              <a:ea typeface="+mn-lt"/>
              <a:cs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i="0" u="sng" dirty="0">
                <a:ea typeface="+mn-lt"/>
                <a:cs typeface="+mn-lt"/>
              </a:rPr>
              <a:t>Exemple 1: </a:t>
            </a:r>
            <a:r>
              <a:rPr lang="fr-CA" sz="1200" i="0" u="none" dirty="0">
                <a:ea typeface="+mn-lt"/>
                <a:cs typeface="+mn-lt"/>
              </a:rPr>
              <a:t>Prenons l’exemple d’une personne accompagnée d’un chien d’assistance qui entre dans un restaurant. Le serveur refuse qu’elle s’assoie à la table de son choix en raison de son chien d’assistance. Dans cette situation, la personne est victime de discrimination basée sur son handicap. Si cette discrimination survient au Québec, la personne sera protégée par la Charte québécoise. Elle pourrait donc demander un dédommagement au restaurant et au serveur pour le comportement discriminatoire.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i="0" u="none" dirty="0">
                <a:ea typeface="+mn-lt"/>
                <a:cs typeface="+mn-lt"/>
              </a:rPr>
              <a:t>Dans cet exemple, la Charte canadienne ne s’appliquera pas, car la discrimination ne vient pas du gouvernement. </a:t>
            </a:r>
            <a:br>
              <a:rPr lang="fr-CA" sz="1200" i="0" u="none" dirty="0">
                <a:ea typeface="+mn-lt"/>
                <a:cs typeface="+mn-lt"/>
              </a:rPr>
            </a:br>
            <a:endParaRPr lang="fr-CA" sz="1200" i="0" u="none" dirty="0">
              <a:ea typeface="+mn-lt"/>
              <a:cs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i="0" u="sng" dirty="0">
                <a:ea typeface="+mn-lt"/>
                <a:cs typeface="+mn-lt"/>
              </a:rPr>
              <a:t>Exemple 2: </a:t>
            </a:r>
            <a:r>
              <a:rPr lang="fr-CA" sz="1200" i="0" u="none" dirty="0">
                <a:ea typeface="+mn-lt"/>
                <a:cs typeface="+mn-lt"/>
              </a:rPr>
              <a:t>Pendant longtemps, le Code criminel interdisait les avortements au Canada. En 1988, le plus haut tribunal du pays a jugé que l’article qui interdisait les avortements allait contre l’un des droits garantis par la Charte canadienne, à savoir le droit à la vie, à la liberté et à la sécurité. En conséquence, cet article du Code criminel a été déclaré invalide. </a:t>
            </a:r>
            <a:br>
              <a:rPr lang="fr-CA" sz="1200" i="0" u="none" dirty="0">
                <a:ea typeface="+mn-lt"/>
                <a:cs typeface="+mn-lt"/>
              </a:rPr>
            </a:br>
            <a:endParaRPr lang="fr-CA" sz="1200" i="0" u="none" dirty="0">
              <a:ea typeface="+mn-lt"/>
              <a:cs typeface="+mn-lt"/>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fr-CA" sz="1200" i="0" dirty="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i="0" u="none" strike="noStrike" dirty="0">
              <a:solidFill>
                <a:srgbClr val="000000"/>
              </a:solidFill>
              <a:effectLst/>
              <a:latin typeface="Arial" panose="020B0604020202020204" pitchFamily="34" charset="0"/>
            </a:endParaRPr>
          </a:p>
          <a:p>
            <a:r>
              <a:rPr lang="fr-CA" b="1" dirty="0"/>
              <a:t>Sources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fr-CA" i="1" dirty="0">
                <a:effectLst/>
              </a:rPr>
              <a:t>Charte canadienne des droits et libertés</a:t>
            </a:r>
            <a:r>
              <a:rPr lang="fr-CA" dirty="0">
                <a:effectLst/>
              </a:rPr>
              <a:t>, Loi de 1982 sur le Canada, Annexe B, 1982 (R-U), ch11, art 15(1), 32.</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fr-FR" b="0" i="0" dirty="0">
                <a:solidFill>
                  <a:srgbClr val="212529"/>
                </a:solidFill>
                <a:effectLst/>
                <a:latin typeface="Open Sans" panose="020B0606030504020204" pitchFamily="34" charset="0"/>
              </a:rPr>
              <a:t>Charte des droits et libertés de la personne, RLRQ c C-12</a:t>
            </a:r>
            <a:r>
              <a:rPr lang="fr-CA" b="0" i="0" dirty="0">
                <a:solidFill>
                  <a:srgbClr val="212529"/>
                </a:solidFill>
                <a:effectLst/>
                <a:latin typeface="Open Sans" panose="020B0606030504020204" pitchFamily="34" charset="0"/>
              </a:rPr>
              <a:t>, art 54.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fr-FR" b="0" i="1" dirty="0">
                <a:solidFill>
                  <a:srgbClr val="212529"/>
                </a:solidFill>
                <a:effectLst/>
                <a:latin typeface="Open Sans" panose="020B0606030504020204" pitchFamily="34" charset="0"/>
              </a:rPr>
              <a:t>Commission des droits de la personne et des droits de la jeunesse (</a:t>
            </a:r>
            <a:r>
              <a:rPr lang="fr-FR" b="0" i="1" dirty="0" err="1">
                <a:solidFill>
                  <a:srgbClr val="212529"/>
                </a:solidFill>
                <a:effectLst/>
                <a:latin typeface="Open Sans" panose="020B0606030504020204" pitchFamily="34" charset="0"/>
              </a:rPr>
              <a:t>Larochelle</a:t>
            </a:r>
            <a:r>
              <a:rPr lang="fr-FR" b="0" i="1" dirty="0">
                <a:solidFill>
                  <a:srgbClr val="212529"/>
                </a:solidFill>
                <a:effectLst/>
                <a:latin typeface="Open Sans" panose="020B0606030504020204" pitchFamily="34" charset="0"/>
              </a:rPr>
              <a:t>) c. 142006 Canada </a:t>
            </a:r>
            <a:r>
              <a:rPr lang="fr-FR" b="0" i="1" dirty="0" err="1">
                <a:solidFill>
                  <a:srgbClr val="212529"/>
                </a:solidFill>
                <a:effectLst/>
                <a:latin typeface="Open Sans" panose="020B0606030504020204" pitchFamily="34" charset="0"/>
              </a:rPr>
              <a:t>inc.</a:t>
            </a:r>
            <a:r>
              <a:rPr lang="fr-FR" b="0" i="1" dirty="0">
                <a:solidFill>
                  <a:srgbClr val="212529"/>
                </a:solidFill>
                <a:effectLst/>
                <a:latin typeface="Open Sans" panose="020B0606030504020204" pitchFamily="34" charset="0"/>
              </a:rPr>
              <a:t> (Caverne grecque)</a:t>
            </a:r>
            <a:r>
              <a:rPr lang="fr-FR" b="0" i="0" dirty="0">
                <a:solidFill>
                  <a:srgbClr val="212529"/>
                </a:solidFill>
                <a:effectLst/>
                <a:latin typeface="Open Sans" panose="020B0606030504020204" pitchFamily="34" charset="0"/>
              </a:rPr>
              <a:t>, 2012 QCTDP 14 (exemple de discrimination).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fr-CA" i="1" dirty="0">
                <a:effectLst/>
              </a:rPr>
              <a:t>R. c. Morgentaler</a:t>
            </a:r>
            <a:r>
              <a:rPr lang="fr-CA" dirty="0">
                <a:effectLst/>
              </a:rPr>
              <a:t>, [1988] 1 RCS 30 aux paras 62,180, 261.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fr-CA" dirty="0">
                <a:effectLst/>
              </a:rPr>
              <a:t>Henri Brun, Guy Tremblay et Eugénie Brouillet, </a:t>
            </a:r>
            <a:r>
              <a:rPr lang="fr-CA" i="1" dirty="0">
                <a:effectLst/>
              </a:rPr>
              <a:t>Droit constitutionnel</a:t>
            </a:r>
            <a:r>
              <a:rPr lang="fr-CA" dirty="0">
                <a:effectLst/>
              </a:rPr>
              <a:t>, 6</a:t>
            </a:r>
            <a:r>
              <a:rPr lang="fr-CA" baseline="30000" dirty="0">
                <a:effectLst/>
              </a:rPr>
              <a:t>e</a:t>
            </a:r>
            <a:r>
              <a:rPr lang="fr-CA" dirty="0">
                <a:effectLst/>
              </a:rPr>
              <a:t> éd., Cowansville, 2014 aux paras XII-2.24, XII-2.41, XII-2.60, XII-2.66.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i="0" u="none" strike="noStrike" dirty="0">
              <a:solidFill>
                <a:srgbClr val="000000"/>
              </a:solidFill>
              <a:effectLst/>
              <a:latin typeface="Arial" panose="020B0604020202020204" pitchFamily="34" charset="0"/>
            </a:endParaRPr>
          </a:p>
          <a:p>
            <a:endParaRPr lang="fr-CA" dirty="0">
              <a:effectLst/>
            </a:endParaRPr>
          </a:p>
        </p:txBody>
      </p:sp>
      <p:sp>
        <p:nvSpPr>
          <p:cNvPr id="4" name="Espace réservé du numéro de diapositive 3"/>
          <p:cNvSpPr>
            <a:spLocks noGrp="1"/>
          </p:cNvSpPr>
          <p:nvPr>
            <p:ph type="sldNum" sz="quarter" idx="5"/>
          </p:nvPr>
        </p:nvSpPr>
        <p:spPr/>
        <p:txBody>
          <a:bodyPr/>
          <a:lstStyle/>
          <a:p>
            <a:fld id="{CFD6638E-F0C5-4DB6-974E-C04E7D80AB38}" type="slidenum">
              <a:rPr lang="fr-FR"/>
              <a:t>22</a:t>
            </a:fld>
            <a:endParaRPr lang="fr-FR"/>
          </a:p>
        </p:txBody>
      </p:sp>
    </p:spTree>
    <p:extLst>
      <p:ext uri="{BB962C8B-B14F-4D97-AF65-F5344CB8AC3E}">
        <p14:creationId xmlns:p14="http://schemas.microsoft.com/office/powerpoint/2010/main" val="353137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7087D-EBF7-C1F3-21D1-29FDA0A24BE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52EB0DD-90C6-A4C9-69EF-2D504A5D0B4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4CF4A65-1DC2-1036-5FFA-FE904D9433B1}"/>
              </a:ext>
            </a:extLst>
          </p:cNvPr>
          <p:cNvSpPr>
            <a:spLocks noGrp="1"/>
          </p:cNvSpPr>
          <p:nvPr>
            <p:ph type="body" idx="1"/>
          </p:nvPr>
        </p:nvSpPr>
        <p:spPr/>
        <p:txBody>
          <a:bodyPr/>
          <a:lstStyle/>
          <a:p>
            <a:r>
              <a:rPr lang="fr-FR" sz="1000" b="1" i="0" u="none" strike="noStrike" dirty="0">
                <a:solidFill>
                  <a:srgbClr val="000000"/>
                </a:solidFill>
                <a:effectLst/>
                <a:latin typeface="Calibri" panose="020F0502020204030204" pitchFamily="34" charset="0"/>
              </a:rPr>
              <a:t>NOTES À LA PERSONNE ENSEIGNANTE</a:t>
            </a:r>
          </a:p>
          <a:p>
            <a:pPr marL="171450" indent="-171450">
              <a:buFont typeface="Wingdings" panose="05000000000000000000" pitchFamily="2" charset="2"/>
              <a:buChar char="q"/>
            </a:pPr>
            <a:r>
              <a:rPr lang="fr-CA" sz="1200" b="0" i="0" u="none" strike="noStrike" dirty="0">
                <a:solidFill>
                  <a:srgbClr val="000000"/>
                </a:solidFill>
                <a:effectLst/>
                <a:latin typeface="Aptos" panose="020B0004020202020204" pitchFamily="34" charset="0"/>
              </a:rPr>
              <a:t>Lire les informations pour les élèves. </a:t>
            </a:r>
          </a:p>
          <a:p>
            <a:pPr marL="171450" indent="-171450">
              <a:buFont typeface="Wingdings" panose="05000000000000000000" pitchFamily="2" charset="2"/>
              <a:buChar char="q"/>
            </a:pPr>
            <a:r>
              <a:rPr lang="fr-CA" sz="1200" b="0" i="0" u="none" strike="noStrike" dirty="0">
                <a:solidFill>
                  <a:srgbClr val="000000"/>
                </a:solidFill>
                <a:effectLst/>
                <a:latin typeface="Aptos" panose="020B0004020202020204" pitchFamily="34" charset="0"/>
              </a:rPr>
              <a:t>Visionnez la vidéo pour avoir un aperçu de l’affaire. </a:t>
            </a:r>
          </a:p>
          <a:p>
            <a:pPr marL="171450" indent="-171450">
              <a:buFont typeface="Wingdings" panose="05000000000000000000" pitchFamily="2" charset="2"/>
              <a:buChar char="q"/>
            </a:pPr>
            <a:endParaRPr lang="fr-CA" sz="1200" b="0" i="0" u="none" strike="noStrike" dirty="0">
              <a:solidFill>
                <a:srgbClr val="000000"/>
              </a:solidFill>
              <a:effectLst/>
              <a:latin typeface="Aptos" panose="020B0004020202020204" pitchFamily="34" charset="0"/>
            </a:endParaRPr>
          </a:p>
          <a:p>
            <a:pPr marL="0" indent="0">
              <a:buFont typeface="Wingdings" panose="05000000000000000000" pitchFamily="2" charset="2"/>
              <a:buNone/>
            </a:pPr>
            <a:r>
              <a:rPr lang="fr-CA" sz="1200" b="1" i="0" u="none" strike="noStrike" dirty="0">
                <a:solidFill>
                  <a:srgbClr val="000000"/>
                </a:solidFill>
                <a:effectLst/>
                <a:latin typeface="Aptos" panose="020B0004020202020204" pitchFamily="34" charset="0"/>
              </a:rPr>
              <a:t>INFORMATIONS POUR LES ÉLÈVES</a:t>
            </a:r>
          </a:p>
          <a:p>
            <a:pPr marL="171450" indent="-171450">
              <a:buFont typeface="Wingdings" panose="05000000000000000000" pitchFamily="2" charset="2"/>
              <a:buChar char="q"/>
            </a:pPr>
            <a:r>
              <a:rPr lang="fr-CA" sz="1200" b="0" i="0" u="none" strike="noStrike" dirty="0">
                <a:solidFill>
                  <a:srgbClr val="000000"/>
                </a:solidFill>
                <a:effectLst/>
                <a:latin typeface="Aptos" panose="020B0004020202020204" pitchFamily="34" charset="0"/>
              </a:rPr>
              <a:t>Voyons comment l’orientation sexuelle est devenue un motif analogue de discrimination. </a:t>
            </a:r>
          </a:p>
          <a:p>
            <a:pPr marL="171450" indent="-171450">
              <a:buFont typeface="Wingdings" panose="05000000000000000000" pitchFamily="2" charset="2"/>
              <a:buChar char="q"/>
            </a:pPr>
            <a:endParaRPr lang="fr-CA" sz="1200" b="0" i="0" u="none" strike="noStrike" dirty="0">
              <a:solidFill>
                <a:srgbClr val="000000"/>
              </a:solidFill>
              <a:effectLst/>
              <a:latin typeface="Aptos" panose="020B0004020202020204" pitchFamily="34" charset="0"/>
            </a:endParaRPr>
          </a:p>
          <a:p>
            <a:endParaRPr lang="fr-CA" b="1" u="sng" dirty="0"/>
          </a:p>
          <a:p>
            <a:r>
              <a:rPr lang="fr-CA" b="1" dirty="0"/>
              <a:t>Sources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fr-FR" sz="1200" i="1" u="none" kern="1200" dirty="0">
                <a:solidFill>
                  <a:schemeClr val="tx1"/>
                </a:solidFill>
                <a:effectLst/>
                <a:latin typeface="+mn-lt"/>
                <a:ea typeface="+mn-ea"/>
                <a:cs typeface="+mn-cs"/>
              </a:rPr>
              <a:t>Egan c  Canada</a:t>
            </a:r>
            <a:r>
              <a:rPr lang="fr-FR" sz="1200" i="0" u="none"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[1995] 2 RCS 513 aux pp 528, 540, 576, 599 à 602 et 624.</a:t>
            </a:r>
            <a:endParaRPr lang="fr-CA" b="1"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fr-CA" i="1" dirty="0">
                <a:effectLst/>
              </a:rPr>
              <a:t>Charte canadienne des droits et libertés</a:t>
            </a:r>
            <a:r>
              <a:rPr lang="fr-CA" dirty="0">
                <a:effectLst/>
              </a:rPr>
              <a:t>, Loi de 1982 sur le Canada, Annexe B, 1982 (R-U), ch11, art 15(1).</a:t>
            </a:r>
            <a:endParaRPr lang="fr-CA" dirty="0">
              <a:effectLst/>
              <a:ea typeface="Calibri"/>
              <a:cs typeface="Calibri"/>
            </a:endParaRPr>
          </a:p>
          <a:p>
            <a:pPr marL="171450" indent="-171450">
              <a:buFont typeface="Arial,Sans-Serif"/>
              <a:buChar char="•"/>
              <a:defRPr/>
            </a:pPr>
            <a:r>
              <a:rPr lang="fr-CA" dirty="0"/>
              <a:t>Andrea </a:t>
            </a:r>
            <a:r>
              <a:rPr lang="fr-CA" dirty="0" err="1"/>
              <a:t>Batiston</a:t>
            </a:r>
            <a:r>
              <a:rPr lang="fr-CA" dirty="0"/>
              <a:t>, "The Legal </a:t>
            </a:r>
            <a:r>
              <a:rPr lang="fr-CA" dirty="0" err="1"/>
              <a:t>History</a:t>
            </a:r>
            <a:r>
              <a:rPr lang="fr-CA" dirty="0"/>
              <a:t> of </a:t>
            </a:r>
            <a:r>
              <a:rPr lang="fr-CA" dirty="0" err="1"/>
              <a:t>Same-Sex</a:t>
            </a:r>
            <a:r>
              <a:rPr lang="fr-CA" dirty="0"/>
              <a:t> </a:t>
            </a:r>
            <a:r>
              <a:rPr lang="fr-CA" dirty="0" err="1"/>
              <a:t>Marriage</a:t>
            </a:r>
            <a:r>
              <a:rPr lang="fr-CA" dirty="0"/>
              <a:t> in Canada" (2014) 39:1 Canadian Law Library </a:t>
            </a:r>
            <a:r>
              <a:rPr lang="fr-CA" dirty="0" err="1"/>
              <a:t>Review</a:t>
            </a:r>
            <a:r>
              <a:rPr lang="fr-CA" dirty="0"/>
              <a:t> 8: </a:t>
            </a:r>
            <a:r>
              <a:rPr lang="fr-CA" dirty="0">
                <a:hlinkClick r:id="rId3"/>
              </a:rPr>
              <a:t>JuriBistro UNIK - CAIJ</a:t>
            </a:r>
            <a:r>
              <a:rPr lang="fr-CA" dirty="0"/>
              <a:t> </a:t>
            </a:r>
            <a:endParaRPr lang="fr-CA" dirty="0">
              <a:ea typeface="Calibri"/>
              <a:cs typeface="Calibri"/>
            </a:endParaRPr>
          </a:p>
        </p:txBody>
      </p:sp>
      <p:sp>
        <p:nvSpPr>
          <p:cNvPr id="4" name="Espace réservé du numéro de diapositive 3">
            <a:extLst>
              <a:ext uri="{FF2B5EF4-FFF2-40B4-BE49-F238E27FC236}">
                <a16:creationId xmlns:a16="http://schemas.microsoft.com/office/drawing/2014/main" id="{A7CCF701-1069-DA6B-1F08-1F9E7F59C94F}"/>
              </a:ext>
            </a:extLst>
          </p:cNvPr>
          <p:cNvSpPr>
            <a:spLocks noGrp="1"/>
          </p:cNvSpPr>
          <p:nvPr>
            <p:ph type="sldNum" sz="quarter" idx="5"/>
          </p:nvPr>
        </p:nvSpPr>
        <p:spPr/>
        <p:txBody>
          <a:bodyPr/>
          <a:lstStyle/>
          <a:p>
            <a:fld id="{CFD6638E-F0C5-4DB6-974E-C04E7D80AB38}" type="slidenum">
              <a:rPr lang="fr-FR"/>
              <a:t>23</a:t>
            </a:fld>
            <a:endParaRPr lang="fr-FR"/>
          </a:p>
        </p:txBody>
      </p:sp>
    </p:spTree>
    <p:extLst>
      <p:ext uri="{BB962C8B-B14F-4D97-AF65-F5344CB8AC3E}">
        <p14:creationId xmlns:p14="http://schemas.microsoft.com/office/powerpoint/2010/main" val="3947401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660B9-8257-2024-9B6A-8B76D99FECB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B58485B-1168-CFD0-C104-37D8F8E43DE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99FB3A2-7EA0-19C6-5E63-DE9010A9C259}"/>
              </a:ext>
            </a:extLst>
          </p:cNvPr>
          <p:cNvSpPr>
            <a:spLocks noGrp="1"/>
          </p:cNvSpPr>
          <p:nvPr>
            <p:ph type="body" idx="1"/>
          </p:nvPr>
        </p:nvSpPr>
        <p:spPr/>
        <p:txBody>
          <a:bodyPr/>
          <a:lstStyle/>
          <a:p>
            <a:r>
              <a:rPr lang="fr-FR" sz="1000" b="1" i="0" u="none" strike="noStrike" dirty="0">
                <a:solidFill>
                  <a:srgbClr val="000000"/>
                </a:solidFill>
                <a:effectLst/>
                <a:latin typeface="Calibri" panose="020F0502020204030204" pitchFamily="34" charset="0"/>
              </a:rPr>
              <a:t>INFORMATIONS POUR LES ÉLÈVES</a:t>
            </a:r>
          </a:p>
          <a:p>
            <a:pPr marL="171450" indent="-171450">
              <a:buFont typeface="Wingdings" panose="05000000000000000000" pitchFamily="2" charset="2"/>
              <a:buChar char="q"/>
            </a:pPr>
            <a:r>
              <a:rPr lang="fr-CA" sz="2000" b="0" i="0" dirty="0">
                <a:ea typeface="+mn-lt"/>
                <a:cs typeface="+mn-lt"/>
              </a:rPr>
              <a:t>James Egan et John Norris </a:t>
            </a:r>
            <a:r>
              <a:rPr lang="fr-CA" sz="2000" b="0" i="0" dirty="0" err="1">
                <a:ea typeface="+mn-lt"/>
                <a:cs typeface="+mn-lt"/>
              </a:rPr>
              <a:t>Nesbit</a:t>
            </a:r>
            <a:r>
              <a:rPr lang="fr-CA" sz="2000" b="0" i="0" dirty="0">
                <a:ea typeface="+mn-lt"/>
                <a:cs typeface="+mn-lt"/>
              </a:rPr>
              <a:t> sont un couple de même sexe. Ils vivent ensemble depuis 40 ans.</a:t>
            </a:r>
          </a:p>
          <a:p>
            <a:pPr marL="171450" indent="-171450">
              <a:buFont typeface="Wingdings" panose="05000000000000000000" pitchFamily="2" charset="2"/>
              <a:buChar char="q"/>
            </a:pPr>
            <a:r>
              <a:rPr lang="fr-CA" sz="2000" b="0" i="0" dirty="0">
                <a:ea typeface="+mn-lt"/>
                <a:cs typeface="+mn-lt"/>
              </a:rPr>
              <a:t>En 1986, Egan reçoit des prestations de vieillesse du gouvernement du Canada. </a:t>
            </a:r>
          </a:p>
          <a:p>
            <a:pPr marL="800100" lvl="1" indent="-342900">
              <a:buFont typeface="Arial" panose="020B0604020202020204" pitchFamily="34" charset="0"/>
              <a:buChar char="•"/>
            </a:pPr>
            <a:r>
              <a:rPr lang="fr-CA" sz="2000" b="0" i="0" dirty="0">
                <a:ea typeface="+mn-lt"/>
                <a:cs typeface="+mn-lt"/>
              </a:rPr>
              <a:t>Les prestations de vieillesse sont une aide financière donnée par le gouvernement pour les personnes âgées de 65 ans et plus. </a:t>
            </a:r>
            <a:endParaRPr lang="fr-CA" sz="2000" b="0" i="0" dirty="0">
              <a:cs typeface="Arial" panose="020B0604020202020204"/>
            </a:endParaRPr>
          </a:p>
          <a:p>
            <a:pPr marL="342900" indent="-342900">
              <a:lnSpc>
                <a:spcPct val="100000"/>
              </a:lnSpc>
              <a:spcBef>
                <a:spcPts val="1200"/>
              </a:spcBef>
              <a:buFont typeface="Wingdings" panose="05000000000000000000" pitchFamily="2" charset="2"/>
              <a:buChar char="q"/>
            </a:pPr>
            <a:r>
              <a:rPr lang="fr-CA" sz="2000" b="0" i="0" dirty="0">
                <a:ea typeface="+mn-lt"/>
                <a:cs typeface="+mn-lt"/>
              </a:rPr>
              <a:t>Selon la loi, le conjoint ou la conjointe d'une personne qui reçoit des prestations de vieillesse a aussi droit à une aide financière. Cette aide financière s'appelle l'</a:t>
            </a:r>
            <a:r>
              <a:rPr lang="fr-CA" sz="2000" b="0" i="0" dirty="0">
                <a:solidFill>
                  <a:schemeClr val="accent1"/>
                </a:solidFill>
                <a:ea typeface="+mn-lt"/>
                <a:cs typeface="+mn-lt"/>
              </a:rPr>
              <a:t>allocation de conjoint</a:t>
            </a:r>
            <a:r>
              <a:rPr lang="fr-CA" sz="2000" b="0" i="0" dirty="0">
                <a:ea typeface="+mn-lt"/>
                <a:cs typeface="+mn-lt"/>
              </a:rPr>
              <a:t>.</a:t>
            </a:r>
          </a:p>
          <a:p>
            <a:pPr marL="342900" indent="-342900">
              <a:lnSpc>
                <a:spcPct val="100000"/>
              </a:lnSpc>
              <a:spcBef>
                <a:spcPts val="1200"/>
              </a:spcBef>
              <a:buFont typeface="Wingdings" panose="05000000000000000000" pitchFamily="2" charset="2"/>
              <a:buChar char="q"/>
            </a:pPr>
            <a:r>
              <a:rPr lang="fr-CA" sz="2000" b="0" i="0" dirty="0" err="1">
                <a:ea typeface="+mn-lt"/>
                <a:cs typeface="+mn-lt"/>
              </a:rPr>
              <a:t>Nesbit</a:t>
            </a:r>
            <a:r>
              <a:rPr lang="fr-CA" sz="2000" b="0" i="0" dirty="0">
                <a:ea typeface="+mn-lt"/>
                <a:cs typeface="+mn-lt"/>
              </a:rPr>
              <a:t>, le partenaire d’Egan, fait donc une demande au gouvernement </a:t>
            </a:r>
            <a:r>
              <a:rPr lang="fr-CA" sz="2000" b="0" i="0" dirty="0">
                <a:solidFill>
                  <a:srgbClr val="FF0000"/>
                </a:solidFill>
                <a:ea typeface="+mn-lt"/>
                <a:cs typeface="+mn-lt"/>
              </a:rPr>
              <a:t>fédéral</a:t>
            </a:r>
            <a:r>
              <a:rPr lang="fr-CA" sz="2000" b="0" i="0" dirty="0">
                <a:ea typeface="+mn-lt"/>
                <a:cs typeface="+mn-lt"/>
              </a:rPr>
              <a:t> pour recevoir l'allocution de conjoint. </a:t>
            </a:r>
          </a:p>
          <a:p>
            <a:pPr marL="342900" indent="-342900">
              <a:lnSpc>
                <a:spcPct val="100000"/>
              </a:lnSpc>
              <a:spcBef>
                <a:spcPts val="1200"/>
              </a:spcBef>
              <a:buFont typeface="Wingdings" panose="05000000000000000000" pitchFamily="2" charset="2"/>
              <a:buChar char="q"/>
            </a:pPr>
            <a:r>
              <a:rPr lang="fr-CA" sz="2000" b="0" i="0" dirty="0">
                <a:ea typeface="+mn-lt"/>
                <a:cs typeface="+mn-lt"/>
              </a:rPr>
              <a:t>Le gouvernement </a:t>
            </a:r>
            <a:r>
              <a:rPr lang="fr-CA" sz="2000" b="0" i="0" dirty="0">
                <a:solidFill>
                  <a:schemeClr val="accent1"/>
                </a:solidFill>
                <a:ea typeface="+mn-lt"/>
                <a:cs typeface="+mn-lt"/>
              </a:rPr>
              <a:t>refuse</a:t>
            </a:r>
            <a:r>
              <a:rPr lang="fr-CA" sz="2000" b="0" i="0" dirty="0">
                <a:ea typeface="+mn-lt"/>
                <a:cs typeface="+mn-lt"/>
              </a:rPr>
              <a:t> sa demande parce qu'il considère qu'un partenaire de même sexe n'est pas un «conjoint». </a:t>
            </a:r>
            <a:endParaRPr lang="fr-CA" sz="2000" b="0" i="0" dirty="0">
              <a:cs typeface="Arial"/>
            </a:endParaRPr>
          </a:p>
          <a:p>
            <a:pPr marL="0" indent="0">
              <a:buFont typeface="Wingdings" panose="05000000000000000000" pitchFamily="2" charset="2"/>
              <a:buNone/>
            </a:pPr>
            <a:endParaRPr lang="fr-CA" sz="1200" b="0" i="0" u="none" strike="noStrike" dirty="0">
              <a:solidFill>
                <a:srgbClr val="000000"/>
              </a:solidFill>
              <a:effectLst/>
              <a:latin typeface="Aptos" panose="020B0004020202020204" pitchFamily="34" charset="0"/>
            </a:endParaRPr>
          </a:p>
          <a:p>
            <a:pPr marL="171450" indent="-171450">
              <a:buFont typeface="Wingdings" panose="05000000000000000000" pitchFamily="2" charset="2"/>
              <a:buChar char="q"/>
            </a:pPr>
            <a:r>
              <a:rPr lang="fr-CA" sz="1200" b="0" i="0" u="none" strike="noStrike" dirty="0">
                <a:solidFill>
                  <a:srgbClr val="000000"/>
                </a:solidFill>
                <a:effectLst/>
                <a:latin typeface="Aptos" panose="020B0004020202020204" pitchFamily="34" charset="0"/>
              </a:rPr>
              <a:t>James Egan n’est pas d’accord. Il poursuit le gouvernement pour faire changer la loi. </a:t>
            </a:r>
          </a:p>
          <a:p>
            <a:pPr marL="171450" indent="-171450">
              <a:buFont typeface="Wingdings" panose="05000000000000000000" pitchFamily="2" charset="2"/>
              <a:buChar char="q"/>
            </a:pPr>
            <a:r>
              <a:rPr lang="fr-CA" sz="1200" b="0" i="0" u="none" strike="noStrike" dirty="0">
                <a:solidFill>
                  <a:srgbClr val="000000"/>
                </a:solidFill>
                <a:effectLst/>
                <a:latin typeface="Aptos" panose="020B0004020202020204" pitchFamily="34" charset="0"/>
              </a:rPr>
              <a:t>Il se rend jusqu’à la Cour suprême. C’est le plus haut tribunal du pays et le dernier auquel on peut s’adresser. Ses décisions sont finales et viennent souvent modifier le droit applicable.  </a:t>
            </a:r>
            <a:endParaRPr lang="fr-CA" b="1" u="sng" dirty="0"/>
          </a:p>
          <a:p>
            <a:r>
              <a:rPr lang="fr-CA" b="1" dirty="0"/>
              <a:t>Sources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fr-FR" sz="1200" i="1" u="none" kern="1200" dirty="0">
                <a:solidFill>
                  <a:schemeClr val="tx1"/>
                </a:solidFill>
                <a:effectLst/>
                <a:latin typeface="+mn-lt"/>
                <a:ea typeface="+mn-ea"/>
                <a:cs typeface="+mn-cs"/>
              </a:rPr>
              <a:t>Egan c  Canada</a:t>
            </a:r>
            <a:r>
              <a:rPr lang="fr-FR" sz="1200" i="0" u="none"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[1995] 2 RCS 513 aux pp 528, 540, 576, 599 à 602 et 624.</a:t>
            </a:r>
            <a:endParaRPr lang="fr-CA" b="1"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fr-CA" i="1" dirty="0">
                <a:effectLst/>
              </a:rPr>
              <a:t>Charte canadienne des droits et libertés</a:t>
            </a:r>
            <a:r>
              <a:rPr lang="fr-CA" dirty="0">
                <a:effectLst/>
              </a:rPr>
              <a:t>, Loi de 1982 sur le Canada, Annexe B, 1982 (R-U), ch11, art 15(1).</a:t>
            </a:r>
            <a:endParaRPr lang="fr-CA" dirty="0">
              <a:effectLst/>
              <a:ea typeface="Calibri"/>
              <a:cs typeface="Calibri"/>
            </a:endParaRPr>
          </a:p>
          <a:p>
            <a:pPr marL="171450" indent="-171450">
              <a:buFont typeface="Arial,Sans-Serif"/>
              <a:buChar char="•"/>
              <a:defRPr/>
            </a:pPr>
            <a:r>
              <a:rPr lang="fr-CA" dirty="0"/>
              <a:t>Andrea </a:t>
            </a:r>
            <a:r>
              <a:rPr lang="fr-CA" dirty="0" err="1"/>
              <a:t>Batiston</a:t>
            </a:r>
            <a:r>
              <a:rPr lang="fr-CA" dirty="0"/>
              <a:t>, "The Legal </a:t>
            </a:r>
            <a:r>
              <a:rPr lang="fr-CA" dirty="0" err="1"/>
              <a:t>History</a:t>
            </a:r>
            <a:r>
              <a:rPr lang="fr-CA" dirty="0"/>
              <a:t> of </a:t>
            </a:r>
            <a:r>
              <a:rPr lang="fr-CA" dirty="0" err="1"/>
              <a:t>Same-Sex</a:t>
            </a:r>
            <a:r>
              <a:rPr lang="fr-CA" dirty="0"/>
              <a:t> </a:t>
            </a:r>
            <a:r>
              <a:rPr lang="fr-CA" dirty="0" err="1"/>
              <a:t>Marriage</a:t>
            </a:r>
            <a:r>
              <a:rPr lang="fr-CA" dirty="0"/>
              <a:t> in Canada" (2014) 39:1 Canadian Law Library </a:t>
            </a:r>
            <a:r>
              <a:rPr lang="fr-CA" dirty="0" err="1"/>
              <a:t>Review</a:t>
            </a:r>
            <a:r>
              <a:rPr lang="fr-CA" dirty="0"/>
              <a:t> 8: </a:t>
            </a:r>
            <a:r>
              <a:rPr lang="fr-CA" dirty="0">
                <a:hlinkClick r:id="rId3"/>
              </a:rPr>
              <a:t>JuriBistro UNIK - CAIJ</a:t>
            </a:r>
            <a:r>
              <a:rPr lang="fr-CA" dirty="0"/>
              <a:t> </a:t>
            </a:r>
            <a:endParaRPr lang="fr-CA" dirty="0">
              <a:ea typeface="Calibri"/>
              <a:cs typeface="Calibri"/>
            </a:endParaRPr>
          </a:p>
        </p:txBody>
      </p:sp>
      <p:sp>
        <p:nvSpPr>
          <p:cNvPr id="4" name="Espace réservé du numéro de diapositive 3">
            <a:extLst>
              <a:ext uri="{FF2B5EF4-FFF2-40B4-BE49-F238E27FC236}">
                <a16:creationId xmlns:a16="http://schemas.microsoft.com/office/drawing/2014/main" id="{38CE9E23-934E-693A-0309-362AE578148B}"/>
              </a:ext>
            </a:extLst>
          </p:cNvPr>
          <p:cNvSpPr>
            <a:spLocks noGrp="1"/>
          </p:cNvSpPr>
          <p:nvPr>
            <p:ph type="sldNum" sz="quarter" idx="5"/>
          </p:nvPr>
        </p:nvSpPr>
        <p:spPr/>
        <p:txBody>
          <a:bodyPr/>
          <a:lstStyle/>
          <a:p>
            <a:fld id="{CFD6638E-F0C5-4DB6-974E-C04E7D80AB38}" type="slidenum">
              <a:rPr lang="fr-FR"/>
              <a:t>24</a:t>
            </a:fld>
            <a:endParaRPr lang="fr-FR"/>
          </a:p>
        </p:txBody>
      </p:sp>
    </p:spTree>
    <p:extLst>
      <p:ext uri="{BB962C8B-B14F-4D97-AF65-F5344CB8AC3E}">
        <p14:creationId xmlns:p14="http://schemas.microsoft.com/office/powerpoint/2010/main" val="3785983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b="1" i="0" u="none" strike="noStrike" dirty="0">
                <a:solidFill>
                  <a:srgbClr val="000000"/>
                </a:solidFill>
                <a:effectLst/>
                <a:latin typeface="Calibri" panose="020F0502020204030204" pitchFamily="34" charset="0"/>
              </a:rPr>
              <a:t>INFORMATIONS POUR LES ÉLÈVES</a:t>
            </a:r>
          </a:p>
          <a:p>
            <a:endParaRPr lang="fr-FR" sz="1000" b="1" i="0" u="none" strike="noStrike" dirty="0">
              <a:solidFill>
                <a:srgbClr val="000000"/>
              </a:solidFill>
              <a:effectLst/>
              <a:latin typeface="Calibri" panose="020F0502020204030204" pitchFamily="34" charset="0"/>
            </a:endParaRPr>
          </a:p>
          <a:p>
            <a:pPr marL="0" indent="0">
              <a:buFont typeface="Wingdings" panose="05000000000000000000" pitchFamily="2" charset="2"/>
              <a:buNone/>
            </a:pPr>
            <a:r>
              <a:rPr lang="fr-FR" sz="1000" b="1" i="0" u="none" strike="noStrike" dirty="0">
                <a:solidFill>
                  <a:srgbClr val="000000"/>
                </a:solidFill>
                <a:effectLst/>
                <a:latin typeface="Calibri" panose="020F0502020204030204" pitchFamily="34" charset="0"/>
                <a:cs typeface="Calibri" panose="020F0502020204030204" pitchFamily="34" charset="0"/>
              </a:rPr>
              <a:t>L’analyse de la Cour suprême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dirty="0">
                <a:ea typeface="+mn-lt"/>
                <a:cs typeface="+mn-lt"/>
              </a:rPr>
              <a:t>La Cour suprême du Canada doit répondre à la question suivante: Est-ce que la définition de « conjoint » dans la loi qui permet l’allocution au conjoint est discriminatoire? En d’autres mots, est-ce que la loi respecte la </a:t>
            </a:r>
            <a:r>
              <a:rPr lang="fr-CA" sz="1200" i="1" dirty="0">
                <a:ea typeface="+mn-lt"/>
                <a:cs typeface="+mn-lt"/>
              </a:rPr>
              <a:t>Charte canadienne des droits et libertés</a:t>
            </a:r>
            <a:r>
              <a:rPr lang="fr-CA" sz="1200" dirty="0">
                <a:ea typeface="+mn-lt"/>
                <a:cs typeface="+mn-lt"/>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fr-CA" dirty="0">
              <a:cs typeface="Arial" panose="020B0604020202020204"/>
            </a:endParaRPr>
          </a:p>
          <a:p>
            <a:pPr marL="0" indent="0">
              <a:buFont typeface="Wingdings" panose="05000000000000000000" pitchFamily="2" charset="2"/>
              <a:buNone/>
            </a:pPr>
            <a:r>
              <a:rPr lang="fr-CA" sz="1200" b="1" i="0" u="none" strike="noStrike" dirty="0">
                <a:solidFill>
                  <a:srgbClr val="000000"/>
                </a:solidFill>
                <a:effectLst/>
                <a:latin typeface="Aptos" panose="020B0004020202020204" pitchFamily="34" charset="0"/>
              </a:rPr>
              <a:t>La décision de la Cour suprême </a:t>
            </a:r>
          </a:p>
          <a:p>
            <a:pPr marL="285750" indent="-285750">
              <a:buFont typeface="Wingdings" panose="05000000000000000000" pitchFamily="2" charset="2"/>
              <a:buChar char="q"/>
            </a:pPr>
            <a:r>
              <a:rPr lang="fr-CA" sz="1200" b="0" i="0" u="none" strike="noStrike" dirty="0">
                <a:solidFill>
                  <a:srgbClr val="000000"/>
                </a:solidFill>
                <a:effectLst/>
                <a:latin typeface="Aptos" panose="020B0004020202020204" pitchFamily="34" charset="0"/>
              </a:rPr>
              <a:t>La Cour suprême conclut que la loi n’était pas discriminatoire, et que le gouvernement pouvait choisir de donner l’allocution uniquement aux couples hétérosexuels. </a:t>
            </a:r>
          </a:p>
          <a:p>
            <a:pPr marL="285750" indent="-285750">
              <a:buFont typeface="Wingdings" panose="05000000000000000000" pitchFamily="2" charset="2"/>
              <a:buChar char="q"/>
            </a:pPr>
            <a:r>
              <a:rPr lang="fr-CA" sz="1200" b="0" i="0" u="none" strike="noStrike" dirty="0">
                <a:solidFill>
                  <a:srgbClr val="000000"/>
                </a:solidFill>
                <a:effectLst/>
                <a:latin typeface="Aptos" panose="020B0004020202020204" pitchFamily="34" charset="0"/>
              </a:rPr>
              <a:t>Mais la Cour reconnait également que l’orientation sexuelle </a:t>
            </a:r>
            <a:r>
              <a:rPr lang="fr-CA" sz="1200" i="0" u="none" dirty="0">
                <a:ea typeface="+mn-lt"/>
                <a:cs typeface="+mn-lt"/>
              </a:rPr>
              <a:t>un </a:t>
            </a:r>
            <a:r>
              <a:rPr lang="fr-CA" sz="1200" b="1" i="0" u="none" dirty="0">
                <a:ea typeface="+mn-lt"/>
                <a:cs typeface="+mn-lt"/>
              </a:rPr>
              <a:t>motif interdit de discrimination </a:t>
            </a:r>
            <a:r>
              <a:rPr lang="fr-CA" sz="1200" b="0" i="0" u="none" dirty="0">
                <a:ea typeface="+mn-lt"/>
                <a:cs typeface="+mn-lt"/>
              </a:rPr>
              <a:t>dans la </a:t>
            </a:r>
            <a:r>
              <a:rPr lang="fr-CA" sz="1200" b="0" i="1" u="none" dirty="0">
                <a:ea typeface="+mn-lt"/>
                <a:cs typeface="+mn-lt"/>
              </a:rPr>
              <a:t>Charte canadienne des droits et libertés</a:t>
            </a:r>
            <a:r>
              <a:rPr lang="fr-CA" sz="1200" i="0" u="none" dirty="0">
                <a:ea typeface="+mn-lt"/>
                <a:cs typeface="+mn-lt"/>
              </a:rPr>
              <a:t>. </a:t>
            </a:r>
          </a:p>
          <a:p>
            <a:pPr marL="285750" indent="-285750">
              <a:buFont typeface="Wingdings" panose="05000000000000000000" pitchFamily="2" charset="2"/>
              <a:buChar char="q"/>
            </a:pPr>
            <a:endParaRPr lang="fr-CA" sz="1200" b="0" i="0" u="none" strike="noStrike" dirty="0">
              <a:solidFill>
                <a:srgbClr val="000000"/>
              </a:solidFill>
              <a:effectLst/>
              <a:latin typeface="Aptos" panose="020B0004020202020204" pitchFamily="34" charset="0"/>
            </a:endParaRPr>
          </a:p>
          <a:p>
            <a:pPr marL="0" indent="0">
              <a:buFont typeface="Wingdings" panose="05000000000000000000" pitchFamily="2" charset="2"/>
              <a:buNone/>
            </a:pPr>
            <a:endParaRPr lang="fr-CA" sz="1200" i="0" u="none" dirty="0">
              <a:ea typeface="+mn-lt"/>
              <a:cs typeface="+mn-lt"/>
            </a:endParaRPr>
          </a:p>
          <a:p>
            <a:pPr marL="0" indent="0">
              <a:buFont typeface="Wingdings" panose="05000000000000000000" pitchFamily="2" charset="2"/>
              <a:buNone/>
            </a:pPr>
            <a:r>
              <a:rPr lang="fr-CA" sz="1200" b="1" i="0" u="none" dirty="0">
                <a:ea typeface="+mn-lt"/>
                <a:cs typeface="+mn-lt"/>
              </a:rPr>
              <a:t>Mais la Charte n’a pas été modifiée par une loi… Comment est-ce que la Cour peut déclarer que la Charte interdit la discrimination basée sur l’orientation sexuelle? </a:t>
            </a:r>
          </a:p>
          <a:p>
            <a:pPr marL="171450" indent="-171450">
              <a:buFont typeface="Wingdings" panose="05000000000000000000" pitchFamily="2" charset="2"/>
              <a:buChar char="q"/>
            </a:pPr>
            <a:r>
              <a:rPr lang="fr-CA" sz="1200" i="0" u="none" dirty="0">
                <a:ea typeface="+mn-lt"/>
                <a:cs typeface="+mn-lt"/>
              </a:rPr>
              <a:t>D’abord, il faut comprendre deux choses: </a:t>
            </a:r>
          </a:p>
          <a:p>
            <a:pPr marL="628650" lvl="1" indent="-171450">
              <a:buFont typeface="Arial" panose="020B0604020202020204" pitchFamily="34" charset="0"/>
              <a:buChar char="•"/>
            </a:pPr>
            <a:r>
              <a:rPr lang="fr-CA" sz="1200" i="0" u="none" dirty="0">
                <a:ea typeface="+mn-lt"/>
                <a:cs typeface="+mn-lt"/>
              </a:rPr>
              <a:t>La Charte canadienne est une loi écrite par le Parlement. </a:t>
            </a:r>
          </a:p>
          <a:p>
            <a:pPr marL="628650" lvl="1" indent="-171450">
              <a:buFont typeface="Arial" panose="020B0604020202020204" pitchFamily="34" charset="0"/>
              <a:buChar char="•"/>
            </a:pPr>
            <a:r>
              <a:rPr lang="fr-CA" sz="1200" i="0" u="none" dirty="0">
                <a:ea typeface="+mn-lt"/>
                <a:cs typeface="+mn-lt"/>
              </a:rPr>
              <a:t>La Cour suprême n’écrit pas les lois, mais elle interprète ce qu’elles veulent dire.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i="0" dirty="0">
                <a:ea typeface="+mn-lt"/>
                <a:cs typeface="+mn-lt"/>
              </a:rPr>
              <a:t>On a vu que la Charte canadienne protège les gens contre la discrimination. Elle interdit la discrimination basée sur des caractéristiques comme la race, le sexe ou l’origine ethnique – ce qu’on appelle les « motifs interdits de discrimination ».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i="0" dirty="0">
                <a:ea typeface="+mn-lt"/>
                <a:cs typeface="+mn-lt"/>
              </a:rPr>
              <a:t>Mais la Charte canadienne ne peut pas tout prévoir. Donc, la Cour suprême a le droit de dire : « même si ce motif (caractéristique personnelle) n’est pas dans la liste, il est semblable (analogue), alors on doit le traiter pareillement.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i="0" dirty="0">
                <a:ea typeface="+mn-lt"/>
                <a:cs typeface="+mn-lt"/>
              </a:rPr>
              <a:t>C’est ce qui est arrivé dans l’affaire Egan contre Canada, qu’on verra sous peu.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i="0" dirty="0">
                <a:ea typeface="+mn-lt"/>
                <a:cs typeface="+mn-lt"/>
              </a:rPr>
              <a:t>Même si l’orientation sexuelle n’était pas dans la Charte au début, la Cour a décidé que c’était un </a:t>
            </a:r>
            <a:r>
              <a:rPr lang="fr-CA" sz="1200" b="1" i="0" dirty="0">
                <a:ea typeface="+mn-lt"/>
                <a:cs typeface="+mn-lt"/>
              </a:rPr>
              <a:t>motif analogue </a:t>
            </a:r>
            <a:r>
              <a:rPr lang="fr-CA" sz="1200" b="0" i="0" dirty="0">
                <a:ea typeface="+mn-lt"/>
                <a:cs typeface="+mn-lt"/>
              </a:rPr>
              <a:t>de discrimination. L’orientation sexuelle a donc la même « valeur juridique » que les autres motifs listés dans la Charte. La discrimination basée sur l’orientation sexuelle est donc interdite, et si une personne en est victime, elle peut aller en justice pour rectifier la situation. </a:t>
            </a:r>
          </a:p>
          <a:p>
            <a:pPr marL="0" indent="0">
              <a:buFont typeface="Wingdings" panose="05000000000000000000" pitchFamily="2" charset="2"/>
              <a:buNone/>
            </a:pPr>
            <a:endParaRPr lang="fr-CA" sz="1200" b="0" i="0" u="none" strike="noStrike" dirty="0">
              <a:solidFill>
                <a:srgbClr val="000000"/>
              </a:solidFill>
              <a:effectLst/>
              <a:latin typeface="Aptos" panose="020B0004020202020204" pitchFamily="34" charset="0"/>
            </a:endParaRPr>
          </a:p>
          <a:p>
            <a:pPr marL="0" indent="0">
              <a:buFont typeface="Wingdings" panose="05000000000000000000" pitchFamily="2" charset="2"/>
              <a:buNone/>
            </a:pPr>
            <a:endParaRPr lang="fr-CA" sz="1200" b="0" i="0" u="none" strike="noStrike" dirty="0">
              <a:solidFill>
                <a:srgbClr val="000000"/>
              </a:solidFill>
              <a:effectLst/>
              <a:latin typeface="Aptos" panose="020B0004020202020204" pitchFamily="34" charset="0"/>
            </a:endParaRPr>
          </a:p>
          <a:p>
            <a:pPr marL="0" indent="0">
              <a:buFont typeface="Wingdings" panose="05000000000000000000" pitchFamily="2" charset="2"/>
              <a:buNone/>
            </a:pPr>
            <a:r>
              <a:rPr lang="fr-CA" sz="1200" b="1" i="0" u="none" strike="noStrike" dirty="0">
                <a:solidFill>
                  <a:srgbClr val="000000"/>
                </a:solidFill>
                <a:effectLst/>
                <a:latin typeface="Aptos" panose="020B0004020202020204" pitchFamily="34" charset="0"/>
              </a:rPr>
              <a:t>Conséquence</a:t>
            </a:r>
            <a:r>
              <a:rPr lang="fr-CA" sz="1200" b="0" i="0" u="none" strike="noStrike" dirty="0">
                <a:solidFill>
                  <a:srgbClr val="000000"/>
                </a:solidFill>
                <a:effectLst/>
                <a:latin typeface="Aptos" panose="020B0004020202020204" pitchFamily="34" charset="0"/>
              </a:rPr>
              <a:t>: À partir de ce moment, l’orientation sexuelle est protégée par la Charte. Les futures lois ne peuvent pas discriminer contre les couples de même sexe sans justification. </a:t>
            </a:r>
            <a:br>
              <a:rPr lang="fr-CA" sz="1200" b="0" i="0" u="none" strike="noStrike" dirty="0">
                <a:solidFill>
                  <a:srgbClr val="000000"/>
                </a:solidFill>
                <a:effectLst/>
                <a:latin typeface="Aptos" panose="020B0004020202020204" pitchFamily="34" charset="0"/>
              </a:rPr>
            </a:br>
            <a:endParaRPr lang="fr-CA" sz="1200" b="1" i="0" u="none" strike="noStrike" dirty="0">
              <a:solidFill>
                <a:srgbClr val="000000"/>
              </a:solidFill>
              <a:effectLst/>
              <a:latin typeface="Aptos"/>
            </a:endParaRPr>
          </a:p>
          <a:p>
            <a:endParaRPr lang="fr-CA" b="1" dirty="0"/>
          </a:p>
          <a:p>
            <a:r>
              <a:rPr lang="fr-CA" b="1" dirty="0"/>
              <a:t>Sources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fr-FR" sz="1200" i="1" u="none" kern="1200" dirty="0">
                <a:solidFill>
                  <a:schemeClr val="tx1"/>
                </a:solidFill>
                <a:effectLst/>
                <a:latin typeface="+mn-lt"/>
                <a:ea typeface="+mn-ea"/>
                <a:cs typeface="+mn-cs"/>
              </a:rPr>
              <a:t>Egan c  Canada</a:t>
            </a:r>
            <a:r>
              <a:rPr lang="fr-FR" sz="1200" i="0" u="none"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[1995] 2 RCS 513 aux pp 528, 540, 576, 599 à 602 et 624.</a:t>
            </a:r>
            <a:endParaRPr lang="fr-CA" b="1"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fr-CA" i="1" dirty="0">
                <a:effectLst/>
              </a:rPr>
              <a:t>Charte canadienne des droits et libertés</a:t>
            </a:r>
            <a:r>
              <a:rPr lang="fr-CA" dirty="0">
                <a:effectLst/>
              </a:rPr>
              <a:t>, Loi de 1982 sur le Canada, Annexe B, 1982 (R-U), ch11, art 15(1).</a:t>
            </a:r>
            <a:endParaRPr lang="fr-CA" dirty="0">
              <a:effectLst/>
              <a:ea typeface="Calibri"/>
              <a:cs typeface="Calibri"/>
            </a:endParaRPr>
          </a:p>
          <a:p>
            <a:pPr marL="171450" indent="-171450">
              <a:buFont typeface="Arial,Sans-Serif"/>
              <a:buChar char="•"/>
              <a:defRPr/>
            </a:pPr>
            <a:r>
              <a:rPr lang="fr-CA" dirty="0"/>
              <a:t>Andrea </a:t>
            </a:r>
            <a:r>
              <a:rPr lang="fr-CA" dirty="0" err="1"/>
              <a:t>Batiston</a:t>
            </a:r>
            <a:r>
              <a:rPr lang="fr-CA" dirty="0"/>
              <a:t>, "The Legal </a:t>
            </a:r>
            <a:r>
              <a:rPr lang="fr-CA" dirty="0" err="1"/>
              <a:t>History</a:t>
            </a:r>
            <a:r>
              <a:rPr lang="fr-CA" dirty="0"/>
              <a:t> of </a:t>
            </a:r>
            <a:r>
              <a:rPr lang="fr-CA" dirty="0" err="1"/>
              <a:t>Same-Sex</a:t>
            </a:r>
            <a:r>
              <a:rPr lang="fr-CA" dirty="0"/>
              <a:t> </a:t>
            </a:r>
            <a:r>
              <a:rPr lang="fr-CA" dirty="0" err="1"/>
              <a:t>Marriage</a:t>
            </a:r>
            <a:r>
              <a:rPr lang="fr-CA" dirty="0"/>
              <a:t> in Canada" (2014) 39:1 Canadian Law Library </a:t>
            </a:r>
            <a:r>
              <a:rPr lang="fr-CA" dirty="0" err="1"/>
              <a:t>Review</a:t>
            </a:r>
            <a:r>
              <a:rPr lang="fr-CA" dirty="0"/>
              <a:t> 8: </a:t>
            </a:r>
            <a:r>
              <a:rPr lang="fr-CA" dirty="0" err="1">
                <a:hlinkClick r:id="rId3"/>
              </a:rPr>
              <a:t>JuriBistro</a:t>
            </a:r>
            <a:r>
              <a:rPr lang="fr-CA" dirty="0">
                <a:hlinkClick r:id="rId3"/>
              </a:rPr>
              <a:t> UNIK - CAIJ</a:t>
            </a:r>
            <a:r>
              <a:rPr lang="fr-CA" dirty="0"/>
              <a:t> </a:t>
            </a:r>
          </a:p>
        </p:txBody>
      </p:sp>
      <p:sp>
        <p:nvSpPr>
          <p:cNvPr id="4" name="Espace réservé du numéro de diapositive 3"/>
          <p:cNvSpPr>
            <a:spLocks noGrp="1"/>
          </p:cNvSpPr>
          <p:nvPr>
            <p:ph type="sldNum" sz="quarter" idx="5"/>
          </p:nvPr>
        </p:nvSpPr>
        <p:spPr/>
        <p:txBody>
          <a:bodyPr/>
          <a:lstStyle/>
          <a:p>
            <a:fld id="{CFD6638E-F0C5-4DB6-974E-C04E7D80AB38}" type="slidenum">
              <a:rPr lang="fr-FR"/>
              <a:t>25</a:t>
            </a:fld>
            <a:endParaRPr lang="fr-FR"/>
          </a:p>
        </p:txBody>
      </p:sp>
    </p:spTree>
    <p:extLst>
      <p:ext uri="{BB962C8B-B14F-4D97-AF65-F5344CB8AC3E}">
        <p14:creationId xmlns:p14="http://schemas.microsoft.com/office/powerpoint/2010/main" val="310112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59560-EB0D-670A-746D-1307875D0AE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9439F03-5F6A-55C7-59F2-43AAFD618FC1}"/>
              </a:ext>
            </a:extLst>
          </p:cNvPr>
          <p:cNvSpPr>
            <a:spLocks noGrp="1" noRot="1" noChangeAspect="1"/>
          </p:cNvSpPr>
          <p:nvPr>
            <p:ph type="sldImg"/>
          </p:nvPr>
        </p:nvSpPr>
        <p:spPr/>
        <p:txBody>
          <a:bodyPr/>
          <a:lstStyle/>
          <a:p>
            <a:endParaRPr lang="en-CA"/>
          </a:p>
        </p:txBody>
      </p:sp>
      <p:sp>
        <p:nvSpPr>
          <p:cNvPr id="3" name="Espace réservé des notes 2">
            <a:extLst>
              <a:ext uri="{FF2B5EF4-FFF2-40B4-BE49-F238E27FC236}">
                <a16:creationId xmlns:a16="http://schemas.microsoft.com/office/drawing/2014/main" id="{AA03B819-2A03-81BA-B52C-F9AC95951C24}"/>
              </a:ext>
            </a:extLst>
          </p:cNvPr>
          <p:cNvSpPr>
            <a:spLocks noGrp="1"/>
          </p:cNvSpPr>
          <p:nvPr>
            <p:ph type="body" idx="1"/>
          </p:nvPr>
        </p:nvSpPr>
        <p:spPr/>
        <p:txBody>
          <a:bodyPr/>
          <a:lstStyle/>
          <a:p>
            <a:r>
              <a:rPr lang="fr-FR" b="1" i="0" u="none" strike="noStrike" dirty="0">
                <a:solidFill>
                  <a:srgbClr val="000000"/>
                </a:solidFill>
                <a:effectLst/>
              </a:rPr>
              <a:t>NOTES </a:t>
            </a:r>
            <a:r>
              <a:rPr lang="fr-FR" b="1" dirty="0">
                <a:solidFill>
                  <a:srgbClr val="000000"/>
                </a:solidFill>
              </a:rPr>
              <a:t>À LA PERSONNE ENSEIGNANTE</a:t>
            </a:r>
            <a:endParaRPr lang="en-US" i="0" u="none" strike="noStrike" dirty="0">
              <a:solidFill>
                <a:srgbClr val="444444"/>
              </a:solidFill>
              <a:effectLst/>
            </a:endParaRPr>
          </a:p>
          <a:p>
            <a:endParaRPr lang="fr-FR" b="1" dirty="0">
              <a:solidFill>
                <a:srgbClr val="000000"/>
              </a:solidFill>
            </a:endParaRPr>
          </a:p>
          <a:p>
            <a:pPr marL="171450" indent="-171450">
              <a:buFont typeface="Wingdings,Sans-Serif"/>
              <a:buChar char="q"/>
            </a:pPr>
            <a:r>
              <a:rPr lang="fr-CA" dirty="0">
                <a:solidFill>
                  <a:srgbClr val="000000"/>
                </a:solidFill>
              </a:rPr>
              <a:t>Lire </a:t>
            </a:r>
            <a:r>
              <a:rPr lang="fr-CA" dirty="0" err="1">
                <a:solidFill>
                  <a:srgbClr val="000000"/>
                </a:solidFill>
              </a:rPr>
              <a:t>lla</a:t>
            </a:r>
            <a:r>
              <a:rPr lang="fr-CA" dirty="0">
                <a:solidFill>
                  <a:srgbClr val="000000"/>
                </a:solidFill>
              </a:rPr>
              <a:t> diapositive.</a:t>
            </a:r>
            <a:endParaRPr lang="fr-CA" dirty="0"/>
          </a:p>
          <a:p>
            <a:pPr marL="0" marR="0" lvl="0" indent="0" algn="l" defTabSz="914400">
              <a:lnSpc>
                <a:spcPct val="100000"/>
              </a:lnSpc>
              <a:spcBef>
                <a:spcPts val="0"/>
              </a:spcBef>
              <a:spcAft>
                <a:spcPts val="0"/>
              </a:spcAft>
              <a:buClrTx/>
              <a:buSzTx/>
              <a:buFontTx/>
              <a:buNone/>
              <a:tabLst/>
              <a:defRPr/>
            </a:pPr>
            <a:endParaRPr lang="fr-FR" sz="1200" b="1" i="0" u="none" strike="noStrike" dirty="0">
              <a:solidFill>
                <a:srgbClr val="000000"/>
              </a:solidFill>
              <a:effectLst/>
              <a:latin typeface="Arial" panose="020B0604020202020204" pitchFamily="34" charset="0"/>
              <a:ea typeface="Calibri"/>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fr-CA" sz="1200" dirty="0">
              <a:effectLst/>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FD6C8234-EB5D-8631-80DD-DD8A8C94A656}"/>
              </a:ext>
            </a:extLst>
          </p:cNvPr>
          <p:cNvSpPr>
            <a:spLocks noGrp="1"/>
          </p:cNvSpPr>
          <p:nvPr>
            <p:ph type="sldNum" sz="quarter" idx="5"/>
          </p:nvPr>
        </p:nvSpPr>
        <p:spPr/>
        <p:txBody>
          <a:bodyPr/>
          <a:lstStyle/>
          <a:p>
            <a:fld id="{CFD6638E-F0C5-4DB6-974E-C04E7D80AB38}" type="slidenum">
              <a:rPr lang="fr-FR"/>
              <a:t>26</a:t>
            </a:fld>
            <a:endParaRPr lang="fr-FR"/>
          </a:p>
        </p:txBody>
      </p:sp>
    </p:spTree>
    <p:extLst>
      <p:ext uri="{BB962C8B-B14F-4D97-AF65-F5344CB8AC3E}">
        <p14:creationId xmlns:p14="http://schemas.microsoft.com/office/powerpoint/2010/main" val="1840738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12B26-39C2-ABD3-4F54-6C9EB2DFC5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FF73DE-083C-D837-BADA-6CF35FE6C7A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57E3E11-3EDF-46A1-9022-3B1FD0C290D0}"/>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6F0128D8-63CD-CF3B-E05C-59E2FB452040}"/>
              </a:ext>
            </a:extLst>
          </p:cNvPr>
          <p:cNvSpPr>
            <a:spLocks noGrp="1"/>
          </p:cNvSpPr>
          <p:nvPr>
            <p:ph type="sldNum" sz="quarter" idx="5"/>
          </p:nvPr>
        </p:nvSpPr>
        <p:spPr/>
        <p:txBody>
          <a:bodyPr/>
          <a:lstStyle/>
          <a:p>
            <a:fld id="{ADDF40F7-9DEE-4674-AEC7-65F61D18733B}" type="slidenum">
              <a:rPr lang="fr-CA" smtClean="0"/>
              <a:t>27</a:t>
            </a:fld>
            <a:endParaRPr lang="fr-CA"/>
          </a:p>
        </p:txBody>
      </p:sp>
    </p:spTree>
    <p:extLst>
      <p:ext uri="{BB962C8B-B14F-4D97-AF65-F5344CB8AC3E}">
        <p14:creationId xmlns:p14="http://schemas.microsoft.com/office/powerpoint/2010/main" val="2797286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b="1" i="0" u="none" strike="noStrike" dirty="0">
                <a:solidFill>
                  <a:srgbClr val="000000"/>
                </a:solidFill>
                <a:effectLst/>
                <a:latin typeface="Calibri" panose="020F0502020204030204" pitchFamily="34" charset="0"/>
              </a:rPr>
              <a:t>INFORMATIONS POUR LES ÉLÈVES</a:t>
            </a:r>
            <a:endParaRPr lang="fr-FR" sz="1000" b="1" i="0" u="none" strike="noStrike" dirty="0">
              <a:solidFill>
                <a:srgbClr val="000000"/>
              </a:solidFill>
              <a:effectLst/>
              <a:latin typeface="Calibri" panose="020F0502020204030204" pitchFamily="34" charset="0"/>
              <a:ea typeface="+mn-ea"/>
              <a:cs typeface="+mn-cs"/>
            </a:endParaRPr>
          </a:p>
          <a:p>
            <a:pPr marL="171450" indent="-171450">
              <a:buFont typeface="Wingdings" panose="05000000000000000000" pitchFamily="2" charset="2"/>
              <a:buChar char="q"/>
            </a:pPr>
            <a:r>
              <a:rPr lang="fr-CA" dirty="0">
                <a:ea typeface="+mn-lt"/>
                <a:cs typeface="+mn-lt"/>
              </a:rPr>
              <a:t>En 2002, le gouvernement du Québec passe la </a:t>
            </a:r>
            <a:r>
              <a:rPr lang="fr-CA" b="0" i="1" dirty="0">
                <a:solidFill>
                  <a:schemeClr val="accent1"/>
                </a:solidFill>
                <a:ea typeface="+mn-lt"/>
                <a:cs typeface="+mn-lt"/>
              </a:rPr>
              <a:t>Loi instituant l'union civile des personnes de même sexe</a:t>
            </a:r>
            <a:r>
              <a:rPr lang="fr-CA" b="0" dirty="0">
                <a:ea typeface="+mn-lt"/>
                <a:cs typeface="+mn-lt"/>
              </a:rPr>
              <a:t>. </a:t>
            </a:r>
          </a:p>
          <a:p>
            <a:pPr marL="171450" indent="-171450">
              <a:buFont typeface="Wingdings" panose="05000000000000000000" pitchFamily="2" charset="2"/>
              <a:buChar char="q"/>
            </a:pPr>
            <a:r>
              <a:rPr lang="fr-CA" dirty="0">
                <a:ea typeface="+mn-lt"/>
                <a:cs typeface="+mn-lt"/>
              </a:rPr>
              <a:t>La loi crée l’union civile. </a:t>
            </a:r>
          </a:p>
          <a:p>
            <a:pPr marL="971550" lvl="2">
              <a:lnSpc>
                <a:spcPct val="100000"/>
              </a:lnSpc>
              <a:spcBef>
                <a:spcPts val="1200"/>
              </a:spcBef>
              <a:buFont typeface="Wingdings"/>
              <a:buChar char="§"/>
            </a:pPr>
            <a:endParaRPr lang="fr-CA" sz="1200" b="0" i="0" u="none" strike="noStrike" dirty="0">
              <a:solidFill>
                <a:srgbClr val="000000"/>
              </a:solidFill>
              <a:effectLst/>
              <a:latin typeface="Aptos" panose="020B0004020202020204" pitchFamily="34" charset="0"/>
            </a:endParaRPr>
          </a:p>
          <a:p>
            <a:pPr marL="0" indent="0">
              <a:buFont typeface="Wingdings" panose="05000000000000000000" pitchFamily="2" charset="2"/>
              <a:buNone/>
            </a:pPr>
            <a:r>
              <a:rPr lang="fr-CA" sz="1200" b="1" i="0" u="none" strike="noStrike" dirty="0">
                <a:solidFill>
                  <a:srgbClr val="000000"/>
                </a:solidFill>
                <a:effectLst/>
                <a:latin typeface="Aptos" panose="020B0004020202020204" pitchFamily="34" charset="0"/>
              </a:rPr>
              <a:t>Poser la question suivante aux élèves :</a:t>
            </a:r>
            <a:r>
              <a:rPr lang="fr-CA" sz="1200" b="1" i="0" u="none" strike="noStrike" dirty="0">
                <a:solidFill>
                  <a:srgbClr val="000000"/>
                </a:solidFill>
                <a:effectLst/>
                <a:latin typeface="Aptos" panose="020B0004020202020204" pitchFamily="34" charset="0"/>
                <a:cs typeface="+mn-cs"/>
              </a:rPr>
              <a:t> </a:t>
            </a:r>
            <a:r>
              <a:rPr lang="fr-CA" b="1" dirty="0">
                <a:cs typeface="Calibri" panose="020F0502020204030204"/>
              </a:rPr>
              <a:t>Pourquoi le Québec a-t-il créé l'union civile? Pourquoi n'a-t-il pas permis aux couples de même sexe de se marier à la place?</a:t>
            </a:r>
          </a:p>
          <a:p>
            <a:pPr marL="285750" indent="-285750">
              <a:buFont typeface="Wingdings" panose="05000000000000000000" pitchFamily="2" charset="2"/>
              <a:buChar char="q"/>
            </a:pPr>
            <a:endParaRPr lang="fr-CA" b="0" dirty="0">
              <a:cs typeface="Calibri" panose="020F0502020204030204"/>
            </a:endParaRPr>
          </a:p>
          <a:p>
            <a:pPr marL="0" indent="0">
              <a:buFont typeface="Wingdings" panose="05000000000000000000" pitchFamily="2" charset="2"/>
              <a:buNone/>
            </a:pPr>
            <a:r>
              <a:rPr lang="fr-CA" b="1" u="sng" dirty="0">
                <a:cs typeface="Calibri" panose="020F0502020204030204"/>
              </a:rPr>
              <a:t>Réponse: </a:t>
            </a:r>
            <a:r>
              <a:rPr lang="fr-CA" b="0" dirty="0">
                <a:cs typeface="Calibri" panose="020F0502020204030204"/>
              </a:rPr>
              <a:t>Le mariage est une compétence fédérale, et non provinciale! C’est donc le Parlement du Canada qui aurait eu le pouvoir de modifier les règles pour permettre aux couples de même sexe de se marier. En conséquence, l’Assemblée nationale a dû faire preuve de créativité en créant un régime distinct pour les couples de même sexe. L’union civile leur offrait les mêmes droits et responsabilités que les couples mariés, sans qu’ils soient mariés.</a:t>
            </a:r>
            <a:endParaRPr lang="fr-CA" b="1" dirty="0">
              <a:cs typeface="Calibri" panose="020F0502020204030204"/>
            </a:endParaRPr>
          </a:p>
          <a:p>
            <a:pPr marL="0" indent="0">
              <a:buFont typeface="Wingdings" panose="05000000000000000000" pitchFamily="2" charset="2"/>
              <a:buNone/>
            </a:pPr>
            <a:endParaRPr lang="fr-CA" dirty="0">
              <a:ea typeface="+mn-lt"/>
              <a:cs typeface="+mn-lt"/>
            </a:endParaRPr>
          </a:p>
          <a:p>
            <a:pPr marL="0" indent="0">
              <a:buFont typeface="Wingdings" panose="05000000000000000000" pitchFamily="2" charset="2"/>
              <a:buNone/>
            </a:pPr>
            <a:r>
              <a:rPr lang="fr-CA" b="1" dirty="0">
                <a:ea typeface="+mn-lt"/>
                <a:cs typeface="+mn-lt"/>
              </a:rPr>
              <a:t>Au besoin, poser la question aux élèves: Est-ce que vous vous rappelez ce qu’est l’«union civile»?</a:t>
            </a:r>
          </a:p>
          <a:p>
            <a:pPr marL="0" indent="0">
              <a:buFont typeface="Wingdings" panose="05000000000000000000" pitchFamily="2" charset="2"/>
              <a:buNone/>
            </a:pPr>
            <a:endParaRPr lang="fr-CA" dirty="0">
              <a:ea typeface="+mn-lt"/>
              <a:cs typeface="+mn-lt"/>
            </a:endParaRPr>
          </a:p>
          <a:p>
            <a:pPr marL="171450" indent="-171450">
              <a:buFont typeface="Wingdings" panose="05000000000000000000" pitchFamily="2" charset="2"/>
              <a:buChar char="q"/>
            </a:pPr>
            <a:r>
              <a:rPr lang="fr-CA" dirty="0">
                <a:ea typeface="+mn-lt"/>
                <a:cs typeface="+mn-lt"/>
              </a:rPr>
              <a:t>L’union civile est un type d’union presque identique au mariage. </a:t>
            </a:r>
          </a:p>
          <a:p>
            <a:pPr marL="171450" indent="-171450">
              <a:buFont typeface="Wingdings" panose="05000000000000000000" pitchFamily="2" charset="2"/>
              <a:buChar char="q"/>
            </a:pPr>
            <a:r>
              <a:rPr lang="fr-CA" dirty="0">
                <a:ea typeface="+mn-lt"/>
                <a:cs typeface="+mn-lt"/>
              </a:rPr>
              <a:t>Les couples en union civile ont les mêmes droits et les mêmes responsabilités que les couples mariés. </a:t>
            </a:r>
          </a:p>
          <a:p>
            <a:pPr marL="628650" lvl="1" indent="-171450">
              <a:buFont typeface="Arial" panose="020B0604020202020204" pitchFamily="34" charset="0"/>
              <a:buChar char="•"/>
            </a:pPr>
            <a:r>
              <a:rPr lang="fr-CA" dirty="0">
                <a:ea typeface="+mn-lt"/>
                <a:cs typeface="+mn-lt"/>
              </a:rPr>
              <a:t>Par exemple: Devoir de respect, de fidélité, de secours, droit à la pension alimentaire en cas de séparation, etc. </a:t>
            </a:r>
          </a:p>
          <a:p>
            <a:pPr marL="0" indent="0">
              <a:buFont typeface="Wingdings" panose="05000000000000000000" pitchFamily="2" charset="2"/>
              <a:buNone/>
            </a:pPr>
            <a:endParaRPr lang="fr-CA" b="1" dirty="0">
              <a:cs typeface="Calibri" panose="020F0502020204030204"/>
            </a:endParaRPr>
          </a:p>
          <a:p>
            <a:endParaRPr lang="fr-CA" b="1" dirty="0"/>
          </a:p>
          <a:p>
            <a:endParaRPr lang="fr-CA" b="1" dirty="0"/>
          </a:p>
          <a:p>
            <a:r>
              <a:rPr lang="fr-CA" b="1" dirty="0"/>
              <a:t>Sources :</a:t>
            </a:r>
            <a:endParaRPr lang="en-US" dirty="0">
              <a:cs typeface="Calibri"/>
            </a:endParaRPr>
          </a:p>
          <a:p>
            <a:pPr marL="171450" indent="-171450">
              <a:buFont typeface="Arial,Sans-Serif"/>
              <a:buChar char="•"/>
              <a:defRPr/>
            </a:pPr>
            <a:r>
              <a:rPr lang="fr-FR" sz="1200" i="1" kern="1200" dirty="0">
                <a:solidFill>
                  <a:schemeClr val="tx1"/>
                </a:solidFill>
                <a:effectLst/>
                <a:latin typeface="+mn-lt"/>
                <a:ea typeface="+mn-ea"/>
                <a:cs typeface="+mn-cs"/>
              </a:rPr>
              <a:t>Loi instituant l’union civile et établissant de nouvelles règles de filiation, </a:t>
            </a:r>
            <a:r>
              <a:rPr lang="fr-FR" sz="1200" kern="1200" dirty="0">
                <a:solidFill>
                  <a:schemeClr val="tx1"/>
                </a:solidFill>
                <a:effectLst/>
                <a:latin typeface="+mn-lt"/>
                <a:ea typeface="+mn-ea"/>
                <a:cs typeface="+mn-cs"/>
              </a:rPr>
              <a:t>LQ 2002, c 6</a:t>
            </a:r>
            <a:r>
              <a:rPr lang="fr-FR" dirty="0"/>
              <a:t>, art 30 (règles sur la filiation en cas de procréation assistée), art 34 (filiation en cas d'adoption).</a:t>
            </a:r>
            <a:endParaRPr lang="fr-FR" sz="1200" kern="1200" dirty="0">
              <a:solidFill>
                <a:schemeClr val="tx1"/>
              </a:solidFill>
              <a:effectLst/>
              <a:latin typeface="+mn-lt"/>
              <a:cs typeface="Calibri"/>
            </a:endParaRPr>
          </a:p>
          <a:p>
            <a:pPr marL="171450" indent="-171450">
              <a:buFont typeface="Arial,Sans-Serif"/>
              <a:buChar char="•"/>
              <a:defRPr/>
            </a:pPr>
            <a:r>
              <a:rPr lang="fr-CA" i="1" dirty="0">
                <a:effectLst/>
              </a:rPr>
              <a:t>Code civil du Québec</a:t>
            </a:r>
            <a:r>
              <a:rPr lang="fr-CA" dirty="0">
                <a:effectLst/>
              </a:rPr>
              <a:t>, RLRQ c CCQ-1991, art 121.1 à 121.3., 521.1 à 521.19 et 538 à 542</a:t>
            </a:r>
            <a:r>
              <a:rPr lang="fr-CA" dirty="0"/>
              <a:t>, 578.1.</a:t>
            </a:r>
            <a:endParaRPr lang="fr-CA" dirty="0">
              <a:effectLs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fr-FR" sz="1200" i="1" u="none" kern="1200" dirty="0">
                <a:solidFill>
                  <a:schemeClr val="tx1"/>
                </a:solidFill>
                <a:effectLst/>
                <a:latin typeface="+mn-lt"/>
                <a:ea typeface="+mn-ea"/>
                <a:cs typeface="+mn-cs"/>
              </a:rPr>
              <a:t>Loi sur </a:t>
            </a:r>
            <a:r>
              <a:rPr lang="fr-FR" i="1" dirty="0"/>
              <a:t>le</a:t>
            </a:r>
            <a:r>
              <a:rPr lang="fr-FR" sz="1200" i="1" u="none" kern="1200" dirty="0">
                <a:solidFill>
                  <a:schemeClr val="tx1"/>
                </a:solidFill>
                <a:effectLst/>
                <a:latin typeface="+mn-lt"/>
                <a:ea typeface="+mn-ea"/>
                <a:cs typeface="+mn-cs"/>
              </a:rPr>
              <a:t> mariage civil, </a:t>
            </a:r>
            <a:r>
              <a:rPr lang="fr-FR" sz="1200" kern="1200" dirty="0">
                <a:solidFill>
                  <a:schemeClr val="tx1"/>
                </a:solidFill>
                <a:effectLst/>
                <a:latin typeface="+mn-lt"/>
                <a:ea typeface="+mn-ea"/>
                <a:cs typeface="+mn-cs"/>
              </a:rPr>
              <a:t>LC 2005, c 33.</a:t>
            </a:r>
            <a:endParaRPr lang="fr-CA" dirty="0">
              <a:effectLst/>
            </a:endParaRPr>
          </a:p>
          <a:p>
            <a:pPr marL="171450" indent="-171450">
              <a:buFont typeface="Arial,Sans-Serif"/>
              <a:buChar char="•"/>
              <a:defRPr/>
            </a:pPr>
            <a:r>
              <a:rPr lang="fr-CA" dirty="0"/>
              <a:t>Andrea </a:t>
            </a:r>
            <a:r>
              <a:rPr lang="fr-CA" dirty="0" err="1"/>
              <a:t>Batiston</a:t>
            </a:r>
            <a:r>
              <a:rPr lang="fr-CA" dirty="0"/>
              <a:t>, "The Legal </a:t>
            </a:r>
            <a:r>
              <a:rPr lang="fr-CA" dirty="0" err="1"/>
              <a:t>History</a:t>
            </a:r>
            <a:r>
              <a:rPr lang="fr-CA" dirty="0"/>
              <a:t> of </a:t>
            </a:r>
            <a:r>
              <a:rPr lang="fr-CA" dirty="0" err="1"/>
              <a:t>Same-Sex</a:t>
            </a:r>
            <a:r>
              <a:rPr lang="fr-CA" dirty="0"/>
              <a:t> </a:t>
            </a:r>
            <a:r>
              <a:rPr lang="fr-CA" dirty="0" err="1"/>
              <a:t>Marriage</a:t>
            </a:r>
            <a:r>
              <a:rPr lang="fr-CA" dirty="0"/>
              <a:t> in Canada" (2014) 39:1 Canadian Law Library </a:t>
            </a:r>
            <a:r>
              <a:rPr lang="fr-CA" dirty="0" err="1"/>
              <a:t>Review</a:t>
            </a:r>
            <a:r>
              <a:rPr lang="fr-CA" dirty="0"/>
              <a:t> 8: </a:t>
            </a:r>
            <a:r>
              <a:rPr lang="fr-CA" dirty="0">
                <a:hlinkClick r:id="rId3"/>
              </a:rPr>
              <a:t>JuriBistro UNIK - CAIJ</a:t>
            </a:r>
            <a:r>
              <a:rPr lang="fr-CA" dirty="0"/>
              <a:t> </a:t>
            </a:r>
          </a:p>
          <a:p>
            <a:pPr marL="171450" indent="-171450">
              <a:buFont typeface="Arial,Sans-Serif"/>
              <a:buChar char="•"/>
              <a:defRPr/>
            </a:pPr>
            <a:r>
              <a:rPr lang="fr-FR" dirty="0">
                <a:effectLst/>
                <a:ea typeface="Calibri"/>
                <a:cs typeface="Calibri"/>
              </a:rPr>
              <a:t>Isabelle Côté et Kevin Lavoie, </a:t>
            </a:r>
            <a:r>
              <a:rPr lang="fr-FR" i="1" dirty="0">
                <a:effectLst/>
                <a:ea typeface="Calibri"/>
                <a:cs typeface="Calibri"/>
              </a:rPr>
              <a:t>La reconnaissance de l’</a:t>
            </a:r>
            <a:r>
              <a:rPr lang="fr-FR" i="1" dirty="0" err="1">
                <a:effectLst/>
                <a:ea typeface="Calibri"/>
                <a:cs typeface="Calibri"/>
              </a:rPr>
              <a:t>homoparenté</a:t>
            </a:r>
            <a:r>
              <a:rPr lang="fr-FR" i="1" dirty="0">
                <a:effectLst/>
                <a:ea typeface="Calibri"/>
                <a:cs typeface="Calibri"/>
              </a:rPr>
              <a:t> au Québec: Lorsque les stratégies de mobilisation de la communauté rencontrent l’avant-gardisme de l’État </a:t>
            </a:r>
            <a:r>
              <a:rPr lang="fr-FR" i="0" dirty="0">
                <a:effectLst/>
                <a:ea typeface="Calibri"/>
                <a:cs typeface="Calibri"/>
              </a:rPr>
              <a:t>(2018) no 126 à p 21. </a:t>
            </a:r>
            <a:endParaRPr lang="fr-FR" i="1" dirty="0">
              <a:effectLst/>
              <a:ea typeface="Calibri"/>
              <a:cs typeface="Calibri"/>
            </a:endParaRPr>
          </a:p>
          <a:p>
            <a:pPr marL="171450" indent="-171450">
              <a:buFont typeface="Arial,Sans-Serif"/>
              <a:buChar char="•"/>
            </a:pPr>
            <a:endParaRPr lang="fr-CA" dirty="0"/>
          </a:p>
          <a:p>
            <a:pPr marL="0" indent="0">
              <a:buFont typeface="Wingdings" panose="05000000000000000000" pitchFamily="2" charset="2"/>
              <a:buNone/>
            </a:pPr>
            <a:endParaRPr lang="fr-CA" b="1" dirty="0">
              <a:cs typeface="Calibri" panose="020F0502020204030204"/>
            </a:endParaRPr>
          </a:p>
          <a:p>
            <a:pPr marL="0" indent="0">
              <a:buFont typeface="Wingdings" panose="05000000000000000000" pitchFamily="2" charset="2"/>
              <a:buNone/>
            </a:pPr>
            <a:endParaRPr lang="fr-CA" b="1" dirty="0">
              <a:cs typeface="Calibri" panose="020F0502020204030204"/>
            </a:endParaRPr>
          </a:p>
          <a:p>
            <a:pPr marL="0" indent="0">
              <a:buFont typeface="Wingdings" panose="05000000000000000000" pitchFamily="2" charset="2"/>
              <a:buNone/>
            </a:pPr>
            <a:endParaRPr lang="fr-CA" b="1" dirty="0">
              <a:cs typeface="Calibri" panose="020F0502020204030204"/>
            </a:endParaRPr>
          </a:p>
          <a:p>
            <a:pPr marL="0" indent="0">
              <a:buFont typeface="Wingdings" panose="05000000000000000000" pitchFamily="2" charset="2"/>
              <a:buNone/>
            </a:pPr>
            <a:endParaRPr lang="fr-CA" b="1" dirty="0">
              <a:cs typeface="Calibri" panose="020F0502020204030204"/>
            </a:endParaRPr>
          </a:p>
          <a:p>
            <a:pPr marL="0" indent="0">
              <a:buFont typeface="Wingdings" panose="05000000000000000000" pitchFamily="2" charset="2"/>
              <a:buNone/>
            </a:pPr>
            <a:endParaRPr lang="fr-CA" b="1" dirty="0">
              <a:cs typeface="Calibri" panose="020F0502020204030204"/>
            </a:endParaRPr>
          </a:p>
          <a:p>
            <a:pPr marL="171450" indent="-171450">
              <a:buFont typeface="Arial,Sans-Serif"/>
              <a:buChar char="•"/>
            </a:pPr>
            <a:endParaRPr lang="fr-CA" dirty="0"/>
          </a:p>
          <a:p>
            <a:pPr marL="171450" indent="-171450">
              <a:buFont typeface="Arial,Sans-Serif"/>
              <a:buChar char="•"/>
            </a:pPr>
            <a:endParaRPr lang="fr-CA" dirty="0">
              <a:ea typeface="Calibri" panose="020F0502020204030204"/>
              <a:cs typeface="Calibri" panose="020F0502020204030204"/>
            </a:endParaRPr>
          </a:p>
        </p:txBody>
      </p:sp>
      <p:sp>
        <p:nvSpPr>
          <p:cNvPr id="4" name="Espace réservé du numéro de diapositive 3"/>
          <p:cNvSpPr>
            <a:spLocks noGrp="1"/>
          </p:cNvSpPr>
          <p:nvPr>
            <p:ph type="sldNum" sz="quarter" idx="5"/>
          </p:nvPr>
        </p:nvSpPr>
        <p:spPr/>
        <p:txBody>
          <a:bodyPr/>
          <a:lstStyle/>
          <a:p>
            <a:fld id="{CFD6638E-F0C5-4DB6-974E-C04E7D80AB38}" type="slidenum">
              <a:rPr lang="fr-FR"/>
              <a:t>28</a:t>
            </a:fld>
            <a:endParaRPr lang="fr-FR"/>
          </a:p>
        </p:txBody>
      </p:sp>
    </p:spTree>
    <p:extLst>
      <p:ext uri="{BB962C8B-B14F-4D97-AF65-F5344CB8AC3E}">
        <p14:creationId xmlns:p14="http://schemas.microsoft.com/office/powerpoint/2010/main" val="1532137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b="1" i="0" u="none" strike="noStrike" dirty="0">
                <a:solidFill>
                  <a:srgbClr val="000000"/>
                </a:solidFill>
                <a:effectLst/>
                <a:latin typeface="Calibri" panose="020F0502020204030204" pitchFamily="34" charset="0"/>
              </a:rPr>
              <a:t>NOTES À LA PERSONNE ENSEIGNANTE</a:t>
            </a:r>
          </a:p>
          <a:p>
            <a:pPr marL="171450" indent="-171450">
              <a:buFont typeface="Wingdings" panose="05000000000000000000" pitchFamily="2" charset="2"/>
              <a:buChar char="q"/>
            </a:pPr>
            <a:endParaRPr lang="fr-FR" sz="1000" b="1" i="0" u="none" strike="noStrike" dirty="0">
              <a:solidFill>
                <a:srgbClr val="000000"/>
              </a:solidFill>
              <a:effectLst/>
              <a:latin typeface="Calibri" panose="020F0502020204030204" pitchFamily="34" charset="0"/>
              <a:cs typeface="Calibri" panose="020F0502020204030204" pitchFamily="34" charset="0"/>
            </a:endParaRPr>
          </a:p>
          <a:p>
            <a:pPr marL="605790" lvl="1" indent="-285750">
              <a:lnSpc>
                <a:spcPct val="100000"/>
              </a:lnSpc>
              <a:spcBef>
                <a:spcPts val="1200"/>
              </a:spcBef>
              <a:buFont typeface="Arial"/>
              <a:buChar char="•"/>
            </a:pPr>
            <a:r>
              <a:rPr lang="fr-CA" dirty="0">
                <a:ea typeface="+mn-lt"/>
                <a:cs typeface="+mn-lt"/>
              </a:rPr>
              <a:t>Par la même loi, le gouvernement du Québec permet à deux parents de même sexe d'adopter un enfant. </a:t>
            </a:r>
            <a:endParaRPr lang="fr-CA" i="1" dirty="0">
              <a:ea typeface="+mn-lt"/>
              <a:cs typeface="+mn-lt"/>
            </a:endParaRPr>
          </a:p>
          <a:p>
            <a:pPr marL="605790" lvl="1" indent="-285750">
              <a:lnSpc>
                <a:spcPct val="100000"/>
              </a:lnSpc>
              <a:spcBef>
                <a:spcPts val="1200"/>
              </a:spcBef>
              <a:buFont typeface="Arial"/>
              <a:buChar char="•"/>
            </a:pPr>
            <a:r>
              <a:rPr lang="fr-CA" dirty="0">
                <a:ea typeface="+mn-lt"/>
                <a:cs typeface="+mn-lt"/>
              </a:rPr>
              <a:t>Deux femmes peuvent aussi concevoir un enfant avec un don de sperme. Elles ont désormais le droit d'inscrire leurs deux noms sur l'acte de naissance de l'enfant.</a:t>
            </a:r>
            <a:endParaRPr lang="fr-CA" u="sng" dirty="0">
              <a:ea typeface="Calibri" panose="020F0502020204030204"/>
              <a:cs typeface="Calibri" panose="020F0502020204030204"/>
            </a:endParaRPr>
          </a:p>
          <a:p>
            <a:pPr rtl="0" fontAlgn="base"/>
            <a:r>
              <a:rPr lang="fr-CA" sz="1200" b="0" i="0" kern="1200" dirty="0">
                <a:solidFill>
                  <a:schemeClr val="tx1"/>
                </a:solidFill>
                <a:effectLst/>
                <a:latin typeface="+mn-lt"/>
                <a:ea typeface="+mn-ea"/>
                <a:cs typeface="+mn-cs"/>
              </a:rPr>
              <a:t>​</a:t>
            </a:r>
          </a:p>
          <a:p>
            <a:pPr rtl="0" fontAlgn="base"/>
            <a:r>
              <a:rPr lang="fr-CA" sz="1200" b="0" i="0" kern="1200" dirty="0">
                <a:solidFill>
                  <a:schemeClr val="tx1"/>
                </a:solidFill>
                <a:effectLst/>
                <a:latin typeface="+mn-lt"/>
                <a:ea typeface="+mn-ea"/>
                <a:cs typeface="+mn-cs"/>
              </a:rPr>
              <a:t>​</a:t>
            </a:r>
          </a:p>
          <a:p>
            <a:pPr rtl="0" fontAlgn="base"/>
            <a:r>
              <a:rPr lang="fr-CA" sz="1200" b="1" i="0" u="none" strike="noStrike" kern="1200" dirty="0">
                <a:solidFill>
                  <a:schemeClr val="tx1"/>
                </a:solidFill>
                <a:effectLst/>
                <a:latin typeface="+mn-lt"/>
                <a:ea typeface="+mn-ea"/>
                <a:cs typeface="+mn-cs"/>
              </a:rPr>
              <a:t>Sources :</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fr-FR" sz="1200" b="0" i="1" u="none" strike="noStrike" kern="1200" dirty="0">
                <a:solidFill>
                  <a:schemeClr val="tx1"/>
                </a:solidFill>
                <a:effectLst/>
                <a:latin typeface="+mn-lt"/>
                <a:ea typeface="+mn-ea"/>
                <a:cs typeface="+mn-cs"/>
              </a:rPr>
              <a:t>Loi instituant l’union civile et établissant de nouvelles règles de filiation, </a:t>
            </a:r>
            <a:r>
              <a:rPr lang="fr-FR" sz="1200" b="0" i="0" u="none" strike="noStrike" kern="1200" dirty="0">
                <a:solidFill>
                  <a:schemeClr val="tx1"/>
                </a:solidFill>
                <a:effectLst/>
                <a:latin typeface="+mn-lt"/>
                <a:ea typeface="+mn-ea"/>
                <a:cs typeface="+mn-cs"/>
              </a:rPr>
              <a:t>LQ 2002, c 6, art 30 (règles sur la filiation en cas de procréation assistée), art 34 (filiation en cas d'adoption).</a:t>
            </a:r>
            <a:r>
              <a:rPr lang="fr-FR"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fr-CA" sz="1200" b="0" i="1" u="none" strike="noStrike" kern="1200" dirty="0">
                <a:solidFill>
                  <a:schemeClr val="tx1"/>
                </a:solidFill>
                <a:effectLst/>
                <a:latin typeface="+mn-lt"/>
                <a:ea typeface="+mn-ea"/>
                <a:cs typeface="+mn-cs"/>
              </a:rPr>
              <a:t>Code civil du Québec</a:t>
            </a:r>
            <a:r>
              <a:rPr lang="fr-CA" sz="1200" b="0" i="0" u="none" strike="noStrike" kern="1200" dirty="0">
                <a:solidFill>
                  <a:schemeClr val="tx1"/>
                </a:solidFill>
                <a:effectLst/>
                <a:latin typeface="+mn-lt"/>
                <a:ea typeface="+mn-ea"/>
                <a:cs typeface="+mn-cs"/>
              </a:rPr>
              <a:t>, RLRQ c CCQ-1991, art 121.1 à 121.3., 521.1 à 521.19 et 538 à 542, 578.1.</a:t>
            </a:r>
            <a:r>
              <a:rPr lang="fr-CA"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fr-FR" sz="1200" b="0" i="1" u="none" strike="noStrike" kern="1200" dirty="0">
                <a:solidFill>
                  <a:schemeClr val="tx1"/>
                </a:solidFill>
                <a:effectLst/>
                <a:latin typeface="+mn-lt"/>
                <a:ea typeface="+mn-ea"/>
                <a:cs typeface="+mn-cs"/>
              </a:rPr>
              <a:t>Loi sur le mariage civil, </a:t>
            </a:r>
            <a:r>
              <a:rPr lang="fr-FR" sz="1200" b="0" i="0" u="none" strike="noStrike" kern="1200" dirty="0">
                <a:solidFill>
                  <a:schemeClr val="tx1"/>
                </a:solidFill>
                <a:effectLst/>
                <a:latin typeface="+mn-lt"/>
                <a:ea typeface="+mn-ea"/>
                <a:cs typeface="+mn-cs"/>
              </a:rPr>
              <a:t>LC 2005, c 33.</a:t>
            </a:r>
            <a:r>
              <a:rPr lang="fr-CA"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fr-CA" sz="1200" b="0" i="0" u="none" strike="noStrike" kern="1200" dirty="0">
                <a:solidFill>
                  <a:schemeClr val="tx1"/>
                </a:solidFill>
                <a:effectLst/>
                <a:latin typeface="+mn-lt"/>
                <a:ea typeface="+mn-ea"/>
                <a:cs typeface="+mn-cs"/>
              </a:rPr>
              <a:t>Andrea </a:t>
            </a:r>
            <a:r>
              <a:rPr lang="fr-CA" sz="1200" b="0" i="0" u="none" strike="noStrike" kern="1200" dirty="0" err="1">
                <a:solidFill>
                  <a:schemeClr val="tx1"/>
                </a:solidFill>
                <a:effectLst/>
                <a:latin typeface="+mn-lt"/>
                <a:ea typeface="+mn-ea"/>
                <a:cs typeface="+mn-cs"/>
              </a:rPr>
              <a:t>Batiston</a:t>
            </a:r>
            <a:r>
              <a:rPr lang="fr-CA" sz="1200" b="0" i="0" u="none" strike="noStrike" kern="1200" dirty="0">
                <a:solidFill>
                  <a:schemeClr val="tx1"/>
                </a:solidFill>
                <a:effectLst/>
                <a:latin typeface="+mn-lt"/>
                <a:ea typeface="+mn-ea"/>
                <a:cs typeface="+mn-cs"/>
              </a:rPr>
              <a:t>, "The Legal </a:t>
            </a:r>
            <a:r>
              <a:rPr lang="fr-CA" sz="1200" b="0" i="0" u="none" strike="noStrike" kern="1200" dirty="0" err="1">
                <a:solidFill>
                  <a:schemeClr val="tx1"/>
                </a:solidFill>
                <a:effectLst/>
                <a:latin typeface="+mn-lt"/>
                <a:ea typeface="+mn-ea"/>
                <a:cs typeface="+mn-cs"/>
              </a:rPr>
              <a:t>History</a:t>
            </a:r>
            <a:r>
              <a:rPr lang="fr-CA" sz="1200" b="0" i="0" u="none" strike="noStrike" kern="1200" dirty="0">
                <a:solidFill>
                  <a:schemeClr val="tx1"/>
                </a:solidFill>
                <a:effectLst/>
                <a:latin typeface="+mn-lt"/>
                <a:ea typeface="+mn-ea"/>
                <a:cs typeface="+mn-cs"/>
              </a:rPr>
              <a:t> of </a:t>
            </a:r>
            <a:r>
              <a:rPr lang="fr-CA" sz="1200" b="0" i="0" u="none" strike="noStrike" kern="1200" dirty="0" err="1">
                <a:solidFill>
                  <a:schemeClr val="tx1"/>
                </a:solidFill>
                <a:effectLst/>
                <a:latin typeface="+mn-lt"/>
                <a:ea typeface="+mn-ea"/>
                <a:cs typeface="+mn-cs"/>
              </a:rPr>
              <a:t>Same-Sex</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Marriage</a:t>
            </a:r>
            <a:r>
              <a:rPr lang="fr-CA" sz="1200" b="0" i="0" u="none" strike="noStrike" kern="1200" dirty="0">
                <a:solidFill>
                  <a:schemeClr val="tx1"/>
                </a:solidFill>
                <a:effectLst/>
                <a:latin typeface="+mn-lt"/>
                <a:ea typeface="+mn-ea"/>
                <a:cs typeface="+mn-cs"/>
              </a:rPr>
              <a:t> in Canada" (2014) 39:1 Canadian Law Library </a:t>
            </a:r>
            <a:r>
              <a:rPr lang="fr-CA" sz="1200" b="0" i="0" u="none" strike="noStrike" kern="1200" dirty="0" err="1">
                <a:solidFill>
                  <a:schemeClr val="tx1"/>
                </a:solidFill>
                <a:effectLst/>
                <a:latin typeface="+mn-lt"/>
                <a:ea typeface="+mn-ea"/>
                <a:cs typeface="+mn-cs"/>
              </a:rPr>
              <a:t>Review</a:t>
            </a:r>
            <a:r>
              <a:rPr lang="fr-CA" sz="1200" b="0" i="0" u="none" strike="noStrike" kern="1200" dirty="0">
                <a:solidFill>
                  <a:schemeClr val="tx1"/>
                </a:solidFill>
                <a:effectLst/>
                <a:latin typeface="+mn-lt"/>
                <a:ea typeface="+mn-ea"/>
                <a:cs typeface="+mn-cs"/>
              </a:rPr>
              <a:t> 8: </a:t>
            </a:r>
            <a:r>
              <a:rPr lang="fr-CA" sz="1200" b="0" i="0" u="sng" strike="noStrike" kern="1200" dirty="0" err="1">
                <a:solidFill>
                  <a:schemeClr val="tx1"/>
                </a:solidFill>
                <a:effectLst/>
                <a:latin typeface="+mn-lt"/>
                <a:ea typeface="+mn-ea"/>
                <a:cs typeface="+mn-cs"/>
                <a:hlinkClick r:id="rId3"/>
              </a:rPr>
              <a:t>JuriBistro</a:t>
            </a:r>
            <a:r>
              <a:rPr lang="fr-CA" sz="1200" b="0" i="0" u="sng" strike="noStrike" kern="1200" dirty="0">
                <a:solidFill>
                  <a:schemeClr val="tx1"/>
                </a:solidFill>
                <a:effectLst/>
                <a:latin typeface="+mn-lt"/>
                <a:ea typeface="+mn-ea"/>
                <a:cs typeface="+mn-cs"/>
                <a:hlinkClick r:id="rId3"/>
              </a:rPr>
              <a:t> UNIK - CAIJ</a:t>
            </a:r>
            <a:r>
              <a:rPr lang="fr-CA" sz="1200" b="0" i="0" u="none" strike="noStrike" kern="1200" dirty="0">
                <a:solidFill>
                  <a:schemeClr val="tx1"/>
                </a:solidFill>
                <a:effectLst/>
                <a:latin typeface="+mn-lt"/>
                <a:ea typeface="+mn-ea"/>
                <a:cs typeface="+mn-cs"/>
              </a:rPr>
              <a:t> </a:t>
            </a:r>
            <a:endParaRPr lang="fr-FR" sz="1200" b="0" i="0" kern="1200" dirty="0">
              <a:solidFill>
                <a:schemeClr val="tx1"/>
              </a:solidFill>
              <a:effectLst/>
              <a:latin typeface="+mn-lt"/>
              <a:ea typeface="+mn-ea"/>
              <a:cs typeface="+mn-cs"/>
            </a:endParaRPr>
          </a:p>
          <a:p>
            <a:pPr marL="0" indent="0">
              <a:buFont typeface="Arial,Sans-Serif"/>
              <a:buNone/>
            </a:pPr>
            <a:endParaRPr lang="fr-CA" u="sng" dirty="0">
              <a:ea typeface="Calibri" panose="020F0502020204030204"/>
              <a:cs typeface="Calibri" panose="020F0502020204030204"/>
            </a:endParaRPr>
          </a:p>
        </p:txBody>
      </p:sp>
      <p:sp>
        <p:nvSpPr>
          <p:cNvPr id="4" name="Espace réservé du numéro de diapositive 3"/>
          <p:cNvSpPr>
            <a:spLocks noGrp="1"/>
          </p:cNvSpPr>
          <p:nvPr>
            <p:ph type="sldNum" sz="quarter" idx="5"/>
          </p:nvPr>
        </p:nvSpPr>
        <p:spPr/>
        <p:txBody>
          <a:bodyPr/>
          <a:lstStyle/>
          <a:p>
            <a:fld id="{CFD6638E-F0C5-4DB6-974E-C04E7D80AB38}" type="slidenum">
              <a:rPr lang="fr-FR"/>
              <a:t>29</a:t>
            </a:fld>
            <a:endParaRPr lang="fr-FR"/>
          </a:p>
        </p:txBody>
      </p:sp>
    </p:spTree>
    <p:extLst>
      <p:ext uri="{BB962C8B-B14F-4D97-AF65-F5344CB8AC3E}">
        <p14:creationId xmlns:p14="http://schemas.microsoft.com/office/powerpoint/2010/main" val="1928744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5E544C7-F800-43E5-B4CA-65E8656D9E73}" type="slidenum">
              <a:rPr lang="en-CA" smtClean="0"/>
              <a:t>3</a:t>
            </a:fld>
            <a:endParaRPr lang="en-CA"/>
          </a:p>
        </p:txBody>
      </p:sp>
    </p:spTree>
    <p:extLst>
      <p:ext uri="{BB962C8B-B14F-4D97-AF65-F5344CB8AC3E}">
        <p14:creationId xmlns:p14="http://schemas.microsoft.com/office/powerpoint/2010/main" val="485798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b="1" i="0" u="none" strike="noStrike" dirty="0">
                <a:solidFill>
                  <a:srgbClr val="000000"/>
                </a:solidFill>
                <a:effectLst/>
                <a:latin typeface="Calibri" panose="020F0502020204030204" pitchFamily="34" charset="0"/>
              </a:rPr>
              <a:t>NOTES À LA PERSONNE ENSEIGNANTE</a:t>
            </a:r>
          </a:p>
          <a:p>
            <a:pPr marL="171450" indent="-171450">
              <a:buFont typeface="Wingdings" panose="05000000000000000000" pitchFamily="2" charset="2"/>
              <a:buChar char="q"/>
            </a:pPr>
            <a:endParaRPr lang="fr-FR" sz="1000" b="1" i="0" u="none" strike="noStrike" dirty="0">
              <a:solidFill>
                <a:srgbClr val="000000"/>
              </a:solidFill>
              <a:effectLst/>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fr-CA" sz="1200" b="0" i="0" u="none" strike="noStrike" dirty="0">
                <a:solidFill>
                  <a:srgbClr val="000000"/>
                </a:solidFill>
                <a:effectLst/>
                <a:latin typeface="Aptos" panose="020B0004020202020204" pitchFamily="34" charset="0"/>
              </a:rPr>
              <a:t>Une autre étape importante est franchie en 2002 : dans l’affaire </a:t>
            </a:r>
            <a:r>
              <a:rPr lang="fr-CA" sz="1200" b="0" i="1" u="none" strike="noStrike" dirty="0">
                <a:solidFill>
                  <a:srgbClr val="000000"/>
                </a:solidFill>
                <a:effectLst/>
                <a:latin typeface="Aptos" panose="020B0004020202020204" pitchFamily="34" charset="0"/>
              </a:rPr>
              <a:t>Hendricks c. </a:t>
            </a:r>
            <a:r>
              <a:rPr lang="fr-CA" sz="1200" b="0" i="0" u="none" strike="noStrike" dirty="0">
                <a:solidFill>
                  <a:srgbClr val="000000"/>
                </a:solidFill>
                <a:effectLst/>
                <a:latin typeface="Aptos" panose="020B0004020202020204" pitchFamily="34" charset="0"/>
              </a:rPr>
              <a:t>Québec, la Cour décide que les couples de même sexe devraient avoir le droit de se marier. </a:t>
            </a:r>
          </a:p>
          <a:p>
            <a:pPr marL="285750" indent="-285750">
              <a:buFont typeface="Wingdings" panose="05000000000000000000" pitchFamily="2" charset="2"/>
              <a:buChar char="q"/>
            </a:pPr>
            <a:r>
              <a:rPr lang="fr-CA" sz="1200" b="0" i="0" u="none" strike="noStrike" dirty="0">
                <a:solidFill>
                  <a:srgbClr val="000000"/>
                </a:solidFill>
                <a:effectLst/>
                <a:latin typeface="Aptos" panose="020B0004020202020204" pitchFamily="34" charset="0"/>
              </a:rPr>
              <a:t>Lire le texte sur la diapositive.</a:t>
            </a:r>
          </a:p>
          <a:p>
            <a:endParaRPr lang="fr-CA" b="1" dirty="0"/>
          </a:p>
          <a:p>
            <a:r>
              <a:rPr lang="fr-CA" b="1" dirty="0"/>
              <a:t>Sources :</a:t>
            </a:r>
            <a:endParaRPr lang="fr-CA" dirty="0">
              <a:cs typeface="+mn-lt"/>
            </a:endParaRPr>
          </a:p>
          <a:p>
            <a:pPr marL="171450" indent="-171450">
              <a:buFont typeface="Arial,Sans-Serif"/>
              <a:buChar char="•"/>
              <a:defRPr/>
            </a:pPr>
            <a:r>
              <a:rPr lang="fr-CA" i="1" dirty="0"/>
              <a:t>Hendricks </a:t>
            </a:r>
            <a:r>
              <a:rPr lang="fr-CA" i="1" u="none" kern="1200" dirty="0">
                <a:solidFill>
                  <a:schemeClr val="tx1"/>
                </a:solidFill>
                <a:effectLst/>
              </a:rPr>
              <a:t>c</a:t>
            </a:r>
            <a:r>
              <a:rPr lang="fr-CA" i="1" dirty="0"/>
              <a:t>. Québec (Procureur général)</a:t>
            </a:r>
            <a:r>
              <a:rPr lang="fr-CA" dirty="0"/>
              <a:t>, 2002 CanLII 23808 (QC CS).</a:t>
            </a:r>
            <a:endParaRPr lang="fr-CA" dirty="0">
              <a:cs typeface="+mn-lt"/>
            </a:endParaRPr>
          </a:p>
          <a:p>
            <a:pPr marL="171450" indent="-171450">
              <a:buFont typeface="Arial,Sans-Serif"/>
              <a:buChar char="•"/>
              <a:defRPr/>
            </a:pPr>
            <a:r>
              <a:rPr lang="fr-CA" i="1" dirty="0">
                <a:effectLst/>
              </a:rPr>
              <a:t>Charte canadienne des droits et libertés</a:t>
            </a:r>
            <a:r>
              <a:rPr lang="fr-CA" dirty="0">
                <a:effectLst/>
              </a:rPr>
              <a:t>, Loi de 1982 sur le Canada, Annexe B, 1982 (R-U), ch11, art 15(1).</a:t>
            </a:r>
          </a:p>
          <a:p>
            <a:pPr marL="171450" indent="-171450">
              <a:buFont typeface="Arial,Sans-Serif"/>
              <a:buChar char="•"/>
              <a:defRPr/>
            </a:pPr>
            <a:r>
              <a:rPr lang="fr-CA" dirty="0"/>
              <a:t>Andrea </a:t>
            </a:r>
            <a:r>
              <a:rPr lang="fr-CA" dirty="0" err="1"/>
              <a:t>Batiston</a:t>
            </a:r>
            <a:r>
              <a:rPr lang="fr-CA" dirty="0"/>
              <a:t>, "The Legal </a:t>
            </a:r>
            <a:r>
              <a:rPr lang="fr-CA" dirty="0" err="1"/>
              <a:t>History</a:t>
            </a:r>
            <a:r>
              <a:rPr lang="fr-CA" dirty="0"/>
              <a:t> of </a:t>
            </a:r>
            <a:r>
              <a:rPr lang="fr-CA" dirty="0" err="1"/>
              <a:t>Same-Sex</a:t>
            </a:r>
            <a:r>
              <a:rPr lang="fr-CA" dirty="0"/>
              <a:t> </a:t>
            </a:r>
            <a:r>
              <a:rPr lang="fr-CA" dirty="0" err="1"/>
              <a:t>Marriage</a:t>
            </a:r>
            <a:r>
              <a:rPr lang="fr-CA" dirty="0"/>
              <a:t> in Canada" (2014) 39:1 Canadian Law Library </a:t>
            </a:r>
            <a:r>
              <a:rPr lang="fr-CA" dirty="0" err="1"/>
              <a:t>Review</a:t>
            </a:r>
            <a:r>
              <a:rPr lang="fr-CA" dirty="0"/>
              <a:t> 10: </a:t>
            </a:r>
            <a:r>
              <a:rPr lang="fr-CA" dirty="0">
                <a:hlinkClick r:id="rId3"/>
              </a:rPr>
              <a:t>JuriBistro UNIK - CAIJ</a:t>
            </a:r>
            <a:r>
              <a:rPr lang="fr-CA" dirty="0"/>
              <a:t> </a:t>
            </a:r>
            <a:endParaRPr lang="fr-CA" dirty="0">
              <a:ea typeface="Calibri"/>
              <a:cs typeface="Calibri"/>
            </a:endParaRPr>
          </a:p>
        </p:txBody>
      </p:sp>
      <p:sp>
        <p:nvSpPr>
          <p:cNvPr id="4" name="Espace réservé du numéro de diapositive 3"/>
          <p:cNvSpPr>
            <a:spLocks noGrp="1"/>
          </p:cNvSpPr>
          <p:nvPr>
            <p:ph type="sldNum" sz="quarter" idx="5"/>
          </p:nvPr>
        </p:nvSpPr>
        <p:spPr/>
        <p:txBody>
          <a:bodyPr/>
          <a:lstStyle/>
          <a:p>
            <a:fld id="{CFD6638E-F0C5-4DB6-974E-C04E7D80AB38}" type="slidenum">
              <a:rPr lang="fr-FR"/>
              <a:t>30</a:t>
            </a:fld>
            <a:endParaRPr lang="fr-FR"/>
          </a:p>
        </p:txBody>
      </p:sp>
    </p:spTree>
    <p:extLst>
      <p:ext uri="{BB962C8B-B14F-4D97-AF65-F5344CB8AC3E}">
        <p14:creationId xmlns:p14="http://schemas.microsoft.com/office/powerpoint/2010/main" val="1105695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b="1" i="0" u="none" strike="noStrike" dirty="0">
                <a:solidFill>
                  <a:srgbClr val="000000"/>
                </a:solidFill>
                <a:effectLst/>
                <a:latin typeface="Calibri" panose="020F0502020204030204" pitchFamily="34" charset="0"/>
              </a:rPr>
              <a:t>NOTES À LA PERSONNE ENSEIGNANTE</a:t>
            </a:r>
          </a:p>
          <a:p>
            <a:pPr marL="171450" indent="-171450">
              <a:buFont typeface="Wingdings" panose="05000000000000000000" pitchFamily="2" charset="2"/>
              <a:buChar char="q"/>
            </a:pPr>
            <a:endParaRPr lang="fr-FR" sz="1000" b="1" i="0" u="none" strike="noStrike" dirty="0">
              <a:solidFill>
                <a:srgbClr val="000000"/>
              </a:solidFill>
              <a:effectLst/>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fr-CA" sz="1200" b="0" i="0" u="none" strike="noStrike" dirty="0">
                <a:solidFill>
                  <a:srgbClr val="000000"/>
                </a:solidFill>
                <a:effectLst/>
                <a:latin typeface="Aptos" panose="020B0004020202020204" pitchFamily="34" charset="0"/>
              </a:rPr>
              <a:t>Lire le texte sur la diapositive.</a:t>
            </a:r>
          </a:p>
          <a:p>
            <a:pPr marL="285750" indent="-285750">
              <a:buFont typeface="Wingdings" panose="05000000000000000000" pitchFamily="2" charset="2"/>
              <a:buChar char="q"/>
            </a:pPr>
            <a:r>
              <a:rPr lang="fr-CA" sz="1200" b="0" i="0" u="none" strike="noStrike" dirty="0">
                <a:solidFill>
                  <a:srgbClr val="000000"/>
                </a:solidFill>
                <a:effectLst/>
                <a:latin typeface="Aptos" panose="020B0004020202020204" pitchFamily="34" charset="0"/>
              </a:rPr>
              <a:t>Poser la question suivante aux élèves: Pourquoi est-ce qu’une Cour ne peut pas donner le droit aux couples de même sexe de se marier?</a:t>
            </a:r>
          </a:p>
          <a:p>
            <a:endParaRPr lang="fr-CA" sz="1200" b="0" i="0" u="none" strike="noStrike" dirty="0">
              <a:solidFill>
                <a:srgbClr val="000000"/>
              </a:solidFill>
              <a:effectLst/>
              <a:latin typeface="Aptos" panose="020B0004020202020204" pitchFamily="34" charset="0"/>
            </a:endParaRPr>
          </a:p>
          <a:p>
            <a:pPr marL="171450" indent="-171450">
              <a:buFont typeface="Arial" panose="020B0604020202020204" pitchFamily="34" charset="0"/>
              <a:buChar char="•"/>
            </a:pPr>
            <a:r>
              <a:rPr lang="fr-CA" sz="1200" b="0" i="0" u="none" strike="noStrike" dirty="0">
                <a:solidFill>
                  <a:srgbClr val="000000"/>
                </a:solidFill>
                <a:effectLst/>
                <a:latin typeface="Aptos" panose="020B0004020202020204" pitchFamily="34" charset="0"/>
              </a:rPr>
              <a:t>Réponse: </a:t>
            </a:r>
            <a:r>
              <a:rPr lang="fr-FR" dirty="0"/>
              <a:t>Parce que ce n’est pas le rôle d’une Cour de créer des lois. C’est le travail du Parlement ou de l’Assemblée législative (le pouvoir législatif). Les juges, eux, interprètent les lois existantes.</a:t>
            </a:r>
          </a:p>
          <a:p>
            <a:pPr marL="171450" indent="-171450">
              <a:buFont typeface="Arial" panose="020B0604020202020204" pitchFamily="34" charset="0"/>
              <a:buChar char="•"/>
            </a:pPr>
            <a:r>
              <a:rPr lang="fr-FR" dirty="0"/>
              <a:t>Mais, si une Cour décide qu’une loi est injuste ou discriminatoire, elle peut dire que cette loi doit être changée. À ce moment-là, c’est au gouvernement de modifier ou de créer une nouvelle loi.</a:t>
            </a:r>
          </a:p>
          <a:p>
            <a:endParaRPr lang="fr-CA" b="1" dirty="0"/>
          </a:p>
          <a:p>
            <a:r>
              <a:rPr lang="fr-CA" b="1" dirty="0"/>
              <a:t>Sources :</a:t>
            </a:r>
            <a:endParaRPr lang="fr-CA" dirty="0">
              <a:ea typeface="Calibri"/>
              <a:cs typeface="+mn-lt"/>
            </a:endParaRPr>
          </a:p>
          <a:p>
            <a:pPr marL="171450" indent="-171450">
              <a:buFont typeface="Arial"/>
              <a:buChar char="•"/>
              <a:defRPr/>
            </a:pPr>
            <a:r>
              <a:rPr lang="fr-CA" i="1" dirty="0"/>
              <a:t>Hendricks </a:t>
            </a:r>
            <a:r>
              <a:rPr lang="fr-CA" i="1" u="none" kern="1200" dirty="0">
                <a:solidFill>
                  <a:schemeClr val="tx1"/>
                </a:solidFill>
                <a:effectLst/>
              </a:rPr>
              <a:t>c</a:t>
            </a:r>
            <a:r>
              <a:rPr lang="fr-CA" i="1" dirty="0"/>
              <a:t>. Québec (Procureur général)</a:t>
            </a:r>
            <a:r>
              <a:rPr lang="fr-CA" dirty="0"/>
              <a:t>, 2002 CanLII 23808 (QC CS).</a:t>
            </a:r>
            <a:endParaRPr lang="fr-CA" dirty="0">
              <a:ea typeface="Calibri" panose="020F0502020204030204"/>
              <a:cs typeface="+mn-lt"/>
            </a:endParaRPr>
          </a:p>
          <a:p>
            <a:pPr marL="171450" indent="-171450">
              <a:buFont typeface="Arial"/>
              <a:buChar char="•"/>
              <a:defRPr/>
            </a:pPr>
            <a:r>
              <a:rPr lang="fr-CA" i="1" dirty="0">
                <a:effectLst/>
              </a:rPr>
              <a:t>Charte canadienne des droits et libertés</a:t>
            </a:r>
            <a:r>
              <a:rPr lang="fr-CA" dirty="0">
                <a:effectLst/>
              </a:rPr>
              <a:t>, Loi de 1982 sur le Canada, Annexe B, 1982 (R-U), ch11, art 15(1).</a:t>
            </a:r>
            <a:endParaRPr lang="fr-CA" dirty="0">
              <a:effectLst/>
              <a:ea typeface="Calibri" panose="020F0502020204030204"/>
              <a:cs typeface="Calibri" panose="020F0502020204030204"/>
            </a:endParaRPr>
          </a:p>
          <a:p>
            <a:pPr marL="171450" indent="-171450">
              <a:buFont typeface="Arial"/>
              <a:buChar char="•"/>
              <a:defRPr/>
            </a:pPr>
            <a:r>
              <a:rPr lang="fr-CA" dirty="0">
                <a:ea typeface="Calibri"/>
                <a:cs typeface="Calibri"/>
              </a:rPr>
              <a:t>Andrea </a:t>
            </a:r>
            <a:r>
              <a:rPr lang="fr-CA" dirty="0" err="1">
                <a:ea typeface="Calibri"/>
                <a:cs typeface="Calibri"/>
              </a:rPr>
              <a:t>Batiston</a:t>
            </a:r>
            <a:r>
              <a:rPr lang="fr-CA" dirty="0">
                <a:ea typeface="Calibri"/>
                <a:cs typeface="Calibri"/>
              </a:rPr>
              <a:t>, "The Legal </a:t>
            </a:r>
            <a:r>
              <a:rPr lang="fr-CA" dirty="0" err="1">
                <a:ea typeface="Calibri"/>
                <a:cs typeface="Calibri"/>
              </a:rPr>
              <a:t>History</a:t>
            </a:r>
            <a:r>
              <a:rPr lang="fr-CA" dirty="0">
                <a:ea typeface="Calibri"/>
                <a:cs typeface="Calibri"/>
              </a:rPr>
              <a:t> of </a:t>
            </a:r>
            <a:r>
              <a:rPr lang="fr-CA" dirty="0" err="1">
                <a:ea typeface="Calibri"/>
                <a:cs typeface="Calibri"/>
              </a:rPr>
              <a:t>Same-Sex</a:t>
            </a:r>
            <a:r>
              <a:rPr lang="fr-CA" dirty="0">
                <a:ea typeface="Calibri"/>
                <a:cs typeface="Calibri"/>
              </a:rPr>
              <a:t> </a:t>
            </a:r>
            <a:r>
              <a:rPr lang="fr-CA" dirty="0" err="1">
                <a:ea typeface="Calibri"/>
                <a:cs typeface="Calibri"/>
              </a:rPr>
              <a:t>Marriage</a:t>
            </a:r>
            <a:r>
              <a:rPr lang="fr-CA" dirty="0">
                <a:ea typeface="Calibri"/>
                <a:cs typeface="Calibri"/>
              </a:rPr>
              <a:t> in Canada" (2014) 39:1 Canadian Law Library </a:t>
            </a:r>
            <a:r>
              <a:rPr lang="fr-CA" dirty="0" err="1">
                <a:ea typeface="Calibri"/>
                <a:cs typeface="Calibri"/>
              </a:rPr>
              <a:t>Review</a:t>
            </a:r>
            <a:r>
              <a:rPr lang="fr-CA" dirty="0">
                <a:ea typeface="Calibri"/>
                <a:cs typeface="Calibri"/>
              </a:rPr>
              <a:t> 10-11: </a:t>
            </a:r>
          </a:p>
          <a:p>
            <a:pPr marL="171450" indent="-171450">
              <a:buFont typeface="Arial"/>
              <a:buChar char="•"/>
              <a:defRPr/>
            </a:pPr>
            <a:r>
              <a:rPr lang="fr-CA" dirty="0">
                <a:ea typeface="Calibri"/>
                <a:cs typeface="Calibri"/>
              </a:rPr>
              <a:t>Alain Roy, "Les couples de même sexe en droit québécois" (2005) 35 Revue générale de droit 167-168: </a:t>
            </a:r>
            <a:r>
              <a:rPr lang="fr-CA" dirty="0" err="1">
                <a:hlinkClick r:id="rId3"/>
              </a:rPr>
              <a:t>JuriBistro</a:t>
            </a:r>
            <a:r>
              <a:rPr lang="fr-CA" dirty="0">
                <a:hlinkClick r:id="rId3"/>
              </a:rPr>
              <a:t> UNIK - CAIJ</a:t>
            </a:r>
            <a:r>
              <a:rPr lang="fr-CA" dirty="0"/>
              <a:t> </a:t>
            </a:r>
            <a:endParaRPr lang="fr-CA" dirty="0">
              <a:ea typeface="Calibri"/>
              <a:cs typeface="Calibri"/>
            </a:endParaRPr>
          </a:p>
          <a:p>
            <a:pPr marL="171450" indent="-171450">
              <a:buFont typeface="Arial"/>
              <a:buChar char="•"/>
              <a:defRPr/>
            </a:pPr>
            <a:endParaRPr lang="fr-CA" dirty="0">
              <a:ea typeface="Calibri"/>
              <a:cs typeface="Calibri"/>
            </a:endParaRPr>
          </a:p>
          <a:p>
            <a:pPr marL="171450" indent="-171450">
              <a:buFont typeface="Arial"/>
              <a:buChar char="•"/>
              <a:defRPr/>
            </a:pPr>
            <a:endParaRPr lang="fr-CA" dirty="0">
              <a:ea typeface="Calibri"/>
              <a:cs typeface="Calibri"/>
            </a:endParaRPr>
          </a:p>
        </p:txBody>
      </p:sp>
      <p:sp>
        <p:nvSpPr>
          <p:cNvPr id="4" name="Espace réservé du numéro de diapositive 3"/>
          <p:cNvSpPr>
            <a:spLocks noGrp="1"/>
          </p:cNvSpPr>
          <p:nvPr>
            <p:ph type="sldNum" sz="quarter" idx="5"/>
          </p:nvPr>
        </p:nvSpPr>
        <p:spPr/>
        <p:txBody>
          <a:bodyPr/>
          <a:lstStyle/>
          <a:p>
            <a:fld id="{CFD6638E-F0C5-4DB6-974E-C04E7D80AB38}" type="slidenum">
              <a:rPr lang="fr-FR"/>
              <a:t>31</a:t>
            </a:fld>
            <a:endParaRPr lang="fr-FR"/>
          </a:p>
        </p:txBody>
      </p:sp>
    </p:spTree>
    <p:extLst>
      <p:ext uri="{BB962C8B-B14F-4D97-AF65-F5344CB8AC3E}">
        <p14:creationId xmlns:p14="http://schemas.microsoft.com/office/powerpoint/2010/main" val="2813757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2055B-ED85-54EA-2F75-1827B8DAE79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B9301BF-A5A8-A6FE-F583-1E902E70D53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0E90D90-4245-CB01-41E5-D8F84BF1A4CD}"/>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1B1C2A43-D61A-A278-A6A2-BAF4D07E5FA0}"/>
              </a:ext>
            </a:extLst>
          </p:cNvPr>
          <p:cNvSpPr>
            <a:spLocks noGrp="1"/>
          </p:cNvSpPr>
          <p:nvPr>
            <p:ph type="sldNum" sz="quarter" idx="5"/>
          </p:nvPr>
        </p:nvSpPr>
        <p:spPr/>
        <p:txBody>
          <a:bodyPr/>
          <a:lstStyle/>
          <a:p>
            <a:fld id="{ADDF40F7-9DEE-4674-AEC7-65F61D18733B}" type="slidenum">
              <a:rPr lang="fr-CA" smtClean="0"/>
              <a:t>32</a:t>
            </a:fld>
            <a:endParaRPr lang="fr-CA"/>
          </a:p>
        </p:txBody>
      </p:sp>
    </p:spTree>
    <p:extLst>
      <p:ext uri="{BB962C8B-B14F-4D97-AF65-F5344CB8AC3E}">
        <p14:creationId xmlns:p14="http://schemas.microsoft.com/office/powerpoint/2010/main" val="3649751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b="1" i="0" u="none" strike="noStrike" dirty="0">
                <a:solidFill>
                  <a:srgbClr val="000000"/>
                </a:solidFill>
                <a:effectLst/>
                <a:latin typeface="Calibri" panose="020F0502020204030204" pitchFamily="34" charset="0"/>
              </a:rPr>
              <a:t>NOTES À LA PERSONNE ENSEIGNANTE</a:t>
            </a:r>
          </a:p>
          <a:p>
            <a:pPr marL="171450" indent="-171450">
              <a:buFont typeface="Wingdings" panose="05000000000000000000" pitchFamily="2" charset="2"/>
              <a:buChar char="q"/>
            </a:pPr>
            <a:endParaRPr lang="fr-FR" sz="1000" b="1" i="0" u="none" strike="noStrike" dirty="0">
              <a:solidFill>
                <a:srgbClr val="000000"/>
              </a:solidFill>
              <a:effectLst/>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fr-CA" sz="1200" b="0" i="0" u="none" strike="noStrike" dirty="0">
                <a:solidFill>
                  <a:srgbClr val="000000"/>
                </a:solidFill>
                <a:effectLst/>
                <a:latin typeface="Aptos" panose="020B0004020202020204" pitchFamily="34" charset="0"/>
              </a:rPr>
              <a:t>Lire le texte sur la diapositive.</a:t>
            </a:r>
          </a:p>
          <a:p>
            <a:pPr marL="285750" indent="-285750">
              <a:buFont typeface="Wingdings" panose="05000000000000000000" pitchFamily="2" charset="2"/>
              <a:buChar char="q"/>
            </a:pPr>
            <a:endParaRPr lang="fr-CA" sz="1200" b="0" i="0" u="none" strike="noStrike" dirty="0">
              <a:solidFill>
                <a:srgbClr val="000000"/>
              </a:solidFill>
              <a:effectLst/>
              <a:latin typeface="Aptos" panose="020B0004020202020204" pitchFamily="34" charset="0"/>
            </a:endParaRPr>
          </a:p>
          <a:p>
            <a:pPr marL="0" indent="0">
              <a:buFont typeface="Wingdings" panose="05000000000000000000" pitchFamily="2" charset="2"/>
              <a:buNone/>
            </a:pPr>
            <a:r>
              <a:rPr lang="fr-CA" sz="1200" b="1" i="0" u="none" strike="noStrike" dirty="0">
                <a:solidFill>
                  <a:srgbClr val="000000"/>
                </a:solidFill>
                <a:effectLst/>
                <a:latin typeface="Aptos" panose="020B0004020202020204" pitchFamily="34" charset="0"/>
              </a:rPr>
              <a:t>INFORMATIONS SECONDAIRES</a:t>
            </a:r>
          </a:p>
          <a:p>
            <a:pPr marL="0" indent="0">
              <a:buFont typeface="Wingdings" panose="05000000000000000000" pitchFamily="2" charset="2"/>
              <a:buNone/>
            </a:pPr>
            <a:r>
              <a:rPr lang="fr-CA" sz="1200" b="0" i="0" u="none" strike="noStrike" dirty="0">
                <a:solidFill>
                  <a:srgbClr val="000000"/>
                </a:solidFill>
                <a:effectLst/>
                <a:latin typeface="Aptos" panose="020B0004020202020204" pitchFamily="34" charset="0"/>
              </a:rPr>
              <a:t>Un des rôles de la Cour suprême est de répondre à des questions du gouvernement. Ces questions portent généralement sur la Constitution, les compétences ou les pouvoirs du gouvernement. Cela permet au gouvernement d’éviter des conflits et de vérifier le bien fondé de ces actions ou projet de loi. (On appelle cela un renvoi)</a:t>
            </a:r>
          </a:p>
          <a:p>
            <a:pPr marL="0" indent="0">
              <a:buFont typeface="Wingdings" panose="05000000000000000000" pitchFamily="2" charset="2"/>
              <a:buNone/>
            </a:pPr>
            <a:endParaRPr lang="fr-CA" sz="1200" b="0" i="0" u="none" strike="noStrike" dirty="0">
              <a:solidFill>
                <a:srgbClr val="000000"/>
              </a:solidFill>
              <a:effectLst/>
              <a:latin typeface="Aptos" panose="020B0004020202020204" pitchFamily="34" charset="0"/>
            </a:endParaRPr>
          </a:p>
          <a:p>
            <a:pPr marL="0" indent="0">
              <a:buFont typeface="Wingdings" panose="05000000000000000000" pitchFamily="2" charset="2"/>
              <a:buNone/>
            </a:pPr>
            <a:r>
              <a:rPr lang="fr-CA" sz="1200" b="1" i="0" u="none" strike="noStrike" dirty="0">
                <a:solidFill>
                  <a:srgbClr val="000000"/>
                </a:solidFill>
                <a:effectLst/>
                <a:latin typeface="Aptos" panose="020B0004020202020204" pitchFamily="34" charset="0"/>
              </a:rPr>
              <a:t>Questions supplémentaires aux élèves :</a:t>
            </a:r>
          </a:p>
          <a:p>
            <a:pPr marL="0" lvl="1" indent="0">
              <a:lnSpc>
                <a:spcPct val="100000"/>
              </a:lnSpc>
              <a:spcBef>
                <a:spcPts val="1200"/>
              </a:spcBef>
              <a:buNone/>
            </a:pPr>
            <a:r>
              <a:rPr lang="fr-CA" sz="2000" b="1" dirty="0">
                <a:cs typeface="Arial" panose="020B0604020202020204"/>
              </a:rPr>
              <a:t>(1) Est-ce que le gouvernement fédéral a la compétence pour faire une loi qui autorise le mariage entre personnes de même sexe? </a:t>
            </a:r>
            <a:endParaRPr lang="fr-FR" dirty="0"/>
          </a:p>
          <a:p>
            <a:pPr marL="708660" lvl="2" indent="-342900">
              <a:lnSpc>
                <a:spcPct val="100000"/>
              </a:lnSpc>
              <a:spcBef>
                <a:spcPts val="1200"/>
              </a:spcBef>
              <a:buFont typeface="Wingdings"/>
              <a:buChar char="§"/>
            </a:pPr>
            <a:r>
              <a:rPr lang="fr-CA" sz="1800" dirty="0">
                <a:cs typeface="Arial" panose="020B0604020202020204"/>
              </a:rPr>
              <a:t>Oui!</a:t>
            </a:r>
          </a:p>
          <a:p>
            <a:pPr marL="0" lvl="1" indent="0">
              <a:lnSpc>
                <a:spcPct val="100000"/>
              </a:lnSpc>
              <a:spcBef>
                <a:spcPts val="1200"/>
              </a:spcBef>
              <a:buNone/>
            </a:pPr>
            <a:r>
              <a:rPr lang="fr-CA" sz="2000" b="1" dirty="0">
                <a:cs typeface="Arial" panose="020B0604020202020204"/>
              </a:rPr>
              <a:t>(2) Est-ce que le projet de loi respecte la </a:t>
            </a:r>
            <a:r>
              <a:rPr lang="fr-CA" sz="2000" b="1" i="1" dirty="0">
                <a:cs typeface="Arial" panose="020B0604020202020204"/>
              </a:rPr>
              <a:t>Charte des droits et libertés du Canada? </a:t>
            </a:r>
            <a:endParaRPr lang="fr-CA" sz="1600" b="1" i="1" dirty="0">
              <a:ea typeface="+mn-lt"/>
              <a:cs typeface="+mn-lt"/>
            </a:endParaRPr>
          </a:p>
          <a:p>
            <a:pPr marL="708660" lvl="2" indent="-342900">
              <a:lnSpc>
                <a:spcPct val="100000"/>
              </a:lnSpc>
              <a:spcBef>
                <a:spcPts val="1200"/>
              </a:spcBef>
              <a:buSzPct val="75000"/>
              <a:buFont typeface="Wingdings"/>
              <a:buChar char="§"/>
            </a:pPr>
            <a:r>
              <a:rPr lang="fr-CA" sz="1800" dirty="0">
                <a:ea typeface="+mn-lt"/>
                <a:cs typeface="+mn-lt"/>
              </a:rPr>
              <a:t>Oui. «La loi, loin de contrevenir à la </a:t>
            </a:r>
            <a:r>
              <a:rPr lang="fr-CA" sz="1800" i="1" dirty="0">
                <a:ea typeface="+mn-lt"/>
                <a:cs typeface="+mn-lt"/>
              </a:rPr>
              <a:t>Charte</a:t>
            </a:r>
            <a:r>
              <a:rPr lang="fr-CA" sz="1800" dirty="0">
                <a:ea typeface="+mn-lt"/>
                <a:cs typeface="+mn-lt"/>
              </a:rPr>
              <a:t>, découle de celle-ci.»</a:t>
            </a:r>
            <a:endParaRPr lang="fr-CA" sz="1800" b="1" i="1" dirty="0">
              <a:ea typeface="+mn-lt"/>
              <a:cs typeface="+mn-lt"/>
            </a:endParaRPr>
          </a:p>
          <a:p>
            <a:pPr marL="0" lvl="1" indent="0">
              <a:lnSpc>
                <a:spcPct val="100000"/>
              </a:lnSpc>
              <a:spcBef>
                <a:spcPts val="1200"/>
              </a:spcBef>
              <a:buNone/>
            </a:pPr>
            <a:r>
              <a:rPr lang="fr-CA" sz="2000" b="1" dirty="0">
                <a:ea typeface="+mn-lt"/>
                <a:cs typeface="+mn-lt"/>
              </a:rPr>
              <a:t>(3) Est-ce que les autorités religieuses peuvent refuser de célébrer un mariage entre personnes de même sexe? </a:t>
            </a:r>
            <a:endParaRPr lang="fr-CA" sz="2000" b="1" i="1" dirty="0">
              <a:ea typeface="+mn-lt"/>
              <a:cs typeface="+mn-lt"/>
            </a:endParaRPr>
          </a:p>
          <a:p>
            <a:pPr marL="708660" lvl="2" indent="-342900">
              <a:lnSpc>
                <a:spcPct val="100000"/>
              </a:lnSpc>
              <a:spcBef>
                <a:spcPts val="1200"/>
              </a:spcBef>
              <a:buFont typeface="Wingdings"/>
              <a:buChar char="§"/>
            </a:pPr>
            <a:r>
              <a:rPr lang="fr-CA" sz="1800" dirty="0">
                <a:ea typeface="+mn-lt"/>
                <a:cs typeface="+mn-lt"/>
              </a:rPr>
              <a:t>Oui. La liberté de religion leur permet de refuser de célébrer un mariage qui va à l'encontre de leurs croyances. </a:t>
            </a:r>
          </a:p>
          <a:p>
            <a:pPr marL="0" indent="0">
              <a:buFont typeface="Wingdings" panose="05000000000000000000" pitchFamily="2" charset="2"/>
              <a:buNone/>
            </a:pPr>
            <a:endParaRPr lang="fr-CA" sz="1200" b="0" i="0" u="none" strike="noStrike" dirty="0">
              <a:solidFill>
                <a:srgbClr val="000000"/>
              </a:solidFill>
              <a:effectLst/>
              <a:latin typeface="Aptos" panose="020B0004020202020204" pitchFamily="34" charset="0"/>
            </a:endParaRPr>
          </a:p>
          <a:p>
            <a:endParaRPr lang="fr-CA" b="1" dirty="0"/>
          </a:p>
          <a:p>
            <a:r>
              <a:rPr lang="fr-CA" b="1" dirty="0"/>
              <a:t>Sources:</a:t>
            </a:r>
            <a:endParaRPr lang="fr-CA" dirty="0">
              <a:ea typeface="Calibri"/>
              <a:cs typeface="+mn-lt"/>
            </a:endParaRPr>
          </a:p>
          <a:p>
            <a:pPr marL="171450" indent="-171450">
              <a:buFont typeface="Arial"/>
              <a:buChar char="•"/>
              <a:defRPr/>
            </a:pPr>
            <a:r>
              <a:rPr lang="fr-CA" i="1" dirty="0"/>
              <a:t>Renvoi relatif au mariage entre personnes du même sexe</a:t>
            </a:r>
            <a:r>
              <a:rPr lang="fr-CA" dirty="0"/>
              <a:t>, 2004 CSC 79. </a:t>
            </a:r>
            <a:endParaRPr lang="fr-CA" dirty="0">
              <a:ea typeface="Calibri"/>
              <a:cs typeface="Calibri"/>
            </a:endParaRPr>
          </a:p>
          <a:p>
            <a:pPr marL="171450" indent="-171450">
              <a:buFont typeface="Arial"/>
              <a:buChar char="•"/>
              <a:defRPr/>
            </a:pPr>
            <a:r>
              <a:rPr lang="fr-CA" i="1" dirty="0">
                <a:effectLst/>
              </a:rPr>
              <a:t>Charte canadienne des droits et libertés</a:t>
            </a:r>
            <a:r>
              <a:rPr lang="fr-CA" dirty="0">
                <a:effectLst/>
              </a:rPr>
              <a:t>, Loi de 1982 sur le Canada, Annexe B, 1982 (R-U), ch11, art 15(1).</a:t>
            </a:r>
          </a:p>
          <a:p>
            <a:pPr marL="171450" indent="-171450">
              <a:buFont typeface="Arial"/>
              <a:buChar char="•"/>
              <a:defRPr/>
            </a:pPr>
            <a:r>
              <a:rPr lang="fr-FR" b="0" i="1" dirty="0">
                <a:solidFill>
                  <a:srgbClr val="212529"/>
                </a:solidFill>
                <a:effectLst/>
                <a:latin typeface="Open Sans" panose="020B0606030504020204" pitchFamily="34" charset="0"/>
              </a:rPr>
              <a:t>Loi sur la Cour suprême</a:t>
            </a:r>
            <a:r>
              <a:rPr lang="fr-FR" b="0" i="0" dirty="0">
                <a:solidFill>
                  <a:srgbClr val="212529"/>
                </a:solidFill>
                <a:effectLst/>
                <a:latin typeface="Open Sans" panose="020B0606030504020204" pitchFamily="34" charset="0"/>
              </a:rPr>
              <a:t>, LRC 1985, c S-26, art 53.  </a:t>
            </a:r>
            <a:endParaRPr lang="fr-CA" dirty="0">
              <a:effectLst/>
              <a:ea typeface="Calibri" panose="020F0502020204030204"/>
              <a:cs typeface="Calibri" panose="020F0502020204030204"/>
            </a:endParaRPr>
          </a:p>
          <a:p>
            <a:pPr marL="171450" indent="-171450">
              <a:buFont typeface="Arial"/>
              <a:buChar char="•"/>
              <a:defRPr/>
            </a:pPr>
            <a:r>
              <a:rPr lang="fr-CA" dirty="0">
                <a:ea typeface="Calibri"/>
                <a:cs typeface="Calibri"/>
              </a:rPr>
              <a:t>Andrea </a:t>
            </a:r>
            <a:r>
              <a:rPr lang="fr-CA" dirty="0" err="1">
                <a:ea typeface="Calibri"/>
                <a:cs typeface="Calibri"/>
              </a:rPr>
              <a:t>Batiston</a:t>
            </a:r>
            <a:r>
              <a:rPr lang="fr-CA" dirty="0">
                <a:ea typeface="Calibri"/>
                <a:cs typeface="Calibri"/>
              </a:rPr>
              <a:t>, "The Legal </a:t>
            </a:r>
            <a:r>
              <a:rPr lang="fr-CA" dirty="0" err="1">
                <a:ea typeface="Calibri"/>
                <a:cs typeface="Calibri"/>
              </a:rPr>
              <a:t>History</a:t>
            </a:r>
            <a:r>
              <a:rPr lang="fr-CA" dirty="0">
                <a:ea typeface="Calibri"/>
                <a:cs typeface="Calibri"/>
              </a:rPr>
              <a:t> of </a:t>
            </a:r>
            <a:r>
              <a:rPr lang="fr-CA" dirty="0" err="1">
                <a:ea typeface="Calibri"/>
                <a:cs typeface="Calibri"/>
              </a:rPr>
              <a:t>Same-Sex</a:t>
            </a:r>
            <a:r>
              <a:rPr lang="fr-CA" dirty="0">
                <a:ea typeface="Calibri"/>
                <a:cs typeface="Calibri"/>
              </a:rPr>
              <a:t> </a:t>
            </a:r>
            <a:r>
              <a:rPr lang="fr-CA" dirty="0" err="1">
                <a:ea typeface="Calibri"/>
                <a:cs typeface="Calibri"/>
              </a:rPr>
              <a:t>Marriage</a:t>
            </a:r>
            <a:r>
              <a:rPr lang="fr-CA" dirty="0">
                <a:ea typeface="Calibri"/>
                <a:cs typeface="Calibri"/>
              </a:rPr>
              <a:t> in Canada" (2014) 39:1 Canadian Law Library </a:t>
            </a:r>
            <a:r>
              <a:rPr lang="fr-CA" dirty="0" err="1">
                <a:ea typeface="Calibri"/>
                <a:cs typeface="Calibri"/>
              </a:rPr>
              <a:t>Review</a:t>
            </a:r>
            <a:r>
              <a:rPr lang="fr-CA" dirty="0">
                <a:ea typeface="Calibri"/>
                <a:cs typeface="Calibri"/>
              </a:rPr>
              <a:t> 11: </a:t>
            </a:r>
            <a:r>
              <a:rPr lang="fr-CA" dirty="0">
                <a:hlinkClick r:id="rId3"/>
              </a:rPr>
              <a:t>JuriBistro UNIK - CAIJ</a:t>
            </a:r>
            <a:r>
              <a:rPr lang="fr-CA" dirty="0"/>
              <a:t>  </a:t>
            </a:r>
            <a:endParaRPr lang="fr-CA" dirty="0">
              <a:ea typeface="Calibri"/>
              <a:cs typeface="Calibri"/>
            </a:endParaRPr>
          </a:p>
          <a:p>
            <a:pPr marL="171450" indent="-171450">
              <a:buFont typeface="Arial"/>
              <a:buChar char="•"/>
              <a:defRPr/>
            </a:pPr>
            <a:r>
              <a:rPr lang="fr-CA" dirty="0">
                <a:ea typeface="Calibri"/>
                <a:cs typeface="Calibri"/>
              </a:rPr>
              <a:t>Alain Roy, "Les couples de même sexe en droit québécois" (2005) 35 Revue générale de droit 167-168: </a:t>
            </a:r>
            <a:r>
              <a:rPr lang="fr-CA" dirty="0">
                <a:hlinkClick r:id="rId4"/>
              </a:rPr>
              <a:t>JuriBistro UNIK - CAIJ</a:t>
            </a:r>
            <a:r>
              <a:rPr lang="fr-CA" dirty="0"/>
              <a:t> </a:t>
            </a:r>
          </a:p>
          <a:p>
            <a:pPr marL="171450" indent="-171450">
              <a:buFont typeface="Arial"/>
              <a:buChar char="•"/>
              <a:defRPr/>
            </a:pPr>
            <a:r>
              <a:rPr lang="fr-CA" dirty="0">
                <a:effectLst/>
              </a:rPr>
              <a:t>Henri Brun, Guy Tremblay et Eugénie Brouillet, </a:t>
            </a:r>
            <a:r>
              <a:rPr lang="fr-CA" i="1" dirty="0">
                <a:effectLst/>
              </a:rPr>
              <a:t>Droit constitutionnel</a:t>
            </a:r>
            <a:r>
              <a:rPr lang="fr-CA" dirty="0">
                <a:effectLst/>
              </a:rPr>
              <a:t>, 6</a:t>
            </a:r>
            <a:r>
              <a:rPr lang="fr-CA" baseline="30000" dirty="0">
                <a:effectLst/>
              </a:rPr>
              <a:t>e</a:t>
            </a:r>
            <a:r>
              <a:rPr lang="fr-CA" dirty="0">
                <a:effectLst/>
              </a:rPr>
              <a:t> éd., Cowansville, 2014 au para X.123. </a:t>
            </a:r>
            <a:endParaRPr lang="fr-CA" dirty="0">
              <a:ea typeface="Calibri"/>
              <a:cs typeface="Calibri"/>
            </a:endParaRPr>
          </a:p>
          <a:p>
            <a:pPr marL="171450" indent="-171450">
              <a:buFont typeface="Arial"/>
              <a:buChar char="•"/>
              <a:defRPr/>
            </a:pPr>
            <a:endParaRPr lang="fr-CA" dirty="0">
              <a:ea typeface="Calibri"/>
              <a:cs typeface="Calibri"/>
            </a:endParaRPr>
          </a:p>
          <a:p>
            <a:pPr marL="171450" indent="-171450">
              <a:buFont typeface="Arial"/>
              <a:buChar char="•"/>
              <a:defRPr/>
            </a:pPr>
            <a:endParaRPr lang="fr-CA" dirty="0">
              <a:ea typeface="Calibri"/>
              <a:cs typeface="Calibri"/>
            </a:endParaRPr>
          </a:p>
        </p:txBody>
      </p:sp>
      <p:sp>
        <p:nvSpPr>
          <p:cNvPr id="4" name="Espace réservé du numéro de diapositive 3"/>
          <p:cNvSpPr>
            <a:spLocks noGrp="1"/>
          </p:cNvSpPr>
          <p:nvPr>
            <p:ph type="sldNum" sz="quarter" idx="5"/>
          </p:nvPr>
        </p:nvSpPr>
        <p:spPr/>
        <p:txBody>
          <a:bodyPr/>
          <a:lstStyle/>
          <a:p>
            <a:fld id="{CFD6638E-F0C5-4DB6-974E-C04E7D80AB38}" type="slidenum">
              <a:rPr lang="fr-FR"/>
              <a:t>33</a:t>
            </a:fld>
            <a:endParaRPr lang="fr-FR"/>
          </a:p>
        </p:txBody>
      </p:sp>
    </p:spTree>
    <p:extLst>
      <p:ext uri="{BB962C8B-B14F-4D97-AF65-F5344CB8AC3E}">
        <p14:creationId xmlns:p14="http://schemas.microsoft.com/office/powerpoint/2010/main" val="2617893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b="1" i="0" u="none" strike="noStrike" dirty="0">
                <a:solidFill>
                  <a:srgbClr val="000000"/>
                </a:solidFill>
                <a:effectLst/>
                <a:latin typeface="Calibri" panose="020F0502020204030204" pitchFamily="34" charset="0"/>
              </a:rPr>
              <a:t>INFORMATION AUX ÉLÈVES</a:t>
            </a:r>
          </a:p>
          <a:p>
            <a:pPr marL="171450" indent="-171450">
              <a:buFont typeface="Wingdings" panose="05000000000000000000" pitchFamily="2" charset="2"/>
              <a:buChar char="q"/>
            </a:pPr>
            <a:endParaRPr lang="fr-FR" sz="1000" b="1" i="0" u="none" strike="noStrike" dirty="0">
              <a:solidFill>
                <a:srgbClr val="000000"/>
              </a:solidFill>
              <a:effectLst/>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fr-CA" sz="1200" b="0" i="0" u="none" strike="noStrike" dirty="0">
                <a:solidFill>
                  <a:srgbClr val="000000"/>
                </a:solidFill>
                <a:effectLst/>
                <a:latin typeface="Aptos" panose="020B0004020202020204" pitchFamily="34" charset="0"/>
              </a:rPr>
              <a:t>Suite aux réponses de la Cour suprême, le Parlement du Canada va de l’avant avec son projet de loi. Le 19 juillet 2005, il adopte la Loi sur le mariage civil, qui permet à deux personnes du même sexe de se marier. </a:t>
            </a:r>
          </a:p>
          <a:p>
            <a:pPr marL="285750" indent="-285750">
              <a:buFont typeface="Wingdings" panose="05000000000000000000" pitchFamily="2" charset="2"/>
              <a:buChar char="q"/>
            </a:pPr>
            <a:r>
              <a:rPr lang="fr-CA" sz="1200" b="0" i="0" u="none" strike="noStrike" dirty="0">
                <a:solidFill>
                  <a:srgbClr val="000000"/>
                </a:solidFill>
                <a:effectLst/>
                <a:latin typeface="Aptos" panose="020B0004020202020204" pitchFamily="34" charset="0"/>
              </a:rPr>
              <a:t>Le mariage gai est officiellement permis! </a:t>
            </a:r>
            <a:endParaRPr lang="fr-CA" sz="1200" dirty="0">
              <a:cs typeface="Arial" panose="020B0604020202020204"/>
            </a:endParaRPr>
          </a:p>
          <a:p>
            <a:pPr marL="285750" indent="-285750">
              <a:buFont typeface="Wingdings" panose="05000000000000000000" pitchFamily="2" charset="2"/>
              <a:buChar char="q"/>
            </a:pPr>
            <a:endParaRPr lang="fr-CA" sz="1200" b="0" i="0" u="none" strike="noStrike" dirty="0">
              <a:solidFill>
                <a:srgbClr val="000000"/>
              </a:solidFill>
              <a:effectLst/>
              <a:latin typeface="Aptos" panose="020B0004020202020204" pitchFamily="34" charset="0"/>
            </a:endParaRPr>
          </a:p>
          <a:p>
            <a:pPr marL="285750" indent="-285750">
              <a:buFont typeface="Wingdings" panose="05000000000000000000" pitchFamily="2" charset="2"/>
              <a:buChar char="q"/>
            </a:pPr>
            <a:endParaRPr lang="fr-CA" sz="1200" b="0" i="0" u="none" strike="noStrike" dirty="0">
              <a:solidFill>
                <a:srgbClr val="000000"/>
              </a:solidFill>
              <a:effectLst/>
              <a:latin typeface="Aptos" panose="020B0004020202020204" pitchFamily="34" charset="0"/>
            </a:endParaRPr>
          </a:p>
          <a:p>
            <a:pPr marL="0" indent="0">
              <a:buFont typeface="Wingdings" panose="05000000000000000000" pitchFamily="2" charset="2"/>
              <a:buNone/>
            </a:pPr>
            <a:r>
              <a:rPr lang="fr-CA" sz="1600" b="1" i="0" u="none" strike="noStrike" dirty="0">
                <a:solidFill>
                  <a:srgbClr val="000000"/>
                </a:solidFill>
                <a:effectLst/>
                <a:latin typeface="Aptos" panose="020B0004020202020204" pitchFamily="34" charset="0"/>
              </a:rPr>
              <a:t>CONCLUSION</a:t>
            </a:r>
          </a:p>
          <a:p>
            <a:pPr marL="285750" indent="-285750">
              <a:buFont typeface="Wingdings" panose="05000000000000000000" pitchFamily="2" charset="2"/>
              <a:buChar char="q"/>
            </a:pPr>
            <a:r>
              <a:rPr lang="fr-CA" sz="1600" b="0" i="0" u="none" strike="noStrike" dirty="0">
                <a:solidFill>
                  <a:srgbClr val="000000"/>
                </a:solidFill>
                <a:effectLst/>
                <a:latin typeface="Aptos" panose="020B0004020202020204" pitchFamily="34" charset="0"/>
              </a:rPr>
              <a:t>Le chemin a été long pour se rendre là. Mais grâce aux changements sociétaux, à l’implication de citoyennes et de citoyens, à des procès et ultimement, aux lois provinciales et fédérales qu’aujourd’hui, tous les adultes peuvent se marier. Et ce, peu importe leur orientation sexuelle! </a:t>
            </a:r>
            <a:endParaRPr lang="fr-CA" sz="1200" b="0" i="0" u="none" strike="noStrike" dirty="0">
              <a:solidFill>
                <a:srgbClr val="000000"/>
              </a:solidFill>
              <a:effectLst/>
              <a:latin typeface="Aptos" panose="020B0004020202020204" pitchFamily="34" charset="0"/>
            </a:endParaRPr>
          </a:p>
          <a:p>
            <a:pPr marL="285750" indent="-285750">
              <a:buFont typeface="Wingdings" panose="05000000000000000000" pitchFamily="2" charset="2"/>
              <a:buChar char="q"/>
            </a:pPr>
            <a:endParaRPr lang="fr-CA" b="1" dirty="0"/>
          </a:p>
          <a:p>
            <a:endParaRPr lang="fr-CA" b="1" dirty="0"/>
          </a:p>
          <a:p>
            <a:r>
              <a:rPr lang="fr-CA" b="1" dirty="0"/>
              <a:t>Sources:</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fr-FR" sz="1200" i="1" u="none" kern="1200" dirty="0">
                <a:solidFill>
                  <a:schemeClr val="tx1"/>
                </a:solidFill>
                <a:effectLst/>
                <a:latin typeface="+mn-lt"/>
                <a:ea typeface="+mn-ea"/>
                <a:cs typeface="+mn-cs"/>
              </a:rPr>
              <a:t>Loi sur </a:t>
            </a:r>
            <a:r>
              <a:rPr lang="fr-FR" i="1" dirty="0"/>
              <a:t>le</a:t>
            </a:r>
            <a:r>
              <a:rPr lang="fr-FR" sz="1200" i="1" u="none" kern="1200" dirty="0">
                <a:solidFill>
                  <a:schemeClr val="tx1"/>
                </a:solidFill>
                <a:effectLst/>
                <a:latin typeface="+mn-lt"/>
                <a:ea typeface="+mn-ea"/>
                <a:cs typeface="+mn-cs"/>
              </a:rPr>
              <a:t> mariage civil, </a:t>
            </a:r>
            <a:r>
              <a:rPr lang="fr-FR" sz="1200" kern="1200" dirty="0">
                <a:solidFill>
                  <a:schemeClr val="tx1"/>
                </a:solidFill>
                <a:effectLst/>
                <a:latin typeface="+mn-lt"/>
                <a:ea typeface="+mn-ea"/>
                <a:cs typeface="+mn-cs"/>
              </a:rPr>
              <a:t>LC 2005, c 33.</a:t>
            </a:r>
            <a:endParaRPr lang="fr-CA" dirty="0">
              <a:effectLst/>
            </a:endParaRPr>
          </a:p>
          <a:p>
            <a:pPr marL="171450" indent="-171450">
              <a:buFont typeface="Arial,Sans-Serif"/>
              <a:buChar char="•"/>
              <a:defRPr/>
            </a:pPr>
            <a:r>
              <a:rPr lang="fr-CA" dirty="0"/>
              <a:t>Andrea </a:t>
            </a:r>
            <a:r>
              <a:rPr lang="fr-CA" dirty="0" err="1"/>
              <a:t>Batiston</a:t>
            </a:r>
            <a:r>
              <a:rPr lang="fr-CA" dirty="0"/>
              <a:t>, "The Legal </a:t>
            </a:r>
            <a:r>
              <a:rPr lang="fr-CA" dirty="0" err="1"/>
              <a:t>History</a:t>
            </a:r>
            <a:r>
              <a:rPr lang="fr-CA" dirty="0"/>
              <a:t> of </a:t>
            </a:r>
            <a:r>
              <a:rPr lang="fr-CA" dirty="0" err="1"/>
              <a:t>Same-Sex</a:t>
            </a:r>
            <a:r>
              <a:rPr lang="fr-CA" dirty="0"/>
              <a:t> </a:t>
            </a:r>
            <a:r>
              <a:rPr lang="fr-CA" dirty="0" err="1"/>
              <a:t>Marriage</a:t>
            </a:r>
            <a:r>
              <a:rPr lang="fr-CA" dirty="0"/>
              <a:t> in Canada" (2014) 39:1 Canadian Law Library </a:t>
            </a:r>
            <a:r>
              <a:rPr lang="fr-CA" dirty="0" err="1"/>
              <a:t>Review</a:t>
            </a:r>
            <a:r>
              <a:rPr lang="fr-CA" dirty="0"/>
              <a:t> 11: </a:t>
            </a:r>
            <a:r>
              <a:rPr lang="fr-CA" dirty="0">
                <a:hlinkClick r:id="rId3"/>
              </a:rPr>
              <a:t>JuriBistro UNIK - CAIJ</a:t>
            </a:r>
            <a:r>
              <a:rPr lang="fr-CA" dirty="0"/>
              <a:t> </a:t>
            </a:r>
            <a:endParaRPr lang="fr-FR" dirty="0">
              <a:effectLst/>
              <a:ea typeface="Calibri"/>
              <a:cs typeface="Calibri"/>
            </a:endParaRPr>
          </a:p>
          <a:p>
            <a:pPr marL="171450" indent="-171450">
              <a:buFont typeface="Arial,Sans-Serif"/>
              <a:buChar char="•"/>
            </a:pPr>
            <a:endParaRPr lang="fr-CA" dirty="0"/>
          </a:p>
          <a:p>
            <a:pPr marL="171450" indent="-171450">
              <a:buFont typeface="Arial,Sans-Serif"/>
              <a:buChar char="•"/>
            </a:pPr>
            <a:endParaRPr lang="fr-CA" dirty="0">
              <a:ea typeface="Calibri" panose="020F0502020204030204"/>
              <a:cs typeface="Calibri" panose="020F0502020204030204"/>
            </a:endParaRPr>
          </a:p>
        </p:txBody>
      </p:sp>
      <p:sp>
        <p:nvSpPr>
          <p:cNvPr id="4" name="Espace réservé du numéro de diapositive 3"/>
          <p:cNvSpPr>
            <a:spLocks noGrp="1"/>
          </p:cNvSpPr>
          <p:nvPr>
            <p:ph type="sldNum" sz="quarter" idx="5"/>
          </p:nvPr>
        </p:nvSpPr>
        <p:spPr/>
        <p:txBody>
          <a:bodyPr/>
          <a:lstStyle/>
          <a:p>
            <a:fld id="{CFD6638E-F0C5-4DB6-974E-C04E7D80AB38}" type="slidenum">
              <a:rPr lang="fr-FR"/>
              <a:t>34</a:t>
            </a:fld>
            <a:endParaRPr lang="fr-FR"/>
          </a:p>
        </p:txBody>
      </p:sp>
    </p:spTree>
    <p:extLst>
      <p:ext uri="{BB962C8B-B14F-4D97-AF65-F5344CB8AC3E}">
        <p14:creationId xmlns:p14="http://schemas.microsoft.com/office/powerpoint/2010/main" val="248265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1" i="0" u="none" strike="noStrike" dirty="0">
                <a:solidFill>
                  <a:srgbClr val="000000"/>
                </a:solidFill>
                <a:effectLst/>
                <a:latin typeface="Calibri" panose="020F0502020204030204" pitchFamily="34" charset="0"/>
              </a:rPr>
              <a:t>NOTES À LA PERSONNE ENSEIGNANTE</a:t>
            </a:r>
          </a:p>
          <a:p>
            <a:endParaRPr lang="fr-FR" dirty="0"/>
          </a:p>
          <a:p>
            <a:pPr marL="171450" indent="-171450">
              <a:buFont typeface="Wingdings" panose="05000000000000000000" pitchFamily="2" charset="2"/>
              <a:buChar char="q"/>
            </a:pPr>
            <a:r>
              <a:rPr lang="fr-FR" dirty="0"/>
              <a:t>Corriger l’ordre chronologique des documents du dossier avec les élèves et partager des informations complémentaires.</a:t>
            </a:r>
          </a:p>
          <a:p>
            <a:pPr marL="171450" indent="-171450">
              <a:buFont typeface="Wingdings" panose="05000000000000000000" pitchFamily="2" charset="2"/>
              <a:buChar char="q"/>
            </a:pPr>
            <a:r>
              <a:rPr lang="fr-FR" dirty="0"/>
              <a:t>Cliquer pour afficher les éléments sur la diapositive.</a:t>
            </a:r>
          </a:p>
          <a:p>
            <a:pPr marL="171450" indent="-171450">
              <a:buFont typeface="Wingdings" panose="05000000000000000000" pitchFamily="2" charset="2"/>
              <a:buChar char="q"/>
            </a:pPr>
            <a:endParaRPr lang="fr-FR"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800" b="1" i="0" kern="1200" dirty="0">
                <a:solidFill>
                  <a:srgbClr val="000000"/>
                </a:solidFill>
                <a:effectLst/>
                <a:latin typeface="Arial" panose="020B0604020202020204" pitchFamily="34" charset="0"/>
                <a:ea typeface="+mn-ea"/>
                <a:cs typeface="+mn-cs"/>
              </a:rPr>
              <a:t>INFORMATIONS POUR LES ÉLÈVES  </a:t>
            </a:r>
            <a:endParaRPr lang="fr-CA" dirty="0">
              <a:effectLst/>
            </a:endParaRPr>
          </a:p>
          <a:p>
            <a:endParaRPr lang="fr-FR" dirty="0"/>
          </a:p>
          <a:p>
            <a:pPr marL="285750" indent="-285750" algn="l" rtl="0" fontAlgn="base">
              <a:buFont typeface="Arial" panose="020B0604020202020204" pitchFamily="34" charset="0"/>
              <a:buChar char="•"/>
            </a:pPr>
            <a:r>
              <a:rPr lang="fr-CA" sz="1800" b="0" i="0" dirty="0">
                <a:solidFill>
                  <a:srgbClr val="000000"/>
                </a:solidFill>
                <a:effectLst/>
                <a:highlight>
                  <a:srgbClr val="FFFF00"/>
                </a:highlight>
                <a:latin typeface="Arial" panose="020B0604020202020204" pitchFamily="34" charset="0"/>
              </a:rPr>
              <a:t>De 1892 à 1969 :</a:t>
            </a:r>
            <a:r>
              <a:rPr lang="fr-CA" sz="1800" b="0" i="0" dirty="0">
                <a:solidFill>
                  <a:srgbClr val="000000"/>
                </a:solidFill>
                <a:effectLst/>
                <a:highlight>
                  <a:srgbClr val="FFFFFF"/>
                </a:highlight>
                <a:latin typeface="Arial" panose="020B0604020202020204" pitchFamily="34" charset="0"/>
              </a:rPr>
              <a:t> L’homosexualité est un crime. Interdit par le Code criminel (Document 3).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fr-CA" sz="1800" b="0" i="0" dirty="0">
                <a:solidFill>
                  <a:srgbClr val="000000"/>
                </a:solidFill>
                <a:effectLst/>
                <a:highlight>
                  <a:srgbClr val="FFFF00"/>
                </a:highlight>
                <a:latin typeface="Arial" panose="020B0604020202020204" pitchFamily="34" charset="0"/>
              </a:rPr>
              <a:t>1969 :</a:t>
            </a:r>
            <a:r>
              <a:rPr lang="fr-CA" sz="1800" b="0" i="0" dirty="0">
                <a:solidFill>
                  <a:srgbClr val="000000"/>
                </a:solidFill>
                <a:effectLst/>
                <a:highlight>
                  <a:srgbClr val="FFFFFF"/>
                </a:highlight>
                <a:latin typeface="Arial" panose="020B0604020202020204" pitchFamily="34" charset="0"/>
              </a:rPr>
              <a:t> </a:t>
            </a:r>
            <a:r>
              <a:rPr lang="fr-CA" sz="1800" dirty="0">
                <a:highlight>
                  <a:srgbClr val="FFFFFF"/>
                </a:highlight>
              </a:rPr>
              <a:t>Le gouvernement du premier ministre Pierre </a:t>
            </a:r>
            <a:r>
              <a:rPr lang="fr-CA" sz="1800">
                <a:highlight>
                  <a:srgbClr val="FFFFFF"/>
                </a:highlight>
              </a:rPr>
              <a:t>Elliott Trudeau </a:t>
            </a:r>
            <a:r>
              <a:rPr lang="fr-CA" sz="1800" b="0" i="0">
                <a:solidFill>
                  <a:srgbClr val="000000"/>
                </a:solidFill>
                <a:effectLst/>
                <a:highlight>
                  <a:srgbClr val="FFFFFF"/>
                </a:highlight>
                <a:latin typeface="Arial" panose="020B0604020202020204" pitchFamily="34" charset="0"/>
              </a:rPr>
              <a:t>adopte </a:t>
            </a:r>
            <a:r>
              <a:rPr lang="fr-CA" sz="1800" b="0" i="0" dirty="0">
                <a:solidFill>
                  <a:srgbClr val="000000"/>
                </a:solidFill>
                <a:effectLst/>
                <a:highlight>
                  <a:srgbClr val="FFFFFF"/>
                </a:highlight>
                <a:latin typeface="Arial" panose="020B0604020202020204" pitchFamily="34" charset="0"/>
              </a:rPr>
              <a:t>le projet de loi C-150, qui vient modifier le Code criminel.  (Document 1).   </a:t>
            </a:r>
          </a:p>
          <a:p>
            <a:pPr marL="742950" lvl="1" indent="-285750" algn="l" rtl="0" fontAlgn="base">
              <a:buFont typeface="Arial" panose="020B0604020202020204" pitchFamily="34" charset="0"/>
              <a:buChar char="•"/>
            </a:pPr>
            <a:r>
              <a:rPr lang="fr-CA" sz="1800" b="0" i="0" dirty="0">
                <a:solidFill>
                  <a:srgbClr val="000000"/>
                </a:solidFill>
                <a:effectLst/>
                <a:highlight>
                  <a:srgbClr val="FFFFFF"/>
                </a:highlight>
                <a:latin typeface="Arial" panose="020B0604020202020204" pitchFamily="34" charset="0"/>
              </a:rPr>
              <a:t>Conséquence : le projet de loi décriminalise les relations homosexuelles entre deux adultes consentants</a:t>
            </a:r>
            <a:r>
              <a:rPr lang="fr-CA" sz="1800" b="0" i="0" baseline="30000" dirty="0">
                <a:solidFill>
                  <a:srgbClr val="000000"/>
                </a:solidFill>
                <a:effectLst/>
                <a:highlight>
                  <a:srgbClr val="FFFFFF"/>
                </a:highlight>
                <a:latin typeface="Arial" panose="020B0604020202020204" pitchFamily="34" charset="0"/>
              </a:rPr>
              <a:t>.</a:t>
            </a:r>
            <a:r>
              <a:rPr lang="fr-CA" sz="1800" b="0" i="0" dirty="0">
                <a:solidFill>
                  <a:srgbClr val="000000"/>
                </a:solidFill>
                <a:effectLst/>
                <a:highlight>
                  <a:srgbClr val="FFFFFF"/>
                </a:highlight>
                <a:latin typeface="Arial" panose="020B0604020202020204" pitchFamily="34" charset="0"/>
              </a:rPr>
              <a:t> </a:t>
            </a:r>
          </a:p>
          <a:p>
            <a:pPr marL="742950" lvl="1" indent="-285750" algn="l" rtl="0" fontAlgn="base">
              <a:buFont typeface="Arial" panose="020B0604020202020204" pitchFamily="34" charset="0"/>
              <a:buChar char="•"/>
            </a:pPr>
            <a:r>
              <a:rPr lang="fr-CA" sz="1800" b="0" i="0" dirty="0">
                <a:solidFill>
                  <a:srgbClr val="000000"/>
                </a:solidFill>
                <a:effectLst/>
                <a:highlight>
                  <a:srgbClr val="FFFFFF"/>
                </a:highlight>
                <a:latin typeface="Arial" panose="020B0604020202020204" pitchFamily="34" charset="0"/>
              </a:rPr>
              <a:t>Attention : L’âge de la majorité était alors de 21 ans ! C’est passé à 18 ans le 1er janvier 1972.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fr-CA" sz="1800" b="0" i="0" dirty="0">
                <a:solidFill>
                  <a:srgbClr val="000000"/>
                </a:solidFill>
                <a:effectLst/>
                <a:highlight>
                  <a:srgbClr val="FFFF00"/>
                </a:highlight>
                <a:latin typeface="Arial" panose="020B0604020202020204" pitchFamily="34" charset="0"/>
              </a:rPr>
              <a:t>1977 :</a:t>
            </a:r>
            <a:r>
              <a:rPr lang="fr-CA" sz="1800" b="0" i="0" dirty="0">
                <a:solidFill>
                  <a:srgbClr val="000000"/>
                </a:solidFill>
                <a:effectLst/>
                <a:highlight>
                  <a:srgbClr val="FFFFFF"/>
                </a:highlight>
                <a:latin typeface="Arial" panose="020B0604020202020204" pitchFamily="34" charset="0"/>
              </a:rPr>
              <a:t> L’orientation sexuelle devient un motif interdit de discrimination dans la </a:t>
            </a:r>
            <a:r>
              <a:rPr lang="fr-CA" sz="1800" b="0" i="1" dirty="0">
                <a:solidFill>
                  <a:srgbClr val="000000"/>
                </a:solidFill>
                <a:effectLst/>
                <a:highlight>
                  <a:srgbClr val="FFFFFF"/>
                </a:highlight>
                <a:latin typeface="Arial" panose="020B0604020202020204" pitchFamily="34" charset="0"/>
              </a:rPr>
              <a:t>Charte des droits et libertés de la personne</a:t>
            </a:r>
            <a:r>
              <a:rPr lang="fr-CA" sz="1800" b="0" i="0" dirty="0">
                <a:solidFill>
                  <a:srgbClr val="000000"/>
                </a:solidFill>
                <a:effectLst/>
                <a:highlight>
                  <a:srgbClr val="FFFFFF"/>
                </a:highlight>
                <a:latin typeface="Arial" panose="020B0604020202020204" pitchFamily="34" charset="0"/>
              </a:rPr>
              <a:t> (Québec).  Soit un an après l’entrée en vigueur de la Charte québécoise.   </a:t>
            </a:r>
          </a:p>
          <a:p>
            <a:pPr marL="285750" indent="-285750" algn="l" rtl="0" fontAlgn="base">
              <a:buFont typeface="Arial" panose="020B0604020202020204" pitchFamily="34" charset="0"/>
              <a:buChar char="•"/>
            </a:pPr>
            <a:r>
              <a:rPr lang="fr-CA" sz="1800" b="0" i="0" dirty="0">
                <a:solidFill>
                  <a:srgbClr val="000000"/>
                </a:solidFill>
                <a:effectLst/>
                <a:highlight>
                  <a:srgbClr val="FFFF00"/>
                </a:highlight>
                <a:latin typeface="Arial" panose="020B0604020202020204" pitchFamily="34" charset="0"/>
              </a:rPr>
              <a:t>1995 :</a:t>
            </a:r>
            <a:r>
              <a:rPr lang="fr-CA" sz="1800" b="0" i="0" dirty="0">
                <a:solidFill>
                  <a:srgbClr val="000000"/>
                </a:solidFill>
                <a:effectLst/>
                <a:highlight>
                  <a:srgbClr val="FFFFFF"/>
                </a:highlight>
                <a:latin typeface="Arial" panose="020B0604020202020204" pitchFamily="34" charset="0"/>
              </a:rPr>
              <a:t> La Cour suprême du Canada reconnait que l’orientation sexuelle est un motif de discrimination interdit en vertu de la </a:t>
            </a:r>
            <a:r>
              <a:rPr lang="fr-CA" sz="1800" b="0" i="1" dirty="0">
                <a:solidFill>
                  <a:srgbClr val="000000"/>
                </a:solidFill>
                <a:effectLst/>
                <a:highlight>
                  <a:srgbClr val="FFFFFF"/>
                </a:highlight>
                <a:latin typeface="Arial" panose="020B0604020202020204" pitchFamily="34" charset="0"/>
              </a:rPr>
              <a:t>Charte canadienne des droits et libertés – décision Egan c Canada</a:t>
            </a:r>
            <a:r>
              <a:rPr lang="fr-CA" sz="1800" b="0" i="0" dirty="0">
                <a:solidFill>
                  <a:srgbClr val="000000"/>
                </a:solidFill>
                <a:effectLst/>
                <a:highlight>
                  <a:srgbClr val="FFFFFF"/>
                </a:highlight>
                <a:latin typeface="Arial" panose="020B0604020202020204" pitchFamily="34" charset="0"/>
              </a:rPr>
              <a:t>.</a:t>
            </a:r>
          </a:p>
          <a:p>
            <a:pPr marL="285750" indent="-285750" algn="l" rtl="0" fontAlgn="base">
              <a:buFont typeface="Arial" panose="020B0604020202020204" pitchFamily="34" charset="0"/>
              <a:buChar char="•"/>
            </a:pPr>
            <a:r>
              <a:rPr lang="fr-CA" sz="1800" b="0" i="0" dirty="0">
                <a:solidFill>
                  <a:srgbClr val="000000"/>
                </a:solidFill>
                <a:effectLst/>
                <a:highlight>
                  <a:srgbClr val="FFFF00"/>
                </a:highlight>
                <a:latin typeface="Arial" panose="020B0604020202020204" pitchFamily="34" charset="0"/>
              </a:rPr>
              <a:t>2002 :</a:t>
            </a:r>
            <a:r>
              <a:rPr lang="fr-CA" sz="1800" b="0" i="0" dirty="0">
                <a:solidFill>
                  <a:srgbClr val="000000"/>
                </a:solidFill>
                <a:effectLst/>
                <a:highlight>
                  <a:srgbClr val="FFFFFF"/>
                </a:highlight>
                <a:latin typeface="Arial" panose="020B0604020202020204" pitchFamily="34" charset="0"/>
              </a:rPr>
              <a:t> La Cour supérieure du Québec déclare inopérant l’article du Code civil du Québec qui proclame que le mariage est entre un homme et une femme : Hendricks c. Québec (Procureur général), 2002 CanLII 23808 (QC CS), &lt;</a:t>
            </a:r>
            <a:r>
              <a:rPr lang="fr-CA" sz="1800" b="0" i="0" u="sng" strike="noStrike" dirty="0">
                <a:solidFill>
                  <a:srgbClr val="467886"/>
                </a:solidFill>
                <a:effectLst/>
                <a:highlight>
                  <a:srgbClr val="FFFFFF"/>
                </a:highlight>
                <a:latin typeface="Arial" panose="020B0604020202020204" pitchFamily="34" charset="0"/>
                <a:hlinkClick r:id="rId3"/>
              </a:rPr>
              <a:t>https://canlii.ca/t/1cq14</a:t>
            </a:r>
            <a:r>
              <a:rPr lang="fr-CA" sz="1800" b="0" i="0" dirty="0">
                <a:solidFill>
                  <a:srgbClr val="000000"/>
                </a:solidFill>
                <a:effectLst/>
                <a:highlight>
                  <a:srgbClr val="FFFFFF"/>
                </a:highlight>
                <a:latin typeface="Arial" panose="020B0604020202020204" pitchFamily="34" charset="0"/>
              </a:rPr>
              <a:t>&gt;  (Document 6).   </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fr-CA" sz="1800" b="0" i="0" dirty="0">
                <a:solidFill>
                  <a:srgbClr val="000000"/>
                </a:solidFill>
                <a:effectLst/>
                <a:highlight>
                  <a:srgbClr val="00FFFF"/>
                </a:highlight>
                <a:latin typeface="Arial" panose="020B0604020202020204" pitchFamily="34" charset="0"/>
              </a:rPr>
              <a:t>Ce jugement sera porté en appel par des groupes religieux, mais l’appel échoue </a:t>
            </a:r>
            <a:r>
              <a:rPr lang="fr-CA" sz="1800" b="0" i="0" dirty="0">
                <a:solidFill>
                  <a:srgbClr val="000000"/>
                </a:solidFill>
                <a:effectLst/>
                <a:highlight>
                  <a:srgbClr val="FFFFFF"/>
                </a:highlight>
                <a:latin typeface="Arial" panose="020B0604020202020204" pitchFamily="34" charset="0"/>
              </a:rPr>
              <a:t>: Ligue catholique pour les droits de l'homme c. Hendricks, 2004 CanLII 76590 (QC CA), &lt;</a:t>
            </a:r>
            <a:r>
              <a:rPr lang="fr-CA" sz="1800" b="0" i="0" u="sng" strike="noStrike" dirty="0">
                <a:solidFill>
                  <a:srgbClr val="467886"/>
                </a:solidFill>
                <a:effectLst/>
                <a:highlight>
                  <a:srgbClr val="FFFFFF"/>
                </a:highlight>
                <a:latin typeface="Arial" panose="020B0604020202020204" pitchFamily="34" charset="0"/>
                <a:hlinkClick r:id="rId4"/>
              </a:rPr>
              <a:t>https://canlii.ca/t/gnt50</a:t>
            </a:r>
            <a:r>
              <a:rPr lang="fr-CA" sz="1800" b="0" i="0" dirty="0">
                <a:solidFill>
                  <a:srgbClr val="000000"/>
                </a:solidFill>
                <a:effectLst/>
                <a:highlight>
                  <a:srgbClr val="FFFFFF"/>
                </a:highlight>
                <a:latin typeface="Arial" panose="020B0604020202020204" pitchFamily="34" charset="0"/>
              </a:rPr>
              <a:t>&gt;  </a:t>
            </a:r>
            <a:r>
              <a:rPr lang="fr-CA" sz="1800" b="1" i="0" dirty="0">
                <a:solidFill>
                  <a:srgbClr val="000000"/>
                </a:solidFill>
                <a:effectLst/>
                <a:highlight>
                  <a:srgbClr val="FFFFFF"/>
                </a:highlight>
                <a:latin typeface="Arial" panose="020B0604020202020204" pitchFamily="34" charset="0"/>
              </a:rPr>
              <a:t> </a:t>
            </a:r>
            <a:endParaRPr lang="fr-CA" sz="1800" b="0" i="0" dirty="0">
              <a:solidFill>
                <a:srgbClr val="000000"/>
              </a:solidFill>
              <a:effectLst/>
              <a:highlight>
                <a:srgbClr val="FFFFFF"/>
              </a:highligh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highlight>
                  <a:srgbClr val="FFFF00"/>
                </a:highlight>
                <a:latin typeface="Arial" panose="020B0604020202020204" pitchFamily="34" charset="0"/>
              </a:rPr>
              <a:t>2002</a:t>
            </a:r>
            <a:r>
              <a:rPr lang="fr-CA" sz="1800" b="0" i="0" dirty="0">
                <a:solidFill>
                  <a:srgbClr val="000000"/>
                </a:solidFill>
                <a:effectLst/>
                <a:highlight>
                  <a:srgbClr val="FFFFFF"/>
                </a:highlight>
                <a:latin typeface="Arial" panose="020B0604020202020204" pitchFamily="34" charset="0"/>
              </a:rPr>
              <a:t> :  </a:t>
            </a:r>
          </a:p>
          <a:p>
            <a:pPr marL="742950" lvl="1" indent="-285750" algn="l" rtl="0" fontAlgn="base">
              <a:buFont typeface="Arial" panose="020B0604020202020204" pitchFamily="34" charset="0"/>
              <a:buChar char="•"/>
            </a:pPr>
            <a:r>
              <a:rPr lang="fr-CA" sz="1800" b="0" i="0" dirty="0">
                <a:solidFill>
                  <a:srgbClr val="000000"/>
                </a:solidFill>
                <a:effectLst/>
                <a:highlight>
                  <a:srgbClr val="FFFF00"/>
                </a:highlight>
                <a:latin typeface="Arial" panose="020B0604020202020204" pitchFamily="34" charset="0"/>
              </a:rPr>
              <a:t>Union civile</a:t>
            </a:r>
            <a:r>
              <a:rPr lang="fr-CA" sz="1800" b="0" i="0" dirty="0">
                <a:solidFill>
                  <a:srgbClr val="000000"/>
                </a:solidFill>
                <a:effectLst/>
                <a:highlight>
                  <a:srgbClr val="FFFFFF"/>
                </a:highlight>
                <a:latin typeface="Arial" panose="020B0604020202020204" pitchFamily="34" charset="0"/>
              </a:rPr>
              <a:t> est créée, institution qui permet aux personnes de même sexe de s’unir et de bénéficier des mêmes droits que les couples mariés.  (Document 2)</a:t>
            </a:r>
          </a:p>
          <a:p>
            <a:pPr marL="742950" lvl="1" indent="-285750" algn="l" rtl="0" fontAlgn="base">
              <a:buFont typeface="Arial" panose="020B0604020202020204" pitchFamily="34" charset="0"/>
              <a:buChar char="•"/>
            </a:pPr>
            <a:r>
              <a:rPr lang="fr-CA" sz="1800" b="0" i="0" dirty="0">
                <a:solidFill>
                  <a:srgbClr val="000000"/>
                </a:solidFill>
                <a:effectLst/>
                <a:highlight>
                  <a:srgbClr val="FFFFFF"/>
                </a:highlight>
                <a:latin typeface="Arial" panose="020B0604020202020204" pitchFamily="34" charset="0"/>
              </a:rPr>
              <a:t>L’adoption est ouverte à toute personne, qu’elle soit seule, mariée ou unie civilement, peu importe son orientation sexuelle.  </a:t>
            </a:r>
          </a:p>
          <a:p>
            <a:pPr marL="285750" lvl="0" indent="-285750" algn="l" rtl="0" fontAlgn="base">
              <a:buFont typeface="Arial" panose="020B0604020202020204" pitchFamily="34" charset="0"/>
              <a:buChar char="•"/>
            </a:pPr>
            <a:r>
              <a:rPr lang="fr-CA" sz="1800" b="0" i="0" dirty="0">
                <a:solidFill>
                  <a:srgbClr val="000000"/>
                </a:solidFill>
                <a:effectLst/>
                <a:highlight>
                  <a:srgbClr val="FFFF00"/>
                </a:highlight>
                <a:latin typeface="Arial" panose="020B0604020202020204" pitchFamily="34" charset="0"/>
              </a:rPr>
              <a:t>2004</a:t>
            </a:r>
            <a:r>
              <a:rPr lang="fr-CA" sz="1800" b="0" i="0" dirty="0">
                <a:solidFill>
                  <a:srgbClr val="000000"/>
                </a:solidFill>
                <a:effectLst/>
                <a:highlight>
                  <a:srgbClr val="FFFFFF"/>
                </a:highlight>
                <a:latin typeface="Arial" panose="020B0604020202020204" pitchFamily="34" charset="0"/>
              </a:rPr>
              <a:t> : La Cour suprême du Canada entend le renvoi relatif au mariage entre personnes du même sexe.</a:t>
            </a:r>
          </a:p>
          <a:p>
            <a:pPr marL="285750" indent="-285750" algn="l" rtl="0" fontAlgn="base">
              <a:buFont typeface="Arial" panose="020B0604020202020204" pitchFamily="34" charset="0"/>
              <a:buChar char="•"/>
            </a:pPr>
            <a:r>
              <a:rPr lang="fr-CA" sz="1800" b="0" i="0" dirty="0">
                <a:solidFill>
                  <a:srgbClr val="000000"/>
                </a:solidFill>
                <a:effectLst/>
                <a:highlight>
                  <a:srgbClr val="FFFF00"/>
                </a:highlight>
                <a:latin typeface="Arial" panose="020B0604020202020204" pitchFamily="34" charset="0"/>
              </a:rPr>
              <a:t>2005 :</a:t>
            </a:r>
            <a:r>
              <a:rPr lang="fr-CA" sz="1800" b="0" i="0" dirty="0">
                <a:solidFill>
                  <a:srgbClr val="000000"/>
                </a:solidFill>
                <a:effectLst/>
                <a:highlight>
                  <a:srgbClr val="FFFFFF"/>
                </a:highlight>
                <a:latin typeface="Arial" panose="020B0604020202020204" pitchFamily="34" charset="0"/>
              </a:rPr>
              <a:t> Le Canada permet le mariage entre personnes de même sexe. C’est le quatrième pays au monde à le permettre. (Document 4)</a:t>
            </a:r>
          </a:p>
        </p:txBody>
      </p:sp>
      <p:sp>
        <p:nvSpPr>
          <p:cNvPr id="4" name="Espace réservé du numéro de diapositive 3"/>
          <p:cNvSpPr>
            <a:spLocks noGrp="1"/>
          </p:cNvSpPr>
          <p:nvPr>
            <p:ph type="sldNum" sz="quarter" idx="5"/>
          </p:nvPr>
        </p:nvSpPr>
        <p:spPr/>
        <p:txBody>
          <a:bodyPr/>
          <a:lstStyle/>
          <a:p>
            <a:fld id="{ADDF40F7-9DEE-4674-AEC7-65F61D18733B}" type="slidenum">
              <a:t>35</a:t>
            </a:fld>
            <a:endParaRPr lang="fr-FR"/>
          </a:p>
        </p:txBody>
      </p:sp>
    </p:spTree>
    <p:extLst>
      <p:ext uri="{BB962C8B-B14F-4D97-AF65-F5344CB8AC3E}">
        <p14:creationId xmlns:p14="http://schemas.microsoft.com/office/powerpoint/2010/main" val="28956389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b="1" i="0" u="none" strike="noStrike" dirty="0">
                <a:solidFill>
                  <a:srgbClr val="000000"/>
                </a:solidFill>
                <a:effectLst/>
                <a:latin typeface="Calibri" panose="020F0502020204030204" pitchFamily="34" charset="0"/>
              </a:rPr>
              <a:t>NOTES À LA PERSONNE ENSEIGNANTE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dirty="0">
              <a:solidFill>
                <a:srgbClr val="000000"/>
              </a:solidFill>
              <a:effectLst/>
              <a:latin typeface="WordVisi_MSFontService"/>
            </a:endParaRPr>
          </a:p>
          <a:p>
            <a:pPr marL="171450" indent="-171450">
              <a:buFont typeface="Wingdings" panose="05000000000000000000" pitchFamily="2" charset="2"/>
              <a:buChar char="q"/>
            </a:pPr>
            <a:r>
              <a:rPr lang="fr-FR" b="0" i="0" dirty="0">
                <a:solidFill>
                  <a:srgbClr val="000000"/>
                </a:solidFill>
                <a:effectLst/>
                <a:latin typeface="WordVisi_MSFontService"/>
              </a:rPr>
              <a:t>Discuter et corriger les questions de l’activité. </a:t>
            </a:r>
          </a:p>
          <a:p>
            <a:endParaRPr lang="fr-FR" b="0" i="0" dirty="0">
              <a:solidFill>
                <a:srgbClr val="000000"/>
              </a:solidFill>
              <a:effectLst/>
              <a:latin typeface="WordVisi_MSFontService"/>
            </a:endParaRPr>
          </a:p>
          <a:p>
            <a:pPr marL="171450" indent="-171450">
              <a:buFont typeface="Wingdings" panose="05000000000000000000" pitchFamily="2" charset="2"/>
              <a:buChar char="q"/>
            </a:pPr>
            <a:r>
              <a:rPr lang="fr-FR" b="0" i="0" dirty="0">
                <a:solidFill>
                  <a:srgbClr val="000000"/>
                </a:solidFill>
                <a:effectLst/>
                <a:latin typeface="WordVisi_MSFontService"/>
              </a:rPr>
              <a:t>Question discussion : </a:t>
            </a:r>
          </a:p>
          <a:p>
            <a:pPr marL="228600" indent="-228600">
              <a:buFont typeface="+mj-lt"/>
              <a:buAutoNum type="arabicPeriod"/>
            </a:pPr>
            <a:r>
              <a:rPr lang="fr-CA" sz="1800" b="0" i="0" dirty="0">
                <a:solidFill>
                  <a:srgbClr val="000000"/>
                </a:solidFill>
                <a:effectLst/>
                <a:highlight>
                  <a:srgbClr val="FFFFFF"/>
                </a:highlight>
                <a:latin typeface="Arial" panose="020B0604020202020204" pitchFamily="34" charset="0"/>
              </a:rPr>
              <a:t>Qu’avez-vous appris de nouveaux sur l’évolution du droit au mariage entre personnes de même sexe en faisant cet exercice? Nommez au moins deux éléments. </a:t>
            </a:r>
            <a:endParaRPr lang="fr-FR" sz="1800" b="0" i="0" dirty="0">
              <a:solidFill>
                <a:srgbClr val="000000"/>
              </a:solidFill>
              <a:effectLst/>
              <a:highlight>
                <a:srgbClr val="FFFFFF"/>
              </a:highlight>
              <a:latin typeface="WordVisi_MSFontService"/>
            </a:endParaRPr>
          </a:p>
          <a:p>
            <a:pPr marL="228600" indent="-228600">
              <a:buFont typeface="+mj-lt"/>
              <a:buAutoNum type="arabicPeriod"/>
            </a:pPr>
            <a:endParaRPr lang="fr-FR" dirty="0"/>
          </a:p>
          <a:p>
            <a:pPr marL="171450" indent="-171450">
              <a:buFont typeface="Wingdings" panose="05000000000000000000" pitchFamily="2" charset="2"/>
              <a:buChar char="q"/>
            </a:pPr>
            <a:r>
              <a:rPr lang="fr-FR" dirty="0"/>
              <a:t>Scénarios :</a:t>
            </a:r>
          </a:p>
          <a:p>
            <a:pPr marL="228600" indent="-228600">
              <a:buFont typeface="+mj-lt"/>
              <a:buAutoNum type="arabicPeriod"/>
            </a:pPr>
            <a:r>
              <a:rPr lang="fr-CA" sz="1800" b="0" i="0" dirty="0">
                <a:solidFill>
                  <a:srgbClr val="000000"/>
                </a:solidFill>
                <a:effectLst/>
                <a:highlight>
                  <a:srgbClr val="FFFFFF"/>
                </a:highlight>
                <a:latin typeface="Arial" panose="020B0604020202020204" pitchFamily="34" charset="0"/>
              </a:rPr>
              <a:t>Joël est très amoureux de Pierre. C’est l’année 1902. Joël veut démontrer son amour en embrassant Pierre. Est-ce que la loi de 1902 le permet? Quelles peuvent être les conséquences?  </a:t>
            </a:r>
          </a:p>
          <a:p>
            <a:pPr marL="457200" lvl="1" indent="0">
              <a:buFont typeface="+mj-lt"/>
              <a:buNone/>
            </a:pPr>
            <a:r>
              <a:rPr lang="fr-CA" sz="1800" b="1" i="0" dirty="0">
                <a:solidFill>
                  <a:srgbClr val="000000"/>
                </a:solidFill>
                <a:effectLst/>
                <a:highlight>
                  <a:srgbClr val="FFFFFF"/>
                </a:highlight>
                <a:latin typeface="Arial" panose="020B0604020202020204" pitchFamily="34" charset="0"/>
              </a:rPr>
              <a:t>Non. L’homosexualité était criminalisée à cette époque. Joël et Pierre pourraient aller en prison.</a:t>
            </a:r>
            <a:r>
              <a:rPr lang="fr-CA" sz="1800" b="0" i="0" dirty="0">
                <a:solidFill>
                  <a:srgbClr val="000000"/>
                </a:solidFill>
                <a:effectLst/>
                <a:highlight>
                  <a:srgbClr val="FFFFFF"/>
                </a:highlight>
                <a:latin typeface="Arial" panose="020B0604020202020204" pitchFamily="34" charset="0"/>
              </a:rPr>
              <a:t> </a:t>
            </a:r>
            <a:endParaRPr lang="fr-FR" sz="1800" b="0" i="0" dirty="0">
              <a:solidFill>
                <a:srgbClr val="000000"/>
              </a:solidFill>
              <a:effectLst/>
              <a:highlight>
                <a:srgbClr val="FFFFFF"/>
              </a:highlight>
              <a:latin typeface="Arial" panose="020B0604020202020204" pitchFamily="34" charset="0"/>
            </a:endParaRPr>
          </a:p>
          <a:p>
            <a:pPr marL="228600" indent="-228600">
              <a:buFont typeface="+mj-lt"/>
              <a:buAutoNum type="arabicPeriod"/>
            </a:pPr>
            <a:r>
              <a:rPr lang="fr-CA" sz="1800" b="0" i="0" dirty="0">
                <a:solidFill>
                  <a:srgbClr val="000000"/>
                </a:solidFill>
                <a:effectLst/>
                <a:highlight>
                  <a:srgbClr val="FFFFFF"/>
                </a:highlight>
                <a:latin typeface="Arial" panose="020B0604020202020204" pitchFamily="34" charset="0"/>
              </a:rPr>
              <a:t>Anne et Julie sont en couple depuis 15 ans. C’est l’année 2003. Elles veulent se marier. Est-ce que la loi les permet? Expliquez. </a:t>
            </a:r>
          </a:p>
          <a:p>
            <a:pPr marL="457200" lvl="1" indent="0">
              <a:buFont typeface="+mj-lt"/>
              <a:buNone/>
            </a:pPr>
            <a:r>
              <a:rPr lang="fr-CA" sz="1800" b="1" i="0" dirty="0">
                <a:solidFill>
                  <a:srgbClr val="000000"/>
                </a:solidFill>
                <a:effectLst/>
                <a:highlight>
                  <a:srgbClr val="FFFFFF"/>
                </a:highlight>
                <a:latin typeface="Arial" panose="020B0604020202020204" pitchFamily="34" charset="0"/>
              </a:rPr>
              <a:t>Non. Le mariage entre personnes de même sexe a été réglementé seulement en 2005. Anne et Julie peuvent seulement célébrer leur union civile.</a:t>
            </a:r>
            <a:r>
              <a:rPr lang="fr-CA" sz="1800" b="0" i="0" dirty="0">
                <a:solidFill>
                  <a:srgbClr val="000000"/>
                </a:solidFill>
                <a:effectLst/>
                <a:highlight>
                  <a:srgbClr val="FFFFFF"/>
                </a:highlight>
                <a:latin typeface="Arial" panose="020B0604020202020204" pitchFamily="34" charset="0"/>
              </a:rPr>
              <a:t> </a:t>
            </a:r>
            <a:endParaRPr lang="fr-FR" sz="1800" b="0" i="0" dirty="0">
              <a:solidFill>
                <a:srgbClr val="000000"/>
              </a:solidFill>
              <a:effectLst/>
              <a:highlight>
                <a:srgbClr val="FFFFFF"/>
              </a:highlight>
              <a:latin typeface="Arial" panose="020B0604020202020204" pitchFamily="34" charset="0"/>
            </a:endParaRPr>
          </a:p>
          <a:p>
            <a:endParaRPr lang="fr-FR" dirty="0"/>
          </a:p>
          <a:p>
            <a:pPr marL="171450" indent="-171450">
              <a:buFont typeface="Wingdings" panose="05000000000000000000" pitchFamily="2" charset="2"/>
              <a:buChar char="q"/>
            </a:pPr>
            <a:r>
              <a:rPr lang="fr-FR" dirty="0"/>
              <a:t>Faire une réflexion sur l’utilisation d’une ligne du temps pour comprendre une période historique. </a:t>
            </a:r>
          </a:p>
          <a:p>
            <a:pPr marL="171450" indent="-171450">
              <a:buFont typeface="Wingdings" panose="05000000000000000000" pitchFamily="2" charset="2"/>
              <a:buChar char="q"/>
            </a:pPr>
            <a:r>
              <a:rPr lang="fr-FR" dirty="0"/>
              <a:t>Éléments de discussion possibles :</a:t>
            </a:r>
            <a:endParaRPr lang="en-US" dirty="0"/>
          </a:p>
          <a:p>
            <a:pPr marL="742950" lvl="1" indent="-285750">
              <a:buFont typeface="Wingdings" panose="05000000000000000000" pitchFamily="2" charset="2"/>
              <a:buChar char="q"/>
            </a:pPr>
            <a:r>
              <a:rPr lang="fr-FR" dirty="0"/>
              <a:t>Les lignes du temps mettent l’accent sur des événements spécifiques. Pourtant, les processus de changement sociaux se chevauchent et s’étalent dans le temps. Ils sont aussi plus complexes et impliquent différents acteurs sociaux qui peuvent être en désaccord.</a:t>
            </a:r>
            <a:endParaRPr lang="en-US" dirty="0"/>
          </a:p>
          <a:p>
            <a:pPr marL="742950" lvl="1" indent="-285750">
              <a:buFont typeface="Wingdings" panose="05000000000000000000" pitchFamily="2" charset="2"/>
              <a:buChar char="q"/>
            </a:pPr>
            <a:r>
              <a:rPr lang="fr-FR" dirty="0"/>
              <a:t>La ligne du temps est un outil de synthèse qui facilite l’interprétation d’un sujet par sa chronologie.</a:t>
            </a:r>
            <a:endParaRPr lang="en-US" dirty="0"/>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ADDF40F7-9DEE-4674-AEC7-65F61D18733B}" type="slidenum">
              <a:t>36</a:t>
            </a:fld>
            <a:endParaRPr lang="fr-FR"/>
          </a:p>
        </p:txBody>
      </p:sp>
    </p:spTree>
    <p:extLst>
      <p:ext uri="{BB962C8B-B14F-4D97-AF65-F5344CB8AC3E}">
        <p14:creationId xmlns:p14="http://schemas.microsoft.com/office/powerpoint/2010/main" val="42007345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LA PERSONNE ENSEIGNANTE</a:t>
            </a:r>
            <a:endParaRPr lang="fr-CA" dirty="0"/>
          </a:p>
          <a:p>
            <a:r>
              <a:rPr lang="fr-CA" dirty="0">
                <a:ea typeface="Calibri"/>
                <a:cs typeface="Calibri"/>
              </a:rPr>
              <a:t>Présenter les ressources sur la diapositive suivante.</a:t>
            </a:r>
          </a:p>
        </p:txBody>
      </p:sp>
      <p:sp>
        <p:nvSpPr>
          <p:cNvPr id="4" name="Espace réservé du numéro de diapositive 3"/>
          <p:cNvSpPr>
            <a:spLocks noGrp="1"/>
          </p:cNvSpPr>
          <p:nvPr>
            <p:ph type="sldNum" sz="quarter" idx="5"/>
          </p:nvPr>
        </p:nvSpPr>
        <p:spPr/>
        <p:txBody>
          <a:bodyPr/>
          <a:lstStyle/>
          <a:p>
            <a:fld id="{ADDF40F7-9DEE-4674-AEC7-65F61D18733B}" type="slidenum">
              <a:rPr lang="fr-CA" smtClean="0"/>
              <a:t>37</a:t>
            </a:fld>
            <a:endParaRPr lang="fr-CA"/>
          </a:p>
        </p:txBody>
      </p:sp>
    </p:spTree>
    <p:extLst>
      <p:ext uri="{BB962C8B-B14F-4D97-AF65-F5344CB8AC3E}">
        <p14:creationId xmlns:p14="http://schemas.microsoft.com/office/powerpoint/2010/main" val="2928649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1" i="0" u="none" strike="noStrike" dirty="0">
                <a:solidFill>
                  <a:srgbClr val="000000"/>
                </a:solidFill>
                <a:effectLst/>
                <a:latin typeface="Calibri"/>
                <a:ea typeface="Calibri"/>
                <a:cs typeface="Calibri"/>
              </a:rPr>
              <a:t>NOTES À LA PERSONNE ENSEIGNANTE</a:t>
            </a:r>
            <a:endParaRPr lang="fr-CA">
              <a:latin typeface="Calibri"/>
              <a:ea typeface="Calibri"/>
              <a:cs typeface="Calibri"/>
            </a:endParaRPr>
          </a:p>
          <a:p>
            <a:r>
              <a:rPr lang="fr-CA" dirty="0"/>
              <a:t>Si le temps le permet, ces ressources peuvent être consultées en classe.</a:t>
            </a:r>
          </a:p>
        </p:txBody>
      </p:sp>
      <p:sp>
        <p:nvSpPr>
          <p:cNvPr id="4" name="Espace réservé du numéro de diapositive 3"/>
          <p:cNvSpPr>
            <a:spLocks noGrp="1"/>
          </p:cNvSpPr>
          <p:nvPr>
            <p:ph type="sldNum" sz="quarter" idx="5"/>
          </p:nvPr>
        </p:nvSpPr>
        <p:spPr/>
        <p:txBody>
          <a:bodyPr/>
          <a:lstStyle/>
          <a:p>
            <a:fld id="{ADDF40F7-9DEE-4674-AEC7-65F61D18733B}" type="slidenum">
              <a:rPr lang="fr-CA" smtClean="0"/>
              <a:t>38</a:t>
            </a:fld>
            <a:endParaRPr lang="fr-CA"/>
          </a:p>
        </p:txBody>
      </p:sp>
    </p:spTree>
    <p:extLst>
      <p:ext uri="{BB962C8B-B14F-4D97-AF65-F5344CB8AC3E}">
        <p14:creationId xmlns:p14="http://schemas.microsoft.com/office/powerpoint/2010/main" val="20908917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DDF40F7-9DEE-4674-AEC7-65F61D18733B}" type="slidenum">
              <a:rPr lang="fr-CA" smtClean="0"/>
              <a:t>40</a:t>
            </a:fld>
            <a:endParaRPr lang="fr-CA"/>
          </a:p>
        </p:txBody>
      </p:sp>
    </p:spTree>
    <p:extLst>
      <p:ext uri="{BB962C8B-B14F-4D97-AF65-F5344CB8AC3E}">
        <p14:creationId xmlns:p14="http://schemas.microsoft.com/office/powerpoint/2010/main" val="177941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b="1" i="0" u="none" strike="noStrike" dirty="0">
                <a:solidFill>
                  <a:srgbClr val="000000"/>
                </a:solidFill>
                <a:effectLst/>
                <a:latin typeface="Calibri"/>
                <a:cs typeface="Calibri"/>
              </a:rPr>
              <a:t>INFORMATIONS POUR LES ÉLÈVES</a:t>
            </a:r>
          </a:p>
          <a:p>
            <a:endParaRPr lang="fr-FR" sz="1800" b="1" i="0" u="none" strike="noStrike" dirty="0">
              <a:solidFill>
                <a:srgbClr val="000000"/>
              </a:solidFill>
              <a:effectLst/>
              <a:latin typeface="Calibri"/>
              <a:cs typeface="Calibri"/>
            </a:endParaRPr>
          </a:p>
          <a:p>
            <a:pPr marL="285750" indent="-285750">
              <a:buFont typeface="Wingdings" panose="05000000000000000000" pitchFamily="2" charset="2"/>
              <a:buChar char="q"/>
            </a:pPr>
            <a:r>
              <a:rPr lang="fr-FR" sz="1800" b="0" i="0" u="none" strike="noStrike" dirty="0">
                <a:solidFill>
                  <a:srgbClr val="000000"/>
                </a:solidFill>
                <a:effectLst/>
                <a:latin typeface="Calibri"/>
                <a:cs typeface="Calibri"/>
              </a:rPr>
              <a:t>Aujourd’hui, la loi permet à deux personnes de même sexe de se marier au Québec (et dans le reste du Canada). </a:t>
            </a:r>
          </a:p>
          <a:p>
            <a:pPr marL="285750" indent="-285750">
              <a:buFont typeface="Wingdings" panose="05000000000000000000" pitchFamily="2" charset="2"/>
              <a:buChar char="q"/>
            </a:pPr>
            <a:r>
              <a:rPr lang="fr-FR" sz="1800" b="0" i="0" u="none" strike="noStrike" dirty="0">
                <a:solidFill>
                  <a:srgbClr val="000000"/>
                </a:solidFill>
                <a:effectLst/>
                <a:latin typeface="Calibri"/>
                <a:cs typeface="Calibri"/>
              </a:rPr>
              <a:t>Mais cette possibilité est récente. Il a fallu que les valeurs de la société changent, et que les gouvernement fédéral et québécois passent des lois pour permettre le mariage entre personnes de même sexe.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800" b="0" i="0" u="none" strike="noStrike" dirty="0">
                <a:solidFill>
                  <a:srgbClr val="000000"/>
                </a:solidFill>
                <a:effectLst/>
                <a:latin typeface="Arial" panose="020B0604020202020204" pitchFamily="34" charset="0"/>
                <a:cs typeface="Calibri"/>
              </a:rPr>
              <a:t>Les motivations des couples de même sexe à se marier ne sont pas différentes de celles des couples hétérosexuels: exprimer leur amour, profiter de protections juridiques et obtenir une reconnaissance sociale du couple, entre autres.</a:t>
            </a:r>
          </a:p>
          <a:p>
            <a:pPr marL="285750" indent="-285750">
              <a:buFont typeface="Wingdings" panose="05000000000000000000" pitchFamily="2" charset="2"/>
              <a:buChar char="q"/>
            </a:pPr>
            <a:endParaRPr lang="fr-FR" sz="1800" b="0" i="0" u="none" strike="noStrike" dirty="0">
              <a:solidFill>
                <a:srgbClr val="000000"/>
              </a:solidFill>
              <a:effectLst/>
              <a:latin typeface="Calibri"/>
              <a:cs typeface="Calibri"/>
            </a:endParaRPr>
          </a:p>
          <a:p>
            <a:pPr marL="285750" indent="-285750">
              <a:buFont typeface="Wingdings" panose="05000000000000000000" pitchFamily="2" charset="2"/>
              <a:buChar char="q"/>
            </a:pPr>
            <a:endParaRPr lang="fr-FR" sz="1800" b="0" i="0" u="none" strike="noStrike" dirty="0">
              <a:solidFill>
                <a:srgbClr val="000000"/>
              </a:solidFill>
              <a:effectLst/>
              <a:latin typeface="Calibri"/>
              <a:cs typeface="Calibri"/>
            </a:endParaRPr>
          </a:p>
          <a:p>
            <a:pPr marL="0" indent="0">
              <a:buFont typeface="Wingdings" panose="05000000000000000000" pitchFamily="2" charset="2"/>
              <a:buNone/>
            </a:pPr>
            <a:endParaRPr lang="fr-FR" sz="1800" b="0" i="0" u="none" strike="noStrike" dirty="0">
              <a:solidFill>
                <a:srgbClr val="000000"/>
              </a:solidFill>
              <a:effectLst/>
              <a:latin typeface="Calibri"/>
              <a:cs typeface="Calibri"/>
            </a:endParaRPr>
          </a:p>
          <a:p>
            <a:pPr marL="0" indent="0">
              <a:buFont typeface="Arial" panose="05000000000000000000" pitchFamily="2" charset="2"/>
              <a:buNone/>
            </a:pPr>
            <a:r>
              <a:rPr lang="fr-FR" b="1" dirty="0">
                <a:cs typeface="Calibri" panose="020F0502020204030204"/>
              </a:rPr>
              <a:t>NOTES POUR LA PERSONNE ENSEIGNANTE</a:t>
            </a:r>
          </a:p>
          <a:p>
            <a:pPr marL="171450" indent="-171450">
              <a:buFont typeface="Wingdings" panose="05000000000000000000" pitchFamily="2" charset="2"/>
              <a:buChar char="q"/>
            </a:pPr>
            <a:r>
              <a:rPr lang="fr-FR" dirty="0">
                <a:solidFill>
                  <a:srgbClr val="000000"/>
                </a:solidFill>
                <a:cs typeface="Calibri" panose="020F0502020204030204"/>
              </a:rPr>
              <a:t>Pour introduire le sujet, vous pouvez avoir une discussion ouverte avec les élèves sur le mariage entre personnes de même sexe. Pour alimenter la discussion, voici des questions supplémentaires à leur poser: </a:t>
            </a:r>
          </a:p>
          <a:p>
            <a:pPr marL="628650" lvl="1" indent="-171450">
              <a:buFont typeface="Arial" panose="020B0604020202020204" pitchFamily="34" charset="0"/>
              <a:buChar char="•"/>
            </a:pPr>
            <a:r>
              <a:rPr lang="fr-FR" b="0" dirty="0">
                <a:cs typeface="Calibri"/>
              </a:rPr>
              <a:t>Connaissez-vous des couples LGBTQ+? Si oui, sont-ils mariés?</a:t>
            </a:r>
            <a:endParaRPr lang="fr-CA" sz="1200" b="0" i="0" u="none" strike="noStrike" dirty="0">
              <a:solidFill>
                <a:schemeClr val="tx1"/>
              </a:solidFill>
              <a:effectLst/>
              <a:latin typeface="+mn-lt"/>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dirty="0">
                <a:cs typeface="Calibri"/>
              </a:rPr>
              <a:t>Si oui, quels étaient leurs motivations pour se marier? Sinon à votre avis quelles seraient leurs motivations pour se marier?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dirty="0">
                <a:cs typeface="Calibri"/>
              </a:rPr>
              <a:t>Sont-elles différentes des motivations des couples hétérosexuels?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u="sng" strike="noStrike" dirty="0">
              <a:solidFill>
                <a:srgbClr val="000000"/>
              </a:solidFill>
              <a:effectLst/>
              <a:latin typeface="Arial" panose="020B0604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u="sng" strike="noStrike" dirty="0">
              <a:solidFill>
                <a:srgbClr val="000000"/>
              </a:solidFill>
              <a:effectLst/>
              <a:latin typeface="Arial" panose="020B0604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u="sng" strike="noStrike" dirty="0">
              <a:solidFill>
                <a:srgbClr val="000000"/>
              </a:solidFill>
              <a:effectLst/>
              <a:latin typeface="Arial" panose="020B0604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sng" strike="noStrike" dirty="0">
                <a:solidFill>
                  <a:srgbClr val="000000"/>
                </a:solidFill>
                <a:effectLst/>
                <a:latin typeface="Arial" panose="020B0604020202020204" pitchFamily="34" charset="0"/>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u="none" strike="noStrike" dirty="0">
              <a:solidFill>
                <a:srgbClr val="000000"/>
              </a:solidFill>
              <a:effectLst/>
              <a:latin typeface="Arial" panose="020B0604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u="none" strike="noStrike" dirty="0">
              <a:solidFill>
                <a:srgbClr val="000000"/>
              </a:solidFill>
              <a:effectLst/>
              <a:latin typeface="Arial" panose="020B0604020202020204" pitchFamily="34" charset="0"/>
              <a:cs typeface="Calibri"/>
            </a:endParaRPr>
          </a:p>
        </p:txBody>
      </p:sp>
      <p:sp>
        <p:nvSpPr>
          <p:cNvPr id="4" name="Espace réservé du numéro de diapositive 3"/>
          <p:cNvSpPr>
            <a:spLocks noGrp="1"/>
          </p:cNvSpPr>
          <p:nvPr>
            <p:ph type="sldNum" sz="quarter" idx="5"/>
          </p:nvPr>
        </p:nvSpPr>
        <p:spPr/>
        <p:txBody>
          <a:bodyPr/>
          <a:lstStyle/>
          <a:p>
            <a:fld id="{ADDF40F7-9DEE-4674-AEC7-65F61D18733B}" type="slidenum">
              <a:t>4</a:t>
            </a:fld>
            <a:endParaRPr lang="fr-FR"/>
          </a:p>
        </p:txBody>
      </p:sp>
    </p:spTree>
    <p:extLst>
      <p:ext uri="{BB962C8B-B14F-4D97-AF65-F5344CB8AC3E}">
        <p14:creationId xmlns:p14="http://schemas.microsoft.com/office/powerpoint/2010/main" val="3167529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41A51-3DF4-ACE7-44B0-BFB2C74B3C0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AB44BC3-8361-DEC3-C548-C7B1751593C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0C63D9A-3BD9-531E-FA7C-A819AA71F1C9}"/>
              </a:ext>
            </a:extLst>
          </p:cNvPr>
          <p:cNvSpPr>
            <a:spLocks noGrp="1"/>
          </p:cNvSpPr>
          <p:nvPr>
            <p:ph type="body" idx="1"/>
          </p:nvPr>
        </p:nvSpPr>
        <p:spPr/>
        <p:txBody>
          <a:bodyPr/>
          <a:lstStyle/>
          <a:p>
            <a:pPr marL="0" indent="0">
              <a:buFont typeface="Wingdings" panose="05000000000000000000" pitchFamily="2" charset="2"/>
              <a:buNone/>
            </a:pPr>
            <a:r>
              <a:rPr lang="fr-FR" sz="1800" b="1" dirty="0">
                <a:cs typeface="Calibri"/>
              </a:rPr>
              <a:t>NOTES À LA PERSONNE ENSEIGNANTE</a:t>
            </a:r>
          </a:p>
          <a:p>
            <a:pPr marL="228600" indent="-228600">
              <a:buFont typeface="Wingdings" panose="05000000000000000000" pitchFamily="2" charset="2"/>
              <a:buChar char="q"/>
            </a:pPr>
            <a:r>
              <a:rPr lang="fr-FR" sz="1800" b="0" dirty="0">
                <a:cs typeface="Calibri"/>
              </a:rPr>
              <a:t>Poser les questions sur la diapositive aux élèves et attendre quelques réponses.</a:t>
            </a:r>
          </a:p>
          <a:p>
            <a:pPr marL="228600" indent="-228600">
              <a:buFont typeface="Wingdings" panose="05000000000000000000" pitchFamily="2" charset="2"/>
              <a:buChar char="q"/>
            </a:pPr>
            <a:r>
              <a:rPr lang="fr-FR" sz="1800" b="0" dirty="0">
                <a:cs typeface="Calibri"/>
              </a:rPr>
              <a:t>Noter les réponses au tableau. </a:t>
            </a:r>
          </a:p>
          <a:p>
            <a:endParaRPr lang="fr-FR" sz="1800" b="1" dirty="0">
              <a:cs typeface="Calibri"/>
            </a:endParaRPr>
          </a:p>
          <a:p>
            <a:r>
              <a:rPr lang="fr-FR" sz="1800" b="1" dirty="0">
                <a:cs typeface="Calibri"/>
              </a:rPr>
              <a:t>AUTRES QUESTIONS POSSIBLES</a:t>
            </a:r>
            <a:endParaRPr lang="fr-FR" sz="1800" b="0" dirty="0">
              <a:cs typeface="Calibri"/>
            </a:endParaRPr>
          </a:p>
          <a:p>
            <a:pPr marL="285750" indent="-285750">
              <a:buFont typeface="Wingdings" panose="05000000000000000000" pitchFamily="2" charset="2"/>
              <a:buChar char="q"/>
            </a:pPr>
            <a:r>
              <a:rPr lang="fr-FR" sz="1800" b="0" dirty="0">
                <a:cs typeface="Calibri"/>
              </a:rPr>
              <a:t>Mais d’où viennent les règles liées au mariage? Qui a le pouvoir de permettre aux couples de même sexe de se marier? </a:t>
            </a:r>
          </a:p>
          <a:p>
            <a:pPr marL="0" indent="0">
              <a:buFont typeface="Arial" panose="020B0604020202020204" pitchFamily="34" charset="0"/>
              <a:buNone/>
            </a:pPr>
            <a:endParaRPr lang="fr-FR" sz="1800" b="0" dirty="0">
              <a:cs typeface="Calibri"/>
            </a:endParaRPr>
          </a:p>
          <a:p>
            <a:r>
              <a:rPr lang="fr-FR" sz="1800" b="1" dirty="0"/>
              <a:t>SOURCES</a:t>
            </a:r>
            <a:endParaRPr lang="en-US" sz="1800" dirty="0"/>
          </a:p>
          <a:p>
            <a:pPr marL="171450" indent="-171450">
              <a:buFont typeface="Wingdings,Sans-Serif"/>
              <a:buChar char="q"/>
            </a:pPr>
            <a:r>
              <a:rPr lang="fr-CA" sz="1800" i="1" dirty="0"/>
              <a:t>Code civil du Québec</a:t>
            </a:r>
            <a:r>
              <a:rPr lang="fr-CA" sz="1800" dirty="0"/>
              <a:t>, RLRQ c CCQ-1991, art 365 (célébrant), 378 (acte de mariage). </a:t>
            </a:r>
          </a:p>
          <a:p>
            <a:pPr marL="0" indent="0">
              <a:buFont typeface="Arial" panose="020B0604020202020204" pitchFamily="34" charset="0"/>
              <a:buNone/>
            </a:pPr>
            <a:endParaRPr lang="fr-FR" sz="1800" b="0" dirty="0">
              <a:cs typeface="Calibri"/>
            </a:endParaRPr>
          </a:p>
        </p:txBody>
      </p:sp>
      <p:sp>
        <p:nvSpPr>
          <p:cNvPr id="4" name="Espace réservé du numéro de diapositive 3">
            <a:extLst>
              <a:ext uri="{FF2B5EF4-FFF2-40B4-BE49-F238E27FC236}">
                <a16:creationId xmlns:a16="http://schemas.microsoft.com/office/drawing/2014/main" id="{78C387FE-5FDF-B971-1E3E-37CAAD79D267}"/>
              </a:ext>
            </a:extLst>
          </p:cNvPr>
          <p:cNvSpPr>
            <a:spLocks noGrp="1"/>
          </p:cNvSpPr>
          <p:nvPr>
            <p:ph type="sldNum" sz="quarter" idx="5"/>
          </p:nvPr>
        </p:nvSpPr>
        <p:spPr/>
        <p:txBody>
          <a:bodyPr/>
          <a:lstStyle/>
          <a:p>
            <a:fld id="{ADDF40F7-9DEE-4674-AEC7-65F61D18733B}" type="slidenum">
              <a:t>5</a:t>
            </a:fld>
            <a:endParaRPr lang="fr-FR"/>
          </a:p>
        </p:txBody>
      </p:sp>
    </p:spTree>
    <p:extLst>
      <p:ext uri="{BB962C8B-B14F-4D97-AF65-F5344CB8AC3E}">
        <p14:creationId xmlns:p14="http://schemas.microsoft.com/office/powerpoint/2010/main" val="3974278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i="0" u="none" strike="noStrike" dirty="0">
                <a:solidFill>
                  <a:srgbClr val="000000"/>
                </a:solidFill>
                <a:effectLst/>
                <a:latin typeface="Arial" panose="020B0604020202020204" pitchFamily="34" charset="0"/>
              </a:rPr>
              <a:t>INFORMATIONS POUR LES ÉLÈVES  </a:t>
            </a:r>
            <a:endParaRPr lang="fr-FR" sz="1200" b="0" i="0" u="none" strike="noStrike" dirty="0">
              <a:solidFill>
                <a:srgbClr val="000000"/>
              </a:solidFill>
              <a:effectLst/>
              <a:latin typeface="Calibri" panose="020F0502020204030204" pitchFamily="34" charset="0"/>
            </a:endParaRPr>
          </a:p>
          <a:p>
            <a:pPr marL="0" indent="0">
              <a:buFont typeface="Arial"/>
              <a:buNone/>
            </a:pPr>
            <a:r>
              <a:rPr lang="fr-FR" b="0" dirty="0">
                <a:cs typeface="Calibri"/>
              </a:rPr>
              <a:t>Pour comprendre l’importance du mariage entre personnes de même sexe, d’abord il faut comprendre ce qu’est le « mariage ». </a:t>
            </a:r>
          </a:p>
          <a:p>
            <a:pPr marL="0" indent="0">
              <a:buFont typeface="Arial"/>
              <a:buNone/>
            </a:pPr>
            <a:endParaRPr lang="fr-FR" b="0" dirty="0">
              <a:cs typeface="Calibri"/>
            </a:endParaRPr>
          </a:p>
          <a:p>
            <a:pPr marL="0" indent="0">
              <a:buFont typeface="Arial"/>
              <a:buNone/>
            </a:pPr>
            <a:r>
              <a:rPr lang="fr-FR" b="0" dirty="0">
                <a:cs typeface="Calibri"/>
              </a:rPr>
              <a:t>Alors, d’après vous – ça veut dire quoi se « marier »?</a:t>
            </a:r>
            <a:br>
              <a:rPr lang="fr-FR" b="0" dirty="0">
                <a:cs typeface="Calibri"/>
              </a:rPr>
            </a:br>
            <a:endParaRPr lang="fr-FR" b="0" dirty="0">
              <a:cs typeface="Calibri"/>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fr-FR" sz="1200" b="1" dirty="0">
                <a:latin typeface="Calibri"/>
                <a:ea typeface="Calibri"/>
                <a:cs typeface="Calibri"/>
              </a:rPr>
              <a:t>NOTES POUR LA PERSONNE ENSEIGNANTE</a:t>
            </a:r>
            <a:endParaRPr lang="fr-FR" b="0" dirty="0">
              <a:cs typeface="Calibri"/>
            </a:endParaRPr>
          </a:p>
          <a:p>
            <a:pPr marL="171450" indent="-171450">
              <a:buFont typeface="Arial"/>
              <a:buChar char="•"/>
            </a:pPr>
            <a:r>
              <a:rPr lang="fr-FR" b="0" dirty="0">
                <a:cs typeface="Calibri"/>
              </a:rPr>
              <a:t>Pour alimenter la discussion, voici d’autres questions que vous pouvez lancer aux élèves : </a:t>
            </a:r>
          </a:p>
          <a:p>
            <a:pPr marL="628650" lvl="1" indent="-171450">
              <a:buFont typeface="Arial"/>
              <a:buChar char="•"/>
            </a:pPr>
            <a:r>
              <a:rPr lang="fr-FR" b="0" u="none" dirty="0">
                <a:cs typeface="Calibri"/>
              </a:rPr>
              <a:t>Connaissez-vous des gens de votre entourage qui sont mariés?</a:t>
            </a:r>
          </a:p>
          <a:p>
            <a:pPr marL="628650" lvl="1" indent="-171450">
              <a:buFont typeface="Arial"/>
              <a:buChar char="•"/>
            </a:pPr>
            <a:r>
              <a:rPr lang="fr-FR" b="0" u="none" dirty="0">
                <a:cs typeface="Calibri"/>
              </a:rPr>
              <a:t>Pourquoi se sont-ils mariés?</a:t>
            </a:r>
          </a:p>
          <a:p>
            <a:pPr marL="628650" lvl="1" indent="-171450">
              <a:buFont typeface="Arial"/>
              <a:buChar char="•"/>
            </a:pPr>
            <a:r>
              <a:rPr lang="fr-FR" b="0" u="none" dirty="0">
                <a:cs typeface="Calibri"/>
              </a:rPr>
              <a:t>D’après vous, est-ce que le mariage a la même signification à travers les cultures?</a:t>
            </a:r>
          </a:p>
          <a:p>
            <a:pPr marL="628650" lvl="1" indent="-171450">
              <a:buFont typeface="Arial"/>
              <a:buChar char="•"/>
            </a:pPr>
            <a:r>
              <a:rPr lang="fr-FR" b="0" u="none" dirty="0">
                <a:cs typeface="Calibri"/>
              </a:rPr>
              <a:t>D’après vous, est-ce que le mariage a évolué à travers le temps? Si oui, comment? Expliquez cette évolution selon vos connaissances.</a:t>
            </a:r>
          </a:p>
          <a:p>
            <a:pPr marL="457200" lvl="1" indent="0">
              <a:buFont typeface="Arial"/>
              <a:buNone/>
            </a:pPr>
            <a:endParaRPr lang="fr-FR" b="0" dirty="0">
              <a:cs typeface="Calibri"/>
            </a:endParaRPr>
          </a:p>
          <a:p>
            <a:pPr marL="628650" lvl="1" indent="-171450">
              <a:buFont typeface="Arial"/>
              <a:buChar char="•"/>
            </a:pPr>
            <a:endParaRPr lang="fr-FR" b="0" dirty="0">
              <a:cs typeface="Calibri"/>
            </a:endParaRPr>
          </a:p>
          <a:p>
            <a:pPr marL="0" indent="0">
              <a:buFont typeface="Arial"/>
              <a:buNone/>
            </a:pPr>
            <a:endParaRPr lang="fr-FR" dirty="0">
              <a:cs typeface="Calibri"/>
            </a:endParaRPr>
          </a:p>
        </p:txBody>
      </p:sp>
      <p:sp>
        <p:nvSpPr>
          <p:cNvPr id="4" name="Espace réservé du numéro de diapositive 3"/>
          <p:cNvSpPr>
            <a:spLocks noGrp="1"/>
          </p:cNvSpPr>
          <p:nvPr>
            <p:ph type="sldNum" sz="quarter" idx="5"/>
          </p:nvPr>
        </p:nvSpPr>
        <p:spPr/>
        <p:txBody>
          <a:bodyPr/>
          <a:lstStyle/>
          <a:p>
            <a:fld id="{ADDF40F7-9DEE-4674-AEC7-65F61D18733B}" type="slidenum">
              <a:t>6</a:t>
            </a:fld>
            <a:endParaRPr lang="fr-FR"/>
          </a:p>
        </p:txBody>
      </p:sp>
    </p:spTree>
    <p:extLst>
      <p:ext uri="{BB962C8B-B14F-4D97-AF65-F5344CB8AC3E}">
        <p14:creationId xmlns:p14="http://schemas.microsoft.com/office/powerpoint/2010/main" val="2351146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i="0" u="none" strike="noStrike" dirty="0">
                <a:solidFill>
                  <a:srgbClr val="000000"/>
                </a:solidFill>
                <a:effectLst/>
                <a:latin typeface="Arial" panose="020B0604020202020204" pitchFamily="34" charset="0"/>
              </a:rPr>
              <a:t>INFORMATIONS POUR LES ÉLÈVES  </a:t>
            </a:r>
          </a:p>
          <a:p>
            <a:r>
              <a:rPr lang="fr-CA" sz="1200" b="0" i="0" u="sng" strike="noStrike" dirty="0">
                <a:solidFill>
                  <a:srgbClr val="000000"/>
                </a:solidFill>
                <a:effectLst/>
                <a:latin typeface="Arial" panose="020B0604020202020204" pitchFamily="34" charset="0"/>
              </a:rPr>
              <a:t>Le mariage aujourd’hui</a:t>
            </a:r>
            <a:endParaRPr lang="fr-FR" sz="1200" b="0" i="0" u="sng" strike="noStrike" dirty="0">
              <a:solidFill>
                <a:srgbClr val="000000"/>
              </a:solidFill>
              <a:effectLst/>
              <a:latin typeface="Calibri" panose="020F0502020204030204" pitchFamily="34" charset="0"/>
            </a:endParaRPr>
          </a:p>
          <a:p>
            <a:pPr marL="171450" indent="-171450">
              <a:buFont typeface="Wingdings" panose="05000000000000000000" pitchFamily="2" charset="2"/>
              <a:buChar char="q"/>
            </a:pPr>
            <a:r>
              <a:rPr lang="fr-FR" b="0" dirty="0">
                <a:cs typeface="Calibri"/>
              </a:rPr>
              <a:t>Pour beaucoup de personnes, le mariage est une </a:t>
            </a:r>
            <a:r>
              <a:rPr lang="fr-FR" b="1" dirty="0">
                <a:cs typeface="Calibri"/>
              </a:rPr>
              <a:t>promesse</a:t>
            </a:r>
            <a:r>
              <a:rPr lang="fr-FR" b="0" dirty="0">
                <a:cs typeface="Calibri"/>
              </a:rPr>
              <a:t> de passer le reste de sa vie avec une personne aimée. </a:t>
            </a:r>
            <a:br>
              <a:rPr lang="fr-FR" b="0" dirty="0">
                <a:cs typeface="Calibri"/>
              </a:rPr>
            </a:br>
            <a:endParaRPr lang="fr-FR" b="0" dirty="0">
              <a:cs typeface="Calibri"/>
            </a:endParaRPr>
          </a:p>
          <a:p>
            <a:pPr marL="171450" indent="-171450">
              <a:buFont typeface="Wingdings" panose="05000000000000000000" pitchFamily="2" charset="2"/>
              <a:buChar char="q"/>
            </a:pPr>
            <a:r>
              <a:rPr lang="fr-FR" b="0" u="none" dirty="0">
                <a:cs typeface="Calibri"/>
              </a:rPr>
              <a:t>Mais le mariage, c’est aussi un contrat qui donne des droits et des responsabilités aux personnes qui se marient. </a:t>
            </a:r>
            <a:endParaRPr lang="fr-FR" b="0" dirty="0">
              <a:cs typeface="Calibri"/>
            </a:endParaRPr>
          </a:p>
          <a:p>
            <a:pPr marL="628650" lvl="1" indent="-171450">
              <a:buFont typeface="Wingdings" panose="05000000000000000000" pitchFamily="2" charset="2"/>
              <a:buChar char="q"/>
            </a:pPr>
            <a:r>
              <a:rPr lang="fr-FR" sz="1200" b="0" dirty="0">
                <a:latin typeface="+mn-lt"/>
                <a:ea typeface="+mn-ea"/>
                <a:cs typeface="Calibri"/>
              </a:rPr>
              <a:t>L</a:t>
            </a:r>
            <a:r>
              <a:rPr lang="fr-FR" sz="1800" dirty="0">
                <a:highlight>
                  <a:srgbClr val="FFFF00"/>
                </a:highlight>
                <a:latin typeface="Calibri"/>
                <a:ea typeface="Calibri"/>
                <a:cs typeface="Calibri"/>
              </a:rPr>
              <a:t>es personnes mariées s’engagent à agir avec respect l’une envers l’autre, de s’entraider, de se partager les tâches, et de s’occuper de l’éducation, des soins et de la surveillance des enfants ensemble.</a:t>
            </a:r>
          </a:p>
          <a:p>
            <a:pPr marL="628650" lvl="1" indent="-171450">
              <a:buFont typeface="Wingdings" panose="05000000000000000000" pitchFamily="2" charset="2"/>
              <a:buChar char="q"/>
            </a:pPr>
            <a:r>
              <a:rPr lang="fr-FR" sz="1800" dirty="0">
                <a:highlight>
                  <a:srgbClr val="FFFF00"/>
                </a:highlight>
                <a:latin typeface="Calibri"/>
                <a:ea typeface="Calibri"/>
                <a:cs typeface="Calibri"/>
              </a:rPr>
              <a:t>Elles s’engagent également à contribuer aux dépenses familiales, selon les moyens de chacun. </a:t>
            </a:r>
          </a:p>
          <a:p>
            <a:pPr marL="628650" lvl="1" indent="-171450">
              <a:buFont typeface="Wingdings" panose="05000000000000000000" pitchFamily="2" charset="2"/>
              <a:buChar char="q"/>
            </a:pPr>
            <a:r>
              <a:rPr lang="fr-FR" sz="1800" dirty="0">
                <a:highlight>
                  <a:srgbClr val="FFFF00"/>
                </a:highlight>
                <a:latin typeface="Calibri"/>
                <a:ea typeface="Calibri"/>
                <a:cs typeface="Calibri"/>
              </a:rPr>
              <a:t>Le mariage comprend certains avantages et protections juridiques qui ne sont pas offertes aux autres couples. </a:t>
            </a:r>
          </a:p>
          <a:p>
            <a:pPr marL="457200" lvl="1" indent="0">
              <a:buFont typeface="Wingdings" panose="05000000000000000000" pitchFamily="2" charset="2"/>
              <a:buNone/>
            </a:pPr>
            <a:r>
              <a:rPr lang="fr-FR" sz="1800" dirty="0">
                <a:highlight>
                  <a:srgbClr val="FFFF00"/>
                </a:highlight>
                <a:latin typeface="Calibri"/>
                <a:ea typeface="Calibri"/>
                <a:cs typeface="Calibri"/>
              </a:rPr>
              <a:t>Voici quelques exemples: </a:t>
            </a:r>
          </a:p>
          <a:p>
            <a:pPr marL="742950" lvl="1" indent="-285750">
              <a:buFont typeface="Arial" panose="020B0604020202020204" pitchFamily="34" charset="0"/>
              <a:buChar char="•"/>
            </a:pPr>
            <a:r>
              <a:rPr lang="fr-FR" sz="1800" u="sng" dirty="0">
                <a:highlight>
                  <a:srgbClr val="FFFF00"/>
                </a:highlight>
                <a:latin typeface="Calibri"/>
                <a:ea typeface="Calibri"/>
                <a:cs typeface="Calibri"/>
              </a:rPr>
              <a:t>Hériter sans testament </a:t>
            </a:r>
          </a:p>
          <a:p>
            <a:pPr marL="1200150" lvl="2" indent="-285750">
              <a:buFont typeface="Arial" panose="020B0604020202020204" pitchFamily="34" charset="0"/>
              <a:buChar char="•"/>
            </a:pPr>
            <a:r>
              <a:rPr lang="fr-FR" sz="1800" u="none" dirty="0">
                <a:highlight>
                  <a:srgbClr val="FFFF00"/>
                </a:highlight>
                <a:latin typeface="Calibri"/>
                <a:ea typeface="Calibri"/>
                <a:cs typeface="Calibri"/>
              </a:rPr>
              <a:t>Si une personne mariée décède sans testament, ses biens reviennent automatiquement à son époux ou épouse et à ses enfants, s’il y en a. </a:t>
            </a:r>
          </a:p>
          <a:p>
            <a:pPr marL="742950" lvl="1" indent="-285750">
              <a:buFont typeface="Arial" panose="020B0604020202020204" pitchFamily="34" charset="0"/>
              <a:buChar char="•"/>
            </a:pPr>
            <a:r>
              <a:rPr lang="fr-FR" sz="1800" u="sng" dirty="0">
                <a:highlight>
                  <a:srgbClr val="FFFF00"/>
                </a:highlight>
                <a:latin typeface="Calibri"/>
                <a:ea typeface="Calibri"/>
                <a:cs typeface="Calibri"/>
              </a:rPr>
              <a:t>Partage des biens lors d’un divorce </a:t>
            </a:r>
          </a:p>
          <a:p>
            <a:pPr marL="1200150" lvl="2" indent="-285750">
              <a:buFont typeface="Arial" panose="020B0604020202020204" pitchFamily="34" charset="0"/>
              <a:buChar char="•"/>
            </a:pPr>
            <a:r>
              <a:rPr lang="fr-FR" sz="1800" u="none" dirty="0">
                <a:highlight>
                  <a:srgbClr val="FFFF00"/>
                </a:highlight>
                <a:latin typeface="Calibri"/>
                <a:ea typeface="Calibri"/>
                <a:cs typeface="Calibri"/>
              </a:rPr>
              <a:t>En cas de divorce, la loi prévoit que certains biens doivent être partagés équitablement, tels que la résidence familiale, les meubles et les véhicules utilisés pour les déplacements de la famille. À l’inverse, les personnes non-mariées conservent leurs biens respectifs en cas de séparation, sauf si elles s’étaient mises d’accord de diviser leurs biens différemment. </a:t>
            </a:r>
          </a:p>
          <a:p>
            <a:pPr marL="742950" lvl="1" indent="-285750">
              <a:buFont typeface="Arial" panose="020B0604020202020204" pitchFamily="34" charset="0"/>
              <a:buChar char="•"/>
            </a:pPr>
            <a:r>
              <a:rPr lang="fr-FR" sz="1800" u="sng" dirty="0">
                <a:highlight>
                  <a:srgbClr val="FFFF00"/>
                </a:highlight>
                <a:latin typeface="Calibri"/>
                <a:ea typeface="Calibri"/>
                <a:cs typeface="Calibri"/>
              </a:rPr>
              <a:t>Pension alimentaire</a:t>
            </a:r>
          </a:p>
          <a:p>
            <a:pPr marL="1200150" lvl="2" indent="-285750">
              <a:buFont typeface="Arial" panose="020B0604020202020204" pitchFamily="34" charset="0"/>
              <a:buChar char="•"/>
            </a:pPr>
            <a:r>
              <a:rPr lang="fr-FR" sz="1800" u="none" dirty="0">
                <a:highlight>
                  <a:srgbClr val="FFFF00"/>
                </a:highlight>
                <a:latin typeface="Calibri"/>
                <a:ea typeface="Calibri"/>
                <a:cs typeface="Calibri"/>
              </a:rPr>
              <a:t>Les personnes mariées ont le droit de demander une pension alimentaire à leur époux ou épouse en cas de séparation. La pension alimentaire est un montant d’argent qui sert à répondre aux besoins de la personne qui la reçoit.</a:t>
            </a:r>
          </a:p>
          <a:p>
            <a:pPr marL="0" lvl="0" indent="0">
              <a:buFont typeface="Arial" panose="020B0604020202020204" pitchFamily="34" charset="0"/>
              <a:buNone/>
            </a:pPr>
            <a:endParaRPr lang="fr-FR" b="0" u="sng" dirty="0">
              <a:highlight>
                <a:srgbClr val="FFFF00"/>
              </a:highlight>
              <a:latin typeface="Calibri"/>
              <a:cs typeface="Calibri"/>
            </a:endParaRPr>
          </a:p>
          <a:p>
            <a:pPr marL="0" lvl="0" indent="0">
              <a:buFont typeface="Arial" panose="020B0604020202020204" pitchFamily="34" charset="0"/>
              <a:buNone/>
            </a:pPr>
            <a:r>
              <a:rPr lang="fr-FR" b="1" u="none" dirty="0">
                <a:cs typeface="Calibri"/>
              </a:rPr>
              <a:t>INFORMATIONS SECONDAIRES </a:t>
            </a:r>
          </a:p>
          <a:p>
            <a:r>
              <a:rPr lang="fr-FR" b="0" u="sng" dirty="0">
                <a:cs typeface="Calibri"/>
              </a:rPr>
              <a:t>Un concept qui évolue </a:t>
            </a:r>
          </a:p>
          <a:p>
            <a:pPr marL="171450" indent="-171450">
              <a:buFont typeface="Wingdings" panose="05000000000000000000" pitchFamily="2" charset="2"/>
              <a:buChar char="q"/>
            </a:pPr>
            <a:r>
              <a:rPr lang="fr-FR" b="0" u="none" dirty="0">
                <a:cs typeface="Calibri"/>
              </a:rPr>
              <a:t>Dans les cultures occidentales actuelles, beaucoup de personnes voient l’amour comme un pilier du mariage. Pourtant, cette vision du mariage est relativement récente. La définition du mariage et les raisons motivant les personnes à se marier ont évolué à travers le temps et les cultures.</a:t>
            </a:r>
          </a:p>
          <a:p>
            <a:endParaRPr lang="fr-FR" b="0" u="none" dirty="0">
              <a:cs typeface="Calibri"/>
            </a:endParaRPr>
          </a:p>
          <a:p>
            <a:pPr marL="171450" indent="-171450">
              <a:buFont typeface="Wingdings" panose="05000000000000000000" pitchFamily="2" charset="2"/>
              <a:buChar char="q"/>
            </a:pPr>
            <a:r>
              <a:rPr lang="fr-FR" b="0" u="none" dirty="0">
                <a:cs typeface="Calibri"/>
              </a:rPr>
              <a:t>Le mariage n’est donc pas un concept fixe. Les personnes qui y ont accès, ce que le mariage représente et les protections qu’il offre … voilà des éléments qui changent en fonction des valeurs (changeantes!) de la société. </a:t>
            </a:r>
          </a:p>
          <a:p>
            <a:pPr marL="0" indent="0">
              <a:buFont typeface="Wingdings" panose="05000000000000000000" pitchFamily="2" charset="2"/>
              <a:buNone/>
            </a:pPr>
            <a:endParaRPr lang="fr-FR" b="0" u="none" dirty="0">
              <a:cs typeface="Calibri"/>
            </a:endParaRPr>
          </a:p>
          <a:p>
            <a:endParaRPr lang="fr-FR" b="0" u="none" dirty="0">
              <a:cs typeface="Calibri"/>
            </a:endParaRPr>
          </a:p>
          <a:p>
            <a:pPr marL="0" indent="0">
              <a:buFont typeface="Arial" panose="020B0604020202020204" pitchFamily="34" charset="0"/>
              <a:buNone/>
            </a:pPr>
            <a:endParaRPr lang="fr-CA" sz="1800" u="sng" dirty="0">
              <a:effectLst/>
              <a:latin typeface="Segoe UI" panose="020B0502040204020203" pitchFamily="34" charset="0"/>
            </a:endParaRPr>
          </a:p>
          <a:p>
            <a:pPr marL="0" indent="0">
              <a:buFont typeface="Arial" panose="020B0604020202020204" pitchFamily="34" charset="0"/>
              <a:buNone/>
            </a:pPr>
            <a:r>
              <a:rPr lang="fr-FR" b="1" u="none" dirty="0"/>
              <a:t>SOURCES</a:t>
            </a:r>
          </a:p>
          <a:p>
            <a:pPr marL="171450" indent="-171450">
              <a:buFont typeface="Arial"/>
              <a:buChar char="•"/>
            </a:pPr>
            <a:r>
              <a:rPr lang="fr-FR" i="1" dirty="0">
                <a:cs typeface="Calibri"/>
              </a:rPr>
              <a:t>Code civil du Québec</a:t>
            </a:r>
            <a:r>
              <a:rPr lang="fr-FR" dirty="0">
                <a:cs typeface="Calibri"/>
              </a:rPr>
              <a:t>, RLRQ c CCQ-1991, art 365 («Le mariage doit être </a:t>
            </a:r>
            <a:r>
              <a:rPr lang="fr-FR" b="1" dirty="0">
                <a:cs typeface="Calibri"/>
              </a:rPr>
              <a:t>contracté publiquement </a:t>
            </a:r>
            <a:r>
              <a:rPr lang="fr-FR" dirty="0">
                <a:cs typeface="Calibri"/>
              </a:rPr>
              <a:t>(…)», 392 et s. (droits et devoirs des époux).</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fr-FR" i="1" dirty="0"/>
              <a:t>Code civil du Québec</a:t>
            </a:r>
            <a:r>
              <a:rPr lang="fr-FR" dirty="0"/>
              <a:t>, RLRQ c CCQ-1991, art 392 (respect, fidélité, secours et assistance, vie commune), 394 (exercent ensemble l'autorité parentale et les tâches qui en découlent), 396 (contribution aux charges du mariage).</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fr-FR" dirty="0">
                <a:cs typeface="Calibri"/>
              </a:rPr>
              <a:t>BBC News, </a:t>
            </a:r>
            <a:r>
              <a:rPr lang="fr-FR" i="1" dirty="0" err="1">
                <a:cs typeface="Calibri"/>
              </a:rPr>
              <a:t>Ten</a:t>
            </a:r>
            <a:r>
              <a:rPr lang="fr-FR" i="1" dirty="0">
                <a:cs typeface="Calibri"/>
              </a:rPr>
              <a:t> key moments in the </a:t>
            </a:r>
            <a:r>
              <a:rPr lang="fr-FR" i="1" dirty="0" err="1">
                <a:cs typeface="Calibri"/>
              </a:rPr>
              <a:t>history</a:t>
            </a:r>
            <a:r>
              <a:rPr lang="fr-FR" i="1" dirty="0">
                <a:cs typeface="Calibri"/>
              </a:rPr>
              <a:t> of </a:t>
            </a:r>
            <a:r>
              <a:rPr lang="fr-FR" i="1" dirty="0" err="1">
                <a:cs typeface="Calibri"/>
              </a:rPr>
              <a:t>marriage</a:t>
            </a:r>
            <a:r>
              <a:rPr lang="fr-FR" i="0" dirty="0">
                <a:cs typeface="Calibri"/>
              </a:rPr>
              <a:t> (14 mars 2012): </a:t>
            </a:r>
            <a:r>
              <a:rPr lang="en-US" dirty="0">
                <a:hlinkClick r:id="rId3"/>
              </a:rPr>
              <a:t>Ten key moments in the history of marriage - BBC News</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fr-FR" dirty="0">
                <a:cs typeface="Calibri"/>
              </a:rPr>
              <a:t>LARANÉ, André, </a:t>
            </a:r>
            <a:r>
              <a:rPr lang="fr-FR" i="1" dirty="0">
                <a:cs typeface="Calibri"/>
              </a:rPr>
              <a:t>Le mariage dans tous ses états </a:t>
            </a:r>
            <a:r>
              <a:rPr lang="fr-FR" i="0" dirty="0">
                <a:cs typeface="Calibri"/>
              </a:rPr>
              <a:t>(24 août 2022): </a:t>
            </a:r>
            <a:r>
              <a:rPr lang="fr-FR" i="0" dirty="0" err="1">
                <a:cs typeface="Calibri"/>
              </a:rPr>
              <a:t>Hérodote.net</a:t>
            </a:r>
            <a:r>
              <a:rPr lang="fr-FR" i="0" dirty="0">
                <a:cs typeface="Calibri"/>
              </a:rPr>
              <a:t> </a:t>
            </a:r>
            <a:r>
              <a:rPr lang="fr-FR" dirty="0">
                <a:cs typeface="Calibri"/>
              </a:rPr>
              <a:t>https://</a:t>
            </a:r>
            <a:r>
              <a:rPr lang="fr-FR" dirty="0" err="1">
                <a:cs typeface="Calibri"/>
              </a:rPr>
              <a:t>www.herodote.net</a:t>
            </a:r>
            <a:r>
              <a:rPr lang="fr-FR" dirty="0">
                <a:cs typeface="Calibri"/>
              </a:rPr>
              <a:t>/L_essentiel-synthese-645.php#:~:</a:t>
            </a:r>
            <a:r>
              <a:rPr lang="fr-FR" dirty="0" err="1">
                <a:cs typeface="Calibri"/>
              </a:rPr>
              <a:t>text</a:t>
            </a:r>
            <a:r>
              <a:rPr lang="fr-FR" dirty="0">
                <a:cs typeface="Calibri"/>
              </a:rPr>
              <a:t>=Le%20mariage%20est%20l'institution,garantir%20leur%20dHérodote.net. roit%20%C3%A0%20h%C3%A9riter.</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fr-FR" dirty="0">
                <a:cs typeface="Calibri"/>
              </a:rPr>
              <a:t>BOLOGNE, Jean-Claude (1995) Histoire du mariage en occident, </a:t>
            </a:r>
            <a:r>
              <a:rPr lang="fr-FR" dirty="0" err="1">
                <a:cs typeface="Calibri"/>
              </a:rPr>
              <a:t>Babelio</a:t>
            </a:r>
            <a:r>
              <a:rPr lang="fr-FR" dirty="0">
                <a:cs typeface="Calibri"/>
              </a:rPr>
              <a:t>, 478 p.</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fr-FR"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fr-FR" i="0" dirty="0">
              <a:cs typeface="Calibri"/>
            </a:endParaRPr>
          </a:p>
        </p:txBody>
      </p:sp>
      <p:sp>
        <p:nvSpPr>
          <p:cNvPr id="4" name="Espace réservé du numéro de diapositive 3"/>
          <p:cNvSpPr>
            <a:spLocks noGrp="1"/>
          </p:cNvSpPr>
          <p:nvPr>
            <p:ph type="sldNum" sz="quarter" idx="5"/>
          </p:nvPr>
        </p:nvSpPr>
        <p:spPr/>
        <p:txBody>
          <a:bodyPr/>
          <a:lstStyle/>
          <a:p>
            <a:fld id="{ADDF40F7-9DEE-4674-AEC7-65F61D18733B}" type="slidenum">
              <a:t>7</a:t>
            </a:fld>
            <a:endParaRPr lang="fr-FR"/>
          </a:p>
        </p:txBody>
      </p:sp>
    </p:spTree>
    <p:extLst>
      <p:ext uri="{BB962C8B-B14F-4D97-AF65-F5344CB8AC3E}">
        <p14:creationId xmlns:p14="http://schemas.microsoft.com/office/powerpoint/2010/main" val="1892681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1" i="0" u="none" strike="noStrike" dirty="0">
                <a:solidFill>
                  <a:srgbClr val="000000"/>
                </a:solidFill>
                <a:effectLst/>
                <a:latin typeface="Arial" panose="020B0604020202020204" pitchFamily="34" charset="0"/>
              </a:rPr>
              <a:t>INFORMATIONS POUR LES ÉLÈVES  </a:t>
            </a:r>
            <a:endParaRPr lang="fr-FR" sz="1800" b="0" i="0" u="none" strike="noStrike" dirty="0">
              <a:solidFill>
                <a:srgbClr val="000000"/>
              </a:solidFill>
              <a:effectLst/>
              <a:latin typeface="Calibri" panose="020F0502020204030204" pitchFamily="34" charset="0"/>
            </a:endParaRPr>
          </a:p>
          <a:p>
            <a:pPr marL="0" indent="0">
              <a:buFont typeface="Arial" panose="05000000000000000000" pitchFamily="2" charset="2"/>
              <a:buNone/>
            </a:pPr>
            <a:r>
              <a:rPr lang="fr-FR" sz="1800" u="sng" dirty="0">
                <a:highlight>
                  <a:srgbClr val="FFFF00"/>
                </a:highlight>
                <a:latin typeface="Calibri"/>
                <a:ea typeface="Calibri"/>
                <a:cs typeface="Calibri"/>
              </a:rPr>
              <a:t>Pourquoi se marier? </a:t>
            </a:r>
          </a:p>
          <a:p>
            <a:pPr marL="0" indent="0">
              <a:buFont typeface="Arial" panose="05000000000000000000" pitchFamily="2" charset="2"/>
              <a:buNone/>
            </a:pPr>
            <a:endParaRPr lang="fr-FR" sz="1800" dirty="0">
              <a:highlight>
                <a:srgbClr val="FFFF00"/>
              </a:highlight>
              <a:latin typeface="Calibri"/>
              <a:ea typeface="Calibri"/>
              <a:cs typeface="Calibri"/>
            </a:endParaRPr>
          </a:p>
          <a:p>
            <a:pPr marL="285750" indent="-285750">
              <a:buFont typeface="Wingdings" panose="05000000000000000000" pitchFamily="2" charset="2"/>
              <a:buChar char="q"/>
            </a:pPr>
            <a:r>
              <a:rPr lang="fr-FR" sz="1800" dirty="0">
                <a:highlight>
                  <a:srgbClr val="FFFF00"/>
                </a:highlight>
                <a:latin typeface="Calibri"/>
                <a:ea typeface="Calibri"/>
                <a:cs typeface="Calibri"/>
              </a:rPr>
              <a:t>Au Québec, les </a:t>
            </a:r>
            <a:r>
              <a:rPr lang="fr-FR" sz="1800" dirty="0">
                <a:highlight>
                  <a:srgbClr val="FFFF00"/>
                </a:highlight>
                <a:latin typeface="+mn-lt"/>
                <a:ea typeface="Calibri"/>
                <a:cs typeface="Calibri"/>
              </a:rPr>
              <a:t>différences entre les couples mariés et non-mariés sont moins marquées que dans d’autres sociétés. Ainsi, les avantages dont bénéficient les couples mariés seront généralement aussi accessibles aux couples qui cohabitent depuis au moins un an – une relation appelée une « union de fait ». </a:t>
            </a:r>
            <a:r>
              <a:rPr lang="fr-FR" sz="1800" dirty="0">
                <a:highlight>
                  <a:srgbClr val="FFFF00"/>
                </a:highlight>
                <a:ea typeface="Calibri"/>
                <a:cs typeface="Calibri"/>
              </a:rPr>
              <a:t> </a:t>
            </a:r>
            <a:endParaRPr lang="fr-FR" sz="1800" dirty="0">
              <a:highlight>
                <a:srgbClr val="FFFF00"/>
              </a:highlight>
              <a:latin typeface="Calibri"/>
              <a:ea typeface="Calibri"/>
              <a:cs typeface="Calibri"/>
            </a:endParaRPr>
          </a:p>
          <a:p>
            <a:pPr marL="0" indent="0">
              <a:buFont typeface="Arial" panose="05000000000000000000" pitchFamily="2" charset="2"/>
              <a:buNone/>
            </a:pPr>
            <a:endParaRPr lang="fr-FR" sz="1800" dirty="0">
              <a:highlight>
                <a:srgbClr val="FFFF00"/>
              </a:highlight>
              <a:latin typeface="Calibri"/>
              <a:ea typeface="Calibri"/>
              <a:cs typeface="Calibri"/>
            </a:endParaRPr>
          </a:p>
          <a:p>
            <a:pPr marL="285750" indent="-285750">
              <a:buFont typeface="Wingdings" panose="05000000000000000000" pitchFamily="2" charset="2"/>
              <a:buChar char="q"/>
            </a:pPr>
            <a:r>
              <a:rPr lang="fr-FR" sz="1800" dirty="0">
                <a:highlight>
                  <a:srgbClr val="FFFF00"/>
                </a:highlight>
                <a:latin typeface="Calibri"/>
                <a:ea typeface="Calibri"/>
                <a:cs typeface="Calibri"/>
              </a:rPr>
              <a:t>Par exemple, les parents ont les mêmes droits quant à l’éducation, la surveillance et la garde de leurs enfants, qu’ils soient mariés ou non. De même, les couples en union de fait peuvent profiter des mêmes avantages sur leurs impôts que les couples mariés. </a:t>
            </a:r>
          </a:p>
          <a:p>
            <a:pPr marL="0" indent="0">
              <a:buFont typeface="Wingdings" panose="05000000000000000000" pitchFamily="2" charset="2"/>
              <a:buNone/>
            </a:pPr>
            <a:endParaRPr lang="fr-FR" sz="1800" dirty="0">
              <a:highlight>
                <a:srgbClr val="FFFF00"/>
              </a:highlight>
              <a:latin typeface="Calibri"/>
              <a:ea typeface="Calibri"/>
              <a:cs typeface="Calibri"/>
            </a:endParaRPr>
          </a:p>
          <a:p>
            <a:pPr marL="285750" indent="-285750">
              <a:buFont typeface="Wingdings" panose="05000000000000000000" pitchFamily="2" charset="2"/>
              <a:buChar char="q"/>
            </a:pPr>
            <a:r>
              <a:rPr lang="fr-FR" sz="1800" dirty="0">
                <a:highlight>
                  <a:srgbClr val="FFFF00"/>
                </a:highlight>
                <a:latin typeface="Calibri"/>
                <a:ea typeface="Calibri"/>
                <a:cs typeface="Calibri"/>
              </a:rPr>
              <a:t>Cela dit, certaines différences existent. </a:t>
            </a:r>
          </a:p>
          <a:p>
            <a:pPr marL="0" indent="0">
              <a:buFont typeface="Arial" panose="05000000000000000000" pitchFamily="2" charset="2"/>
              <a:buNone/>
            </a:pPr>
            <a:endParaRPr lang="fr-FR" sz="1800" dirty="0">
              <a:highlight>
                <a:srgbClr val="FFFF00"/>
              </a:highlight>
              <a:latin typeface="Calibri"/>
              <a:ea typeface="Calibri"/>
              <a:cs typeface="Calibri"/>
            </a:endParaRPr>
          </a:p>
          <a:p>
            <a:pPr marL="1200150" lvl="2" indent="-285750">
              <a:buFont typeface="Arial" panose="020B0604020202020204" pitchFamily="34" charset="0"/>
              <a:buChar char="•"/>
            </a:pPr>
            <a:endParaRPr lang="fr-FR" dirty="0">
              <a:cs typeface="Calibri" panose="020F0502020204030204"/>
            </a:endParaRPr>
          </a:p>
          <a:p>
            <a:pPr marL="0" indent="0">
              <a:buFont typeface="Wingdings" panose="05000000000000000000" pitchFamily="2" charset="2"/>
              <a:buNone/>
            </a:pPr>
            <a:r>
              <a:rPr lang="fr-FR" u="sng" dirty="0">
                <a:solidFill>
                  <a:srgbClr val="000000"/>
                </a:solidFill>
                <a:latin typeface="Calibri" panose="020F0502020204030204"/>
                <a:cs typeface="Calibri" panose="020F0502020204030204"/>
              </a:rPr>
              <a:t>Reconnaissance sociale </a:t>
            </a:r>
          </a:p>
          <a:p>
            <a:pPr marL="171450" indent="-171450">
              <a:buFont typeface="Wingdings" panose="05000000000000000000" pitchFamily="2" charset="2"/>
              <a:buChar char="q"/>
            </a:pPr>
            <a:r>
              <a:rPr lang="fr-FR" dirty="0">
                <a:solidFill>
                  <a:srgbClr val="000000"/>
                </a:solidFill>
                <a:latin typeface="Calibri" panose="020F0502020204030204"/>
                <a:cs typeface="Calibri" panose="020F0502020204030204"/>
              </a:rPr>
              <a:t>Certaines personnes se marient parce que le mariage apporte une reconnaissance sociale de leur couple. En s’engageant publiquement, elles montrent à leur famille, leurs amis et au gouvernement qu’elles veulent être reconnues comme un couple.</a:t>
            </a:r>
          </a:p>
          <a:p>
            <a:pPr marL="0" indent="0">
              <a:buFont typeface="Wingdings" panose="05000000000000000000" pitchFamily="2" charset="2"/>
              <a:buNone/>
            </a:pPr>
            <a:endParaRPr lang="fr-FR" dirty="0">
              <a:solidFill>
                <a:srgbClr val="000000"/>
              </a:solidFill>
              <a:latin typeface="Calibri" panose="020F0502020204030204"/>
              <a:cs typeface="Calibri" panose="020F0502020204030204"/>
            </a:endParaRPr>
          </a:p>
          <a:p>
            <a:pPr marL="0" indent="0">
              <a:buFont typeface="Wingdings" panose="05000000000000000000" pitchFamily="2" charset="2"/>
              <a:buNone/>
            </a:pPr>
            <a:r>
              <a:rPr lang="fr-FR" u="sng" dirty="0">
                <a:solidFill>
                  <a:srgbClr val="000000"/>
                </a:solidFill>
                <a:latin typeface="Calibri" panose="020F0502020204030204"/>
                <a:cs typeface="Calibri" panose="020F0502020204030204"/>
              </a:rPr>
              <a:t>Valeurs, traditions et croyances </a:t>
            </a:r>
          </a:p>
          <a:p>
            <a:pPr marL="171450" indent="-171450">
              <a:buFont typeface="Wingdings" panose="05000000000000000000" pitchFamily="2" charset="2"/>
              <a:buChar char="q"/>
            </a:pPr>
            <a:r>
              <a:rPr lang="fr-FR" dirty="0">
                <a:solidFill>
                  <a:srgbClr val="000000"/>
                </a:solidFill>
                <a:latin typeface="Calibri" panose="020F0502020204030204"/>
                <a:cs typeface="Calibri" panose="020F0502020204030204"/>
              </a:rPr>
              <a:t> Pour bien des personnes, le mariage représente l’expression ultime de leur amour et un moyen de solidifier leur relation. C’est un rituel qui est ancré dans leurs valeurs, qui s’inscrit dans leur culture ou leurs croyances. </a:t>
            </a:r>
          </a:p>
          <a:p>
            <a:pPr marL="171450" indent="-171450">
              <a:buFont typeface="Wingdings" panose="05000000000000000000" pitchFamily="2" charset="2"/>
              <a:buChar char="q"/>
            </a:pPr>
            <a:endParaRPr lang="fr-FR" dirty="0">
              <a:solidFill>
                <a:srgbClr val="000000"/>
              </a:solidFill>
              <a:latin typeface="Calibri" panose="020F0502020204030204"/>
              <a:cs typeface="Calibri" panose="020F0502020204030204"/>
            </a:endParaRPr>
          </a:p>
          <a:p>
            <a:pPr marL="0" indent="0">
              <a:buFont typeface="Wingdings" panose="05000000000000000000" pitchFamily="2" charset="2"/>
              <a:buNone/>
            </a:pPr>
            <a:r>
              <a:rPr lang="fr-FR" u="sng" dirty="0">
                <a:solidFill>
                  <a:srgbClr val="000000"/>
                </a:solidFill>
                <a:latin typeface="Calibri" panose="020F0502020204030204"/>
                <a:cs typeface="Calibri" panose="020F0502020204030204"/>
              </a:rPr>
              <a:t>Séparation des biens </a:t>
            </a:r>
          </a:p>
          <a:p>
            <a:pPr marL="0" indent="0">
              <a:buFont typeface="Wingdings" panose="05000000000000000000" pitchFamily="2" charset="2"/>
              <a:buNone/>
            </a:pPr>
            <a:endParaRPr lang="fr-FR" u="none" dirty="0">
              <a:solidFill>
                <a:srgbClr val="000000"/>
              </a:solidFill>
              <a:latin typeface="Calibri" panose="020F0502020204030204"/>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FR" dirty="0">
                <a:solidFill>
                  <a:srgbClr val="000000"/>
                </a:solidFill>
                <a:latin typeface="+mn-lt"/>
                <a:cs typeface="Calibri" panose="020F0502020204030204"/>
              </a:rPr>
              <a:t>Quand deux personnes se marient, elles acceptent automatiquement des règles qui vont déterminer comment leurs biens vont être divisés en cas de séparation. Ces règles dictent, entre autres, qui gère quoi, à qui appartiennent les biens comme la maison, l’auto et l’argent accumulé en épargne, qui paie les dettes.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FR" dirty="0">
                <a:solidFill>
                  <a:srgbClr val="000000"/>
                </a:solidFill>
                <a:latin typeface="+mn-lt"/>
                <a:cs typeface="Calibri" panose="020F0502020204030204"/>
              </a:rPr>
              <a:t>Les couples en union de fait ne sont pas automatiquement soumis à ces règles. Ceci dit, ils peuvent s’entendre pour avoir des règles similaires. </a:t>
            </a:r>
          </a:p>
          <a:p>
            <a:pPr marL="0" indent="0">
              <a:buFont typeface="Wingdings" panose="05000000000000000000" pitchFamily="2" charset="2"/>
              <a:buNone/>
            </a:pPr>
            <a:endParaRPr lang="fr-FR" b="1" dirty="0">
              <a:solidFill>
                <a:srgbClr val="000000"/>
              </a:solidFill>
              <a:latin typeface="Calibri" panose="020F0502020204030204"/>
              <a:cs typeface="Calibri" panose="020F0502020204030204"/>
            </a:endParaRPr>
          </a:p>
          <a:p>
            <a:pPr marL="0" indent="0">
              <a:buFont typeface="Wingdings" panose="05000000000000000000" pitchFamily="2" charset="2"/>
              <a:buNone/>
            </a:pPr>
            <a:r>
              <a:rPr lang="fr-FR" b="1" dirty="0"/>
              <a:t>SOURCES</a:t>
            </a:r>
            <a:endParaRPr lang="fr-FR" dirty="0"/>
          </a:p>
          <a:p>
            <a:pPr marL="171450" indent="-171450">
              <a:buFont typeface="Arial,Sans-Serif"/>
              <a:buChar char="•"/>
            </a:pPr>
            <a:r>
              <a:rPr lang="fr-FR" i="1" dirty="0"/>
              <a:t>Code civil du Québec</a:t>
            </a:r>
            <a:r>
              <a:rPr lang="fr-FR" dirty="0"/>
              <a:t>, RLRQ c CCQ-1991, art 415, 416 (patrimoine familial), 433, 518 (régime matrimonial), 585 (pension alimentaire), 653 (succession). </a:t>
            </a:r>
          </a:p>
          <a:p>
            <a:pPr marL="171450" indent="-171450">
              <a:buFont typeface="Arial,Sans-Serif"/>
              <a:buChar char="•"/>
            </a:pPr>
            <a:r>
              <a:rPr lang="fr-FR" dirty="0"/>
              <a:t>Madhu Chauhan, « </a:t>
            </a:r>
            <a:r>
              <a:rPr lang="fr-FR" dirty="0" err="1"/>
              <a:t>Marriage</a:t>
            </a:r>
            <a:r>
              <a:rPr lang="fr-FR" dirty="0"/>
              <a:t>: An </a:t>
            </a:r>
            <a:r>
              <a:rPr lang="fr-FR" dirty="0" err="1"/>
              <a:t>Overview</a:t>
            </a:r>
            <a:r>
              <a:rPr lang="fr-FR" dirty="0"/>
              <a:t> in Global </a:t>
            </a:r>
            <a:r>
              <a:rPr lang="fr-FR" dirty="0" err="1"/>
              <a:t>Context</a:t>
            </a:r>
            <a:r>
              <a:rPr lang="fr-FR" dirty="0"/>
              <a:t> » (2016) 1:4 Research </a:t>
            </a:r>
            <a:r>
              <a:rPr lang="fr-FR" dirty="0" err="1"/>
              <a:t>Review</a:t>
            </a:r>
            <a:r>
              <a:rPr lang="fr-FR" dirty="0"/>
              <a:t> International Journal of </a:t>
            </a:r>
            <a:r>
              <a:rPr lang="fr-FR" dirty="0" err="1"/>
              <a:t>Multidisciplinary</a:t>
            </a:r>
            <a:r>
              <a:rPr lang="fr-FR" dirty="0"/>
              <a:t> 56 at 59: https://old.rrjournals.com/wp-content/uploads/2022/11/56-62_RRIJM160104014.pdf </a:t>
            </a:r>
          </a:p>
          <a:p>
            <a:pPr marL="171450" indent="-171450">
              <a:buFont typeface="Arial,Sans-Serif"/>
              <a:buChar char="•"/>
            </a:pPr>
            <a:endParaRPr lang="fr-FR" dirty="0"/>
          </a:p>
          <a:p>
            <a:pPr marL="171450" indent="-171450">
              <a:buFont typeface="Arial,Sans-Serif"/>
              <a:buChar char="•"/>
            </a:pPr>
            <a:endParaRPr lang="fr-FR" dirty="0"/>
          </a:p>
          <a:p>
            <a:pPr marL="0" indent="0">
              <a:buFont typeface="Arial,Sans-Serif"/>
              <a:buNone/>
            </a:pPr>
            <a:endParaRPr lang="fr-FR" dirty="0"/>
          </a:p>
          <a:p>
            <a:pPr marL="0" indent="0">
              <a:buFont typeface="Arial,Sans-Serif"/>
              <a:buNone/>
            </a:pPr>
            <a:endParaRPr lang="fr-FR" dirty="0"/>
          </a:p>
          <a:p>
            <a:pPr marL="171450" indent="-171450">
              <a:buFont typeface="Arial,Sans-Serif"/>
              <a:buChar char="•"/>
            </a:pPr>
            <a:endParaRPr lang="en-US" dirty="0"/>
          </a:p>
          <a:p>
            <a:endParaRPr lang="fr-FR" sz="1800" dirty="0">
              <a:cs typeface="Calibri" panose="020F0502020204030204"/>
            </a:endParaRPr>
          </a:p>
          <a:p>
            <a:endParaRPr lang="fr-CA" i="1" dirty="0">
              <a:cs typeface="Calibri"/>
            </a:endParaRPr>
          </a:p>
          <a:p>
            <a:pPr marL="171450" indent="-171450">
              <a:buFont typeface="Arial" panose="05000000000000000000" pitchFamily="2" charset="2"/>
              <a:buChar char="•"/>
            </a:pPr>
            <a:endParaRPr lang="fr-CA" i="1" dirty="0">
              <a:cs typeface="Calibri"/>
            </a:endParaRPr>
          </a:p>
          <a:p>
            <a:pPr lvl="1"/>
            <a:endParaRPr lang="fr-CA" dirty="0">
              <a:cs typeface="Calibri"/>
            </a:endParaRPr>
          </a:p>
        </p:txBody>
      </p:sp>
      <p:sp>
        <p:nvSpPr>
          <p:cNvPr id="4" name="Espace réservé du numéro de diapositive 3"/>
          <p:cNvSpPr>
            <a:spLocks noGrp="1"/>
          </p:cNvSpPr>
          <p:nvPr>
            <p:ph type="sldNum" sz="quarter" idx="5"/>
          </p:nvPr>
        </p:nvSpPr>
        <p:spPr/>
        <p:txBody>
          <a:bodyPr/>
          <a:lstStyle/>
          <a:p>
            <a:fld id="{ADDF40F7-9DEE-4674-AEC7-65F61D18733B}" type="slidenum">
              <a:t>8</a:t>
            </a:fld>
            <a:endParaRPr lang="fr-FR"/>
          </a:p>
        </p:txBody>
      </p:sp>
    </p:spTree>
    <p:extLst>
      <p:ext uri="{BB962C8B-B14F-4D97-AF65-F5344CB8AC3E}">
        <p14:creationId xmlns:p14="http://schemas.microsoft.com/office/powerpoint/2010/main" val="3072053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t>NOTES À LA PERSONNE ENSEIGNANTE</a:t>
            </a:r>
          </a:p>
          <a:p>
            <a:pPr marL="228600" indent="-228600">
              <a:buFont typeface="Wingdings" panose="05000000000000000000" pitchFamily="2" charset="2"/>
              <a:buChar char="q"/>
            </a:pPr>
            <a:r>
              <a:rPr lang="fr-FR" sz="1800" b="0" dirty="0">
                <a:cs typeface="Calibri"/>
              </a:rPr>
              <a:t>Poser la question sur la diapositive aux élèves. Ensuite, cliquer pour afficher la réponse.</a:t>
            </a:r>
          </a:p>
          <a:p>
            <a:pPr marL="228600" indent="-228600">
              <a:buFont typeface="Wingdings" panose="05000000000000000000" pitchFamily="2" charset="2"/>
              <a:buChar char="q"/>
            </a:pPr>
            <a:r>
              <a:rPr lang="fr-FR" sz="1800" b="0" dirty="0">
                <a:cs typeface="Calibri"/>
              </a:rPr>
              <a:t>Lire le texte sur la diapo.</a:t>
            </a:r>
            <a:endParaRPr lang="fr-CA" sz="1800" b="1" i="0" u="none" strike="noStrike" dirty="0">
              <a:solidFill>
                <a:srgbClr val="000000"/>
              </a:solidFill>
              <a:effectLst/>
              <a:latin typeface="Calibri"/>
              <a:cs typeface="Calibri"/>
            </a:endParaRPr>
          </a:p>
          <a:p>
            <a:endParaRPr lang="fr-CA" sz="1800" b="1" i="0" u="none" strike="noStrike" dirty="0">
              <a:solidFill>
                <a:srgbClr val="000000"/>
              </a:solidFill>
              <a:effectLst/>
              <a:latin typeface="Calibri"/>
              <a:cs typeface="Calibri"/>
            </a:endParaRPr>
          </a:p>
          <a:p>
            <a:r>
              <a:rPr lang="fr-CA" sz="1800" b="1" i="0" u="none" strike="noStrike" dirty="0">
                <a:solidFill>
                  <a:srgbClr val="000000"/>
                </a:solidFill>
                <a:effectLst/>
                <a:latin typeface="Calibri"/>
                <a:cs typeface="Calibri"/>
              </a:rPr>
              <a:t>INFORMATIONS POUR LES ÉLÈVES</a:t>
            </a:r>
          </a:p>
          <a:p>
            <a:pPr marL="285750" indent="-285750">
              <a:buFont typeface="Wingdings"/>
              <a:buChar char="q"/>
            </a:pPr>
            <a:r>
              <a:rPr lang="fr-FR" sz="1800" dirty="0">
                <a:latin typeface="Calibri"/>
                <a:cs typeface="Calibri"/>
              </a:rPr>
              <a:t>Les personnes âgées de 16 ans ou plus peuvent se marier. Cependant, si elles ont 16 ou 17 ans au moment du mariage, elles doivent obtenir l’accord du tribunal pour se marier. </a:t>
            </a:r>
          </a:p>
          <a:p>
            <a:pPr marL="285750" indent="-285750">
              <a:buFont typeface="Wingdings"/>
              <a:buChar char="q"/>
            </a:pPr>
            <a:r>
              <a:rPr lang="fr-FR" sz="1800" dirty="0">
                <a:latin typeface="Calibri"/>
                <a:cs typeface="Calibri"/>
              </a:rPr>
              <a:t>Les futurs époux ou épouses doivent être «libres» de tout lien matrimonial. Les deux personnes doivent donc être célibataires, divorcées ou veuves. </a:t>
            </a:r>
            <a:endParaRPr lang="fr-FR" sz="1800" dirty="0">
              <a:latin typeface="Calibri"/>
              <a:ea typeface="Calibri"/>
              <a:cs typeface="Calibri"/>
            </a:endParaRPr>
          </a:p>
          <a:p>
            <a:pPr marL="285750" indent="-285750">
              <a:buFont typeface="Wingdings"/>
              <a:buChar char="q"/>
            </a:pPr>
            <a:r>
              <a:rPr lang="fr-FR" sz="1800" dirty="0">
                <a:latin typeface="Calibri"/>
                <a:cs typeface="Calibri"/>
              </a:rPr>
              <a:t>Elles doivent aussi être en mesure de donner un consentement libre et éclairé. En termes juridiques, on dit que les personnes doivent être « aptes »: elles doivent pouvoir comprendre et décider, exprimer leur volonté et être capable d’agir pour elles-mêmes. </a:t>
            </a:r>
          </a:p>
          <a:p>
            <a:pPr marL="285750" indent="-285750">
              <a:buFont typeface="Wingdings"/>
              <a:buChar char="q"/>
            </a:pPr>
            <a:r>
              <a:rPr lang="fr-FR" sz="1800" dirty="0">
                <a:latin typeface="+mn-lt"/>
                <a:cs typeface="Calibri"/>
              </a:rPr>
              <a:t>Au Canada, le mariage n'est possible qu'entre deux personnes. La polygamie n'est pas encore reconnue légalement. </a:t>
            </a:r>
          </a:p>
          <a:p>
            <a:pPr marL="285750" marR="0" lvl="0" indent="-285750" algn="l" defTabSz="914400" rtl="0" eaLnBrk="1" fontAlgn="auto" latinLnBrk="0" hangingPunct="1">
              <a:lnSpc>
                <a:spcPct val="100000"/>
              </a:lnSpc>
              <a:spcBef>
                <a:spcPts val="0"/>
              </a:spcBef>
              <a:spcAft>
                <a:spcPts val="0"/>
              </a:spcAft>
              <a:buClrTx/>
              <a:buSzTx/>
              <a:buFont typeface="Wingdings"/>
              <a:buChar char="q"/>
              <a:tabLst/>
              <a:defRPr/>
            </a:pPr>
            <a:r>
              <a:rPr lang="fr-FR" sz="1800" dirty="0">
                <a:latin typeface="+mn-lt"/>
                <a:cs typeface="Calibri"/>
              </a:rPr>
              <a:t>Les couples de même sexe ont obtenu le droit de se marier le 20 juillet 2005. Le chemin pour y arriver n’a pas été court ou direct.</a:t>
            </a:r>
            <a:endParaRPr lang="fr-FR" sz="1800" dirty="0">
              <a:latin typeface="Calibri"/>
              <a:cs typeface="Calibri"/>
            </a:endParaRPr>
          </a:p>
          <a:p>
            <a:endParaRPr lang="fr-FR" sz="1800" dirty="0">
              <a:latin typeface="Calibri"/>
              <a:cs typeface="Calibri"/>
            </a:endParaRPr>
          </a:p>
          <a:p>
            <a:endParaRPr lang="fr-FR" sz="1800" dirty="0">
              <a:latin typeface="Calibri"/>
              <a:cs typeface="Calibri"/>
            </a:endParaRPr>
          </a:p>
          <a:p>
            <a:r>
              <a:rPr lang="fr-FR" b="1" dirty="0"/>
              <a:t>SOURCES</a:t>
            </a:r>
            <a:endParaRPr lang="en-US" dirty="0"/>
          </a:p>
          <a:p>
            <a:pPr marL="171450" indent="-171450">
              <a:buFont typeface="Wingdings,Sans-Serif"/>
              <a:buChar char="q"/>
            </a:pPr>
            <a:r>
              <a:rPr lang="fr-CA" i="1" dirty="0"/>
              <a:t>Code civil du Québec</a:t>
            </a:r>
            <a:r>
              <a:rPr lang="fr-CA" dirty="0"/>
              <a:t>, RLRQ c CCQ-1991, art 378 (acte de mariage), 2166 al 1 (aptitude). </a:t>
            </a:r>
          </a:p>
          <a:p>
            <a:pPr marL="171450" indent="-171450">
              <a:buFont typeface="Wingdings,Sans-Serif"/>
              <a:buChar char="q"/>
            </a:pPr>
            <a:endParaRPr lang="fr-CA" dirty="0"/>
          </a:p>
          <a:p>
            <a:endParaRPr lang="fr-CA" dirty="0">
              <a:cs typeface="Calibri"/>
            </a:endParaRPr>
          </a:p>
          <a:p>
            <a:pPr lvl="1"/>
            <a:endParaRPr lang="fr-CA" dirty="0">
              <a:cs typeface="Calibri"/>
            </a:endParaRPr>
          </a:p>
          <a:p>
            <a:pPr marL="628650" lvl="1" indent="-171450">
              <a:buFont typeface="Wingdings" panose="05000000000000000000" pitchFamily="2" charset="2"/>
              <a:buChar char="q"/>
            </a:pPr>
            <a:endParaRPr lang="fr-CA" dirty="0">
              <a:cs typeface="Calibri"/>
            </a:endParaRPr>
          </a:p>
        </p:txBody>
      </p:sp>
      <p:sp>
        <p:nvSpPr>
          <p:cNvPr id="4" name="Espace réservé du numéro de diapositive 3"/>
          <p:cNvSpPr>
            <a:spLocks noGrp="1"/>
          </p:cNvSpPr>
          <p:nvPr>
            <p:ph type="sldNum" sz="quarter" idx="5"/>
          </p:nvPr>
        </p:nvSpPr>
        <p:spPr/>
        <p:txBody>
          <a:bodyPr/>
          <a:lstStyle/>
          <a:p>
            <a:fld id="{ADDF40F7-9DEE-4674-AEC7-65F61D18733B}" type="slidenum">
              <a:t>9</a:t>
            </a:fld>
            <a:endParaRPr lang="fr-FR"/>
          </a:p>
        </p:txBody>
      </p:sp>
    </p:spTree>
    <p:extLst>
      <p:ext uri="{BB962C8B-B14F-4D97-AF65-F5344CB8AC3E}">
        <p14:creationId xmlns:p14="http://schemas.microsoft.com/office/powerpoint/2010/main" val="4262829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hyperlink" Target="https://www.instagram.com/educaloi/?hl=fr-ca" TargetMode="External"/><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svg"/><Relationship Id="rId9" Type="http://schemas.openxmlformats.org/officeDocument/2006/relationships/image" Target="../media/image31.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youtube.com/c/educaloi/videos" TargetMode="External"/><Relationship Id="rId7" Type="http://schemas.openxmlformats.org/officeDocument/2006/relationships/hyperlink" Target="https://www.instagram.com/educaloi/?hl=fr-ca" TargetMode="External"/><Relationship Id="rId2" Type="http://schemas.openxmlformats.org/officeDocument/2006/relationships/hyperlink" Target="https://www.facebook.com/educaloi/?ref=page_internal" TargetMode="External"/><Relationship Id="rId1" Type="http://schemas.openxmlformats.org/officeDocument/2006/relationships/slideMaster" Target="../slideMasters/slideMaster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educaloi.qc.ca/" TargetMode="External"/><Relationship Id="rId9" Type="http://schemas.openxmlformats.org/officeDocument/2006/relationships/hyperlink" Target="http://educationjuridique.ca/"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209341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1275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44095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07673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3678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525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51365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23996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114" t="13955" r="21853"/>
          <a:stretch/>
        </p:blipFill>
        <p:spPr>
          <a:xfrm>
            <a:off x="10588487" y="0"/>
            <a:ext cx="1603514" cy="2553528"/>
          </a:xfrm>
          <a:prstGeom prst="rect">
            <a:avLst/>
          </a:prstGeom>
        </p:spPr>
      </p:pic>
      <p:pic>
        <p:nvPicPr>
          <p:cNvPr id="10" name="Graphique 9">
            <a:extLst>
              <a:ext uri="{FF2B5EF4-FFF2-40B4-BE49-F238E27FC236}">
                <a16:creationId xmlns:a16="http://schemas.microsoft.com/office/drawing/2014/main" id="{ABB79D62-4DCF-1B4E-B374-A67D985758A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317851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8266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7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25404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72974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422290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 ?</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53154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54824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9434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4022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308410" y="2317750"/>
            <a:ext cx="9144000" cy="2222500"/>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14853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2"/>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3"/>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4"/>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7"/>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3" name="Image 22">
            <a:extLst>
              <a:ext uri="{FF2B5EF4-FFF2-40B4-BE49-F238E27FC236}">
                <a16:creationId xmlns:a16="http://schemas.microsoft.com/office/drawing/2014/main" id="{BAD89500-2EC8-4743-84D1-917AB1E40597}"/>
              </a:ext>
            </a:extLst>
          </p:cNvPr>
          <p:cNvPicPr>
            <a:picLocks noChangeAspect="1"/>
          </p:cNvPicPr>
          <p:nvPr userDrawn="1"/>
        </p:nvPicPr>
        <p:blipFill rotWithShape="1">
          <a:blip r:embed="rId8"/>
          <a:srcRect r="49454"/>
          <a:stretch/>
        </p:blipFill>
        <p:spPr>
          <a:xfrm>
            <a:off x="2803717" y="422703"/>
            <a:ext cx="6584566" cy="4016775"/>
          </a:xfrm>
          <a:prstGeom prst="rect">
            <a:avLst/>
          </a:prstGeom>
        </p:spPr>
      </p:pic>
      <p:sp>
        <p:nvSpPr>
          <p:cNvPr id="24" name="Rectangle 23">
            <a:extLst>
              <a:ext uri="{FF2B5EF4-FFF2-40B4-BE49-F238E27FC236}">
                <a16:creationId xmlns:a16="http://schemas.microsoft.com/office/drawing/2014/main" id="{0EA3CC50-52A1-B040-8E6C-7601EFC69480}"/>
              </a:ext>
            </a:extLst>
          </p:cNvPr>
          <p:cNvSpPr/>
          <p:nvPr userDrawn="1"/>
        </p:nvSpPr>
        <p:spPr>
          <a:xfrm>
            <a:off x="129288" y="146079"/>
            <a:ext cx="6096000" cy="1200329"/>
          </a:xfrm>
          <a:prstGeom prst="rect">
            <a:avLst/>
          </a:prstGeom>
          <a:solidFill>
            <a:srgbClr val="FFFF00"/>
          </a:solidFill>
        </p:spPr>
        <p:txBody>
          <a:bodyPr>
            <a:spAutoFit/>
          </a:bodyPr>
          <a:lstStyle/>
          <a:p>
            <a:pPr algn="ctr">
              <a:buFont typeface="+mj-lt"/>
              <a:buNone/>
            </a:pPr>
            <a:r>
              <a:rPr lang="fr-CA" sz="1800" b="0" i="0" u="none" strike="noStrike">
                <a:solidFill>
                  <a:srgbClr val="000000"/>
                </a:solidFill>
                <a:effectLst/>
                <a:latin typeface="Calibri" panose="020F0502020204030204" pitchFamily="34" charset="0"/>
              </a:rPr>
              <a:t>Diapo avec logo et site web : Logo + </a:t>
            </a:r>
            <a:r>
              <a:rPr lang="fr-CA" sz="1800" b="0" i="0" u="sng" strike="noStrike">
                <a:solidFill>
                  <a:srgbClr val="0563C1"/>
                </a:solidFill>
                <a:effectLst/>
                <a:latin typeface="Calibri" panose="020F0502020204030204" pitchFamily="34" charset="0"/>
                <a:hlinkClick r:id="rId9"/>
              </a:rPr>
              <a:t>educationjuridique.ca</a:t>
            </a:r>
            <a:endParaRPr lang="fr-CA"/>
          </a:p>
          <a:p>
            <a:pPr algn="ctr"/>
            <a:r>
              <a:rPr lang="fr-CA"/>
              <a:t>https://</a:t>
            </a:r>
            <a:r>
              <a:rPr lang="fr-CA" err="1"/>
              <a:t>www.educationjuridique.ca</a:t>
            </a:r>
            <a:r>
              <a:rPr lang="fr-CA"/>
              <a:t>/</a:t>
            </a:r>
            <a:r>
              <a:rPr lang="fr-CA" err="1"/>
              <a:t>fr</a:t>
            </a:r>
            <a:r>
              <a:rPr lang="fr-CA"/>
              <a:t>/</a:t>
            </a:r>
            <a:br>
              <a:rPr lang="fr-CA"/>
            </a:br>
            <a:endParaRPr lang="fr-CA"/>
          </a:p>
          <a:p>
            <a:pPr algn="ctr"/>
            <a:r>
              <a:rPr lang="fr-CA" b="1">
                <a:solidFill>
                  <a:srgbClr val="FF0000"/>
                </a:solidFill>
              </a:rPr>
              <a:t>ATTENTE LOGO. MISE EN PAGE À FINALISER</a:t>
            </a:r>
          </a:p>
        </p:txBody>
      </p:sp>
    </p:spTree>
    <p:extLst>
      <p:ext uri="{BB962C8B-B14F-4D97-AF65-F5344CB8AC3E}">
        <p14:creationId xmlns:p14="http://schemas.microsoft.com/office/powerpoint/2010/main" val="183846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5" name="Espace réservé du texte 7">
            <a:extLst>
              <a:ext uri="{FF2B5EF4-FFF2-40B4-BE49-F238E27FC236}">
                <a16:creationId xmlns:a16="http://schemas.microsoft.com/office/drawing/2014/main" id="{58269A95-E500-BF4A-B3EA-FB48D1C1CE77}"/>
              </a:ext>
            </a:extLst>
          </p:cNvPr>
          <p:cNvSpPr>
            <a:spLocks noGrp="1"/>
          </p:cNvSpPr>
          <p:nvPr>
            <p:ph type="body" sz="quarter" idx="15"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129741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2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58436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10" name="Image 9">
            <a:extLst>
              <a:ext uri="{FF2B5EF4-FFF2-40B4-BE49-F238E27FC236}">
                <a16:creationId xmlns:a16="http://schemas.microsoft.com/office/drawing/2014/main" id="{2E9D9EF9-561C-B04A-B032-1BD78C9D6DA6}"/>
              </a:ext>
            </a:extLst>
          </p:cNvPr>
          <p:cNvPicPr>
            <a:picLocks noChangeAspect="1"/>
          </p:cNvPicPr>
          <p:nvPr userDrawn="1"/>
        </p:nvPicPr>
        <p:blipFill>
          <a:blip r:embed="rId2"/>
          <a:stretch>
            <a:fillRect/>
          </a:stretch>
        </p:blipFill>
        <p:spPr>
          <a:xfrm>
            <a:off x="869325" y="1916475"/>
            <a:ext cx="4155289" cy="3025050"/>
          </a:xfrm>
          <a:prstGeom prst="rect">
            <a:avLst/>
          </a:prstGeom>
        </p:spPr>
      </p:pic>
    </p:spTree>
    <p:extLst>
      <p:ext uri="{BB962C8B-B14F-4D97-AF65-F5344CB8AC3E}">
        <p14:creationId xmlns:p14="http://schemas.microsoft.com/office/powerpoint/2010/main" val="113000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userDrawn="1">
          <p15:clr>
            <a:srgbClr val="FBAE40"/>
          </p15:clr>
        </p15:guide>
        <p15:guide id="2" orient="horz" pos="294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88308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4420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198123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1" r:id="rId3"/>
    <p:sldLayoutId id="2147483650" r:id="rId4"/>
    <p:sldLayoutId id="2147483653" r:id="rId5"/>
    <p:sldLayoutId id="2147483673" r:id="rId6"/>
    <p:sldLayoutId id="2147483663" r:id="rId7"/>
    <p:sldLayoutId id="2147483664" r:id="rId8"/>
    <p:sldLayoutId id="2147483651" r:id="rId9"/>
    <p:sldLayoutId id="2147483654" r:id="rId10"/>
    <p:sldLayoutId id="2147483655" r:id="rId11"/>
    <p:sldLayoutId id="2147483656" r:id="rId12"/>
    <p:sldLayoutId id="2147483669" r:id="rId13"/>
    <p:sldLayoutId id="2147483670" r:id="rId14"/>
    <p:sldLayoutId id="2147483671" r:id="rId15"/>
    <p:sldLayoutId id="2147483672" r:id="rId16"/>
    <p:sldLayoutId id="2147483660" r:id="rId17"/>
    <p:sldLayoutId id="2147483657" r:id="rId18"/>
    <p:sldLayoutId id="2147483658" r:id="rId19"/>
    <p:sldLayoutId id="2147483659" r:id="rId20"/>
    <p:sldLayoutId id="2147483674" r:id="rId21"/>
    <p:sldLayoutId id="2147483681" r:id="rId22"/>
    <p:sldLayoutId id="2147483666" r:id="rId23"/>
    <p:sldLayoutId id="2147483665" r:id="rId24"/>
    <p:sldLayoutId id="2147483667" r:id="rId25"/>
    <p:sldLayoutId id="2147483676" r:id="rId26"/>
    <p:sldLayoutId id="2147483679" r:id="rId27"/>
    <p:sldLayoutId id="214748368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0">
            <a:extLst>
              <a:ext uri="{96DAC541-7B7A-43D3-8B79-37D633B846F1}">
                <asvg:svgBlip xmlns:asvg="http://schemas.microsoft.com/office/drawing/2016/SVG/main" r:embed="rId31"/>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2.xml"/><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9.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sv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tags" Target="../tags/tag3.xml"/><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xml"/><Relationship Id="rId1" Type="http://schemas.openxmlformats.org/officeDocument/2006/relationships/tags" Target="../tags/tag4.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78_A6199CDA.xm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wEZQTmr2Csk"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5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1.xml"/><Relationship Id="rId4" Type="http://schemas.openxmlformats.org/officeDocument/2006/relationships/image" Target="../media/image39.jpe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192_411AE9E6.xml"/><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17D_5A8AACBD.xm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8" Type="http://schemas.openxmlformats.org/officeDocument/2006/relationships/hyperlink" Target="https://educaloi.qc.ca/capsules/discrimination-et-harcelement-envers-les-personnes-lgbtq/" TargetMode="External"/><Relationship Id="rId3" Type="http://schemas.microsoft.com/office/2018/10/relationships/comments" Target="../comments/modernComment_10C_A18D60C0.xml"/><Relationship Id="rId7" Type="http://schemas.openxmlformats.org/officeDocument/2006/relationships/hyperlink" Target="https://educaloi.qc.ca/dossier/lgbtq/" TargetMode="External"/><Relationship Id="rId2" Type="http://schemas.openxmlformats.org/officeDocument/2006/relationships/notesSlide" Target="../notesSlides/notesSlide38.xml"/><Relationship Id="rId1" Type="http://schemas.openxmlformats.org/officeDocument/2006/relationships/slideLayout" Target="../slideLayouts/slideLayout24.xml"/><Relationship Id="rId6" Type="http://schemas.openxmlformats.org/officeDocument/2006/relationships/hyperlink" Target="https://educaloi.qc.ca/capsules/lunion-civile/" TargetMode="External"/><Relationship Id="rId5" Type="http://schemas.openxmlformats.org/officeDocument/2006/relationships/hyperlink" Target="https://educaloi.qc.ca/capsules/les-conditions-pour-se-marier-au-quebec/" TargetMode="External"/><Relationship Id="rId4" Type="http://schemas.openxmlformats.org/officeDocument/2006/relationships/hyperlink" Target="https://educaloi.qc.ca/capsules/lacelebration-du-mariage-au-quebec/"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7">
            <a:extLst>
              <a:ext uri="{FF2B5EF4-FFF2-40B4-BE49-F238E27FC236}">
                <a16:creationId xmlns:a16="http://schemas.microsoft.com/office/drawing/2014/main" id="{EB706226-4730-FA4D-ABEC-69D1B174C6AA}"/>
              </a:ext>
            </a:extLst>
          </p:cNvPr>
          <p:cNvSpPr>
            <a:spLocks noGrp="1"/>
          </p:cNvSpPr>
          <p:nvPr/>
        </p:nvSpPr>
        <p:spPr>
          <a:xfrm>
            <a:off x="273079" y="1850659"/>
            <a:ext cx="11865278" cy="237744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6000" b="1" kern="1200">
                <a:solidFill>
                  <a:schemeClr val="accent2"/>
                </a:solidFill>
                <a:latin typeface="+mj-lt"/>
                <a:ea typeface="+mj-ea"/>
                <a:cs typeface="+mj-cs"/>
              </a:defRPr>
            </a:lvl1pPr>
          </a:lstStyle>
          <a:p>
            <a:pPr algn="ctr"/>
            <a:r>
              <a:rPr lang="fr-CA" sz="4400" dirty="0">
                <a:solidFill>
                  <a:schemeClr val="tx1"/>
                </a:solidFill>
                <a:ea typeface="+mj-lt"/>
                <a:cs typeface="+mj-lt"/>
              </a:rPr>
              <a:t>Mariage entre personnes du même sexe: Exemple d'évolution du droit</a:t>
            </a:r>
            <a:endParaRPr lang="fr-CA" sz="4000" dirty="0">
              <a:solidFill>
                <a:schemeClr val="tx1"/>
              </a:solidFill>
              <a:cs typeface="Arial"/>
            </a:endParaRPr>
          </a:p>
        </p:txBody>
      </p:sp>
      <p:pic>
        <p:nvPicPr>
          <p:cNvPr id="4" name="Image 3" descr="Une image contenant chaussures, habits, homme, Visage humain&#10;&#10;Description générée automatiquement">
            <a:extLst>
              <a:ext uri="{FF2B5EF4-FFF2-40B4-BE49-F238E27FC236}">
                <a16:creationId xmlns:a16="http://schemas.microsoft.com/office/drawing/2014/main" id="{5B7CAABC-4074-CE93-4B47-42B84658E871}"/>
              </a:ext>
            </a:extLst>
          </p:cNvPr>
          <p:cNvPicPr>
            <a:picLocks noChangeAspect="1"/>
          </p:cNvPicPr>
          <p:nvPr/>
        </p:nvPicPr>
        <p:blipFill rotWithShape="1">
          <a:blip r:embed="rId3">
            <a:clrChange>
              <a:clrFrom>
                <a:srgbClr val="FFFFFF"/>
              </a:clrFrom>
              <a:clrTo>
                <a:srgbClr val="FFFFFF">
                  <a:alpha val="0"/>
                </a:srgbClr>
              </a:clrTo>
            </a:clrChange>
          </a:blip>
          <a:srcRect l="2488" t="7496" r="70816" b="52990"/>
          <a:stretch/>
        </p:blipFill>
        <p:spPr>
          <a:xfrm>
            <a:off x="-451172" y="3431445"/>
            <a:ext cx="4355441" cy="3066733"/>
          </a:xfrm>
          <a:prstGeom prst="rect">
            <a:avLst/>
          </a:prstGeom>
        </p:spPr>
      </p:pic>
      <p:pic>
        <p:nvPicPr>
          <p:cNvPr id="6" name="Image 5" descr="Une image contenant Accessoire de mode, habits, dessin humoristique, collier&#10;&#10;Description générée automatiquement">
            <a:extLst>
              <a:ext uri="{FF2B5EF4-FFF2-40B4-BE49-F238E27FC236}">
                <a16:creationId xmlns:a16="http://schemas.microsoft.com/office/drawing/2014/main" id="{AB5DB812-4A0A-9AFA-1528-97B90A61D584}"/>
              </a:ext>
            </a:extLst>
          </p:cNvPr>
          <p:cNvPicPr>
            <a:picLocks noChangeAspect="1"/>
          </p:cNvPicPr>
          <p:nvPr/>
        </p:nvPicPr>
        <p:blipFill rotWithShape="1">
          <a:blip r:embed="rId4">
            <a:clrChange>
              <a:clrFrom>
                <a:srgbClr val="FFFFFF"/>
              </a:clrFrom>
              <a:clrTo>
                <a:srgbClr val="FFFFFF">
                  <a:alpha val="0"/>
                </a:srgbClr>
              </a:clrTo>
            </a:clrChange>
          </a:blip>
          <a:srcRect l="41791" t="16475" r="50131" b="12597"/>
          <a:stretch/>
        </p:blipFill>
        <p:spPr>
          <a:xfrm>
            <a:off x="10335326" y="4057251"/>
            <a:ext cx="1483530" cy="2298202"/>
          </a:xfrm>
          <a:prstGeom prst="rect">
            <a:avLst/>
          </a:prstGeom>
        </p:spPr>
      </p:pic>
      <p:pic>
        <p:nvPicPr>
          <p:cNvPr id="9" name="Image 8" descr="Une image contenant habits, Visage humain, manche, sourire&#10;&#10;Description générée automatiquement">
            <a:extLst>
              <a:ext uri="{FF2B5EF4-FFF2-40B4-BE49-F238E27FC236}">
                <a16:creationId xmlns:a16="http://schemas.microsoft.com/office/drawing/2014/main" id="{E27944A9-54FF-9F65-364E-72CFF7D6EE5C}"/>
              </a:ext>
            </a:extLst>
          </p:cNvPr>
          <p:cNvPicPr>
            <a:picLocks noChangeAspect="1"/>
          </p:cNvPicPr>
          <p:nvPr/>
        </p:nvPicPr>
        <p:blipFill rotWithShape="1">
          <a:blip r:embed="rId4">
            <a:clrChange>
              <a:clrFrom>
                <a:srgbClr val="FFFFFF"/>
              </a:clrFrom>
              <a:clrTo>
                <a:srgbClr val="FFFFFF">
                  <a:alpha val="0"/>
                </a:srgbClr>
              </a:clrTo>
            </a:clrChange>
          </a:blip>
          <a:srcRect l="2994" t="15362" r="87090" b="13710"/>
          <a:stretch/>
        </p:blipFill>
        <p:spPr>
          <a:xfrm>
            <a:off x="9044516" y="3961538"/>
            <a:ext cx="1893991" cy="2392875"/>
          </a:xfrm>
          <a:prstGeom prst="rect">
            <a:avLst/>
          </a:prstGeom>
        </p:spPr>
      </p:pic>
      <p:pic>
        <p:nvPicPr>
          <p:cNvPr id="11" name="Image 10" descr="Une image contenant robe de mariée, femme, mariée, robe&#10;&#10;Description générée automatiquement">
            <a:extLst>
              <a:ext uri="{FF2B5EF4-FFF2-40B4-BE49-F238E27FC236}">
                <a16:creationId xmlns:a16="http://schemas.microsoft.com/office/drawing/2014/main" id="{A88720AA-32BA-F8F0-CA5D-F93A7E4F0676}"/>
              </a:ext>
            </a:extLst>
          </p:cNvPr>
          <p:cNvPicPr>
            <a:picLocks noChangeAspect="1"/>
          </p:cNvPicPr>
          <p:nvPr/>
        </p:nvPicPr>
        <p:blipFill rotWithShape="1">
          <a:blip r:embed="rId5"/>
          <a:srcRect l="-15324"/>
          <a:stretch/>
        </p:blipFill>
        <p:spPr>
          <a:xfrm rot="10800000" flipV="1">
            <a:off x="6207886" y="3540589"/>
            <a:ext cx="2783509" cy="3234984"/>
          </a:xfrm>
          <a:prstGeom prst="rect">
            <a:avLst/>
          </a:prstGeom>
        </p:spPr>
      </p:pic>
      <p:pic>
        <p:nvPicPr>
          <p:cNvPr id="13" name="Image 3" descr="Une image contenant complet&#10;&#10;Description générée automatiquement">
            <a:extLst>
              <a:ext uri="{FF2B5EF4-FFF2-40B4-BE49-F238E27FC236}">
                <a16:creationId xmlns:a16="http://schemas.microsoft.com/office/drawing/2014/main" id="{621AABB8-F358-B4B7-26D5-42678EF0FAC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22837" y="3650287"/>
            <a:ext cx="2975038" cy="3017494"/>
          </a:xfrm>
          <a:prstGeom prst="rect">
            <a:avLst/>
          </a:prstGeom>
        </p:spPr>
      </p:pic>
    </p:spTree>
    <p:extLst>
      <p:ext uri="{BB962C8B-B14F-4D97-AF65-F5344CB8AC3E}">
        <p14:creationId xmlns:p14="http://schemas.microsoft.com/office/powerpoint/2010/main" val="38762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6968" y="851714"/>
            <a:ext cx="6245524" cy="856892"/>
          </a:xfrm>
        </p:spPr>
        <p:txBody>
          <a:bodyPr/>
          <a:lstStyle/>
          <a:p>
            <a:r>
              <a:rPr lang="fr-CA" dirty="0">
                <a:cs typeface="Arial" panose="020B0604020202020204"/>
              </a:rPr>
              <a:t>Connaissez vous d’autres formes d’union?</a:t>
            </a:r>
          </a:p>
        </p:txBody>
      </p:sp>
      <p:sp>
        <p:nvSpPr>
          <p:cNvPr id="12" name="Espace réservé du texte 11">
            <a:extLst>
              <a:ext uri="{FF2B5EF4-FFF2-40B4-BE49-F238E27FC236}">
                <a16:creationId xmlns:a16="http://schemas.microsoft.com/office/drawing/2014/main" id="{073C5361-ADCE-4741-AA23-B080EC4F9EAF}"/>
              </a:ext>
            </a:extLst>
          </p:cNvPr>
          <p:cNvSpPr>
            <a:spLocks noGrp="1"/>
          </p:cNvSpPr>
          <p:nvPr>
            <p:ph type="body" sz="quarter" idx="14"/>
          </p:nvPr>
        </p:nvSpPr>
        <p:spPr>
          <a:xfrm>
            <a:off x="886968" y="2269381"/>
            <a:ext cx="5486400" cy="3870385"/>
          </a:xfrm>
        </p:spPr>
        <p:txBody>
          <a:bodyPr vert="horz" lIns="0" tIns="0" rIns="0" bIns="0" rtlCol="0" anchor="t">
            <a:noAutofit/>
          </a:bodyPr>
          <a:lstStyle/>
          <a:p>
            <a:pPr marL="457200" indent="-457200">
              <a:buChar char="•"/>
            </a:pPr>
            <a:r>
              <a:rPr lang="fr-CA" sz="3200" dirty="0">
                <a:cs typeface="Arial"/>
              </a:rPr>
              <a:t>L’union civile</a:t>
            </a:r>
          </a:p>
          <a:p>
            <a:pPr marL="457200" indent="-457200">
              <a:buChar char="•"/>
            </a:pPr>
            <a:r>
              <a:rPr lang="fr-CA" sz="3200" dirty="0">
                <a:cs typeface="Arial"/>
              </a:rPr>
              <a:t>Conjoints de fait</a:t>
            </a:r>
          </a:p>
          <a:p>
            <a:pPr marL="457200" indent="-457200">
              <a:buChar char="•"/>
            </a:pPr>
            <a:r>
              <a:rPr lang="fr-CA" sz="3200" dirty="0">
                <a:cs typeface="Arial"/>
              </a:rPr>
              <a:t>Quelles différences avec le mariage?</a:t>
            </a:r>
          </a:p>
          <a:p>
            <a:endParaRPr lang="fr-CA" sz="3200" dirty="0">
              <a:solidFill>
                <a:srgbClr val="333F48"/>
              </a:solidFill>
              <a:cs typeface="Arial"/>
            </a:endParaRPr>
          </a:p>
          <a:p>
            <a:endParaRPr lang="fr-CA" sz="3200" dirty="0">
              <a:solidFill>
                <a:srgbClr val="333F48"/>
              </a:solidFill>
              <a:cs typeface="Arial"/>
            </a:endParaRPr>
          </a:p>
          <a:p>
            <a:endParaRPr lang="fr-CA" sz="3200" dirty="0">
              <a:solidFill>
                <a:srgbClr val="333F48"/>
              </a:solidFill>
              <a:cs typeface="Arial"/>
            </a:endParaRPr>
          </a:p>
          <a:p>
            <a:endParaRPr lang="fr-CA" sz="3200" dirty="0">
              <a:solidFill>
                <a:srgbClr val="333F48"/>
              </a:solidFill>
              <a:cs typeface="Arial"/>
            </a:endParaRPr>
          </a:p>
          <a:p>
            <a:endParaRPr lang="fr-CA" sz="3200" dirty="0">
              <a:solidFill>
                <a:srgbClr val="333F48"/>
              </a:solidFill>
              <a:cs typeface="Arial"/>
            </a:endParaRPr>
          </a:p>
          <a:p>
            <a:endParaRPr lang="fr-CA" sz="3200" dirty="0">
              <a:solidFill>
                <a:srgbClr val="333F48"/>
              </a:solidFill>
              <a:cs typeface="Arial"/>
            </a:endParaRPr>
          </a:p>
          <a:p>
            <a:endParaRPr lang="fr-CA" sz="3200" dirty="0">
              <a:solidFill>
                <a:srgbClr val="333F48"/>
              </a:solidFill>
              <a:cs typeface="Arial"/>
            </a:endParaRPr>
          </a:p>
          <a:p>
            <a:endParaRPr lang="fr-CA" sz="3200" dirty="0">
              <a:solidFill>
                <a:srgbClr val="333F48"/>
              </a:solidFill>
              <a:cs typeface="Arial"/>
            </a:endParaRPr>
          </a:p>
        </p:txBody>
      </p:sp>
      <p:sp>
        <p:nvSpPr>
          <p:cNvPr id="4" name="Espace réservé du texte 3">
            <a:extLst>
              <a:ext uri="{FF2B5EF4-FFF2-40B4-BE49-F238E27FC236}">
                <a16:creationId xmlns:a16="http://schemas.microsoft.com/office/drawing/2014/main" id="{4DBD0C86-7775-6CCD-25D2-E8A712F3FF3C}"/>
              </a:ext>
            </a:extLst>
          </p:cNvPr>
          <p:cNvSpPr>
            <a:spLocks noGrp="1"/>
          </p:cNvSpPr>
          <p:nvPr>
            <p:ph type="body" sz="quarter" idx="15"/>
          </p:nvPr>
        </p:nvSpPr>
        <p:spPr/>
        <p:txBody>
          <a:bodyPr/>
          <a:lstStyle/>
          <a:p>
            <a:r>
              <a:rPr lang="fr-FR">
                <a:cs typeface="Arial"/>
              </a:rPr>
              <a:t>Le mariage </a:t>
            </a:r>
            <a:endParaRPr lang="fr-FR"/>
          </a:p>
        </p:txBody>
      </p:sp>
      <p:pic>
        <p:nvPicPr>
          <p:cNvPr id="2" name="Image 1">
            <a:extLst>
              <a:ext uri="{FF2B5EF4-FFF2-40B4-BE49-F238E27FC236}">
                <a16:creationId xmlns:a16="http://schemas.microsoft.com/office/drawing/2014/main" id="{E6ECDAB1-8D44-A63D-84AA-429F53D5BA03}"/>
              </a:ext>
            </a:extLst>
          </p:cNvPr>
          <p:cNvPicPr>
            <a:picLocks noChangeAspect="1"/>
          </p:cNvPicPr>
          <p:nvPr/>
        </p:nvPicPr>
        <p:blipFill rotWithShape="1">
          <a:blip r:embed="rId3">
            <a:clrChange>
              <a:clrFrom>
                <a:srgbClr val="FFFFFF"/>
              </a:clrFrom>
              <a:clrTo>
                <a:srgbClr val="FFFFFF">
                  <a:alpha val="0"/>
                </a:srgbClr>
              </a:clrTo>
            </a:clrChange>
          </a:blip>
          <a:srcRect l="80507" r="3464" b="14897"/>
          <a:stretch/>
        </p:blipFill>
        <p:spPr>
          <a:xfrm>
            <a:off x="6692224" y="-987981"/>
            <a:ext cx="5194975" cy="7911520"/>
          </a:xfrm>
          <a:prstGeom prst="rect">
            <a:avLst/>
          </a:prstGeom>
        </p:spPr>
      </p:pic>
    </p:spTree>
    <p:extLst>
      <p:ext uri="{BB962C8B-B14F-4D97-AF65-F5344CB8AC3E}">
        <p14:creationId xmlns:p14="http://schemas.microsoft.com/office/powerpoint/2010/main" val="253782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FDD5582-69F9-BEB5-356B-89B7BB47B382}"/>
              </a:ext>
            </a:extLst>
          </p:cNvPr>
          <p:cNvSpPr>
            <a:spLocks noGrp="1"/>
          </p:cNvSpPr>
          <p:nvPr>
            <p:ph type="body" idx="1"/>
          </p:nvPr>
        </p:nvSpPr>
        <p:spPr>
          <a:xfrm>
            <a:off x="859534" y="1143000"/>
            <a:ext cx="4539780" cy="4572000"/>
          </a:xfrm>
        </p:spPr>
        <p:txBody>
          <a:bodyPr/>
          <a:lstStyle/>
          <a:p>
            <a:r>
              <a:rPr lang="fr-FR" sz="5400" dirty="0">
                <a:cs typeface="Arial"/>
              </a:rPr>
              <a:t>Les lois : </a:t>
            </a:r>
            <a:br>
              <a:rPr lang="fr-FR" sz="5400" dirty="0">
                <a:cs typeface="Arial"/>
              </a:rPr>
            </a:br>
            <a:r>
              <a:rPr lang="fr-FR" sz="5400" dirty="0">
                <a:cs typeface="Arial"/>
              </a:rPr>
              <a:t>qui fait quoi ?</a:t>
            </a:r>
            <a:endParaRPr lang="fr-FR" dirty="0">
              <a:cs typeface="Arial" panose="020B0604020202020204"/>
            </a:endParaRPr>
          </a:p>
        </p:txBody>
      </p:sp>
      <p:pic>
        <p:nvPicPr>
          <p:cNvPr id="9" name="Espace réservé pour une image  8">
            <a:extLst>
              <a:ext uri="{FF2B5EF4-FFF2-40B4-BE49-F238E27FC236}">
                <a16:creationId xmlns:a16="http://schemas.microsoft.com/office/drawing/2014/main" id="{7F42756B-C902-5D83-201D-6F410232E891}"/>
              </a:ext>
            </a:extLst>
          </p:cNvPr>
          <p:cNvPicPr>
            <a:picLocks noGrp="1" noChangeAspect="1"/>
          </p:cNvPicPr>
          <p:nvPr>
            <p:ph type="pic" sz="quarter" idx="16"/>
          </p:nvPr>
        </p:nvPicPr>
        <p:blipFill rotWithShape="1">
          <a:blip r:embed="rId4"/>
          <a:srcRect l="33730" t="10093" r="34460" b="39873"/>
          <a:stretch/>
        </p:blipFill>
        <p:spPr>
          <a:xfrm>
            <a:off x="6976872" y="1416462"/>
            <a:ext cx="4023360" cy="4023360"/>
          </a:xfrm>
        </p:spPr>
      </p:pic>
    </p:spTree>
    <p:custDataLst>
      <p:tags r:id="rId1"/>
    </p:custDataLst>
    <p:extLst>
      <p:ext uri="{BB962C8B-B14F-4D97-AF65-F5344CB8AC3E}">
        <p14:creationId xmlns:p14="http://schemas.microsoft.com/office/powerpoint/2010/main" val="211949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65EFCD7-A0FD-DD28-5D5D-5D668FF0ED3C}"/>
              </a:ext>
            </a:extLst>
          </p:cNvPr>
          <p:cNvSpPr>
            <a:spLocks noGrp="1"/>
          </p:cNvSpPr>
          <p:nvPr>
            <p:ph type="body" sz="quarter" idx="14"/>
          </p:nvPr>
        </p:nvSpPr>
        <p:spPr>
          <a:xfrm>
            <a:off x="609600" y="4730260"/>
            <a:ext cx="5486400" cy="861647"/>
          </a:xfrm>
        </p:spPr>
        <p:txBody>
          <a:bodyPr vert="horz" lIns="0" tIns="0" rIns="0" bIns="0" rtlCol="0" anchor="t">
            <a:noAutofit/>
          </a:bodyPr>
          <a:lstStyle/>
          <a:p>
            <a:pPr algn="ctr"/>
            <a:r>
              <a:rPr lang="fr-FR">
                <a:cs typeface="Arial"/>
              </a:rPr>
              <a:t>Le Parlement (Canada) </a:t>
            </a:r>
            <a:endParaRPr lang="fr-FR"/>
          </a:p>
        </p:txBody>
      </p:sp>
      <p:sp>
        <p:nvSpPr>
          <p:cNvPr id="8" name="Espace réservé du texte 2">
            <a:extLst>
              <a:ext uri="{FF2B5EF4-FFF2-40B4-BE49-F238E27FC236}">
                <a16:creationId xmlns:a16="http://schemas.microsoft.com/office/drawing/2014/main" id="{46C1AAAA-707D-549B-49E5-5FA2FAD1D18F}"/>
              </a:ext>
            </a:extLst>
          </p:cNvPr>
          <p:cNvSpPr txBox="1">
            <a:spLocks/>
          </p:cNvSpPr>
          <p:nvPr/>
        </p:nvSpPr>
        <p:spPr>
          <a:xfrm>
            <a:off x="6340662" y="4730260"/>
            <a:ext cx="5486400" cy="861647"/>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FR">
                <a:cs typeface="Arial"/>
              </a:rPr>
              <a:t>L'Assemblée nationale (Québec)</a:t>
            </a:r>
          </a:p>
        </p:txBody>
      </p:sp>
      <p:sp>
        <p:nvSpPr>
          <p:cNvPr id="10" name="Titre 6">
            <a:extLst>
              <a:ext uri="{FF2B5EF4-FFF2-40B4-BE49-F238E27FC236}">
                <a16:creationId xmlns:a16="http://schemas.microsoft.com/office/drawing/2014/main" id="{5BCAB83A-277B-806A-6547-16F39013750D}"/>
              </a:ext>
            </a:extLst>
          </p:cNvPr>
          <p:cNvSpPr>
            <a:spLocks noGrp="1"/>
          </p:cNvSpPr>
          <p:nvPr>
            <p:ph type="title"/>
          </p:nvPr>
        </p:nvSpPr>
        <p:spPr>
          <a:xfrm>
            <a:off x="2206487" y="851714"/>
            <a:ext cx="7085005" cy="856892"/>
          </a:xfrm>
        </p:spPr>
        <p:txBody>
          <a:bodyPr vert="horz" lIns="0" tIns="0" rIns="0" bIns="0" rtlCol="0" anchor="ctr">
            <a:noAutofit/>
          </a:bodyPr>
          <a:lstStyle/>
          <a:p>
            <a:pPr algn="ctr"/>
            <a:r>
              <a:rPr lang="fr-CA" dirty="0">
                <a:cs typeface="Arial" panose="020B0604020202020204"/>
              </a:rPr>
              <a:t>Le pouvoir législatif des gouvernements</a:t>
            </a:r>
          </a:p>
        </p:txBody>
      </p:sp>
      <p:pic>
        <p:nvPicPr>
          <p:cNvPr id="6" name="Image 5">
            <a:extLst>
              <a:ext uri="{FF2B5EF4-FFF2-40B4-BE49-F238E27FC236}">
                <a16:creationId xmlns:a16="http://schemas.microsoft.com/office/drawing/2014/main" id="{46C469AB-FC49-3A1D-170B-517F72AE55CB}"/>
              </a:ext>
            </a:extLst>
          </p:cNvPr>
          <p:cNvPicPr>
            <a:picLocks noChangeAspect="1"/>
          </p:cNvPicPr>
          <p:nvPr/>
        </p:nvPicPr>
        <p:blipFill>
          <a:blip r:embed="rId5"/>
          <a:stretch>
            <a:fillRect/>
          </a:stretch>
        </p:blipFill>
        <p:spPr>
          <a:xfrm>
            <a:off x="2042160" y="3059621"/>
            <a:ext cx="2701404" cy="1342207"/>
          </a:xfrm>
          <a:prstGeom prst="rect">
            <a:avLst/>
          </a:prstGeom>
        </p:spPr>
      </p:pic>
      <p:pic>
        <p:nvPicPr>
          <p:cNvPr id="12" name="Graphique 11">
            <a:extLst>
              <a:ext uri="{FF2B5EF4-FFF2-40B4-BE49-F238E27FC236}">
                <a16:creationId xmlns:a16="http://schemas.microsoft.com/office/drawing/2014/main" id="{7FF4AC77-B902-E265-739E-93D407D44B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04273" y="3055373"/>
            <a:ext cx="2701404" cy="1350702"/>
          </a:xfrm>
          <a:prstGeom prst="rect">
            <a:avLst/>
          </a:prstGeom>
        </p:spPr>
      </p:pic>
    </p:spTree>
    <p:extLst>
      <p:ext uri="{BB962C8B-B14F-4D97-AF65-F5344CB8AC3E}">
        <p14:creationId xmlns:p14="http://schemas.microsoft.com/office/powerpoint/2010/main" val="399804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6968" y="851714"/>
            <a:ext cx="7734518" cy="856892"/>
          </a:xfrm>
        </p:spPr>
        <p:txBody>
          <a:bodyPr/>
          <a:lstStyle/>
          <a:p>
            <a:r>
              <a:rPr lang="fr-CA" dirty="0">
                <a:cs typeface="Arial" panose="020B0604020202020204"/>
              </a:rPr>
              <a:t>Le partage des compétences</a:t>
            </a:r>
          </a:p>
        </p:txBody>
      </p:sp>
      <p:sp>
        <p:nvSpPr>
          <p:cNvPr id="12" name="Espace réservé du texte 11">
            <a:extLst>
              <a:ext uri="{FF2B5EF4-FFF2-40B4-BE49-F238E27FC236}">
                <a16:creationId xmlns:a16="http://schemas.microsoft.com/office/drawing/2014/main" id="{073C5361-ADCE-4741-AA23-B080EC4F9EAF}"/>
              </a:ext>
            </a:extLst>
          </p:cNvPr>
          <p:cNvSpPr>
            <a:spLocks noGrp="1"/>
          </p:cNvSpPr>
          <p:nvPr>
            <p:ph type="body" sz="quarter" idx="14"/>
          </p:nvPr>
        </p:nvSpPr>
        <p:spPr>
          <a:xfrm>
            <a:off x="7616955" y="1978469"/>
            <a:ext cx="4023358" cy="2901061"/>
          </a:xfrm>
        </p:spPr>
        <p:txBody>
          <a:bodyPr vert="horz" lIns="0" tIns="0" rIns="0" bIns="0" rtlCol="0" anchor="t">
            <a:noAutofit/>
          </a:bodyPr>
          <a:lstStyle/>
          <a:p>
            <a:r>
              <a:rPr lang="fr-CA" sz="3600" dirty="0">
                <a:solidFill>
                  <a:schemeClr val="accent1"/>
                </a:solidFill>
                <a:cs typeface="Arial"/>
              </a:rPr>
              <a:t>Qu'en est-il du mariage? </a:t>
            </a:r>
            <a:endParaRPr lang="fr-FR" sz="3600" dirty="0">
              <a:solidFill>
                <a:schemeClr val="accent1"/>
              </a:solidFill>
            </a:endParaRPr>
          </a:p>
          <a:p>
            <a:endParaRPr lang="fr-CA" dirty="0">
              <a:solidFill>
                <a:srgbClr val="333F48"/>
              </a:solidFill>
              <a:ea typeface="+mn-lt"/>
              <a:cs typeface="+mn-lt"/>
            </a:endParaRPr>
          </a:p>
          <a:p>
            <a:r>
              <a:rPr lang="fr-CA" b="1" dirty="0">
                <a:solidFill>
                  <a:srgbClr val="333F48"/>
                </a:solidFill>
                <a:ea typeface="+mn-lt"/>
                <a:cs typeface="+mn-lt"/>
              </a:rPr>
              <a:t>Fédéral</a:t>
            </a:r>
            <a:r>
              <a:rPr lang="fr-CA" dirty="0">
                <a:solidFill>
                  <a:srgbClr val="333F48"/>
                </a:solidFill>
                <a:ea typeface="+mn-lt"/>
                <a:cs typeface="+mn-lt"/>
              </a:rPr>
              <a:t> = mariage et divorce, droit criminel </a:t>
            </a:r>
          </a:p>
          <a:p>
            <a:endParaRPr lang="fr-CA" dirty="0">
              <a:solidFill>
                <a:srgbClr val="333F48"/>
              </a:solidFill>
              <a:ea typeface="+mn-lt"/>
              <a:cs typeface="+mn-lt"/>
            </a:endParaRPr>
          </a:p>
          <a:p>
            <a:r>
              <a:rPr lang="fr-CA" b="1" dirty="0">
                <a:solidFill>
                  <a:srgbClr val="333F48"/>
                </a:solidFill>
                <a:ea typeface="+mn-lt"/>
                <a:cs typeface="+mn-lt"/>
              </a:rPr>
              <a:t>Provincial</a:t>
            </a:r>
            <a:r>
              <a:rPr lang="fr-CA" dirty="0">
                <a:solidFill>
                  <a:srgbClr val="333F48"/>
                </a:solidFill>
                <a:ea typeface="+mn-lt"/>
                <a:cs typeface="+mn-lt"/>
              </a:rPr>
              <a:t> = célébration du mariage</a:t>
            </a:r>
          </a:p>
          <a:p>
            <a:endParaRPr lang="fr-CA" dirty="0">
              <a:solidFill>
                <a:srgbClr val="333F48"/>
              </a:solidFill>
              <a:ea typeface="+mn-lt"/>
              <a:cs typeface="+mn-lt"/>
            </a:endParaRPr>
          </a:p>
        </p:txBody>
      </p:sp>
      <p:sp>
        <p:nvSpPr>
          <p:cNvPr id="2" name="Espace réservé du texte 1">
            <a:extLst>
              <a:ext uri="{FF2B5EF4-FFF2-40B4-BE49-F238E27FC236}">
                <a16:creationId xmlns:a16="http://schemas.microsoft.com/office/drawing/2014/main" id="{EC2968C4-CE77-0C4C-1C7C-057A08996CFE}"/>
              </a:ext>
            </a:extLst>
          </p:cNvPr>
          <p:cNvSpPr>
            <a:spLocks noGrp="1"/>
          </p:cNvSpPr>
          <p:nvPr>
            <p:ph type="body" sz="quarter" idx="15"/>
          </p:nvPr>
        </p:nvSpPr>
        <p:spPr/>
        <p:txBody>
          <a:bodyPr/>
          <a:lstStyle/>
          <a:p>
            <a:r>
              <a:rPr lang="fr-FR">
                <a:cs typeface="Arial"/>
              </a:rPr>
              <a:t>Définition du concept</a:t>
            </a:r>
          </a:p>
        </p:txBody>
      </p:sp>
      <p:pic>
        <p:nvPicPr>
          <p:cNvPr id="3" name="Espace réservé pour une image  8">
            <a:extLst>
              <a:ext uri="{FF2B5EF4-FFF2-40B4-BE49-F238E27FC236}">
                <a16:creationId xmlns:a16="http://schemas.microsoft.com/office/drawing/2014/main" id="{F06C81D5-BA54-4451-8DE0-4400A40D296E}"/>
              </a:ext>
            </a:extLst>
          </p:cNvPr>
          <p:cNvPicPr>
            <a:picLocks noChangeAspect="1"/>
          </p:cNvPicPr>
          <p:nvPr/>
        </p:nvPicPr>
        <p:blipFill rotWithShape="1">
          <a:blip r:embed="rId3"/>
          <a:srcRect l="33730" t="10093" r="34460" b="39873"/>
          <a:stretch/>
        </p:blipFill>
        <p:spPr>
          <a:xfrm>
            <a:off x="886968" y="2318103"/>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p:spPr>
      </p:pic>
    </p:spTree>
    <p:extLst>
      <p:ext uri="{BB962C8B-B14F-4D97-AF65-F5344CB8AC3E}">
        <p14:creationId xmlns:p14="http://schemas.microsoft.com/office/powerpoint/2010/main" val="316162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FDD5582-69F9-BEB5-356B-89B7BB47B382}"/>
              </a:ext>
            </a:extLst>
          </p:cNvPr>
          <p:cNvSpPr>
            <a:spLocks noGrp="1"/>
          </p:cNvSpPr>
          <p:nvPr>
            <p:ph type="body" idx="1"/>
          </p:nvPr>
        </p:nvSpPr>
        <p:spPr>
          <a:xfrm>
            <a:off x="938805" y="1416462"/>
            <a:ext cx="5669280" cy="4572000"/>
          </a:xfrm>
        </p:spPr>
        <p:txBody>
          <a:bodyPr/>
          <a:lstStyle/>
          <a:p>
            <a:endParaRPr lang="fr-FR" sz="5400" dirty="0">
              <a:cs typeface="Arial"/>
            </a:endParaRPr>
          </a:p>
          <a:p>
            <a:endParaRPr lang="fr-FR" sz="5400" dirty="0">
              <a:cs typeface="Arial"/>
            </a:endParaRPr>
          </a:p>
          <a:p>
            <a:endParaRPr lang="fr-FR" sz="5400" dirty="0">
              <a:cs typeface="Arial"/>
            </a:endParaRPr>
          </a:p>
          <a:p>
            <a:r>
              <a:rPr lang="fr-FR" sz="5400" dirty="0">
                <a:cs typeface="Arial"/>
              </a:rPr>
              <a:t>À vous de jouer !</a:t>
            </a:r>
            <a:br>
              <a:rPr lang="fr-FR" sz="5400" dirty="0">
                <a:cs typeface="Arial"/>
              </a:rPr>
            </a:br>
            <a:br>
              <a:rPr lang="fr-FR" sz="5400" dirty="0">
                <a:cs typeface="Arial"/>
              </a:rPr>
            </a:br>
            <a:br>
              <a:rPr lang="fr-FR" sz="5400" dirty="0">
                <a:cs typeface="Arial"/>
              </a:rPr>
            </a:br>
            <a:br>
              <a:rPr lang="fr-FR" sz="5400" dirty="0">
                <a:cs typeface="Arial"/>
              </a:rPr>
            </a:br>
            <a:endParaRPr lang="fr-FR" sz="5400" dirty="0">
              <a:cs typeface="Arial"/>
            </a:endParaRPr>
          </a:p>
          <a:p>
            <a:r>
              <a:rPr lang="fr-FR" sz="5400" dirty="0">
                <a:cs typeface="Arial"/>
              </a:rPr>
              <a:t> </a:t>
            </a:r>
          </a:p>
        </p:txBody>
      </p:sp>
      <p:pic>
        <p:nvPicPr>
          <p:cNvPr id="5" name="Espace réservé pour une image  4">
            <a:extLst>
              <a:ext uri="{FF2B5EF4-FFF2-40B4-BE49-F238E27FC236}">
                <a16:creationId xmlns:a16="http://schemas.microsoft.com/office/drawing/2014/main" id="{FD759171-FB9F-047A-8FB0-52EF93C1AC81}"/>
              </a:ext>
            </a:extLst>
          </p:cNvPr>
          <p:cNvPicPr>
            <a:picLocks noGrp="1" noChangeAspect="1"/>
          </p:cNvPicPr>
          <p:nvPr>
            <p:ph type="pic" sz="quarter" idx="16"/>
          </p:nvPr>
        </p:nvPicPr>
        <p:blipFill rotWithShape="1">
          <a:blip r:embed="rId4"/>
          <a:srcRect l="2308" t="-2989" r="51362" b="6593"/>
          <a:stretch/>
        </p:blipFill>
        <p:spPr>
          <a:xfrm>
            <a:off x="6976872" y="1416462"/>
            <a:ext cx="4023360" cy="4023360"/>
          </a:xfrm>
        </p:spPr>
      </p:pic>
    </p:spTree>
    <p:custDataLst>
      <p:tags r:id="rId1"/>
    </p:custDataLst>
    <p:extLst>
      <p:ext uri="{BB962C8B-B14F-4D97-AF65-F5344CB8AC3E}">
        <p14:creationId xmlns:p14="http://schemas.microsoft.com/office/powerpoint/2010/main" val="202914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E71559-5F48-5503-1A7D-73BBE7A48551}"/>
              </a:ext>
            </a:extLst>
          </p:cNvPr>
          <p:cNvSpPr>
            <a:spLocks noGrp="1"/>
          </p:cNvSpPr>
          <p:nvPr>
            <p:ph type="title"/>
          </p:nvPr>
        </p:nvSpPr>
        <p:spPr/>
        <p:txBody>
          <a:bodyPr/>
          <a:lstStyle/>
          <a:p>
            <a:r>
              <a:rPr lang="fr-FR" dirty="0">
                <a:cs typeface="Arial"/>
              </a:rPr>
              <a:t>Reconstruire la ligne du temps</a:t>
            </a:r>
            <a:endParaRPr lang="fr-FR" dirty="0"/>
          </a:p>
        </p:txBody>
      </p:sp>
      <p:sp>
        <p:nvSpPr>
          <p:cNvPr id="21" name="ZoneTexte 20">
            <a:extLst>
              <a:ext uri="{FF2B5EF4-FFF2-40B4-BE49-F238E27FC236}">
                <a16:creationId xmlns:a16="http://schemas.microsoft.com/office/drawing/2014/main" id="{BDAF8716-5D8C-5A69-DC46-E954806E4038}"/>
              </a:ext>
            </a:extLst>
          </p:cNvPr>
          <p:cNvSpPr txBox="1"/>
          <p:nvPr/>
        </p:nvSpPr>
        <p:spPr>
          <a:xfrm>
            <a:off x="744177" y="1426469"/>
            <a:ext cx="698022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800" b="1"/>
              <a:t>Les étapes à suivre : </a:t>
            </a:r>
            <a:endParaRPr lang="fr-CA" sz="2800">
              <a:cs typeface="Arial"/>
            </a:endParaRPr>
          </a:p>
        </p:txBody>
      </p:sp>
      <p:grpSp>
        <p:nvGrpSpPr>
          <p:cNvPr id="23" name="Groupe 22">
            <a:extLst>
              <a:ext uri="{FF2B5EF4-FFF2-40B4-BE49-F238E27FC236}">
                <a16:creationId xmlns:a16="http://schemas.microsoft.com/office/drawing/2014/main" id="{DC881F16-7EC9-ACCC-F637-DA17EA25D44E}"/>
              </a:ext>
            </a:extLst>
          </p:cNvPr>
          <p:cNvGrpSpPr/>
          <p:nvPr/>
        </p:nvGrpSpPr>
        <p:grpSpPr>
          <a:xfrm>
            <a:off x="744177" y="2553198"/>
            <a:ext cx="531401" cy="522923"/>
            <a:chOff x="2998554" y="2736237"/>
            <a:chExt cx="531401" cy="522923"/>
          </a:xfrm>
        </p:grpSpPr>
        <p:pic>
          <p:nvPicPr>
            <p:cNvPr id="24" name="Picture 9" descr="A grey circle with a black background&#10;&#10;Description automatically generated">
              <a:extLst>
                <a:ext uri="{FF2B5EF4-FFF2-40B4-BE49-F238E27FC236}">
                  <a16:creationId xmlns:a16="http://schemas.microsoft.com/office/drawing/2014/main" id="{1185A848-2594-0CC4-E563-1C567B1EB39C}"/>
                </a:ext>
              </a:extLst>
            </p:cNvPr>
            <p:cNvPicPr>
              <a:picLocks noChangeAspect="1"/>
            </p:cNvPicPr>
            <p:nvPr/>
          </p:nvPicPr>
          <p:blipFill>
            <a:blip r:embed="rId3"/>
            <a:stretch>
              <a:fillRect/>
            </a:stretch>
          </p:blipFill>
          <p:spPr>
            <a:xfrm>
              <a:off x="2998554" y="2736237"/>
              <a:ext cx="531401" cy="522923"/>
            </a:xfrm>
            <a:prstGeom prst="rect">
              <a:avLst/>
            </a:prstGeom>
          </p:spPr>
        </p:pic>
        <p:sp>
          <p:nvSpPr>
            <p:cNvPr id="25" name="TextBox 10">
              <a:extLst>
                <a:ext uri="{FF2B5EF4-FFF2-40B4-BE49-F238E27FC236}">
                  <a16:creationId xmlns:a16="http://schemas.microsoft.com/office/drawing/2014/main" id="{A1AF9A14-F861-9359-617C-F78E9F9CE3B4}"/>
                </a:ext>
              </a:extLst>
            </p:cNvPr>
            <p:cNvSpPr txBox="1"/>
            <p:nvPr/>
          </p:nvSpPr>
          <p:spPr>
            <a:xfrm>
              <a:off x="3104588" y="2828667"/>
              <a:ext cx="358039" cy="369332"/>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solidFill>
                    <a:srgbClr val="F6891F"/>
                  </a:solidFill>
                  <a:cs typeface="Arial"/>
                </a:rPr>
                <a:t>1</a:t>
              </a:r>
            </a:p>
          </p:txBody>
        </p:sp>
      </p:grpSp>
      <p:grpSp>
        <p:nvGrpSpPr>
          <p:cNvPr id="26" name="Groupe 25">
            <a:extLst>
              <a:ext uri="{FF2B5EF4-FFF2-40B4-BE49-F238E27FC236}">
                <a16:creationId xmlns:a16="http://schemas.microsoft.com/office/drawing/2014/main" id="{6CB633F3-E80F-3822-5556-F67B61E2DE7A}"/>
              </a:ext>
            </a:extLst>
          </p:cNvPr>
          <p:cNvGrpSpPr/>
          <p:nvPr/>
        </p:nvGrpSpPr>
        <p:grpSpPr>
          <a:xfrm>
            <a:off x="744177" y="3606335"/>
            <a:ext cx="531401" cy="522923"/>
            <a:chOff x="8041104" y="2718247"/>
            <a:chExt cx="531401" cy="522923"/>
          </a:xfrm>
        </p:grpSpPr>
        <p:pic>
          <p:nvPicPr>
            <p:cNvPr id="27" name="Picture 9" descr="A grey circle with a black background&#10;&#10;Description automatically generated">
              <a:extLst>
                <a:ext uri="{FF2B5EF4-FFF2-40B4-BE49-F238E27FC236}">
                  <a16:creationId xmlns:a16="http://schemas.microsoft.com/office/drawing/2014/main" id="{768904CE-47E3-3226-7FAA-40043521474E}"/>
                </a:ext>
              </a:extLst>
            </p:cNvPr>
            <p:cNvPicPr>
              <a:picLocks noChangeAspect="1"/>
            </p:cNvPicPr>
            <p:nvPr/>
          </p:nvPicPr>
          <p:blipFill>
            <a:blip r:embed="rId3"/>
            <a:stretch>
              <a:fillRect/>
            </a:stretch>
          </p:blipFill>
          <p:spPr>
            <a:xfrm>
              <a:off x="8041104" y="2718247"/>
              <a:ext cx="531401" cy="522923"/>
            </a:xfrm>
            <a:prstGeom prst="rect">
              <a:avLst/>
            </a:prstGeom>
          </p:spPr>
        </p:pic>
        <p:sp>
          <p:nvSpPr>
            <p:cNvPr id="28" name="TextBox 10">
              <a:extLst>
                <a:ext uri="{FF2B5EF4-FFF2-40B4-BE49-F238E27FC236}">
                  <a16:creationId xmlns:a16="http://schemas.microsoft.com/office/drawing/2014/main" id="{82D08BE5-8006-1308-A243-0BAB45FAD92B}"/>
                </a:ext>
              </a:extLst>
            </p:cNvPr>
            <p:cNvSpPr txBox="1"/>
            <p:nvPr/>
          </p:nvSpPr>
          <p:spPr>
            <a:xfrm>
              <a:off x="8153807" y="2787111"/>
              <a:ext cx="373751" cy="369332"/>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solidFill>
                    <a:srgbClr val="F6891F"/>
                  </a:solidFill>
                  <a:cs typeface="Arial"/>
                </a:rPr>
                <a:t>2</a:t>
              </a:r>
            </a:p>
          </p:txBody>
        </p:sp>
      </p:grpSp>
      <p:grpSp>
        <p:nvGrpSpPr>
          <p:cNvPr id="32" name="Groupe 31">
            <a:extLst>
              <a:ext uri="{FF2B5EF4-FFF2-40B4-BE49-F238E27FC236}">
                <a16:creationId xmlns:a16="http://schemas.microsoft.com/office/drawing/2014/main" id="{BB98DF9C-6147-2289-4F74-D00C8BF34882}"/>
              </a:ext>
            </a:extLst>
          </p:cNvPr>
          <p:cNvGrpSpPr/>
          <p:nvPr/>
        </p:nvGrpSpPr>
        <p:grpSpPr>
          <a:xfrm>
            <a:off x="744177" y="4659472"/>
            <a:ext cx="531401" cy="522923"/>
            <a:chOff x="3140636" y="4945737"/>
            <a:chExt cx="531401" cy="522923"/>
          </a:xfrm>
        </p:grpSpPr>
        <p:pic>
          <p:nvPicPr>
            <p:cNvPr id="33" name="Picture 9" descr="A grey circle with a black background&#10;&#10;Description automatically generated">
              <a:extLst>
                <a:ext uri="{FF2B5EF4-FFF2-40B4-BE49-F238E27FC236}">
                  <a16:creationId xmlns:a16="http://schemas.microsoft.com/office/drawing/2014/main" id="{63E4A9C6-113E-6169-76EC-5CC4119233C1}"/>
                </a:ext>
              </a:extLst>
            </p:cNvPr>
            <p:cNvPicPr>
              <a:picLocks noChangeAspect="1"/>
            </p:cNvPicPr>
            <p:nvPr/>
          </p:nvPicPr>
          <p:blipFill>
            <a:blip r:embed="rId3"/>
            <a:stretch>
              <a:fillRect/>
            </a:stretch>
          </p:blipFill>
          <p:spPr>
            <a:xfrm>
              <a:off x="3140636" y="4945737"/>
              <a:ext cx="531401" cy="522923"/>
            </a:xfrm>
            <a:prstGeom prst="rect">
              <a:avLst/>
            </a:prstGeom>
          </p:spPr>
        </p:pic>
        <p:sp>
          <p:nvSpPr>
            <p:cNvPr id="34" name="TextBox 10">
              <a:extLst>
                <a:ext uri="{FF2B5EF4-FFF2-40B4-BE49-F238E27FC236}">
                  <a16:creationId xmlns:a16="http://schemas.microsoft.com/office/drawing/2014/main" id="{3B528508-AC15-27D5-C49D-62D7ACDEBB4B}"/>
                </a:ext>
              </a:extLst>
            </p:cNvPr>
            <p:cNvSpPr txBox="1"/>
            <p:nvPr/>
          </p:nvSpPr>
          <p:spPr>
            <a:xfrm>
              <a:off x="3252152" y="5022456"/>
              <a:ext cx="342327" cy="369332"/>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solidFill>
                    <a:srgbClr val="F6891F"/>
                  </a:solidFill>
                  <a:cs typeface="Arial"/>
                </a:rPr>
                <a:t>3</a:t>
              </a:r>
            </a:p>
          </p:txBody>
        </p:sp>
      </p:grpSp>
      <p:grpSp>
        <p:nvGrpSpPr>
          <p:cNvPr id="35" name="Groupe 34">
            <a:extLst>
              <a:ext uri="{FF2B5EF4-FFF2-40B4-BE49-F238E27FC236}">
                <a16:creationId xmlns:a16="http://schemas.microsoft.com/office/drawing/2014/main" id="{BB98DF9C-6147-2289-4F74-D00C8BF34882}"/>
              </a:ext>
            </a:extLst>
          </p:cNvPr>
          <p:cNvGrpSpPr/>
          <p:nvPr/>
        </p:nvGrpSpPr>
        <p:grpSpPr>
          <a:xfrm>
            <a:off x="8822299" y="7969925"/>
            <a:ext cx="531401" cy="522923"/>
            <a:chOff x="8822299" y="7969925"/>
            <a:chExt cx="531401" cy="522923"/>
          </a:xfrm>
        </p:grpSpPr>
        <p:pic>
          <p:nvPicPr>
            <p:cNvPr id="36" name="Picture 9" descr="A grey circle with a black background&#10;&#10;Description automatically generated">
              <a:extLst>
                <a:ext uri="{FF2B5EF4-FFF2-40B4-BE49-F238E27FC236}">
                  <a16:creationId xmlns:a16="http://schemas.microsoft.com/office/drawing/2014/main" id="{63E4A9C6-113E-6169-76EC-5CC4119233C1}"/>
                </a:ext>
              </a:extLst>
            </p:cNvPr>
            <p:cNvPicPr>
              <a:picLocks noChangeAspect="1"/>
            </p:cNvPicPr>
            <p:nvPr/>
          </p:nvPicPr>
          <p:blipFill>
            <a:blip r:embed="rId3"/>
            <a:stretch>
              <a:fillRect/>
            </a:stretch>
          </p:blipFill>
          <p:spPr>
            <a:xfrm>
              <a:off x="8822299" y="7969925"/>
              <a:ext cx="531401" cy="522923"/>
            </a:xfrm>
            <a:prstGeom prst="rect">
              <a:avLst/>
            </a:prstGeom>
          </p:spPr>
        </p:pic>
        <p:sp>
          <p:nvSpPr>
            <p:cNvPr id="37" name="TextBox 10">
              <a:extLst>
                <a:ext uri="{FF2B5EF4-FFF2-40B4-BE49-F238E27FC236}">
                  <a16:creationId xmlns:a16="http://schemas.microsoft.com/office/drawing/2014/main" id="{3B528508-AC15-27D5-C49D-62D7ACDEBB4B}"/>
                </a:ext>
              </a:extLst>
            </p:cNvPr>
            <p:cNvSpPr txBox="1"/>
            <p:nvPr/>
          </p:nvSpPr>
          <p:spPr>
            <a:xfrm>
              <a:off x="8933815" y="8046644"/>
              <a:ext cx="342327" cy="400110"/>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a:solidFill>
                    <a:srgbClr val="F6891F"/>
                  </a:solidFill>
                  <a:cs typeface="Arial"/>
                </a:rPr>
                <a:t>3</a:t>
              </a:r>
            </a:p>
          </p:txBody>
        </p:sp>
      </p:grpSp>
      <p:grpSp>
        <p:nvGrpSpPr>
          <p:cNvPr id="41" name="Groupe 40">
            <a:extLst>
              <a:ext uri="{FF2B5EF4-FFF2-40B4-BE49-F238E27FC236}">
                <a16:creationId xmlns:a16="http://schemas.microsoft.com/office/drawing/2014/main" id="{079A6FF7-B581-04BF-EC86-CB9FE826BE61}"/>
              </a:ext>
            </a:extLst>
          </p:cNvPr>
          <p:cNvGrpSpPr/>
          <p:nvPr/>
        </p:nvGrpSpPr>
        <p:grpSpPr>
          <a:xfrm>
            <a:off x="744177" y="5712609"/>
            <a:ext cx="531401" cy="522923"/>
            <a:chOff x="8015886" y="4897255"/>
            <a:chExt cx="531401" cy="522923"/>
          </a:xfrm>
        </p:grpSpPr>
        <p:pic>
          <p:nvPicPr>
            <p:cNvPr id="42" name="Picture 9" descr="A grey circle with a black background&#10;&#10;Description automatically generated">
              <a:extLst>
                <a:ext uri="{FF2B5EF4-FFF2-40B4-BE49-F238E27FC236}">
                  <a16:creationId xmlns:a16="http://schemas.microsoft.com/office/drawing/2014/main" id="{9EB11B18-02DB-4D3F-CC1E-93F55837773E}"/>
                </a:ext>
              </a:extLst>
            </p:cNvPr>
            <p:cNvPicPr>
              <a:picLocks noChangeAspect="1"/>
            </p:cNvPicPr>
            <p:nvPr/>
          </p:nvPicPr>
          <p:blipFill>
            <a:blip r:embed="rId3"/>
            <a:stretch>
              <a:fillRect/>
            </a:stretch>
          </p:blipFill>
          <p:spPr>
            <a:xfrm>
              <a:off x="8015886" y="4897255"/>
              <a:ext cx="531401" cy="522923"/>
            </a:xfrm>
            <a:prstGeom prst="rect">
              <a:avLst/>
            </a:prstGeom>
          </p:spPr>
        </p:pic>
        <p:sp>
          <p:nvSpPr>
            <p:cNvPr id="43" name="TextBox 10">
              <a:extLst>
                <a:ext uri="{FF2B5EF4-FFF2-40B4-BE49-F238E27FC236}">
                  <a16:creationId xmlns:a16="http://schemas.microsoft.com/office/drawing/2014/main" id="{ED1EA496-2A28-3F7D-1891-90F7154EC210}"/>
                </a:ext>
              </a:extLst>
            </p:cNvPr>
            <p:cNvSpPr txBox="1"/>
            <p:nvPr/>
          </p:nvSpPr>
          <p:spPr>
            <a:xfrm>
              <a:off x="8127401" y="4977313"/>
              <a:ext cx="303050" cy="369332"/>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a:solidFill>
                    <a:srgbClr val="F6891F"/>
                  </a:solidFill>
                  <a:cs typeface="Arial"/>
                </a:rPr>
                <a:t>4</a:t>
              </a:r>
            </a:p>
          </p:txBody>
        </p:sp>
      </p:grpSp>
      <p:sp>
        <p:nvSpPr>
          <p:cNvPr id="44" name="ZoneTexte 43">
            <a:extLst>
              <a:ext uri="{FF2B5EF4-FFF2-40B4-BE49-F238E27FC236}">
                <a16:creationId xmlns:a16="http://schemas.microsoft.com/office/drawing/2014/main" id="{DAFCA313-B1FF-EC39-63CB-C64A2B721CBF}"/>
              </a:ext>
            </a:extLst>
          </p:cNvPr>
          <p:cNvSpPr txBox="1"/>
          <p:nvPr/>
        </p:nvSpPr>
        <p:spPr>
          <a:xfrm>
            <a:off x="1542996" y="2577450"/>
            <a:ext cx="2746265" cy="40011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ctr"/>
            <a:r>
              <a:rPr lang="fr-CA" sz="2000" dirty="0"/>
              <a:t>Former des </a:t>
            </a:r>
            <a:r>
              <a:rPr lang="fr-CA" sz="2000" b="1" dirty="0">
                <a:solidFill>
                  <a:schemeClr val="accent1"/>
                </a:solidFill>
              </a:rPr>
              <a:t>équipes</a:t>
            </a:r>
            <a:r>
              <a:rPr lang="fr-CA" sz="2000" dirty="0"/>
              <a:t>. </a:t>
            </a:r>
            <a:r>
              <a:rPr lang="fr-FR" sz="2000" dirty="0">
                <a:cs typeface="Arial"/>
              </a:rPr>
              <a:t> </a:t>
            </a:r>
            <a:endParaRPr lang="fr-FR" sz="3600" dirty="0"/>
          </a:p>
        </p:txBody>
      </p:sp>
      <p:sp>
        <p:nvSpPr>
          <p:cNvPr id="46" name="ZoneTexte 45">
            <a:extLst>
              <a:ext uri="{FF2B5EF4-FFF2-40B4-BE49-F238E27FC236}">
                <a16:creationId xmlns:a16="http://schemas.microsoft.com/office/drawing/2014/main" id="{8887680C-77A4-8080-B7D5-AF4F5E24E2EA}"/>
              </a:ext>
            </a:extLst>
          </p:cNvPr>
          <p:cNvSpPr txBox="1"/>
          <p:nvPr/>
        </p:nvSpPr>
        <p:spPr>
          <a:xfrm>
            <a:off x="1578262" y="3651855"/>
            <a:ext cx="698454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dirty="0"/>
              <a:t>Analyser le </a:t>
            </a:r>
            <a:r>
              <a:rPr lang="fr-FR" sz="2000" b="1" dirty="0">
                <a:solidFill>
                  <a:schemeClr val="accent1"/>
                </a:solidFill>
              </a:rPr>
              <a:t>dossier documentaire</a:t>
            </a:r>
            <a:r>
              <a:rPr lang="fr-FR" sz="2000" dirty="0"/>
              <a:t>. </a:t>
            </a:r>
            <a:r>
              <a:rPr lang="fr-FR" sz="2000" dirty="0">
                <a:cs typeface="Arial"/>
              </a:rPr>
              <a:t> </a:t>
            </a:r>
          </a:p>
        </p:txBody>
      </p:sp>
      <p:sp>
        <p:nvSpPr>
          <p:cNvPr id="47" name="ZoneTexte 46">
            <a:extLst>
              <a:ext uri="{FF2B5EF4-FFF2-40B4-BE49-F238E27FC236}">
                <a16:creationId xmlns:a16="http://schemas.microsoft.com/office/drawing/2014/main" id="{21E2FF02-CB61-F9E3-9474-A03DFF186755}"/>
              </a:ext>
            </a:extLst>
          </p:cNvPr>
          <p:cNvSpPr txBox="1"/>
          <p:nvPr/>
        </p:nvSpPr>
        <p:spPr>
          <a:xfrm>
            <a:off x="1578262" y="4725579"/>
            <a:ext cx="7018268" cy="40011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sz="2000" dirty="0"/>
              <a:t>Mettre les </a:t>
            </a:r>
            <a:r>
              <a:rPr lang="fr-FR" sz="2000" b="1" dirty="0">
                <a:solidFill>
                  <a:schemeClr val="accent1"/>
                </a:solidFill>
              </a:rPr>
              <a:t>fiches d’événements </a:t>
            </a:r>
            <a:r>
              <a:rPr lang="fr-FR" sz="2000" dirty="0"/>
              <a:t>en </a:t>
            </a:r>
            <a:r>
              <a:rPr lang="fr-FR" sz="2000" b="1" dirty="0">
                <a:solidFill>
                  <a:schemeClr val="accent1"/>
                </a:solidFill>
              </a:rPr>
              <a:t>ordre chronologique</a:t>
            </a:r>
            <a:r>
              <a:rPr lang="fr-FR" sz="2000" dirty="0"/>
              <a:t>.</a:t>
            </a:r>
            <a:r>
              <a:rPr lang="fr-FR" sz="2000" b="1" dirty="0"/>
              <a:t> </a:t>
            </a:r>
            <a:r>
              <a:rPr lang="fr-FR" sz="2000" b="1" dirty="0">
                <a:cs typeface="Arial"/>
              </a:rPr>
              <a:t> </a:t>
            </a:r>
          </a:p>
        </p:txBody>
      </p:sp>
      <p:sp>
        <p:nvSpPr>
          <p:cNvPr id="48" name="ZoneTexte 47">
            <a:extLst>
              <a:ext uri="{FF2B5EF4-FFF2-40B4-BE49-F238E27FC236}">
                <a16:creationId xmlns:a16="http://schemas.microsoft.com/office/drawing/2014/main" id="{AE5050D8-C4E3-75E9-6DA7-5274F24F8599}"/>
              </a:ext>
            </a:extLst>
          </p:cNvPr>
          <p:cNvSpPr txBox="1"/>
          <p:nvPr/>
        </p:nvSpPr>
        <p:spPr>
          <a:xfrm>
            <a:off x="1578262" y="5799303"/>
            <a:ext cx="4868642" cy="40011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ctr"/>
            <a:r>
              <a:rPr lang="fr-FR" sz="2000" dirty="0"/>
              <a:t>Répondre aux </a:t>
            </a:r>
            <a:r>
              <a:rPr lang="fr-FR" sz="2000" b="1" dirty="0">
                <a:solidFill>
                  <a:schemeClr val="accent1"/>
                </a:solidFill>
              </a:rPr>
              <a:t>questions de réflexion</a:t>
            </a:r>
            <a:r>
              <a:rPr lang="fr-FR" sz="2000" dirty="0">
                <a:solidFill>
                  <a:schemeClr val="accent2"/>
                </a:solidFill>
              </a:rPr>
              <a:t>.</a:t>
            </a:r>
            <a:r>
              <a:rPr lang="fr-FR" sz="2000" b="1" dirty="0">
                <a:solidFill>
                  <a:schemeClr val="accent1"/>
                </a:solidFill>
              </a:rPr>
              <a:t>  </a:t>
            </a:r>
            <a:r>
              <a:rPr lang="fr-FR" sz="2000" b="1" dirty="0">
                <a:solidFill>
                  <a:schemeClr val="accent1"/>
                </a:solidFill>
                <a:cs typeface="Arial"/>
              </a:rPr>
              <a:t> </a:t>
            </a:r>
          </a:p>
        </p:txBody>
      </p:sp>
      <p:pic>
        <p:nvPicPr>
          <p:cNvPr id="4" name="Image 3" descr="Une image contenant habits, personne, Visage humain, sourire&#10;&#10;Description générée automatiquement">
            <a:extLst>
              <a:ext uri="{FF2B5EF4-FFF2-40B4-BE49-F238E27FC236}">
                <a16:creationId xmlns:a16="http://schemas.microsoft.com/office/drawing/2014/main" id="{690DC773-4110-E179-7B10-E98F6C19CA94}"/>
              </a:ext>
            </a:extLst>
          </p:cNvPr>
          <p:cNvPicPr>
            <a:picLocks noChangeAspect="1"/>
          </p:cNvPicPr>
          <p:nvPr/>
        </p:nvPicPr>
        <p:blipFill>
          <a:blip r:embed="rId4"/>
          <a:stretch>
            <a:fillRect/>
          </a:stretch>
        </p:blipFill>
        <p:spPr>
          <a:xfrm>
            <a:off x="7176298" y="1202177"/>
            <a:ext cx="4680708" cy="3747887"/>
          </a:xfrm>
          <a:prstGeom prst="rect">
            <a:avLst/>
          </a:prstGeom>
        </p:spPr>
      </p:pic>
    </p:spTree>
    <p:extLst>
      <p:ext uri="{BB962C8B-B14F-4D97-AF65-F5344CB8AC3E}">
        <p14:creationId xmlns:p14="http://schemas.microsoft.com/office/powerpoint/2010/main" val="194429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FDD5582-69F9-BEB5-356B-89B7BB47B382}"/>
              </a:ext>
            </a:extLst>
          </p:cNvPr>
          <p:cNvSpPr>
            <a:spLocks noGrp="1"/>
          </p:cNvSpPr>
          <p:nvPr>
            <p:ph type="body" idx="1"/>
          </p:nvPr>
        </p:nvSpPr>
        <p:spPr/>
        <p:txBody>
          <a:bodyPr/>
          <a:lstStyle/>
          <a:p>
            <a:r>
              <a:rPr lang="fr-FR" sz="5400" dirty="0">
                <a:cs typeface="Arial"/>
              </a:rPr>
              <a:t>Le mariage entre personnes de même sexe </a:t>
            </a:r>
          </a:p>
          <a:p>
            <a:r>
              <a:rPr lang="fr-FR" sz="2800" dirty="0">
                <a:cs typeface="Arial"/>
              </a:rPr>
              <a:t>Changements et </a:t>
            </a:r>
          </a:p>
          <a:p>
            <a:r>
              <a:rPr lang="fr-FR" sz="2800" dirty="0">
                <a:cs typeface="Arial"/>
              </a:rPr>
              <a:t>ligne du temps</a:t>
            </a:r>
          </a:p>
        </p:txBody>
      </p:sp>
      <p:sp>
        <p:nvSpPr>
          <p:cNvPr id="4" name="Espace réservé pour une image  3">
            <a:extLst>
              <a:ext uri="{FF2B5EF4-FFF2-40B4-BE49-F238E27FC236}">
                <a16:creationId xmlns:a16="http://schemas.microsoft.com/office/drawing/2014/main" id="{732E3E76-824A-B30B-8877-C2B81722EFD4}"/>
              </a:ext>
            </a:extLst>
          </p:cNvPr>
          <p:cNvSpPr>
            <a:spLocks noGrp="1"/>
          </p:cNvSpPr>
          <p:nvPr>
            <p:ph type="pic" sz="quarter" idx="16"/>
          </p:nvPr>
        </p:nvSpPr>
        <p:spPr/>
        <p:txBody>
          <a:bodyPr/>
          <a:lstStyle/>
          <a:p>
            <a:endParaRPr lang="fr-FR" dirty="0"/>
          </a:p>
        </p:txBody>
      </p:sp>
      <p:pic>
        <p:nvPicPr>
          <p:cNvPr id="6" name="Image 3" descr="Une image contenant complet&#10;&#10;Description générée automatiquement">
            <a:extLst>
              <a:ext uri="{FF2B5EF4-FFF2-40B4-BE49-F238E27FC236}">
                <a16:creationId xmlns:a16="http://schemas.microsoft.com/office/drawing/2014/main" id="{E279089D-0577-DA14-4811-8529D475304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129229" y="1788493"/>
            <a:ext cx="3469945" cy="3473123"/>
          </a:xfrm>
          <a:prstGeom prst="rect">
            <a:avLst/>
          </a:prstGeom>
        </p:spPr>
      </p:pic>
    </p:spTree>
    <p:custDataLst>
      <p:tags r:id="rId1"/>
    </p:custDataLst>
    <p:extLst>
      <p:ext uri="{BB962C8B-B14F-4D97-AF65-F5344CB8AC3E}">
        <p14:creationId xmlns:p14="http://schemas.microsoft.com/office/powerpoint/2010/main" val="13841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9AB3A32-1D44-D1EB-F8A5-B99EB1AD0018}"/>
              </a:ext>
            </a:extLst>
          </p:cNvPr>
          <p:cNvSpPr>
            <a:spLocks noGrp="1"/>
          </p:cNvSpPr>
          <p:nvPr>
            <p:ph type="body" idx="1"/>
          </p:nvPr>
        </p:nvSpPr>
        <p:spPr>
          <a:xfrm>
            <a:off x="859535" y="1143000"/>
            <a:ext cx="7466235" cy="4572000"/>
          </a:xfrm>
        </p:spPr>
        <p:txBody>
          <a:bodyPr/>
          <a:lstStyle/>
          <a:p>
            <a:r>
              <a:rPr lang="fr-CA" dirty="0"/>
              <a:t>Changement 1 : L’homosexualité n’est plus un crime</a:t>
            </a:r>
          </a:p>
        </p:txBody>
      </p:sp>
    </p:spTree>
    <p:extLst>
      <p:ext uri="{BB962C8B-B14F-4D97-AF65-F5344CB8AC3E}">
        <p14:creationId xmlns:p14="http://schemas.microsoft.com/office/powerpoint/2010/main" val="361206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6968" y="1161789"/>
            <a:ext cx="7316972" cy="887819"/>
          </a:xfrm>
        </p:spPr>
        <p:txBody>
          <a:bodyPr/>
          <a:lstStyle/>
          <a:p>
            <a:r>
              <a:rPr lang="fr-CA" dirty="0"/>
              <a:t>L’homosexualité est un </a:t>
            </a:r>
            <a:r>
              <a:rPr lang="fr-CA" dirty="0">
                <a:solidFill>
                  <a:schemeClr val="accent1"/>
                </a:solidFill>
              </a:rPr>
              <a:t>crime</a:t>
            </a:r>
            <a:endParaRPr lang="fr-CA" dirty="0">
              <a:solidFill>
                <a:schemeClr val="accent1"/>
              </a:solidFill>
              <a:cs typeface="Arial"/>
            </a:endParaRPr>
          </a:p>
        </p:txBody>
      </p:sp>
      <p:sp>
        <p:nvSpPr>
          <p:cNvPr id="15" name="Espace réservé du texte 14">
            <a:extLst>
              <a:ext uri="{FF2B5EF4-FFF2-40B4-BE49-F238E27FC236}">
                <a16:creationId xmlns:a16="http://schemas.microsoft.com/office/drawing/2014/main" id="{6021B769-967B-5B46-84CF-6513A230AEA7}"/>
              </a:ext>
            </a:extLst>
          </p:cNvPr>
          <p:cNvSpPr>
            <a:spLocks noGrp="1"/>
          </p:cNvSpPr>
          <p:nvPr>
            <p:ph type="body" sz="quarter" idx="14"/>
          </p:nvPr>
        </p:nvSpPr>
        <p:spPr>
          <a:xfrm>
            <a:off x="801801" y="2514838"/>
            <a:ext cx="6598567" cy="2438400"/>
          </a:xfrm>
        </p:spPr>
        <p:txBody>
          <a:bodyPr vert="horz" lIns="0" tIns="0" rIns="0" bIns="0" rtlCol="0" anchor="t">
            <a:noAutofit/>
          </a:bodyPr>
          <a:lstStyle/>
          <a:p>
            <a:pPr marL="285750" indent="-285750">
              <a:lnSpc>
                <a:spcPct val="100000"/>
              </a:lnSpc>
              <a:spcBef>
                <a:spcPts val="1200"/>
              </a:spcBef>
              <a:buFont typeface="Arial"/>
              <a:buChar char="•"/>
            </a:pPr>
            <a:r>
              <a:rPr lang="fr-CA" sz="2400" dirty="0">
                <a:solidFill>
                  <a:schemeClr val="accent2"/>
                </a:solidFill>
                <a:ea typeface="+mn-lt"/>
                <a:cs typeface="+mn-lt"/>
              </a:rPr>
              <a:t>L’homosexualité est longtemps interdite. </a:t>
            </a:r>
          </a:p>
          <a:p>
            <a:pPr marL="285750" indent="-285750">
              <a:lnSpc>
                <a:spcPct val="100000"/>
              </a:lnSpc>
              <a:spcBef>
                <a:spcPts val="1200"/>
              </a:spcBef>
              <a:buFont typeface="Arial"/>
              <a:buChar char="•"/>
            </a:pPr>
            <a:r>
              <a:rPr lang="fr-CA" sz="2400" dirty="0">
                <a:solidFill>
                  <a:schemeClr val="accent2"/>
                </a:solidFill>
                <a:ea typeface="+mn-lt"/>
                <a:cs typeface="+mn-lt"/>
              </a:rPr>
              <a:t>Peine maximale à l’époque : 5 ans de prison et des coups de fouet.</a:t>
            </a:r>
            <a:endParaRPr lang="en-US" sz="2400" dirty="0">
              <a:solidFill>
                <a:schemeClr val="accent2"/>
              </a:solidFill>
              <a:ea typeface="+mn-lt"/>
              <a:cs typeface="+mn-lt"/>
            </a:endParaRPr>
          </a:p>
          <a:p>
            <a:endParaRPr lang="fr-CA" sz="1800" dirty="0">
              <a:cs typeface="Arial"/>
            </a:endParaRPr>
          </a:p>
        </p:txBody>
      </p:sp>
      <p:pic>
        <p:nvPicPr>
          <p:cNvPr id="11" name="Image 10">
            <a:extLst>
              <a:ext uri="{FF2B5EF4-FFF2-40B4-BE49-F238E27FC236}">
                <a16:creationId xmlns:a16="http://schemas.microsoft.com/office/drawing/2014/main" id="{C4009B55-8D2A-4826-A355-7A87D7E1ED88}"/>
              </a:ext>
            </a:extLst>
          </p:cNvPr>
          <p:cNvPicPr>
            <a:picLocks noChangeAspect="1"/>
          </p:cNvPicPr>
          <p:nvPr/>
        </p:nvPicPr>
        <p:blipFill rotWithShape="1">
          <a:blip r:embed="rId3">
            <a:clrChange>
              <a:clrFrom>
                <a:srgbClr val="FFFFFF"/>
              </a:clrFrom>
              <a:clrTo>
                <a:srgbClr val="FFFFFF">
                  <a:alpha val="0"/>
                </a:srgbClr>
              </a:clrTo>
            </a:clrChange>
          </a:blip>
          <a:srcRect t="12744" r="80491" b="47317"/>
          <a:stretch/>
        </p:blipFill>
        <p:spPr>
          <a:xfrm>
            <a:off x="7315200" y="869193"/>
            <a:ext cx="3989832" cy="4084045"/>
          </a:xfrm>
          <a:prstGeom prst="rect">
            <a:avLst/>
          </a:prstGeom>
        </p:spPr>
      </p:pic>
      <p:sp>
        <p:nvSpPr>
          <p:cNvPr id="3" name="Espace réservé du texte 2">
            <a:extLst>
              <a:ext uri="{FF2B5EF4-FFF2-40B4-BE49-F238E27FC236}">
                <a16:creationId xmlns:a16="http://schemas.microsoft.com/office/drawing/2014/main" id="{7A9609E1-76EE-ACD7-C071-EC9A8983CCFD}"/>
              </a:ext>
            </a:extLst>
          </p:cNvPr>
          <p:cNvSpPr>
            <a:spLocks noGrp="1"/>
          </p:cNvSpPr>
          <p:nvPr>
            <p:ph type="body" sz="quarter" idx="15"/>
          </p:nvPr>
        </p:nvSpPr>
        <p:spPr>
          <a:xfrm>
            <a:off x="886968" y="661230"/>
            <a:ext cx="5943600" cy="415925"/>
          </a:xfrm>
        </p:spPr>
        <p:txBody>
          <a:bodyPr/>
          <a:lstStyle/>
          <a:p>
            <a:r>
              <a:rPr lang="fr-CA" dirty="0"/>
              <a:t>Jusqu’en 1969</a:t>
            </a:r>
          </a:p>
        </p:txBody>
      </p:sp>
    </p:spTree>
    <p:extLst>
      <p:ext uri="{BB962C8B-B14F-4D97-AF65-F5344CB8AC3E}">
        <p14:creationId xmlns:p14="http://schemas.microsoft.com/office/powerpoint/2010/main" val="83782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395475" y="1024665"/>
            <a:ext cx="11106374" cy="1166443"/>
          </a:xfrm>
        </p:spPr>
        <p:txBody>
          <a:bodyPr/>
          <a:lstStyle/>
          <a:p>
            <a:r>
              <a:rPr lang="fr-CA" dirty="0">
                <a:solidFill>
                  <a:schemeClr val="accent1"/>
                </a:solidFill>
              </a:rPr>
              <a:t>1969</a:t>
            </a:r>
            <a:r>
              <a:rPr lang="fr-CA" dirty="0"/>
              <a:t> : l’homosexualité est </a:t>
            </a:r>
            <a:r>
              <a:rPr lang="fr-CA" dirty="0">
                <a:solidFill>
                  <a:schemeClr val="accent1"/>
                </a:solidFill>
              </a:rPr>
              <a:t>décriminalisée</a:t>
            </a:r>
            <a:endParaRPr lang="fr-CA" dirty="0">
              <a:cs typeface="Arial"/>
            </a:endParaRPr>
          </a:p>
        </p:txBody>
      </p:sp>
      <p:sp>
        <p:nvSpPr>
          <p:cNvPr id="15" name="Espace réservé du texte 14">
            <a:extLst>
              <a:ext uri="{FF2B5EF4-FFF2-40B4-BE49-F238E27FC236}">
                <a16:creationId xmlns:a16="http://schemas.microsoft.com/office/drawing/2014/main" id="{FA36EEC9-3F2C-8242-887E-20759CDF92DD}"/>
              </a:ext>
            </a:extLst>
          </p:cNvPr>
          <p:cNvSpPr>
            <a:spLocks noGrp="1"/>
          </p:cNvSpPr>
          <p:nvPr>
            <p:ph type="body" sz="quarter" idx="14"/>
          </p:nvPr>
        </p:nvSpPr>
        <p:spPr>
          <a:xfrm>
            <a:off x="6096000" y="2511627"/>
            <a:ext cx="5405850" cy="4114800"/>
          </a:xfrm>
        </p:spPr>
        <p:txBody>
          <a:bodyPr vert="horz" lIns="0" tIns="0" rIns="0" bIns="0" rtlCol="0" anchor="t">
            <a:noAutofit/>
          </a:bodyPr>
          <a:lstStyle/>
          <a:p>
            <a:pPr marL="285750" indent="-285750">
              <a:lnSpc>
                <a:spcPct val="100000"/>
              </a:lnSpc>
              <a:spcBef>
                <a:spcPts val="1200"/>
              </a:spcBef>
              <a:buFont typeface="Arial"/>
              <a:buChar char="•"/>
            </a:pPr>
            <a:r>
              <a:rPr lang="fr-CA" b="1" dirty="0">
                <a:solidFill>
                  <a:schemeClr val="accent1"/>
                </a:solidFill>
                <a:ea typeface="+mn-lt"/>
                <a:cs typeface="+mn-lt"/>
              </a:rPr>
              <a:t>Entre les personnes consentantes de 21 ans ou plus</a:t>
            </a:r>
            <a:r>
              <a:rPr lang="fr-CA" dirty="0">
                <a:solidFill>
                  <a:schemeClr val="tx2"/>
                </a:solidFill>
                <a:ea typeface="+mn-lt"/>
                <a:cs typeface="+mn-lt"/>
              </a:rPr>
              <a:t>.</a:t>
            </a:r>
          </a:p>
          <a:p>
            <a:pPr marL="285750" indent="-285750">
              <a:lnSpc>
                <a:spcPct val="100000"/>
              </a:lnSpc>
              <a:spcBef>
                <a:spcPts val="1200"/>
              </a:spcBef>
              <a:buFont typeface="Arial"/>
              <a:buChar char="•"/>
            </a:pPr>
            <a:r>
              <a:rPr lang="fr-CA" dirty="0">
                <a:solidFill>
                  <a:schemeClr val="tx2"/>
                </a:solidFill>
                <a:ea typeface="+mn-lt"/>
                <a:cs typeface="+mn-lt"/>
              </a:rPr>
              <a:t>Pour des actes faits en privé.</a:t>
            </a:r>
          </a:p>
          <a:p>
            <a:pPr>
              <a:lnSpc>
                <a:spcPct val="100000"/>
              </a:lnSpc>
              <a:spcBef>
                <a:spcPts val="1200"/>
              </a:spcBef>
            </a:pPr>
            <a:endParaRPr lang="fr-CA" sz="2400" dirty="0">
              <a:ea typeface="+mn-lt"/>
              <a:cs typeface="+mn-lt"/>
            </a:endParaRPr>
          </a:p>
        </p:txBody>
      </p:sp>
      <p:pic>
        <p:nvPicPr>
          <p:cNvPr id="3" name="Image 2">
            <a:extLst>
              <a:ext uri="{FF2B5EF4-FFF2-40B4-BE49-F238E27FC236}">
                <a16:creationId xmlns:a16="http://schemas.microsoft.com/office/drawing/2014/main" id="{F5357D91-BFBD-975C-BF60-90D2209F3983}"/>
              </a:ext>
            </a:extLst>
          </p:cNvPr>
          <p:cNvPicPr>
            <a:picLocks noChangeAspect="1"/>
          </p:cNvPicPr>
          <p:nvPr/>
        </p:nvPicPr>
        <p:blipFill rotWithShape="1">
          <a:blip r:embed="rId3">
            <a:clrChange>
              <a:clrFrom>
                <a:srgbClr val="FFFFFF"/>
              </a:clrFrom>
              <a:clrTo>
                <a:srgbClr val="FFFFFF">
                  <a:alpha val="0"/>
                </a:srgbClr>
              </a:clrTo>
            </a:clrChange>
          </a:blip>
          <a:srcRect l="18931" t="53284" r="52995" b="15344"/>
          <a:stretch/>
        </p:blipFill>
        <p:spPr>
          <a:xfrm flipH="1">
            <a:off x="-44604" y="2787805"/>
            <a:ext cx="6936117" cy="3739317"/>
          </a:xfrm>
          <a:prstGeom prst="rect">
            <a:avLst/>
          </a:prstGeom>
        </p:spPr>
      </p:pic>
    </p:spTree>
    <p:extLst>
      <p:ext uri="{BB962C8B-B14F-4D97-AF65-F5344CB8AC3E}">
        <p14:creationId xmlns:p14="http://schemas.microsoft.com/office/powerpoint/2010/main" val="153637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928F3D3-0788-EF93-4AD2-8437C6912F72}"/>
              </a:ext>
            </a:extLst>
          </p:cNvPr>
          <p:cNvPicPr>
            <a:picLocks noChangeAspect="1"/>
          </p:cNvPicPr>
          <p:nvPr/>
        </p:nvPicPr>
        <p:blipFill rotWithShape="1">
          <a:blip r:embed="rId3"/>
          <a:srcRect t="11426"/>
          <a:stretch/>
        </p:blipFill>
        <p:spPr>
          <a:xfrm>
            <a:off x="3078480" y="3657600"/>
            <a:ext cx="8905210" cy="3200400"/>
          </a:xfrm>
          <a:prstGeom prst="rect">
            <a:avLst/>
          </a:prstGeom>
        </p:spPr>
      </p:pic>
      <p:sp>
        <p:nvSpPr>
          <p:cNvPr id="2" name="ZoneTexte 1">
            <a:extLst>
              <a:ext uri="{FF2B5EF4-FFF2-40B4-BE49-F238E27FC236}">
                <a16:creationId xmlns:a16="http://schemas.microsoft.com/office/drawing/2014/main" id="{D7B5BFC2-3B2B-FF55-EED0-67BF5E0E4A02}"/>
              </a:ext>
            </a:extLst>
          </p:cNvPr>
          <p:cNvSpPr txBox="1"/>
          <p:nvPr/>
        </p:nvSpPr>
        <p:spPr>
          <a:xfrm>
            <a:off x="883094" y="1641663"/>
            <a:ext cx="9840727"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3200" dirty="0"/>
              <a:t>Apprendre davantage </a:t>
            </a:r>
            <a:r>
              <a:rPr lang="fr-CA" sz="3200" dirty="0">
                <a:solidFill>
                  <a:srgbClr val="333F48"/>
                </a:solidFill>
              </a:rPr>
              <a:t>sur la </a:t>
            </a:r>
            <a:r>
              <a:rPr lang="fr-CA" sz="3200" b="1" dirty="0">
                <a:solidFill>
                  <a:schemeClr val="accent1"/>
                </a:solidFill>
              </a:rPr>
              <a:t>reconnaissance du droit au mariage </a:t>
            </a:r>
            <a:r>
              <a:rPr lang="fr-CA" sz="3200" dirty="0">
                <a:solidFill>
                  <a:schemeClr val="accent2"/>
                </a:solidFill>
              </a:rPr>
              <a:t>entre personnes de même sexe au Québec</a:t>
            </a:r>
            <a:r>
              <a:rPr lang="fr-CA" sz="3200" dirty="0">
                <a:ea typeface="Arial"/>
                <a:cs typeface="Arial"/>
              </a:rPr>
              <a:t>​.</a:t>
            </a:r>
            <a:br>
              <a:rPr lang="fr-CA" sz="3200" dirty="0">
                <a:ea typeface="Arial"/>
                <a:cs typeface="Arial"/>
              </a:rPr>
            </a:br>
            <a:endParaRPr lang="fr-CA" sz="3200" dirty="0">
              <a:ea typeface="Arial"/>
              <a:cs typeface="Arial"/>
            </a:endParaRPr>
          </a:p>
          <a:p>
            <a:r>
              <a:rPr lang="fr-CA" sz="3200" dirty="0">
                <a:latin typeface="Arial"/>
              </a:rPr>
              <a:t>Comprendre que le droit évolue selon les valeurs d’une société. </a:t>
            </a:r>
          </a:p>
          <a:p>
            <a:endParaRPr lang="fr-CA" sz="3200" dirty="0">
              <a:latin typeface="Arial"/>
            </a:endParaRPr>
          </a:p>
          <a:p>
            <a:endParaRPr lang="fr-CA" sz="3200" dirty="0">
              <a:latin typeface="Arial"/>
              <a:cs typeface="Arial"/>
            </a:endParaRPr>
          </a:p>
        </p:txBody>
      </p:sp>
      <p:sp>
        <p:nvSpPr>
          <p:cNvPr id="5" name="Titre 4">
            <a:extLst>
              <a:ext uri="{FF2B5EF4-FFF2-40B4-BE49-F238E27FC236}">
                <a16:creationId xmlns:a16="http://schemas.microsoft.com/office/drawing/2014/main" id="{E9091F9F-CBEE-1EFA-BF35-43F2F8F8AAA9}"/>
              </a:ext>
            </a:extLst>
          </p:cNvPr>
          <p:cNvSpPr>
            <a:spLocks noGrp="1"/>
          </p:cNvSpPr>
          <p:nvPr>
            <p:ph type="title"/>
          </p:nvPr>
        </p:nvSpPr>
        <p:spPr/>
        <p:txBody>
          <a:bodyPr/>
          <a:lstStyle/>
          <a:p>
            <a:r>
              <a:rPr lang="fr-CA" dirty="0">
                <a:solidFill>
                  <a:schemeClr val="tx1"/>
                </a:solidFill>
              </a:rPr>
              <a:t>Objectifs de l’activité</a:t>
            </a:r>
          </a:p>
        </p:txBody>
      </p:sp>
    </p:spTree>
    <p:extLst>
      <p:ext uri="{BB962C8B-B14F-4D97-AF65-F5344CB8AC3E}">
        <p14:creationId xmlns:p14="http://schemas.microsoft.com/office/powerpoint/2010/main" val="196349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5557A-5939-7516-FD86-5E239BB6B830}"/>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D541958-2BF6-8992-10A9-ABED8B5FF701}"/>
              </a:ext>
            </a:extLst>
          </p:cNvPr>
          <p:cNvSpPr>
            <a:spLocks noGrp="1"/>
          </p:cNvSpPr>
          <p:nvPr>
            <p:ph type="body" idx="1"/>
          </p:nvPr>
        </p:nvSpPr>
        <p:spPr>
          <a:xfrm>
            <a:off x="859535" y="1143000"/>
            <a:ext cx="8410205" cy="4572000"/>
          </a:xfrm>
        </p:spPr>
        <p:txBody>
          <a:bodyPr/>
          <a:lstStyle/>
          <a:p>
            <a:r>
              <a:rPr lang="fr-CA" dirty="0"/>
              <a:t>Changement 2 : La discrimination sur la base de l’orientation sexuelle est interdite</a:t>
            </a:r>
          </a:p>
        </p:txBody>
      </p:sp>
    </p:spTree>
    <p:extLst>
      <p:ext uri="{BB962C8B-B14F-4D97-AF65-F5344CB8AC3E}">
        <p14:creationId xmlns:p14="http://schemas.microsoft.com/office/powerpoint/2010/main" val="92744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395475" y="1024665"/>
            <a:ext cx="11106374" cy="1080179"/>
          </a:xfrm>
        </p:spPr>
        <p:txBody>
          <a:bodyPr/>
          <a:lstStyle/>
          <a:p>
            <a:r>
              <a:rPr lang="fr-CA" dirty="0">
                <a:solidFill>
                  <a:schemeClr val="accent1"/>
                </a:solidFill>
              </a:rPr>
              <a:t>1977</a:t>
            </a:r>
            <a:r>
              <a:rPr lang="fr-CA" dirty="0"/>
              <a:t>: La </a:t>
            </a:r>
            <a:r>
              <a:rPr lang="fr-CA" dirty="0">
                <a:solidFill>
                  <a:schemeClr val="accent1"/>
                </a:solidFill>
              </a:rPr>
              <a:t>discrimination</a:t>
            </a:r>
            <a:r>
              <a:rPr lang="fr-CA" dirty="0"/>
              <a:t> en raison de l’orientation sexuelle est </a:t>
            </a:r>
            <a:r>
              <a:rPr lang="fr-CA" dirty="0">
                <a:solidFill>
                  <a:schemeClr val="accent1"/>
                </a:solidFill>
              </a:rPr>
              <a:t>interdite au Québec</a:t>
            </a:r>
            <a:endParaRPr lang="fr-CA" dirty="0">
              <a:solidFill>
                <a:schemeClr val="accent1"/>
              </a:solidFill>
              <a:cs typeface="Arial"/>
            </a:endParaRPr>
          </a:p>
        </p:txBody>
      </p:sp>
      <p:pic>
        <p:nvPicPr>
          <p:cNvPr id="3" name="Image 2">
            <a:extLst>
              <a:ext uri="{FF2B5EF4-FFF2-40B4-BE49-F238E27FC236}">
                <a16:creationId xmlns:a16="http://schemas.microsoft.com/office/drawing/2014/main" id="{79C7B798-1C60-6712-ABD1-36720FF82CF4}"/>
              </a:ext>
            </a:extLst>
          </p:cNvPr>
          <p:cNvPicPr>
            <a:picLocks noChangeAspect="1"/>
          </p:cNvPicPr>
          <p:nvPr/>
        </p:nvPicPr>
        <p:blipFill rotWithShape="1">
          <a:blip r:embed="rId4">
            <a:clrChange>
              <a:clrFrom>
                <a:srgbClr val="FFFFFF"/>
              </a:clrFrom>
              <a:clrTo>
                <a:srgbClr val="FFFFFF">
                  <a:alpha val="0"/>
                </a:srgbClr>
              </a:clrTo>
            </a:clrChange>
          </a:blip>
          <a:srcRect l="1" t="6307" r="40928" b="41325"/>
          <a:stretch/>
        </p:blipFill>
        <p:spPr>
          <a:xfrm>
            <a:off x="831940" y="2477746"/>
            <a:ext cx="9842594" cy="4049376"/>
          </a:xfrm>
          <a:prstGeom prst="rect">
            <a:avLst/>
          </a:prstGeom>
        </p:spPr>
      </p:pic>
      <p:sp>
        <p:nvSpPr>
          <p:cNvPr id="5" name="Espace réservé du texte 15">
            <a:extLst>
              <a:ext uri="{FF2B5EF4-FFF2-40B4-BE49-F238E27FC236}">
                <a16:creationId xmlns:a16="http://schemas.microsoft.com/office/drawing/2014/main" id="{4272AE87-43E8-EAD7-F05D-F4B63951FC52}"/>
              </a:ext>
            </a:extLst>
          </p:cNvPr>
          <p:cNvSpPr txBox="1">
            <a:spLocks/>
          </p:cNvSpPr>
          <p:nvPr/>
        </p:nvSpPr>
        <p:spPr>
          <a:xfrm>
            <a:off x="395474" y="368458"/>
            <a:ext cx="7442239" cy="28330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r>
              <a:rPr lang="fr-CA" dirty="0">
                <a:solidFill>
                  <a:srgbClr val="FF0000"/>
                </a:solidFill>
              </a:rPr>
              <a:t>Changement 2 : interdire la discrimination</a:t>
            </a:r>
          </a:p>
        </p:txBody>
      </p:sp>
    </p:spTree>
    <p:extLst>
      <p:ext uri="{BB962C8B-B14F-4D97-AF65-F5344CB8AC3E}">
        <p14:creationId xmlns:p14="http://schemas.microsoft.com/office/powerpoint/2010/main" val="278669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395475" y="1024666"/>
            <a:ext cx="11106374" cy="914400"/>
          </a:xfrm>
        </p:spPr>
        <p:txBody>
          <a:bodyPr/>
          <a:lstStyle/>
          <a:p>
            <a:r>
              <a:rPr lang="fr-CA" dirty="0"/>
              <a:t>Le Canada adopte la </a:t>
            </a:r>
            <a:r>
              <a:rPr lang="fr-CA" i="1" dirty="0"/>
              <a:t>Charte des droits et libertés </a:t>
            </a:r>
            <a:endParaRPr lang="fr-CA" dirty="0">
              <a:cs typeface="Arial"/>
            </a:endParaRPr>
          </a:p>
        </p:txBody>
      </p:sp>
      <p:sp>
        <p:nvSpPr>
          <p:cNvPr id="15" name="Espace réservé du texte 14">
            <a:extLst>
              <a:ext uri="{FF2B5EF4-FFF2-40B4-BE49-F238E27FC236}">
                <a16:creationId xmlns:a16="http://schemas.microsoft.com/office/drawing/2014/main" id="{FA36EEC9-3F2C-8242-887E-20759CDF92DD}"/>
              </a:ext>
            </a:extLst>
          </p:cNvPr>
          <p:cNvSpPr>
            <a:spLocks noGrp="1"/>
          </p:cNvSpPr>
          <p:nvPr>
            <p:ph type="body" sz="quarter" idx="14"/>
          </p:nvPr>
        </p:nvSpPr>
        <p:spPr>
          <a:xfrm>
            <a:off x="1665626" y="2216929"/>
            <a:ext cx="9284871" cy="1212071"/>
          </a:xfrm>
        </p:spPr>
        <p:txBody>
          <a:bodyPr vert="horz" lIns="0" tIns="0" rIns="0" bIns="0" rtlCol="0" anchor="t">
            <a:noAutofit/>
          </a:bodyPr>
          <a:lstStyle/>
          <a:p>
            <a:pPr marL="342900" indent="-342900">
              <a:lnSpc>
                <a:spcPct val="100000"/>
              </a:lnSpc>
              <a:spcBef>
                <a:spcPts val="1200"/>
              </a:spcBef>
              <a:buFont typeface="Arial" panose="020B0604020202020204" pitchFamily="34" charset="0"/>
              <a:buChar char="•"/>
            </a:pPr>
            <a:r>
              <a:rPr lang="fr-CA" sz="3200">
                <a:ea typeface="+mn-lt"/>
                <a:cs typeface="+mn-lt"/>
              </a:rPr>
              <a:t>Mais l’orientation sexuelle n’est pas incluse… </a:t>
            </a:r>
          </a:p>
        </p:txBody>
      </p:sp>
      <p:sp>
        <p:nvSpPr>
          <p:cNvPr id="16" name="Espace réservé du texte 15">
            <a:extLst>
              <a:ext uri="{FF2B5EF4-FFF2-40B4-BE49-F238E27FC236}">
                <a16:creationId xmlns:a16="http://schemas.microsoft.com/office/drawing/2014/main" id="{F729D655-B0FA-6645-AA69-B73903B58389}"/>
              </a:ext>
            </a:extLst>
          </p:cNvPr>
          <p:cNvSpPr>
            <a:spLocks noGrp="1"/>
          </p:cNvSpPr>
          <p:nvPr>
            <p:ph type="body" sz="quarter" idx="15"/>
          </p:nvPr>
        </p:nvSpPr>
        <p:spPr>
          <a:xfrm>
            <a:off x="315962" y="318308"/>
            <a:ext cx="5212080" cy="415925"/>
          </a:xfrm>
        </p:spPr>
        <p:txBody>
          <a:bodyPr/>
          <a:lstStyle/>
          <a:p>
            <a:r>
              <a:rPr lang="fr-CA">
                <a:cs typeface="Arial"/>
              </a:rPr>
              <a:t>1982</a:t>
            </a:r>
            <a:endParaRPr lang="fr-CA"/>
          </a:p>
        </p:txBody>
      </p:sp>
      <p:pic>
        <p:nvPicPr>
          <p:cNvPr id="3" name="Image 2">
            <a:extLst>
              <a:ext uri="{FF2B5EF4-FFF2-40B4-BE49-F238E27FC236}">
                <a16:creationId xmlns:a16="http://schemas.microsoft.com/office/drawing/2014/main" id="{B3B47A7F-349B-13B2-C636-B67D5ADC2AB2}"/>
              </a:ext>
            </a:extLst>
          </p:cNvPr>
          <p:cNvPicPr>
            <a:picLocks noChangeAspect="1"/>
          </p:cNvPicPr>
          <p:nvPr/>
        </p:nvPicPr>
        <p:blipFill rotWithShape="1">
          <a:blip r:embed="rId3">
            <a:clrChange>
              <a:clrFrom>
                <a:srgbClr val="FFFFFF"/>
              </a:clrFrom>
              <a:clrTo>
                <a:srgbClr val="FFFFFF">
                  <a:alpha val="0"/>
                </a:srgbClr>
              </a:clrTo>
            </a:clrChange>
          </a:blip>
          <a:srcRect l="7905" t="17090" r="52236" b="17818"/>
          <a:stretch/>
        </p:blipFill>
        <p:spPr>
          <a:xfrm>
            <a:off x="3553000" y="3068945"/>
            <a:ext cx="4791323" cy="3341146"/>
          </a:xfrm>
          <a:prstGeom prst="rect">
            <a:avLst/>
          </a:prstGeom>
        </p:spPr>
      </p:pic>
    </p:spTree>
    <p:extLst>
      <p:ext uri="{BB962C8B-B14F-4D97-AF65-F5344CB8AC3E}">
        <p14:creationId xmlns:p14="http://schemas.microsoft.com/office/powerpoint/2010/main" val="249313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D9A6E-FFF1-6E8B-2D9A-00D63BD043EE}"/>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83C029D8-9B16-413B-31E0-5C979552C4C5}"/>
              </a:ext>
            </a:extLst>
          </p:cNvPr>
          <p:cNvSpPr>
            <a:spLocks noGrp="1"/>
          </p:cNvSpPr>
          <p:nvPr>
            <p:ph type="title"/>
          </p:nvPr>
        </p:nvSpPr>
        <p:spPr>
          <a:xfrm>
            <a:off x="485122" y="845372"/>
            <a:ext cx="10228886" cy="914400"/>
          </a:xfrm>
        </p:spPr>
        <p:txBody>
          <a:bodyPr/>
          <a:lstStyle/>
          <a:p>
            <a:r>
              <a:rPr lang="fr-FR" dirty="0"/>
              <a:t>Egan poursuit le gouvernement canadien</a:t>
            </a:r>
            <a:endParaRPr lang="fr-FR" dirty="0">
              <a:cs typeface="Arial"/>
            </a:endParaRPr>
          </a:p>
        </p:txBody>
      </p:sp>
      <p:sp>
        <p:nvSpPr>
          <p:cNvPr id="4" name="Espace réservé du texte 3">
            <a:extLst>
              <a:ext uri="{FF2B5EF4-FFF2-40B4-BE49-F238E27FC236}">
                <a16:creationId xmlns:a16="http://schemas.microsoft.com/office/drawing/2014/main" id="{334BCD2E-73C4-1057-6057-EFCCE8B4E8F4}"/>
              </a:ext>
            </a:extLst>
          </p:cNvPr>
          <p:cNvSpPr>
            <a:spLocks noGrp="1"/>
          </p:cNvSpPr>
          <p:nvPr>
            <p:ph type="body" sz="quarter" idx="14"/>
          </p:nvPr>
        </p:nvSpPr>
        <p:spPr>
          <a:xfrm>
            <a:off x="4692145" y="1978847"/>
            <a:ext cx="7274397" cy="5196165"/>
          </a:xfrm>
        </p:spPr>
        <p:txBody>
          <a:bodyPr vert="horz" lIns="0" tIns="0" rIns="0" bIns="0" rtlCol="0" anchor="t">
            <a:noAutofit/>
          </a:bodyPr>
          <a:lstStyle/>
          <a:p>
            <a:pPr>
              <a:lnSpc>
                <a:spcPct val="100000"/>
              </a:lnSpc>
              <a:spcBef>
                <a:spcPts val="1200"/>
              </a:spcBef>
            </a:pPr>
            <a:r>
              <a:rPr lang="fr-CA" sz="2000" b="1" dirty="0">
                <a:ea typeface="+mn-lt"/>
                <a:cs typeface="+mn-lt"/>
              </a:rPr>
              <a:t>Vidéo à visionner: </a:t>
            </a:r>
            <a:r>
              <a:rPr lang="fr-FR" sz="2000" dirty="0">
                <a:hlinkClick r:id="rId3"/>
              </a:rPr>
              <a:t>Minutes du patrimoine: Jim Egan – YouTube</a:t>
            </a:r>
            <a:r>
              <a:rPr lang="fr-FR" sz="2000" dirty="0"/>
              <a:t> </a:t>
            </a:r>
            <a:endParaRPr lang="fr-CA" sz="2000" dirty="0">
              <a:ea typeface="+mn-lt"/>
              <a:cs typeface="+mn-lt"/>
            </a:endParaRPr>
          </a:p>
          <a:p>
            <a:pPr>
              <a:lnSpc>
                <a:spcPct val="110000"/>
              </a:lnSpc>
              <a:spcBef>
                <a:spcPts val="1200"/>
              </a:spcBef>
            </a:pPr>
            <a:r>
              <a:rPr lang="fr-CA" sz="2000" dirty="0">
                <a:ea typeface="+mn-lt"/>
                <a:cs typeface="+mn-lt"/>
              </a:rPr>
              <a:t>.</a:t>
            </a:r>
          </a:p>
          <a:p>
            <a:pPr marL="285750" indent="-285750">
              <a:lnSpc>
                <a:spcPct val="110000"/>
              </a:lnSpc>
              <a:spcBef>
                <a:spcPts val="1200"/>
              </a:spcBef>
              <a:buFont typeface="Arial"/>
              <a:buChar char="•"/>
            </a:pPr>
            <a:endParaRPr lang="fr-CA" sz="1600" dirty="0">
              <a:ea typeface="+mn-lt"/>
              <a:cs typeface="+mn-lt"/>
            </a:endParaRPr>
          </a:p>
        </p:txBody>
      </p:sp>
      <p:pic>
        <p:nvPicPr>
          <p:cNvPr id="13" name="Image 12">
            <a:extLst>
              <a:ext uri="{FF2B5EF4-FFF2-40B4-BE49-F238E27FC236}">
                <a16:creationId xmlns:a16="http://schemas.microsoft.com/office/drawing/2014/main" id="{D3543797-B9D1-6176-1D8E-A53CF06798A5}"/>
              </a:ext>
            </a:extLst>
          </p:cNvPr>
          <p:cNvPicPr>
            <a:picLocks noChangeAspect="1"/>
          </p:cNvPicPr>
          <p:nvPr/>
        </p:nvPicPr>
        <p:blipFill rotWithShape="1">
          <a:blip r:embed="rId4"/>
          <a:srcRect l="65581" t="11677" r="25088" b="44239"/>
          <a:stretch/>
        </p:blipFill>
        <p:spPr>
          <a:xfrm flipH="1">
            <a:off x="580372" y="1978847"/>
            <a:ext cx="1938353" cy="3867657"/>
          </a:xfrm>
          <a:prstGeom prst="rect">
            <a:avLst/>
          </a:prstGeom>
        </p:spPr>
      </p:pic>
      <p:pic>
        <p:nvPicPr>
          <p:cNvPr id="8" name="Image 7">
            <a:extLst>
              <a:ext uri="{FF2B5EF4-FFF2-40B4-BE49-F238E27FC236}">
                <a16:creationId xmlns:a16="http://schemas.microsoft.com/office/drawing/2014/main" id="{BC491BEE-EAC8-FA40-2537-1F02CA18D733}"/>
              </a:ext>
            </a:extLst>
          </p:cNvPr>
          <p:cNvPicPr>
            <a:picLocks noChangeAspect="1"/>
          </p:cNvPicPr>
          <p:nvPr/>
        </p:nvPicPr>
        <p:blipFill rotWithShape="1">
          <a:blip r:embed="rId5">
            <a:clrChange>
              <a:clrFrom>
                <a:srgbClr val="FFFFFF"/>
              </a:clrFrom>
              <a:clrTo>
                <a:srgbClr val="FFFFFF">
                  <a:alpha val="0"/>
                </a:srgbClr>
              </a:clrTo>
            </a:clrChange>
          </a:blip>
          <a:srcRect l="34256" t="34199" r="53813" b="37971"/>
          <a:stretch/>
        </p:blipFill>
        <p:spPr>
          <a:xfrm>
            <a:off x="1659838" y="2119902"/>
            <a:ext cx="2945222" cy="4297831"/>
          </a:xfrm>
          <a:prstGeom prst="rect">
            <a:avLst/>
          </a:prstGeom>
        </p:spPr>
      </p:pic>
      <p:sp>
        <p:nvSpPr>
          <p:cNvPr id="7" name="Espace réservé du texte 15">
            <a:extLst>
              <a:ext uri="{FF2B5EF4-FFF2-40B4-BE49-F238E27FC236}">
                <a16:creationId xmlns:a16="http://schemas.microsoft.com/office/drawing/2014/main" id="{954E2816-B278-0CA4-7994-7F7E5CBFCA86}"/>
              </a:ext>
            </a:extLst>
          </p:cNvPr>
          <p:cNvSpPr txBox="1">
            <a:spLocks/>
          </p:cNvSpPr>
          <p:nvPr/>
        </p:nvSpPr>
        <p:spPr>
          <a:xfrm>
            <a:off x="485122" y="263326"/>
            <a:ext cx="7156649" cy="353881"/>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r>
              <a:rPr lang="fr-CA" dirty="0"/>
              <a:t>1995</a:t>
            </a:r>
          </a:p>
        </p:txBody>
      </p:sp>
    </p:spTree>
    <p:extLst>
      <p:ext uri="{BB962C8B-B14F-4D97-AF65-F5344CB8AC3E}">
        <p14:creationId xmlns:p14="http://schemas.microsoft.com/office/powerpoint/2010/main" val="3525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54CA2-1B16-DE7F-02A4-37912156CE9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A74428A2-1386-6E9C-4D1F-46983E421BEC}"/>
              </a:ext>
            </a:extLst>
          </p:cNvPr>
          <p:cNvSpPr>
            <a:spLocks noGrp="1"/>
          </p:cNvSpPr>
          <p:nvPr>
            <p:ph type="title"/>
          </p:nvPr>
        </p:nvSpPr>
        <p:spPr>
          <a:xfrm>
            <a:off x="485121" y="845372"/>
            <a:ext cx="11075507" cy="914400"/>
          </a:xfrm>
        </p:spPr>
        <p:txBody>
          <a:bodyPr/>
          <a:lstStyle/>
          <a:p>
            <a:r>
              <a:rPr lang="fr-FR" dirty="0">
                <a:cs typeface="Arial"/>
              </a:rPr>
              <a:t>Egan poursuit le gouvernement canadien</a:t>
            </a:r>
          </a:p>
        </p:txBody>
      </p:sp>
      <p:sp>
        <p:nvSpPr>
          <p:cNvPr id="4" name="Espace réservé du texte 3">
            <a:extLst>
              <a:ext uri="{FF2B5EF4-FFF2-40B4-BE49-F238E27FC236}">
                <a16:creationId xmlns:a16="http://schemas.microsoft.com/office/drawing/2014/main" id="{9FF868C8-B961-414D-42C0-A41B08D4E497}"/>
              </a:ext>
            </a:extLst>
          </p:cNvPr>
          <p:cNvSpPr>
            <a:spLocks noGrp="1"/>
          </p:cNvSpPr>
          <p:nvPr>
            <p:ph type="body" sz="quarter" idx="14"/>
          </p:nvPr>
        </p:nvSpPr>
        <p:spPr>
          <a:xfrm>
            <a:off x="4606318" y="1501882"/>
            <a:ext cx="7274397" cy="5196165"/>
          </a:xfrm>
        </p:spPr>
        <p:txBody>
          <a:bodyPr vert="horz" lIns="0" tIns="0" rIns="0" bIns="0" rtlCol="0" anchor="t">
            <a:noAutofit/>
          </a:bodyPr>
          <a:lstStyle/>
          <a:p>
            <a:pPr>
              <a:lnSpc>
                <a:spcPct val="100000"/>
              </a:lnSpc>
              <a:spcBef>
                <a:spcPts val="1200"/>
              </a:spcBef>
            </a:pPr>
            <a:r>
              <a:rPr lang="fr-CA" sz="2000" b="1" dirty="0">
                <a:ea typeface="+mn-lt"/>
                <a:cs typeface="+mn-lt"/>
              </a:rPr>
              <a:t>La situation : </a:t>
            </a:r>
          </a:p>
          <a:p>
            <a:pPr marL="342900" indent="-342900">
              <a:lnSpc>
                <a:spcPct val="100000"/>
              </a:lnSpc>
              <a:spcBef>
                <a:spcPts val="1200"/>
              </a:spcBef>
              <a:buFont typeface="Arial" panose="020B0604020202020204" pitchFamily="34" charset="0"/>
              <a:buChar char="•"/>
            </a:pPr>
            <a:r>
              <a:rPr lang="fr-CA" sz="2000" dirty="0">
                <a:ea typeface="+mn-lt"/>
                <a:cs typeface="+mn-lt"/>
              </a:rPr>
              <a:t>James Egan et John Norris </a:t>
            </a:r>
            <a:r>
              <a:rPr lang="fr-CA" sz="2000" dirty="0" err="1">
                <a:ea typeface="+mn-lt"/>
                <a:cs typeface="+mn-lt"/>
              </a:rPr>
              <a:t>Nesbit</a:t>
            </a:r>
            <a:r>
              <a:rPr lang="fr-CA" sz="2000" dirty="0">
                <a:ea typeface="+mn-lt"/>
                <a:cs typeface="+mn-lt"/>
              </a:rPr>
              <a:t> vivent ensemble depuis 40 ans.</a:t>
            </a:r>
          </a:p>
          <a:p>
            <a:pPr marL="285750" indent="-285750">
              <a:lnSpc>
                <a:spcPct val="100000"/>
              </a:lnSpc>
              <a:spcBef>
                <a:spcPts val="1200"/>
              </a:spcBef>
              <a:buFont typeface="Arial"/>
              <a:buChar char="•"/>
            </a:pPr>
            <a:r>
              <a:rPr lang="fr-CA" sz="2000" dirty="0">
                <a:ea typeface="+mn-lt"/>
                <a:cs typeface="+mn-lt"/>
              </a:rPr>
              <a:t>En 1986, Egan reçoit des prestations de vieillesse du gouvernement canadien. </a:t>
            </a:r>
          </a:p>
          <a:p>
            <a:pPr marL="285750" indent="-285750">
              <a:lnSpc>
                <a:spcPct val="100000"/>
              </a:lnSpc>
              <a:spcBef>
                <a:spcPts val="1200"/>
              </a:spcBef>
              <a:buFont typeface="Arial"/>
              <a:buChar char="•"/>
            </a:pPr>
            <a:r>
              <a:rPr lang="fr-CA" sz="2000" dirty="0">
                <a:ea typeface="+mn-lt"/>
                <a:cs typeface="+mn-lt"/>
              </a:rPr>
              <a:t>Selon la loi, le conjoint ou la conjointe d'une personne qui reçoit des prestations de vieillesse a aussi droit à une aide financière. </a:t>
            </a:r>
          </a:p>
          <a:p>
            <a:pPr marL="285750" indent="-285750">
              <a:lnSpc>
                <a:spcPct val="100000"/>
              </a:lnSpc>
              <a:spcBef>
                <a:spcPts val="1200"/>
              </a:spcBef>
              <a:buFont typeface="Arial"/>
              <a:buChar char="•"/>
            </a:pPr>
            <a:r>
              <a:rPr lang="fr-CA" sz="2000" dirty="0">
                <a:ea typeface="+mn-lt"/>
                <a:cs typeface="+mn-lt"/>
              </a:rPr>
              <a:t>Le gouvernement </a:t>
            </a:r>
            <a:r>
              <a:rPr lang="fr-CA" sz="2000" b="1" dirty="0">
                <a:solidFill>
                  <a:schemeClr val="accent1"/>
                </a:solidFill>
                <a:ea typeface="+mn-lt"/>
                <a:cs typeface="+mn-lt"/>
              </a:rPr>
              <a:t>refuse</a:t>
            </a:r>
            <a:r>
              <a:rPr lang="fr-CA" sz="2000" dirty="0">
                <a:ea typeface="+mn-lt"/>
                <a:cs typeface="+mn-lt"/>
              </a:rPr>
              <a:t> de verser cette allocation car il considère qu'un partenaire de même sexe n'est pas un «conjoint». </a:t>
            </a:r>
          </a:p>
          <a:p>
            <a:pPr marL="285750" indent="-285750">
              <a:lnSpc>
                <a:spcPct val="100000"/>
              </a:lnSpc>
              <a:spcBef>
                <a:spcPts val="1200"/>
              </a:spcBef>
              <a:buFont typeface="Arial"/>
              <a:buChar char="•"/>
            </a:pPr>
            <a:r>
              <a:rPr lang="fr-CA" sz="2000" dirty="0">
                <a:ea typeface="+mn-lt"/>
                <a:cs typeface="+mn-lt"/>
              </a:rPr>
              <a:t>Suite à ce refus, James Egan poursuit le gouvernement devant la Cour suprême.</a:t>
            </a:r>
          </a:p>
          <a:p>
            <a:pPr>
              <a:lnSpc>
                <a:spcPct val="110000"/>
              </a:lnSpc>
              <a:spcBef>
                <a:spcPts val="1200"/>
              </a:spcBef>
            </a:pPr>
            <a:r>
              <a:rPr lang="fr-CA" sz="2000" dirty="0">
                <a:ea typeface="+mn-lt"/>
                <a:cs typeface="+mn-lt"/>
              </a:rPr>
              <a:t>.</a:t>
            </a:r>
          </a:p>
          <a:p>
            <a:pPr marL="285750" indent="-285750">
              <a:lnSpc>
                <a:spcPct val="110000"/>
              </a:lnSpc>
              <a:spcBef>
                <a:spcPts val="1200"/>
              </a:spcBef>
              <a:buFont typeface="Arial"/>
              <a:buChar char="•"/>
            </a:pPr>
            <a:endParaRPr lang="fr-CA" sz="1600" dirty="0">
              <a:ea typeface="+mn-lt"/>
              <a:cs typeface="+mn-lt"/>
            </a:endParaRPr>
          </a:p>
        </p:txBody>
      </p:sp>
      <p:pic>
        <p:nvPicPr>
          <p:cNvPr id="13" name="Image 12">
            <a:extLst>
              <a:ext uri="{FF2B5EF4-FFF2-40B4-BE49-F238E27FC236}">
                <a16:creationId xmlns:a16="http://schemas.microsoft.com/office/drawing/2014/main" id="{950DB48D-76E8-F158-81F7-81A703C4ADCB}"/>
              </a:ext>
            </a:extLst>
          </p:cNvPr>
          <p:cNvPicPr>
            <a:picLocks noChangeAspect="1"/>
          </p:cNvPicPr>
          <p:nvPr/>
        </p:nvPicPr>
        <p:blipFill rotWithShape="1">
          <a:blip r:embed="rId3"/>
          <a:srcRect l="65581" t="11677" r="25088" b="44239"/>
          <a:stretch/>
        </p:blipFill>
        <p:spPr>
          <a:xfrm flipH="1">
            <a:off x="580372" y="1978847"/>
            <a:ext cx="1938353" cy="3867657"/>
          </a:xfrm>
          <a:prstGeom prst="rect">
            <a:avLst/>
          </a:prstGeom>
        </p:spPr>
      </p:pic>
      <p:pic>
        <p:nvPicPr>
          <p:cNvPr id="8" name="Image 7">
            <a:extLst>
              <a:ext uri="{FF2B5EF4-FFF2-40B4-BE49-F238E27FC236}">
                <a16:creationId xmlns:a16="http://schemas.microsoft.com/office/drawing/2014/main" id="{856A3BBE-4D79-7313-4428-102CFDCDC34B}"/>
              </a:ext>
            </a:extLst>
          </p:cNvPr>
          <p:cNvPicPr>
            <a:picLocks noChangeAspect="1"/>
          </p:cNvPicPr>
          <p:nvPr/>
        </p:nvPicPr>
        <p:blipFill rotWithShape="1">
          <a:blip r:embed="rId4">
            <a:clrChange>
              <a:clrFrom>
                <a:srgbClr val="FFFFFF"/>
              </a:clrFrom>
              <a:clrTo>
                <a:srgbClr val="FFFFFF">
                  <a:alpha val="0"/>
                </a:srgbClr>
              </a:clrTo>
            </a:clrChange>
          </a:blip>
          <a:srcRect l="34256" t="34199" r="53813" b="37971"/>
          <a:stretch/>
        </p:blipFill>
        <p:spPr>
          <a:xfrm>
            <a:off x="1659838" y="2119902"/>
            <a:ext cx="2945222" cy="4297831"/>
          </a:xfrm>
          <a:prstGeom prst="rect">
            <a:avLst/>
          </a:prstGeom>
        </p:spPr>
      </p:pic>
      <p:sp>
        <p:nvSpPr>
          <p:cNvPr id="7" name="Espace réservé du texte 15">
            <a:extLst>
              <a:ext uri="{FF2B5EF4-FFF2-40B4-BE49-F238E27FC236}">
                <a16:creationId xmlns:a16="http://schemas.microsoft.com/office/drawing/2014/main" id="{D2146369-ED2D-43DB-72C9-CAB47879C4BA}"/>
              </a:ext>
            </a:extLst>
          </p:cNvPr>
          <p:cNvSpPr txBox="1">
            <a:spLocks/>
          </p:cNvSpPr>
          <p:nvPr/>
        </p:nvSpPr>
        <p:spPr>
          <a:xfrm>
            <a:off x="485121" y="272416"/>
            <a:ext cx="7156649" cy="353881"/>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r>
              <a:rPr lang="fr-CA" dirty="0"/>
              <a:t>1995</a:t>
            </a:r>
          </a:p>
        </p:txBody>
      </p:sp>
    </p:spTree>
    <p:extLst>
      <p:ext uri="{BB962C8B-B14F-4D97-AF65-F5344CB8AC3E}">
        <p14:creationId xmlns:p14="http://schemas.microsoft.com/office/powerpoint/2010/main" val="234957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CD3B512-509F-4847-A362-8F4D7CD84492}"/>
              </a:ext>
            </a:extLst>
          </p:cNvPr>
          <p:cNvSpPr>
            <a:spLocks noGrp="1"/>
          </p:cNvSpPr>
          <p:nvPr>
            <p:ph type="title"/>
          </p:nvPr>
        </p:nvSpPr>
        <p:spPr>
          <a:xfrm>
            <a:off x="485121" y="899864"/>
            <a:ext cx="10814250" cy="1077881"/>
          </a:xfrm>
        </p:spPr>
        <p:txBody>
          <a:bodyPr/>
          <a:lstStyle/>
          <a:p>
            <a:r>
              <a:rPr lang="fr-FR" dirty="0"/>
              <a:t>Une décision qui semble contradictoire</a:t>
            </a:r>
            <a:endParaRPr lang="fr-FR" sz="2800" dirty="0"/>
          </a:p>
        </p:txBody>
      </p:sp>
      <p:sp>
        <p:nvSpPr>
          <p:cNvPr id="4" name="Espace réservé du texte 3">
            <a:extLst>
              <a:ext uri="{FF2B5EF4-FFF2-40B4-BE49-F238E27FC236}">
                <a16:creationId xmlns:a16="http://schemas.microsoft.com/office/drawing/2014/main" id="{483CB6B5-DBCB-4D45-88CD-910645D41206}"/>
              </a:ext>
            </a:extLst>
          </p:cNvPr>
          <p:cNvSpPr>
            <a:spLocks noGrp="1"/>
          </p:cNvSpPr>
          <p:nvPr>
            <p:ph type="body" sz="quarter" idx="14"/>
          </p:nvPr>
        </p:nvSpPr>
        <p:spPr>
          <a:xfrm>
            <a:off x="485121" y="1977745"/>
            <a:ext cx="7222736" cy="4485827"/>
          </a:xfrm>
        </p:spPr>
        <p:txBody>
          <a:bodyPr vert="horz" lIns="0" tIns="0" rIns="0" bIns="0" rtlCol="0" anchor="t">
            <a:noAutofit/>
          </a:bodyPr>
          <a:lstStyle/>
          <a:p>
            <a:pPr>
              <a:lnSpc>
                <a:spcPct val="110000"/>
              </a:lnSpc>
              <a:spcBef>
                <a:spcPts val="1200"/>
              </a:spcBef>
            </a:pPr>
            <a:r>
              <a:rPr lang="fr-FR" sz="2000" b="1" dirty="0">
                <a:ea typeface="+mn-lt"/>
                <a:cs typeface="+mn-lt"/>
              </a:rPr>
              <a:t>Décision </a:t>
            </a:r>
          </a:p>
          <a:p>
            <a:pPr marL="605790" lvl="1" indent="-285750">
              <a:lnSpc>
                <a:spcPct val="110000"/>
              </a:lnSpc>
              <a:spcBef>
                <a:spcPts val="1200"/>
              </a:spcBef>
              <a:buFont typeface="Arial"/>
              <a:buChar char="•"/>
            </a:pPr>
            <a:r>
              <a:rPr lang="fr-FR" sz="2000" dirty="0">
                <a:ea typeface="+mn-lt"/>
                <a:cs typeface="+mn-lt"/>
              </a:rPr>
              <a:t>La définition de conjoint n’est pas contraire à la Charte. </a:t>
            </a:r>
            <a:endParaRPr lang="fr-CA" sz="2000" dirty="0">
              <a:ea typeface="+mn-lt"/>
              <a:cs typeface="+mn-lt"/>
            </a:endParaRPr>
          </a:p>
          <a:p>
            <a:pPr marL="605790" lvl="1" indent="-285750">
              <a:lnSpc>
                <a:spcPct val="110000"/>
              </a:lnSpc>
              <a:spcBef>
                <a:spcPts val="1200"/>
              </a:spcBef>
              <a:buFont typeface="Arial,Sans-Serif"/>
              <a:buChar char="•"/>
            </a:pPr>
            <a:r>
              <a:rPr lang="fr-FR" sz="2000" dirty="0">
                <a:ea typeface="+mn-lt"/>
                <a:cs typeface="+mn-lt"/>
              </a:rPr>
              <a:t>La discrimination basée sur l’</a:t>
            </a:r>
            <a:r>
              <a:rPr lang="fr-FR" sz="2000" b="1" dirty="0">
                <a:solidFill>
                  <a:schemeClr val="accent1"/>
                </a:solidFill>
                <a:ea typeface="+mn-lt"/>
                <a:cs typeface="+mn-lt"/>
              </a:rPr>
              <a:t>orientation sexuelle est </a:t>
            </a:r>
            <a:r>
              <a:rPr lang="fr-CA" sz="2000" b="1" dirty="0">
                <a:solidFill>
                  <a:schemeClr val="accent1"/>
                </a:solidFill>
                <a:ea typeface="+mn-lt"/>
                <a:cs typeface="+mn-lt"/>
              </a:rPr>
              <a:t>interdite.</a:t>
            </a:r>
            <a:endParaRPr lang="fr-CA" sz="2000" dirty="0">
              <a:ea typeface="+mn-lt"/>
              <a:cs typeface="+mn-lt"/>
            </a:endParaRPr>
          </a:p>
          <a:p>
            <a:pPr>
              <a:lnSpc>
                <a:spcPct val="110000"/>
              </a:lnSpc>
              <a:spcBef>
                <a:spcPts val="1200"/>
              </a:spcBef>
            </a:pPr>
            <a:r>
              <a:rPr lang="fr-FR" sz="2000" b="1" dirty="0">
                <a:ea typeface="+mn-lt"/>
                <a:cs typeface="+mn-lt"/>
              </a:rPr>
              <a:t>Conséquence</a:t>
            </a:r>
          </a:p>
          <a:p>
            <a:pPr marL="605790" lvl="1" indent="-285750">
              <a:lnSpc>
                <a:spcPct val="110000"/>
              </a:lnSpc>
              <a:spcBef>
                <a:spcPts val="1200"/>
              </a:spcBef>
              <a:buFont typeface="Arial"/>
              <a:buChar char="•"/>
            </a:pPr>
            <a:r>
              <a:rPr lang="fr-CA" sz="2000" dirty="0">
                <a:ea typeface="+mn-lt"/>
                <a:cs typeface="+mn-lt"/>
              </a:rPr>
              <a:t>Une loi ne peut donc pas discriminer contre les couples de même sexe. </a:t>
            </a:r>
          </a:p>
          <a:p>
            <a:pPr>
              <a:lnSpc>
                <a:spcPct val="110000"/>
              </a:lnSpc>
              <a:spcBef>
                <a:spcPts val="1200"/>
              </a:spcBef>
            </a:pPr>
            <a:endParaRPr lang="fr-CA" sz="2000" dirty="0">
              <a:ea typeface="+mn-lt"/>
              <a:cs typeface="+mn-lt"/>
            </a:endParaRPr>
          </a:p>
          <a:p>
            <a:pPr marL="285750" indent="-285750">
              <a:lnSpc>
                <a:spcPct val="110000"/>
              </a:lnSpc>
              <a:spcBef>
                <a:spcPts val="1200"/>
              </a:spcBef>
              <a:buFont typeface="Arial"/>
              <a:buChar char="•"/>
            </a:pPr>
            <a:endParaRPr lang="fr-CA" sz="1600" dirty="0">
              <a:ea typeface="+mn-lt"/>
              <a:cs typeface="+mn-lt"/>
            </a:endParaRPr>
          </a:p>
        </p:txBody>
      </p:sp>
      <p:pic>
        <p:nvPicPr>
          <p:cNvPr id="9" name="Image 8">
            <a:extLst>
              <a:ext uri="{FF2B5EF4-FFF2-40B4-BE49-F238E27FC236}">
                <a16:creationId xmlns:a16="http://schemas.microsoft.com/office/drawing/2014/main" id="{5D393EE8-7600-53A2-CDC9-5B757EB664C3}"/>
              </a:ext>
            </a:extLst>
          </p:cNvPr>
          <p:cNvPicPr>
            <a:picLocks noChangeAspect="1"/>
          </p:cNvPicPr>
          <p:nvPr/>
        </p:nvPicPr>
        <p:blipFill rotWithShape="1">
          <a:blip r:embed="rId3">
            <a:clrChange>
              <a:clrFrom>
                <a:srgbClr val="FFFFFF"/>
              </a:clrFrom>
              <a:clrTo>
                <a:srgbClr val="FFFFFF">
                  <a:alpha val="0"/>
                </a:srgbClr>
              </a:clrTo>
            </a:clrChange>
          </a:blip>
          <a:srcRect l="28105" t="9527" r="50544" b="51600"/>
          <a:stretch/>
        </p:blipFill>
        <p:spPr>
          <a:xfrm>
            <a:off x="7277230" y="1355961"/>
            <a:ext cx="5687656" cy="4995643"/>
          </a:xfrm>
          <a:prstGeom prst="rect">
            <a:avLst/>
          </a:prstGeom>
        </p:spPr>
      </p:pic>
      <p:sp>
        <p:nvSpPr>
          <p:cNvPr id="2" name="Espace réservé du texte 15">
            <a:extLst>
              <a:ext uri="{FF2B5EF4-FFF2-40B4-BE49-F238E27FC236}">
                <a16:creationId xmlns:a16="http://schemas.microsoft.com/office/drawing/2014/main" id="{9BA8DFB4-6531-EBD9-A7B5-5B5D5A374FF1}"/>
              </a:ext>
            </a:extLst>
          </p:cNvPr>
          <p:cNvSpPr txBox="1">
            <a:spLocks/>
          </p:cNvSpPr>
          <p:nvPr/>
        </p:nvSpPr>
        <p:spPr>
          <a:xfrm>
            <a:off x="485121" y="320460"/>
            <a:ext cx="7613850" cy="579404"/>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r>
              <a:rPr lang="fr-CA" dirty="0"/>
              <a:t>1995</a:t>
            </a:r>
          </a:p>
        </p:txBody>
      </p:sp>
    </p:spTree>
    <p:extLst>
      <p:ext uri="{BB962C8B-B14F-4D97-AF65-F5344CB8AC3E}">
        <p14:creationId xmlns:p14="http://schemas.microsoft.com/office/powerpoint/2010/main" val="353143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AF4DB-87CD-9073-0CD9-50AB77C28137}"/>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id="{B98A7ACE-5CF4-0C5F-EBFB-54DA7491F4AB}"/>
              </a:ext>
            </a:extLst>
          </p:cNvPr>
          <p:cNvSpPr>
            <a:spLocks noGrp="1"/>
          </p:cNvSpPr>
          <p:nvPr>
            <p:ph type="title"/>
          </p:nvPr>
        </p:nvSpPr>
        <p:spPr>
          <a:xfrm>
            <a:off x="395475" y="1024666"/>
            <a:ext cx="11106374" cy="914400"/>
          </a:xfrm>
        </p:spPr>
        <p:txBody>
          <a:bodyPr/>
          <a:lstStyle/>
          <a:p>
            <a:r>
              <a:rPr lang="en-CA" dirty="0" err="1"/>
              <a:t>L’orientation</a:t>
            </a:r>
            <a:r>
              <a:rPr lang="en-CA" dirty="0"/>
              <a:t> </a:t>
            </a:r>
            <a:r>
              <a:rPr lang="en-CA" dirty="0" err="1"/>
              <a:t>sexuelle</a:t>
            </a:r>
            <a:r>
              <a:rPr lang="en-CA" dirty="0"/>
              <a:t> </a:t>
            </a:r>
            <a:r>
              <a:rPr lang="en-CA" dirty="0" err="1"/>
              <a:t>devient</a:t>
            </a:r>
            <a:r>
              <a:rPr lang="en-CA" dirty="0"/>
              <a:t> un </a:t>
            </a:r>
            <a:br>
              <a:rPr lang="en-CA" dirty="0"/>
            </a:br>
            <a:r>
              <a:rPr lang="en-CA" dirty="0"/>
              <a:t>motif </a:t>
            </a:r>
            <a:r>
              <a:rPr lang="en-CA" dirty="0" err="1"/>
              <a:t>interdit</a:t>
            </a:r>
            <a:r>
              <a:rPr lang="en-CA" dirty="0"/>
              <a:t> de </a:t>
            </a:r>
            <a:r>
              <a:rPr lang="en-CA" noProof="0" dirty="0"/>
              <a:t>discrimination</a:t>
            </a:r>
            <a:r>
              <a:rPr lang="en-CA" dirty="0"/>
              <a:t> au Canada</a:t>
            </a:r>
            <a:endParaRPr lang="fr-FR" dirty="0"/>
          </a:p>
        </p:txBody>
      </p:sp>
      <p:sp>
        <p:nvSpPr>
          <p:cNvPr id="16" name="Espace réservé du texte 15">
            <a:extLst>
              <a:ext uri="{FF2B5EF4-FFF2-40B4-BE49-F238E27FC236}">
                <a16:creationId xmlns:a16="http://schemas.microsoft.com/office/drawing/2014/main" id="{7612611A-A6D0-52E3-C1D1-AECB087ABDC1}"/>
              </a:ext>
            </a:extLst>
          </p:cNvPr>
          <p:cNvSpPr>
            <a:spLocks noGrp="1"/>
          </p:cNvSpPr>
          <p:nvPr>
            <p:ph type="body" sz="quarter" idx="15"/>
          </p:nvPr>
        </p:nvSpPr>
        <p:spPr>
          <a:xfrm>
            <a:off x="315962" y="318308"/>
            <a:ext cx="5212080" cy="415925"/>
          </a:xfrm>
        </p:spPr>
        <p:txBody>
          <a:bodyPr/>
          <a:lstStyle/>
          <a:p>
            <a:r>
              <a:rPr lang="en-CA" noProof="0" dirty="0">
                <a:cs typeface="Arial"/>
              </a:rPr>
              <a:t>1995</a:t>
            </a:r>
            <a:endParaRPr lang="en-CA" noProof="0" dirty="0"/>
          </a:p>
        </p:txBody>
      </p:sp>
      <p:pic>
        <p:nvPicPr>
          <p:cNvPr id="3" name="Image 2">
            <a:extLst>
              <a:ext uri="{FF2B5EF4-FFF2-40B4-BE49-F238E27FC236}">
                <a16:creationId xmlns:a16="http://schemas.microsoft.com/office/drawing/2014/main" id="{A2281C6E-FDB6-4974-66A7-2C066AA94ACB}"/>
              </a:ext>
            </a:extLst>
          </p:cNvPr>
          <p:cNvPicPr>
            <a:picLocks noChangeAspect="1"/>
          </p:cNvPicPr>
          <p:nvPr/>
        </p:nvPicPr>
        <p:blipFill rotWithShape="1">
          <a:blip r:embed="rId3">
            <a:clrChange>
              <a:clrFrom>
                <a:srgbClr val="FFFFFF"/>
              </a:clrFrom>
              <a:clrTo>
                <a:srgbClr val="FFFFFF">
                  <a:alpha val="0"/>
                </a:srgbClr>
              </a:clrTo>
            </a:clrChange>
          </a:blip>
          <a:srcRect l="7905" t="17090" r="52236" b="17818"/>
          <a:stretch/>
        </p:blipFill>
        <p:spPr>
          <a:xfrm>
            <a:off x="3553000" y="3068945"/>
            <a:ext cx="4791323" cy="3341146"/>
          </a:xfrm>
          <a:prstGeom prst="rect">
            <a:avLst/>
          </a:prstGeom>
        </p:spPr>
      </p:pic>
    </p:spTree>
    <p:extLst>
      <p:ext uri="{BB962C8B-B14F-4D97-AF65-F5344CB8AC3E}">
        <p14:creationId xmlns:p14="http://schemas.microsoft.com/office/powerpoint/2010/main" val="218599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48892-8BEC-1E09-3630-3173AFE117DD}"/>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25E3023-45C4-64B3-6825-05D4CA0B91DC}"/>
              </a:ext>
            </a:extLst>
          </p:cNvPr>
          <p:cNvSpPr>
            <a:spLocks noGrp="1"/>
          </p:cNvSpPr>
          <p:nvPr>
            <p:ph type="body" idx="1"/>
          </p:nvPr>
        </p:nvSpPr>
        <p:spPr>
          <a:xfrm>
            <a:off x="859535" y="1143000"/>
            <a:ext cx="8432951" cy="4572000"/>
          </a:xfrm>
        </p:spPr>
        <p:txBody>
          <a:bodyPr/>
          <a:lstStyle/>
          <a:p>
            <a:r>
              <a:rPr lang="fr-CA" dirty="0"/>
              <a:t>Changement 3 : Les couples de même sexe obtiennent les mêmes droits que les couples hétérosexuels</a:t>
            </a:r>
          </a:p>
        </p:txBody>
      </p:sp>
    </p:spTree>
    <p:extLst>
      <p:ext uri="{BB962C8B-B14F-4D97-AF65-F5344CB8AC3E}">
        <p14:creationId xmlns:p14="http://schemas.microsoft.com/office/powerpoint/2010/main" val="366736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542813" y="990800"/>
            <a:ext cx="11106374" cy="914400"/>
          </a:xfrm>
        </p:spPr>
        <p:txBody>
          <a:bodyPr/>
          <a:lstStyle/>
          <a:p>
            <a:r>
              <a:rPr lang="fr-CA" dirty="0"/>
              <a:t>Le Québec crée l’</a:t>
            </a:r>
            <a:r>
              <a:rPr lang="fr-CA" dirty="0">
                <a:solidFill>
                  <a:schemeClr val="accent1"/>
                </a:solidFill>
              </a:rPr>
              <a:t>union civile </a:t>
            </a:r>
            <a:endParaRPr lang="fr-CA" dirty="0">
              <a:solidFill>
                <a:schemeClr val="accent1"/>
              </a:solidFill>
              <a:cs typeface="Arial"/>
            </a:endParaRPr>
          </a:p>
        </p:txBody>
      </p:sp>
      <p:sp>
        <p:nvSpPr>
          <p:cNvPr id="15" name="Espace réservé du texte 14">
            <a:extLst>
              <a:ext uri="{FF2B5EF4-FFF2-40B4-BE49-F238E27FC236}">
                <a16:creationId xmlns:a16="http://schemas.microsoft.com/office/drawing/2014/main" id="{FA36EEC9-3F2C-8242-887E-20759CDF92DD}"/>
              </a:ext>
            </a:extLst>
          </p:cNvPr>
          <p:cNvSpPr>
            <a:spLocks noGrp="1"/>
          </p:cNvSpPr>
          <p:nvPr>
            <p:ph type="body" sz="quarter" idx="14"/>
          </p:nvPr>
        </p:nvSpPr>
        <p:spPr>
          <a:xfrm>
            <a:off x="4792783" y="2582330"/>
            <a:ext cx="7097158" cy="3869385"/>
          </a:xfrm>
        </p:spPr>
        <p:txBody>
          <a:bodyPr vert="horz" lIns="0" tIns="0" rIns="0" bIns="0" rtlCol="0" anchor="t">
            <a:noAutofit/>
          </a:bodyPr>
          <a:lstStyle/>
          <a:p>
            <a:pPr marL="605790" lvl="1" indent="-285750">
              <a:lnSpc>
                <a:spcPct val="100000"/>
              </a:lnSpc>
              <a:spcBef>
                <a:spcPts val="1200"/>
              </a:spcBef>
              <a:buFont typeface="Arial"/>
              <a:buChar char="•"/>
            </a:pPr>
            <a:r>
              <a:rPr lang="fr-CA" dirty="0">
                <a:solidFill>
                  <a:schemeClr val="accent2"/>
                </a:solidFill>
                <a:ea typeface="+mn-lt"/>
                <a:cs typeface="+mn-lt"/>
              </a:rPr>
              <a:t>Une façon créative d’offrir une union reconnue par l’état aux couples de même sexe. </a:t>
            </a:r>
          </a:p>
          <a:p>
            <a:pPr marL="605790" lvl="1" indent="-285750">
              <a:lnSpc>
                <a:spcPct val="100000"/>
              </a:lnSpc>
              <a:spcBef>
                <a:spcPts val="1200"/>
              </a:spcBef>
              <a:buFont typeface="Arial"/>
              <a:buChar char="•"/>
            </a:pPr>
            <a:r>
              <a:rPr lang="fr-CA" dirty="0">
                <a:solidFill>
                  <a:schemeClr val="accent2"/>
                </a:solidFill>
                <a:ea typeface="+mn-lt"/>
                <a:cs typeface="+mn-lt"/>
              </a:rPr>
              <a:t>Des droits et des responsabilités identiques au mariage</a:t>
            </a:r>
            <a:endParaRPr lang="fr-CA" dirty="0">
              <a:solidFill>
                <a:schemeClr val="accent2"/>
              </a:solidFill>
            </a:endParaRPr>
          </a:p>
        </p:txBody>
      </p:sp>
      <p:pic>
        <p:nvPicPr>
          <p:cNvPr id="2" name="Image 1" descr="Une image contenant dessin humoristique, habits, dessin, femme&#10;&#10;Description générée automatiquement">
            <a:extLst>
              <a:ext uri="{FF2B5EF4-FFF2-40B4-BE49-F238E27FC236}">
                <a16:creationId xmlns:a16="http://schemas.microsoft.com/office/drawing/2014/main" id="{23554349-E44E-CBC7-AAAC-5973E3844AD9}"/>
              </a:ext>
            </a:extLst>
          </p:cNvPr>
          <p:cNvPicPr>
            <a:picLocks noChangeAspect="1"/>
          </p:cNvPicPr>
          <p:nvPr/>
        </p:nvPicPr>
        <p:blipFill>
          <a:blip r:embed="rId3"/>
          <a:stretch>
            <a:fillRect/>
          </a:stretch>
        </p:blipFill>
        <p:spPr>
          <a:xfrm>
            <a:off x="779084" y="2146729"/>
            <a:ext cx="4013699" cy="4114800"/>
          </a:xfrm>
          <a:prstGeom prst="rect">
            <a:avLst/>
          </a:prstGeom>
        </p:spPr>
      </p:pic>
      <p:sp>
        <p:nvSpPr>
          <p:cNvPr id="5" name="Espace réservé du texte 15">
            <a:extLst>
              <a:ext uri="{FF2B5EF4-FFF2-40B4-BE49-F238E27FC236}">
                <a16:creationId xmlns:a16="http://schemas.microsoft.com/office/drawing/2014/main" id="{42C973D2-8A17-D500-E748-6CD63CCEC252}"/>
              </a:ext>
            </a:extLst>
          </p:cNvPr>
          <p:cNvSpPr txBox="1">
            <a:spLocks/>
          </p:cNvSpPr>
          <p:nvPr/>
        </p:nvSpPr>
        <p:spPr>
          <a:xfrm>
            <a:off x="542813" y="198322"/>
            <a:ext cx="10325568"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r>
              <a:rPr lang="fr-CA" dirty="0"/>
              <a:t>2002</a:t>
            </a:r>
          </a:p>
        </p:txBody>
      </p:sp>
    </p:spTree>
    <p:extLst>
      <p:ext uri="{BB962C8B-B14F-4D97-AF65-F5344CB8AC3E}">
        <p14:creationId xmlns:p14="http://schemas.microsoft.com/office/powerpoint/2010/main" val="156718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447234" y="862608"/>
            <a:ext cx="10415932" cy="914400"/>
          </a:xfrm>
        </p:spPr>
        <p:txBody>
          <a:bodyPr/>
          <a:lstStyle/>
          <a:p>
            <a:r>
              <a:rPr lang="fr-CA" dirty="0"/>
              <a:t>La loi reconnait les parents de même sexe</a:t>
            </a:r>
            <a:endParaRPr lang="fr-CA" dirty="0">
              <a:cs typeface="Arial"/>
            </a:endParaRPr>
          </a:p>
        </p:txBody>
      </p:sp>
      <p:sp>
        <p:nvSpPr>
          <p:cNvPr id="15" name="Espace réservé du texte 14">
            <a:extLst>
              <a:ext uri="{FF2B5EF4-FFF2-40B4-BE49-F238E27FC236}">
                <a16:creationId xmlns:a16="http://schemas.microsoft.com/office/drawing/2014/main" id="{FA36EEC9-3F2C-8242-887E-20759CDF92DD}"/>
              </a:ext>
            </a:extLst>
          </p:cNvPr>
          <p:cNvSpPr>
            <a:spLocks noGrp="1"/>
          </p:cNvSpPr>
          <p:nvPr>
            <p:ph type="body" sz="quarter" idx="14"/>
          </p:nvPr>
        </p:nvSpPr>
        <p:spPr>
          <a:xfrm>
            <a:off x="4621378" y="1636587"/>
            <a:ext cx="7469022" cy="4891176"/>
          </a:xfrm>
        </p:spPr>
        <p:txBody>
          <a:bodyPr vert="horz" lIns="0" tIns="0" rIns="0" bIns="0" rtlCol="0" anchor="t">
            <a:noAutofit/>
          </a:bodyPr>
          <a:lstStyle/>
          <a:p>
            <a:pPr>
              <a:lnSpc>
                <a:spcPct val="100000"/>
              </a:lnSpc>
              <a:spcBef>
                <a:spcPts val="1200"/>
              </a:spcBef>
            </a:pPr>
            <a:endParaRPr lang="fr-CA" b="1" dirty="0">
              <a:solidFill>
                <a:schemeClr val="accent1"/>
              </a:solidFill>
              <a:ea typeface="+mn-lt"/>
              <a:cs typeface="+mn-lt"/>
            </a:endParaRPr>
          </a:p>
          <a:p>
            <a:pPr lvl="1" indent="0">
              <a:lnSpc>
                <a:spcPct val="100000"/>
              </a:lnSpc>
              <a:spcBef>
                <a:spcPts val="1200"/>
              </a:spcBef>
              <a:buNone/>
            </a:pPr>
            <a:r>
              <a:rPr lang="fr-CA" b="1" dirty="0">
                <a:solidFill>
                  <a:schemeClr val="accent2"/>
                </a:solidFill>
                <a:ea typeface="+mn-lt"/>
                <a:cs typeface="+mn-lt"/>
              </a:rPr>
              <a:t>Accès à la parentalité</a:t>
            </a:r>
            <a:r>
              <a:rPr lang="fr-CA" dirty="0">
                <a:solidFill>
                  <a:schemeClr val="accent2"/>
                </a:solidFill>
                <a:ea typeface="+mn-lt"/>
                <a:cs typeface="+mn-lt"/>
              </a:rPr>
              <a:t> </a:t>
            </a:r>
          </a:p>
          <a:p>
            <a:pPr marL="605790" lvl="1" indent="-285750">
              <a:lnSpc>
                <a:spcPct val="100000"/>
              </a:lnSpc>
              <a:spcBef>
                <a:spcPts val="1200"/>
              </a:spcBef>
              <a:buFont typeface="Arial"/>
              <a:buChar char="•"/>
            </a:pPr>
            <a:r>
              <a:rPr lang="fr-CA" dirty="0">
                <a:ea typeface="+mn-lt"/>
                <a:cs typeface="+mn-lt"/>
              </a:rPr>
              <a:t>Deux parents de même sexe peuvent: </a:t>
            </a:r>
          </a:p>
          <a:p>
            <a:pPr marL="971550" lvl="2" indent="-285750">
              <a:lnSpc>
                <a:spcPct val="100000"/>
              </a:lnSpc>
              <a:spcBef>
                <a:spcPts val="1200"/>
              </a:spcBef>
              <a:buFont typeface="Arial"/>
              <a:buChar char="•"/>
            </a:pPr>
            <a:r>
              <a:rPr lang="fr-CA" dirty="0">
                <a:ea typeface="+mn-lt"/>
                <a:cs typeface="+mn-lt"/>
              </a:rPr>
              <a:t>adopter un enfant,</a:t>
            </a:r>
          </a:p>
          <a:p>
            <a:pPr marL="971550" lvl="2" indent="-285750">
              <a:lnSpc>
                <a:spcPct val="100000"/>
              </a:lnSpc>
              <a:spcBef>
                <a:spcPts val="1200"/>
              </a:spcBef>
              <a:buFont typeface="Arial"/>
              <a:buChar char="•"/>
            </a:pPr>
            <a:r>
              <a:rPr lang="fr-CA" dirty="0">
                <a:ea typeface="+mn-lt"/>
                <a:cs typeface="+mn-lt"/>
              </a:rPr>
              <a:t>concevoir un enfant avec un don de sperme ou d’ovule. </a:t>
            </a:r>
          </a:p>
          <a:p>
            <a:pPr marL="605790" lvl="1" indent="-285750">
              <a:lnSpc>
                <a:spcPct val="100000"/>
              </a:lnSpc>
              <a:spcBef>
                <a:spcPts val="1200"/>
              </a:spcBef>
              <a:buFont typeface="Arial"/>
              <a:buChar char="•"/>
            </a:pPr>
            <a:r>
              <a:rPr lang="fr-CA" dirty="0">
                <a:ea typeface="+mn-lt"/>
                <a:cs typeface="+mn-lt"/>
              </a:rPr>
              <a:t>Deux personnes de même sexe ont désormais le droit d'inscrire leurs deux noms sur l'acte de naissance de l'enfant.</a:t>
            </a:r>
            <a:endParaRPr lang="fr-CA" dirty="0">
              <a:cs typeface="Arial" panose="020B0604020202020204"/>
            </a:endParaRPr>
          </a:p>
          <a:p>
            <a:pPr marL="971550" lvl="2">
              <a:lnSpc>
                <a:spcPct val="100000"/>
              </a:lnSpc>
              <a:spcBef>
                <a:spcPts val="1200"/>
              </a:spcBef>
              <a:buFont typeface="Wingdings"/>
              <a:buChar char="§"/>
            </a:pPr>
            <a:endParaRPr lang="fr-CA" dirty="0">
              <a:ea typeface="+mn-lt"/>
              <a:cs typeface="+mn-lt"/>
            </a:endParaRPr>
          </a:p>
          <a:p>
            <a:pPr marL="605790" lvl="1" indent="-285750">
              <a:lnSpc>
                <a:spcPct val="100000"/>
              </a:lnSpc>
              <a:spcBef>
                <a:spcPts val="1200"/>
              </a:spcBef>
              <a:buFont typeface="Arial"/>
              <a:buChar char="•"/>
            </a:pPr>
            <a:endParaRPr lang="fr-CA" dirty="0">
              <a:ea typeface="+mn-lt"/>
              <a:cs typeface="+mn-lt"/>
            </a:endParaRPr>
          </a:p>
        </p:txBody>
      </p:sp>
      <p:pic>
        <p:nvPicPr>
          <p:cNvPr id="2" name="Image 1" descr="Une image contenant dessin, Visage humain, dessin humoristique, habits&#10;&#10;Description générée automatiquement">
            <a:extLst>
              <a:ext uri="{FF2B5EF4-FFF2-40B4-BE49-F238E27FC236}">
                <a16:creationId xmlns:a16="http://schemas.microsoft.com/office/drawing/2014/main" id="{AA65A89A-0B25-D29F-6F20-13FC4BBF8FF9}"/>
              </a:ext>
            </a:extLst>
          </p:cNvPr>
          <p:cNvPicPr>
            <a:picLocks noChangeAspect="1"/>
          </p:cNvPicPr>
          <p:nvPr/>
        </p:nvPicPr>
        <p:blipFill>
          <a:blip r:embed="rId3"/>
          <a:stretch>
            <a:fillRect/>
          </a:stretch>
        </p:blipFill>
        <p:spPr>
          <a:xfrm>
            <a:off x="266511" y="2401330"/>
            <a:ext cx="4162546" cy="4114800"/>
          </a:xfrm>
          <a:prstGeom prst="rect">
            <a:avLst/>
          </a:prstGeom>
        </p:spPr>
      </p:pic>
      <p:sp>
        <p:nvSpPr>
          <p:cNvPr id="5" name="Espace réservé du texte 15">
            <a:extLst>
              <a:ext uri="{FF2B5EF4-FFF2-40B4-BE49-F238E27FC236}">
                <a16:creationId xmlns:a16="http://schemas.microsoft.com/office/drawing/2014/main" id="{9529E44A-CF82-8F5C-879B-BE58C55BC85B}"/>
              </a:ext>
            </a:extLst>
          </p:cNvPr>
          <p:cNvSpPr txBox="1">
            <a:spLocks/>
          </p:cNvSpPr>
          <p:nvPr/>
        </p:nvSpPr>
        <p:spPr>
          <a:xfrm>
            <a:off x="447233" y="307296"/>
            <a:ext cx="10415931" cy="55531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r>
              <a:rPr lang="fr-CA" dirty="0"/>
              <a:t>2002</a:t>
            </a:r>
          </a:p>
        </p:txBody>
      </p:sp>
    </p:spTree>
    <p:extLst>
      <p:ext uri="{BB962C8B-B14F-4D97-AF65-F5344CB8AC3E}">
        <p14:creationId xmlns:p14="http://schemas.microsoft.com/office/powerpoint/2010/main" val="412326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FDD5582-69F9-BEB5-356B-89B7BB47B382}"/>
              </a:ext>
            </a:extLst>
          </p:cNvPr>
          <p:cNvSpPr>
            <a:spLocks noGrp="1"/>
          </p:cNvSpPr>
          <p:nvPr>
            <p:ph type="body" idx="1"/>
          </p:nvPr>
        </p:nvSpPr>
        <p:spPr/>
        <p:txBody>
          <a:bodyPr/>
          <a:lstStyle/>
          <a:p>
            <a:r>
              <a:rPr lang="fr-FR" sz="5400" dirty="0">
                <a:cs typeface="Arial"/>
              </a:rPr>
              <a:t> Le mariage </a:t>
            </a:r>
            <a:endParaRPr lang="fr-FR" dirty="0">
              <a:cs typeface="Arial" panose="020B0604020202020204"/>
            </a:endParaRPr>
          </a:p>
        </p:txBody>
      </p:sp>
      <p:pic>
        <p:nvPicPr>
          <p:cNvPr id="11" name="Espace réservé pour une image  10">
            <a:extLst>
              <a:ext uri="{FF2B5EF4-FFF2-40B4-BE49-F238E27FC236}">
                <a16:creationId xmlns:a16="http://schemas.microsoft.com/office/drawing/2014/main" id="{7785BEF4-B0C0-7581-0817-27B6D645AA56}"/>
              </a:ext>
            </a:extLst>
          </p:cNvPr>
          <p:cNvPicPr>
            <a:picLocks noGrp="1" noChangeAspect="1"/>
          </p:cNvPicPr>
          <p:nvPr>
            <p:ph type="pic" sz="quarter" idx="16"/>
          </p:nvPr>
        </p:nvPicPr>
        <p:blipFill rotWithShape="1">
          <a:blip r:embed="rId4"/>
          <a:srcRect l="27697" t="48703" r="55097" b="11118"/>
          <a:stretch/>
        </p:blipFill>
        <p:spPr>
          <a:xfrm>
            <a:off x="6976872" y="1416462"/>
            <a:ext cx="4023360" cy="4023360"/>
          </a:xfrm>
        </p:spPr>
      </p:pic>
    </p:spTree>
    <p:custDataLst>
      <p:tags r:id="rId1"/>
    </p:custDataLst>
    <p:extLst>
      <p:ext uri="{BB962C8B-B14F-4D97-AF65-F5344CB8AC3E}">
        <p14:creationId xmlns:p14="http://schemas.microsoft.com/office/powerpoint/2010/main" val="399348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CD3B512-509F-4847-A362-8F4D7CD84492}"/>
              </a:ext>
            </a:extLst>
          </p:cNvPr>
          <p:cNvSpPr>
            <a:spLocks noGrp="1"/>
          </p:cNvSpPr>
          <p:nvPr>
            <p:ph type="title"/>
          </p:nvPr>
        </p:nvSpPr>
        <p:spPr>
          <a:xfrm>
            <a:off x="698033" y="942202"/>
            <a:ext cx="11366135" cy="894862"/>
          </a:xfrm>
        </p:spPr>
        <p:txBody>
          <a:bodyPr/>
          <a:lstStyle/>
          <a:p>
            <a:r>
              <a:rPr lang="fr-FR" dirty="0">
                <a:cs typeface="Arial"/>
              </a:rPr>
              <a:t>Un autre procès pour avoir le droit de se marier</a:t>
            </a:r>
            <a:br>
              <a:rPr lang="fr-FR" dirty="0">
                <a:cs typeface="Arial"/>
              </a:rPr>
            </a:br>
            <a:endParaRPr lang="fr-FR" dirty="0">
              <a:cs typeface="Arial"/>
            </a:endParaRPr>
          </a:p>
        </p:txBody>
      </p:sp>
      <p:sp>
        <p:nvSpPr>
          <p:cNvPr id="4" name="Espace réservé du texte 3">
            <a:extLst>
              <a:ext uri="{FF2B5EF4-FFF2-40B4-BE49-F238E27FC236}">
                <a16:creationId xmlns:a16="http://schemas.microsoft.com/office/drawing/2014/main" id="{483CB6B5-DBCB-4D45-88CD-910645D41206}"/>
              </a:ext>
            </a:extLst>
          </p:cNvPr>
          <p:cNvSpPr>
            <a:spLocks noGrp="1"/>
          </p:cNvSpPr>
          <p:nvPr>
            <p:ph type="body" sz="quarter" idx="14"/>
          </p:nvPr>
        </p:nvSpPr>
        <p:spPr>
          <a:xfrm>
            <a:off x="698033" y="2458856"/>
            <a:ext cx="6470506" cy="2870403"/>
          </a:xfrm>
        </p:spPr>
        <p:txBody>
          <a:bodyPr vert="horz" lIns="0" tIns="0" rIns="0" bIns="0" rtlCol="0" anchor="t">
            <a:noAutofit/>
          </a:bodyPr>
          <a:lstStyle/>
          <a:p>
            <a:pPr marL="342900" indent="-342900">
              <a:lnSpc>
                <a:spcPct val="100000"/>
              </a:lnSpc>
              <a:spcBef>
                <a:spcPts val="1200"/>
              </a:spcBef>
              <a:buChar char="•"/>
            </a:pPr>
            <a:r>
              <a:rPr lang="fr-CA" sz="2400" dirty="0">
                <a:ea typeface="+mn-lt"/>
                <a:cs typeface="+mn-lt"/>
              </a:rPr>
              <a:t>Michael Hendricks et René Leboeuf font vie commune depuis près de 30 ans. </a:t>
            </a:r>
          </a:p>
          <a:p>
            <a:pPr marL="342900" indent="-342900">
              <a:lnSpc>
                <a:spcPct val="100000"/>
              </a:lnSpc>
              <a:spcBef>
                <a:spcPts val="1200"/>
              </a:spcBef>
              <a:buChar char="•"/>
            </a:pPr>
            <a:r>
              <a:rPr lang="fr-CA" sz="2400" dirty="0">
                <a:cs typeface="Arial" panose="020B0604020202020204"/>
              </a:rPr>
              <a:t>Le 14 juin 2001, ils demandent de se marier. </a:t>
            </a:r>
          </a:p>
          <a:p>
            <a:pPr marL="342900" indent="-342900">
              <a:lnSpc>
                <a:spcPct val="100000"/>
              </a:lnSpc>
              <a:spcBef>
                <a:spcPts val="1200"/>
              </a:spcBef>
              <a:buFont typeface="Arial" panose="020B0604020202020204" pitchFamily="34" charset="0"/>
              <a:buChar char="•"/>
            </a:pPr>
            <a:r>
              <a:rPr lang="fr-CA" sz="2400" dirty="0">
                <a:ea typeface="+mn-lt"/>
                <a:cs typeface="+mn-lt"/>
              </a:rPr>
              <a:t>L’État refuse leur demande parce que « la loi ne permet pas le mariage entre conjoints de même sexe. » </a:t>
            </a:r>
          </a:p>
          <a:p>
            <a:pPr marL="285750" indent="-285750">
              <a:lnSpc>
                <a:spcPct val="110000"/>
              </a:lnSpc>
              <a:spcBef>
                <a:spcPts val="1200"/>
              </a:spcBef>
              <a:buFont typeface="Arial"/>
              <a:buChar char="•"/>
            </a:pPr>
            <a:endParaRPr lang="fr-FR" sz="2000" b="1" dirty="0">
              <a:ea typeface="+mn-lt"/>
              <a:cs typeface="+mn-lt"/>
            </a:endParaRPr>
          </a:p>
          <a:p>
            <a:pPr>
              <a:lnSpc>
                <a:spcPct val="110000"/>
              </a:lnSpc>
              <a:spcBef>
                <a:spcPts val="1200"/>
              </a:spcBef>
            </a:pPr>
            <a:endParaRPr lang="fr-CA" sz="2000" dirty="0">
              <a:ea typeface="+mn-lt"/>
              <a:cs typeface="+mn-lt"/>
            </a:endParaRPr>
          </a:p>
          <a:p>
            <a:pPr marL="285750" indent="-285750">
              <a:lnSpc>
                <a:spcPct val="110000"/>
              </a:lnSpc>
              <a:spcBef>
                <a:spcPts val="1200"/>
              </a:spcBef>
              <a:buFont typeface="Arial"/>
              <a:buChar char="•"/>
            </a:pPr>
            <a:endParaRPr lang="fr-CA" sz="1600" dirty="0">
              <a:ea typeface="+mn-lt"/>
              <a:cs typeface="+mn-lt"/>
            </a:endParaRPr>
          </a:p>
        </p:txBody>
      </p:sp>
      <p:pic>
        <p:nvPicPr>
          <p:cNvPr id="7" name="Image 6">
            <a:extLst>
              <a:ext uri="{FF2B5EF4-FFF2-40B4-BE49-F238E27FC236}">
                <a16:creationId xmlns:a16="http://schemas.microsoft.com/office/drawing/2014/main" id="{CBACC8B7-FB30-A8BE-FA0E-08F8091979D0}"/>
              </a:ext>
            </a:extLst>
          </p:cNvPr>
          <p:cNvPicPr>
            <a:picLocks noChangeAspect="1"/>
          </p:cNvPicPr>
          <p:nvPr/>
        </p:nvPicPr>
        <p:blipFill rotWithShape="1">
          <a:blip r:embed="rId3">
            <a:clrChange>
              <a:clrFrom>
                <a:srgbClr val="FFFFFF"/>
              </a:clrFrom>
              <a:clrTo>
                <a:srgbClr val="FFFFFF">
                  <a:alpha val="0"/>
                </a:srgbClr>
              </a:clrTo>
            </a:clrChange>
          </a:blip>
          <a:srcRect l="69293" t="52037" r="6611" b="7224"/>
          <a:stretch/>
        </p:blipFill>
        <p:spPr>
          <a:xfrm>
            <a:off x="6564086" y="1808728"/>
            <a:ext cx="5500083" cy="4486035"/>
          </a:xfrm>
          <a:prstGeom prst="rect">
            <a:avLst/>
          </a:prstGeom>
        </p:spPr>
      </p:pic>
      <p:sp>
        <p:nvSpPr>
          <p:cNvPr id="2" name="Espace réservé du texte 15">
            <a:extLst>
              <a:ext uri="{FF2B5EF4-FFF2-40B4-BE49-F238E27FC236}">
                <a16:creationId xmlns:a16="http://schemas.microsoft.com/office/drawing/2014/main" id="{DE56DC3D-7490-DE67-F331-921124F0C28B}"/>
              </a:ext>
            </a:extLst>
          </p:cNvPr>
          <p:cNvSpPr txBox="1">
            <a:spLocks/>
          </p:cNvSpPr>
          <p:nvPr/>
        </p:nvSpPr>
        <p:spPr>
          <a:xfrm>
            <a:off x="698033" y="355274"/>
            <a:ext cx="10795933" cy="586928"/>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r>
              <a:rPr lang="fr-CA" dirty="0"/>
              <a:t>2002</a:t>
            </a:r>
          </a:p>
        </p:txBody>
      </p:sp>
    </p:spTree>
    <p:extLst>
      <p:ext uri="{BB962C8B-B14F-4D97-AF65-F5344CB8AC3E}">
        <p14:creationId xmlns:p14="http://schemas.microsoft.com/office/powerpoint/2010/main" val="34269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CD3B512-509F-4847-A362-8F4D7CD84492}"/>
              </a:ext>
            </a:extLst>
          </p:cNvPr>
          <p:cNvSpPr>
            <a:spLocks noGrp="1"/>
          </p:cNvSpPr>
          <p:nvPr>
            <p:ph type="title"/>
          </p:nvPr>
        </p:nvSpPr>
        <p:spPr>
          <a:xfrm>
            <a:off x="485122" y="845372"/>
            <a:ext cx="8779648" cy="894862"/>
          </a:xfrm>
        </p:spPr>
        <p:txBody>
          <a:bodyPr/>
          <a:lstStyle/>
          <a:p>
            <a:r>
              <a:rPr lang="fr-FR" dirty="0"/>
              <a:t>Hendricks poursuit Québec</a:t>
            </a:r>
            <a:endParaRPr lang="fr-FR" i="1" dirty="0">
              <a:cs typeface="Arial"/>
            </a:endParaRPr>
          </a:p>
        </p:txBody>
      </p:sp>
      <p:sp>
        <p:nvSpPr>
          <p:cNvPr id="4" name="Espace réservé du texte 3">
            <a:extLst>
              <a:ext uri="{FF2B5EF4-FFF2-40B4-BE49-F238E27FC236}">
                <a16:creationId xmlns:a16="http://schemas.microsoft.com/office/drawing/2014/main" id="{483CB6B5-DBCB-4D45-88CD-910645D41206}"/>
              </a:ext>
            </a:extLst>
          </p:cNvPr>
          <p:cNvSpPr>
            <a:spLocks noGrp="1"/>
          </p:cNvSpPr>
          <p:nvPr>
            <p:ph type="body" sz="quarter" idx="14"/>
          </p:nvPr>
        </p:nvSpPr>
        <p:spPr>
          <a:xfrm>
            <a:off x="3755571" y="1710992"/>
            <a:ext cx="8082644" cy="4838542"/>
          </a:xfrm>
        </p:spPr>
        <p:txBody>
          <a:bodyPr vert="horz" lIns="0" tIns="0" rIns="0" bIns="0" rtlCol="0" anchor="t">
            <a:noAutofit/>
          </a:bodyPr>
          <a:lstStyle/>
          <a:p>
            <a:pPr>
              <a:lnSpc>
                <a:spcPct val="100000"/>
              </a:lnSpc>
              <a:spcBef>
                <a:spcPts val="1200"/>
              </a:spcBef>
            </a:pPr>
            <a:r>
              <a:rPr lang="fr-CA" sz="2200" b="1" dirty="0">
                <a:cs typeface="Arial" panose="020B0604020202020204"/>
              </a:rPr>
              <a:t>Décision </a:t>
            </a:r>
          </a:p>
          <a:p>
            <a:pPr marL="342900" indent="-342900">
              <a:lnSpc>
                <a:spcPct val="100000"/>
              </a:lnSpc>
              <a:spcBef>
                <a:spcPts val="1200"/>
              </a:spcBef>
              <a:buChar char="•"/>
            </a:pPr>
            <a:r>
              <a:rPr lang="fr-CA" sz="2200" dirty="0">
                <a:cs typeface="Arial" panose="020B0604020202020204"/>
              </a:rPr>
              <a:t>La Cour supérieure du Québec conclut que la loi </a:t>
            </a:r>
            <a:r>
              <a:rPr lang="fr-CA" sz="2200" b="1" dirty="0">
                <a:solidFill>
                  <a:schemeClr val="accent1"/>
                </a:solidFill>
                <a:cs typeface="Arial" panose="020B0604020202020204"/>
              </a:rPr>
              <a:t>discrimine contre les couples de même sexe</a:t>
            </a:r>
            <a:r>
              <a:rPr lang="fr-CA" sz="2200" dirty="0">
                <a:cs typeface="Arial" panose="020B0604020202020204"/>
              </a:rPr>
              <a:t> en les empêchant de se marier.</a:t>
            </a:r>
          </a:p>
          <a:p>
            <a:pPr marL="342900" indent="-342900">
              <a:lnSpc>
                <a:spcPct val="100000"/>
              </a:lnSpc>
              <a:spcBef>
                <a:spcPts val="1200"/>
              </a:spcBef>
              <a:buFont typeface="Arial" panose="020B0604020202020204" pitchFamily="34" charset="0"/>
              <a:buChar char="•"/>
            </a:pPr>
            <a:r>
              <a:rPr lang="fr-CA" sz="2200" dirty="0">
                <a:ea typeface="+mn-lt"/>
                <a:cs typeface="+mn-lt"/>
              </a:rPr>
              <a:t>L'union civile n'est </a:t>
            </a:r>
            <a:r>
              <a:rPr lang="fr-CA" sz="2200" b="1" dirty="0">
                <a:solidFill>
                  <a:schemeClr val="accent1"/>
                </a:solidFill>
                <a:ea typeface="+mn-lt"/>
                <a:cs typeface="+mn-lt"/>
              </a:rPr>
              <a:t>pas un substitut adéquat</a:t>
            </a:r>
            <a:r>
              <a:rPr lang="fr-CA" sz="2200" dirty="0">
                <a:ea typeface="+mn-lt"/>
                <a:cs typeface="+mn-lt"/>
              </a:rPr>
              <a:t> au mariage: il perpétue le statut «spécial» des couples hétérosexuels. </a:t>
            </a:r>
          </a:p>
          <a:p>
            <a:pPr>
              <a:lnSpc>
                <a:spcPct val="100000"/>
              </a:lnSpc>
              <a:spcBef>
                <a:spcPts val="1200"/>
              </a:spcBef>
            </a:pPr>
            <a:r>
              <a:rPr lang="fr-CA" sz="2200" b="1" dirty="0">
                <a:ea typeface="+mn-lt"/>
                <a:cs typeface="+mn-lt"/>
              </a:rPr>
              <a:t>Conséquence</a:t>
            </a:r>
          </a:p>
          <a:p>
            <a:pPr marL="342900" indent="-342900">
              <a:lnSpc>
                <a:spcPct val="100000"/>
              </a:lnSpc>
              <a:spcBef>
                <a:spcPts val="1200"/>
              </a:spcBef>
              <a:buChar char="•"/>
            </a:pPr>
            <a:r>
              <a:rPr lang="fr-CA" sz="2200" dirty="0">
                <a:ea typeface="+mn-lt"/>
                <a:cs typeface="+mn-lt"/>
              </a:rPr>
              <a:t>Les couples de même sexe devraient avoir le droit de se marier!</a:t>
            </a:r>
          </a:p>
          <a:p>
            <a:pPr marL="342900" indent="-342900">
              <a:lnSpc>
                <a:spcPct val="100000"/>
              </a:lnSpc>
              <a:spcBef>
                <a:spcPts val="1200"/>
              </a:spcBef>
              <a:buChar char="•"/>
            </a:pPr>
            <a:r>
              <a:rPr lang="fr-CA" sz="2200" dirty="0">
                <a:cs typeface="Arial" panose="020B0604020202020204"/>
              </a:rPr>
              <a:t>La Cour donne deux ans au gouvernement fédéral pour </a:t>
            </a:r>
            <a:r>
              <a:rPr lang="fr-CA" sz="2200" b="1" dirty="0">
                <a:solidFill>
                  <a:schemeClr val="accent1"/>
                </a:solidFill>
                <a:cs typeface="Arial" panose="020B0604020202020204"/>
              </a:rPr>
              <a:t>passer une loi qui permet le mariage </a:t>
            </a:r>
            <a:r>
              <a:rPr lang="fr-CA" sz="2200" dirty="0">
                <a:cs typeface="Arial" panose="020B0604020202020204"/>
              </a:rPr>
              <a:t>entre personnes de même sexe. </a:t>
            </a:r>
          </a:p>
          <a:p>
            <a:pPr marL="342900" indent="-342900">
              <a:lnSpc>
                <a:spcPct val="100000"/>
              </a:lnSpc>
              <a:spcBef>
                <a:spcPts val="1200"/>
              </a:spcBef>
              <a:buChar char="•"/>
            </a:pPr>
            <a:endParaRPr lang="fr-CA" sz="2200" dirty="0">
              <a:cs typeface="Arial" panose="020B0604020202020204"/>
            </a:endParaRPr>
          </a:p>
          <a:p>
            <a:pPr marL="285750" indent="-285750">
              <a:lnSpc>
                <a:spcPct val="110000"/>
              </a:lnSpc>
              <a:spcBef>
                <a:spcPts val="1200"/>
              </a:spcBef>
              <a:buFont typeface="Arial"/>
              <a:buChar char="•"/>
            </a:pPr>
            <a:endParaRPr lang="fr-FR" sz="2200" b="1" dirty="0">
              <a:ea typeface="+mn-lt"/>
              <a:cs typeface="+mn-lt"/>
            </a:endParaRPr>
          </a:p>
          <a:p>
            <a:pPr>
              <a:lnSpc>
                <a:spcPct val="110000"/>
              </a:lnSpc>
              <a:spcBef>
                <a:spcPts val="1200"/>
              </a:spcBef>
            </a:pPr>
            <a:endParaRPr lang="fr-CA" sz="2200" dirty="0">
              <a:ea typeface="+mn-lt"/>
              <a:cs typeface="+mn-lt"/>
            </a:endParaRPr>
          </a:p>
          <a:p>
            <a:pPr marL="285750" indent="-285750">
              <a:lnSpc>
                <a:spcPct val="110000"/>
              </a:lnSpc>
              <a:spcBef>
                <a:spcPts val="1200"/>
              </a:spcBef>
              <a:buFont typeface="Arial"/>
              <a:buChar char="•"/>
            </a:pPr>
            <a:endParaRPr lang="fr-CA" sz="2200" dirty="0">
              <a:ea typeface="+mn-lt"/>
              <a:cs typeface="+mn-lt"/>
            </a:endParaRPr>
          </a:p>
        </p:txBody>
      </p:sp>
      <p:pic>
        <p:nvPicPr>
          <p:cNvPr id="7" name="Image 6">
            <a:extLst>
              <a:ext uri="{FF2B5EF4-FFF2-40B4-BE49-F238E27FC236}">
                <a16:creationId xmlns:a16="http://schemas.microsoft.com/office/drawing/2014/main" id="{4E1996BB-DC86-D59D-D103-925F930A681D}"/>
              </a:ext>
            </a:extLst>
          </p:cNvPr>
          <p:cNvPicPr>
            <a:picLocks noChangeAspect="1"/>
          </p:cNvPicPr>
          <p:nvPr/>
        </p:nvPicPr>
        <p:blipFill rotWithShape="1">
          <a:blip r:embed="rId3"/>
          <a:srcRect l="32093" t="68850" r="45428" b="4920"/>
          <a:stretch/>
        </p:blipFill>
        <p:spPr>
          <a:xfrm>
            <a:off x="877006" y="3093641"/>
            <a:ext cx="2173714" cy="2172322"/>
          </a:xfrm>
          <a:prstGeom prst="rect">
            <a:avLst/>
          </a:prstGeom>
        </p:spPr>
      </p:pic>
      <p:sp>
        <p:nvSpPr>
          <p:cNvPr id="8" name="Rectangle 7">
            <a:extLst>
              <a:ext uri="{FF2B5EF4-FFF2-40B4-BE49-F238E27FC236}">
                <a16:creationId xmlns:a16="http://schemas.microsoft.com/office/drawing/2014/main" id="{ABE022A4-182B-17D6-A752-199CEA1ED2A7}"/>
              </a:ext>
            </a:extLst>
          </p:cNvPr>
          <p:cNvSpPr/>
          <p:nvPr/>
        </p:nvSpPr>
        <p:spPr>
          <a:xfrm>
            <a:off x="2748642" y="3969124"/>
            <a:ext cx="604157" cy="1182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9" name="Espace réservé du texte 15">
            <a:extLst>
              <a:ext uri="{FF2B5EF4-FFF2-40B4-BE49-F238E27FC236}">
                <a16:creationId xmlns:a16="http://schemas.microsoft.com/office/drawing/2014/main" id="{3927D069-819E-CFA9-8735-CF3ADBBF66FB}"/>
              </a:ext>
            </a:extLst>
          </p:cNvPr>
          <p:cNvSpPr txBox="1">
            <a:spLocks/>
          </p:cNvSpPr>
          <p:nvPr/>
        </p:nvSpPr>
        <p:spPr>
          <a:xfrm>
            <a:off x="485121" y="356558"/>
            <a:ext cx="10291735" cy="488814"/>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r>
              <a:rPr lang="fr-CA" dirty="0"/>
              <a:t>2002</a:t>
            </a:r>
          </a:p>
        </p:txBody>
      </p:sp>
    </p:spTree>
    <p:extLst>
      <p:ext uri="{BB962C8B-B14F-4D97-AF65-F5344CB8AC3E}">
        <p14:creationId xmlns:p14="http://schemas.microsoft.com/office/powerpoint/2010/main" val="233934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48F09-1201-DBCE-C366-43EE213D54F9}"/>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A4F74C9-26AC-6E3D-5CBC-02A28A8D873C}"/>
              </a:ext>
            </a:extLst>
          </p:cNvPr>
          <p:cNvSpPr>
            <a:spLocks noGrp="1"/>
          </p:cNvSpPr>
          <p:nvPr>
            <p:ph type="body" idx="1"/>
          </p:nvPr>
        </p:nvSpPr>
        <p:spPr>
          <a:xfrm>
            <a:off x="859535" y="1143000"/>
            <a:ext cx="9317355" cy="4572000"/>
          </a:xfrm>
        </p:spPr>
        <p:txBody>
          <a:bodyPr/>
          <a:lstStyle/>
          <a:p>
            <a:r>
              <a:rPr lang="fr-CA" dirty="0"/>
              <a:t>Changement 4 : Les couples de même sexe peuvent se marier</a:t>
            </a:r>
          </a:p>
        </p:txBody>
      </p:sp>
    </p:spTree>
    <p:extLst>
      <p:ext uri="{BB962C8B-B14F-4D97-AF65-F5344CB8AC3E}">
        <p14:creationId xmlns:p14="http://schemas.microsoft.com/office/powerpoint/2010/main" val="109228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CD3B512-509F-4847-A362-8F4D7CD84492}"/>
              </a:ext>
            </a:extLst>
          </p:cNvPr>
          <p:cNvSpPr>
            <a:spLocks noGrp="1"/>
          </p:cNvSpPr>
          <p:nvPr>
            <p:ph type="title"/>
          </p:nvPr>
        </p:nvSpPr>
        <p:spPr>
          <a:xfrm>
            <a:off x="485122" y="845372"/>
            <a:ext cx="10553261" cy="875324"/>
          </a:xfrm>
        </p:spPr>
        <p:txBody>
          <a:bodyPr/>
          <a:lstStyle/>
          <a:p>
            <a:r>
              <a:rPr lang="fr-FR" dirty="0">
                <a:cs typeface="Arial"/>
              </a:rPr>
              <a:t>Le gouvernement fédéral crée un projet de loi </a:t>
            </a:r>
          </a:p>
        </p:txBody>
      </p:sp>
      <p:sp>
        <p:nvSpPr>
          <p:cNvPr id="4" name="Espace réservé du texte 3">
            <a:extLst>
              <a:ext uri="{FF2B5EF4-FFF2-40B4-BE49-F238E27FC236}">
                <a16:creationId xmlns:a16="http://schemas.microsoft.com/office/drawing/2014/main" id="{483CB6B5-DBCB-4D45-88CD-910645D41206}"/>
              </a:ext>
            </a:extLst>
          </p:cNvPr>
          <p:cNvSpPr>
            <a:spLocks noGrp="1"/>
          </p:cNvSpPr>
          <p:nvPr>
            <p:ph type="body" sz="quarter" idx="14"/>
          </p:nvPr>
        </p:nvSpPr>
        <p:spPr>
          <a:xfrm>
            <a:off x="485122" y="2273361"/>
            <a:ext cx="7826121" cy="2311278"/>
          </a:xfrm>
        </p:spPr>
        <p:txBody>
          <a:bodyPr vert="horz" lIns="0" tIns="0" rIns="0" bIns="0" rtlCol="0" anchor="t">
            <a:noAutofit/>
          </a:bodyPr>
          <a:lstStyle/>
          <a:p>
            <a:pPr marL="342900" indent="-342900">
              <a:lnSpc>
                <a:spcPct val="100000"/>
              </a:lnSpc>
              <a:spcBef>
                <a:spcPts val="1200"/>
              </a:spcBef>
              <a:buChar char="•"/>
            </a:pPr>
            <a:r>
              <a:rPr lang="fr-CA" dirty="0">
                <a:cs typeface="Arial"/>
              </a:rPr>
              <a:t>En 2004, le gouvernement fédéral crée un projet de loi pour confirmer que les </a:t>
            </a:r>
            <a:r>
              <a:rPr lang="fr-CA" b="1" dirty="0">
                <a:solidFill>
                  <a:schemeClr val="accent1"/>
                </a:solidFill>
                <a:cs typeface="Arial" panose="020B0604020202020204"/>
              </a:rPr>
              <a:t>couples de même sexe peuvent se marier</a:t>
            </a:r>
            <a:r>
              <a:rPr lang="fr-CA" dirty="0">
                <a:cs typeface="Arial"/>
              </a:rPr>
              <a:t>. </a:t>
            </a:r>
            <a:endParaRPr lang="fr-FR" sz="3600" dirty="0"/>
          </a:p>
          <a:p>
            <a:pPr marL="342900" indent="-342900">
              <a:lnSpc>
                <a:spcPct val="100000"/>
              </a:lnSpc>
              <a:spcBef>
                <a:spcPts val="1200"/>
              </a:spcBef>
              <a:buChar char="•"/>
            </a:pPr>
            <a:r>
              <a:rPr lang="fr-CA" dirty="0">
                <a:cs typeface="Arial"/>
              </a:rPr>
              <a:t>Le gouvernement fédéral vérifie auprès de </a:t>
            </a:r>
            <a:r>
              <a:rPr lang="fr-CA" b="1" dirty="0">
                <a:solidFill>
                  <a:schemeClr val="accent1"/>
                </a:solidFill>
                <a:cs typeface="Arial" panose="020B0604020202020204"/>
              </a:rPr>
              <a:t>la Cour suprême</a:t>
            </a:r>
            <a:r>
              <a:rPr lang="fr-CA" dirty="0">
                <a:cs typeface="Arial"/>
              </a:rPr>
              <a:t> du Canada que cette loi est bien constitutionnelle.</a:t>
            </a:r>
            <a:endParaRPr lang="fr-CA" sz="3600" dirty="0">
              <a:cs typeface="Arial"/>
            </a:endParaRPr>
          </a:p>
          <a:p>
            <a:pPr>
              <a:lnSpc>
                <a:spcPct val="100000"/>
              </a:lnSpc>
              <a:spcBef>
                <a:spcPts val="1200"/>
              </a:spcBef>
            </a:pPr>
            <a:endParaRPr lang="fr-CA" dirty="0">
              <a:cs typeface="Arial"/>
            </a:endParaRPr>
          </a:p>
          <a:p>
            <a:pPr marL="342900" indent="-342900">
              <a:lnSpc>
                <a:spcPct val="100000"/>
              </a:lnSpc>
              <a:spcBef>
                <a:spcPts val="1200"/>
              </a:spcBef>
              <a:buChar char="•"/>
            </a:pPr>
            <a:endParaRPr lang="fr-CA" sz="2000" dirty="0">
              <a:ea typeface="+mn-lt"/>
              <a:cs typeface="+mn-lt"/>
            </a:endParaRPr>
          </a:p>
          <a:p>
            <a:pPr marL="285750" indent="-285750">
              <a:lnSpc>
                <a:spcPct val="110000"/>
              </a:lnSpc>
              <a:spcBef>
                <a:spcPts val="1200"/>
              </a:spcBef>
              <a:buFont typeface="Arial"/>
              <a:buChar char="•"/>
            </a:pPr>
            <a:endParaRPr lang="fr-FR" sz="2000" b="1" dirty="0">
              <a:cs typeface="Arial" panose="020B0604020202020204"/>
            </a:endParaRPr>
          </a:p>
          <a:p>
            <a:pPr>
              <a:lnSpc>
                <a:spcPct val="110000"/>
              </a:lnSpc>
              <a:spcBef>
                <a:spcPts val="1200"/>
              </a:spcBef>
            </a:pPr>
            <a:endParaRPr lang="fr-CA" sz="2000" dirty="0">
              <a:cs typeface="Arial" panose="020B0604020202020204"/>
            </a:endParaRPr>
          </a:p>
          <a:p>
            <a:pPr marL="285750" indent="-285750">
              <a:lnSpc>
                <a:spcPct val="110000"/>
              </a:lnSpc>
              <a:spcBef>
                <a:spcPts val="1200"/>
              </a:spcBef>
              <a:buFont typeface="Arial"/>
              <a:buChar char="•"/>
            </a:pPr>
            <a:endParaRPr lang="fr-CA" sz="1600" dirty="0">
              <a:ea typeface="+mn-lt"/>
              <a:cs typeface="+mn-lt"/>
            </a:endParaRPr>
          </a:p>
        </p:txBody>
      </p:sp>
      <p:pic>
        <p:nvPicPr>
          <p:cNvPr id="7" name="Image 6">
            <a:extLst>
              <a:ext uri="{FF2B5EF4-FFF2-40B4-BE49-F238E27FC236}">
                <a16:creationId xmlns:a16="http://schemas.microsoft.com/office/drawing/2014/main" id="{BC322F5F-0D04-BFF9-2D51-974EA1C9E93B}"/>
              </a:ext>
            </a:extLst>
          </p:cNvPr>
          <p:cNvPicPr>
            <a:picLocks noChangeAspect="1"/>
          </p:cNvPicPr>
          <p:nvPr/>
        </p:nvPicPr>
        <p:blipFill rotWithShape="1">
          <a:blip r:embed="rId3">
            <a:clrChange>
              <a:clrFrom>
                <a:srgbClr val="FFFFFF"/>
              </a:clrFrom>
              <a:clrTo>
                <a:srgbClr val="FFFFFF">
                  <a:alpha val="0"/>
                </a:srgbClr>
              </a:clrTo>
            </a:clrChange>
          </a:blip>
          <a:srcRect l="34963" t="5956" r="47045" b="66210"/>
          <a:stretch/>
        </p:blipFill>
        <p:spPr>
          <a:xfrm>
            <a:off x="7576456" y="1239818"/>
            <a:ext cx="4359730" cy="5618182"/>
          </a:xfrm>
          <a:prstGeom prst="rect">
            <a:avLst/>
          </a:prstGeom>
        </p:spPr>
      </p:pic>
      <p:sp>
        <p:nvSpPr>
          <p:cNvPr id="8" name="Espace réservé du texte 15">
            <a:extLst>
              <a:ext uri="{FF2B5EF4-FFF2-40B4-BE49-F238E27FC236}">
                <a16:creationId xmlns:a16="http://schemas.microsoft.com/office/drawing/2014/main" id="{8E41D0DD-F51B-9C31-293F-CB153E292AC2}"/>
              </a:ext>
            </a:extLst>
          </p:cNvPr>
          <p:cNvSpPr txBox="1">
            <a:spLocks/>
          </p:cNvSpPr>
          <p:nvPr/>
        </p:nvSpPr>
        <p:spPr>
          <a:xfrm>
            <a:off x="485122" y="356558"/>
            <a:ext cx="9386880"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r>
              <a:rPr lang="fr-CA" dirty="0"/>
              <a:t>2004</a:t>
            </a:r>
          </a:p>
        </p:txBody>
      </p:sp>
    </p:spTree>
    <p:extLst>
      <p:ext uri="{BB962C8B-B14F-4D97-AF65-F5344CB8AC3E}">
        <p14:creationId xmlns:p14="http://schemas.microsoft.com/office/powerpoint/2010/main" val="271326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3" descr="Une image contenant complet&#10;&#10;Description générée automatiquement">
            <a:extLst>
              <a:ext uri="{FF2B5EF4-FFF2-40B4-BE49-F238E27FC236}">
                <a16:creationId xmlns:a16="http://schemas.microsoft.com/office/drawing/2014/main" id="{3F882594-E4B6-8763-89E2-80EAE1EEC626}"/>
              </a:ext>
            </a:extLst>
          </p:cNvPr>
          <p:cNvPicPr>
            <a:picLocks noChangeAspect="1"/>
          </p:cNvPicPr>
          <p:nvPr/>
        </p:nvPicPr>
        <p:blipFill>
          <a:blip r:embed="rId3"/>
          <a:stretch>
            <a:fillRect/>
          </a:stretch>
        </p:blipFill>
        <p:spPr>
          <a:xfrm>
            <a:off x="42472" y="1789177"/>
            <a:ext cx="4971136" cy="4975689"/>
          </a:xfrm>
          <a:prstGeom prst="rect">
            <a:avLst/>
          </a:prstGeom>
        </p:spPr>
      </p:pic>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485122" y="978168"/>
            <a:ext cx="11926989" cy="1765032"/>
          </a:xfrm>
        </p:spPr>
        <p:txBody>
          <a:bodyPr/>
          <a:lstStyle/>
          <a:p>
            <a:r>
              <a:rPr lang="fr-CA" dirty="0">
                <a:cs typeface="Arial"/>
              </a:rPr>
              <a:t>Le Canada adopte la </a:t>
            </a:r>
            <a:r>
              <a:rPr lang="fr-CA" dirty="0">
                <a:solidFill>
                  <a:schemeClr val="accent1"/>
                </a:solidFill>
                <a:cs typeface="Arial"/>
              </a:rPr>
              <a:t>Loi sur le </a:t>
            </a:r>
            <a:br>
              <a:rPr lang="fr-CA" dirty="0">
                <a:solidFill>
                  <a:schemeClr val="accent1"/>
                </a:solidFill>
                <a:cs typeface="Arial"/>
              </a:rPr>
            </a:br>
            <a:r>
              <a:rPr lang="fr-CA" dirty="0">
                <a:solidFill>
                  <a:schemeClr val="accent1"/>
                </a:solidFill>
                <a:cs typeface="Arial"/>
              </a:rPr>
              <a:t>mariage civil </a:t>
            </a:r>
          </a:p>
        </p:txBody>
      </p:sp>
      <p:sp>
        <p:nvSpPr>
          <p:cNvPr id="15" name="Espace réservé du texte 14">
            <a:extLst>
              <a:ext uri="{FF2B5EF4-FFF2-40B4-BE49-F238E27FC236}">
                <a16:creationId xmlns:a16="http://schemas.microsoft.com/office/drawing/2014/main" id="{FA36EEC9-3F2C-8242-887E-20759CDF92DD}"/>
              </a:ext>
            </a:extLst>
          </p:cNvPr>
          <p:cNvSpPr>
            <a:spLocks noGrp="1"/>
          </p:cNvSpPr>
          <p:nvPr>
            <p:ph type="body" sz="quarter" idx="14"/>
          </p:nvPr>
        </p:nvSpPr>
        <p:spPr>
          <a:xfrm>
            <a:off x="5013608" y="1860684"/>
            <a:ext cx="7097158" cy="4891176"/>
          </a:xfrm>
        </p:spPr>
        <p:txBody>
          <a:bodyPr vert="horz" lIns="0" tIns="0" rIns="0" bIns="0" rtlCol="0" anchor="t">
            <a:noAutofit/>
          </a:bodyPr>
          <a:lstStyle/>
          <a:p>
            <a:pPr>
              <a:lnSpc>
                <a:spcPct val="100000"/>
              </a:lnSpc>
              <a:spcBef>
                <a:spcPts val="1200"/>
              </a:spcBef>
            </a:pPr>
            <a:endParaRPr lang="fr-CA" b="1" dirty="0">
              <a:solidFill>
                <a:schemeClr val="accent1"/>
              </a:solidFill>
              <a:ea typeface="+mn-lt"/>
              <a:cs typeface="+mn-lt"/>
            </a:endParaRPr>
          </a:p>
          <a:p>
            <a:pPr marL="605790" lvl="1" indent="-285750">
              <a:lnSpc>
                <a:spcPct val="100000"/>
              </a:lnSpc>
              <a:spcBef>
                <a:spcPts val="1200"/>
              </a:spcBef>
              <a:buFont typeface="Arial"/>
              <a:buChar char="•"/>
            </a:pPr>
            <a:r>
              <a:rPr lang="fr-CA" dirty="0">
                <a:ea typeface="+mn-lt"/>
                <a:cs typeface="+mn-lt"/>
              </a:rPr>
              <a:t>Les personnes de même sexe peuvent officiellement se marier. </a:t>
            </a:r>
          </a:p>
          <a:p>
            <a:pPr marL="971550" lvl="2">
              <a:lnSpc>
                <a:spcPct val="100000"/>
              </a:lnSpc>
              <a:spcBef>
                <a:spcPts val="1200"/>
              </a:spcBef>
              <a:buFont typeface="Wingdings"/>
              <a:buChar char="§"/>
            </a:pPr>
            <a:r>
              <a:rPr lang="fr-CA" dirty="0">
                <a:ea typeface="+mn-lt"/>
                <a:cs typeface="+mn-lt"/>
              </a:rPr>
              <a:t>Art 2 : «Le mariage est, sur le plan civil, </a:t>
            </a:r>
            <a:r>
              <a:rPr lang="fr-CA" b="1" dirty="0">
                <a:ea typeface="+mn-lt"/>
                <a:cs typeface="+mn-lt"/>
              </a:rPr>
              <a:t>l'union légitime de deux personnes</a:t>
            </a:r>
            <a:r>
              <a:rPr lang="fr-CA" dirty="0">
                <a:ea typeface="+mn-lt"/>
                <a:cs typeface="+mn-lt"/>
              </a:rPr>
              <a:t>, à l'exclusion de toute autre personne.»</a:t>
            </a:r>
          </a:p>
          <a:p>
            <a:pPr marL="605790" lvl="1" indent="-285750">
              <a:lnSpc>
                <a:spcPct val="100000"/>
              </a:lnSpc>
              <a:spcBef>
                <a:spcPts val="1200"/>
              </a:spcBef>
              <a:buFont typeface="Arial"/>
              <a:buChar char="•"/>
            </a:pPr>
            <a:endParaRPr lang="fr-CA" dirty="0">
              <a:ea typeface="+mn-lt"/>
              <a:cs typeface="+mn-lt"/>
            </a:endParaRPr>
          </a:p>
        </p:txBody>
      </p:sp>
      <p:sp>
        <p:nvSpPr>
          <p:cNvPr id="5" name="Espace réservé du texte 15">
            <a:extLst>
              <a:ext uri="{FF2B5EF4-FFF2-40B4-BE49-F238E27FC236}">
                <a16:creationId xmlns:a16="http://schemas.microsoft.com/office/drawing/2014/main" id="{0460E0F8-8382-BDE3-5EE9-52054F47956A}"/>
              </a:ext>
            </a:extLst>
          </p:cNvPr>
          <p:cNvSpPr txBox="1">
            <a:spLocks/>
          </p:cNvSpPr>
          <p:nvPr/>
        </p:nvSpPr>
        <p:spPr>
          <a:xfrm>
            <a:off x="485121" y="356558"/>
            <a:ext cx="10389707" cy="621610"/>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r>
              <a:rPr lang="fr-CA" dirty="0"/>
              <a:t>2005</a:t>
            </a:r>
          </a:p>
        </p:txBody>
      </p:sp>
    </p:spTree>
    <p:extLst>
      <p:ext uri="{BB962C8B-B14F-4D97-AF65-F5344CB8AC3E}">
        <p14:creationId xmlns:p14="http://schemas.microsoft.com/office/powerpoint/2010/main" val="30641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èche vers la droite 8">
            <a:extLst>
              <a:ext uri="{FF2B5EF4-FFF2-40B4-BE49-F238E27FC236}">
                <a16:creationId xmlns:a16="http://schemas.microsoft.com/office/drawing/2014/main" id="{C7F9C83B-D4D7-38A7-85F6-E1410A2C859B}"/>
              </a:ext>
            </a:extLst>
          </p:cNvPr>
          <p:cNvSpPr/>
          <p:nvPr/>
        </p:nvSpPr>
        <p:spPr>
          <a:xfrm>
            <a:off x="24243" y="2893144"/>
            <a:ext cx="11611692" cy="1762960"/>
          </a:xfrm>
          <a:prstGeom prst="rightArrow">
            <a:avLst>
              <a:gd name="adj1" fmla="val 50000"/>
              <a:gd name="adj2" fmla="val 40783"/>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5" name="ZoneTexte 4">
            <a:extLst>
              <a:ext uri="{FF2B5EF4-FFF2-40B4-BE49-F238E27FC236}">
                <a16:creationId xmlns:a16="http://schemas.microsoft.com/office/drawing/2014/main" id="{84FA3F66-EB63-ECB6-15D1-A34336F6C2CE}"/>
              </a:ext>
            </a:extLst>
          </p:cNvPr>
          <p:cNvSpPr txBox="1"/>
          <p:nvPr/>
        </p:nvSpPr>
        <p:spPr>
          <a:xfrm>
            <a:off x="209909" y="138022"/>
            <a:ext cx="4269759" cy="1077218"/>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CA" sz="4000" b="1" dirty="0">
                <a:solidFill>
                  <a:srgbClr val="F6891F"/>
                </a:solidFill>
              </a:rPr>
              <a:t>Ligne du temps </a:t>
            </a:r>
            <a:r>
              <a:rPr lang="fr-FR" sz="2400" dirty="0">
                <a:cs typeface="Arial"/>
              </a:rPr>
              <a:t>​</a:t>
            </a:r>
            <a:br>
              <a:rPr lang="fr-FR" sz="2400" dirty="0">
                <a:cs typeface="Arial"/>
              </a:rPr>
            </a:br>
            <a:r>
              <a:rPr lang="fr-CA" sz="2400" b="1" dirty="0">
                <a:solidFill>
                  <a:srgbClr val="F6891F"/>
                </a:solidFill>
              </a:rPr>
              <a:t>Vers le mariage pour tous</a:t>
            </a:r>
            <a:endParaRPr lang="fr-FR" dirty="0"/>
          </a:p>
        </p:txBody>
      </p:sp>
      <p:sp>
        <p:nvSpPr>
          <p:cNvPr id="2" name="Rectangle 1">
            <a:extLst>
              <a:ext uri="{FF2B5EF4-FFF2-40B4-BE49-F238E27FC236}">
                <a16:creationId xmlns:a16="http://schemas.microsoft.com/office/drawing/2014/main" id="{2FCF53A0-46F9-CC8F-852B-CB445495FE91}"/>
              </a:ext>
            </a:extLst>
          </p:cNvPr>
          <p:cNvSpPr/>
          <p:nvPr/>
        </p:nvSpPr>
        <p:spPr>
          <a:xfrm>
            <a:off x="0" y="3335628"/>
            <a:ext cx="3350824" cy="87576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a:solidFill>
                  <a:schemeClr val="tx1"/>
                </a:solidFill>
              </a:rPr>
              <a:t>De 1892 à 1969</a:t>
            </a:r>
          </a:p>
          <a:p>
            <a:pPr algn="ctr"/>
            <a:r>
              <a:rPr lang="pt-BR">
                <a:solidFill>
                  <a:schemeClr val="tx1"/>
                </a:solidFill>
              </a:rPr>
              <a:t>Code criminel (document 3)</a:t>
            </a:r>
            <a:endParaRPr lang="fr-CA" err="1">
              <a:solidFill>
                <a:schemeClr val="tx1"/>
              </a:solidFill>
            </a:endParaRPr>
          </a:p>
        </p:txBody>
      </p:sp>
      <p:sp>
        <p:nvSpPr>
          <p:cNvPr id="3" name="Rectangle 2">
            <a:extLst>
              <a:ext uri="{FF2B5EF4-FFF2-40B4-BE49-F238E27FC236}">
                <a16:creationId xmlns:a16="http://schemas.microsoft.com/office/drawing/2014/main" id="{5F53FE2C-42B4-1E4F-8B89-273AA5C6B8B7}"/>
              </a:ext>
            </a:extLst>
          </p:cNvPr>
          <p:cNvSpPr/>
          <p:nvPr/>
        </p:nvSpPr>
        <p:spPr>
          <a:xfrm>
            <a:off x="3350825" y="3324749"/>
            <a:ext cx="45719" cy="8902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sp>
        <p:nvSpPr>
          <p:cNvPr id="4" name="ZoneTexte 3">
            <a:extLst>
              <a:ext uri="{FF2B5EF4-FFF2-40B4-BE49-F238E27FC236}">
                <a16:creationId xmlns:a16="http://schemas.microsoft.com/office/drawing/2014/main" id="{38F3CB34-CE29-9789-D4B0-5AC377D2D475}"/>
              </a:ext>
            </a:extLst>
          </p:cNvPr>
          <p:cNvSpPr txBox="1"/>
          <p:nvPr/>
        </p:nvSpPr>
        <p:spPr>
          <a:xfrm>
            <a:off x="984466" y="1577619"/>
            <a:ext cx="2020822" cy="1323439"/>
          </a:xfrm>
          <a:prstGeom prst="rect">
            <a:avLst/>
          </a:prstGeom>
          <a:noFill/>
        </p:spPr>
        <p:txBody>
          <a:bodyPr wrap="square" lIns="91440" tIns="45720" rIns="91440" bIns="45720" rtlCol="0" anchor="t">
            <a:spAutoFit/>
          </a:bodyPr>
          <a:lstStyle/>
          <a:p>
            <a:pPr algn="ctr"/>
            <a:r>
              <a:rPr lang="pt-BR" sz="1600" b="1">
                <a:solidFill>
                  <a:schemeClr val="tx1"/>
                </a:solidFill>
              </a:rPr>
              <a:t>1969 </a:t>
            </a:r>
          </a:p>
          <a:p>
            <a:pPr algn="ctr"/>
            <a:r>
              <a:rPr lang="pt-BR" sz="1600">
                <a:solidFill>
                  <a:schemeClr val="accent2"/>
                </a:solidFill>
              </a:rPr>
              <a:t>Le projet de loi C-150 – </a:t>
            </a:r>
            <a:r>
              <a:rPr lang="pt-BR" sz="1600" i="1">
                <a:solidFill>
                  <a:schemeClr val="accent2"/>
                </a:solidFill>
              </a:rPr>
              <a:t>Bill omnibus</a:t>
            </a:r>
            <a:endParaRPr lang="pt-BR" sz="1600" i="1">
              <a:solidFill>
                <a:schemeClr val="accent2"/>
              </a:solidFill>
              <a:cs typeface="Arial"/>
            </a:endParaRPr>
          </a:p>
          <a:p>
            <a:pPr algn="ctr"/>
            <a:r>
              <a:rPr lang="pt-BR" sz="1600">
                <a:solidFill>
                  <a:schemeClr val="accent2"/>
                </a:solidFill>
              </a:rPr>
              <a:t>(document 1)</a:t>
            </a:r>
            <a:endParaRPr lang="fr-CA" sz="1600">
              <a:solidFill>
                <a:schemeClr val="accent2"/>
              </a:solidFill>
            </a:endParaRPr>
          </a:p>
          <a:p>
            <a:pPr algn="l"/>
            <a:endParaRPr lang="fr-CA" sz="1600" err="1"/>
          </a:p>
        </p:txBody>
      </p:sp>
      <p:sp>
        <p:nvSpPr>
          <p:cNvPr id="11" name="Rectangle 10">
            <a:extLst>
              <a:ext uri="{FF2B5EF4-FFF2-40B4-BE49-F238E27FC236}">
                <a16:creationId xmlns:a16="http://schemas.microsoft.com/office/drawing/2014/main" id="{6ACC0379-08B2-E9F0-2994-271A03384C41}"/>
              </a:ext>
            </a:extLst>
          </p:cNvPr>
          <p:cNvSpPr/>
          <p:nvPr/>
        </p:nvSpPr>
        <p:spPr>
          <a:xfrm>
            <a:off x="4238149" y="3340721"/>
            <a:ext cx="45720" cy="875764"/>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sp>
        <p:nvSpPr>
          <p:cNvPr id="12" name="ZoneTexte 11">
            <a:extLst>
              <a:ext uri="{FF2B5EF4-FFF2-40B4-BE49-F238E27FC236}">
                <a16:creationId xmlns:a16="http://schemas.microsoft.com/office/drawing/2014/main" id="{3D676F91-B143-4163-4082-16A2CE161718}"/>
              </a:ext>
            </a:extLst>
          </p:cNvPr>
          <p:cNvSpPr txBox="1"/>
          <p:nvPr/>
        </p:nvSpPr>
        <p:spPr>
          <a:xfrm>
            <a:off x="1899531" y="5250798"/>
            <a:ext cx="2982847" cy="1077218"/>
          </a:xfrm>
          <a:prstGeom prst="rect">
            <a:avLst/>
          </a:prstGeom>
          <a:noFill/>
        </p:spPr>
        <p:txBody>
          <a:bodyPr wrap="square" lIns="91440" tIns="45720" rIns="91440" bIns="45720" rtlCol="0" anchor="t">
            <a:spAutoFit/>
          </a:bodyPr>
          <a:lstStyle/>
          <a:p>
            <a:pPr algn="ctr"/>
            <a:r>
              <a:rPr lang="pt-BR" sz="1600" b="1">
                <a:solidFill>
                  <a:srgbClr val="00B0F0"/>
                </a:solidFill>
              </a:rPr>
              <a:t>1977 </a:t>
            </a:r>
          </a:p>
          <a:p>
            <a:pPr algn="ctr"/>
            <a:r>
              <a:rPr lang="fr-CA" sz="1200"/>
              <a:t>  </a:t>
            </a:r>
            <a:r>
              <a:rPr lang="fr-CA" sz="1600">
                <a:solidFill>
                  <a:srgbClr val="333F48"/>
                </a:solidFill>
              </a:rPr>
              <a:t>La discrimination en raison de l’orientation sexuelle est interdite au Québec</a:t>
            </a:r>
            <a:endParaRPr lang="fr-CA" sz="1600">
              <a:cs typeface="Arial"/>
            </a:endParaRPr>
          </a:p>
        </p:txBody>
      </p:sp>
      <p:sp>
        <p:nvSpPr>
          <p:cNvPr id="19" name="Rectangle 18">
            <a:extLst>
              <a:ext uri="{FF2B5EF4-FFF2-40B4-BE49-F238E27FC236}">
                <a16:creationId xmlns:a16="http://schemas.microsoft.com/office/drawing/2014/main" id="{6F487C04-A9A5-4C89-4631-1AB996B663E7}"/>
              </a:ext>
            </a:extLst>
          </p:cNvPr>
          <p:cNvSpPr/>
          <p:nvPr/>
        </p:nvSpPr>
        <p:spPr>
          <a:xfrm>
            <a:off x="7463629" y="3324102"/>
            <a:ext cx="73349" cy="89022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sp>
        <p:nvSpPr>
          <p:cNvPr id="20" name="ZoneTexte 19">
            <a:extLst>
              <a:ext uri="{FF2B5EF4-FFF2-40B4-BE49-F238E27FC236}">
                <a16:creationId xmlns:a16="http://schemas.microsoft.com/office/drawing/2014/main" id="{9292744F-FAE1-0901-1FE8-635460888E59}"/>
              </a:ext>
            </a:extLst>
          </p:cNvPr>
          <p:cNvSpPr txBox="1"/>
          <p:nvPr/>
        </p:nvSpPr>
        <p:spPr>
          <a:xfrm>
            <a:off x="6293071" y="1826182"/>
            <a:ext cx="2020822" cy="830997"/>
          </a:xfrm>
          <a:prstGeom prst="rect">
            <a:avLst/>
          </a:prstGeom>
          <a:noFill/>
        </p:spPr>
        <p:txBody>
          <a:bodyPr wrap="square" lIns="91440" tIns="45720" rIns="91440" bIns="45720" rtlCol="0" anchor="t">
            <a:spAutoFit/>
          </a:bodyPr>
          <a:lstStyle/>
          <a:p>
            <a:pPr algn="ctr"/>
            <a:r>
              <a:rPr lang="pt-BR" sz="1600" b="1">
                <a:solidFill>
                  <a:schemeClr val="tx1"/>
                </a:solidFill>
              </a:rPr>
              <a:t>1995 </a:t>
            </a:r>
          </a:p>
          <a:p>
            <a:pPr algn="ctr"/>
            <a:r>
              <a:rPr lang="pt-BR" sz="1600" i="1">
                <a:solidFill>
                  <a:schemeClr val="accent2"/>
                </a:solidFill>
              </a:rPr>
              <a:t>Egan c. Canada</a:t>
            </a:r>
            <a:endParaRPr lang="pt-BR" sz="1600" i="1">
              <a:solidFill>
                <a:schemeClr val="accent2"/>
              </a:solidFill>
              <a:cs typeface="Arial"/>
            </a:endParaRPr>
          </a:p>
          <a:p>
            <a:endParaRPr lang="fr-CA" sz="1600" err="1">
              <a:solidFill>
                <a:srgbClr val="212121"/>
              </a:solidFill>
              <a:cs typeface="Arial"/>
            </a:endParaRPr>
          </a:p>
        </p:txBody>
      </p:sp>
      <p:sp>
        <p:nvSpPr>
          <p:cNvPr id="21" name="Rectangle 20">
            <a:extLst>
              <a:ext uri="{FF2B5EF4-FFF2-40B4-BE49-F238E27FC236}">
                <a16:creationId xmlns:a16="http://schemas.microsoft.com/office/drawing/2014/main" id="{2DBE8CDF-4AC0-6984-5933-198A7F0FBDCB}"/>
              </a:ext>
            </a:extLst>
          </p:cNvPr>
          <p:cNvSpPr/>
          <p:nvPr/>
        </p:nvSpPr>
        <p:spPr>
          <a:xfrm>
            <a:off x="8697061" y="3332665"/>
            <a:ext cx="45720" cy="87576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sp>
        <p:nvSpPr>
          <p:cNvPr id="22" name="ZoneTexte 21">
            <a:extLst>
              <a:ext uri="{FF2B5EF4-FFF2-40B4-BE49-F238E27FC236}">
                <a16:creationId xmlns:a16="http://schemas.microsoft.com/office/drawing/2014/main" id="{BCFB1692-8969-59C8-DA78-D107B86108EB}"/>
              </a:ext>
            </a:extLst>
          </p:cNvPr>
          <p:cNvSpPr txBox="1"/>
          <p:nvPr/>
        </p:nvSpPr>
        <p:spPr>
          <a:xfrm>
            <a:off x="7448817" y="4850465"/>
            <a:ext cx="1780012" cy="1815882"/>
          </a:xfrm>
          <a:prstGeom prst="rect">
            <a:avLst/>
          </a:prstGeom>
          <a:noFill/>
        </p:spPr>
        <p:txBody>
          <a:bodyPr wrap="square" lIns="91440" tIns="45720" rIns="91440" bIns="45720" rtlCol="0" anchor="t">
            <a:spAutoFit/>
          </a:bodyPr>
          <a:lstStyle/>
          <a:p>
            <a:pPr algn="ctr"/>
            <a:r>
              <a:rPr lang="pt-BR" sz="1600" b="1">
                <a:solidFill>
                  <a:schemeClr val="accent5"/>
                </a:solidFill>
              </a:rPr>
              <a:t>2002</a:t>
            </a:r>
          </a:p>
          <a:p>
            <a:pPr algn="ctr"/>
            <a:r>
              <a:rPr lang="pt-BR" sz="1600" i="1">
                <a:solidFill>
                  <a:schemeClr val="accent2"/>
                </a:solidFill>
              </a:rPr>
              <a:t>Hendrick c. Québec</a:t>
            </a:r>
            <a:endParaRPr lang="pt-BR" sz="1600" i="1">
              <a:solidFill>
                <a:schemeClr val="accent2"/>
              </a:solidFill>
              <a:cs typeface="Arial"/>
            </a:endParaRPr>
          </a:p>
          <a:p>
            <a:pPr algn="ctr"/>
            <a:r>
              <a:rPr lang="pt-BR" sz="1600">
                <a:solidFill>
                  <a:schemeClr val="accent2"/>
                </a:solidFill>
                <a:cs typeface="Arial"/>
              </a:rPr>
              <a:t>-</a:t>
            </a:r>
          </a:p>
          <a:p>
            <a:pPr algn="ctr"/>
            <a:r>
              <a:rPr lang="pt-BR" sz="1600">
                <a:solidFill>
                  <a:schemeClr val="accent2"/>
                </a:solidFill>
              </a:rPr>
              <a:t>Union civile </a:t>
            </a:r>
            <a:endParaRPr lang="pt-BR" sz="1600">
              <a:solidFill>
                <a:schemeClr val="accent2"/>
              </a:solidFill>
              <a:cs typeface="Arial"/>
            </a:endParaRPr>
          </a:p>
          <a:p>
            <a:pPr algn="ctr"/>
            <a:r>
              <a:rPr lang="pt-BR" sz="1600">
                <a:solidFill>
                  <a:schemeClr val="accent2"/>
                </a:solidFill>
              </a:rPr>
              <a:t>(Document 2)</a:t>
            </a:r>
            <a:endParaRPr lang="fr-CA" sz="1600">
              <a:solidFill>
                <a:schemeClr val="accent2"/>
              </a:solidFill>
            </a:endParaRPr>
          </a:p>
          <a:p>
            <a:pPr algn="l"/>
            <a:endParaRPr lang="fr-CA" sz="1600" err="1"/>
          </a:p>
        </p:txBody>
      </p:sp>
      <p:sp>
        <p:nvSpPr>
          <p:cNvPr id="23" name="Rectangle 22">
            <a:extLst>
              <a:ext uri="{FF2B5EF4-FFF2-40B4-BE49-F238E27FC236}">
                <a16:creationId xmlns:a16="http://schemas.microsoft.com/office/drawing/2014/main" id="{E1BE40D9-C7F8-F17B-9BDA-125721F1867B}"/>
              </a:ext>
            </a:extLst>
          </p:cNvPr>
          <p:cNvSpPr/>
          <p:nvPr/>
        </p:nvSpPr>
        <p:spPr>
          <a:xfrm>
            <a:off x="8860387" y="3335628"/>
            <a:ext cx="73349" cy="87576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sp>
        <p:nvSpPr>
          <p:cNvPr id="25" name="ZoneTexte 24">
            <a:extLst>
              <a:ext uri="{FF2B5EF4-FFF2-40B4-BE49-F238E27FC236}">
                <a16:creationId xmlns:a16="http://schemas.microsoft.com/office/drawing/2014/main" id="{F377516B-E89D-2C41-2240-7261FBA3AEFA}"/>
              </a:ext>
            </a:extLst>
          </p:cNvPr>
          <p:cNvSpPr txBox="1"/>
          <p:nvPr/>
        </p:nvSpPr>
        <p:spPr>
          <a:xfrm>
            <a:off x="8368052" y="1019945"/>
            <a:ext cx="1780013" cy="1323439"/>
          </a:xfrm>
          <a:prstGeom prst="rect">
            <a:avLst/>
          </a:prstGeom>
          <a:noFill/>
        </p:spPr>
        <p:txBody>
          <a:bodyPr wrap="square" lIns="91440" tIns="45720" rIns="91440" bIns="45720" anchor="t">
            <a:spAutoFit/>
          </a:bodyPr>
          <a:lstStyle/>
          <a:p>
            <a:pPr algn="ctr"/>
            <a:r>
              <a:rPr lang="pt-BR" sz="1600" b="1" dirty="0">
                <a:solidFill>
                  <a:schemeClr val="accent1"/>
                </a:solidFill>
              </a:rPr>
              <a:t>2004</a:t>
            </a:r>
          </a:p>
          <a:p>
            <a:pPr algn="ctr"/>
            <a:r>
              <a:rPr lang="pt-BR" sz="1600" dirty="0" err="1">
                <a:solidFill>
                  <a:schemeClr val="accent2"/>
                </a:solidFill>
              </a:rPr>
              <a:t>Renvoi</a:t>
            </a:r>
            <a:r>
              <a:rPr lang="pt-BR" sz="1600" dirty="0">
                <a:solidFill>
                  <a:schemeClr val="accent2"/>
                </a:solidFill>
              </a:rPr>
              <a:t> </a:t>
            </a:r>
            <a:r>
              <a:rPr lang="pt-BR" sz="1600" dirty="0" err="1">
                <a:solidFill>
                  <a:schemeClr val="accent2"/>
                </a:solidFill>
              </a:rPr>
              <a:t>relatif</a:t>
            </a:r>
            <a:r>
              <a:rPr lang="pt-BR" sz="1600" dirty="0">
                <a:solidFill>
                  <a:schemeClr val="accent2"/>
                </a:solidFill>
              </a:rPr>
              <a:t> </a:t>
            </a:r>
            <a:r>
              <a:rPr lang="pt-BR" sz="1600" dirty="0" err="1">
                <a:solidFill>
                  <a:schemeClr val="accent2"/>
                </a:solidFill>
              </a:rPr>
              <a:t>au</a:t>
            </a:r>
            <a:r>
              <a:rPr lang="pt-BR" sz="1600" dirty="0">
                <a:solidFill>
                  <a:schemeClr val="accent2"/>
                </a:solidFill>
              </a:rPr>
              <a:t> </a:t>
            </a:r>
            <a:r>
              <a:rPr lang="pt-BR" sz="1600" dirty="0" err="1">
                <a:solidFill>
                  <a:schemeClr val="accent2"/>
                </a:solidFill>
              </a:rPr>
              <a:t>mariage</a:t>
            </a:r>
            <a:r>
              <a:rPr lang="pt-BR" sz="1600" dirty="0">
                <a:solidFill>
                  <a:schemeClr val="accent2"/>
                </a:solidFill>
              </a:rPr>
              <a:t> entre </a:t>
            </a:r>
            <a:r>
              <a:rPr lang="pt-BR" sz="1600" dirty="0" err="1">
                <a:solidFill>
                  <a:schemeClr val="accent2"/>
                </a:solidFill>
              </a:rPr>
              <a:t>personnes</a:t>
            </a:r>
            <a:r>
              <a:rPr lang="pt-BR" sz="1600" dirty="0">
                <a:solidFill>
                  <a:schemeClr val="accent2"/>
                </a:solidFill>
              </a:rPr>
              <a:t> de </a:t>
            </a:r>
            <a:r>
              <a:rPr lang="pt-BR" sz="1600" dirty="0" err="1">
                <a:solidFill>
                  <a:schemeClr val="accent2"/>
                </a:solidFill>
              </a:rPr>
              <a:t>même</a:t>
            </a:r>
            <a:r>
              <a:rPr lang="pt-BR" sz="1600" dirty="0">
                <a:solidFill>
                  <a:schemeClr val="accent2"/>
                </a:solidFill>
              </a:rPr>
              <a:t> </a:t>
            </a:r>
            <a:r>
              <a:rPr lang="pt-BR" sz="1600" dirty="0" err="1">
                <a:solidFill>
                  <a:schemeClr val="accent2"/>
                </a:solidFill>
              </a:rPr>
              <a:t>sexe</a:t>
            </a:r>
            <a:endParaRPr lang="pt-BR" sz="1600" dirty="0">
              <a:solidFill>
                <a:schemeClr val="accent2"/>
              </a:solidFill>
              <a:cs typeface="Arial"/>
            </a:endParaRPr>
          </a:p>
        </p:txBody>
      </p:sp>
      <p:sp>
        <p:nvSpPr>
          <p:cNvPr id="26" name="Rectangle 25">
            <a:extLst>
              <a:ext uri="{FF2B5EF4-FFF2-40B4-BE49-F238E27FC236}">
                <a16:creationId xmlns:a16="http://schemas.microsoft.com/office/drawing/2014/main" id="{1DED8CEB-869A-4ABD-F620-4177EE0E7101}"/>
              </a:ext>
            </a:extLst>
          </p:cNvPr>
          <p:cNvSpPr/>
          <p:nvPr/>
        </p:nvSpPr>
        <p:spPr>
          <a:xfrm>
            <a:off x="9319854" y="3324750"/>
            <a:ext cx="48358" cy="89022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sp>
        <p:nvSpPr>
          <p:cNvPr id="27" name="ZoneTexte 26">
            <a:extLst>
              <a:ext uri="{FF2B5EF4-FFF2-40B4-BE49-F238E27FC236}">
                <a16:creationId xmlns:a16="http://schemas.microsoft.com/office/drawing/2014/main" id="{F9FF9305-F0BC-727F-ECDD-4324394A5DE6}"/>
              </a:ext>
            </a:extLst>
          </p:cNvPr>
          <p:cNvSpPr txBox="1"/>
          <p:nvPr/>
        </p:nvSpPr>
        <p:spPr>
          <a:xfrm>
            <a:off x="9070862" y="4883513"/>
            <a:ext cx="2353634" cy="1569660"/>
          </a:xfrm>
          <a:prstGeom prst="rect">
            <a:avLst/>
          </a:prstGeom>
          <a:noFill/>
        </p:spPr>
        <p:txBody>
          <a:bodyPr wrap="square" lIns="91440" tIns="45720" rIns="91440" bIns="45720" anchor="t">
            <a:spAutoFit/>
          </a:bodyPr>
          <a:lstStyle/>
          <a:p>
            <a:pPr algn="ctr"/>
            <a:r>
              <a:rPr lang="pt-BR" sz="1600" b="1">
                <a:solidFill>
                  <a:schemeClr val="tx1"/>
                </a:solidFill>
              </a:rPr>
              <a:t>2005</a:t>
            </a:r>
          </a:p>
          <a:p>
            <a:pPr algn="ctr"/>
            <a:r>
              <a:rPr lang="fr-CA" sz="1600">
                <a:solidFill>
                  <a:schemeClr val="accent2"/>
                </a:solidFill>
              </a:rPr>
              <a:t>Le Canada permet le mariage entre personnes de même sexe</a:t>
            </a:r>
            <a:endParaRPr lang="fr-CA" sz="1600">
              <a:solidFill>
                <a:schemeClr val="accent2"/>
              </a:solidFill>
              <a:cs typeface="Arial"/>
            </a:endParaRPr>
          </a:p>
          <a:p>
            <a:pPr algn="ctr"/>
            <a:r>
              <a:rPr lang="pt-BR" sz="1600">
                <a:solidFill>
                  <a:schemeClr val="accent2"/>
                </a:solidFill>
              </a:rPr>
              <a:t>(</a:t>
            </a:r>
            <a:r>
              <a:rPr lang="pt-BR" sz="1600" err="1">
                <a:solidFill>
                  <a:schemeClr val="accent2"/>
                </a:solidFill>
              </a:rPr>
              <a:t>Document</a:t>
            </a:r>
            <a:r>
              <a:rPr lang="pt-BR" sz="1600">
                <a:solidFill>
                  <a:schemeClr val="accent2"/>
                </a:solidFill>
              </a:rPr>
              <a:t> 4)</a:t>
            </a:r>
            <a:endParaRPr lang="fr-CA" sz="1600">
              <a:solidFill>
                <a:schemeClr val="accent2"/>
              </a:solidFill>
            </a:endParaRPr>
          </a:p>
        </p:txBody>
      </p:sp>
      <p:cxnSp>
        <p:nvCxnSpPr>
          <p:cNvPr id="31" name="Connecteur : en arc 30">
            <a:extLst>
              <a:ext uri="{FF2B5EF4-FFF2-40B4-BE49-F238E27FC236}">
                <a16:creationId xmlns:a16="http://schemas.microsoft.com/office/drawing/2014/main" id="{5513E0D4-08E4-2B70-B7DE-5408231E815F}"/>
              </a:ext>
            </a:extLst>
          </p:cNvPr>
          <p:cNvCxnSpPr>
            <a:cxnSpLocks/>
          </p:cNvCxnSpPr>
          <p:nvPr/>
        </p:nvCxnSpPr>
        <p:spPr>
          <a:xfrm rot="16200000" flipV="1">
            <a:off x="2638647" y="2600232"/>
            <a:ext cx="798606" cy="666260"/>
          </a:xfrm>
          <a:prstGeom prst="curvedConnector3">
            <a:avLst>
              <a:gd name="adj1" fmla="val 70147"/>
            </a:avLst>
          </a:prstGeom>
          <a:ln w="28575">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33" name="Connecteur : en arc 32">
            <a:extLst>
              <a:ext uri="{FF2B5EF4-FFF2-40B4-BE49-F238E27FC236}">
                <a16:creationId xmlns:a16="http://schemas.microsoft.com/office/drawing/2014/main" id="{0485C913-184D-CD81-F1D6-07B7321D47A1}"/>
              </a:ext>
            </a:extLst>
          </p:cNvPr>
          <p:cNvCxnSpPr>
            <a:cxnSpLocks/>
            <a:stCxn id="11" idx="2"/>
            <a:endCxn id="12" idx="0"/>
          </p:cNvCxnSpPr>
          <p:nvPr/>
        </p:nvCxnSpPr>
        <p:spPr>
          <a:xfrm rot="5400000">
            <a:off x="3308826" y="4298614"/>
            <a:ext cx="1034313" cy="870054"/>
          </a:xfrm>
          <a:prstGeom prst="curvedConnector3">
            <a:avLst/>
          </a:prstGeom>
          <a:ln w="38100">
            <a:solidFill>
              <a:srgbClr val="00B0F0"/>
            </a:solidFill>
            <a:tailEnd type="triangle"/>
          </a:ln>
        </p:spPr>
        <p:style>
          <a:lnRef idx="1">
            <a:schemeClr val="accent3"/>
          </a:lnRef>
          <a:fillRef idx="0">
            <a:schemeClr val="accent3"/>
          </a:fillRef>
          <a:effectRef idx="0">
            <a:schemeClr val="accent3"/>
          </a:effectRef>
          <a:fontRef idx="minor">
            <a:schemeClr val="tx1"/>
          </a:fontRef>
        </p:style>
      </p:cxnSp>
      <p:cxnSp>
        <p:nvCxnSpPr>
          <p:cNvPr id="46" name="Connecteur : en arc 45">
            <a:extLst>
              <a:ext uri="{FF2B5EF4-FFF2-40B4-BE49-F238E27FC236}">
                <a16:creationId xmlns:a16="http://schemas.microsoft.com/office/drawing/2014/main" id="{746599A8-7B33-F0B0-A4F3-DD3327D20510}"/>
              </a:ext>
            </a:extLst>
          </p:cNvPr>
          <p:cNvCxnSpPr>
            <a:endCxn id="22" idx="0"/>
          </p:cNvCxnSpPr>
          <p:nvPr/>
        </p:nvCxnSpPr>
        <p:spPr>
          <a:xfrm rot="5400000">
            <a:off x="8192823" y="4323367"/>
            <a:ext cx="633494" cy="420703"/>
          </a:xfrm>
          <a:prstGeom prst="curvedConnector3">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 en arc 52">
            <a:extLst>
              <a:ext uri="{FF2B5EF4-FFF2-40B4-BE49-F238E27FC236}">
                <a16:creationId xmlns:a16="http://schemas.microsoft.com/office/drawing/2014/main" id="{2CEBC5CD-7B7E-D3FB-F54F-4744795A53CB}"/>
              </a:ext>
            </a:extLst>
          </p:cNvPr>
          <p:cNvCxnSpPr>
            <a:cxnSpLocks/>
            <a:stCxn id="26" idx="2"/>
            <a:endCxn id="27" idx="0"/>
          </p:cNvCxnSpPr>
          <p:nvPr/>
        </p:nvCxnSpPr>
        <p:spPr>
          <a:xfrm rot="16200000" flipH="1">
            <a:off x="9461585" y="4097418"/>
            <a:ext cx="668543" cy="903646"/>
          </a:xfrm>
          <a:prstGeom prst="curvedConnector3">
            <a:avLst>
              <a:gd name="adj1" fmla="val 50000"/>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34" name="Connecteur : en arc 37">
            <a:extLst>
              <a:ext uri="{FF2B5EF4-FFF2-40B4-BE49-F238E27FC236}">
                <a16:creationId xmlns:a16="http://schemas.microsoft.com/office/drawing/2014/main" id="{FCC4B290-263D-ED9C-142E-F5102255C78E}"/>
              </a:ext>
            </a:extLst>
          </p:cNvPr>
          <p:cNvCxnSpPr>
            <a:cxnSpLocks/>
            <a:stCxn id="19" idx="0"/>
          </p:cNvCxnSpPr>
          <p:nvPr/>
        </p:nvCxnSpPr>
        <p:spPr>
          <a:xfrm rot="16200000" flipV="1">
            <a:off x="6787064" y="2610861"/>
            <a:ext cx="860542" cy="565939"/>
          </a:xfrm>
          <a:prstGeom prst="curvedConnector3">
            <a:avLst>
              <a:gd name="adj1" fmla="val 50000"/>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 en arc 52">
            <a:extLst>
              <a:ext uri="{FF2B5EF4-FFF2-40B4-BE49-F238E27FC236}">
                <a16:creationId xmlns:a16="http://schemas.microsoft.com/office/drawing/2014/main" id="{87DA4423-D834-A689-636F-7D68396F954E}"/>
              </a:ext>
            </a:extLst>
          </p:cNvPr>
          <p:cNvCxnSpPr>
            <a:cxnSpLocks/>
            <a:endCxn id="25" idx="2"/>
          </p:cNvCxnSpPr>
          <p:nvPr/>
        </p:nvCxnSpPr>
        <p:spPr>
          <a:xfrm rot="5400000" flipH="1" flipV="1">
            <a:off x="8585686" y="2668348"/>
            <a:ext cx="997337" cy="347410"/>
          </a:xfrm>
          <a:prstGeom prst="curvedConnector3">
            <a:avLst>
              <a:gd name="adj1" fmla="val 50000"/>
            </a:avLst>
          </a:prstGeom>
          <a:ln w="28575">
            <a:solidFill>
              <a:schemeClr val="accent1"/>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1903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11" grpId="0" animBg="1"/>
      <p:bldP spid="12" grpId="0"/>
      <p:bldP spid="19" grpId="0" animBg="1"/>
      <p:bldP spid="20" grpId="0"/>
      <p:bldP spid="21" grpId="0" animBg="1"/>
      <p:bldP spid="22" grpId="0"/>
      <p:bldP spid="23" grpId="0" animBg="1"/>
      <p:bldP spid="25" grpId="0"/>
      <p:bldP spid="26" grpId="0" animBg="1"/>
      <p:bldP spid="27" grpId="0"/>
    </p:bldLst>
  </p:timing>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èche vers la droite 8">
            <a:extLst>
              <a:ext uri="{FF2B5EF4-FFF2-40B4-BE49-F238E27FC236}">
                <a16:creationId xmlns:a16="http://schemas.microsoft.com/office/drawing/2014/main" id="{C7F9C83B-D4D7-38A7-85F6-E1410A2C859B}"/>
              </a:ext>
            </a:extLst>
          </p:cNvPr>
          <p:cNvSpPr/>
          <p:nvPr/>
        </p:nvSpPr>
        <p:spPr>
          <a:xfrm>
            <a:off x="24243" y="2893144"/>
            <a:ext cx="11611692" cy="1762960"/>
          </a:xfrm>
          <a:prstGeom prst="rightArrow">
            <a:avLst>
              <a:gd name="adj1" fmla="val 50000"/>
              <a:gd name="adj2" fmla="val 40783"/>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5" name="ZoneTexte 4">
            <a:extLst>
              <a:ext uri="{FF2B5EF4-FFF2-40B4-BE49-F238E27FC236}">
                <a16:creationId xmlns:a16="http://schemas.microsoft.com/office/drawing/2014/main" id="{84FA3F66-EB63-ECB6-15D1-A34336F6C2CE}"/>
              </a:ext>
            </a:extLst>
          </p:cNvPr>
          <p:cNvSpPr txBox="1"/>
          <p:nvPr/>
        </p:nvSpPr>
        <p:spPr>
          <a:xfrm>
            <a:off x="209909" y="138022"/>
            <a:ext cx="4115229" cy="1077218"/>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CA" sz="4000" b="1" dirty="0">
                <a:solidFill>
                  <a:srgbClr val="F6891F"/>
                </a:solidFill>
              </a:rPr>
              <a:t>Ligne du temps </a:t>
            </a:r>
            <a:r>
              <a:rPr lang="fr-FR" sz="2400" dirty="0">
                <a:cs typeface="Arial"/>
              </a:rPr>
              <a:t>​</a:t>
            </a:r>
            <a:br>
              <a:rPr lang="fr-FR" sz="2400" dirty="0">
                <a:cs typeface="Arial"/>
              </a:rPr>
            </a:br>
            <a:r>
              <a:rPr lang="fr-CA" sz="2400" b="1" dirty="0">
                <a:solidFill>
                  <a:srgbClr val="F6891F"/>
                </a:solidFill>
              </a:rPr>
              <a:t>Vers le mariage pour tous</a:t>
            </a:r>
            <a:endParaRPr lang="fr-FR" sz="2400" dirty="0"/>
          </a:p>
        </p:txBody>
      </p:sp>
      <p:sp>
        <p:nvSpPr>
          <p:cNvPr id="2" name="Rectangle 1">
            <a:extLst>
              <a:ext uri="{FF2B5EF4-FFF2-40B4-BE49-F238E27FC236}">
                <a16:creationId xmlns:a16="http://schemas.microsoft.com/office/drawing/2014/main" id="{2FCF53A0-46F9-CC8F-852B-CB445495FE91}"/>
              </a:ext>
            </a:extLst>
          </p:cNvPr>
          <p:cNvSpPr/>
          <p:nvPr/>
        </p:nvSpPr>
        <p:spPr>
          <a:xfrm>
            <a:off x="0" y="3335628"/>
            <a:ext cx="3350824" cy="87576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a:solidFill>
                  <a:schemeClr val="tx1"/>
                </a:solidFill>
              </a:rPr>
              <a:t>De 1892 à 1969</a:t>
            </a:r>
          </a:p>
          <a:p>
            <a:pPr algn="ctr"/>
            <a:r>
              <a:rPr lang="pt-BR">
                <a:solidFill>
                  <a:schemeClr val="tx1"/>
                </a:solidFill>
              </a:rPr>
              <a:t>Code criminel (document 3)</a:t>
            </a:r>
            <a:endParaRPr lang="fr-CA" err="1">
              <a:solidFill>
                <a:schemeClr val="tx1"/>
              </a:solidFill>
            </a:endParaRPr>
          </a:p>
        </p:txBody>
      </p:sp>
      <p:sp>
        <p:nvSpPr>
          <p:cNvPr id="3" name="Rectangle 2">
            <a:extLst>
              <a:ext uri="{FF2B5EF4-FFF2-40B4-BE49-F238E27FC236}">
                <a16:creationId xmlns:a16="http://schemas.microsoft.com/office/drawing/2014/main" id="{5F53FE2C-42B4-1E4F-8B89-273AA5C6B8B7}"/>
              </a:ext>
            </a:extLst>
          </p:cNvPr>
          <p:cNvSpPr/>
          <p:nvPr/>
        </p:nvSpPr>
        <p:spPr>
          <a:xfrm>
            <a:off x="3350825" y="3324749"/>
            <a:ext cx="45719" cy="8902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sp>
        <p:nvSpPr>
          <p:cNvPr id="4" name="ZoneTexte 3">
            <a:extLst>
              <a:ext uri="{FF2B5EF4-FFF2-40B4-BE49-F238E27FC236}">
                <a16:creationId xmlns:a16="http://schemas.microsoft.com/office/drawing/2014/main" id="{38F3CB34-CE29-9789-D4B0-5AC377D2D475}"/>
              </a:ext>
            </a:extLst>
          </p:cNvPr>
          <p:cNvSpPr txBox="1"/>
          <p:nvPr/>
        </p:nvSpPr>
        <p:spPr>
          <a:xfrm>
            <a:off x="984466" y="1577619"/>
            <a:ext cx="2020822" cy="1323439"/>
          </a:xfrm>
          <a:prstGeom prst="rect">
            <a:avLst/>
          </a:prstGeom>
          <a:noFill/>
        </p:spPr>
        <p:txBody>
          <a:bodyPr wrap="square" lIns="91440" tIns="45720" rIns="91440" bIns="45720" rtlCol="0" anchor="t">
            <a:spAutoFit/>
          </a:bodyPr>
          <a:lstStyle/>
          <a:p>
            <a:pPr algn="ctr"/>
            <a:r>
              <a:rPr lang="pt-BR" sz="1600" b="1">
                <a:solidFill>
                  <a:schemeClr val="tx1"/>
                </a:solidFill>
              </a:rPr>
              <a:t>1969 </a:t>
            </a:r>
          </a:p>
          <a:p>
            <a:pPr algn="ctr"/>
            <a:r>
              <a:rPr lang="pt-BR" sz="1600">
                <a:solidFill>
                  <a:schemeClr val="accent2"/>
                </a:solidFill>
              </a:rPr>
              <a:t>Le projet de loi C-150 – </a:t>
            </a:r>
            <a:r>
              <a:rPr lang="pt-BR" sz="1600" i="1">
                <a:solidFill>
                  <a:schemeClr val="accent2"/>
                </a:solidFill>
              </a:rPr>
              <a:t>Bill omnibus</a:t>
            </a:r>
            <a:endParaRPr lang="pt-BR" sz="1600" i="1">
              <a:solidFill>
                <a:schemeClr val="accent2"/>
              </a:solidFill>
              <a:cs typeface="Arial"/>
            </a:endParaRPr>
          </a:p>
          <a:p>
            <a:pPr algn="ctr"/>
            <a:r>
              <a:rPr lang="pt-BR" sz="1600">
                <a:solidFill>
                  <a:schemeClr val="accent2"/>
                </a:solidFill>
              </a:rPr>
              <a:t>(document 1)</a:t>
            </a:r>
            <a:endParaRPr lang="fr-CA" sz="1600">
              <a:solidFill>
                <a:schemeClr val="accent2"/>
              </a:solidFill>
            </a:endParaRPr>
          </a:p>
          <a:p>
            <a:pPr algn="l"/>
            <a:endParaRPr lang="fr-CA" sz="1600" err="1"/>
          </a:p>
        </p:txBody>
      </p:sp>
      <p:sp>
        <p:nvSpPr>
          <p:cNvPr id="11" name="Rectangle 10">
            <a:extLst>
              <a:ext uri="{FF2B5EF4-FFF2-40B4-BE49-F238E27FC236}">
                <a16:creationId xmlns:a16="http://schemas.microsoft.com/office/drawing/2014/main" id="{6ACC0379-08B2-E9F0-2994-271A03384C41}"/>
              </a:ext>
            </a:extLst>
          </p:cNvPr>
          <p:cNvSpPr/>
          <p:nvPr/>
        </p:nvSpPr>
        <p:spPr>
          <a:xfrm>
            <a:off x="4238149" y="3340721"/>
            <a:ext cx="45720" cy="875764"/>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sp>
        <p:nvSpPr>
          <p:cNvPr id="12" name="ZoneTexte 11">
            <a:extLst>
              <a:ext uri="{FF2B5EF4-FFF2-40B4-BE49-F238E27FC236}">
                <a16:creationId xmlns:a16="http://schemas.microsoft.com/office/drawing/2014/main" id="{3D676F91-B143-4163-4082-16A2CE161718}"/>
              </a:ext>
            </a:extLst>
          </p:cNvPr>
          <p:cNvSpPr txBox="1"/>
          <p:nvPr/>
        </p:nvSpPr>
        <p:spPr>
          <a:xfrm>
            <a:off x="2287756" y="5471120"/>
            <a:ext cx="3049522" cy="1077218"/>
          </a:xfrm>
          <a:prstGeom prst="rect">
            <a:avLst/>
          </a:prstGeom>
          <a:noFill/>
        </p:spPr>
        <p:txBody>
          <a:bodyPr wrap="square" lIns="91440" tIns="45720" rIns="91440" bIns="45720" rtlCol="0" anchor="t">
            <a:spAutoFit/>
          </a:bodyPr>
          <a:lstStyle/>
          <a:p>
            <a:pPr algn="ctr"/>
            <a:r>
              <a:rPr lang="pt-BR" sz="1600" b="1">
                <a:solidFill>
                  <a:srgbClr val="00B0F0"/>
                </a:solidFill>
              </a:rPr>
              <a:t>1977 </a:t>
            </a:r>
          </a:p>
          <a:p>
            <a:pPr algn="ctr"/>
            <a:r>
              <a:rPr lang="fr-CA" sz="1200"/>
              <a:t>  </a:t>
            </a:r>
            <a:r>
              <a:rPr lang="fr-CA" sz="1600">
                <a:solidFill>
                  <a:srgbClr val="333F48"/>
                </a:solidFill>
              </a:rPr>
              <a:t>La discrimination en raison de l’orientation sexuelle est interdite au Québec</a:t>
            </a:r>
            <a:endParaRPr lang="fr-CA"/>
          </a:p>
        </p:txBody>
      </p:sp>
      <p:sp>
        <p:nvSpPr>
          <p:cNvPr id="19" name="Rectangle 18">
            <a:extLst>
              <a:ext uri="{FF2B5EF4-FFF2-40B4-BE49-F238E27FC236}">
                <a16:creationId xmlns:a16="http://schemas.microsoft.com/office/drawing/2014/main" id="{6F487C04-A9A5-4C89-4631-1AB996B663E7}"/>
              </a:ext>
            </a:extLst>
          </p:cNvPr>
          <p:cNvSpPr/>
          <p:nvPr/>
        </p:nvSpPr>
        <p:spPr>
          <a:xfrm>
            <a:off x="7463629" y="3324102"/>
            <a:ext cx="73349" cy="89022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sp>
        <p:nvSpPr>
          <p:cNvPr id="20" name="ZoneTexte 19">
            <a:extLst>
              <a:ext uri="{FF2B5EF4-FFF2-40B4-BE49-F238E27FC236}">
                <a16:creationId xmlns:a16="http://schemas.microsoft.com/office/drawing/2014/main" id="{9292744F-FAE1-0901-1FE8-635460888E59}"/>
              </a:ext>
            </a:extLst>
          </p:cNvPr>
          <p:cNvSpPr txBox="1"/>
          <p:nvPr/>
        </p:nvSpPr>
        <p:spPr>
          <a:xfrm>
            <a:off x="6302596" y="1597582"/>
            <a:ext cx="2020822" cy="830997"/>
          </a:xfrm>
          <a:prstGeom prst="rect">
            <a:avLst/>
          </a:prstGeom>
          <a:noFill/>
        </p:spPr>
        <p:txBody>
          <a:bodyPr wrap="square" lIns="91440" tIns="45720" rIns="91440" bIns="45720" rtlCol="0" anchor="t">
            <a:spAutoFit/>
          </a:bodyPr>
          <a:lstStyle/>
          <a:p>
            <a:pPr algn="ctr"/>
            <a:r>
              <a:rPr lang="pt-BR" sz="1600" b="1">
                <a:solidFill>
                  <a:schemeClr val="tx1"/>
                </a:solidFill>
              </a:rPr>
              <a:t>1995 </a:t>
            </a:r>
          </a:p>
          <a:p>
            <a:pPr algn="ctr"/>
            <a:r>
              <a:rPr lang="pt-BR" sz="1600" i="1">
                <a:solidFill>
                  <a:schemeClr val="accent2"/>
                </a:solidFill>
              </a:rPr>
              <a:t>Egan c. Canada</a:t>
            </a:r>
            <a:endParaRPr lang="pt-BR" sz="1600" i="1">
              <a:solidFill>
                <a:schemeClr val="accent2"/>
              </a:solidFill>
              <a:cs typeface="Arial"/>
            </a:endParaRPr>
          </a:p>
          <a:p>
            <a:endParaRPr lang="fr-CA" sz="1600" err="1">
              <a:cs typeface="Arial"/>
            </a:endParaRPr>
          </a:p>
        </p:txBody>
      </p:sp>
      <p:sp>
        <p:nvSpPr>
          <p:cNvPr id="21" name="Rectangle 20">
            <a:extLst>
              <a:ext uri="{FF2B5EF4-FFF2-40B4-BE49-F238E27FC236}">
                <a16:creationId xmlns:a16="http://schemas.microsoft.com/office/drawing/2014/main" id="{2DBE8CDF-4AC0-6984-5933-198A7F0FBDCB}"/>
              </a:ext>
            </a:extLst>
          </p:cNvPr>
          <p:cNvSpPr/>
          <p:nvPr/>
        </p:nvSpPr>
        <p:spPr>
          <a:xfrm>
            <a:off x="8697061" y="3332665"/>
            <a:ext cx="45720" cy="87576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sp>
        <p:nvSpPr>
          <p:cNvPr id="22" name="ZoneTexte 21">
            <a:extLst>
              <a:ext uri="{FF2B5EF4-FFF2-40B4-BE49-F238E27FC236}">
                <a16:creationId xmlns:a16="http://schemas.microsoft.com/office/drawing/2014/main" id="{BCFB1692-8969-59C8-DA78-D107B86108EB}"/>
              </a:ext>
            </a:extLst>
          </p:cNvPr>
          <p:cNvSpPr txBox="1"/>
          <p:nvPr/>
        </p:nvSpPr>
        <p:spPr>
          <a:xfrm>
            <a:off x="7113342" y="4853728"/>
            <a:ext cx="1780012" cy="1815882"/>
          </a:xfrm>
          <a:prstGeom prst="rect">
            <a:avLst/>
          </a:prstGeom>
          <a:noFill/>
        </p:spPr>
        <p:txBody>
          <a:bodyPr wrap="square" lIns="91440" tIns="45720" rIns="91440" bIns="45720" rtlCol="0" anchor="t">
            <a:spAutoFit/>
          </a:bodyPr>
          <a:lstStyle/>
          <a:p>
            <a:pPr algn="ctr"/>
            <a:r>
              <a:rPr lang="pt-BR" sz="1600" b="1">
                <a:solidFill>
                  <a:schemeClr val="accent5"/>
                </a:solidFill>
              </a:rPr>
              <a:t>2002</a:t>
            </a:r>
          </a:p>
          <a:p>
            <a:pPr algn="ctr"/>
            <a:r>
              <a:rPr lang="pt-BR" sz="1600" i="1">
                <a:solidFill>
                  <a:schemeClr val="accent2"/>
                </a:solidFill>
              </a:rPr>
              <a:t>Hendrick c. Québec</a:t>
            </a:r>
            <a:endParaRPr lang="pt-BR" sz="1600" i="1">
              <a:solidFill>
                <a:schemeClr val="accent2"/>
              </a:solidFill>
              <a:cs typeface="Arial"/>
            </a:endParaRPr>
          </a:p>
          <a:p>
            <a:pPr algn="ctr"/>
            <a:r>
              <a:rPr lang="pt-BR" sz="1600">
                <a:solidFill>
                  <a:schemeClr val="accent2"/>
                </a:solidFill>
                <a:cs typeface="Arial"/>
              </a:rPr>
              <a:t>-</a:t>
            </a:r>
          </a:p>
          <a:p>
            <a:pPr algn="ctr"/>
            <a:r>
              <a:rPr lang="pt-BR" sz="1600">
                <a:solidFill>
                  <a:schemeClr val="accent2"/>
                </a:solidFill>
              </a:rPr>
              <a:t>Union civile </a:t>
            </a:r>
            <a:endParaRPr lang="pt-BR" sz="1600">
              <a:solidFill>
                <a:schemeClr val="accent2"/>
              </a:solidFill>
              <a:cs typeface="Arial"/>
            </a:endParaRPr>
          </a:p>
          <a:p>
            <a:pPr algn="ctr"/>
            <a:r>
              <a:rPr lang="pt-BR" sz="1600">
                <a:solidFill>
                  <a:schemeClr val="accent2"/>
                </a:solidFill>
              </a:rPr>
              <a:t>(Document 2)</a:t>
            </a:r>
            <a:endParaRPr lang="fr-CA" sz="1600">
              <a:solidFill>
                <a:schemeClr val="accent2"/>
              </a:solidFill>
            </a:endParaRPr>
          </a:p>
          <a:p>
            <a:pPr algn="l"/>
            <a:endParaRPr lang="fr-CA" sz="1600" err="1"/>
          </a:p>
        </p:txBody>
      </p:sp>
      <p:sp>
        <p:nvSpPr>
          <p:cNvPr id="23" name="Rectangle 22">
            <a:extLst>
              <a:ext uri="{FF2B5EF4-FFF2-40B4-BE49-F238E27FC236}">
                <a16:creationId xmlns:a16="http://schemas.microsoft.com/office/drawing/2014/main" id="{E1BE40D9-C7F8-F17B-9BDA-125721F1867B}"/>
              </a:ext>
            </a:extLst>
          </p:cNvPr>
          <p:cNvSpPr/>
          <p:nvPr/>
        </p:nvSpPr>
        <p:spPr>
          <a:xfrm>
            <a:off x="8860387" y="3335628"/>
            <a:ext cx="73349" cy="87576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sp>
        <p:nvSpPr>
          <p:cNvPr id="25" name="ZoneTexte 24">
            <a:extLst>
              <a:ext uri="{FF2B5EF4-FFF2-40B4-BE49-F238E27FC236}">
                <a16:creationId xmlns:a16="http://schemas.microsoft.com/office/drawing/2014/main" id="{F377516B-E89D-2C41-2240-7261FBA3AEFA}"/>
              </a:ext>
            </a:extLst>
          </p:cNvPr>
          <p:cNvSpPr txBox="1"/>
          <p:nvPr/>
        </p:nvSpPr>
        <p:spPr>
          <a:xfrm>
            <a:off x="8368052" y="1019945"/>
            <a:ext cx="1780013" cy="1323439"/>
          </a:xfrm>
          <a:prstGeom prst="rect">
            <a:avLst/>
          </a:prstGeom>
          <a:noFill/>
        </p:spPr>
        <p:txBody>
          <a:bodyPr wrap="square" lIns="91440" tIns="45720" rIns="91440" bIns="45720" anchor="t">
            <a:spAutoFit/>
          </a:bodyPr>
          <a:lstStyle/>
          <a:p>
            <a:pPr algn="ctr"/>
            <a:r>
              <a:rPr lang="pt-BR" sz="1600" b="1">
                <a:solidFill>
                  <a:schemeClr val="accent1"/>
                </a:solidFill>
              </a:rPr>
              <a:t>2004</a:t>
            </a:r>
          </a:p>
          <a:p>
            <a:pPr algn="ctr"/>
            <a:r>
              <a:rPr lang="pt-BR" sz="1600">
                <a:solidFill>
                  <a:schemeClr val="accent2"/>
                </a:solidFill>
              </a:rPr>
              <a:t>Renvoi relatif au mariage entre personnes du même sexe</a:t>
            </a:r>
            <a:endParaRPr lang="fr-CA" sz="1600">
              <a:solidFill>
                <a:schemeClr val="accent2"/>
              </a:solidFill>
            </a:endParaRPr>
          </a:p>
        </p:txBody>
      </p:sp>
      <p:sp>
        <p:nvSpPr>
          <p:cNvPr id="26" name="Rectangle 25">
            <a:extLst>
              <a:ext uri="{FF2B5EF4-FFF2-40B4-BE49-F238E27FC236}">
                <a16:creationId xmlns:a16="http://schemas.microsoft.com/office/drawing/2014/main" id="{1DED8CEB-869A-4ABD-F620-4177EE0E7101}"/>
              </a:ext>
            </a:extLst>
          </p:cNvPr>
          <p:cNvSpPr/>
          <p:nvPr/>
        </p:nvSpPr>
        <p:spPr>
          <a:xfrm>
            <a:off x="9319854" y="3324750"/>
            <a:ext cx="48358" cy="89022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sp>
        <p:nvSpPr>
          <p:cNvPr id="27" name="ZoneTexte 26">
            <a:extLst>
              <a:ext uri="{FF2B5EF4-FFF2-40B4-BE49-F238E27FC236}">
                <a16:creationId xmlns:a16="http://schemas.microsoft.com/office/drawing/2014/main" id="{F9FF9305-F0BC-727F-ECDD-4324394A5DE6}"/>
              </a:ext>
            </a:extLst>
          </p:cNvPr>
          <p:cNvSpPr txBox="1"/>
          <p:nvPr/>
        </p:nvSpPr>
        <p:spPr>
          <a:xfrm>
            <a:off x="9723533" y="4865161"/>
            <a:ext cx="2353634" cy="1569660"/>
          </a:xfrm>
          <a:prstGeom prst="rect">
            <a:avLst/>
          </a:prstGeom>
          <a:noFill/>
        </p:spPr>
        <p:txBody>
          <a:bodyPr wrap="square" lIns="91440" tIns="45720" rIns="91440" bIns="45720" anchor="t">
            <a:spAutoFit/>
          </a:bodyPr>
          <a:lstStyle/>
          <a:p>
            <a:pPr algn="ctr"/>
            <a:r>
              <a:rPr lang="pt-BR" sz="1600" b="1">
                <a:solidFill>
                  <a:schemeClr val="tx1"/>
                </a:solidFill>
              </a:rPr>
              <a:t>2005</a:t>
            </a:r>
          </a:p>
          <a:p>
            <a:pPr algn="ctr"/>
            <a:r>
              <a:rPr lang="fr-CA" sz="1600">
                <a:solidFill>
                  <a:schemeClr val="accent2"/>
                </a:solidFill>
              </a:rPr>
              <a:t>Le Canada permet le mariage entre personnes de même sexe</a:t>
            </a:r>
            <a:endParaRPr lang="fr-CA" sz="1600">
              <a:solidFill>
                <a:schemeClr val="accent2"/>
              </a:solidFill>
              <a:cs typeface="Arial"/>
            </a:endParaRPr>
          </a:p>
          <a:p>
            <a:pPr algn="ctr"/>
            <a:r>
              <a:rPr lang="pt-BR" sz="1600">
                <a:solidFill>
                  <a:schemeClr val="accent2"/>
                </a:solidFill>
              </a:rPr>
              <a:t>(</a:t>
            </a:r>
            <a:r>
              <a:rPr lang="pt-BR" sz="1600" err="1">
                <a:solidFill>
                  <a:schemeClr val="accent2"/>
                </a:solidFill>
              </a:rPr>
              <a:t>Document</a:t>
            </a:r>
            <a:r>
              <a:rPr lang="pt-BR" sz="1600">
                <a:solidFill>
                  <a:schemeClr val="accent2"/>
                </a:solidFill>
              </a:rPr>
              <a:t> 4)</a:t>
            </a:r>
            <a:endParaRPr lang="fr-CA" sz="1600">
              <a:solidFill>
                <a:schemeClr val="accent2"/>
              </a:solidFill>
              <a:cs typeface="Arial" panose="020B0604020202020204"/>
            </a:endParaRPr>
          </a:p>
        </p:txBody>
      </p:sp>
      <p:cxnSp>
        <p:nvCxnSpPr>
          <p:cNvPr id="31" name="Connecteur : en arc 30">
            <a:extLst>
              <a:ext uri="{FF2B5EF4-FFF2-40B4-BE49-F238E27FC236}">
                <a16:creationId xmlns:a16="http://schemas.microsoft.com/office/drawing/2014/main" id="{5513E0D4-08E4-2B70-B7DE-5408231E815F}"/>
              </a:ext>
            </a:extLst>
          </p:cNvPr>
          <p:cNvCxnSpPr>
            <a:cxnSpLocks/>
          </p:cNvCxnSpPr>
          <p:nvPr/>
        </p:nvCxnSpPr>
        <p:spPr>
          <a:xfrm rot="16200000" flipV="1">
            <a:off x="2638647" y="2600232"/>
            <a:ext cx="798606" cy="666260"/>
          </a:xfrm>
          <a:prstGeom prst="curvedConnector3">
            <a:avLst>
              <a:gd name="adj1" fmla="val 70147"/>
            </a:avLst>
          </a:prstGeom>
          <a:ln w="28575">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33" name="Connecteur : en arc 32">
            <a:extLst>
              <a:ext uri="{FF2B5EF4-FFF2-40B4-BE49-F238E27FC236}">
                <a16:creationId xmlns:a16="http://schemas.microsoft.com/office/drawing/2014/main" id="{0485C913-184D-CD81-F1D6-07B7321D47A1}"/>
              </a:ext>
            </a:extLst>
          </p:cNvPr>
          <p:cNvCxnSpPr>
            <a:cxnSpLocks/>
            <a:stCxn id="11" idx="2"/>
            <a:endCxn id="12" idx="0"/>
          </p:cNvCxnSpPr>
          <p:nvPr/>
        </p:nvCxnSpPr>
        <p:spPr>
          <a:xfrm rot="5400000">
            <a:off x="3409446" y="4619556"/>
            <a:ext cx="1254635" cy="448492"/>
          </a:xfrm>
          <a:prstGeom prst="curvedConnector3">
            <a:avLst/>
          </a:prstGeom>
          <a:ln w="38100">
            <a:solidFill>
              <a:srgbClr val="00B0F0"/>
            </a:solidFill>
            <a:tailEnd type="triangle"/>
          </a:ln>
        </p:spPr>
        <p:style>
          <a:lnRef idx="1">
            <a:schemeClr val="accent3"/>
          </a:lnRef>
          <a:fillRef idx="0">
            <a:schemeClr val="accent3"/>
          </a:fillRef>
          <a:effectRef idx="0">
            <a:schemeClr val="accent3"/>
          </a:effectRef>
          <a:fontRef idx="minor">
            <a:schemeClr val="tx1"/>
          </a:fontRef>
        </p:style>
      </p:cxnSp>
      <p:cxnSp>
        <p:nvCxnSpPr>
          <p:cNvPr id="46" name="Connecteur : en arc 45">
            <a:extLst>
              <a:ext uri="{FF2B5EF4-FFF2-40B4-BE49-F238E27FC236}">
                <a16:creationId xmlns:a16="http://schemas.microsoft.com/office/drawing/2014/main" id="{746599A8-7B33-F0B0-A4F3-DD3327D20510}"/>
              </a:ext>
            </a:extLst>
          </p:cNvPr>
          <p:cNvCxnSpPr>
            <a:cxnSpLocks/>
            <a:stCxn id="21" idx="2"/>
            <a:endCxn id="22" idx="0"/>
          </p:cNvCxnSpPr>
          <p:nvPr/>
        </p:nvCxnSpPr>
        <p:spPr>
          <a:xfrm rot="5400000">
            <a:off x="8038986" y="4172792"/>
            <a:ext cx="645299" cy="716573"/>
          </a:xfrm>
          <a:prstGeom prst="curvedConnector3">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 en arc 52">
            <a:extLst>
              <a:ext uri="{FF2B5EF4-FFF2-40B4-BE49-F238E27FC236}">
                <a16:creationId xmlns:a16="http://schemas.microsoft.com/office/drawing/2014/main" id="{2CEBC5CD-7B7E-D3FB-F54F-4744795A53CB}"/>
              </a:ext>
            </a:extLst>
          </p:cNvPr>
          <p:cNvCxnSpPr>
            <a:cxnSpLocks/>
            <a:stCxn id="26" idx="2"/>
            <a:endCxn id="27" idx="0"/>
          </p:cNvCxnSpPr>
          <p:nvPr/>
        </p:nvCxnSpPr>
        <p:spPr>
          <a:xfrm rot="16200000" flipH="1">
            <a:off x="9797096" y="3761906"/>
            <a:ext cx="650191" cy="1556317"/>
          </a:xfrm>
          <a:prstGeom prst="curvedConnector3">
            <a:avLst>
              <a:gd name="adj1" fmla="val 50000"/>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34" name="Connecteur : en arc 37">
            <a:extLst>
              <a:ext uri="{FF2B5EF4-FFF2-40B4-BE49-F238E27FC236}">
                <a16:creationId xmlns:a16="http://schemas.microsoft.com/office/drawing/2014/main" id="{FCC4B290-263D-ED9C-142E-F5102255C78E}"/>
              </a:ext>
            </a:extLst>
          </p:cNvPr>
          <p:cNvCxnSpPr>
            <a:cxnSpLocks/>
            <a:stCxn id="19" idx="0"/>
          </p:cNvCxnSpPr>
          <p:nvPr/>
        </p:nvCxnSpPr>
        <p:spPr>
          <a:xfrm rot="16200000" flipV="1">
            <a:off x="6787064" y="2610861"/>
            <a:ext cx="860542" cy="565939"/>
          </a:xfrm>
          <a:prstGeom prst="curvedConnector3">
            <a:avLst>
              <a:gd name="adj1" fmla="val 50000"/>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 en arc 52">
            <a:extLst>
              <a:ext uri="{FF2B5EF4-FFF2-40B4-BE49-F238E27FC236}">
                <a16:creationId xmlns:a16="http://schemas.microsoft.com/office/drawing/2014/main" id="{87DA4423-D834-A689-636F-7D68396F954E}"/>
              </a:ext>
            </a:extLst>
          </p:cNvPr>
          <p:cNvCxnSpPr>
            <a:cxnSpLocks/>
          </p:cNvCxnSpPr>
          <p:nvPr/>
        </p:nvCxnSpPr>
        <p:spPr>
          <a:xfrm flipH="1" flipV="1">
            <a:off x="8892283" y="2389580"/>
            <a:ext cx="7694" cy="1323385"/>
          </a:xfrm>
          <a:prstGeom prst="curvedConnector3">
            <a:avLst>
              <a:gd name="adj1" fmla="val 36748"/>
            </a:avLst>
          </a:prstGeom>
          <a:ln w="28575">
            <a:solidFill>
              <a:schemeClr val="accent1"/>
            </a:solidFill>
            <a:tailEnd type="triangle"/>
          </a:ln>
        </p:spPr>
        <p:style>
          <a:lnRef idx="1">
            <a:schemeClr val="accent2"/>
          </a:lnRef>
          <a:fillRef idx="0">
            <a:schemeClr val="accent2"/>
          </a:fillRef>
          <a:effectRef idx="0">
            <a:schemeClr val="accent2"/>
          </a:effectRef>
          <a:fontRef idx="minor">
            <a:schemeClr val="tx1"/>
          </a:fontRef>
        </p:style>
      </p:cxnSp>
      <p:cxnSp>
        <p:nvCxnSpPr>
          <p:cNvPr id="6" name="Connecteur : en arc 16">
            <a:extLst>
              <a:ext uri="{FF2B5EF4-FFF2-40B4-BE49-F238E27FC236}">
                <a16:creationId xmlns:a16="http://schemas.microsoft.com/office/drawing/2014/main" id="{CD06D7FA-799D-03B2-562E-18C31B04367A}"/>
              </a:ext>
            </a:extLst>
          </p:cNvPr>
          <p:cNvCxnSpPr>
            <a:cxnSpLocks/>
            <a:endCxn id="7" idx="0"/>
          </p:cNvCxnSpPr>
          <p:nvPr/>
        </p:nvCxnSpPr>
        <p:spPr>
          <a:xfrm rot="16200000" flipH="1">
            <a:off x="555048" y="4563643"/>
            <a:ext cx="1251203" cy="568549"/>
          </a:xfrm>
          <a:prstGeom prst="curvedConnector3">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936CEF19-A227-66D1-2D70-0DA8B36B295F}"/>
              </a:ext>
            </a:extLst>
          </p:cNvPr>
          <p:cNvSpPr txBox="1"/>
          <p:nvPr/>
        </p:nvSpPr>
        <p:spPr>
          <a:xfrm>
            <a:off x="896376" y="5473520"/>
            <a:ext cx="1137096" cy="769441"/>
          </a:xfrm>
          <a:prstGeom prst="rect">
            <a:avLst/>
          </a:prstGeom>
          <a:noFill/>
        </p:spPr>
        <p:txBody>
          <a:bodyPr wrap="square" rtlCol="0">
            <a:spAutoFit/>
          </a:bodyPr>
          <a:lstStyle/>
          <a:p>
            <a:pPr algn="l"/>
            <a:r>
              <a:rPr lang="pt-BR" sz="2200" b="1">
                <a:solidFill>
                  <a:srgbClr val="00B0F0"/>
                </a:solidFill>
              </a:rPr>
              <a:t>Joël et Pierre</a:t>
            </a:r>
            <a:endParaRPr lang="fr-CA" sz="2200" b="1" err="1">
              <a:solidFill>
                <a:srgbClr val="00B0F0"/>
              </a:solidFill>
            </a:endParaRPr>
          </a:p>
        </p:txBody>
      </p:sp>
      <p:sp>
        <p:nvSpPr>
          <p:cNvPr id="24" name="ZoneTexte 23">
            <a:extLst>
              <a:ext uri="{FF2B5EF4-FFF2-40B4-BE49-F238E27FC236}">
                <a16:creationId xmlns:a16="http://schemas.microsoft.com/office/drawing/2014/main" id="{848FC508-FC91-F82E-6BBC-23BAD86C6A19}"/>
              </a:ext>
            </a:extLst>
          </p:cNvPr>
          <p:cNvSpPr txBox="1"/>
          <p:nvPr/>
        </p:nvSpPr>
        <p:spPr>
          <a:xfrm>
            <a:off x="8742780" y="5240215"/>
            <a:ext cx="1253261" cy="769441"/>
          </a:xfrm>
          <a:prstGeom prst="rect">
            <a:avLst/>
          </a:prstGeom>
          <a:noFill/>
        </p:spPr>
        <p:txBody>
          <a:bodyPr wrap="square" rtlCol="0">
            <a:spAutoFit/>
          </a:bodyPr>
          <a:lstStyle/>
          <a:p>
            <a:pPr algn="l"/>
            <a:r>
              <a:rPr lang="pt-BR" sz="2200" b="1">
                <a:solidFill>
                  <a:srgbClr val="00B0F0"/>
                </a:solidFill>
              </a:rPr>
              <a:t>Anne et Julie</a:t>
            </a:r>
            <a:endParaRPr lang="fr-CA" sz="2200" b="1" err="1">
              <a:solidFill>
                <a:srgbClr val="00B0F0"/>
              </a:solidFill>
            </a:endParaRPr>
          </a:p>
        </p:txBody>
      </p:sp>
      <p:cxnSp>
        <p:nvCxnSpPr>
          <p:cNvPr id="36" name="Connecteur : en arc 52">
            <a:extLst>
              <a:ext uri="{FF2B5EF4-FFF2-40B4-BE49-F238E27FC236}">
                <a16:creationId xmlns:a16="http://schemas.microsoft.com/office/drawing/2014/main" id="{A945F9AF-2797-7C94-DAD8-0FCD4A459618}"/>
              </a:ext>
            </a:extLst>
          </p:cNvPr>
          <p:cNvCxnSpPr>
            <a:cxnSpLocks/>
            <a:endCxn id="24" idx="0"/>
          </p:cNvCxnSpPr>
          <p:nvPr/>
        </p:nvCxnSpPr>
        <p:spPr>
          <a:xfrm rot="16200000" flipH="1">
            <a:off x="8581758" y="4452561"/>
            <a:ext cx="1017897" cy="557409"/>
          </a:xfrm>
          <a:prstGeom prst="curvedConnector3">
            <a:avLst>
              <a:gd name="adj1" fmla="val 50000"/>
            </a:avLst>
          </a:prstGeom>
          <a:ln w="28575">
            <a:solidFill>
              <a:srgbClr val="00B0F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3333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11" grpId="0" animBg="1"/>
      <p:bldP spid="12" grpId="0"/>
      <p:bldP spid="19" grpId="0" animBg="1"/>
      <p:bldP spid="20" grpId="0"/>
      <p:bldP spid="21" grpId="0" animBg="1"/>
      <p:bldP spid="22" grpId="0"/>
      <p:bldP spid="23" grpId="0" animBg="1"/>
      <p:bldP spid="25" grpId="0"/>
      <p:bldP spid="26" grpId="0" animBg="1"/>
      <p:bldP spid="27" grpId="0"/>
      <p:bldP spid="7" grpId="0"/>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CE122327-9CF1-1ADA-8B65-C4E80CE94270}"/>
              </a:ext>
            </a:extLst>
          </p:cNvPr>
          <p:cNvSpPr>
            <a:spLocks noGrp="1"/>
          </p:cNvSpPr>
          <p:nvPr>
            <p:ph type="body" idx="1"/>
          </p:nvPr>
        </p:nvSpPr>
        <p:spPr/>
        <p:txBody>
          <a:bodyPr/>
          <a:lstStyle/>
          <a:p>
            <a:r>
              <a:rPr lang="pt-BR" sz="5400"/>
              <a:t>Informations complémentaires</a:t>
            </a:r>
            <a:endParaRPr lang="fr-CA" sz="5400"/>
          </a:p>
        </p:txBody>
      </p:sp>
      <p:sp>
        <p:nvSpPr>
          <p:cNvPr id="3" name="Espace réservé pour une image  2">
            <a:extLst>
              <a:ext uri="{FF2B5EF4-FFF2-40B4-BE49-F238E27FC236}">
                <a16:creationId xmlns:a16="http://schemas.microsoft.com/office/drawing/2014/main" id="{8E39AA20-BFC5-0FBB-91C9-81A4B3DF6341}"/>
              </a:ext>
            </a:extLst>
          </p:cNvPr>
          <p:cNvSpPr>
            <a:spLocks noGrp="1"/>
          </p:cNvSpPr>
          <p:nvPr>
            <p:ph type="pic" sz="quarter" idx="16"/>
          </p:nvPr>
        </p:nvSpPr>
        <p:spPr/>
      </p:sp>
      <p:pic>
        <p:nvPicPr>
          <p:cNvPr id="2" name="Espace réservé pour une image  4">
            <a:extLst>
              <a:ext uri="{FF2B5EF4-FFF2-40B4-BE49-F238E27FC236}">
                <a16:creationId xmlns:a16="http://schemas.microsoft.com/office/drawing/2014/main" id="{D09943A6-9BA3-12E0-EB8D-335B3437669E}"/>
              </a:ext>
            </a:extLst>
          </p:cNvPr>
          <p:cNvPicPr>
            <a:picLocks noChangeAspect="1"/>
          </p:cNvPicPr>
          <p:nvPr/>
        </p:nvPicPr>
        <p:blipFill rotWithShape="1">
          <a:blip r:embed="rId3"/>
          <a:srcRect l="21769" t="5927" r="67458" b="33220"/>
          <a:stretch/>
        </p:blipFill>
        <p:spPr>
          <a:xfrm>
            <a:off x="6976872" y="1417320"/>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pic>
    </p:spTree>
    <p:extLst>
      <p:ext uri="{BB962C8B-B14F-4D97-AF65-F5344CB8AC3E}">
        <p14:creationId xmlns:p14="http://schemas.microsoft.com/office/powerpoint/2010/main" val="241896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p:txBody>
          <a:bodyPr/>
          <a:lstStyle/>
          <a:p>
            <a:r>
              <a:rPr lang="fr-CA"/>
              <a:t>Ressources</a:t>
            </a:r>
            <a:endParaRPr lang="fr-FR"/>
          </a:p>
        </p:txBody>
      </p:sp>
      <p:sp>
        <p:nvSpPr>
          <p:cNvPr id="2" name="Espace réservé du texte 1">
            <a:extLst>
              <a:ext uri="{FF2B5EF4-FFF2-40B4-BE49-F238E27FC236}">
                <a16:creationId xmlns:a16="http://schemas.microsoft.com/office/drawing/2014/main" id="{390698AF-4F1B-D39C-6FAC-7A6F24E6F7D2}"/>
              </a:ext>
            </a:extLst>
          </p:cNvPr>
          <p:cNvSpPr>
            <a:spLocks noGrp="1"/>
          </p:cNvSpPr>
          <p:nvPr>
            <p:ph type="body" sz="quarter" idx="14"/>
          </p:nvPr>
        </p:nvSpPr>
        <p:spPr>
          <a:xfrm>
            <a:off x="886968" y="1792676"/>
            <a:ext cx="10410049" cy="3876604"/>
          </a:xfrm>
        </p:spPr>
        <p:txBody>
          <a:bodyPr vert="horz" lIns="0" tIns="0" rIns="0" bIns="0" rtlCol="0" anchor="t">
            <a:noAutofit/>
          </a:bodyPr>
          <a:lstStyle/>
          <a:p>
            <a:r>
              <a:rPr lang="fr-CA" sz="2900" dirty="0">
                <a:ea typeface="+mn-lt"/>
                <a:cs typeface="+mn-lt"/>
                <a:hlinkClick r:id="rId4">
                  <a:extLst>
                    <a:ext uri="{A12FA001-AC4F-418D-AE19-62706E023703}">
                      <ahyp:hlinkClr xmlns:ahyp="http://schemas.microsoft.com/office/drawing/2018/hyperlinkcolor" val="tx"/>
                    </a:ext>
                  </a:extLst>
                </a:hlinkClick>
              </a:rPr>
              <a:t>La célébration du mariage au Québec | Éducaloi </a:t>
            </a:r>
            <a:endParaRPr lang="fr-CA" sz="2900" dirty="0">
              <a:cs typeface="Arial"/>
            </a:endParaRPr>
          </a:p>
          <a:p>
            <a:r>
              <a:rPr lang="fr-CA" sz="2900" dirty="0">
                <a:ea typeface="+mn-lt"/>
                <a:cs typeface="+mn-lt"/>
                <a:hlinkClick r:id="rId5">
                  <a:extLst>
                    <a:ext uri="{A12FA001-AC4F-418D-AE19-62706E023703}">
                      <ahyp:hlinkClr xmlns:ahyp="http://schemas.microsoft.com/office/drawing/2018/hyperlinkcolor" val="tx"/>
                    </a:ext>
                  </a:extLst>
                </a:hlinkClick>
              </a:rPr>
              <a:t>Les conditions pour se marier au Québec | Éducaloi </a:t>
            </a:r>
            <a:endParaRPr lang="fr-CA" sz="2900" dirty="0">
              <a:cs typeface="Arial"/>
            </a:endParaRPr>
          </a:p>
          <a:p>
            <a:r>
              <a:rPr lang="fr-CA" sz="2900" dirty="0">
                <a:cs typeface="Arial"/>
                <a:hlinkClick r:id="rId6">
                  <a:extLst>
                    <a:ext uri="{A12FA001-AC4F-418D-AE19-62706E023703}">
                      <ahyp:hlinkClr xmlns:ahyp="http://schemas.microsoft.com/office/drawing/2018/hyperlinkcolor" val="tx"/>
                    </a:ext>
                  </a:extLst>
                </a:hlinkClick>
              </a:rPr>
              <a:t>L'union civile | Éducaloi </a:t>
            </a:r>
            <a:endParaRPr lang="fr-CA" sz="2900">
              <a:cs typeface="Arial"/>
            </a:endParaRPr>
          </a:p>
          <a:p>
            <a:r>
              <a:rPr lang="fr-CA" sz="2900" dirty="0">
                <a:cs typeface="Arial"/>
                <a:hlinkClick r:id="rId7">
                  <a:extLst>
                    <a:ext uri="{A12FA001-AC4F-418D-AE19-62706E023703}">
                      <ahyp:hlinkClr xmlns:ahyp="http://schemas.microsoft.com/office/drawing/2018/hyperlinkcolor" val="tx"/>
                    </a:ext>
                  </a:extLst>
                </a:hlinkClick>
              </a:rPr>
              <a:t>Droits des personnes LGBTQ+| Éducaloi</a:t>
            </a:r>
          </a:p>
          <a:p>
            <a:r>
              <a:rPr lang="fr-CA" dirty="0">
                <a:hlinkClick r:id="rId8">
                  <a:extLst>
                    <a:ext uri="{A12FA001-AC4F-418D-AE19-62706E023703}">
                      <ahyp:hlinkClr xmlns:ahyp="http://schemas.microsoft.com/office/drawing/2018/hyperlinkcolor" val="tx"/>
                    </a:ext>
                  </a:extLst>
                </a:hlinkClick>
              </a:rPr>
              <a:t>Discrimination et harcèlement envers les personnes LGBTQ+ | Éducaloi </a:t>
            </a:r>
            <a:endParaRPr lang="fr-CA" dirty="0">
              <a:cs typeface="Arial"/>
            </a:endParaRPr>
          </a:p>
          <a:p>
            <a:endParaRPr lang="fr-CA" dirty="0">
              <a:cs typeface="Arial"/>
            </a:endParaRPr>
          </a:p>
        </p:txBody>
      </p:sp>
    </p:spTree>
    <p:extLst>
      <p:ext uri="{BB962C8B-B14F-4D97-AF65-F5344CB8AC3E}">
        <p14:creationId xmlns:p14="http://schemas.microsoft.com/office/powerpoint/2010/main" val="271039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3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1371084" y="1318693"/>
            <a:ext cx="9449831" cy="1158320"/>
          </a:xfrm>
        </p:spPr>
        <p:txBody>
          <a:bodyPr/>
          <a:lstStyle/>
          <a:p>
            <a:r>
              <a:rPr lang="fr-CA" dirty="0">
                <a:ea typeface="+mj-lt"/>
                <a:cs typeface="+mj-lt"/>
              </a:rPr>
              <a:t>Aujourd’hui, deux personnes de même sexe peuvent se marier au Québec</a:t>
            </a:r>
            <a:endParaRPr lang="fr-CA" dirty="0">
              <a:cs typeface="Arial" panose="020B0604020202020204"/>
            </a:endParaRPr>
          </a:p>
        </p:txBody>
      </p:sp>
      <p:sp>
        <p:nvSpPr>
          <p:cNvPr id="2" name="Espace réservé du texte 1">
            <a:extLst>
              <a:ext uri="{FF2B5EF4-FFF2-40B4-BE49-F238E27FC236}">
                <a16:creationId xmlns:a16="http://schemas.microsoft.com/office/drawing/2014/main" id="{EC2968C4-CE77-0C4C-1C7C-057A08996CFE}"/>
              </a:ext>
            </a:extLst>
          </p:cNvPr>
          <p:cNvSpPr>
            <a:spLocks noGrp="1"/>
          </p:cNvSpPr>
          <p:nvPr>
            <p:ph type="body" sz="quarter" idx="15"/>
          </p:nvPr>
        </p:nvSpPr>
        <p:spPr>
          <a:xfrm>
            <a:off x="823905" y="709918"/>
            <a:ext cx="5943600" cy="415925"/>
          </a:xfrm>
        </p:spPr>
        <p:txBody>
          <a:bodyPr/>
          <a:lstStyle/>
          <a:p>
            <a:r>
              <a:rPr lang="fr-FR">
                <a:cs typeface="Arial"/>
              </a:rPr>
              <a:t>Le mariage</a:t>
            </a:r>
            <a:endParaRPr lang="fr-FR"/>
          </a:p>
        </p:txBody>
      </p:sp>
      <p:pic>
        <p:nvPicPr>
          <p:cNvPr id="4" name="Image 3">
            <a:extLst>
              <a:ext uri="{FF2B5EF4-FFF2-40B4-BE49-F238E27FC236}">
                <a16:creationId xmlns:a16="http://schemas.microsoft.com/office/drawing/2014/main" id="{96CCCF26-1469-955E-7412-C30E2ADF694B}"/>
              </a:ext>
            </a:extLst>
          </p:cNvPr>
          <p:cNvPicPr>
            <a:picLocks noChangeAspect="1"/>
          </p:cNvPicPr>
          <p:nvPr/>
        </p:nvPicPr>
        <p:blipFill rotWithShape="1">
          <a:blip r:embed="rId3">
            <a:clrChange>
              <a:clrFrom>
                <a:srgbClr val="FFFFFF"/>
              </a:clrFrom>
              <a:clrTo>
                <a:srgbClr val="FFFFFF">
                  <a:alpha val="0"/>
                </a:srgbClr>
              </a:clrTo>
            </a:clrChange>
          </a:blip>
          <a:srcRect l="2488" t="7496" r="70816" b="52990"/>
          <a:stretch/>
        </p:blipFill>
        <p:spPr>
          <a:xfrm>
            <a:off x="2313527" y="1897853"/>
            <a:ext cx="6649296" cy="4747846"/>
          </a:xfrm>
          <a:prstGeom prst="rect">
            <a:avLst/>
          </a:prstGeom>
        </p:spPr>
      </p:pic>
    </p:spTree>
    <p:extLst>
      <p:ext uri="{BB962C8B-B14F-4D97-AF65-F5344CB8AC3E}">
        <p14:creationId xmlns:p14="http://schemas.microsoft.com/office/powerpoint/2010/main" val="222772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95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5EF7D-1E73-D946-D1AC-D9BBF4A9CF1B}"/>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id="{EA9A24BF-E0F8-BA6C-DF4F-44A82FF309A4}"/>
              </a:ext>
            </a:extLst>
          </p:cNvPr>
          <p:cNvSpPr>
            <a:spLocks noGrp="1"/>
          </p:cNvSpPr>
          <p:nvPr>
            <p:ph type="title"/>
          </p:nvPr>
        </p:nvSpPr>
        <p:spPr>
          <a:xfrm>
            <a:off x="886968" y="851714"/>
            <a:ext cx="6245524" cy="856892"/>
          </a:xfrm>
        </p:spPr>
        <p:txBody>
          <a:bodyPr/>
          <a:lstStyle/>
          <a:p>
            <a:r>
              <a:rPr lang="fr-CA" dirty="0">
                <a:cs typeface="Arial" panose="020B0604020202020204"/>
              </a:rPr>
              <a:t>Pourtant, ce ne fut pas toujours le cas. </a:t>
            </a:r>
          </a:p>
        </p:txBody>
      </p:sp>
      <p:sp>
        <p:nvSpPr>
          <p:cNvPr id="12" name="Espace réservé du texte 11">
            <a:extLst>
              <a:ext uri="{FF2B5EF4-FFF2-40B4-BE49-F238E27FC236}">
                <a16:creationId xmlns:a16="http://schemas.microsoft.com/office/drawing/2014/main" id="{D8F724A3-1566-F9BE-7AAD-4F10DB6848C3}"/>
              </a:ext>
            </a:extLst>
          </p:cNvPr>
          <p:cNvSpPr>
            <a:spLocks noGrp="1"/>
          </p:cNvSpPr>
          <p:nvPr>
            <p:ph type="body" sz="quarter" idx="14"/>
          </p:nvPr>
        </p:nvSpPr>
        <p:spPr>
          <a:xfrm>
            <a:off x="886968" y="2269381"/>
            <a:ext cx="5486400" cy="3870385"/>
          </a:xfrm>
        </p:spPr>
        <p:txBody>
          <a:bodyPr vert="horz" lIns="0" tIns="0" rIns="0" bIns="0" rtlCol="0" anchor="t">
            <a:noAutofit/>
          </a:bodyPr>
          <a:lstStyle/>
          <a:p>
            <a:pPr marL="457200" indent="-457200">
              <a:buChar char="•"/>
            </a:pPr>
            <a:r>
              <a:rPr lang="fr-CA" sz="3200" dirty="0">
                <a:solidFill>
                  <a:schemeClr val="accent2"/>
                </a:solidFill>
                <a:cs typeface="Arial"/>
              </a:rPr>
              <a:t>Comment cela a changé? </a:t>
            </a:r>
          </a:p>
          <a:p>
            <a:pPr marL="457200" indent="-457200">
              <a:buChar char="•"/>
            </a:pPr>
            <a:r>
              <a:rPr lang="fr-CA" sz="3200" dirty="0">
                <a:solidFill>
                  <a:schemeClr val="accent2"/>
                </a:solidFill>
                <a:cs typeface="Arial"/>
              </a:rPr>
              <a:t>Quand cela a changé? </a:t>
            </a:r>
          </a:p>
          <a:p>
            <a:pPr marL="457200" indent="-457200">
              <a:buChar char="•"/>
            </a:pPr>
            <a:r>
              <a:rPr lang="fr-CA" sz="3200" dirty="0">
                <a:solidFill>
                  <a:schemeClr val="accent2"/>
                </a:solidFill>
                <a:cs typeface="Arial"/>
              </a:rPr>
              <a:t>Qui a fait évolué la situation?</a:t>
            </a:r>
          </a:p>
          <a:p>
            <a:endParaRPr lang="fr-CA" sz="3200" dirty="0">
              <a:solidFill>
                <a:srgbClr val="333F48"/>
              </a:solidFill>
              <a:cs typeface="Arial"/>
            </a:endParaRPr>
          </a:p>
          <a:p>
            <a:endParaRPr lang="fr-CA" sz="3200" dirty="0">
              <a:solidFill>
                <a:srgbClr val="333F48"/>
              </a:solidFill>
              <a:cs typeface="Arial"/>
            </a:endParaRPr>
          </a:p>
          <a:p>
            <a:endParaRPr lang="fr-CA" sz="3200" dirty="0">
              <a:solidFill>
                <a:srgbClr val="333F48"/>
              </a:solidFill>
              <a:cs typeface="Arial"/>
            </a:endParaRPr>
          </a:p>
          <a:p>
            <a:endParaRPr lang="fr-CA" sz="3200" dirty="0">
              <a:solidFill>
                <a:srgbClr val="333F48"/>
              </a:solidFill>
              <a:cs typeface="Arial"/>
            </a:endParaRPr>
          </a:p>
          <a:p>
            <a:endParaRPr lang="fr-CA" sz="3200" dirty="0">
              <a:solidFill>
                <a:srgbClr val="333F48"/>
              </a:solidFill>
              <a:cs typeface="Arial"/>
            </a:endParaRPr>
          </a:p>
          <a:p>
            <a:endParaRPr lang="fr-CA" sz="3200" dirty="0">
              <a:solidFill>
                <a:srgbClr val="333F48"/>
              </a:solidFill>
              <a:cs typeface="Arial"/>
            </a:endParaRPr>
          </a:p>
          <a:p>
            <a:endParaRPr lang="fr-CA" sz="3200" dirty="0">
              <a:solidFill>
                <a:srgbClr val="333F48"/>
              </a:solidFill>
              <a:cs typeface="Arial"/>
            </a:endParaRPr>
          </a:p>
          <a:p>
            <a:endParaRPr lang="fr-CA" sz="3200" dirty="0">
              <a:solidFill>
                <a:srgbClr val="333F48"/>
              </a:solidFill>
              <a:cs typeface="Arial"/>
            </a:endParaRPr>
          </a:p>
          <a:p>
            <a:endParaRPr lang="fr-CA" sz="3200" dirty="0">
              <a:solidFill>
                <a:srgbClr val="333F48"/>
              </a:solidFill>
              <a:cs typeface="Arial"/>
            </a:endParaRPr>
          </a:p>
        </p:txBody>
      </p:sp>
      <p:sp>
        <p:nvSpPr>
          <p:cNvPr id="4" name="Espace réservé du texte 3">
            <a:extLst>
              <a:ext uri="{FF2B5EF4-FFF2-40B4-BE49-F238E27FC236}">
                <a16:creationId xmlns:a16="http://schemas.microsoft.com/office/drawing/2014/main" id="{285A0C73-1E6C-F459-CDBB-A5238BEC9548}"/>
              </a:ext>
            </a:extLst>
          </p:cNvPr>
          <p:cNvSpPr>
            <a:spLocks noGrp="1"/>
          </p:cNvSpPr>
          <p:nvPr>
            <p:ph type="body" sz="quarter" idx="15"/>
          </p:nvPr>
        </p:nvSpPr>
        <p:spPr/>
        <p:txBody>
          <a:bodyPr/>
          <a:lstStyle/>
          <a:p>
            <a:r>
              <a:rPr lang="fr-FR">
                <a:cs typeface="Arial"/>
              </a:rPr>
              <a:t>Le mariage </a:t>
            </a:r>
            <a:endParaRPr lang="fr-FR"/>
          </a:p>
        </p:txBody>
      </p:sp>
      <p:pic>
        <p:nvPicPr>
          <p:cNvPr id="2" name="Image 1">
            <a:extLst>
              <a:ext uri="{FF2B5EF4-FFF2-40B4-BE49-F238E27FC236}">
                <a16:creationId xmlns:a16="http://schemas.microsoft.com/office/drawing/2014/main" id="{E3BAE6A0-57EF-0D66-B96C-CA11C3939709}"/>
              </a:ext>
            </a:extLst>
          </p:cNvPr>
          <p:cNvPicPr>
            <a:picLocks noChangeAspect="1"/>
          </p:cNvPicPr>
          <p:nvPr/>
        </p:nvPicPr>
        <p:blipFill rotWithShape="1">
          <a:blip r:embed="rId3">
            <a:clrChange>
              <a:clrFrom>
                <a:srgbClr val="FFFFFF"/>
              </a:clrFrom>
              <a:clrTo>
                <a:srgbClr val="FFFFFF">
                  <a:alpha val="0"/>
                </a:srgbClr>
              </a:clrTo>
            </a:clrChange>
          </a:blip>
          <a:srcRect l="80507" r="3464" b="14897"/>
          <a:stretch/>
        </p:blipFill>
        <p:spPr>
          <a:xfrm>
            <a:off x="6692224" y="-987981"/>
            <a:ext cx="5194975" cy="7911520"/>
          </a:xfrm>
          <a:prstGeom prst="rect">
            <a:avLst/>
          </a:prstGeom>
        </p:spPr>
      </p:pic>
    </p:spTree>
    <p:extLst>
      <p:ext uri="{BB962C8B-B14F-4D97-AF65-F5344CB8AC3E}">
        <p14:creationId xmlns:p14="http://schemas.microsoft.com/office/powerpoint/2010/main" val="77403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a:extLst>
              <a:ext uri="{FF2B5EF4-FFF2-40B4-BE49-F238E27FC236}">
                <a16:creationId xmlns:a16="http://schemas.microsoft.com/office/drawing/2014/main" id="{7B8A4FBA-0300-B54D-3B47-E582953EE75A}"/>
              </a:ext>
            </a:extLst>
          </p:cNvPr>
          <p:cNvPicPr>
            <a:picLocks noGrp="1" noChangeAspect="1"/>
          </p:cNvPicPr>
          <p:nvPr>
            <p:ph type="pic" sz="quarter" idx="13"/>
          </p:nvPr>
        </p:nvPicPr>
        <p:blipFill rotWithShape="1">
          <a:blip r:embed="rId3">
            <a:clrChange>
              <a:clrFrom>
                <a:srgbClr val="FFFFFF"/>
              </a:clrFrom>
              <a:clrTo>
                <a:srgbClr val="FFFFFF">
                  <a:alpha val="0"/>
                </a:srgbClr>
              </a:clrTo>
            </a:clrChange>
          </a:blip>
          <a:srcRect l="2727" t="4933" r="79091" b="12897"/>
          <a:stretch/>
        </p:blipFill>
        <p:spPr>
          <a:xfrm>
            <a:off x="6553349" y="1225760"/>
            <a:ext cx="5263512" cy="5298385"/>
          </a:xfrm>
        </p:spPr>
      </p:pic>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6968" y="851714"/>
            <a:ext cx="6245524" cy="856892"/>
          </a:xfrm>
        </p:spPr>
        <p:txBody>
          <a:bodyPr/>
          <a:lstStyle/>
          <a:p>
            <a:r>
              <a:rPr lang="fr-CA">
                <a:solidFill>
                  <a:srgbClr val="333F48"/>
                </a:solidFill>
                <a:ea typeface="+mj-lt"/>
                <a:cs typeface="+mj-lt"/>
              </a:rPr>
              <a:t>Le mariage, c’est quoi?</a:t>
            </a:r>
            <a:endParaRPr lang="fr-CA">
              <a:cs typeface="Arial" panose="020B0604020202020204"/>
            </a:endParaRPr>
          </a:p>
        </p:txBody>
      </p:sp>
      <p:sp>
        <p:nvSpPr>
          <p:cNvPr id="12" name="Espace réservé du texte 11">
            <a:extLst>
              <a:ext uri="{FF2B5EF4-FFF2-40B4-BE49-F238E27FC236}">
                <a16:creationId xmlns:a16="http://schemas.microsoft.com/office/drawing/2014/main" id="{073C5361-ADCE-4741-AA23-B080EC4F9EAF}"/>
              </a:ext>
            </a:extLst>
          </p:cNvPr>
          <p:cNvSpPr>
            <a:spLocks noGrp="1"/>
          </p:cNvSpPr>
          <p:nvPr>
            <p:ph type="body" sz="quarter" idx="14"/>
          </p:nvPr>
        </p:nvSpPr>
        <p:spPr>
          <a:xfrm>
            <a:off x="886968" y="2831037"/>
            <a:ext cx="5486400" cy="856892"/>
          </a:xfrm>
        </p:spPr>
        <p:txBody>
          <a:bodyPr vert="horz" lIns="0" tIns="0" rIns="0" bIns="0" rtlCol="0" anchor="t">
            <a:noAutofit/>
          </a:bodyPr>
          <a:lstStyle/>
          <a:p>
            <a:r>
              <a:rPr lang="fr-CA" sz="4000">
                <a:solidFill>
                  <a:srgbClr val="333F48"/>
                </a:solidFill>
                <a:cs typeface="Arial"/>
              </a:rPr>
              <a:t>Qu’est-ce que le mariage selon vous?</a:t>
            </a:r>
            <a:br>
              <a:rPr lang="fr-CA" sz="4000">
                <a:solidFill>
                  <a:srgbClr val="333F48"/>
                </a:solidFill>
                <a:cs typeface="Arial"/>
              </a:rPr>
            </a:br>
            <a:endParaRPr lang="fr-CA" sz="4000">
              <a:solidFill>
                <a:srgbClr val="333F48"/>
              </a:solidFill>
              <a:cs typeface="Arial"/>
            </a:endParaRPr>
          </a:p>
          <a:p>
            <a:endParaRPr lang="fr-CA" sz="4000">
              <a:solidFill>
                <a:srgbClr val="333F48"/>
              </a:solidFill>
              <a:cs typeface="Arial"/>
            </a:endParaRPr>
          </a:p>
          <a:p>
            <a:endParaRPr lang="fr-CA" sz="4000">
              <a:solidFill>
                <a:srgbClr val="333F48"/>
              </a:solidFill>
              <a:cs typeface="Arial"/>
            </a:endParaRPr>
          </a:p>
          <a:p>
            <a:endParaRPr lang="fr-CA" sz="4000">
              <a:solidFill>
                <a:srgbClr val="333F48"/>
              </a:solidFill>
              <a:cs typeface="Arial"/>
            </a:endParaRPr>
          </a:p>
          <a:p>
            <a:endParaRPr lang="fr-CA" sz="4000">
              <a:solidFill>
                <a:srgbClr val="333F48"/>
              </a:solidFill>
              <a:cs typeface="Arial"/>
            </a:endParaRPr>
          </a:p>
          <a:p>
            <a:endParaRPr lang="fr-CA" sz="4000">
              <a:solidFill>
                <a:srgbClr val="333F48"/>
              </a:solidFill>
              <a:cs typeface="Arial"/>
            </a:endParaRPr>
          </a:p>
        </p:txBody>
      </p:sp>
      <p:sp>
        <p:nvSpPr>
          <p:cNvPr id="2" name="Espace réservé du texte 1">
            <a:extLst>
              <a:ext uri="{FF2B5EF4-FFF2-40B4-BE49-F238E27FC236}">
                <a16:creationId xmlns:a16="http://schemas.microsoft.com/office/drawing/2014/main" id="{EC2968C4-CE77-0C4C-1C7C-057A08996CFE}"/>
              </a:ext>
            </a:extLst>
          </p:cNvPr>
          <p:cNvSpPr>
            <a:spLocks noGrp="1"/>
          </p:cNvSpPr>
          <p:nvPr>
            <p:ph type="body" sz="quarter" idx="15"/>
          </p:nvPr>
        </p:nvSpPr>
        <p:spPr/>
        <p:txBody>
          <a:bodyPr/>
          <a:lstStyle/>
          <a:p>
            <a:r>
              <a:rPr lang="fr-FR">
                <a:cs typeface="Arial"/>
              </a:rPr>
              <a:t>Définition du concept</a:t>
            </a:r>
          </a:p>
        </p:txBody>
      </p:sp>
    </p:spTree>
    <p:extLst>
      <p:ext uri="{BB962C8B-B14F-4D97-AF65-F5344CB8AC3E}">
        <p14:creationId xmlns:p14="http://schemas.microsoft.com/office/powerpoint/2010/main" val="423914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a:extLst>
              <a:ext uri="{FF2B5EF4-FFF2-40B4-BE49-F238E27FC236}">
                <a16:creationId xmlns:a16="http://schemas.microsoft.com/office/drawing/2014/main" id="{7B8A4FBA-0300-B54D-3B47-E582953EE75A}"/>
              </a:ext>
            </a:extLst>
          </p:cNvPr>
          <p:cNvPicPr>
            <a:picLocks noGrp="1" noChangeAspect="1"/>
          </p:cNvPicPr>
          <p:nvPr>
            <p:ph type="pic" sz="quarter" idx="13"/>
          </p:nvPr>
        </p:nvPicPr>
        <p:blipFill rotWithShape="1">
          <a:blip r:embed="rId3">
            <a:clrChange>
              <a:clrFrom>
                <a:srgbClr val="FFFFFF"/>
              </a:clrFrom>
              <a:clrTo>
                <a:srgbClr val="FFFFFF">
                  <a:alpha val="0"/>
                </a:srgbClr>
              </a:clrTo>
            </a:clrChange>
          </a:blip>
          <a:srcRect l="2727" t="4933" r="79091" b="12897"/>
          <a:stretch/>
        </p:blipFill>
        <p:spPr>
          <a:xfrm>
            <a:off x="6553349" y="1225760"/>
            <a:ext cx="5263512" cy="5298385"/>
          </a:xfrm>
        </p:spPr>
      </p:pic>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6968" y="851714"/>
            <a:ext cx="6245524" cy="856892"/>
          </a:xfrm>
        </p:spPr>
        <p:txBody>
          <a:bodyPr/>
          <a:lstStyle/>
          <a:p>
            <a:r>
              <a:rPr lang="fr-CA">
                <a:solidFill>
                  <a:srgbClr val="333F48"/>
                </a:solidFill>
                <a:ea typeface="+mj-lt"/>
                <a:cs typeface="+mj-lt"/>
              </a:rPr>
              <a:t>Le mariage, c'est quoi? </a:t>
            </a:r>
            <a:endParaRPr lang="fr-CA">
              <a:cs typeface="Arial" panose="020B0604020202020204"/>
            </a:endParaRPr>
          </a:p>
        </p:txBody>
      </p:sp>
      <p:sp>
        <p:nvSpPr>
          <p:cNvPr id="12" name="Espace réservé du texte 11">
            <a:extLst>
              <a:ext uri="{FF2B5EF4-FFF2-40B4-BE49-F238E27FC236}">
                <a16:creationId xmlns:a16="http://schemas.microsoft.com/office/drawing/2014/main" id="{073C5361-ADCE-4741-AA23-B080EC4F9EAF}"/>
              </a:ext>
            </a:extLst>
          </p:cNvPr>
          <p:cNvSpPr>
            <a:spLocks noGrp="1"/>
          </p:cNvSpPr>
          <p:nvPr>
            <p:ph type="body" sz="quarter" idx="14"/>
          </p:nvPr>
        </p:nvSpPr>
        <p:spPr>
          <a:xfrm>
            <a:off x="886968" y="1917689"/>
            <a:ext cx="5486400" cy="3870385"/>
          </a:xfrm>
        </p:spPr>
        <p:txBody>
          <a:bodyPr vert="horz" lIns="0" tIns="0" rIns="0" bIns="0" rtlCol="0" anchor="t">
            <a:noAutofit/>
          </a:bodyPr>
          <a:lstStyle/>
          <a:p>
            <a:r>
              <a:rPr lang="fr-CA" sz="3200" dirty="0">
                <a:cs typeface="Arial"/>
              </a:rPr>
              <a:t>C’est souvent une déclaration d’amour : on souhaite passer le reste de sa vie avec une personne qu'on aime.</a:t>
            </a:r>
          </a:p>
          <a:p>
            <a:r>
              <a:rPr lang="fr-CA" sz="3200" dirty="0">
                <a:cs typeface="Arial"/>
              </a:rPr>
              <a:t>C'est aussi un </a:t>
            </a:r>
            <a:r>
              <a:rPr lang="fr-CA" sz="3200" b="1" dirty="0">
                <a:cs typeface="Arial"/>
              </a:rPr>
              <a:t>contrat</a:t>
            </a:r>
            <a:r>
              <a:rPr lang="fr-CA" sz="3200" dirty="0">
                <a:cs typeface="Arial"/>
              </a:rPr>
              <a:t>, qui donne des droits et des responsabilités aux personnes qui se marient.</a:t>
            </a:r>
          </a:p>
          <a:p>
            <a:endParaRPr lang="fr-CA" sz="3200" dirty="0">
              <a:solidFill>
                <a:srgbClr val="333F48"/>
              </a:solidFill>
              <a:cs typeface="Arial"/>
            </a:endParaRPr>
          </a:p>
          <a:p>
            <a:endParaRPr lang="fr-CA" sz="3200" dirty="0">
              <a:solidFill>
                <a:srgbClr val="333F48"/>
              </a:solidFill>
              <a:cs typeface="Arial"/>
            </a:endParaRPr>
          </a:p>
          <a:p>
            <a:endParaRPr lang="fr-CA" sz="3200" dirty="0">
              <a:solidFill>
                <a:srgbClr val="333F48"/>
              </a:solidFill>
              <a:cs typeface="Arial"/>
            </a:endParaRPr>
          </a:p>
          <a:p>
            <a:endParaRPr lang="fr-CA" sz="3200" dirty="0">
              <a:solidFill>
                <a:srgbClr val="333F48"/>
              </a:solidFill>
              <a:cs typeface="Arial"/>
            </a:endParaRPr>
          </a:p>
          <a:p>
            <a:endParaRPr lang="fr-CA" sz="3200" dirty="0">
              <a:solidFill>
                <a:srgbClr val="333F48"/>
              </a:solidFill>
              <a:cs typeface="Arial"/>
            </a:endParaRPr>
          </a:p>
        </p:txBody>
      </p:sp>
      <p:sp>
        <p:nvSpPr>
          <p:cNvPr id="2" name="Espace réservé du texte 1">
            <a:extLst>
              <a:ext uri="{FF2B5EF4-FFF2-40B4-BE49-F238E27FC236}">
                <a16:creationId xmlns:a16="http://schemas.microsoft.com/office/drawing/2014/main" id="{EC2968C4-CE77-0C4C-1C7C-057A08996CFE}"/>
              </a:ext>
            </a:extLst>
          </p:cNvPr>
          <p:cNvSpPr>
            <a:spLocks noGrp="1"/>
          </p:cNvSpPr>
          <p:nvPr>
            <p:ph type="body" sz="quarter" idx="15"/>
          </p:nvPr>
        </p:nvSpPr>
        <p:spPr/>
        <p:txBody>
          <a:bodyPr/>
          <a:lstStyle/>
          <a:p>
            <a:r>
              <a:rPr lang="fr-FR">
                <a:cs typeface="Arial"/>
              </a:rPr>
              <a:t>Définition du concept</a:t>
            </a:r>
          </a:p>
        </p:txBody>
      </p:sp>
    </p:spTree>
    <p:extLst>
      <p:ext uri="{BB962C8B-B14F-4D97-AF65-F5344CB8AC3E}">
        <p14:creationId xmlns:p14="http://schemas.microsoft.com/office/powerpoint/2010/main" val="276116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6967" y="851714"/>
            <a:ext cx="8330090" cy="850962"/>
          </a:xfrm>
        </p:spPr>
        <p:txBody>
          <a:bodyPr/>
          <a:lstStyle/>
          <a:p>
            <a:r>
              <a:rPr lang="fr-CA">
                <a:solidFill>
                  <a:srgbClr val="333F48"/>
                </a:solidFill>
                <a:ea typeface="+mj-lt"/>
                <a:cs typeface="+mj-lt"/>
              </a:rPr>
              <a:t>Pourquoi se marier? </a:t>
            </a:r>
            <a:endParaRPr lang="fr-CA">
              <a:cs typeface="Arial" panose="020B0604020202020204"/>
            </a:endParaRPr>
          </a:p>
        </p:txBody>
      </p:sp>
      <p:sp>
        <p:nvSpPr>
          <p:cNvPr id="12" name="Espace réservé du texte 11">
            <a:extLst>
              <a:ext uri="{FF2B5EF4-FFF2-40B4-BE49-F238E27FC236}">
                <a16:creationId xmlns:a16="http://schemas.microsoft.com/office/drawing/2014/main" id="{073C5361-ADCE-4741-AA23-B080EC4F9EAF}"/>
              </a:ext>
            </a:extLst>
          </p:cNvPr>
          <p:cNvSpPr>
            <a:spLocks noGrp="1"/>
          </p:cNvSpPr>
          <p:nvPr>
            <p:ph type="body" sz="quarter" idx="14"/>
          </p:nvPr>
        </p:nvSpPr>
        <p:spPr>
          <a:xfrm>
            <a:off x="841563" y="1702676"/>
            <a:ext cx="5486400" cy="4802034"/>
          </a:xfrm>
        </p:spPr>
        <p:txBody>
          <a:bodyPr vert="horz" lIns="0" tIns="0" rIns="0" bIns="0" rtlCol="0" anchor="t">
            <a:noAutofit/>
          </a:bodyPr>
          <a:lstStyle/>
          <a:p>
            <a:pPr marL="457200" indent="-457200">
              <a:buFont typeface="Arial" panose="020B0604020202020204" pitchFamily="34" charset="0"/>
              <a:buChar char="•"/>
            </a:pPr>
            <a:r>
              <a:rPr lang="fr-CA">
                <a:solidFill>
                  <a:srgbClr val="333F48"/>
                </a:solidFill>
                <a:cs typeface="Arial"/>
              </a:rPr>
              <a:t>Les avantages juridiques </a:t>
            </a:r>
          </a:p>
          <a:p>
            <a:pPr marL="457200" indent="-457200">
              <a:buFont typeface="Arial" panose="020B0604020202020204" pitchFamily="34" charset="0"/>
              <a:buChar char="•"/>
            </a:pPr>
            <a:r>
              <a:rPr lang="fr-CA">
                <a:solidFill>
                  <a:srgbClr val="333F48"/>
                </a:solidFill>
                <a:cs typeface="Arial"/>
              </a:rPr>
              <a:t>La reconnaissance sociale </a:t>
            </a:r>
          </a:p>
          <a:p>
            <a:pPr marL="457200" indent="-457200">
              <a:buFont typeface="Arial" panose="020B0604020202020204" pitchFamily="34" charset="0"/>
              <a:buChar char="•"/>
            </a:pPr>
            <a:r>
              <a:rPr lang="fr-CA">
                <a:solidFill>
                  <a:srgbClr val="333F48"/>
                </a:solidFill>
                <a:cs typeface="Arial"/>
              </a:rPr>
              <a:t>Les valeurs, </a:t>
            </a:r>
            <a:r>
              <a:rPr lang="fr-CA">
                <a:solidFill>
                  <a:srgbClr val="FF0000"/>
                </a:solidFill>
                <a:cs typeface="Arial"/>
              </a:rPr>
              <a:t>le respect et le maintien</a:t>
            </a:r>
            <a:r>
              <a:rPr lang="fr-CA">
                <a:solidFill>
                  <a:srgbClr val="333F48"/>
                </a:solidFill>
                <a:cs typeface="Arial"/>
              </a:rPr>
              <a:t> des traditions </a:t>
            </a:r>
            <a:r>
              <a:rPr lang="fr-CA">
                <a:solidFill>
                  <a:srgbClr val="FF0000"/>
                </a:solidFill>
                <a:cs typeface="Arial"/>
              </a:rPr>
              <a:t>ou des  </a:t>
            </a:r>
            <a:r>
              <a:rPr lang="fr-CA">
                <a:solidFill>
                  <a:srgbClr val="333F48"/>
                </a:solidFill>
                <a:cs typeface="Arial"/>
              </a:rPr>
              <a:t>croyances </a:t>
            </a:r>
          </a:p>
          <a:p>
            <a:pPr marL="777240" lvl="1" indent="-457200">
              <a:buFont typeface="Courier New" panose="020B0604020202020204" pitchFamily="34" charset="0"/>
              <a:buChar char="o"/>
            </a:pPr>
            <a:endParaRPr lang="fr-CA">
              <a:cs typeface="Arial" panose="020B0604020202020204"/>
            </a:endParaRPr>
          </a:p>
        </p:txBody>
      </p:sp>
      <p:sp>
        <p:nvSpPr>
          <p:cNvPr id="2" name="Espace réservé du texte 1">
            <a:extLst>
              <a:ext uri="{FF2B5EF4-FFF2-40B4-BE49-F238E27FC236}">
                <a16:creationId xmlns:a16="http://schemas.microsoft.com/office/drawing/2014/main" id="{EC2968C4-CE77-0C4C-1C7C-057A08996CFE}"/>
              </a:ext>
            </a:extLst>
          </p:cNvPr>
          <p:cNvSpPr>
            <a:spLocks noGrp="1"/>
          </p:cNvSpPr>
          <p:nvPr>
            <p:ph type="body" sz="quarter" idx="15"/>
          </p:nvPr>
        </p:nvSpPr>
        <p:spPr/>
        <p:txBody>
          <a:bodyPr/>
          <a:lstStyle/>
          <a:p>
            <a:r>
              <a:rPr lang="fr-FR">
                <a:cs typeface="Arial"/>
              </a:rPr>
              <a:t>Définition du concept</a:t>
            </a:r>
          </a:p>
        </p:txBody>
      </p:sp>
      <p:pic>
        <p:nvPicPr>
          <p:cNvPr id="8" name="Image 7" descr="Une image contenant habits, Visage humain, manche, sourire&#10;&#10;Description générée automatiquement">
            <a:extLst>
              <a:ext uri="{FF2B5EF4-FFF2-40B4-BE49-F238E27FC236}">
                <a16:creationId xmlns:a16="http://schemas.microsoft.com/office/drawing/2014/main" id="{7EAC496A-C52E-71AA-53A5-B73C6309339E}"/>
              </a:ext>
            </a:extLst>
          </p:cNvPr>
          <p:cNvPicPr>
            <a:picLocks noChangeAspect="1"/>
          </p:cNvPicPr>
          <p:nvPr/>
        </p:nvPicPr>
        <p:blipFill rotWithShape="1">
          <a:blip r:embed="rId3">
            <a:clrChange>
              <a:clrFrom>
                <a:srgbClr val="FFFFFF"/>
              </a:clrFrom>
              <a:clrTo>
                <a:srgbClr val="FFFFFF">
                  <a:alpha val="0"/>
                </a:srgbClr>
              </a:clrTo>
            </a:clrChange>
          </a:blip>
          <a:srcRect l="2994" t="15362" r="87090" b="13710"/>
          <a:stretch/>
        </p:blipFill>
        <p:spPr>
          <a:xfrm>
            <a:off x="9217057" y="915238"/>
            <a:ext cx="1706340" cy="2172916"/>
          </a:xfrm>
          <a:prstGeom prst="rect">
            <a:avLst/>
          </a:prstGeom>
        </p:spPr>
      </p:pic>
      <p:pic>
        <p:nvPicPr>
          <p:cNvPr id="4" name="Image 3" descr="Une image contenant habits, personne, Pantalons, debout&#10;&#10;Description générée automatiquement">
            <a:extLst>
              <a:ext uri="{FF2B5EF4-FFF2-40B4-BE49-F238E27FC236}">
                <a16:creationId xmlns:a16="http://schemas.microsoft.com/office/drawing/2014/main" id="{4FC13931-2309-2010-5BF7-4846D37DADF8}"/>
              </a:ext>
            </a:extLst>
          </p:cNvPr>
          <p:cNvPicPr>
            <a:picLocks noChangeAspect="1"/>
          </p:cNvPicPr>
          <p:nvPr/>
        </p:nvPicPr>
        <p:blipFill rotWithShape="1">
          <a:blip r:embed="rId4">
            <a:clrChange>
              <a:clrFrom>
                <a:srgbClr val="FFFFFF"/>
              </a:clrFrom>
              <a:clrTo>
                <a:srgbClr val="FFFFFF">
                  <a:alpha val="0"/>
                </a:srgbClr>
              </a:clrTo>
            </a:clrChange>
          </a:blip>
          <a:srcRect l="49436" t="51213" r="42148" b="25529"/>
          <a:stretch/>
        </p:blipFill>
        <p:spPr>
          <a:xfrm>
            <a:off x="10245832" y="827057"/>
            <a:ext cx="1364322" cy="2221437"/>
          </a:xfrm>
          <a:prstGeom prst="rect">
            <a:avLst/>
          </a:prstGeom>
        </p:spPr>
      </p:pic>
      <p:pic>
        <p:nvPicPr>
          <p:cNvPr id="13" name="Image 12" descr="Une image contenant dessin humoristique, habits, dessin, femme&#10;&#10;Description générée automatiquement">
            <a:extLst>
              <a:ext uri="{FF2B5EF4-FFF2-40B4-BE49-F238E27FC236}">
                <a16:creationId xmlns:a16="http://schemas.microsoft.com/office/drawing/2014/main" id="{B6966ECA-EEB2-0A60-3B92-FDE3C7450EAF}"/>
              </a:ext>
            </a:extLst>
          </p:cNvPr>
          <p:cNvPicPr>
            <a:picLocks noChangeAspect="1"/>
          </p:cNvPicPr>
          <p:nvPr/>
        </p:nvPicPr>
        <p:blipFill>
          <a:blip r:embed="rId5"/>
          <a:stretch>
            <a:fillRect/>
          </a:stretch>
        </p:blipFill>
        <p:spPr>
          <a:xfrm>
            <a:off x="7132661" y="2561199"/>
            <a:ext cx="1835024" cy="1989787"/>
          </a:xfrm>
          <a:prstGeom prst="rect">
            <a:avLst/>
          </a:prstGeom>
        </p:spPr>
      </p:pic>
      <p:pic>
        <p:nvPicPr>
          <p:cNvPr id="23" name="Image 22">
            <a:extLst>
              <a:ext uri="{FF2B5EF4-FFF2-40B4-BE49-F238E27FC236}">
                <a16:creationId xmlns:a16="http://schemas.microsoft.com/office/drawing/2014/main" id="{D50848B7-79C9-2DA2-1A51-9ACBCF352869}"/>
              </a:ext>
            </a:extLst>
          </p:cNvPr>
          <p:cNvPicPr>
            <a:picLocks noChangeAspect="1"/>
          </p:cNvPicPr>
          <p:nvPr/>
        </p:nvPicPr>
        <p:blipFill rotWithShape="1">
          <a:blip r:embed="rId6">
            <a:clrChange>
              <a:clrFrom>
                <a:srgbClr val="FFFFFF"/>
              </a:clrFrom>
              <a:clrTo>
                <a:srgbClr val="FFFFFF">
                  <a:alpha val="0"/>
                </a:srgbClr>
              </a:clrTo>
            </a:clrChange>
          </a:blip>
          <a:srcRect l="8482" t="17125" r="75033" b="40214"/>
          <a:stretch/>
        </p:blipFill>
        <p:spPr>
          <a:xfrm>
            <a:off x="9545135" y="3744533"/>
            <a:ext cx="1981634" cy="2189758"/>
          </a:xfrm>
          <a:prstGeom prst="rect">
            <a:avLst/>
          </a:prstGeom>
        </p:spPr>
      </p:pic>
    </p:spTree>
    <p:extLst>
      <p:ext uri="{BB962C8B-B14F-4D97-AF65-F5344CB8AC3E}">
        <p14:creationId xmlns:p14="http://schemas.microsoft.com/office/powerpoint/2010/main" val="305517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6968" y="851714"/>
            <a:ext cx="7877470" cy="856892"/>
          </a:xfrm>
        </p:spPr>
        <p:txBody>
          <a:bodyPr/>
          <a:lstStyle/>
          <a:p>
            <a:r>
              <a:rPr lang="fr-CA">
                <a:solidFill>
                  <a:srgbClr val="333F48"/>
                </a:solidFill>
                <a:ea typeface="+mj-lt"/>
                <a:cs typeface="+mj-lt"/>
              </a:rPr>
              <a:t>Qui peut se marier</a:t>
            </a:r>
            <a:endParaRPr lang="fr-CA">
              <a:solidFill>
                <a:srgbClr val="FF0000"/>
              </a:solidFill>
              <a:cs typeface="Arial" panose="020B0604020202020204"/>
            </a:endParaRPr>
          </a:p>
        </p:txBody>
      </p:sp>
      <p:sp>
        <p:nvSpPr>
          <p:cNvPr id="12" name="Espace réservé du texte 11">
            <a:extLst>
              <a:ext uri="{FF2B5EF4-FFF2-40B4-BE49-F238E27FC236}">
                <a16:creationId xmlns:a16="http://schemas.microsoft.com/office/drawing/2014/main" id="{073C5361-ADCE-4741-AA23-B080EC4F9EAF}"/>
              </a:ext>
            </a:extLst>
          </p:cNvPr>
          <p:cNvSpPr>
            <a:spLocks noGrp="1"/>
          </p:cNvSpPr>
          <p:nvPr>
            <p:ph type="body" sz="quarter" idx="14"/>
          </p:nvPr>
        </p:nvSpPr>
        <p:spPr>
          <a:xfrm>
            <a:off x="6096000" y="1916713"/>
            <a:ext cx="5802701" cy="4402347"/>
          </a:xfrm>
        </p:spPr>
        <p:txBody>
          <a:bodyPr vert="horz" lIns="0" tIns="0" rIns="0" bIns="0" rtlCol="0" anchor="t">
            <a:noAutofit/>
          </a:bodyPr>
          <a:lstStyle/>
          <a:p>
            <a:pPr marL="777240" lvl="1" indent="-457200">
              <a:buFont typeface="Arial" panose="020B0604020202020204" pitchFamily="34" charset="0"/>
              <a:buChar char="•"/>
            </a:pPr>
            <a:r>
              <a:rPr lang="fr-CA" sz="3200" dirty="0">
                <a:solidFill>
                  <a:srgbClr val="333F48"/>
                </a:solidFill>
                <a:cs typeface="Arial"/>
              </a:rPr>
              <a:t>Avoir 16 ans et plus</a:t>
            </a:r>
            <a:endParaRPr lang="fr-CA" dirty="0">
              <a:solidFill>
                <a:srgbClr val="212121"/>
              </a:solidFill>
              <a:cs typeface="Arial"/>
            </a:endParaRPr>
          </a:p>
          <a:p>
            <a:pPr marL="777240" lvl="1" indent="-457200">
              <a:buFont typeface="Arial" panose="020B0604020202020204" pitchFamily="34" charset="0"/>
              <a:buChar char="•"/>
            </a:pPr>
            <a:r>
              <a:rPr lang="fr-CA" sz="3200" dirty="0">
                <a:solidFill>
                  <a:srgbClr val="333F48"/>
                </a:solidFill>
                <a:cs typeface="Arial"/>
              </a:rPr>
              <a:t>Être « libre » de tout lien</a:t>
            </a:r>
          </a:p>
          <a:p>
            <a:pPr marL="777240" lvl="1" indent="-457200">
              <a:buChar char="•"/>
            </a:pPr>
            <a:r>
              <a:rPr lang="fr-CA" sz="3200" dirty="0">
                <a:solidFill>
                  <a:srgbClr val="333F48"/>
                </a:solidFill>
                <a:cs typeface="Arial"/>
              </a:rPr>
              <a:t>Deux personnes consentantes et aptes</a:t>
            </a:r>
          </a:p>
          <a:p>
            <a:pPr marL="777240" lvl="1" indent="-457200">
              <a:buChar char="•"/>
            </a:pPr>
            <a:r>
              <a:rPr lang="fr-CA" sz="3200" dirty="0">
                <a:cs typeface="Arial"/>
              </a:rPr>
              <a:t>Quel que soit leur sexe</a:t>
            </a:r>
          </a:p>
          <a:p>
            <a:pPr marL="777240" lvl="1" indent="-457200">
              <a:buFont typeface="Arial"/>
              <a:buChar char="•"/>
            </a:pPr>
            <a:endParaRPr lang="fr-CA" sz="3200" dirty="0">
              <a:solidFill>
                <a:srgbClr val="333F48"/>
              </a:solidFill>
              <a:cs typeface="Arial"/>
            </a:endParaRPr>
          </a:p>
          <a:p>
            <a:r>
              <a:rPr lang="fr-CA" sz="3200" dirty="0">
                <a:solidFill>
                  <a:srgbClr val="333F48"/>
                </a:solidFill>
                <a:cs typeface="Arial"/>
              </a:rPr>
              <a:t> </a:t>
            </a:r>
          </a:p>
          <a:p>
            <a:pPr indent="0">
              <a:buFont typeface="Arial" panose="020B0604020202020204" pitchFamily="34" charset="0"/>
              <a:buNone/>
            </a:pPr>
            <a:endParaRPr lang="fr-CA" sz="3200" dirty="0">
              <a:solidFill>
                <a:srgbClr val="333F48"/>
              </a:solidFill>
              <a:cs typeface="Arial"/>
            </a:endParaRPr>
          </a:p>
          <a:p>
            <a:endParaRPr lang="fr-CA" sz="3200" dirty="0">
              <a:solidFill>
                <a:srgbClr val="333F48"/>
              </a:solidFill>
              <a:cs typeface="Arial"/>
            </a:endParaRPr>
          </a:p>
          <a:p>
            <a:endParaRPr lang="fr-CA" sz="3200" dirty="0">
              <a:solidFill>
                <a:srgbClr val="333F48"/>
              </a:solidFill>
              <a:cs typeface="Arial"/>
            </a:endParaRPr>
          </a:p>
          <a:p>
            <a:endParaRPr lang="fr-CA" sz="3200" dirty="0">
              <a:solidFill>
                <a:srgbClr val="333F48"/>
              </a:solidFill>
              <a:cs typeface="Arial"/>
            </a:endParaRPr>
          </a:p>
        </p:txBody>
      </p:sp>
      <p:sp>
        <p:nvSpPr>
          <p:cNvPr id="4" name="Espace réservé du texte 3">
            <a:extLst>
              <a:ext uri="{FF2B5EF4-FFF2-40B4-BE49-F238E27FC236}">
                <a16:creationId xmlns:a16="http://schemas.microsoft.com/office/drawing/2014/main" id="{4DBD0C86-7775-6CCD-25D2-E8A712F3FF3C}"/>
              </a:ext>
            </a:extLst>
          </p:cNvPr>
          <p:cNvSpPr>
            <a:spLocks noGrp="1"/>
          </p:cNvSpPr>
          <p:nvPr>
            <p:ph type="body" sz="quarter" idx="15"/>
          </p:nvPr>
        </p:nvSpPr>
        <p:spPr>
          <a:xfrm>
            <a:off x="886968" y="435789"/>
            <a:ext cx="5943600" cy="415925"/>
          </a:xfrm>
        </p:spPr>
        <p:txBody>
          <a:bodyPr/>
          <a:lstStyle/>
          <a:p>
            <a:r>
              <a:rPr lang="fr-FR">
                <a:cs typeface="Arial"/>
              </a:rPr>
              <a:t>Le mariage</a:t>
            </a:r>
            <a:endParaRPr lang="fr-FR"/>
          </a:p>
        </p:txBody>
      </p:sp>
      <p:pic>
        <p:nvPicPr>
          <p:cNvPr id="3" name="Image 2" descr="Une image contenant dessin humoristique, clipart, illustration, habits&#10;&#10;Description générée automatiquement">
            <a:extLst>
              <a:ext uri="{FF2B5EF4-FFF2-40B4-BE49-F238E27FC236}">
                <a16:creationId xmlns:a16="http://schemas.microsoft.com/office/drawing/2014/main" id="{1D3F007C-244A-A1BE-3BA5-1B217E402581}"/>
              </a:ext>
            </a:extLst>
          </p:cNvPr>
          <p:cNvPicPr>
            <a:picLocks noChangeAspect="1"/>
          </p:cNvPicPr>
          <p:nvPr/>
        </p:nvPicPr>
        <p:blipFill rotWithShape="1">
          <a:blip r:embed="rId3">
            <a:clrChange>
              <a:clrFrom>
                <a:srgbClr val="FFFFFF"/>
              </a:clrFrom>
              <a:clrTo>
                <a:srgbClr val="FFFFFF">
                  <a:alpha val="0"/>
                </a:srgbClr>
              </a:clrTo>
            </a:clrChange>
          </a:blip>
          <a:srcRect l="35288" t="19439" r="51032" b="14897"/>
          <a:stretch/>
        </p:blipFill>
        <p:spPr>
          <a:xfrm>
            <a:off x="1088135" y="1786563"/>
            <a:ext cx="3959281" cy="5308425"/>
          </a:xfrm>
          <a:prstGeom prst="rect">
            <a:avLst/>
          </a:prstGeom>
        </p:spPr>
      </p:pic>
    </p:spTree>
    <p:extLst>
      <p:ext uri="{BB962C8B-B14F-4D97-AF65-F5344CB8AC3E}">
        <p14:creationId xmlns:p14="http://schemas.microsoft.com/office/powerpoint/2010/main" val="37494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Modèle PPT Monde scolaire" ma:contentTypeID="0x0101004C945204A754204495478BFC577B170601006316C6FFED623F458193BF6E4E739AC0" ma:contentTypeVersion="3" ma:contentTypeDescription="" ma:contentTypeScope="" ma:versionID="a8e396c7c0dfd1007c88cd1ba97ec416">
  <xsd:schema xmlns:xsd="http://www.w3.org/2001/XMLSchema" xmlns:xs="http://www.w3.org/2001/XMLSchema" xmlns:p="http://schemas.microsoft.com/office/2006/metadata/properties" xmlns:ns2="8ee12ee5-159c-4bfa-a4d1-c6eb204610cd" xmlns:ns3="0b1dad71-e2b4-4bb3-a4a5-5785788cbbb7" targetNamespace="http://schemas.microsoft.com/office/2006/metadata/properties" ma:root="true" ma:fieldsID="5cc0cedfe0eea3e5f8d261d47225595f" ns2:_="" ns3:_="">
    <xsd:import namespace="8ee12ee5-159c-4bfa-a4d1-c6eb204610cd"/>
    <xsd:import namespace="0b1dad71-e2b4-4bb3-a4a5-5785788cbbb7"/>
    <xsd:element name="properties">
      <xsd:complexType>
        <xsd:sequence>
          <xsd:element name="documentManagement">
            <xsd:complexType>
              <xsd:all>
                <xsd:element ref="ns2:_dlc_DocId" minOccurs="0"/>
                <xsd:element ref="ns2:_dlc_DocIdUrl" minOccurs="0"/>
                <xsd:element ref="ns2:_dlc_DocIdPersistId"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2"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1dad71-e2b4-4bb3-a4a5-5785788cbbb7" elementFormDefault="qualified">
    <xsd:import namespace="http://schemas.microsoft.com/office/2006/documentManagement/types"/>
    <xsd:import namespace="http://schemas.microsoft.com/office/infopath/2007/PartnerControls"/>
    <xsd:element name="lcf76f155ced4ddcb4097134ff3c332f" ma:index="11" nillable="true" ma:displayName="Image Tags_0" ma:hidden="true" ma:internalName="lcf76f155ced4ddcb4097134ff3c332f">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8ee12ee5-159c-4bfa-a4d1-c6eb204610cd">EDUC-718269152-2048815</_dlc_DocId>
    <_dlc_DocIdUrl xmlns="8ee12ee5-159c-4bfa-a4d1-c6eb204610cd">
      <Url>https://educaloi.sharepoint.com/ms/_layouts/15/DocIdRedir.aspx?ID=EDUC-718269152-2048815</Url>
      <Description>EDUC-718269152-2048815</Description>
    </_dlc_DocIdUrl>
    <lcf76f155ced4ddcb4097134ff3c332f xmlns="0b1dad71-e2b4-4bb3-a4a5-5785788cbbb7" xsi:nil="true"/>
    <TaxCatchAll xmlns="8ee12ee5-159c-4bfa-a4d1-c6eb204610cd" xsi:nil="true"/>
  </documentManagement>
</p:properties>
</file>

<file path=customXml/itemProps1.xml><?xml version="1.0" encoding="utf-8"?>
<ds:datastoreItem xmlns:ds="http://schemas.openxmlformats.org/officeDocument/2006/customXml" ds:itemID="{AE35C7EF-D0BC-4BBF-B94A-DE8E7D376E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12ee5-159c-4bfa-a4d1-c6eb204610cd"/>
    <ds:schemaRef ds:uri="0b1dad71-e2b4-4bb3-a4a5-5785788cbb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2376A1-4D4A-4668-AD77-09FBE1D2F905}">
  <ds:schemaRefs>
    <ds:schemaRef ds:uri="http://schemas.microsoft.com/sharepoint/events"/>
  </ds:schemaRefs>
</ds:datastoreItem>
</file>

<file path=customXml/itemProps3.xml><?xml version="1.0" encoding="utf-8"?>
<ds:datastoreItem xmlns:ds="http://schemas.openxmlformats.org/officeDocument/2006/customXml" ds:itemID="{A7DB8ED9-BD7A-4829-916A-CD4153AAA2B2}">
  <ds:schemaRefs>
    <ds:schemaRef ds:uri="http://schemas.microsoft.com/sharepoint/v3/contenttype/forms"/>
  </ds:schemaRefs>
</ds:datastoreItem>
</file>

<file path=customXml/itemProps4.xml><?xml version="1.0" encoding="utf-8"?>
<ds:datastoreItem xmlns:ds="http://schemas.openxmlformats.org/officeDocument/2006/customXml" ds:itemID="{8937B8FB-EB27-400B-9495-8EF1A31EAD1C}">
  <ds:schemaRefs>
    <ds:schemaRef ds:uri="http://purl.org/dc/elements/1.1/"/>
    <ds:schemaRef ds:uri="0b1dad71-e2b4-4bb3-a4a5-5785788cbbb7"/>
    <ds:schemaRef ds:uri="8ee12ee5-159c-4bfa-a4d1-c6eb204610cd"/>
    <ds:schemaRef ds:uri="http://schemas.microsoft.com/office/2006/metadata/properties"/>
    <ds:schemaRef ds:uri="http://schemas.openxmlformats.org/package/2006/metadata/core-properties"/>
    <ds:schemaRef ds:uri="http://schemas.microsoft.com/office/infopath/2007/PartnerControls"/>
    <ds:schemaRef ds:uri="http://purl.org/dc/terms/"/>
    <ds:schemaRef ds:uri="http://www.w3.org/XML/1998/namespace"/>
    <ds:schemaRef ds:uri="http://schemas.microsoft.com/office/2006/documentManagement/types"/>
    <ds:schemaRef ds:uri="http://purl.org/dc/dcmitype/"/>
  </ds:schemaRefs>
</ds:datastoreItem>
</file>

<file path=docMetadata/LabelInfo.xml><?xml version="1.0" encoding="utf-8"?>
<clbl:labelList xmlns:clbl="http://schemas.microsoft.com/office/2020/mipLabelMetadata">
  <clbl:label id="{14de1f37-1bdd-4a47-9c9f-50418b0dd2e9}" enabled="0" method="" siteId="{14de1f37-1bdd-4a47-9c9f-50418b0dd2e9}" removed="1"/>
</clbl:labelList>
</file>

<file path=docProps/app.xml><?xml version="1.0" encoding="utf-8"?>
<Properties xmlns="http://schemas.openxmlformats.org/officeDocument/2006/extended-properties" xmlns:vt="http://schemas.openxmlformats.org/officeDocument/2006/docPropsVTypes">
  <TotalTime>1199</TotalTime>
  <Words>8889</Words>
  <Application>Microsoft Office PowerPoint</Application>
  <PresentationFormat>Grand écran</PresentationFormat>
  <Paragraphs>833</Paragraphs>
  <Slides>40</Slides>
  <Notes>39</Notes>
  <HiddenSlides>0</HiddenSlides>
  <MMClips>0</MMClips>
  <ScaleCrop>false</ScaleCrop>
  <HeadingPairs>
    <vt:vector size="4" baseType="variant">
      <vt:variant>
        <vt:lpstr>Thème</vt:lpstr>
      </vt:variant>
      <vt:variant>
        <vt:i4>1</vt:i4>
      </vt:variant>
      <vt:variant>
        <vt:lpstr>Titres des diapositives</vt:lpstr>
      </vt:variant>
      <vt:variant>
        <vt:i4>40</vt:i4>
      </vt:variant>
    </vt:vector>
  </HeadingPairs>
  <TitlesOfParts>
    <vt:vector size="41" baseType="lpstr">
      <vt:lpstr>éducaloi - Atelier 2021</vt:lpstr>
      <vt:lpstr>Présentation PowerPoint</vt:lpstr>
      <vt:lpstr>Objectifs de l’activité</vt:lpstr>
      <vt:lpstr>Présentation PowerPoint</vt:lpstr>
      <vt:lpstr>Aujourd’hui, deux personnes de même sexe peuvent se marier au Québec</vt:lpstr>
      <vt:lpstr>Pourtant, ce ne fut pas toujours le cas. </vt:lpstr>
      <vt:lpstr>Le mariage, c’est quoi?</vt:lpstr>
      <vt:lpstr>Le mariage, c'est quoi? </vt:lpstr>
      <vt:lpstr>Pourquoi se marier? </vt:lpstr>
      <vt:lpstr>Qui peut se marier</vt:lpstr>
      <vt:lpstr>Connaissez vous d’autres formes d’union?</vt:lpstr>
      <vt:lpstr>Présentation PowerPoint</vt:lpstr>
      <vt:lpstr>Le pouvoir législatif des gouvernements</vt:lpstr>
      <vt:lpstr>Le partage des compétences</vt:lpstr>
      <vt:lpstr>Présentation PowerPoint</vt:lpstr>
      <vt:lpstr>Reconstruire la ligne du temps</vt:lpstr>
      <vt:lpstr>Présentation PowerPoint</vt:lpstr>
      <vt:lpstr>Présentation PowerPoint</vt:lpstr>
      <vt:lpstr>L’homosexualité est un crime</vt:lpstr>
      <vt:lpstr>1969 : l’homosexualité est décriminalisée</vt:lpstr>
      <vt:lpstr>Présentation PowerPoint</vt:lpstr>
      <vt:lpstr>1977: La discrimination en raison de l’orientation sexuelle est interdite au Québec</vt:lpstr>
      <vt:lpstr>Le Canada adopte la Charte des droits et libertés </vt:lpstr>
      <vt:lpstr>Egan poursuit le gouvernement canadien</vt:lpstr>
      <vt:lpstr>Egan poursuit le gouvernement canadien</vt:lpstr>
      <vt:lpstr>Une décision qui semble contradictoire</vt:lpstr>
      <vt:lpstr>L’orientation sexuelle devient un  motif interdit de discrimination au Canada</vt:lpstr>
      <vt:lpstr>Présentation PowerPoint</vt:lpstr>
      <vt:lpstr>Le Québec crée l’union civile </vt:lpstr>
      <vt:lpstr>La loi reconnait les parents de même sexe</vt:lpstr>
      <vt:lpstr>Un autre procès pour avoir le droit de se marier </vt:lpstr>
      <vt:lpstr>Hendricks poursuit Québec</vt:lpstr>
      <vt:lpstr>Présentation PowerPoint</vt:lpstr>
      <vt:lpstr>Le gouvernement fédéral crée un projet de loi </vt:lpstr>
      <vt:lpstr>Le Canada adopte la Loi sur le  mariage civil </vt:lpstr>
      <vt:lpstr>Présentation PowerPoint</vt:lpstr>
      <vt:lpstr>Présentation PowerPoint</vt:lpstr>
      <vt:lpstr>Présentation PowerPoint</vt:lpstr>
      <vt:lpstr>Ressources</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Le Bigot</dc:creator>
  <cp:lastModifiedBy>Aurélie Gagnon</cp:lastModifiedBy>
  <cp:revision>84</cp:revision>
  <dcterms:created xsi:type="dcterms:W3CDTF">2021-02-22T16:21:34Z</dcterms:created>
  <dcterms:modified xsi:type="dcterms:W3CDTF">2026-01-06T22:03:02Z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0x0101004C945204A754204495478BFC577B170601006316C6FFED623F458193BF6E4E739AC0</vt:lpwstr>
  </property>
  <property fmtid="{D5CDD505-2E9C-101B-9397-08002B2CF9AE}" pid="3" name="MediaServiceImageTags">
    <vt:lpwstr/>
  </property>
  <property fmtid="{D5CDD505-2E9C-101B-9397-08002B2CF9AE}" pid="4" name="_dlc_DocIdItemGuid">
    <vt:lpwstr>9eefc357-4a0b-4d9e-b647-9bbc6ca50167</vt:lpwstr>
  </property>
</Properties>
</file>