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46"/>
  </p:notesMasterIdLst>
  <p:sldIdLst>
    <p:sldId id="261" r:id="rId6"/>
    <p:sldId id="340" r:id="rId7"/>
    <p:sldId id="357" r:id="rId8"/>
    <p:sldId id="354" r:id="rId9"/>
    <p:sldId id="387" r:id="rId10"/>
    <p:sldId id="383" r:id="rId11"/>
    <p:sldId id="267" r:id="rId12"/>
    <p:sldId id="384" r:id="rId13"/>
    <p:sldId id="353" r:id="rId14"/>
    <p:sldId id="365" r:id="rId15"/>
    <p:sldId id="358" r:id="rId16"/>
    <p:sldId id="385" r:id="rId17"/>
    <p:sldId id="337" r:id="rId18"/>
    <p:sldId id="361" r:id="rId19"/>
    <p:sldId id="378" r:id="rId20"/>
    <p:sldId id="359" r:id="rId21"/>
    <p:sldId id="399" r:id="rId22"/>
    <p:sldId id="263" r:id="rId23"/>
    <p:sldId id="262" r:id="rId24"/>
    <p:sldId id="400" r:id="rId25"/>
    <p:sldId id="376" r:id="rId26"/>
    <p:sldId id="398" r:id="rId27"/>
    <p:sldId id="396" r:id="rId28"/>
    <p:sldId id="395" r:id="rId29"/>
    <p:sldId id="341" r:id="rId30"/>
    <p:sldId id="403" r:id="rId31"/>
    <p:sldId id="401" r:id="rId32"/>
    <p:sldId id="344" r:id="rId33"/>
    <p:sldId id="345" r:id="rId34"/>
    <p:sldId id="347" r:id="rId35"/>
    <p:sldId id="346" r:id="rId36"/>
    <p:sldId id="402" r:id="rId37"/>
    <p:sldId id="349" r:id="rId38"/>
    <p:sldId id="348" r:id="rId39"/>
    <p:sldId id="381" r:id="rId40"/>
    <p:sldId id="342" r:id="rId41"/>
    <p:sldId id="339" r:id="rId42"/>
    <p:sldId id="268" r:id="rId43"/>
    <p:sldId id="326" r:id="rId44"/>
    <p:sldId id="332" r:id="rId4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717205-1764-52A5-C593-65E56216A39B}" name="Thais Cattani Perroni" initials="TP" userId="S::thais.cattani.perroni@educaloi.qc.ca::cfd5eeab-e9e1-4b2a-b5a4-3d687f911c86" providerId="AD"/>
  <p188:author id="{153F2815-DE20-44CF-A779-796EB7E62D7E}" name="Nathalie Poblete" initials="NP" userId="S::nathalie.poblete@educaloi.qc.ca::7e15881b-6334-4c49-bc06-5daf884d7760" providerId="AD"/>
  <p188:author id="{D5E3323D-43F9-CD11-F45A-07A75F143CD2}" name="Audrey Boursaud" initials="AB" userId="S::audrey.boursaud@educaloi.qc.ca::d3120298-cad6-4218-a5f1-6a452cee08c2" providerId="AD"/>
  <p188:author id="{E338233E-9DEB-0F50-E85D-54192AB860AF}" name="Elsa Jutras-Vigneault" initials="" userId="S::elsa.jutras-vigneault@educaloi.qc.ca::5e309fbe-32f8-435b-bb9d-af4cef43b13f" providerId="AD"/>
  <p188:author id="{C875543F-EFCB-1269-C834-6A663DD0FC22}" name="Ève Bédard" initials="ÈB" userId="S::eve.bedard@educaloi.qc.ca::b415c0ae-2e96-4f44-ad53-4f7d7181f2cc" providerId="AD"/>
  <p188:author id="{657B9D4D-5976-FC7D-1EC7-EE1CE3297483}" name="Kim Bélanger-Baillargeon" initials="KB" userId="S::kim.belanger-baillargeon@educaloi.qc.ca::61e8c17a-4f44-4a20-848f-58a57c92f1ad" providerId="AD"/>
  <p188:author id="{7687F55F-12CA-84C8-1C77-1B6B7CF74B47}" name="Cristina Gitlan" initials="CG" userId="S::cristina.gitlan@educaloi.qc.ca::795b41b9-92e8-4100-8e5c-a65728343707" providerId="AD"/>
  <p188:author id="{961C42AA-BE33-90A7-9313-AFE1950BCDB0}" name="Lisa Kruger" initials="LK" userId="631b2c3f1b4fe0f2" providerId="Windows Live"/>
  <p188:author id="{104957FF-D58C-BD6D-07CF-427190D2B14C}" name="Alexandra Magazin" initials="AM" userId="S::alexandra.magazin@educaloi.qc.ca::f0303719-bd60-44a4-b577-2f0e9334803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EF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041B33-D7F6-D8C3-DCD9-0D778E517BBD}" v="32" dt="2025-12-22T19:01:52.5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12" autoAdjust="0"/>
    <p:restoredTop sz="70560" autoAdjust="0"/>
  </p:normalViewPr>
  <p:slideViewPr>
    <p:cSldViewPr snapToGrid="0">
      <p:cViewPr varScale="1">
        <p:scale>
          <a:sx n="52" d="100"/>
          <a:sy n="52" d="100"/>
        </p:scale>
        <p:origin x="620" y="52"/>
      </p:cViewPr>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8/10/relationships/authors" Target="authors.xml"/><Relationship Id="rId5" Type="http://schemas.openxmlformats.org/officeDocument/2006/relationships/slideMaster" Target="slideMasters/slide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rélie Gagnon" userId="039157d1-eb85-4bfe-be53-e52dff9f0543" providerId="ADAL" clId="{EE53D736-FAB8-56D2-A71D-4163BAF9278E}"/>
    <pc:docChg chg="modSld">
      <pc:chgData name="Aurélie Gagnon" userId="039157d1-eb85-4bfe-be53-e52dff9f0543" providerId="ADAL" clId="{EE53D736-FAB8-56D2-A71D-4163BAF9278E}" dt="2025-12-09T13:52:02.091" v="17" actId="20577"/>
      <pc:docMkLst>
        <pc:docMk/>
      </pc:docMkLst>
      <pc:sldChg chg="modSp mod modNotesTx">
        <pc:chgData name="Aurélie Gagnon" userId="039157d1-eb85-4bfe-be53-e52dff9f0543" providerId="ADAL" clId="{EE53D736-FAB8-56D2-A71D-4163BAF9278E}" dt="2025-12-09T13:47:32.390" v="16" actId="27107"/>
        <pc:sldMkLst>
          <pc:docMk/>
          <pc:sldMk cId="3161622916" sldId="337"/>
        </pc:sldMkLst>
        <pc:spChg chg="mod">
          <ac:chgData name="Aurélie Gagnon" userId="039157d1-eb85-4bfe-be53-e52dff9f0543" providerId="ADAL" clId="{EE53D736-FAB8-56D2-A71D-4163BAF9278E}" dt="2025-12-09T13:45:35.086" v="3" actId="20577"/>
          <ac:spMkLst>
            <pc:docMk/>
            <pc:sldMk cId="3161622916" sldId="337"/>
            <ac:spMk id="12" creationId="{073C5361-ADCE-4741-AA23-B080EC4F9EAF}"/>
          </ac:spMkLst>
        </pc:spChg>
      </pc:sldChg>
      <pc:sldChg chg="modNotesTx">
        <pc:chgData name="Aurélie Gagnon" userId="039157d1-eb85-4bfe-be53-e52dff9f0543" providerId="ADAL" clId="{EE53D736-FAB8-56D2-A71D-4163BAF9278E}" dt="2025-12-09T13:52:02.091" v="17" actId="20577"/>
        <pc:sldMkLst>
          <pc:docMk/>
          <pc:sldMk cId="1519037629" sldId="381"/>
        </pc:sldMkLst>
      </pc:sldChg>
    </pc:docChg>
  </pc:docChgLst>
  <pc:docChgLst>
    <pc:chgData name="Julianne Chu" userId="S::julianne.chu@educaloi.qc.ca::e8f7f30b-d745-4019-beff-dc20084e4c5d" providerId="AD" clId="Web-{B3041B33-D7F6-D8C3-DCD9-0D778E517BBD}"/>
    <pc:docChg chg="modSld">
      <pc:chgData name="Julianne Chu" userId="S::julianne.chu@educaloi.qc.ca::e8f7f30b-d745-4019-beff-dc20084e4c5d" providerId="AD" clId="Web-{B3041B33-D7F6-D8C3-DCD9-0D778E517BBD}" dt="2025-12-22T19:27:11.071" v="32"/>
      <pc:docMkLst>
        <pc:docMk/>
      </pc:docMkLst>
      <pc:sldChg chg="modNotes">
        <pc:chgData name="Julianne Chu" userId="S::julianne.chu@educaloi.qc.ca::e8f7f30b-d745-4019-beff-dc20084e4c5d" providerId="AD" clId="Web-{B3041B33-D7F6-D8C3-DCD9-0D778E517BBD}" dt="2025-12-22T19:27:11.071" v="32"/>
        <pc:sldMkLst>
          <pc:docMk/>
          <pc:sldMk cId="1133333827" sldId="342"/>
        </pc:sldMkLst>
      </pc:sldChg>
      <pc:sldChg chg="modSp">
        <pc:chgData name="Julianne Chu" userId="S::julianne.chu@educaloi.qc.ca::e8f7f30b-d745-4019-beff-dc20084e4c5d" providerId="AD" clId="Web-{B3041B33-D7F6-D8C3-DCD9-0D778E517BBD}" dt="2025-12-22T17:55:39.037" v="5" actId="20577"/>
        <pc:sldMkLst>
          <pc:docMk/>
          <pc:sldMk cId="2119497593" sldId="358"/>
        </pc:sldMkLst>
        <pc:spChg chg="mod">
          <ac:chgData name="Julianne Chu" userId="S::julianne.chu@educaloi.qc.ca::e8f7f30b-d745-4019-beff-dc20084e4c5d" providerId="AD" clId="Web-{B3041B33-D7F6-D8C3-DCD9-0D778E517BBD}" dt="2025-12-22T17:55:39.037" v="5" actId="20577"/>
          <ac:spMkLst>
            <pc:docMk/>
            <pc:sldMk cId="2119497593" sldId="358"/>
            <ac:spMk id="2" creationId="{8FDD5582-69F9-BEB5-356B-89B7BB47B382}"/>
          </ac:spMkLst>
        </pc:spChg>
      </pc:sldChg>
      <pc:sldChg chg="modSp">
        <pc:chgData name="Julianne Chu" userId="S::julianne.chu@educaloi.qc.ca::e8f7f30b-d745-4019-beff-dc20084e4c5d" providerId="AD" clId="Web-{B3041B33-D7F6-D8C3-DCD9-0D778E517BBD}" dt="2025-12-22T17:58:39.176" v="26" actId="1076"/>
        <pc:sldMkLst>
          <pc:docMk/>
          <pc:sldMk cId="1944291872" sldId="378"/>
        </pc:sldMkLst>
        <pc:spChg chg="mod">
          <ac:chgData name="Julianne Chu" userId="S::julianne.chu@educaloi.qc.ca::e8f7f30b-d745-4019-beff-dc20084e4c5d" providerId="AD" clId="Web-{B3041B33-D7F6-D8C3-DCD9-0D778E517BBD}" dt="2025-12-22T17:58:04.411" v="18" actId="20577"/>
          <ac:spMkLst>
            <pc:docMk/>
            <pc:sldMk cId="1944291872" sldId="378"/>
            <ac:spMk id="2" creationId="{7BE71559-5F48-5503-1A7D-73BBE7A48551}"/>
          </ac:spMkLst>
        </pc:spChg>
        <pc:spChg chg="mod">
          <ac:chgData name="Julianne Chu" userId="S::julianne.chu@educaloi.qc.ca::e8f7f30b-d745-4019-beff-dc20084e4c5d" providerId="AD" clId="Web-{B3041B33-D7F6-D8C3-DCD9-0D778E517BBD}" dt="2025-12-22T17:58:39.176" v="26" actId="1076"/>
          <ac:spMkLst>
            <pc:docMk/>
            <pc:sldMk cId="1944291872" sldId="378"/>
            <ac:spMk id="44" creationId="{DAFCA313-B1FF-EC39-63CB-C64A2B721CBF}"/>
          </ac:spMkLst>
        </pc:spChg>
        <pc:spChg chg="mod">
          <ac:chgData name="Julianne Chu" userId="S::julianne.chu@educaloi.qc.ca::e8f7f30b-d745-4019-beff-dc20084e4c5d" providerId="AD" clId="Web-{B3041B33-D7F6-D8C3-DCD9-0D778E517BBD}" dt="2025-12-22T17:58:36.817" v="25" actId="1076"/>
          <ac:spMkLst>
            <pc:docMk/>
            <pc:sldMk cId="1944291872" sldId="378"/>
            <ac:spMk id="48" creationId="{AE5050D8-C4E3-75E9-6DA7-5274F24F8599}"/>
          </ac:spMkLst>
        </pc:spChg>
      </pc:sldChg>
    </pc:docChg>
  </pc:docChgLst>
  <pc:docChgLst>
    <pc:chgData name="Julianne Chu" userId="e8f7f30b-d745-4019-beff-dc20084e4c5d" providerId="ADAL" clId="{3C6D42B7-D9C6-4CED-8EE8-713813616A56}"/>
    <pc:docChg chg="modSld">
      <pc:chgData name="Julianne Chu" userId="e8f7f30b-d745-4019-beff-dc20084e4c5d" providerId="ADAL" clId="{3C6D42B7-D9C6-4CED-8EE8-713813616A56}" dt="2025-12-22T20:23:08.377" v="158" actId="20577"/>
      <pc:docMkLst>
        <pc:docMk/>
      </pc:docMkLst>
      <pc:sldChg chg="modNotesTx">
        <pc:chgData name="Julianne Chu" userId="e8f7f30b-d745-4019-beff-dc20084e4c5d" providerId="ADAL" clId="{3C6D42B7-D9C6-4CED-8EE8-713813616A56}" dt="2025-12-22T19:27:46.107" v="3" actId="115"/>
        <pc:sldMkLst>
          <pc:docMk/>
          <pc:sldMk cId="387620748" sldId="261"/>
        </pc:sldMkLst>
      </pc:sldChg>
      <pc:sldChg chg="modNotesTx">
        <pc:chgData name="Julianne Chu" userId="e8f7f30b-d745-4019-beff-dc20084e4c5d" providerId="ADAL" clId="{3C6D42B7-D9C6-4CED-8EE8-713813616A56}" dt="2025-12-22T19:29:39.080" v="51" actId="255"/>
        <pc:sldMkLst>
          <pc:docMk/>
          <pc:sldMk cId="1536371938" sldId="262"/>
        </pc:sldMkLst>
      </pc:sldChg>
      <pc:sldChg chg="modNotesTx">
        <pc:chgData name="Julianne Chu" userId="e8f7f30b-d745-4019-beff-dc20084e4c5d" providerId="ADAL" clId="{3C6D42B7-D9C6-4CED-8EE8-713813616A56}" dt="2025-12-22T19:29:33.249" v="49" actId="255"/>
        <pc:sldMkLst>
          <pc:docMk/>
          <pc:sldMk cId="837823750" sldId="263"/>
        </pc:sldMkLst>
      </pc:sldChg>
      <pc:sldChg chg="modNotesTx">
        <pc:chgData name="Julianne Chu" userId="e8f7f30b-d745-4019-beff-dc20084e4c5d" providerId="ADAL" clId="{3C6D42B7-D9C6-4CED-8EE8-713813616A56}" dt="2025-12-22T19:28:29.957" v="21" actId="20577"/>
        <pc:sldMkLst>
          <pc:docMk/>
          <pc:sldMk cId="2761164563" sldId="267"/>
        </pc:sldMkLst>
      </pc:sldChg>
      <pc:sldChg chg="modNotesTx">
        <pc:chgData name="Julianne Chu" userId="e8f7f30b-d745-4019-beff-dc20084e4c5d" providerId="ADAL" clId="{3C6D42B7-D9C6-4CED-8EE8-713813616A56}" dt="2025-12-22T19:32:17.951" v="148" actId="255"/>
        <pc:sldMkLst>
          <pc:docMk/>
          <pc:sldMk cId="2710397120" sldId="268"/>
        </pc:sldMkLst>
      </pc:sldChg>
      <pc:sldChg chg="modNotesTx">
        <pc:chgData name="Julianne Chu" userId="e8f7f30b-d745-4019-beff-dc20084e4c5d" providerId="ADAL" clId="{3C6D42B7-D9C6-4CED-8EE8-713813616A56}" dt="2025-12-22T19:29:10.759" v="42" actId="2711"/>
        <pc:sldMkLst>
          <pc:docMk/>
          <pc:sldMk cId="3161622916" sldId="337"/>
        </pc:sldMkLst>
      </pc:sldChg>
      <pc:sldChg chg="modNotesTx">
        <pc:chgData name="Julianne Chu" userId="e8f7f30b-d745-4019-beff-dc20084e4c5d" providerId="ADAL" clId="{3C6D42B7-D9C6-4CED-8EE8-713813616A56}" dt="2025-12-22T19:32:12.735" v="146" actId="2711"/>
        <pc:sldMkLst>
          <pc:docMk/>
          <pc:sldMk cId="2418966390" sldId="339"/>
        </pc:sldMkLst>
      </pc:sldChg>
      <pc:sldChg chg="modNotesTx">
        <pc:chgData name="Julianne Chu" userId="e8f7f30b-d745-4019-beff-dc20084e4c5d" providerId="ADAL" clId="{3C6D42B7-D9C6-4CED-8EE8-713813616A56}" dt="2025-12-22T19:27:55.437" v="5" actId="255"/>
        <pc:sldMkLst>
          <pc:docMk/>
          <pc:sldMk cId="1963496336" sldId="340"/>
        </pc:sldMkLst>
      </pc:sldChg>
      <pc:sldChg chg="modNotesTx">
        <pc:chgData name="Julianne Chu" userId="e8f7f30b-d745-4019-beff-dc20084e4c5d" providerId="ADAL" clId="{3C6D42B7-D9C6-4CED-8EE8-713813616A56}" dt="2025-12-22T19:30:35.635" v="69" actId="20577"/>
        <pc:sldMkLst>
          <pc:docMk/>
          <pc:sldMk cId="3531433735" sldId="341"/>
        </pc:sldMkLst>
      </pc:sldChg>
      <pc:sldChg chg="modNotesTx">
        <pc:chgData name="Julianne Chu" userId="e8f7f30b-d745-4019-beff-dc20084e4c5d" providerId="ADAL" clId="{3C6D42B7-D9C6-4CED-8EE8-713813616A56}" dt="2025-12-22T19:32:07.989" v="145" actId="255"/>
        <pc:sldMkLst>
          <pc:docMk/>
          <pc:sldMk cId="1133333827" sldId="342"/>
        </pc:sldMkLst>
      </pc:sldChg>
      <pc:sldChg chg="modNotesTx">
        <pc:chgData name="Julianne Chu" userId="e8f7f30b-d745-4019-beff-dc20084e4c5d" providerId="ADAL" clId="{3C6D42B7-D9C6-4CED-8EE8-713813616A56}" dt="2025-12-22T19:30:55.415" v="85" actId="20577"/>
        <pc:sldMkLst>
          <pc:docMk/>
          <pc:sldMk cId="1567180216" sldId="344"/>
        </pc:sldMkLst>
      </pc:sldChg>
      <pc:sldChg chg="modNotesTx">
        <pc:chgData name="Julianne Chu" userId="e8f7f30b-d745-4019-beff-dc20084e4c5d" providerId="ADAL" clId="{3C6D42B7-D9C6-4CED-8EE8-713813616A56}" dt="2025-12-22T19:31:02.267" v="87" actId="255"/>
        <pc:sldMkLst>
          <pc:docMk/>
          <pc:sldMk cId="4123267618" sldId="345"/>
        </pc:sldMkLst>
      </pc:sldChg>
      <pc:sldChg chg="modNotesTx">
        <pc:chgData name="Julianne Chu" userId="e8f7f30b-d745-4019-beff-dc20084e4c5d" providerId="ADAL" clId="{3C6D42B7-D9C6-4CED-8EE8-713813616A56}" dt="2025-12-22T19:31:13.536" v="91" actId="255"/>
        <pc:sldMkLst>
          <pc:docMk/>
          <pc:sldMk cId="2339349679" sldId="346"/>
        </pc:sldMkLst>
      </pc:sldChg>
      <pc:sldChg chg="modNotesTx">
        <pc:chgData name="Julianne Chu" userId="e8f7f30b-d745-4019-beff-dc20084e4c5d" providerId="ADAL" clId="{3C6D42B7-D9C6-4CED-8EE8-713813616A56}" dt="2025-12-22T19:31:08.589" v="89" actId="255"/>
        <pc:sldMkLst>
          <pc:docMk/>
          <pc:sldMk cId="342697448" sldId="347"/>
        </pc:sldMkLst>
      </pc:sldChg>
      <pc:sldChg chg="modNotesTx">
        <pc:chgData name="Julianne Chu" userId="e8f7f30b-d745-4019-beff-dc20084e4c5d" providerId="ADAL" clId="{3C6D42B7-D9C6-4CED-8EE8-713813616A56}" dt="2025-12-22T19:31:53.951" v="141" actId="5793"/>
        <pc:sldMkLst>
          <pc:docMk/>
          <pc:sldMk cId="306418748" sldId="348"/>
        </pc:sldMkLst>
      </pc:sldChg>
      <pc:sldChg chg="modNotesTx">
        <pc:chgData name="Julianne Chu" userId="e8f7f30b-d745-4019-beff-dc20084e4c5d" providerId="ADAL" clId="{3C6D42B7-D9C6-4CED-8EE8-713813616A56}" dt="2025-12-22T19:31:20.692" v="93" actId="255"/>
        <pc:sldMkLst>
          <pc:docMk/>
          <pc:sldMk cId="2713260864" sldId="349"/>
        </pc:sldMkLst>
      </pc:sldChg>
      <pc:sldChg chg="modNotesTx">
        <pc:chgData name="Julianne Chu" userId="e8f7f30b-d745-4019-beff-dc20084e4c5d" providerId="ADAL" clId="{3C6D42B7-D9C6-4CED-8EE8-713813616A56}" dt="2025-12-22T19:28:50.483" v="37" actId="20577"/>
        <pc:sldMkLst>
          <pc:docMk/>
          <pc:sldMk cId="374940925" sldId="353"/>
        </pc:sldMkLst>
      </pc:sldChg>
      <pc:sldChg chg="modNotesTx">
        <pc:chgData name="Julianne Chu" userId="e8f7f30b-d745-4019-beff-dc20084e4c5d" providerId="ADAL" clId="{3C6D42B7-D9C6-4CED-8EE8-713813616A56}" dt="2025-12-22T19:28:07.137" v="15" actId="20577"/>
        <pc:sldMkLst>
          <pc:docMk/>
          <pc:sldMk cId="2227726505" sldId="354"/>
        </pc:sldMkLst>
      </pc:sldChg>
      <pc:sldChg chg="modNotesTx">
        <pc:chgData name="Julianne Chu" userId="e8f7f30b-d745-4019-beff-dc20084e4c5d" providerId="ADAL" clId="{3C6D42B7-D9C6-4CED-8EE8-713813616A56}" dt="2025-12-22T19:29:19.168" v="45" actId="20577"/>
        <pc:sldMkLst>
          <pc:docMk/>
          <pc:sldMk cId="2029148319" sldId="361"/>
        </pc:sldMkLst>
      </pc:sldChg>
      <pc:sldChg chg="modNotesTx">
        <pc:chgData name="Julianne Chu" userId="e8f7f30b-d745-4019-beff-dc20084e4c5d" providerId="ADAL" clId="{3C6D42B7-D9C6-4CED-8EE8-713813616A56}" dt="2025-12-22T19:28:56.601" v="39" actId="255"/>
        <pc:sldMkLst>
          <pc:docMk/>
          <pc:sldMk cId="2537825210" sldId="365"/>
        </pc:sldMkLst>
      </pc:sldChg>
      <pc:sldChg chg="modNotesTx">
        <pc:chgData name="Julianne Chu" userId="e8f7f30b-d745-4019-beff-dc20084e4c5d" providerId="ADAL" clId="{3C6D42B7-D9C6-4CED-8EE8-713813616A56}" dt="2025-12-22T19:29:52.001" v="55" actId="113"/>
        <pc:sldMkLst>
          <pc:docMk/>
          <pc:sldMk cId="2786696410" sldId="376"/>
        </pc:sldMkLst>
      </pc:sldChg>
      <pc:sldChg chg="modSp mod modNotesTx">
        <pc:chgData name="Julianne Chu" userId="e8f7f30b-d745-4019-beff-dc20084e4c5d" providerId="ADAL" clId="{3C6D42B7-D9C6-4CED-8EE8-713813616A56}" dt="2025-12-22T20:23:08.377" v="158" actId="20577"/>
        <pc:sldMkLst>
          <pc:docMk/>
          <pc:sldMk cId="1944291872" sldId="378"/>
        </pc:sldMkLst>
        <pc:spChg chg="mod">
          <ac:chgData name="Julianne Chu" userId="e8f7f30b-d745-4019-beff-dc20084e4c5d" providerId="ADAL" clId="{3C6D42B7-D9C6-4CED-8EE8-713813616A56}" dt="2025-12-22T20:23:08.377" v="158" actId="20577"/>
          <ac:spMkLst>
            <pc:docMk/>
            <pc:sldMk cId="1944291872" sldId="378"/>
            <ac:spMk id="48" creationId="{AE5050D8-C4E3-75E9-6DA7-5274F24F8599}"/>
          </ac:spMkLst>
        </pc:spChg>
      </pc:sldChg>
      <pc:sldChg chg="modNotesTx">
        <pc:chgData name="Julianne Chu" userId="e8f7f30b-d745-4019-beff-dc20084e4c5d" providerId="ADAL" clId="{3C6D42B7-D9C6-4CED-8EE8-713813616A56}" dt="2025-12-22T19:32:01.054" v="143" actId="255"/>
        <pc:sldMkLst>
          <pc:docMk/>
          <pc:sldMk cId="1519037629" sldId="381"/>
        </pc:sldMkLst>
      </pc:sldChg>
      <pc:sldChg chg="modNotesTx">
        <pc:chgData name="Julianne Chu" userId="e8f7f30b-d745-4019-beff-dc20084e4c5d" providerId="ADAL" clId="{3C6D42B7-D9C6-4CED-8EE8-713813616A56}" dt="2025-12-22T19:28:21.174" v="18" actId="2711"/>
        <pc:sldMkLst>
          <pc:docMk/>
          <pc:sldMk cId="42391485" sldId="383"/>
        </pc:sldMkLst>
      </pc:sldChg>
      <pc:sldChg chg="modNotesTx">
        <pc:chgData name="Julianne Chu" userId="e8f7f30b-d745-4019-beff-dc20084e4c5d" providerId="ADAL" clId="{3C6D42B7-D9C6-4CED-8EE8-713813616A56}" dt="2025-12-22T19:28:41.766" v="32" actId="20577"/>
        <pc:sldMkLst>
          <pc:docMk/>
          <pc:sldMk cId="3055177861" sldId="384"/>
        </pc:sldMkLst>
      </pc:sldChg>
      <pc:sldChg chg="modNotesTx">
        <pc:chgData name="Julianne Chu" userId="e8f7f30b-d745-4019-beff-dc20084e4c5d" providerId="ADAL" clId="{3C6D42B7-D9C6-4CED-8EE8-713813616A56}" dt="2025-12-22T19:29:04.840" v="41" actId="255"/>
        <pc:sldMkLst>
          <pc:docMk/>
          <pc:sldMk cId="3998049598" sldId="385"/>
        </pc:sldMkLst>
      </pc:sldChg>
      <pc:sldChg chg="modNotesTx">
        <pc:chgData name="Julianne Chu" userId="e8f7f30b-d745-4019-beff-dc20084e4c5d" providerId="ADAL" clId="{3C6D42B7-D9C6-4CED-8EE8-713813616A56}" dt="2025-12-22T19:28:15.897" v="17" actId="255"/>
        <pc:sldMkLst>
          <pc:docMk/>
          <pc:sldMk cId="774032213" sldId="387"/>
        </pc:sldMkLst>
      </pc:sldChg>
      <pc:sldChg chg="modNotesTx">
        <pc:chgData name="Julianne Chu" userId="e8f7f30b-d745-4019-beff-dc20084e4c5d" providerId="ADAL" clId="{3C6D42B7-D9C6-4CED-8EE8-713813616A56}" dt="2025-12-22T19:30:24.836" v="65" actId="20577"/>
        <pc:sldMkLst>
          <pc:docMk/>
          <pc:sldMk cId="2349571804" sldId="395"/>
        </pc:sldMkLst>
      </pc:sldChg>
      <pc:sldChg chg="modNotesTx">
        <pc:chgData name="Julianne Chu" userId="e8f7f30b-d745-4019-beff-dc20084e4c5d" providerId="ADAL" clId="{3C6D42B7-D9C6-4CED-8EE8-713813616A56}" dt="2025-12-22T19:30:13.425" v="61" actId="255"/>
        <pc:sldMkLst>
          <pc:docMk/>
          <pc:sldMk cId="35256602" sldId="396"/>
        </pc:sldMkLst>
      </pc:sldChg>
      <pc:sldChg chg="modNotesTx">
        <pc:chgData name="Julianne Chu" userId="e8f7f30b-d745-4019-beff-dc20084e4c5d" providerId="ADAL" clId="{3C6D42B7-D9C6-4CED-8EE8-713813616A56}" dt="2025-12-22T19:30:04.622" v="59" actId="20577"/>
        <pc:sldMkLst>
          <pc:docMk/>
          <pc:sldMk cId="2493135760" sldId="398"/>
        </pc:sldMkLst>
      </pc:sldChg>
      <pc:sldChg chg="modNotesTx">
        <pc:chgData name="Julianne Chu" userId="e8f7f30b-d745-4019-beff-dc20084e4c5d" providerId="ADAL" clId="{3C6D42B7-D9C6-4CED-8EE8-713813616A56}" dt="2025-12-22T19:30:41.309" v="71" actId="255"/>
        <pc:sldMkLst>
          <pc:docMk/>
          <pc:sldMk cId="2185995648" sldId="40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8499CB-CCCA-49AB-8068-34E8775FEEBA}" type="datetimeFigureOut">
              <a:t>22/12/2025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DF40F7-9DEE-4674-AEC7-65F61D18733B}" type="slidenum">
              <a:t>‹N°›</a:t>
            </a:fld>
            <a:endParaRPr lang="fr-FR"/>
          </a:p>
        </p:txBody>
      </p:sp>
    </p:spTree>
    <p:extLst>
      <p:ext uri="{BB962C8B-B14F-4D97-AF65-F5344CB8AC3E}">
        <p14:creationId xmlns:p14="http://schemas.microsoft.com/office/powerpoint/2010/main" val="4212745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britannica.com/event/Stonewall-riots" TargetMode="External"/><Relationship Id="rId7" Type="http://schemas.openxmlformats.org/officeDocument/2006/relationships/hyperlink" Target="https://lop.parl.ca/sites/PublicWebsite/default/fr_CA/ResearchPublications/201279E"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interligne.co/bar-le-truxx/" TargetMode="External"/><Relationship Id="rId5" Type="http://schemas.openxmlformats.org/officeDocument/2006/relationships/hyperlink" Target="https://ici.radio-canada.ca/nouvelle/1062535/40e-de-la-descente-policiere-du-bar-truxx-un-tournant-pour-les-droits-des-homosexuels" TargetMode="External"/><Relationship Id="rId4" Type="http://schemas.openxmlformats.org/officeDocument/2006/relationships/hyperlink" Target="https://guides.loc.gov/lgbtq-studies/stonewall-era/?loclr=bloglaw"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lesoleil.com/2011/11/28/sida-de-lhysterie-collective-a-lindifference-466b640c4c4b72ecf58e9404dc314b9d/"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cdn-contenu.quebec.ca/cdn-contenu/adm/gouv/homophobie-transphobie/FE-feuillet-Chronologie-LGBTQplus-QC-Ca-FR-SCF.pdf" TargetMode="External"/><Relationship Id="rId5" Type="http://schemas.openxmlformats.org/officeDocument/2006/relationships/hyperlink" Target="https://www.ourcommons.ca/Archives/committee/351/shiv/evidence/11_95-05-09/shiv11_blk-e.html?utm_source=chatgpt.com" TargetMode="External"/><Relationship Id="rId4" Type="http://schemas.openxmlformats.org/officeDocument/2006/relationships/hyperlink" Target="https://ici.radio-canada.ca/nouvelle/1156663/vih-sida-chronologie-histoire"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unik.caij.qc.ca/recherche#q=%40sujet%3D%22Personnes%20homosexuelles%20--%20Mariage%20--%20Droit%22&amp;t=unik&amp;sort=relevancy&amp;f:caij-unik-checkboxes=[Doctrine,Jurisprudence,L%C3%A9gislation]&amp;m=detailed&amp;i=3&amp;bp=result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unik.caij.qc.ca/recherche#q=%40sujet%3D%22Personnes%20homosexuelles%20--%20Mariage%20--%20Droit%22&amp;t=unik&amp;sort=relevancy&amp;f:caij-unik-checkboxes=[Doctrine,Jurisprudence,L%C3%A9gislation]&amp;m=detailed&amp;i=3&amp;bp=result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unik.caij.qc.ca/recherche#q=%40sujet%3D%22Personnes%20homosexuelles%20--%20Mariage%20--%20Droit%22&amp;t=unik&amp;sort=relevancy&amp;f:caij-unik-checkboxes=[Doctrine,Jurisprudence,L%C3%A9gislation]&amp;m=detailed&amp;i=3&amp;bp=result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unik.caij.qc.ca/recherche#q=%40sujet%3D%22Personnes%20homosexuelles%20--%20Mariage%20--%20Droit%22&amp;t=unik&amp;sort=relevancy&amp;f:caij-unik-checkboxes=[Doctrine,Jurisprudence,L%C3%A9gislation]&amp;m=detailed&amp;i=3&amp;bp=result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unik.caij.qc.ca/recherche#q=%40sujet%3D%22Personnes%20homosexuelles%20--%20Mariage%20--%20Droit%22&amp;t=unik&amp;sort=relevancy&amp;f:caij-unik-checkboxes=[Doctrine,Jurisprudence,L%C3%A9gislation]&amp;m=detailed&amp;i=3&amp;bp=result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unik.caij.qc.ca/recherche#q=%40sujet%3D%22Personnes%20homosexuelles%20--%20Mariage%20--%20Droit%22&amp;t=unik&amp;sort=relevancy&amp;f:caij-unik-checkboxes=[Doctrine,Jurisprudence,L%C3%A9gislation]&amp;m=detailed&amp;i=3&amp;bp=result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unik.caij.qc.ca/recherche#t=unik&amp;sort=relevancy&amp;m=detailed&amp;unikid=56897"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unik.caij.qc.ca/recherche#q=%40sujet%3D%22Personnes%20homosexuelles%20--%20Mariage%20--%20Droit%22&amp;t=unik&amp;sort=relevancy&amp;f:caij-unik-checkboxes=[Doctrine,Jurisprudence,L%C3%A9gislation]&amp;m=detailed&amp;i=3&amp;bp=results"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unik.caij.qc.ca/recherche#t=unik&amp;sort=relevancy&amp;m=detailed&amp;unikid=56897"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unik.caij.qc.ca/recherche#q=%40sujet%3D%22Personnes%20homosexuelles%20--%20Mariage%20--%20Droit%22&amp;t=unik&amp;sort=relevancy&amp;f:caij-unik-checkboxes=[Doctrine,Jurisprudence,L%C3%A9gislation]&amp;m=detailed&amp;i=3&amp;bp=result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canlii.ca/t/1cq14"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canlii.ca/t/gnt50"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bbc.com/news/magazine-17351133"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CA"/>
          </a:p>
        </p:txBody>
      </p:sp>
      <p:sp>
        <p:nvSpPr>
          <p:cNvPr id="3" name="Espace réservé des notes 2"/>
          <p:cNvSpPr>
            <a:spLocks noGrp="1"/>
          </p:cNvSpPr>
          <p:nvPr>
            <p:ph type="body" idx="1"/>
          </p:nvPr>
        </p:nvSpPr>
        <p:spPr/>
        <p:txBody>
          <a:bodyPr/>
          <a:lstStyle/>
          <a:p>
            <a:r>
              <a:rPr lang="en-CA" sz="1200" b="1" dirty="0">
                <a:solidFill>
                  <a:schemeClr val="tx1"/>
                </a:solidFill>
                <a:latin typeface="Arial" panose="020B0604020202020204" pitchFamily="34" charset="0"/>
                <a:cs typeface="Arial" panose="020B0604020202020204" pitchFamily="34" charset="0"/>
              </a:rPr>
              <a:t>NOTES FOR THE TEACHER</a:t>
            </a:r>
            <a:endParaRPr lang="en-CA" sz="1200" dirty="0">
              <a:solidFill>
                <a:schemeClr val="tx1"/>
              </a:solidFill>
              <a:latin typeface="Arial" panose="020B0604020202020204" pitchFamily="34" charset="0"/>
              <a:cs typeface="Arial" panose="020B0604020202020204" pitchFamily="34" charset="0"/>
            </a:endParaRPr>
          </a:p>
          <a:p>
            <a:endParaRPr lang="en-CA" sz="1200" dirty="0">
              <a:solidFill>
                <a:schemeClr val="tx1"/>
              </a:solidFill>
              <a:latin typeface="Arial" panose="020B0604020202020204" pitchFamily="34" charset="0"/>
              <a:cs typeface="Arial" panose="020B0604020202020204" pitchFamily="34" charset="0"/>
            </a:endParaRPr>
          </a:p>
          <a:p>
            <a:r>
              <a:rPr lang="en-CA" sz="1200" dirty="0">
                <a:solidFill>
                  <a:schemeClr val="tx1"/>
                </a:solidFill>
                <a:latin typeface="Arial" panose="020B0604020202020204" pitchFamily="34" charset="0"/>
                <a:cs typeface="Arial" panose="020B0604020202020204" pitchFamily="34" charset="0"/>
              </a:rPr>
              <a:t>This PowerPoint presentation is a tool to</a:t>
            </a:r>
            <a:r>
              <a:rPr lang="en-CA" sz="1200" baseline="0" dirty="0">
                <a:solidFill>
                  <a:schemeClr val="tx1"/>
                </a:solidFill>
                <a:latin typeface="Arial" panose="020B0604020202020204" pitchFamily="34" charset="0"/>
                <a:cs typeface="Arial" panose="020B0604020202020204" pitchFamily="34" charset="0"/>
              </a:rPr>
              <a:t> assist you in leading the</a:t>
            </a:r>
            <a:r>
              <a:rPr lang="en-CA" sz="1200" dirty="0">
                <a:solidFill>
                  <a:schemeClr val="tx1"/>
                </a:solidFill>
                <a:latin typeface="Arial" panose="020B0604020202020204" pitchFamily="34" charset="0"/>
                <a:cs typeface="Arial" panose="020B0604020202020204" pitchFamily="34" charset="0"/>
              </a:rPr>
              <a:t> activity “The Evolution of a Right: Same-Sex Marriage”.</a:t>
            </a:r>
          </a:p>
          <a:p>
            <a:endParaRPr lang="en-CA" sz="1200" dirty="0">
              <a:solidFill>
                <a:schemeClr val="tx1"/>
              </a:solidFill>
              <a:latin typeface="Arial" panose="020B0604020202020204" pitchFamily="34" charset="0"/>
              <a:cs typeface="Arial" panose="020B0604020202020204" pitchFamily="34" charset="0"/>
            </a:endParaRPr>
          </a:p>
          <a:p>
            <a:r>
              <a:rPr lang="en-CA" sz="1200" noProof="0" dirty="0">
                <a:latin typeface="Arial" panose="020B0604020202020204" pitchFamily="34" charset="0"/>
                <a:cs typeface="Arial" panose="020B0604020202020204" pitchFamily="34" charset="0"/>
              </a:rPr>
              <a:t>The proposed exercises are ready-to-use suggestions to lead the activity and encourage student participation</a:t>
            </a:r>
            <a:r>
              <a:rPr lang="en-CA" sz="1200" dirty="0">
                <a:solidFill>
                  <a:schemeClr val="tx1"/>
                </a:solidFill>
                <a:latin typeface="Arial" panose="020B0604020202020204" pitchFamily="34" charset="0"/>
                <a:cs typeface="Arial" panose="020B0604020202020204" pitchFamily="34" charset="0"/>
              </a:rPr>
              <a:t>. </a:t>
            </a:r>
          </a:p>
          <a:p>
            <a:endParaRPr lang="en-CA" sz="1200" dirty="0">
              <a:solidFill>
                <a:schemeClr val="tx1"/>
              </a:solidFill>
              <a:latin typeface="Arial" panose="020B0604020202020204" pitchFamily="34" charset="0"/>
              <a:cs typeface="Arial" panose="020B0604020202020204" pitchFamily="34" charset="0"/>
            </a:endParaRPr>
          </a:p>
          <a:p>
            <a:r>
              <a:rPr lang="en-CA" sz="1200" noProof="0" dirty="0">
                <a:latin typeface="Arial" panose="020B0604020202020204" pitchFamily="34" charset="0"/>
                <a:cs typeface="Arial" panose="020B0604020202020204" pitchFamily="34" charset="0"/>
              </a:rPr>
              <a:t>The comments accompanying the slides include NOTES FOR THE TEACHER, providing specific information for the activity</a:t>
            </a:r>
            <a:r>
              <a:rPr lang="en-CA" sz="1200" dirty="0">
                <a:solidFill>
                  <a:schemeClr val="tx1"/>
                </a:solidFill>
                <a:latin typeface="Arial" panose="020B0604020202020204" pitchFamily="34" charset="0"/>
                <a:cs typeface="Arial" panose="020B0604020202020204" pitchFamily="34" charset="0"/>
              </a:rPr>
              <a:t>.</a:t>
            </a:r>
          </a:p>
          <a:p>
            <a:endParaRPr lang="en-CA" sz="1200" dirty="0">
              <a:solidFill>
                <a:schemeClr val="tx1"/>
              </a:solidFill>
              <a:latin typeface="Arial" panose="020B0604020202020204" pitchFamily="34" charset="0"/>
              <a:cs typeface="Arial" panose="020B0604020202020204" pitchFamily="34" charset="0"/>
            </a:endParaRPr>
          </a:p>
          <a:p>
            <a:endParaRPr lang="en-CA" sz="1200" dirty="0">
              <a:latin typeface="Arial" panose="020B0604020202020204" pitchFamily="34" charset="0"/>
              <a:cs typeface="Arial" panose="020B0604020202020204" pitchFamily="34" charset="0"/>
            </a:endParaRPr>
          </a:p>
          <a:p>
            <a:endParaRPr lang="en-CA" sz="1200" dirty="0">
              <a:latin typeface="Arial" panose="020B0604020202020204" pitchFamily="34" charset="0"/>
              <a:cs typeface="Arial" panose="020B0604020202020204" pitchFamily="34" charset="0"/>
            </a:endParaRPr>
          </a:p>
          <a:p>
            <a:endParaRPr lang="en-CA" sz="1200" dirty="0">
              <a:latin typeface="Arial" panose="020B0604020202020204" pitchFamily="34" charset="0"/>
              <a:cs typeface="Arial" panose="020B0604020202020204" pitchFamily="34" charset="0"/>
            </a:endParaRPr>
          </a:p>
          <a:p>
            <a:endParaRPr lang="en-CA" sz="1200" dirty="0">
              <a:latin typeface="Arial" panose="020B0604020202020204" pitchFamily="34" charset="0"/>
              <a:cs typeface="Arial" panose="020B0604020202020204" pitchFamily="34" charset="0"/>
            </a:endParaRPr>
          </a:p>
          <a:p>
            <a:r>
              <a:rPr lang="en-CA" sz="1200" dirty="0">
                <a:latin typeface="Arial" panose="020B0604020202020204" pitchFamily="34" charset="0"/>
                <a:cs typeface="Arial" panose="020B0604020202020204" pitchFamily="34" charset="0"/>
              </a:rPr>
              <a:t>©  </a:t>
            </a:r>
            <a:r>
              <a:rPr lang="en-CA" sz="1200" dirty="0" err="1">
                <a:latin typeface="Arial" panose="020B0604020202020204" pitchFamily="34" charset="0"/>
                <a:cs typeface="Arial" panose="020B0604020202020204" pitchFamily="34" charset="0"/>
              </a:rPr>
              <a:t>Éducaloi</a:t>
            </a:r>
            <a:r>
              <a:rPr lang="en-CA" sz="1200" dirty="0">
                <a:latin typeface="Arial" panose="020B0604020202020204" pitchFamily="34" charset="0"/>
                <a:cs typeface="Arial" panose="020B0604020202020204" pitchFamily="34" charset="0"/>
              </a:rPr>
              <a:t>, </a:t>
            </a:r>
            <a:r>
              <a:rPr lang="en-CA" sz="1200" u="sng" dirty="0">
                <a:latin typeface="Arial" panose="020B0604020202020204" pitchFamily="34" charset="0"/>
                <a:cs typeface="Arial" panose="020B0604020202020204" pitchFamily="34" charset="0"/>
              </a:rPr>
              <a:t>2025</a:t>
            </a:r>
            <a:r>
              <a:rPr lang="en-CA" sz="1200" dirty="0">
                <a:latin typeface="Arial" panose="020B0604020202020204" pitchFamily="34" charset="0"/>
                <a:cs typeface="Arial" panose="020B0604020202020204" pitchFamily="34" charset="0"/>
              </a:rPr>
              <a:t>. </a:t>
            </a:r>
            <a:r>
              <a:rPr lang="en-CA" sz="1200" noProof="0" dirty="0">
                <a:latin typeface="Arial" panose="020B0604020202020204" pitchFamily="34" charset="0"/>
                <a:cs typeface="Arial" panose="020B0604020202020204" pitchFamily="34" charset="0"/>
              </a:rPr>
              <a:t>This material is the exclusive property of </a:t>
            </a:r>
            <a:r>
              <a:rPr lang="en-CA" sz="1200" noProof="0" dirty="0" err="1">
                <a:latin typeface="Arial" panose="020B0604020202020204" pitchFamily="34" charset="0"/>
                <a:cs typeface="Arial" panose="020B0604020202020204" pitchFamily="34" charset="0"/>
              </a:rPr>
              <a:t>Éducaloi</a:t>
            </a:r>
            <a:r>
              <a:rPr lang="en-CA" sz="1200" dirty="0">
                <a:latin typeface="Arial" panose="020B0604020202020204" pitchFamily="34" charset="0"/>
                <a:cs typeface="Arial" panose="020B0604020202020204" pitchFamily="34" charset="0"/>
              </a:rPr>
              <a:t>.  </a:t>
            </a:r>
          </a:p>
          <a:p>
            <a:r>
              <a:rPr lang="en-CA" sz="1200" noProof="0" dirty="0">
                <a:latin typeface="Arial" panose="020B0604020202020204" pitchFamily="34" charset="0"/>
                <a:cs typeface="Arial" panose="020B0604020202020204" pitchFamily="34" charset="0"/>
              </a:rPr>
              <a:t>Note that the law is in constant evolution. This document is up to date on </a:t>
            </a:r>
            <a:r>
              <a:rPr lang="en-CA" sz="1200" i="0" u="none" noProof="0" dirty="0">
                <a:latin typeface="Arial" panose="020B0604020202020204" pitchFamily="34" charset="0"/>
                <a:cs typeface="Arial" panose="020B0604020202020204" pitchFamily="34" charset="0"/>
              </a:rPr>
              <a:t>August 1,</a:t>
            </a:r>
            <a:r>
              <a:rPr lang="en-CA" sz="1200" i="0" u="none" dirty="0">
                <a:latin typeface="Arial" panose="020B0604020202020204" pitchFamily="34" charset="0"/>
                <a:cs typeface="Arial" panose="020B0604020202020204" pitchFamily="34" charset="0"/>
              </a:rPr>
              <a:t> 2025</a:t>
            </a:r>
            <a:r>
              <a:rPr lang="en-CA" sz="1200" u="none" dirty="0">
                <a:latin typeface="Arial" panose="020B0604020202020204" pitchFamily="34" charset="0"/>
                <a:cs typeface="Arial" panose="020B0604020202020204" pitchFamily="34" charset="0"/>
              </a:rPr>
              <a:t>. </a:t>
            </a:r>
          </a:p>
        </p:txBody>
      </p:sp>
      <p:sp>
        <p:nvSpPr>
          <p:cNvPr id="4" name="Espace réservé du numéro de diapositive 3"/>
          <p:cNvSpPr>
            <a:spLocks noGrp="1"/>
          </p:cNvSpPr>
          <p:nvPr>
            <p:ph type="sldNum" sz="quarter" idx="5"/>
          </p:nvPr>
        </p:nvSpPr>
        <p:spPr/>
        <p:txBody>
          <a:bodyPr/>
          <a:lstStyle/>
          <a:p>
            <a:fld id="{ADDF40F7-9DEE-4674-AEC7-65F61D18733B}" type="slidenum">
              <a:t>1</a:t>
            </a:fld>
            <a:endParaRPr lang="fr-FR"/>
          </a:p>
        </p:txBody>
      </p:sp>
    </p:spTree>
    <p:extLst>
      <p:ext uri="{BB962C8B-B14F-4D97-AF65-F5344CB8AC3E}">
        <p14:creationId xmlns:p14="http://schemas.microsoft.com/office/powerpoint/2010/main" val="2603845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CA"/>
          </a:p>
        </p:txBody>
      </p:sp>
      <p:sp>
        <p:nvSpPr>
          <p:cNvPr id="3" name="Espace réservé des notes 2"/>
          <p:cNvSpPr>
            <a:spLocks noGrp="1"/>
          </p:cNvSpPr>
          <p:nvPr>
            <p:ph type="body" idx="1"/>
          </p:nvPr>
        </p:nvSpPr>
        <p:spPr/>
        <p:txBody>
          <a:bodyPr/>
          <a:lstStyle/>
          <a:p>
            <a:pPr marL="0" indent="0">
              <a:buFont typeface="Wingdings" panose="05000000000000000000" pitchFamily="2" charset="2"/>
              <a:buNone/>
            </a:pPr>
            <a:r>
              <a:rPr lang="en-CA" sz="1200" b="1" noProof="0" dirty="0">
                <a:latin typeface="Arial" panose="020B0604020202020204" pitchFamily="34" charset="0"/>
                <a:cs typeface="Arial" panose="020B0604020202020204" pitchFamily="34" charset="0"/>
              </a:rPr>
              <a:t>NOTES FOR THE TEACHER</a:t>
            </a:r>
          </a:p>
          <a:p>
            <a:pPr marL="228600" indent="-228600">
              <a:buFont typeface="Wingdings" panose="05000000000000000000" pitchFamily="2" charset="2"/>
              <a:buChar char="q"/>
            </a:pPr>
            <a:r>
              <a:rPr lang="en-CA" sz="1200" b="0" noProof="0" dirty="0">
                <a:latin typeface="Arial" panose="020B0604020202020204" pitchFamily="34" charset="0"/>
                <a:cs typeface="Arial" panose="020B0604020202020204" pitchFamily="34" charset="0"/>
              </a:rPr>
              <a:t>Ask the students the question on the slide and wait for a few answers.</a:t>
            </a:r>
          </a:p>
          <a:p>
            <a:pPr marL="228600" indent="-228600">
              <a:buFont typeface="Wingdings" panose="05000000000000000000" pitchFamily="2" charset="2"/>
              <a:buChar char="q"/>
            </a:pPr>
            <a:r>
              <a:rPr lang="en-CA" sz="1200" b="0" noProof="0" dirty="0">
                <a:latin typeface="Arial" panose="020B0604020202020204" pitchFamily="34" charset="0"/>
                <a:cs typeface="Arial" panose="020B0604020202020204" pitchFamily="34" charset="0"/>
              </a:rPr>
              <a:t>Tell the students: </a:t>
            </a:r>
            <a:endParaRPr lang="en-CA" sz="1200" b="1" noProof="0" dirty="0">
              <a:latin typeface="Arial" panose="020B0604020202020204" pitchFamily="34" charset="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noProof="0" dirty="0">
                <a:latin typeface="Arial" panose="020B0604020202020204" pitchFamily="34" charset="0"/>
                <a:cs typeface="Arial" panose="020B0604020202020204" pitchFamily="34" charset="0"/>
              </a:rPr>
              <a:t>Today, we’re going to talk a lot about marriage. But first, it’s important to know that there are several ways of “being in a couple.“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noProof="0" dirty="0">
                <a:latin typeface="Arial" panose="020B0604020202020204" pitchFamily="34" charset="0"/>
                <a:cs typeface="Arial" panose="020B0604020202020204" pitchFamily="34" charset="0"/>
              </a:rPr>
              <a:t>Understanding these different forms of relationships will help us better understand what marriage represents.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sz="1200" b="0" noProof="0" dirty="0">
                <a:latin typeface="Arial" panose="020B0604020202020204" pitchFamily="34" charset="0"/>
                <a:cs typeface="Arial" panose="020B0604020202020204" pitchFamily="34" charset="0"/>
              </a:rPr>
              <a:t>Explain their differences (see below).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CA" sz="1200" b="0"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CA" sz="1200" b="1" noProof="0" dirty="0">
                <a:latin typeface="Arial" panose="020B0604020202020204" pitchFamily="34" charset="0"/>
                <a:cs typeface="Arial" panose="020B0604020202020204" pitchFamily="34" charset="0"/>
              </a:rPr>
              <a:t>INFORMATION FOR THE STUDENTS</a:t>
            </a:r>
            <a:endParaRPr lang="en-CA" sz="1200" b="0" noProof="0" dirty="0">
              <a:latin typeface="Arial" panose="020B0604020202020204" pitchFamily="34" charset="0"/>
              <a:cs typeface="Arial" panose="020B0604020202020204" pitchFamily="34" charset="0"/>
            </a:endParaRPr>
          </a:p>
          <a:p>
            <a:pPr marL="0" indent="0">
              <a:buFont typeface="+mj-lt"/>
              <a:buNone/>
            </a:pPr>
            <a:endParaRPr lang="en-CA" sz="1200" b="0" noProof="0" dirty="0">
              <a:latin typeface="Arial" panose="020B0604020202020204" pitchFamily="34" charset="0"/>
              <a:cs typeface="Arial" panose="020B0604020202020204" pitchFamily="34" charset="0"/>
            </a:endParaRPr>
          </a:p>
          <a:p>
            <a:pPr marL="0" indent="0">
              <a:buFont typeface="+mj-lt"/>
              <a:buNone/>
            </a:pPr>
            <a:r>
              <a:rPr lang="en-CA" sz="1200" b="0" noProof="0" dirty="0">
                <a:latin typeface="Arial" panose="020B0604020202020204" pitchFamily="34" charset="0"/>
                <a:cs typeface="Arial" panose="020B0604020202020204" pitchFamily="34" charset="0"/>
              </a:rPr>
              <a:t>1. </a:t>
            </a:r>
            <a:r>
              <a:rPr lang="en-CA" sz="1200" b="1" noProof="0" dirty="0">
                <a:latin typeface="Arial" panose="020B0604020202020204" pitchFamily="34" charset="0"/>
                <a:cs typeface="Arial" panose="020B0604020202020204" pitchFamily="34" charset="0"/>
              </a:rPr>
              <a:t>Romantic relationship</a:t>
            </a:r>
          </a:p>
          <a:p>
            <a:pPr marL="171450" indent="-171450">
              <a:buFont typeface="Wingdings" panose="05000000000000000000" pitchFamily="2" charset="2"/>
              <a:buChar char="q"/>
            </a:pPr>
            <a:r>
              <a:rPr lang="en-CA" sz="1200" b="0" noProof="0" dirty="0">
                <a:latin typeface="Arial" panose="020B0604020202020204" pitchFamily="34" charset="0"/>
                <a:cs typeface="Arial" panose="020B0604020202020204" pitchFamily="34" charset="0"/>
              </a:rPr>
              <a:t>A “romantic relationship” is the simplest way to be in a couple. </a:t>
            </a:r>
          </a:p>
          <a:p>
            <a:pPr marL="171450" indent="-171450">
              <a:buFont typeface="Wingdings" panose="05000000000000000000" pitchFamily="2" charset="2"/>
              <a:buChar char="q"/>
            </a:pPr>
            <a:r>
              <a:rPr lang="en-CA" sz="1200" b="0" noProof="0" dirty="0">
                <a:latin typeface="Arial" panose="020B0604020202020204" pitchFamily="34" charset="0"/>
                <a:cs typeface="Arial" panose="020B0604020202020204" pitchFamily="34" charset="0"/>
              </a:rPr>
              <a:t>It’s when one dates a person, whether or not it’s exclusive. </a:t>
            </a:r>
          </a:p>
          <a:p>
            <a:pPr marL="171450" indent="-171450">
              <a:buFont typeface="Wingdings" panose="05000000000000000000" pitchFamily="2" charset="2"/>
              <a:buChar char="q"/>
            </a:pPr>
            <a:r>
              <a:rPr lang="en-CA" sz="1200" b="0" noProof="0" dirty="0">
                <a:latin typeface="Arial" panose="020B0604020202020204" pitchFamily="34" charset="0"/>
                <a:cs typeface="Arial" panose="020B0604020202020204" pitchFamily="34" charset="0"/>
              </a:rPr>
              <a:t>In principle, people in romantic relationships have no legal responsibility towards each other. </a:t>
            </a:r>
          </a:p>
          <a:p>
            <a:pPr marL="628650" lvl="1" indent="-171450">
              <a:buFont typeface="Arial" panose="020B0604020202020204" pitchFamily="34" charset="0"/>
              <a:buChar char="•"/>
            </a:pPr>
            <a:r>
              <a:rPr lang="en-CA" sz="1200" b="0" noProof="0" dirty="0">
                <a:latin typeface="Arial" panose="020B0604020202020204" pitchFamily="34" charset="0"/>
                <a:cs typeface="Arial" panose="020B0604020202020204" pitchFamily="34" charset="0"/>
              </a:rPr>
              <a:t>The government is not aware of the relationship. </a:t>
            </a:r>
          </a:p>
          <a:p>
            <a:pPr marL="628650" lvl="1" indent="-171450">
              <a:buFont typeface="Arial" panose="020B0604020202020204" pitchFamily="34" charset="0"/>
              <a:buChar char="•"/>
            </a:pPr>
            <a:r>
              <a:rPr lang="en-CA" sz="1200" b="0" noProof="0" dirty="0">
                <a:latin typeface="Arial" panose="020B0604020202020204" pitchFamily="34" charset="0"/>
                <a:cs typeface="Arial" panose="020B0604020202020204" pitchFamily="34" charset="0"/>
              </a:rPr>
              <a:t>No law applies to the relationship in case of separation. </a:t>
            </a:r>
            <a:br>
              <a:rPr lang="en-CA" sz="1200" b="0" noProof="0" dirty="0">
                <a:latin typeface="Arial" panose="020B0604020202020204" pitchFamily="34" charset="0"/>
                <a:cs typeface="Arial" panose="020B0604020202020204" pitchFamily="34" charset="0"/>
              </a:rPr>
            </a:br>
            <a:endParaRPr lang="en-CA" sz="1200" b="0" noProof="0" dirty="0">
              <a:latin typeface="Arial" panose="020B0604020202020204" pitchFamily="34" charset="0"/>
              <a:cs typeface="Arial" panose="020B0604020202020204" pitchFamily="34" charset="0"/>
            </a:endParaRPr>
          </a:p>
          <a:p>
            <a:pPr marL="0" indent="0">
              <a:buFont typeface="+mj-lt"/>
              <a:buNone/>
            </a:pPr>
            <a:r>
              <a:rPr lang="en-CA" sz="1200" b="1" noProof="0" dirty="0">
                <a:latin typeface="Arial" panose="020B0604020202020204" pitchFamily="34" charset="0"/>
                <a:cs typeface="Arial" panose="020B0604020202020204" pitchFamily="34" charset="0"/>
              </a:rPr>
              <a:t>2. Common-law relationship</a:t>
            </a:r>
          </a:p>
          <a:p>
            <a:pPr marL="171450" indent="-171450">
              <a:buFont typeface="Wingdings" panose="05000000000000000000" pitchFamily="2" charset="2"/>
              <a:buChar char="q"/>
            </a:pPr>
            <a:r>
              <a:rPr lang="en-CA" sz="1200" b="0" noProof="0" dirty="0">
                <a:latin typeface="Arial" panose="020B0604020202020204" pitchFamily="34" charset="0"/>
                <a:cs typeface="Arial" panose="020B0604020202020204" pitchFamily="34" charset="0"/>
              </a:rPr>
              <a:t>A common-law (also known as “de facto”) relationship is when two people live together as a couple </a:t>
            </a:r>
            <a:r>
              <a:rPr lang="en-CA" sz="1200" b="1" noProof="0" dirty="0">
                <a:latin typeface="Arial" panose="020B0604020202020204" pitchFamily="34" charset="0"/>
                <a:cs typeface="Arial" panose="020B0604020202020204" pitchFamily="34" charset="0"/>
              </a:rPr>
              <a:t>without getting married</a:t>
            </a:r>
            <a:r>
              <a:rPr lang="en-CA" sz="1200" b="0" noProof="0" dirty="0">
                <a:latin typeface="Arial" panose="020B0604020202020204" pitchFamily="34" charset="0"/>
                <a:cs typeface="Arial" panose="020B0604020202020204" pitchFamily="34" charset="0"/>
              </a:rPr>
              <a:t>.</a:t>
            </a:r>
          </a:p>
          <a:p>
            <a:pPr marL="171450" indent="-171450">
              <a:buFont typeface="Wingdings" panose="05000000000000000000" pitchFamily="2" charset="2"/>
              <a:buChar char="q"/>
            </a:pPr>
            <a:r>
              <a:rPr lang="en-CA" sz="1200" b="0" noProof="0" dirty="0">
                <a:latin typeface="Arial" panose="020B0604020202020204" pitchFamily="34" charset="0"/>
                <a:cs typeface="Arial" panose="020B0604020202020204" pitchFamily="34" charset="0"/>
              </a:rPr>
              <a:t>Someone</a:t>
            </a:r>
            <a:r>
              <a:rPr lang="en-CA" sz="1200" b="0" baseline="0" noProof="0" dirty="0">
                <a:latin typeface="Arial" panose="020B0604020202020204" pitchFamily="34" charset="0"/>
                <a:cs typeface="Arial" panose="020B0604020202020204" pitchFamily="34" charset="0"/>
              </a:rPr>
              <a:t> is</a:t>
            </a:r>
            <a:r>
              <a:rPr lang="en-CA" sz="1200" b="0" noProof="0" dirty="0">
                <a:latin typeface="Arial" panose="020B0604020202020204" pitchFamily="34" charset="0"/>
                <a:cs typeface="Arial" panose="020B0604020202020204" pitchFamily="34" charset="0"/>
              </a:rPr>
              <a:t> in a common-law relationship when they’ve been living with another person for at least one year (sometimes two years, depending on the laws).</a:t>
            </a:r>
          </a:p>
          <a:p>
            <a:pPr marL="628650" lvl="1" indent="-171450">
              <a:buFont typeface="Arial" panose="020B0604020202020204" pitchFamily="34" charset="0"/>
              <a:buChar char="•"/>
            </a:pPr>
            <a:r>
              <a:rPr lang="en-CA" sz="1200" b="0" noProof="0" dirty="0">
                <a:latin typeface="Arial" panose="020B0604020202020204" pitchFamily="34" charset="0"/>
                <a:cs typeface="Arial" panose="020B0604020202020204" pitchFamily="34" charset="0"/>
              </a:rPr>
              <a:t>It’s not necessary to marry or sign anything to be in a common-law relationship. Some laws will start to apply as soon as a couple have been living together for one year. </a:t>
            </a:r>
          </a:p>
          <a:p>
            <a:pPr marL="628650" lvl="1" indent="-171450">
              <a:buFont typeface="Arial" panose="020B0604020202020204" pitchFamily="34" charset="0"/>
              <a:buChar char="•"/>
            </a:pPr>
            <a:r>
              <a:rPr lang="en-CA" sz="1200" b="0" noProof="0" dirty="0">
                <a:latin typeface="Arial" panose="020B0604020202020204" pitchFamily="34" charset="0"/>
                <a:cs typeface="Arial" panose="020B0604020202020204" pitchFamily="34" charset="0"/>
              </a:rPr>
              <a:t>People in common-law relationships have fewer rights than married people. For example, they cannot ask for alimony (support payments) from the</a:t>
            </a:r>
            <a:r>
              <a:rPr lang="en-CA" sz="1200" b="0" baseline="0" noProof="0" dirty="0">
                <a:latin typeface="Arial" panose="020B0604020202020204" pitchFamily="34" charset="0"/>
                <a:cs typeface="Arial" panose="020B0604020202020204" pitchFamily="34" charset="0"/>
              </a:rPr>
              <a:t> other person</a:t>
            </a:r>
            <a:r>
              <a:rPr lang="en-CA" sz="1200" b="0" noProof="0" dirty="0">
                <a:latin typeface="Arial" panose="020B0604020202020204" pitchFamily="34" charset="0"/>
                <a:cs typeface="Arial" panose="020B0604020202020204" pitchFamily="34" charset="0"/>
              </a:rPr>
              <a:t> in the event of separation.</a:t>
            </a:r>
          </a:p>
          <a:p>
            <a:pPr marL="628650" lvl="1" indent="-171450">
              <a:buFont typeface="Arial" panose="020B0604020202020204" pitchFamily="34" charset="0"/>
              <a:buChar char="•"/>
            </a:pPr>
            <a:endParaRPr lang="en-CA" sz="1200" b="0" noProof="0" dirty="0">
              <a:latin typeface="Arial" panose="020B0604020202020204" pitchFamily="34" charset="0"/>
              <a:cs typeface="Arial" panose="020B0604020202020204" pitchFamily="34" charset="0"/>
            </a:endParaRPr>
          </a:p>
          <a:p>
            <a:pPr marL="0" indent="0">
              <a:buFont typeface="+mj-lt"/>
              <a:buNone/>
            </a:pPr>
            <a:r>
              <a:rPr lang="en-CA" sz="1200" b="1" noProof="0" dirty="0">
                <a:latin typeface="Arial" panose="020B0604020202020204" pitchFamily="34" charset="0"/>
                <a:cs typeface="Arial" panose="020B0604020202020204" pitchFamily="34" charset="0"/>
              </a:rPr>
              <a:t>3. Civil union</a:t>
            </a:r>
          </a:p>
          <a:p>
            <a:pPr marL="171450" indent="-171450">
              <a:buFont typeface="Wingdings" panose="05000000000000000000" pitchFamily="2" charset="2"/>
              <a:buChar char="q"/>
            </a:pPr>
            <a:r>
              <a:rPr lang="en-CA" sz="1200" b="0" noProof="0" dirty="0">
                <a:latin typeface="Arial" panose="020B0604020202020204" pitchFamily="34" charset="0"/>
                <a:cs typeface="Arial" panose="020B0604020202020204" pitchFamily="34" charset="0"/>
              </a:rPr>
              <a:t>A form of official union in Quebec since  2002. It doesn’t exist elsewhere in Canada.</a:t>
            </a:r>
          </a:p>
          <a:p>
            <a:pPr marL="171450" indent="-171450">
              <a:buFont typeface="Wingdings" panose="05000000000000000000" pitchFamily="2" charset="2"/>
              <a:buChar char="q"/>
            </a:pPr>
            <a:r>
              <a:rPr lang="en-CA" sz="1200" b="0" noProof="0" dirty="0">
                <a:latin typeface="Arial" panose="020B0604020202020204" pitchFamily="34" charset="0"/>
                <a:cs typeface="Arial" panose="020B0604020202020204" pitchFamily="34" charset="0"/>
              </a:rPr>
              <a:t>It’s almost identical to marriage. </a:t>
            </a:r>
          </a:p>
          <a:p>
            <a:pPr marL="628650" lvl="1" indent="-171450">
              <a:buFont typeface="Arial" panose="020B0604020202020204" pitchFamily="34" charset="0"/>
              <a:buChar char="•"/>
            </a:pPr>
            <a:r>
              <a:rPr lang="en-CA" sz="1200" b="0" noProof="0" dirty="0">
                <a:latin typeface="Arial" panose="020B0604020202020204" pitchFamily="34" charset="0"/>
                <a:cs typeface="Arial" panose="020B0604020202020204" pitchFamily="34" charset="0"/>
              </a:rPr>
              <a:t>To be in a civil union, the couple must sign documents before an official.</a:t>
            </a:r>
          </a:p>
          <a:p>
            <a:pPr marL="628650" lvl="1" indent="-171450">
              <a:buFont typeface="Arial" panose="020B0604020202020204" pitchFamily="34" charset="0"/>
              <a:buChar char="•"/>
            </a:pPr>
            <a:r>
              <a:rPr lang="en-CA" sz="1200" b="0" noProof="0" dirty="0">
                <a:latin typeface="Arial" panose="020B0604020202020204" pitchFamily="34" charset="0"/>
                <a:cs typeface="Arial" panose="020B0604020202020204" pitchFamily="34" charset="0"/>
              </a:rPr>
              <a:t>Legally, the people in a civil union have rights and responsibilities towards each other. For example, the law stipulates how to divide property in the event of separation.  </a:t>
            </a:r>
          </a:p>
          <a:p>
            <a:pPr marL="457200" lvl="1" indent="0">
              <a:buFont typeface="Arial" panose="020B0604020202020204" pitchFamily="34" charset="0"/>
              <a:buNone/>
            </a:pPr>
            <a:endParaRPr lang="en-CA" sz="1200" b="0" noProof="0" dirty="0">
              <a:latin typeface="Arial" panose="020B0604020202020204" pitchFamily="34" charset="0"/>
              <a:cs typeface="Arial" panose="020B0604020202020204" pitchFamily="34" charset="0"/>
            </a:endParaRPr>
          </a:p>
          <a:p>
            <a:pPr marL="0" indent="0">
              <a:buFont typeface="+mj-lt"/>
              <a:buNone/>
            </a:pPr>
            <a:r>
              <a:rPr lang="en-CA" sz="1200" b="1" noProof="0" dirty="0">
                <a:latin typeface="Arial" panose="020B0604020202020204" pitchFamily="34" charset="0"/>
                <a:cs typeface="Arial" panose="020B0604020202020204" pitchFamily="34" charset="0"/>
              </a:rPr>
              <a:t>4. Marriage</a:t>
            </a:r>
          </a:p>
          <a:p>
            <a:pPr marL="171450" indent="-171450">
              <a:buFont typeface="Wingdings" panose="05000000000000000000" pitchFamily="2" charset="2"/>
              <a:buChar char="q"/>
            </a:pPr>
            <a:r>
              <a:rPr lang="en-CA" sz="1200" b="0" noProof="0" dirty="0">
                <a:latin typeface="Arial" panose="020B0604020202020204" pitchFamily="34" charset="0"/>
                <a:cs typeface="Arial" panose="020B0604020202020204" pitchFamily="34" charset="0"/>
              </a:rPr>
              <a:t>Legally, this is the most comprehensive type of union.  Marriage involves many rights and responsibilities. </a:t>
            </a:r>
          </a:p>
          <a:p>
            <a:pPr marL="171450" indent="-171450">
              <a:buFont typeface="Wingdings" panose="05000000000000000000" pitchFamily="2" charset="2"/>
              <a:buChar char="q"/>
            </a:pPr>
            <a:r>
              <a:rPr lang="en-CA" sz="1200" b="0" noProof="0" dirty="0">
                <a:latin typeface="Arial" panose="020B0604020202020204" pitchFamily="34" charset="0"/>
                <a:cs typeface="Arial" panose="020B0604020202020204" pitchFamily="34" charset="0"/>
              </a:rPr>
              <a:t>There are two types of marriage. </a:t>
            </a:r>
          </a:p>
          <a:p>
            <a:pPr marL="628650" lvl="1" indent="-171450">
              <a:buFont typeface="Arial" panose="020B0604020202020204" pitchFamily="34" charset="0"/>
              <a:buChar char="•"/>
            </a:pPr>
            <a:r>
              <a:rPr lang="en-CA" sz="1200" b="0" noProof="0" dirty="0">
                <a:latin typeface="Arial" panose="020B0604020202020204" pitchFamily="34" charset="0"/>
                <a:cs typeface="Arial" panose="020B0604020202020204" pitchFamily="34" charset="0"/>
              </a:rPr>
              <a:t>Religious marriage is performed by a religious official such as a priest, imam or rabbi. Generally, it represents the union of two people before God. Religious marriage must be registered in the civil registry to be recognized by law. Otherwise, the law considers the couple to be in a romantic relationship or in a common-law relationship. </a:t>
            </a:r>
          </a:p>
          <a:p>
            <a:pPr marL="628650" lvl="1" indent="-171450">
              <a:buFont typeface="Arial" panose="020B0604020202020204" pitchFamily="34" charset="0"/>
              <a:buChar char="•"/>
            </a:pPr>
            <a:r>
              <a:rPr lang="en-CA" sz="1200" b="0" noProof="0" dirty="0">
                <a:latin typeface="Arial" panose="020B0604020202020204" pitchFamily="34" charset="0"/>
                <a:cs typeface="Arial" panose="020B0604020202020204" pitchFamily="34" charset="0"/>
              </a:rPr>
              <a:t>Civil marriage is performed by a celebrant. This type of marriage involves many rights and responsibilities. We’ll look at those in a moment</a:t>
            </a:r>
            <a:r>
              <a:rPr lang="en-CA" sz="1200" b="0" u="sng" noProof="0" dirty="0">
                <a:latin typeface="Arial" panose="020B0604020202020204" pitchFamily="34" charset="0"/>
                <a:cs typeface="Arial" panose="020B0604020202020204" pitchFamily="34" charset="0"/>
              </a:rPr>
              <a:t>. </a:t>
            </a:r>
          </a:p>
          <a:p>
            <a:pPr marL="457200" lvl="1" indent="0">
              <a:buFont typeface="Arial" panose="020B0604020202020204" pitchFamily="34" charset="0"/>
              <a:buNone/>
            </a:pPr>
            <a:endParaRPr lang="en-CA" sz="1200" b="0" noProof="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sz="1200" b="1" noProof="0" dirty="0">
                <a:latin typeface="Arial" panose="020B0604020202020204" pitchFamily="34" charset="0"/>
                <a:cs typeface="Arial" panose="020B0604020202020204" pitchFamily="34" charset="0"/>
              </a:rPr>
              <a:t>Don’t forget about civil union—a little later we’ll look at why it was created and why it’s so similar to marriage. </a:t>
            </a:r>
          </a:p>
          <a:p>
            <a:endParaRPr lang="en-CA" sz="1200" b="1" noProof="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CA" sz="1200" b="0" noProof="0" dirty="0">
              <a:latin typeface="Arial" panose="020B0604020202020204" pitchFamily="34" charset="0"/>
              <a:cs typeface="Arial" panose="020B0604020202020204" pitchFamily="34" charset="0"/>
            </a:endParaRPr>
          </a:p>
          <a:p>
            <a:r>
              <a:rPr lang="en-CA" sz="1200" b="1" noProof="0" dirty="0">
                <a:latin typeface="Arial" panose="020B0604020202020204" pitchFamily="34" charset="0"/>
                <a:cs typeface="Arial" panose="020B0604020202020204" pitchFamily="34" charset="0"/>
              </a:rPr>
              <a:t>SOURCES</a:t>
            </a:r>
            <a:endParaRPr lang="en-CA" sz="1200" noProof="0" dirty="0">
              <a:latin typeface="Arial" panose="020B0604020202020204" pitchFamily="34" charset="0"/>
              <a:cs typeface="Arial" panose="020B0604020202020204" pitchFamily="34" charset="0"/>
            </a:endParaRPr>
          </a:p>
          <a:p>
            <a:pPr marL="171450" indent="-171450">
              <a:buFont typeface="Wingdings,Sans-Serif"/>
              <a:buChar char="q"/>
            </a:pPr>
            <a:r>
              <a:rPr lang="en-CA" sz="1200" i="1" noProof="0" dirty="0">
                <a:latin typeface="Arial" panose="020B0604020202020204" pitchFamily="34" charset="0"/>
                <a:cs typeface="Arial" panose="020B0604020202020204" pitchFamily="34" charset="0"/>
              </a:rPr>
              <a:t>Code civil du Québec</a:t>
            </a:r>
            <a:r>
              <a:rPr lang="en-CA" sz="1200" noProof="0" dirty="0">
                <a:latin typeface="Arial" panose="020B0604020202020204" pitchFamily="34" charset="0"/>
                <a:cs typeface="Arial" panose="020B0604020202020204" pitchFamily="34" charset="0"/>
              </a:rPr>
              <a:t>, RLRQ c CCQ-1991, art 365 (</a:t>
            </a:r>
            <a:r>
              <a:rPr lang="en-CA" sz="1200" noProof="0" dirty="0" err="1">
                <a:latin typeface="Arial" panose="020B0604020202020204" pitchFamily="34" charset="0"/>
                <a:cs typeface="Arial" panose="020B0604020202020204" pitchFamily="34" charset="0"/>
              </a:rPr>
              <a:t>célébrant</a:t>
            </a:r>
            <a:r>
              <a:rPr lang="en-CA" sz="1200" noProof="0" dirty="0">
                <a:latin typeface="Arial" panose="020B0604020202020204" pitchFamily="34" charset="0"/>
                <a:cs typeface="Arial" panose="020B0604020202020204" pitchFamily="34" charset="0"/>
              </a:rPr>
              <a:t>), 378 (</a:t>
            </a:r>
            <a:r>
              <a:rPr lang="en-CA" sz="1200" noProof="0" dirty="0" err="1">
                <a:latin typeface="Arial" panose="020B0604020202020204" pitchFamily="34" charset="0"/>
                <a:cs typeface="Arial" panose="020B0604020202020204" pitchFamily="34" charset="0"/>
              </a:rPr>
              <a:t>acte</a:t>
            </a:r>
            <a:r>
              <a:rPr lang="en-CA" sz="1200" noProof="0" dirty="0">
                <a:latin typeface="Arial" panose="020B0604020202020204" pitchFamily="34" charset="0"/>
                <a:cs typeface="Arial" panose="020B0604020202020204" pitchFamily="34" charset="0"/>
              </a:rPr>
              <a:t> de </a:t>
            </a:r>
            <a:r>
              <a:rPr lang="en-CA" sz="1200" noProof="0" dirty="0" err="1">
                <a:latin typeface="Arial" panose="020B0604020202020204" pitchFamily="34" charset="0"/>
                <a:cs typeface="Arial" panose="020B0604020202020204" pitchFamily="34" charset="0"/>
              </a:rPr>
              <a:t>mariage</a:t>
            </a:r>
            <a:r>
              <a:rPr lang="en-CA" sz="1200" noProof="0" dirty="0">
                <a:latin typeface="Arial" panose="020B0604020202020204" pitchFamily="34" charset="0"/>
                <a:cs typeface="Arial" panose="020B0604020202020204" pitchFamily="34" charset="0"/>
              </a:rPr>
              <a:t>). </a:t>
            </a:r>
          </a:p>
          <a:p>
            <a:pPr marL="0" indent="0">
              <a:buFont typeface="Arial" panose="020B0604020202020204" pitchFamily="34" charset="0"/>
              <a:buNone/>
            </a:pPr>
            <a:endParaRPr lang="en-CA" sz="1200" b="0" noProof="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ADDF40F7-9DEE-4674-AEC7-65F61D18733B}" type="slidenum">
              <a:t>10</a:t>
            </a:fld>
            <a:endParaRPr lang="fr-FR"/>
          </a:p>
        </p:txBody>
      </p:sp>
    </p:spTree>
    <p:extLst>
      <p:ext uri="{BB962C8B-B14F-4D97-AF65-F5344CB8AC3E}">
        <p14:creationId xmlns:p14="http://schemas.microsoft.com/office/powerpoint/2010/main" val="1155982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algn="l" rtl="0"/>
            <a:endParaRPr lang="en-CA" dirty="0"/>
          </a:p>
        </p:txBody>
      </p:sp>
      <p:sp>
        <p:nvSpPr>
          <p:cNvPr id="4" name="Slide Number Placeholder 3"/>
          <p:cNvSpPr>
            <a:spLocks noGrp="1"/>
          </p:cNvSpPr>
          <p:nvPr>
            <p:ph type="sldNum" sz="quarter" idx="5"/>
          </p:nvPr>
        </p:nvSpPr>
        <p:spPr/>
        <p:txBody>
          <a:bodyPr/>
          <a:lstStyle/>
          <a:p>
            <a:fld id="{35E544C7-F800-43E5-B4CA-65E8656D9E73}" type="slidenum">
              <a:rPr lang="en-CA" smtClean="0"/>
              <a:t>11</a:t>
            </a:fld>
            <a:endParaRPr lang="en-CA"/>
          </a:p>
        </p:txBody>
      </p:sp>
    </p:spTree>
    <p:extLst>
      <p:ext uri="{BB962C8B-B14F-4D97-AF65-F5344CB8AC3E}">
        <p14:creationId xmlns:p14="http://schemas.microsoft.com/office/powerpoint/2010/main" val="2997300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CA"/>
          </a:p>
        </p:txBody>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noProof="0" dirty="0">
                <a:solidFill>
                  <a:srgbClr val="000000"/>
                </a:solidFill>
                <a:effectLst/>
                <a:latin typeface="Arial" panose="020B0604020202020204" pitchFamily="34" charset="0"/>
                <a:cs typeface="Arial" panose="020B0604020202020204" pitchFamily="34" charset="0"/>
              </a:rPr>
              <a:t>INFORMATION FOR THE STUDENTS</a:t>
            </a:r>
            <a:endParaRPr lang="en-CA" sz="1200" noProof="0" dirty="0">
              <a:latin typeface="Arial" panose="020B0604020202020204" pitchFamily="34" charset="0"/>
              <a:cs typeface="Arial" panose="020B0604020202020204" pitchFamily="34" charset="0"/>
            </a:endParaRPr>
          </a:p>
          <a:p>
            <a:pPr marL="0" indent="0">
              <a:buFont typeface="Arial" panose="05000000000000000000" pitchFamily="2" charset="2"/>
              <a:buNone/>
            </a:pPr>
            <a:r>
              <a:rPr lang="en-CA" sz="1200" u="sng" noProof="0" dirty="0">
                <a:latin typeface="Arial" panose="020B0604020202020204" pitchFamily="34" charset="0"/>
                <a:cs typeface="Arial" panose="020B0604020202020204" pitchFamily="34" charset="0"/>
              </a:rPr>
              <a:t>Who makes the laws? </a:t>
            </a:r>
          </a:p>
          <a:p>
            <a:pPr marL="285750" indent="-285750">
              <a:buFont typeface="Wingdings" panose="05000000000000000000" pitchFamily="2" charset="2"/>
              <a:buChar char="q"/>
            </a:pPr>
            <a:r>
              <a:rPr lang="en-CA" sz="1200" noProof="0" dirty="0">
                <a:latin typeface="Arial" panose="020B0604020202020204" pitchFamily="34" charset="0"/>
                <a:cs typeface="Arial" panose="020B0604020202020204" pitchFamily="34" charset="0"/>
              </a:rPr>
              <a:t>Laws are made by governments, more specifically through their legislatures: </a:t>
            </a:r>
          </a:p>
          <a:p>
            <a:pPr marL="742950" lvl="1" indent="-285750">
              <a:buFont typeface="Wingdings" panose="05000000000000000000" pitchFamily="2" charset="2"/>
              <a:buChar char="§"/>
            </a:pPr>
            <a:r>
              <a:rPr lang="en-CA" sz="1200" b="0" noProof="0" dirty="0">
                <a:latin typeface="Arial" panose="020B0604020202020204" pitchFamily="34" charset="0"/>
                <a:cs typeface="Arial" panose="020B0604020202020204" pitchFamily="34" charset="0"/>
              </a:rPr>
              <a:t>The</a:t>
            </a:r>
            <a:r>
              <a:rPr lang="en-CA" sz="1200" b="1" noProof="0" dirty="0">
                <a:latin typeface="Arial" panose="020B0604020202020204" pitchFamily="34" charset="0"/>
                <a:cs typeface="Arial" panose="020B0604020202020204" pitchFamily="34" charset="0"/>
              </a:rPr>
              <a:t> Parliament of Canada </a:t>
            </a:r>
            <a:r>
              <a:rPr lang="en-CA" sz="1200" noProof="0" dirty="0">
                <a:latin typeface="Arial" panose="020B0604020202020204" pitchFamily="34" charset="0"/>
                <a:cs typeface="Arial" panose="020B0604020202020204" pitchFamily="34" charset="0"/>
              </a:rPr>
              <a:t>for the entire country</a:t>
            </a:r>
          </a:p>
          <a:p>
            <a:pPr marL="742950" lvl="1" indent="-285750">
              <a:buFont typeface="Wingdings" panose="05000000000000000000" pitchFamily="2" charset="2"/>
              <a:buChar char="§"/>
            </a:pPr>
            <a:r>
              <a:rPr lang="en-CA" sz="1200" b="0" noProof="0" dirty="0">
                <a:latin typeface="Arial" panose="020B0604020202020204" pitchFamily="34" charset="0"/>
                <a:cs typeface="Arial" panose="020B0604020202020204" pitchFamily="34" charset="0"/>
              </a:rPr>
              <a:t>The</a:t>
            </a:r>
            <a:r>
              <a:rPr lang="en-CA" sz="1200" b="1" noProof="0" dirty="0">
                <a:latin typeface="Arial" panose="020B0604020202020204" pitchFamily="34" charset="0"/>
                <a:cs typeface="Arial" panose="020B0604020202020204" pitchFamily="34" charset="0"/>
              </a:rPr>
              <a:t> National Assembly of Quebec </a:t>
            </a:r>
            <a:r>
              <a:rPr lang="en-CA" sz="1200" noProof="0" dirty="0">
                <a:latin typeface="Arial" panose="020B0604020202020204" pitchFamily="34" charset="0"/>
                <a:cs typeface="Arial" panose="020B0604020202020204" pitchFamily="34" charset="0"/>
              </a:rPr>
              <a:t>for the province of Quebec</a:t>
            </a:r>
          </a:p>
          <a:p>
            <a:pPr marL="457200" lvl="1" indent="0">
              <a:buFont typeface="Wingdings" panose="05000000000000000000" pitchFamily="2" charset="2"/>
              <a:buNone/>
            </a:pPr>
            <a:endParaRPr lang="en-CA" sz="1200" noProof="0" dirty="0">
              <a:latin typeface="Arial" panose="020B0604020202020204" pitchFamily="34" charset="0"/>
              <a:cs typeface="Arial" panose="020B0604020202020204" pitchFamily="34" charset="0"/>
            </a:endParaRPr>
          </a:p>
          <a:p>
            <a:pPr marL="0" indent="0">
              <a:buFont typeface="Wingdings" panose="05000000000000000000" pitchFamily="2" charset="2"/>
              <a:buNone/>
            </a:pPr>
            <a:r>
              <a:rPr lang="en-CA" sz="1200" i="0" u="none" noProof="0" dirty="0">
                <a:latin typeface="Arial" panose="020B0604020202020204" pitchFamily="34" charset="0"/>
                <a:cs typeface="Arial" panose="020B0604020202020204" pitchFamily="34" charset="0"/>
              </a:rPr>
              <a:t>At the federal level (Canada)</a:t>
            </a:r>
          </a:p>
          <a:p>
            <a:pPr marL="171450" indent="-171450">
              <a:buFont typeface="Wingdings" panose="05000000000000000000" pitchFamily="2" charset="2"/>
              <a:buChar char="q"/>
            </a:pPr>
            <a:r>
              <a:rPr lang="en-CA" sz="1200" u="none" noProof="0" dirty="0">
                <a:latin typeface="Arial" panose="020B0604020202020204" pitchFamily="34" charset="0"/>
                <a:cs typeface="Arial" panose="020B0604020202020204" pitchFamily="34" charset="0"/>
              </a:rPr>
              <a:t>The Parliament of Canada is comprised of: </a:t>
            </a:r>
          </a:p>
          <a:p>
            <a:pPr marL="628650" lvl="1" indent="-171450">
              <a:buFont typeface="Arial" panose="020B0604020202020204" pitchFamily="34" charset="0"/>
              <a:buChar char="•"/>
            </a:pPr>
            <a:r>
              <a:rPr lang="en-CA" sz="1200" u="none" noProof="0" dirty="0">
                <a:latin typeface="Arial" panose="020B0604020202020204" pitchFamily="34" charset="0"/>
                <a:cs typeface="Arial" panose="020B0604020202020204" pitchFamily="34" charset="0"/>
              </a:rPr>
              <a:t>members elected by the population of Canada (House of Commons);</a:t>
            </a:r>
          </a:p>
          <a:p>
            <a:pPr marL="628650" lvl="1" indent="-171450">
              <a:buFont typeface="Arial" panose="020B0604020202020204" pitchFamily="34" charset="0"/>
              <a:buChar char="•"/>
            </a:pPr>
            <a:r>
              <a:rPr lang="en-CA" sz="1200" u="none" noProof="0" dirty="0">
                <a:latin typeface="Arial" panose="020B0604020202020204" pitchFamily="34" charset="0"/>
                <a:cs typeface="Arial" panose="020B0604020202020204" pitchFamily="34" charset="0"/>
              </a:rPr>
              <a:t>senators appointed by the government (Senate).</a:t>
            </a:r>
          </a:p>
          <a:p>
            <a:pPr marL="457200" lvl="1" indent="0">
              <a:buFont typeface="Wingdings" panose="05000000000000000000" pitchFamily="2" charset="2"/>
              <a:buNone/>
            </a:pPr>
            <a:endParaRPr lang="en-CA" sz="1200" u="none" noProof="0" dirty="0">
              <a:latin typeface="Arial" panose="020B0604020202020204" pitchFamily="34" charset="0"/>
              <a:cs typeface="Arial" panose="020B0604020202020204" pitchFamily="34" charset="0"/>
            </a:endParaRPr>
          </a:p>
          <a:p>
            <a:pPr marL="0" indent="0">
              <a:buFont typeface="Wingdings" panose="05000000000000000000" pitchFamily="2" charset="2"/>
              <a:buNone/>
            </a:pPr>
            <a:r>
              <a:rPr lang="en-CA" sz="1200" u="none" noProof="0" dirty="0">
                <a:latin typeface="Arial" panose="020B0604020202020204" pitchFamily="34" charset="0"/>
                <a:cs typeface="Arial" panose="020B0604020202020204" pitchFamily="34" charset="0"/>
              </a:rPr>
              <a:t>At the provincial level (Quebec)</a:t>
            </a:r>
          </a:p>
          <a:p>
            <a:pPr marL="285750" indent="-285750">
              <a:buFont typeface="Wingdings" panose="05000000000000000000" pitchFamily="2" charset="2"/>
              <a:buChar char="q"/>
            </a:pPr>
            <a:r>
              <a:rPr lang="en-CA" sz="1200" u="none" noProof="0" dirty="0">
                <a:latin typeface="Arial" panose="020B0604020202020204" pitchFamily="34" charset="0"/>
                <a:cs typeface="Arial" panose="020B0604020202020204" pitchFamily="34" charset="0"/>
              </a:rPr>
              <a:t>The National Assembly is comprised of: </a:t>
            </a:r>
          </a:p>
          <a:p>
            <a:pPr marL="742950" lvl="1" indent="-285750">
              <a:buFont typeface="Arial" panose="020B0604020202020204" pitchFamily="34" charset="0"/>
              <a:buChar char="•"/>
            </a:pPr>
            <a:r>
              <a:rPr lang="en-CA" sz="1200" u="none" noProof="0" dirty="0">
                <a:latin typeface="Arial" panose="020B0604020202020204" pitchFamily="34" charset="0"/>
                <a:cs typeface="Arial" panose="020B0604020202020204" pitchFamily="34" charset="0"/>
              </a:rPr>
              <a:t>members elected by the population of Quebec.</a:t>
            </a:r>
          </a:p>
          <a:p>
            <a:pPr marL="457200" lvl="1" indent="0">
              <a:buFont typeface="Wingdings" panose="05000000000000000000" pitchFamily="2" charset="2"/>
              <a:buNone/>
            </a:pPr>
            <a:endParaRPr lang="en-CA" sz="1200" u="none" noProof="0" dirty="0">
              <a:latin typeface="Arial" panose="020B0604020202020204" pitchFamily="34" charset="0"/>
              <a:cs typeface="Arial" panose="020B0604020202020204" pitchFamily="34" charset="0"/>
            </a:endParaRPr>
          </a:p>
          <a:p>
            <a:pPr marL="0" indent="0">
              <a:buFont typeface="Wingdings" panose="05000000000000000000" pitchFamily="2" charset="2"/>
              <a:buNone/>
            </a:pPr>
            <a:r>
              <a:rPr lang="en-CA" sz="1200" u="sng" noProof="0" dirty="0">
                <a:latin typeface="Arial" panose="020B0604020202020204" pitchFamily="34" charset="0"/>
                <a:cs typeface="Arial" panose="020B0604020202020204" pitchFamily="34" charset="0"/>
              </a:rPr>
              <a:t>How are laws made?</a:t>
            </a:r>
          </a:p>
          <a:p>
            <a:pPr marL="285750" indent="-285750">
              <a:buFont typeface="Wingdings" panose="05000000000000000000" pitchFamily="2" charset="2"/>
              <a:buChar char="q"/>
            </a:pPr>
            <a:r>
              <a:rPr lang="en-CA" sz="1200" noProof="0" dirty="0">
                <a:latin typeface="Arial" panose="020B0604020202020204" pitchFamily="34" charset="0"/>
                <a:cs typeface="Arial" panose="020B0604020202020204" pitchFamily="34" charset="0"/>
              </a:rPr>
              <a:t>The members of Parliament and the National Assembly propose bills. They vote to approve them. Once approved, these bills become official laws that must be respected by the population. </a:t>
            </a:r>
          </a:p>
          <a:p>
            <a:pPr marL="0" indent="0">
              <a:buFont typeface="Wingdings" panose="05000000000000000000" pitchFamily="2" charset="2"/>
              <a:buNone/>
            </a:pPr>
            <a:endParaRPr lang="en-CA" sz="1200" noProof="0" dirty="0">
              <a:latin typeface="Arial" panose="020B0604020202020204" pitchFamily="34" charset="0"/>
              <a:cs typeface="Arial" panose="020B0604020202020204" pitchFamily="34" charset="0"/>
            </a:endParaRPr>
          </a:p>
          <a:p>
            <a:pPr marL="0" indent="0">
              <a:buFont typeface="Wingdings" panose="05000000000000000000" pitchFamily="2" charset="2"/>
              <a:buNone/>
            </a:pPr>
            <a:r>
              <a:rPr lang="en-CA" sz="1200" u="sng" noProof="0" dirty="0">
                <a:latin typeface="Arial" panose="020B0604020202020204" pitchFamily="34" charset="0"/>
                <a:cs typeface="Arial" panose="020B0604020202020204" pitchFamily="34" charset="0"/>
              </a:rPr>
              <a:t>Who does what? </a:t>
            </a:r>
            <a:endParaRPr lang="en-CA" sz="1200" noProof="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sz="1200" noProof="0" dirty="0">
                <a:latin typeface="Arial" panose="020B0604020202020204" pitchFamily="34" charset="0"/>
                <a:cs typeface="Arial" panose="020B0604020202020204" pitchFamily="34" charset="0"/>
              </a:rPr>
              <a:t>To avoid creating contradictory laws, the Parliament and National Assembly divide the matters they’re responsible for. This division is set out in a very important document: the Constitution. The Constitution is the strongest law in the country because all other laws must comply with it.  </a:t>
            </a:r>
          </a:p>
          <a:p>
            <a:pPr marL="171450" indent="-171450">
              <a:buFont typeface="Wingdings" panose="05000000000000000000" pitchFamily="2" charset="2"/>
              <a:buChar char="q"/>
            </a:pPr>
            <a:r>
              <a:rPr lang="en-CA" sz="1200" noProof="0" dirty="0">
                <a:latin typeface="Arial" panose="020B0604020202020204" pitchFamily="34" charset="0"/>
                <a:cs typeface="Arial" panose="020B0604020202020204" pitchFamily="34" charset="0"/>
              </a:rPr>
              <a:t>Here’s what this division looks like. </a:t>
            </a:r>
          </a:p>
          <a:p>
            <a:pPr marL="0" indent="0">
              <a:buFont typeface="Wingdings" panose="05000000000000000000" pitchFamily="2" charset="2"/>
              <a:buNone/>
            </a:pPr>
            <a:endParaRPr lang="en-CA" sz="1200" noProof="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sz="1200" noProof="0" dirty="0">
                <a:latin typeface="Arial" panose="020B0604020202020204" pitchFamily="34" charset="0"/>
                <a:cs typeface="Arial" panose="020B0604020202020204" pitchFamily="34" charset="0"/>
              </a:rPr>
              <a:t>The federal government (Canada) is responsible for: </a:t>
            </a:r>
          </a:p>
          <a:p>
            <a:pPr marL="628650" lvl="1"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the postal service</a:t>
            </a:r>
          </a:p>
          <a:p>
            <a:pPr marL="628650" lvl="1"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aviation</a:t>
            </a:r>
          </a:p>
          <a:p>
            <a:pPr marL="628650" lvl="1"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banks</a:t>
            </a:r>
          </a:p>
          <a:p>
            <a:pPr marL="628650" lvl="1"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criminal law</a:t>
            </a:r>
          </a:p>
          <a:p>
            <a:pPr marL="628650" lvl="1" indent="-171450">
              <a:buFont typeface="Arial" panose="020B0604020202020204" pitchFamily="34" charset="0"/>
              <a:buChar char="•"/>
            </a:pPr>
            <a:endParaRPr lang="en-CA" sz="1200" noProof="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CA" sz="1200" noProof="0" dirty="0">
                <a:latin typeface="Arial" panose="020B0604020202020204" pitchFamily="34" charset="0"/>
                <a:cs typeface="Arial" panose="020B0604020202020204" pitchFamily="34" charset="0"/>
              </a:rPr>
              <a:t>Important! It</a:t>
            </a:r>
            <a:r>
              <a:rPr lang="en-CA" sz="1200" baseline="0" noProof="0" dirty="0">
                <a:latin typeface="Arial" panose="020B0604020202020204" pitchFamily="34" charset="0"/>
                <a:cs typeface="Arial" panose="020B0604020202020204" pitchFamily="34" charset="0"/>
              </a:rPr>
              <a:t>’s therefore the</a:t>
            </a:r>
            <a:r>
              <a:rPr lang="en-CA" sz="1200" noProof="0" dirty="0">
                <a:latin typeface="Arial" panose="020B0604020202020204" pitchFamily="34" charset="0"/>
                <a:cs typeface="Arial" panose="020B0604020202020204" pitchFamily="34" charset="0"/>
              </a:rPr>
              <a:t> federal government which makes the laws specifying which behaviours are crimes, and the sentences</a:t>
            </a:r>
            <a:r>
              <a:rPr lang="en-CA" sz="1200" baseline="0" noProof="0" dirty="0">
                <a:latin typeface="Arial" panose="020B0604020202020204" pitchFamily="34" charset="0"/>
                <a:cs typeface="Arial" panose="020B0604020202020204" pitchFamily="34" charset="0"/>
              </a:rPr>
              <a:t> for committing them. </a:t>
            </a:r>
            <a:r>
              <a:rPr lang="en-CA" sz="1200" noProof="0" dirty="0">
                <a:latin typeface="Arial" panose="020B0604020202020204" pitchFamily="34" charset="0"/>
                <a:cs typeface="Arial" panose="020B0604020202020204" pitchFamily="34" charset="0"/>
              </a:rPr>
              <a:t>  </a:t>
            </a:r>
          </a:p>
          <a:p>
            <a:pPr marL="0" indent="0">
              <a:buFont typeface="Arial" panose="020B0604020202020204" pitchFamily="34" charset="0"/>
              <a:buNone/>
            </a:pPr>
            <a:endParaRPr lang="en-CA" sz="1200" noProof="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sz="1200" noProof="0" dirty="0">
                <a:latin typeface="Arial" panose="020B0604020202020204" pitchFamily="34" charset="0"/>
                <a:cs typeface="Arial" panose="020B0604020202020204" pitchFamily="34" charset="0"/>
              </a:rPr>
              <a:t>The provincial government (Quebec) is responsible for: </a:t>
            </a:r>
          </a:p>
          <a:p>
            <a:pPr marL="628650" lvl="1"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education </a:t>
            </a:r>
          </a:p>
          <a:p>
            <a:pPr marL="628650" lvl="1"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health</a:t>
            </a:r>
          </a:p>
          <a:p>
            <a:pPr marL="628650" lvl="1"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civil rights</a:t>
            </a:r>
          </a:p>
          <a:p>
            <a:pPr marL="457200" lvl="1" indent="0">
              <a:buFont typeface="Arial" panose="020B0604020202020204" pitchFamily="34" charset="0"/>
              <a:buNone/>
            </a:pPr>
            <a:endParaRPr lang="en-CA" sz="1200" b="1" noProof="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CA" sz="1200" b="1" noProof="0" dirty="0">
                <a:latin typeface="Arial" panose="020B0604020202020204" pitchFamily="34" charset="0"/>
                <a:cs typeface="Arial" panose="020B0604020202020204" pitchFamily="34" charset="0"/>
              </a:rPr>
              <a:t>Note</a:t>
            </a:r>
            <a:r>
              <a:rPr lang="en-CA" sz="1200" noProof="0" dirty="0">
                <a:latin typeface="Arial" panose="020B0604020202020204" pitchFamily="34" charset="0"/>
                <a:cs typeface="Arial" panose="020B0604020202020204" pitchFamily="34" charset="0"/>
              </a:rPr>
              <a:t>: These matters are referred to as “jurisdictions.” For example, we say that Parliament </a:t>
            </a:r>
            <a:r>
              <a:rPr lang="en-CA" sz="1200" b="1" noProof="0" dirty="0">
                <a:latin typeface="Arial" panose="020B0604020202020204" pitchFamily="34" charset="0"/>
                <a:cs typeface="Arial" panose="020B0604020202020204" pitchFamily="34" charset="0"/>
              </a:rPr>
              <a:t>has jurisdiction </a:t>
            </a:r>
            <a:r>
              <a:rPr lang="en-CA" sz="1200" b="0" noProof="0" dirty="0">
                <a:latin typeface="Arial" panose="020B0604020202020204" pitchFamily="34" charset="0"/>
                <a:cs typeface="Arial" panose="020B0604020202020204" pitchFamily="34" charset="0"/>
              </a:rPr>
              <a:t>over the postal service, aviation, and the banks, and the National Assembly </a:t>
            </a:r>
            <a:r>
              <a:rPr lang="en-CA" sz="1200" b="1" noProof="0" dirty="0">
                <a:latin typeface="Arial" panose="020B0604020202020204" pitchFamily="34" charset="0"/>
                <a:cs typeface="Arial" panose="020B0604020202020204" pitchFamily="34" charset="0"/>
              </a:rPr>
              <a:t>has jurisdiction </a:t>
            </a:r>
            <a:r>
              <a:rPr lang="en-CA" sz="1200" b="0" noProof="0" dirty="0">
                <a:latin typeface="Arial" panose="020B0604020202020204" pitchFamily="34" charset="0"/>
                <a:cs typeface="Arial" panose="020B0604020202020204" pitchFamily="34" charset="0"/>
              </a:rPr>
              <a:t>over education, health and civil rights</a:t>
            </a:r>
            <a:r>
              <a:rPr lang="en-CA" sz="1200" noProof="0" dirty="0">
                <a:latin typeface="Arial" panose="020B0604020202020204" pitchFamily="34" charset="0"/>
                <a:cs typeface="Arial" panose="020B0604020202020204" pitchFamily="34" charset="0"/>
              </a:rPr>
              <a:t>. </a:t>
            </a:r>
          </a:p>
          <a:p>
            <a:endParaRPr lang="en-CA" sz="1200" noProof="0" dirty="0">
              <a:latin typeface="Arial" panose="020B0604020202020204" pitchFamily="34" charset="0"/>
              <a:cs typeface="Arial" panose="020B0604020202020204" pitchFamily="34" charset="0"/>
            </a:endParaRPr>
          </a:p>
          <a:p>
            <a:r>
              <a:rPr lang="en-CA" sz="1200" b="1" noProof="0" dirty="0">
                <a:latin typeface="Arial" panose="020B0604020202020204" pitchFamily="34" charset="0"/>
                <a:cs typeface="Arial" panose="020B0604020202020204" pitchFamily="34" charset="0"/>
              </a:rPr>
              <a:t>SOURCES</a:t>
            </a:r>
            <a:endParaRPr lang="en-CA" sz="1200" noProof="0" dirty="0">
              <a:latin typeface="Arial" panose="020B0604020202020204" pitchFamily="34" charset="0"/>
              <a:cs typeface="Arial" panose="020B0604020202020204" pitchFamily="34" charset="0"/>
            </a:endParaRPr>
          </a:p>
          <a:p>
            <a:pPr marL="285750" indent="-285750">
              <a:buFont typeface="Arial"/>
              <a:buChar char="•"/>
            </a:pPr>
            <a:r>
              <a:rPr lang="en-CA" sz="1200" i="1" noProof="0" dirty="0">
                <a:latin typeface="Arial" panose="020B0604020202020204" pitchFamily="34" charset="0"/>
                <a:cs typeface="Arial" panose="020B0604020202020204" pitchFamily="34" charset="0"/>
              </a:rPr>
              <a:t>Loi </a:t>
            </a:r>
            <a:r>
              <a:rPr lang="en-CA" sz="1200" i="1" noProof="0" dirty="0" err="1">
                <a:latin typeface="Arial" panose="020B0604020202020204" pitchFamily="34" charset="0"/>
                <a:cs typeface="Arial" panose="020B0604020202020204" pitchFamily="34" charset="0"/>
              </a:rPr>
              <a:t>constitutionnelle</a:t>
            </a:r>
            <a:r>
              <a:rPr lang="en-CA" sz="1200" i="1" noProof="0" dirty="0">
                <a:latin typeface="Arial" panose="020B0604020202020204" pitchFamily="34" charset="0"/>
                <a:cs typeface="Arial" panose="020B0604020202020204" pitchFamily="34" charset="0"/>
              </a:rPr>
              <a:t> de 1867</a:t>
            </a:r>
            <a:r>
              <a:rPr lang="en-CA" sz="1200" noProof="0" dirty="0">
                <a:latin typeface="Arial" panose="020B0604020202020204" pitchFamily="34" charset="0"/>
                <a:cs typeface="Arial" panose="020B0604020202020204" pitchFamily="34" charset="0"/>
              </a:rPr>
              <a:t>, 30 &amp; 31 Victoria, c 3, art 91 – 95.</a:t>
            </a:r>
            <a:endParaRPr lang="en-CA" sz="1200" b="1" noProof="0" dirty="0">
              <a:latin typeface="Arial" panose="020B0604020202020204" pitchFamily="34" charset="0"/>
              <a:ea typeface="Calibri" panose="020F0502020204030204"/>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ADDF40F7-9DEE-4674-AEC7-65F61D18733B}" type="slidenum">
              <a:t>12</a:t>
            </a:fld>
            <a:endParaRPr lang="fr-FR"/>
          </a:p>
        </p:txBody>
      </p:sp>
    </p:spTree>
    <p:extLst>
      <p:ext uri="{BB962C8B-B14F-4D97-AF65-F5344CB8AC3E}">
        <p14:creationId xmlns:p14="http://schemas.microsoft.com/office/powerpoint/2010/main" val="3046158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CA"/>
          </a:p>
        </p:txBody>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CA" sz="1200" b="1" i="0" u="none" strike="noStrike" noProof="0" dirty="0">
                <a:solidFill>
                  <a:srgbClr val="000000"/>
                </a:solidFill>
                <a:effectLst/>
                <a:latin typeface="Arial" panose="020B0604020202020204" pitchFamily="34" charset="0"/>
                <a:cs typeface="Arial" panose="020B0604020202020204" pitchFamily="34" charset="0"/>
              </a:rPr>
              <a:t>INFORMATION FOR THE STUDENTS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CA" sz="1200" b="0" i="0" u="sng" strike="noStrike" noProof="0" dirty="0">
                <a:solidFill>
                  <a:srgbClr val="000000"/>
                </a:solidFill>
                <a:effectLst/>
                <a:latin typeface="Arial" panose="020B0604020202020204" pitchFamily="34" charset="0"/>
                <a:cs typeface="Arial" panose="020B0604020202020204" pitchFamily="34" charset="0"/>
              </a:rPr>
              <a:t>Does the provincial government or the federal government make laws regarding marriage?</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CA" sz="1200" b="1" i="0" u="none" strike="noStrike" noProof="0" dirty="0">
              <a:solidFill>
                <a:srgbClr val="000000"/>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sz="1200" b="0" i="0" u="none" strike="noStrike" noProof="0" dirty="0">
                <a:solidFill>
                  <a:srgbClr val="000000"/>
                </a:solidFill>
                <a:effectLst/>
                <a:latin typeface="Arial" panose="020B0604020202020204" pitchFamily="34" charset="0"/>
                <a:cs typeface="Arial" panose="020B0604020202020204" pitchFamily="34" charset="0"/>
              </a:rPr>
              <a:t>Answer: Both! But to avoid contradictions, they’re each responsible for different aspects of marriage.</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CA" sz="1200" b="0" i="0" u="none" strike="noStrike" noProof="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CA" sz="1200" b="0" i="0" u="none" strike="noStrike" noProof="0" dirty="0">
                <a:solidFill>
                  <a:srgbClr val="000000"/>
                </a:solidFill>
                <a:effectLst/>
                <a:latin typeface="Arial" panose="020B0604020202020204" pitchFamily="34" charset="0"/>
                <a:cs typeface="Arial" panose="020B0604020202020204" pitchFamily="34" charset="0"/>
              </a:rPr>
              <a:t>Here’s how the powers are divided:</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CA" sz="1200" b="0" i="0" u="none" strike="noStrike" noProof="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CA" sz="1200" b="0" i="0" u="sng" strike="noStrike" noProof="0" dirty="0">
                <a:solidFill>
                  <a:srgbClr val="000000"/>
                </a:solidFill>
                <a:effectLst/>
                <a:latin typeface="Arial" panose="020B0604020202020204" pitchFamily="34" charset="0"/>
                <a:cs typeface="Arial" panose="020B0604020202020204" pitchFamily="34" charset="0"/>
              </a:rPr>
              <a:t>The federal government</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CA" sz="1200" b="0" i="0" u="sng" strike="noStrike" noProof="0" dirty="0">
              <a:solidFill>
                <a:srgbClr val="000000"/>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sz="1200" b="0" i="0" u="none" strike="noStrike" noProof="0" dirty="0">
                <a:solidFill>
                  <a:srgbClr val="000000"/>
                </a:solidFill>
                <a:effectLst/>
                <a:latin typeface="Arial" panose="020B0604020202020204" pitchFamily="34" charset="0"/>
                <a:cs typeface="Arial" panose="020B0604020202020204" pitchFamily="34" charset="0"/>
              </a:rPr>
              <a:t>It has the power to make laws on </a:t>
            </a:r>
            <a:r>
              <a:rPr lang="en-CA" sz="1200" b="1" i="0" u="none" strike="noStrike" noProof="0" dirty="0">
                <a:solidFill>
                  <a:srgbClr val="000000"/>
                </a:solidFill>
                <a:effectLst/>
                <a:latin typeface="Arial" panose="020B0604020202020204" pitchFamily="34" charset="0"/>
                <a:cs typeface="Arial" panose="020B0604020202020204" pitchFamily="34" charset="0"/>
              </a:rPr>
              <a:t>marriage and divorce</a:t>
            </a:r>
            <a:r>
              <a:rPr lang="en-CA" sz="1200" b="0" i="0" u="none" strike="noStrike" noProof="0" dirty="0">
                <a:solidFill>
                  <a:srgbClr val="000000"/>
                </a:solidFill>
                <a:effectLst/>
                <a:latin typeface="Arial" panose="020B0604020202020204" pitchFamily="34" charset="0"/>
                <a:cs typeface="Arial" panose="020B0604020202020204" pitchFamily="34" charset="0"/>
              </a:rPr>
              <a:t>. It decides, in particular: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CA" sz="1200" b="0" i="0" u="none" strike="noStrike" noProof="0" dirty="0">
              <a:solidFill>
                <a:srgbClr val="000000"/>
              </a:solidFill>
              <a:effectLst/>
              <a:latin typeface="Arial" panose="020B0604020202020204" pitchFamily="34" charset="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0" u="none" strike="noStrike" noProof="0" dirty="0">
                <a:solidFill>
                  <a:srgbClr val="000000"/>
                </a:solidFill>
                <a:effectLst/>
                <a:latin typeface="Arial" panose="020B0604020202020204" pitchFamily="34" charset="0"/>
                <a:cs typeface="Arial" panose="020B0604020202020204" pitchFamily="34" charset="0"/>
              </a:rPr>
              <a:t>the minimum age for marriage,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0" u="none" strike="noStrike" noProof="0" dirty="0">
                <a:solidFill>
                  <a:srgbClr val="000000"/>
                </a:solidFill>
                <a:effectLst/>
                <a:latin typeface="Arial" panose="020B0604020202020204" pitchFamily="34" charset="0"/>
                <a:cs typeface="Arial" panose="020B0604020202020204" pitchFamily="34" charset="0"/>
              </a:rPr>
              <a:t>who can marry (same-sex couples, heterosexual couples),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0" u="none" strike="noStrike" noProof="0" dirty="0">
                <a:solidFill>
                  <a:srgbClr val="000000"/>
                </a:solidFill>
                <a:effectLst/>
                <a:latin typeface="Arial" panose="020B0604020202020204" pitchFamily="34" charset="0"/>
                <a:cs typeface="Arial" panose="020B0604020202020204" pitchFamily="34" charset="0"/>
              </a:rPr>
              <a:t>in which cases divorce is possible.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b="0" i="0" u="none" strike="noStrike" noProof="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CA" sz="1200" b="0" i="0" u="sng" strike="noStrike" noProof="0" dirty="0">
                <a:solidFill>
                  <a:srgbClr val="000000"/>
                </a:solidFill>
                <a:effectLst/>
                <a:latin typeface="Arial" panose="020B0604020202020204" pitchFamily="34" charset="0"/>
                <a:cs typeface="Arial" panose="020B0604020202020204" pitchFamily="34" charset="0"/>
              </a:rPr>
              <a:t>The provincial government</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CA" sz="1200" b="0" i="0" u="sng" strike="noStrike" noProof="0" dirty="0">
              <a:solidFill>
                <a:srgbClr val="000000"/>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sz="1200" b="0" i="0" u="none" strike="noStrike" noProof="0" dirty="0">
                <a:solidFill>
                  <a:srgbClr val="000000"/>
                </a:solidFill>
                <a:effectLst/>
                <a:latin typeface="Arial" panose="020B0604020202020204" pitchFamily="34" charset="0"/>
                <a:cs typeface="Arial" panose="020B0604020202020204" pitchFamily="34" charset="0"/>
              </a:rPr>
              <a:t>It is responsible for the laws related the </a:t>
            </a:r>
            <a:r>
              <a:rPr lang="en-CA" sz="1200" b="1" i="0" u="none" strike="noStrike" noProof="0" dirty="0">
                <a:solidFill>
                  <a:srgbClr val="000000"/>
                </a:solidFill>
                <a:effectLst/>
                <a:latin typeface="Arial" panose="020B0604020202020204" pitchFamily="34" charset="0"/>
                <a:cs typeface="Arial" panose="020B0604020202020204" pitchFamily="34" charset="0"/>
              </a:rPr>
              <a:t>celebration of marriage</a:t>
            </a:r>
            <a:r>
              <a:rPr lang="en-CA" sz="1200" b="0" i="0" u="none" strike="noStrike" noProof="0" dirty="0">
                <a:solidFill>
                  <a:srgbClr val="000000"/>
                </a:solidFill>
                <a:effectLst/>
                <a:latin typeface="Arial" panose="020B0604020202020204" pitchFamily="34" charset="0"/>
                <a:cs typeface="Arial" panose="020B0604020202020204" pitchFamily="34" charset="0"/>
              </a:rPr>
              <a:t>. This includes: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CA" sz="1200" b="0" i="0" u="none" strike="noStrike" noProof="0" dirty="0">
              <a:solidFill>
                <a:srgbClr val="000000"/>
              </a:solidFill>
              <a:effectLst/>
              <a:latin typeface="Arial" panose="020B0604020202020204" pitchFamily="34" charset="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0" u="none" strike="noStrike" noProof="0" dirty="0">
                <a:solidFill>
                  <a:srgbClr val="000000"/>
                </a:solidFill>
                <a:effectLst/>
                <a:latin typeface="Arial" panose="020B0604020202020204" pitchFamily="34" charset="0"/>
                <a:cs typeface="Arial" panose="020B0604020202020204" pitchFamily="34" charset="0"/>
              </a:rPr>
              <a:t>the documents necessary for getting married,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0" u="none" strike="noStrike" noProof="0" dirty="0">
                <a:solidFill>
                  <a:srgbClr val="000000"/>
                </a:solidFill>
                <a:effectLst/>
                <a:latin typeface="Arial" panose="020B0604020202020204" pitchFamily="34" charset="0"/>
                <a:cs typeface="Arial" panose="020B0604020202020204" pitchFamily="34" charset="0"/>
              </a:rPr>
              <a:t>who can officiate</a:t>
            </a:r>
            <a:r>
              <a:rPr lang="en-CA" sz="1200" b="0" i="0" u="none" strike="noStrike" baseline="0" noProof="0" dirty="0">
                <a:solidFill>
                  <a:srgbClr val="000000"/>
                </a:solidFill>
                <a:effectLst/>
                <a:latin typeface="Arial" panose="020B0604020202020204" pitchFamily="34" charset="0"/>
                <a:cs typeface="Arial" panose="020B0604020202020204" pitchFamily="34" charset="0"/>
              </a:rPr>
              <a:t> at</a:t>
            </a:r>
            <a:r>
              <a:rPr lang="en-CA" sz="1200" b="0" i="0" u="none" strike="noStrike" noProof="0" dirty="0">
                <a:solidFill>
                  <a:srgbClr val="000000"/>
                </a:solidFill>
                <a:effectLst/>
                <a:latin typeface="Arial" panose="020B0604020202020204" pitchFamily="34" charset="0"/>
                <a:cs typeface="Arial" panose="020B0604020202020204" pitchFamily="34" charset="0"/>
              </a:rPr>
              <a:t> a marriage,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0" u="none" strike="noStrike" noProof="0" dirty="0">
                <a:solidFill>
                  <a:srgbClr val="000000"/>
                </a:solidFill>
                <a:effectLst/>
                <a:latin typeface="Arial" panose="020B0604020202020204" pitchFamily="34" charset="0"/>
                <a:cs typeface="Arial" panose="020B0604020202020204" pitchFamily="34" charset="0"/>
              </a:rPr>
              <a:t>the rights and responsibilities of married couples,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0" u="none" strike="noStrike" noProof="0" dirty="0">
                <a:solidFill>
                  <a:srgbClr val="000000"/>
                </a:solidFill>
                <a:effectLst/>
                <a:latin typeface="Arial" panose="020B0604020202020204" pitchFamily="34" charset="0"/>
                <a:cs typeface="Arial" panose="020B0604020202020204" pitchFamily="34" charset="0"/>
              </a:rPr>
              <a:t>how property is divided during a divorce.</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CA" sz="1200" b="0" i="0" u="none" strike="noStrike" noProof="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CA" sz="1200" b="1" i="0" u="none" strike="noStrike" noProof="0" dirty="0">
                <a:solidFill>
                  <a:srgbClr val="000000"/>
                </a:solidFill>
                <a:effectLst/>
                <a:latin typeface="Arial" panose="020B0604020202020204" pitchFamily="34" charset="0"/>
                <a:cs typeface="Arial" panose="020B0604020202020204" pitchFamily="34" charset="0"/>
              </a:rPr>
              <a:t>Why is this important? </a:t>
            </a:r>
            <a:r>
              <a:rPr lang="en-CA" sz="1200" b="0" i="0" u="none" strike="noStrike" noProof="0" dirty="0">
                <a:solidFill>
                  <a:srgbClr val="000000"/>
                </a:solidFill>
                <a:effectLst/>
                <a:latin typeface="Arial" panose="020B0604020202020204" pitchFamily="34" charset="0"/>
                <a:cs typeface="Arial" panose="020B0604020202020204" pitchFamily="34" charset="0"/>
              </a:rPr>
              <a:t>You’ll find out soon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CA" sz="1200" b="0" i="0" u="none" strike="noStrike" noProof="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CA" sz="1200" b="1" i="0" u="none" strike="noStrike" noProof="0" dirty="0">
                <a:solidFill>
                  <a:srgbClr val="000000"/>
                </a:solidFill>
                <a:effectLst/>
                <a:latin typeface="Arial" panose="020B0604020202020204" pitchFamily="34" charset="0"/>
                <a:cs typeface="Arial" panose="020B0604020202020204" pitchFamily="34" charset="0"/>
              </a:rPr>
              <a:t>NOTES FOR THE TEACHER</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CA" sz="1200" b="0" i="0" u="none" strike="noStrike" noProof="0" dirty="0">
                <a:solidFill>
                  <a:srgbClr val="000000"/>
                </a:solidFill>
                <a:effectLst/>
                <a:latin typeface="Arial" panose="020B0604020202020204" pitchFamily="34" charset="0"/>
                <a:cs typeface="Arial" panose="020B0604020202020204" pitchFamily="34" charset="0"/>
              </a:rPr>
              <a:t>After providing the students with the information, give them the following scenario and ask the questions below: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CA" sz="1200" b="0" i="0" u="none" strike="noStrike" noProof="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CA" sz="1200" b="0" i="0" u="sng" strike="noStrike" noProof="0" dirty="0">
                <a:solidFill>
                  <a:srgbClr val="000000"/>
                </a:solidFill>
                <a:effectLst/>
                <a:latin typeface="Arial" panose="020B0604020202020204" pitchFamily="34" charset="0"/>
                <a:cs typeface="Arial" panose="020B0604020202020204" pitchFamily="34" charset="0"/>
              </a:rPr>
              <a:t>Scenario</a:t>
            </a:r>
            <a:r>
              <a:rPr lang="en-CA" sz="1200" b="0" i="0" u="none" strike="noStrike" noProof="0" dirty="0">
                <a:solidFill>
                  <a:srgbClr val="000000"/>
                </a:solidFill>
                <a:effectLst/>
                <a:latin typeface="Arial" panose="020B0604020202020204" pitchFamily="34" charset="0"/>
                <a:cs typeface="Arial" panose="020B0604020202020204" pitchFamily="34" charset="0"/>
              </a:rPr>
              <a:t>:</a:t>
            </a:r>
            <a:r>
              <a:rPr lang="en-CA" sz="1200" b="0" i="0" u="none" strike="noStrike" baseline="0" noProof="0" dirty="0">
                <a:solidFill>
                  <a:srgbClr val="000000"/>
                </a:solidFill>
                <a:effectLst/>
                <a:latin typeface="Arial" panose="020B0604020202020204" pitchFamily="34" charset="0"/>
                <a:cs typeface="Arial" panose="020B0604020202020204" pitchFamily="34" charset="0"/>
              </a:rPr>
              <a:t> Recall</a:t>
            </a:r>
            <a:r>
              <a:rPr lang="en-CA" sz="1200" b="0" i="0" u="none" strike="noStrike" noProof="0" dirty="0">
                <a:solidFill>
                  <a:srgbClr val="000000"/>
                </a:solidFill>
                <a:effectLst/>
                <a:latin typeface="Arial" panose="020B0604020202020204" pitchFamily="34" charset="0"/>
                <a:cs typeface="Arial" panose="020B0604020202020204" pitchFamily="34" charset="0"/>
              </a:rPr>
              <a:t> that, before 2005, same-sex couples didn’t have the right to marry.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CA" sz="1200" b="0" i="0" u="none" strike="noStrike" noProof="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CA" sz="1200" b="0" i="0" u="sng" strike="noStrike" noProof="0" dirty="0">
                <a:solidFill>
                  <a:srgbClr val="000000"/>
                </a:solidFill>
                <a:effectLst/>
                <a:latin typeface="Arial" panose="020B0604020202020204" pitchFamily="34" charset="0"/>
                <a:cs typeface="Arial" panose="020B0604020202020204" pitchFamily="34" charset="0"/>
              </a:rPr>
              <a:t>Questions for the students</a:t>
            </a:r>
            <a:r>
              <a:rPr lang="en-CA" sz="1200" b="0" i="0" u="none" strike="noStrike" noProof="0" dirty="0">
                <a:solidFill>
                  <a:srgbClr val="000000"/>
                </a:solidFill>
                <a:effectLst/>
                <a:latin typeface="Arial" panose="020B0604020202020204" pitchFamily="34" charset="0"/>
                <a:cs typeface="Arial" panose="020B0604020202020204" pitchFamily="34" charset="0"/>
              </a:rPr>
              <a:t>: (</a:t>
            </a:r>
            <a:r>
              <a:rPr lang="en-CA" sz="1200" b="0" i="0" u="none" strike="noStrike" noProof="0" dirty="0" err="1">
                <a:solidFill>
                  <a:srgbClr val="000000"/>
                </a:solidFill>
                <a:effectLst/>
                <a:latin typeface="Arial" panose="020B0604020202020204" pitchFamily="34" charset="0"/>
                <a:cs typeface="Arial" panose="020B0604020202020204" pitchFamily="34" charset="0"/>
              </a:rPr>
              <a:t>i</a:t>
            </a:r>
            <a:r>
              <a:rPr lang="en-CA" sz="1200" b="0" i="0" u="none" strike="noStrike" noProof="0" dirty="0">
                <a:solidFill>
                  <a:srgbClr val="000000"/>
                </a:solidFill>
                <a:effectLst/>
                <a:latin typeface="Arial" panose="020B0604020202020204" pitchFamily="34" charset="0"/>
                <a:cs typeface="Arial" panose="020B0604020202020204" pitchFamily="34" charset="0"/>
              </a:rPr>
              <a:t>) Who do you think had the power to permit same-sex couples to marry? Was it Parliament (federal) or the National Assembly (provincial)? (ii) What did they have to do to permit this type of marriage?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CA" sz="1200" b="0" i="0" u="none" strike="noStrike" noProof="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CA" sz="1200" b="1" i="0" u="none" strike="noStrike" noProof="0" dirty="0">
                <a:solidFill>
                  <a:srgbClr val="000000"/>
                </a:solidFill>
                <a:effectLst/>
                <a:latin typeface="Arial" panose="020B0604020202020204" pitchFamily="34" charset="0"/>
                <a:cs typeface="Arial" panose="020B0604020202020204" pitchFamily="34" charset="0"/>
              </a:rPr>
              <a:t>Answers: </a:t>
            </a:r>
            <a:r>
              <a:rPr lang="en-CA" sz="1200" b="0" i="0" u="none" strike="noStrike" noProof="0" dirty="0">
                <a:solidFill>
                  <a:srgbClr val="000000"/>
                </a:solidFill>
                <a:effectLst/>
                <a:latin typeface="Arial" panose="020B0604020202020204" pitchFamily="34" charset="0"/>
                <a:cs typeface="Arial" panose="020B0604020202020204" pitchFamily="34" charset="0"/>
              </a:rPr>
              <a:t>(</a:t>
            </a:r>
            <a:r>
              <a:rPr lang="en-CA" sz="1200" b="0" i="0" u="none" strike="noStrike" noProof="0" dirty="0" err="1">
                <a:solidFill>
                  <a:srgbClr val="000000"/>
                </a:solidFill>
                <a:effectLst/>
                <a:latin typeface="Arial" panose="020B0604020202020204" pitchFamily="34" charset="0"/>
                <a:cs typeface="Arial" panose="020B0604020202020204" pitchFamily="34" charset="0"/>
              </a:rPr>
              <a:t>i</a:t>
            </a:r>
            <a:r>
              <a:rPr lang="en-CA" sz="1200" b="0" i="0" u="none" strike="noStrike" noProof="0" dirty="0">
                <a:solidFill>
                  <a:srgbClr val="000000"/>
                </a:solidFill>
                <a:effectLst/>
                <a:latin typeface="Arial" panose="020B0604020202020204" pitchFamily="34" charset="0"/>
                <a:cs typeface="Arial" panose="020B0604020202020204" pitchFamily="34" charset="0"/>
              </a:rPr>
              <a:t>) Parliament; (ii) They had to make a law that authorized same-sex marriage.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CA" sz="1200" b="1" i="0" u="none" strike="noStrike" noProof="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CA" sz="1200" b="1" i="0" u="none" strike="noStrike" noProof="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CA" sz="1200" b="1" i="0" u="none" strike="noStrike" noProof="0" dirty="0">
                <a:solidFill>
                  <a:srgbClr val="000000"/>
                </a:solidFill>
                <a:effectLst/>
                <a:latin typeface="Arial" panose="020B0604020202020204" pitchFamily="34" charset="0"/>
                <a:cs typeface="Arial" panose="020B0604020202020204" pitchFamily="34" charset="0"/>
              </a:rPr>
              <a:t>SOURCES: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CA" i="1" noProof="0" dirty="0">
                <a:latin typeface="Arial" panose="020B0604020202020204" pitchFamily="34" charset="0"/>
                <a:cs typeface="Arial" panose="020B0604020202020204" pitchFamily="34" charset="0"/>
              </a:rPr>
              <a:t>Loi </a:t>
            </a:r>
            <a:r>
              <a:rPr lang="en-CA" i="1" noProof="0" dirty="0" err="1">
                <a:latin typeface="Arial" panose="020B0604020202020204" pitchFamily="34" charset="0"/>
                <a:cs typeface="Arial" panose="020B0604020202020204" pitchFamily="34" charset="0"/>
              </a:rPr>
              <a:t>constitutionnelle</a:t>
            </a:r>
            <a:r>
              <a:rPr lang="en-CA" i="1" noProof="0" dirty="0">
                <a:latin typeface="Arial" panose="020B0604020202020204" pitchFamily="34" charset="0"/>
                <a:cs typeface="Arial" panose="020B0604020202020204" pitchFamily="34" charset="0"/>
              </a:rPr>
              <a:t> de 1867</a:t>
            </a:r>
            <a:r>
              <a:rPr lang="en-CA" noProof="0" dirty="0">
                <a:latin typeface="Arial" panose="020B0604020202020204" pitchFamily="34" charset="0"/>
                <a:cs typeface="Arial" panose="020B0604020202020204" pitchFamily="34" charset="0"/>
              </a:rPr>
              <a:t>, 30 &amp; 31 Victoria, c 3, art 91(26) (</a:t>
            </a:r>
            <a:r>
              <a:rPr lang="en-CA" noProof="0" dirty="0" err="1">
                <a:latin typeface="Arial" panose="020B0604020202020204" pitchFamily="34" charset="0"/>
                <a:cs typeface="Arial" panose="020B0604020202020204" pitchFamily="34" charset="0"/>
              </a:rPr>
              <a:t>mariage</a:t>
            </a:r>
            <a:r>
              <a:rPr lang="en-CA" noProof="0" dirty="0">
                <a:latin typeface="Arial" panose="020B0604020202020204" pitchFamily="34" charset="0"/>
                <a:cs typeface="Arial" panose="020B0604020202020204" pitchFamily="34" charset="0"/>
              </a:rPr>
              <a:t> et divorce), 27 (la </a:t>
            </a:r>
            <a:r>
              <a:rPr lang="en-CA" noProof="0" dirty="0" err="1">
                <a:latin typeface="Arial" panose="020B0604020202020204" pitchFamily="34" charset="0"/>
                <a:cs typeface="Arial" panose="020B0604020202020204" pitchFamily="34" charset="0"/>
              </a:rPr>
              <a:t>loi</a:t>
            </a:r>
            <a:r>
              <a:rPr lang="en-CA" noProof="0" dirty="0">
                <a:latin typeface="Arial" panose="020B0604020202020204" pitchFamily="34" charset="0"/>
                <a:cs typeface="Arial" panose="020B0604020202020204" pitchFamily="34" charset="0"/>
              </a:rPr>
              <a:t> </a:t>
            </a:r>
            <a:r>
              <a:rPr lang="en-CA" noProof="0" dirty="0" err="1">
                <a:latin typeface="Arial" panose="020B0604020202020204" pitchFamily="34" charset="0"/>
                <a:cs typeface="Arial" panose="020B0604020202020204" pitchFamily="34" charset="0"/>
              </a:rPr>
              <a:t>criminelle</a:t>
            </a:r>
            <a:r>
              <a:rPr lang="en-CA" noProof="0" dirty="0">
                <a:latin typeface="Arial" panose="020B0604020202020204" pitchFamily="34" charset="0"/>
                <a:cs typeface="Arial" panose="020B0604020202020204" pitchFamily="34" charset="0"/>
              </a:rPr>
              <a:t>), 92(12) (la </a:t>
            </a:r>
            <a:r>
              <a:rPr lang="en-CA" noProof="0" dirty="0" err="1">
                <a:latin typeface="Arial" panose="020B0604020202020204" pitchFamily="34" charset="0"/>
                <a:cs typeface="Arial" panose="020B0604020202020204" pitchFamily="34" charset="0"/>
              </a:rPr>
              <a:t>célébration</a:t>
            </a:r>
            <a:r>
              <a:rPr lang="en-CA" noProof="0" dirty="0">
                <a:latin typeface="Arial" panose="020B0604020202020204" pitchFamily="34" charset="0"/>
                <a:cs typeface="Arial" panose="020B0604020202020204" pitchFamily="34" charset="0"/>
              </a:rPr>
              <a:t> du </a:t>
            </a:r>
            <a:r>
              <a:rPr lang="en-CA" noProof="0" dirty="0" err="1">
                <a:latin typeface="Arial" panose="020B0604020202020204" pitchFamily="34" charset="0"/>
                <a:cs typeface="Arial" panose="020B0604020202020204" pitchFamily="34" charset="0"/>
              </a:rPr>
              <a:t>mariage</a:t>
            </a:r>
            <a:r>
              <a:rPr lang="en-CA" noProof="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CA" b="1" noProof="0" dirty="0">
              <a:latin typeface="Arial" panose="020B0604020202020204" pitchFamily="34" charset="0"/>
              <a:ea typeface="Calibri" panose="020F0502020204030204"/>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CA" sz="1200" b="1" i="0" u="none" strike="noStrike" noProof="0" dirty="0">
              <a:solidFill>
                <a:srgbClr val="000000"/>
              </a:solidFill>
              <a:effectLst/>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ADDF40F7-9DEE-4674-AEC7-65F61D18733B}" type="slidenum">
              <a:t>13</a:t>
            </a:fld>
            <a:endParaRPr lang="fr-FR"/>
          </a:p>
        </p:txBody>
      </p:sp>
    </p:spTree>
    <p:extLst>
      <p:ext uri="{BB962C8B-B14F-4D97-AF65-F5344CB8AC3E}">
        <p14:creationId xmlns:p14="http://schemas.microsoft.com/office/powerpoint/2010/main" val="2547802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5E544C7-F800-43E5-B4CA-65E8656D9E73}" type="slidenum">
              <a:rPr lang="en-CA" smtClean="0"/>
              <a:t>14</a:t>
            </a:fld>
            <a:endParaRPr lang="en-CA"/>
          </a:p>
        </p:txBody>
      </p:sp>
    </p:spTree>
    <p:extLst>
      <p:ext uri="{BB962C8B-B14F-4D97-AF65-F5344CB8AC3E}">
        <p14:creationId xmlns:p14="http://schemas.microsoft.com/office/powerpoint/2010/main" val="439520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CA"/>
          </a:p>
        </p:txBody>
      </p:sp>
      <p:sp>
        <p:nvSpPr>
          <p:cNvPr id="3" name="Espace réservé des notes 2"/>
          <p:cNvSpPr>
            <a:spLocks noGrp="1"/>
          </p:cNvSpPr>
          <p:nvPr>
            <p:ph type="body" idx="1"/>
          </p:nvPr>
        </p:nvSpPr>
        <p:spPr/>
        <p:txBody>
          <a:bodyPr/>
          <a:lstStyle/>
          <a:p>
            <a:r>
              <a:rPr lang="en-CA" sz="1200" b="1" i="0" u="none" strike="noStrike" noProof="0" dirty="0">
                <a:solidFill>
                  <a:srgbClr val="000000"/>
                </a:solidFill>
                <a:effectLst/>
                <a:latin typeface="Arial" panose="020B0604020202020204" pitchFamily="34" charset="0"/>
                <a:cs typeface="Arial" panose="020B0604020202020204" pitchFamily="34" charset="0"/>
              </a:rPr>
              <a:t>NOTES FOR THE TEACHER</a:t>
            </a:r>
            <a:endParaRPr lang="en-CA" sz="1200" noProof="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endParaRPr lang="en-CA" sz="1200" noProof="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sz="1200" b="1" noProof="0" dirty="0">
                <a:latin typeface="Arial" panose="020B0604020202020204" pitchFamily="34" charset="0"/>
                <a:cs typeface="Arial" panose="020B0604020202020204" pitchFamily="34" charset="0"/>
              </a:rPr>
              <a:t>Present what happens during the activity:</a:t>
            </a:r>
            <a:endParaRPr lang="en-CA" sz="1200" noProof="0" dirty="0">
              <a:latin typeface="Arial" panose="020B0604020202020204" pitchFamily="34" charset="0"/>
              <a:cs typeface="Arial" panose="020B0604020202020204" pitchFamily="34" charset="0"/>
            </a:endParaRPr>
          </a:p>
          <a:p>
            <a:pPr marL="342900" marR="0" lvl="2" indent="-3429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noProof="0" dirty="0">
                <a:latin typeface="Arial" panose="020B0604020202020204" pitchFamily="34" charset="0"/>
                <a:cs typeface="Arial" panose="020B0604020202020204" pitchFamily="34" charset="0"/>
              </a:rPr>
              <a:t>Form teams.</a:t>
            </a:r>
          </a:p>
          <a:p>
            <a:pPr marL="342900" marR="0" lvl="2" indent="-3429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noProof="0" dirty="0">
                <a:latin typeface="Arial" panose="020B0604020202020204" pitchFamily="34" charset="0"/>
                <a:cs typeface="Arial" panose="020B0604020202020204" pitchFamily="34" charset="0"/>
              </a:rPr>
              <a:t>Analyze the reference materials.  </a:t>
            </a:r>
          </a:p>
          <a:p>
            <a:pPr marL="342900" marR="0" lvl="2" indent="-3429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noProof="0" dirty="0">
                <a:latin typeface="Arial" panose="020B0604020202020204" pitchFamily="34" charset="0"/>
                <a:cs typeface="Arial" panose="020B0604020202020204" pitchFamily="34" charset="0"/>
              </a:rPr>
              <a:t>Place the key event sheets in chronological order.  </a:t>
            </a:r>
          </a:p>
          <a:p>
            <a:pPr marL="342900" lvl="2" indent="-342900">
              <a:buFont typeface="+mj-lt"/>
              <a:buAutoNum type="arabicPeriod"/>
            </a:pPr>
            <a:r>
              <a:rPr lang="en-CA" sz="1200" b="0" noProof="0" dirty="0">
                <a:latin typeface="Arial" panose="020B0604020202020204" pitchFamily="34" charset="0"/>
                <a:cs typeface="Arial" panose="020B0604020202020204" pitchFamily="34" charset="0"/>
              </a:rPr>
              <a:t>Answer the discussion questions.</a:t>
            </a:r>
          </a:p>
          <a:p>
            <a:pPr marL="342900" lvl="2" indent="-342900">
              <a:buFont typeface="+mj-lt"/>
              <a:buAutoNum type="arabicPeriod"/>
            </a:pPr>
            <a:endParaRPr lang="en-CA" sz="1200" noProof="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CA" sz="1200" b="1" noProof="0" dirty="0">
                <a:latin typeface="Arial" panose="020B0604020202020204" pitchFamily="34" charset="0"/>
                <a:cs typeface="Arial" panose="020B0604020202020204" pitchFamily="34" charset="0"/>
              </a:rPr>
              <a:t>Do the activity and then present the next slides.</a:t>
            </a:r>
            <a:endParaRPr lang="en-CA" sz="1200" noProof="0" dirty="0">
              <a:latin typeface="Arial" panose="020B0604020202020204" pitchFamily="34" charset="0"/>
              <a:cs typeface="Arial" panose="020B0604020202020204" pitchFamily="34" charset="0"/>
            </a:endParaRPr>
          </a:p>
          <a:p>
            <a:endParaRPr lang="en-CA" sz="1200" noProof="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ADDF40F7-9DEE-4674-AEC7-65F61D18733B}" type="slidenum">
              <a:t>15</a:t>
            </a:fld>
            <a:endParaRPr lang="fr-FR"/>
          </a:p>
        </p:txBody>
      </p:sp>
    </p:spTree>
    <p:extLst>
      <p:ext uri="{BB962C8B-B14F-4D97-AF65-F5344CB8AC3E}">
        <p14:creationId xmlns:p14="http://schemas.microsoft.com/office/powerpoint/2010/main" val="661518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algn="l" rtl="0"/>
            <a:endParaRPr lang="en-CA" dirty="0"/>
          </a:p>
        </p:txBody>
      </p:sp>
      <p:sp>
        <p:nvSpPr>
          <p:cNvPr id="4" name="Slide Number Placeholder 3"/>
          <p:cNvSpPr>
            <a:spLocks noGrp="1"/>
          </p:cNvSpPr>
          <p:nvPr>
            <p:ph type="sldNum" sz="quarter" idx="5"/>
          </p:nvPr>
        </p:nvSpPr>
        <p:spPr/>
        <p:txBody>
          <a:bodyPr/>
          <a:lstStyle/>
          <a:p>
            <a:fld id="{35E544C7-F800-43E5-B4CA-65E8656D9E73}" type="slidenum">
              <a:rPr lang="en-CA" smtClean="0"/>
              <a:t>16</a:t>
            </a:fld>
            <a:endParaRPr lang="en-CA"/>
          </a:p>
        </p:txBody>
      </p:sp>
    </p:spTree>
    <p:extLst>
      <p:ext uri="{BB962C8B-B14F-4D97-AF65-F5344CB8AC3E}">
        <p14:creationId xmlns:p14="http://schemas.microsoft.com/office/powerpoint/2010/main" val="556033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CA"/>
          </a:p>
        </p:txBody>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ADDF40F7-9DEE-4674-AEC7-65F61D18733B}" type="slidenum">
              <a:rPr lang="fr-CA" smtClean="0"/>
              <a:t>17</a:t>
            </a:fld>
            <a:endParaRPr lang="fr-CA"/>
          </a:p>
        </p:txBody>
      </p:sp>
    </p:spTree>
    <p:extLst>
      <p:ext uri="{BB962C8B-B14F-4D97-AF65-F5344CB8AC3E}">
        <p14:creationId xmlns:p14="http://schemas.microsoft.com/office/powerpoint/2010/main" val="3971881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CA"/>
          </a:p>
        </p:txBody>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CA" sz="1200" b="1" i="0" u="none" strike="noStrike" noProof="0" dirty="0">
                <a:solidFill>
                  <a:srgbClr val="000000"/>
                </a:solidFill>
                <a:effectLst/>
                <a:latin typeface="Arial" panose="020B0604020202020204" pitchFamily="34" charset="0"/>
                <a:cs typeface="Arial" panose="020B0604020202020204" pitchFamily="34" charset="0"/>
              </a:rPr>
              <a:t>INFORMATION FOR THE STUDENTS</a:t>
            </a:r>
          </a:p>
          <a:p>
            <a:pPr marL="0" indent="0">
              <a:buFont typeface="Wingdings" panose="05000000000000000000" pitchFamily="2" charset="2"/>
              <a:buNone/>
            </a:pPr>
            <a:r>
              <a:rPr lang="en-CA" sz="1200" b="0" i="0" u="none" strike="noStrike" noProof="0" dirty="0">
                <a:solidFill>
                  <a:srgbClr val="000000"/>
                </a:solidFill>
                <a:effectLst/>
                <a:latin typeface="Arial" panose="020B0604020202020204" pitchFamily="34" charset="0"/>
                <a:cs typeface="Arial" panose="020B0604020202020204" pitchFamily="34" charset="0"/>
              </a:rPr>
              <a:t>Homosexuality was long considered a crime. </a:t>
            </a:r>
          </a:p>
          <a:p>
            <a:pPr marL="0" indent="0">
              <a:buFont typeface="Wingdings" panose="05000000000000000000" pitchFamily="2" charset="2"/>
              <a:buNone/>
            </a:pPr>
            <a:endParaRPr lang="en-CA" sz="1200" b="0" i="0" u="none" strike="noStrike" noProof="0" dirty="0">
              <a:solidFill>
                <a:srgbClr val="000000"/>
              </a:solidFill>
              <a:effectLst/>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sz="1200" b="0" i="0" u="none" strike="noStrike" noProof="0" dirty="0">
                <a:solidFill>
                  <a:srgbClr val="000000"/>
                </a:solidFill>
                <a:effectLst/>
                <a:latin typeface="Arial" panose="020B0604020202020204" pitchFamily="34" charset="0"/>
                <a:cs typeface="Arial" panose="020B0604020202020204" pitchFamily="34" charset="0"/>
              </a:rPr>
              <a:t>From the British conquest to the creation of the </a:t>
            </a:r>
            <a:r>
              <a:rPr lang="en-CA" sz="1200" b="0" i="1" u="none" strike="noStrike" noProof="0" dirty="0">
                <a:solidFill>
                  <a:srgbClr val="000000"/>
                </a:solidFill>
                <a:effectLst/>
                <a:latin typeface="Arial" panose="020B0604020202020204" pitchFamily="34" charset="0"/>
                <a:cs typeface="Arial" panose="020B0604020202020204" pitchFamily="34" charset="0"/>
              </a:rPr>
              <a:t>Criminal Code </a:t>
            </a:r>
            <a:r>
              <a:rPr lang="en-CA" sz="1200" b="0" i="0" u="none" strike="noStrike" noProof="0" dirty="0">
                <a:solidFill>
                  <a:srgbClr val="000000"/>
                </a:solidFill>
                <a:effectLst/>
                <a:latin typeface="Arial" panose="020B0604020202020204" pitchFamily="34" charset="0"/>
                <a:cs typeface="Arial" panose="020B0604020202020204" pitchFamily="34" charset="0"/>
              </a:rPr>
              <a:t>in 1892, common law was in effect. Sexual acts between people of the same sex were prohibited. Common law was the legal system inherited from Great Britain in which the courts “create” the law through the judgments they render. </a:t>
            </a:r>
          </a:p>
          <a:p>
            <a:pPr marL="285750" indent="-285750">
              <a:buFont typeface="Wingdings" panose="05000000000000000000" pitchFamily="2" charset="2"/>
              <a:buChar char="q"/>
            </a:pPr>
            <a:endParaRPr lang="en-CA" sz="1200" b="0" i="0" u="none" strike="noStrike" noProof="0" dirty="0">
              <a:solidFill>
                <a:srgbClr val="000000"/>
              </a:solidFill>
              <a:effectLst/>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CA" sz="1200" b="0" i="0" u="none" strike="noStrike" noProof="0" dirty="0">
                <a:solidFill>
                  <a:srgbClr val="000000"/>
                </a:solidFill>
                <a:effectLst/>
                <a:latin typeface="Arial" panose="020B0604020202020204" pitchFamily="34" charset="0"/>
                <a:cs typeface="Arial" panose="020B0604020202020204" pitchFamily="34" charset="0"/>
              </a:rPr>
              <a:t>In 1892, Canada adopted the </a:t>
            </a:r>
            <a:r>
              <a:rPr lang="en-CA" sz="1200" b="0" i="1" u="none" strike="noStrike" noProof="0" dirty="0">
                <a:solidFill>
                  <a:srgbClr val="000000"/>
                </a:solidFill>
                <a:effectLst/>
                <a:latin typeface="Arial" panose="020B0604020202020204" pitchFamily="34" charset="0"/>
                <a:cs typeface="Arial" panose="020B0604020202020204" pitchFamily="34" charset="0"/>
              </a:rPr>
              <a:t>Criminal Code. </a:t>
            </a:r>
            <a:r>
              <a:rPr lang="en-CA" sz="1200" b="0" i="0" u="none" strike="noStrike" noProof="0" dirty="0">
                <a:solidFill>
                  <a:srgbClr val="000000"/>
                </a:solidFill>
                <a:effectLst/>
                <a:latin typeface="Arial" panose="020B0604020202020204" pitchFamily="34" charset="0"/>
                <a:cs typeface="Arial" panose="020B0604020202020204" pitchFamily="34" charset="0"/>
              </a:rPr>
              <a:t>The </a:t>
            </a:r>
            <a:r>
              <a:rPr lang="en-CA" sz="1200" b="0" i="1" u="none" strike="noStrike" noProof="0" dirty="0">
                <a:solidFill>
                  <a:srgbClr val="000000"/>
                </a:solidFill>
                <a:effectLst/>
                <a:latin typeface="Arial" panose="020B0604020202020204" pitchFamily="34" charset="0"/>
                <a:cs typeface="Arial" panose="020B0604020202020204" pitchFamily="34" charset="0"/>
              </a:rPr>
              <a:t>Criminal Code </a:t>
            </a:r>
            <a:r>
              <a:rPr lang="en-CA" sz="1200" b="0" i="0" u="none" strike="noStrike" noProof="0" dirty="0">
                <a:solidFill>
                  <a:srgbClr val="000000"/>
                </a:solidFill>
                <a:effectLst/>
                <a:latin typeface="Arial" panose="020B0604020202020204" pitchFamily="34" charset="0"/>
                <a:cs typeface="Arial" panose="020B0604020202020204" pitchFamily="34" charset="0"/>
              </a:rPr>
              <a:t>describes the behaviours that are prohibited and the associated sentences. The prohibited behaviours are called “crimes.” </a:t>
            </a:r>
          </a:p>
          <a:p>
            <a:pPr marL="285750" indent="-285750">
              <a:buFont typeface="Wingdings" panose="05000000000000000000" pitchFamily="2" charset="2"/>
              <a:buChar char="q"/>
            </a:pPr>
            <a:endParaRPr lang="en-CA" sz="1200" b="0" i="0" u="none" strike="noStrike" noProof="0" dirty="0">
              <a:solidFill>
                <a:srgbClr val="000000"/>
              </a:solidFill>
              <a:effectLst/>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CA" sz="1200" b="0" i="0" u="none" strike="noStrike" noProof="0" dirty="0">
                <a:solidFill>
                  <a:srgbClr val="000000"/>
                </a:solidFill>
                <a:effectLst/>
                <a:latin typeface="Arial" panose="020B0604020202020204" pitchFamily="34" charset="0"/>
                <a:cs typeface="Arial" panose="020B0604020202020204" pitchFamily="34" charset="0"/>
              </a:rPr>
              <a:t>The </a:t>
            </a:r>
            <a:r>
              <a:rPr lang="en-CA" sz="1200" b="0" i="1" u="none" strike="noStrike" noProof="0" dirty="0">
                <a:solidFill>
                  <a:srgbClr val="000000"/>
                </a:solidFill>
                <a:effectLst/>
                <a:latin typeface="Arial" panose="020B0604020202020204" pitchFamily="34" charset="0"/>
                <a:cs typeface="Arial" panose="020B0604020202020204" pitchFamily="34" charset="0"/>
              </a:rPr>
              <a:t>Criminal Code </a:t>
            </a:r>
            <a:r>
              <a:rPr lang="en-CA" sz="1200" b="0" i="0" u="none" strike="noStrike" noProof="0" dirty="0">
                <a:solidFill>
                  <a:srgbClr val="000000"/>
                </a:solidFill>
                <a:effectLst/>
                <a:latin typeface="Arial" panose="020B0604020202020204" pitchFamily="34" charset="0"/>
                <a:cs typeface="Arial" panose="020B0604020202020204" pitchFamily="34" charset="0"/>
              </a:rPr>
              <a:t>of 1892 considered “homosexual acts” committed by male adults to be crimes. </a:t>
            </a:r>
          </a:p>
          <a:p>
            <a:pPr marL="628650" lvl="1" indent="-171450">
              <a:buFont typeface="Arial" panose="020B0604020202020204" pitchFamily="34" charset="0"/>
              <a:buChar char="•"/>
            </a:pPr>
            <a:r>
              <a:rPr lang="en-CA" sz="1200" b="0" i="0" u="none" strike="noStrike" noProof="0" dirty="0">
                <a:solidFill>
                  <a:srgbClr val="000000"/>
                </a:solidFill>
                <a:effectLst/>
                <a:latin typeface="Arial" panose="020B0604020202020204" pitchFamily="34" charset="0"/>
                <a:cs typeface="Arial" panose="020B0604020202020204" pitchFamily="34" charset="0"/>
              </a:rPr>
              <a:t>A “homosexual act” includes any sexual act between two men, including a kiss.</a:t>
            </a:r>
          </a:p>
          <a:p>
            <a:pPr marL="628650" lvl="1" indent="-171450">
              <a:buFont typeface="Arial" panose="020B0604020202020204" pitchFamily="34" charset="0"/>
              <a:buChar char="•"/>
            </a:pPr>
            <a:r>
              <a:rPr lang="en-CA" sz="1200" b="0" i="0" u="none" strike="noStrike" noProof="0" dirty="0">
                <a:solidFill>
                  <a:srgbClr val="000000"/>
                </a:solidFill>
                <a:effectLst/>
                <a:latin typeface="Arial" panose="020B0604020202020204" pitchFamily="34" charset="0"/>
                <a:cs typeface="Arial" panose="020B0604020202020204" pitchFamily="34" charset="0"/>
              </a:rPr>
              <a:t>These acts are not classified as a distinct crime, but rather as gross indecency.</a:t>
            </a:r>
          </a:p>
          <a:p>
            <a:pPr marL="285750" indent="-285750">
              <a:buFont typeface="Wingdings" panose="05000000000000000000" pitchFamily="2" charset="2"/>
              <a:buChar char="q"/>
            </a:pPr>
            <a:r>
              <a:rPr lang="en-CA" sz="1200" b="0" i="0" u="none" strike="noStrike" noProof="0" dirty="0">
                <a:solidFill>
                  <a:srgbClr val="000000"/>
                </a:solidFill>
                <a:effectLst/>
                <a:latin typeface="Arial" panose="020B0604020202020204" pitchFamily="34" charset="0"/>
                <a:cs typeface="Arial" panose="020B0604020202020204" pitchFamily="34" charset="0"/>
              </a:rPr>
              <a:t>At the time, the maximum sentence for a homosexual act was 5 years in prison and whipping.</a:t>
            </a:r>
          </a:p>
          <a:p>
            <a:pPr marL="285750" indent="-285750">
              <a:buFont typeface="Wingdings" panose="05000000000000000000" pitchFamily="2" charset="2"/>
              <a:buChar char="q"/>
            </a:pPr>
            <a:r>
              <a:rPr lang="en-CA" sz="1200" b="0" i="0" u="none" strike="noStrike" noProof="0" dirty="0">
                <a:solidFill>
                  <a:srgbClr val="000000"/>
                </a:solidFill>
                <a:effectLst/>
                <a:latin typeface="Arial" panose="020B0604020202020204" pitchFamily="34" charset="0"/>
                <a:cs typeface="Arial" panose="020B0604020202020204" pitchFamily="34" charset="0"/>
              </a:rPr>
              <a:t>You could ask the students the following questions:</a:t>
            </a:r>
          </a:p>
          <a:p>
            <a:pPr marL="628650" lvl="1" indent="-171450">
              <a:buFont typeface="Arial" panose="020B0604020202020204" pitchFamily="34" charset="0"/>
              <a:buChar char="•"/>
            </a:pPr>
            <a:r>
              <a:rPr lang="en-CA" sz="1200" b="0" i="0" u="none" strike="noStrike" noProof="0" dirty="0">
                <a:solidFill>
                  <a:srgbClr val="000000"/>
                </a:solidFill>
                <a:effectLst/>
                <a:latin typeface="Arial" panose="020B0604020202020204" pitchFamily="34" charset="0"/>
                <a:cs typeface="Arial" panose="020B0604020202020204" pitchFamily="34" charset="0"/>
              </a:rPr>
              <a:t>What do you notice about this definition of homosexuality?</a:t>
            </a:r>
          </a:p>
          <a:p>
            <a:pPr marL="628650" lvl="1" indent="-171450">
              <a:buFont typeface="Arial" panose="020B0604020202020204" pitchFamily="34" charset="0"/>
              <a:buChar char="•"/>
            </a:pPr>
            <a:r>
              <a:rPr lang="en-CA" sz="1200" b="0" i="0" u="none" strike="noStrike" noProof="0" dirty="0">
                <a:solidFill>
                  <a:srgbClr val="000000"/>
                </a:solidFill>
                <a:effectLst/>
                <a:latin typeface="Arial" panose="020B0604020202020204" pitchFamily="34" charset="0"/>
                <a:cs typeface="Arial" panose="020B0604020202020204" pitchFamily="34" charset="0"/>
              </a:rPr>
              <a:t>What do you think of this sentence? Would it still be applicable today? Yes or no, explain your position.</a:t>
            </a:r>
          </a:p>
          <a:p>
            <a:pPr marL="742950" lvl="1" indent="-285750">
              <a:buFont typeface="Wingdings" panose="05000000000000000000" pitchFamily="2" charset="2"/>
              <a:buChar char="q"/>
            </a:pPr>
            <a:endParaRPr lang="en-CA" sz="1200" b="0" i="0" u="none" strike="noStrike" noProof="0" dirty="0">
              <a:solidFill>
                <a:srgbClr val="000000"/>
              </a:solidFill>
              <a:effectLst/>
              <a:latin typeface="Arial" panose="020B0604020202020204" pitchFamily="34" charset="0"/>
              <a:cs typeface="Arial" panose="020B0604020202020204" pitchFamily="34" charset="0"/>
            </a:endParaRPr>
          </a:p>
          <a:p>
            <a:pPr marL="0" indent="0">
              <a:buFont typeface="Wingdings" panose="05000000000000000000" pitchFamily="2" charset="2"/>
              <a:buNone/>
            </a:pPr>
            <a:endParaRPr lang="en-CA" sz="1200" b="0" i="0" u="none" strike="noStrike" noProof="0" dirty="0">
              <a:solidFill>
                <a:srgbClr val="000000"/>
              </a:solidFill>
              <a:effectLst/>
              <a:latin typeface="Arial" panose="020B0604020202020204" pitchFamily="34" charset="0"/>
              <a:cs typeface="Arial" panose="020B0604020202020204" pitchFamily="34" charset="0"/>
            </a:endParaRPr>
          </a:p>
          <a:p>
            <a:pPr marL="0" indent="0">
              <a:buFont typeface="Wingdings" panose="05000000000000000000" pitchFamily="2" charset="2"/>
              <a:buNone/>
            </a:pPr>
            <a:r>
              <a:rPr lang="en-CA" sz="1200" b="1" i="0" u="none" strike="noStrike" noProof="0" dirty="0">
                <a:solidFill>
                  <a:srgbClr val="000000"/>
                </a:solidFill>
                <a:effectLst/>
                <a:latin typeface="Arial" panose="020B0604020202020204" pitchFamily="34" charset="0"/>
                <a:cs typeface="Arial" panose="020B0604020202020204" pitchFamily="34" charset="0"/>
              </a:rPr>
              <a:t>SECONDARY INFORMATION</a:t>
            </a:r>
          </a:p>
          <a:p>
            <a:pPr marL="285750" indent="-285750">
              <a:buFont typeface="Wingdings" panose="05000000000000000000" pitchFamily="2" charset="2"/>
              <a:buChar char="q"/>
            </a:pPr>
            <a:r>
              <a:rPr lang="en-CA" sz="1200" b="0" i="0" u="none" strike="noStrike" noProof="0" dirty="0">
                <a:solidFill>
                  <a:srgbClr val="000000"/>
                </a:solidFill>
                <a:effectLst/>
                <a:latin typeface="Arial" panose="020B0604020202020204" pitchFamily="34" charset="0"/>
                <a:cs typeface="Arial" panose="020B0604020202020204" pitchFamily="34" charset="0"/>
              </a:rPr>
              <a:t>In 1959, a reform of the </a:t>
            </a:r>
            <a:r>
              <a:rPr lang="en-CA" sz="1200" b="0" i="1" u="none" strike="noStrike" noProof="0" dirty="0">
                <a:solidFill>
                  <a:srgbClr val="000000"/>
                </a:solidFill>
                <a:effectLst/>
                <a:latin typeface="Arial" panose="020B0604020202020204" pitchFamily="34" charset="0"/>
                <a:cs typeface="Arial" panose="020B0604020202020204" pitchFamily="34" charset="0"/>
              </a:rPr>
              <a:t>Criminal Code </a:t>
            </a:r>
            <a:r>
              <a:rPr lang="en-CA" sz="1200" b="0" i="0" u="none" strike="noStrike" noProof="0" dirty="0">
                <a:solidFill>
                  <a:srgbClr val="000000"/>
                </a:solidFill>
                <a:effectLst/>
                <a:latin typeface="Arial" panose="020B0604020202020204" pitchFamily="34" charset="0"/>
                <a:cs typeface="Arial" panose="020B0604020202020204" pitchFamily="34" charset="0"/>
              </a:rPr>
              <a:t>reformulated the section on homosexuality (178). After that, women could also be accused of “gross indecency” if they committed ”homosexual” acts. </a:t>
            </a:r>
          </a:p>
          <a:p>
            <a:pPr marL="285750" indent="-285750">
              <a:buFont typeface="Wingdings" panose="05000000000000000000" pitchFamily="2" charset="2"/>
              <a:buChar char="q"/>
            </a:pPr>
            <a:endParaRPr lang="en-CA" sz="1200" b="0" i="0" u="none" strike="noStrike" noProof="0" dirty="0">
              <a:solidFill>
                <a:srgbClr val="000000"/>
              </a:solidFill>
              <a:effectLst/>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endParaRPr lang="en-CA" sz="1200" b="0" i="0" u="none" strike="noStrike" noProof="0" dirty="0">
              <a:solidFill>
                <a:srgbClr val="000000"/>
              </a:solidFill>
              <a:effectLst/>
              <a:latin typeface="Arial" panose="020B0604020202020204" pitchFamily="34" charset="0"/>
              <a:cs typeface="Arial" panose="020B0604020202020204" pitchFamily="34" charset="0"/>
            </a:endParaRPr>
          </a:p>
          <a:p>
            <a:pPr marL="0" indent="0">
              <a:buFont typeface="Wingdings" panose="05000000000000000000" pitchFamily="2" charset="2"/>
              <a:buNone/>
            </a:pPr>
            <a:r>
              <a:rPr lang="en-CA" sz="1200" b="1" i="0" u="none" strike="noStrike" noProof="0" dirty="0">
                <a:solidFill>
                  <a:srgbClr val="000000"/>
                </a:solidFill>
                <a:effectLst/>
                <a:latin typeface="Arial" panose="020B0604020202020204" pitchFamily="34" charset="0"/>
                <a:cs typeface="Arial" panose="020B0604020202020204" pitchFamily="34" charset="0"/>
              </a:rPr>
              <a:t>TO LEARN MORE</a:t>
            </a:r>
          </a:p>
          <a:p>
            <a:pPr marL="171450" indent="-171450">
              <a:buFont typeface="Wingdings" panose="05000000000000000000" pitchFamily="2" charset="2"/>
              <a:buChar char="q"/>
            </a:pPr>
            <a:r>
              <a:rPr lang="en-CA" sz="1200" kern="1200" noProof="0" dirty="0">
                <a:solidFill>
                  <a:schemeClr val="tx1"/>
                </a:solidFill>
                <a:effectLst/>
                <a:latin typeface="Arial" panose="020B0604020202020204" pitchFamily="34" charset="0"/>
                <a:ea typeface="+mn-ea"/>
                <a:cs typeface="Arial" panose="020B0604020202020204" pitchFamily="34" charset="0"/>
              </a:rPr>
              <a:t>https://</a:t>
            </a:r>
            <a:r>
              <a:rPr lang="en-CA" sz="1200" kern="1200" noProof="0" dirty="0" err="1">
                <a:solidFill>
                  <a:schemeClr val="tx1"/>
                </a:solidFill>
                <a:effectLst/>
                <a:latin typeface="Arial" panose="020B0604020202020204" pitchFamily="34" charset="0"/>
                <a:ea typeface="+mn-ea"/>
                <a:cs typeface="Arial" panose="020B0604020202020204" pitchFamily="34" charset="0"/>
              </a:rPr>
              <a:t>www.historymuseum.ca</a:t>
            </a:r>
            <a:r>
              <a:rPr lang="en-CA" sz="1200" kern="1200" noProof="0" dirty="0">
                <a:solidFill>
                  <a:schemeClr val="tx1"/>
                </a:solidFill>
                <a:effectLst/>
                <a:latin typeface="Arial" panose="020B0604020202020204" pitchFamily="34" charset="0"/>
                <a:ea typeface="+mn-ea"/>
                <a:cs typeface="Arial" panose="020B0604020202020204" pitchFamily="34" charset="0"/>
              </a:rPr>
              <a:t>/teachers-zone/2slgbtqia-history-and-identities-in-canada/</a:t>
            </a:r>
          </a:p>
          <a:p>
            <a:pPr marL="171450" indent="-171450">
              <a:buFont typeface="Wingdings" panose="05000000000000000000" pitchFamily="2" charset="2"/>
              <a:buChar char="q"/>
            </a:pPr>
            <a:endParaRPr lang="en-CA" sz="1200" b="1" noProof="0" dirty="0">
              <a:latin typeface="Arial" panose="020B0604020202020204" pitchFamily="34" charset="0"/>
              <a:cs typeface="Arial" panose="020B0604020202020204" pitchFamily="34" charset="0"/>
            </a:endParaRPr>
          </a:p>
          <a:p>
            <a:r>
              <a:rPr lang="en-CA" sz="1200" b="1" noProof="0" dirty="0">
                <a:latin typeface="Arial" panose="020B0604020202020204" pitchFamily="34" charset="0"/>
                <a:cs typeface="Arial" panose="020B0604020202020204" pitchFamily="34" charset="0"/>
              </a:rPr>
              <a:t>Sources </a:t>
            </a:r>
            <a:endParaRPr lang="en-CA" sz="1200" noProof="0" dirty="0">
              <a:latin typeface="Arial" panose="020B0604020202020204" pitchFamily="34" charset="0"/>
              <a:cs typeface="Arial" panose="020B0604020202020204" pitchFamily="34" charset="0"/>
            </a:endParaRPr>
          </a:p>
          <a:p>
            <a:pPr marL="171450" indent="-171450">
              <a:buFont typeface="Arial,Sans-Serif"/>
              <a:buChar char="•"/>
            </a:pPr>
            <a:r>
              <a:rPr lang="en-CA" sz="1200" i="1" noProof="0" dirty="0">
                <a:latin typeface="Arial" panose="020B0604020202020204" pitchFamily="34" charset="0"/>
                <a:cs typeface="Arial" panose="020B0604020202020204" pitchFamily="34" charset="0"/>
              </a:rPr>
              <a:t>Code </a:t>
            </a:r>
            <a:r>
              <a:rPr lang="en-CA" sz="1200" i="1" noProof="0" dirty="0" err="1">
                <a:latin typeface="Arial" panose="020B0604020202020204" pitchFamily="34" charset="0"/>
                <a:cs typeface="Arial" panose="020B0604020202020204" pitchFamily="34" charset="0"/>
              </a:rPr>
              <a:t>criminel</a:t>
            </a:r>
            <a:r>
              <a:rPr lang="en-CA" sz="1200" noProof="0" dirty="0">
                <a:latin typeface="Arial" panose="020B0604020202020204" pitchFamily="34" charset="0"/>
                <a:cs typeface="Arial" panose="020B0604020202020204" pitchFamily="34" charset="0"/>
              </a:rPr>
              <a:t>, SC 1892, c 29, art 178 (première version du Code).</a:t>
            </a:r>
          </a:p>
          <a:p>
            <a:pPr marL="171450" indent="-171450">
              <a:buFont typeface="Arial,Sans-Serif"/>
              <a:buChar char="•"/>
            </a:pPr>
            <a:r>
              <a:rPr lang="en-CA" sz="1200" kern="1200" noProof="0" dirty="0">
                <a:solidFill>
                  <a:schemeClr val="tx1"/>
                </a:solidFill>
                <a:effectLst/>
                <a:latin typeface="Arial" panose="020B0604020202020204" pitchFamily="34" charset="0"/>
                <a:ea typeface="+mn-ea"/>
                <a:cs typeface="Arial" panose="020B0604020202020204" pitchFamily="34" charset="0"/>
              </a:rPr>
              <a:t>Patrice Corriveau, </a:t>
            </a:r>
            <a:r>
              <a:rPr lang="en-CA" sz="1200" i="1" kern="1200" noProof="0" dirty="0">
                <a:solidFill>
                  <a:schemeClr val="tx1"/>
                </a:solidFill>
                <a:effectLst/>
                <a:latin typeface="Arial" panose="020B0604020202020204" pitchFamily="34" charset="0"/>
                <a:ea typeface="+mn-ea"/>
                <a:cs typeface="Arial" panose="020B0604020202020204" pitchFamily="34" charset="0"/>
              </a:rPr>
              <a:t>La </a:t>
            </a:r>
            <a:r>
              <a:rPr lang="en-CA" sz="1200" i="1" kern="1200" noProof="0" dirty="0" err="1">
                <a:solidFill>
                  <a:schemeClr val="tx1"/>
                </a:solidFill>
                <a:effectLst/>
                <a:latin typeface="Arial" panose="020B0604020202020204" pitchFamily="34" charset="0"/>
                <a:ea typeface="+mn-ea"/>
                <a:cs typeface="Arial" panose="020B0604020202020204" pitchFamily="34" charset="0"/>
              </a:rPr>
              <a:t>répression</a:t>
            </a:r>
            <a:r>
              <a:rPr lang="en-CA" sz="1200" i="1" kern="1200" noProof="0" dirty="0">
                <a:solidFill>
                  <a:schemeClr val="tx1"/>
                </a:solidFill>
                <a:effectLst/>
                <a:latin typeface="Arial" panose="020B0604020202020204" pitchFamily="34" charset="0"/>
                <a:ea typeface="+mn-ea"/>
                <a:cs typeface="Arial" panose="020B0604020202020204" pitchFamily="34" charset="0"/>
              </a:rPr>
              <a:t> des </a:t>
            </a:r>
            <a:r>
              <a:rPr lang="en-CA" sz="1200" i="1" kern="1200" noProof="0" dirty="0" err="1">
                <a:solidFill>
                  <a:schemeClr val="tx1"/>
                </a:solidFill>
                <a:effectLst/>
                <a:latin typeface="Arial" panose="020B0604020202020204" pitchFamily="34" charset="0"/>
                <a:ea typeface="+mn-ea"/>
                <a:cs typeface="Arial" panose="020B0604020202020204" pitchFamily="34" charset="0"/>
              </a:rPr>
              <a:t>homosexuels</a:t>
            </a:r>
            <a:r>
              <a:rPr lang="en-CA" sz="1200" i="1" kern="1200" noProof="0" dirty="0">
                <a:solidFill>
                  <a:schemeClr val="tx1"/>
                </a:solidFill>
                <a:effectLst/>
                <a:latin typeface="Arial" panose="020B0604020202020204" pitchFamily="34" charset="0"/>
                <a:ea typeface="+mn-ea"/>
                <a:cs typeface="Arial" panose="020B0604020202020204" pitchFamily="34" charset="0"/>
              </a:rPr>
              <a:t> </a:t>
            </a:r>
            <a:r>
              <a:rPr lang="en-CA" sz="1200" i="1" kern="1200" noProof="0" dirty="0" err="1">
                <a:solidFill>
                  <a:schemeClr val="tx1"/>
                </a:solidFill>
                <a:effectLst/>
                <a:latin typeface="Arial" panose="020B0604020202020204" pitchFamily="34" charset="0"/>
                <a:ea typeface="+mn-ea"/>
                <a:cs typeface="Arial" panose="020B0604020202020204" pitchFamily="34" charset="0"/>
              </a:rPr>
              <a:t>en</a:t>
            </a:r>
            <a:r>
              <a:rPr lang="en-CA" sz="1200" i="1" kern="1200" noProof="0" dirty="0">
                <a:solidFill>
                  <a:schemeClr val="tx1"/>
                </a:solidFill>
                <a:effectLst/>
                <a:latin typeface="Arial" panose="020B0604020202020204" pitchFamily="34" charset="0"/>
                <a:ea typeface="+mn-ea"/>
                <a:cs typeface="Arial" panose="020B0604020202020204" pitchFamily="34" charset="0"/>
              </a:rPr>
              <a:t> France et au Québec : du </a:t>
            </a:r>
            <a:r>
              <a:rPr lang="en-CA" sz="1200" i="1" kern="1200" noProof="0" dirty="0" err="1">
                <a:solidFill>
                  <a:schemeClr val="tx1"/>
                </a:solidFill>
                <a:effectLst/>
                <a:latin typeface="Arial" panose="020B0604020202020204" pitchFamily="34" charset="0"/>
                <a:ea typeface="+mn-ea"/>
                <a:cs typeface="Arial" panose="020B0604020202020204" pitchFamily="34" charset="0"/>
              </a:rPr>
              <a:t>bûcher</a:t>
            </a:r>
            <a:r>
              <a:rPr lang="en-CA" sz="1200" i="1" kern="1200" noProof="0" dirty="0">
                <a:solidFill>
                  <a:schemeClr val="tx1"/>
                </a:solidFill>
                <a:effectLst/>
                <a:latin typeface="Arial" panose="020B0604020202020204" pitchFamily="34" charset="0"/>
                <a:ea typeface="+mn-ea"/>
                <a:cs typeface="Arial" panose="020B0604020202020204" pitchFamily="34" charset="0"/>
              </a:rPr>
              <a:t> à la </a:t>
            </a:r>
            <a:r>
              <a:rPr lang="en-CA" sz="1200" i="1" kern="1200" noProof="0" dirty="0" err="1">
                <a:solidFill>
                  <a:schemeClr val="tx1"/>
                </a:solidFill>
                <a:effectLst/>
                <a:latin typeface="Arial" panose="020B0604020202020204" pitchFamily="34" charset="0"/>
                <a:ea typeface="+mn-ea"/>
                <a:cs typeface="Arial" panose="020B0604020202020204" pitchFamily="34" charset="0"/>
              </a:rPr>
              <a:t>mairie</a:t>
            </a:r>
            <a:r>
              <a:rPr lang="en-CA" sz="1200" kern="1200" noProof="0" dirty="0">
                <a:solidFill>
                  <a:schemeClr val="tx1"/>
                </a:solidFill>
                <a:effectLst/>
                <a:latin typeface="Arial" panose="020B0604020202020204" pitchFamily="34" charset="0"/>
                <a:ea typeface="+mn-ea"/>
                <a:cs typeface="Arial" panose="020B0604020202020204" pitchFamily="34" charset="0"/>
              </a:rPr>
              <a:t>, Québec, Septentrion, 2006</a:t>
            </a:r>
            <a:r>
              <a:rPr lang="en-CA" sz="1200" noProof="0" dirty="0">
                <a:latin typeface="Arial" panose="020B0604020202020204" pitchFamily="34" charset="0"/>
                <a:cs typeface="Arial" panose="020B0604020202020204" pitchFamily="34" charset="0"/>
              </a:rPr>
              <a:t>.</a:t>
            </a:r>
            <a:r>
              <a:rPr lang="en-CA" sz="1200" kern="1200" noProof="0" dirty="0">
                <a:solidFill>
                  <a:schemeClr val="tx1"/>
                </a:solidFill>
                <a:effectLst/>
                <a:latin typeface="Arial" panose="020B0604020202020204" pitchFamily="34" charset="0"/>
                <a:ea typeface="+mn-ea"/>
                <a:cs typeface="Arial" panose="020B0604020202020204" pitchFamily="34" charset="0"/>
              </a:rPr>
              <a:t> </a:t>
            </a:r>
          </a:p>
          <a:p>
            <a:pPr marL="171450" indent="-171450">
              <a:buFont typeface="Arial,Sans-Serif"/>
              <a:buChar char="•"/>
            </a:pPr>
            <a:r>
              <a:rPr lang="en-CA" sz="1200" b="0" i="0" noProof="0" dirty="0">
                <a:solidFill>
                  <a:srgbClr val="333333"/>
                </a:solidFill>
                <a:effectLst/>
                <a:latin typeface="Arial" panose="020B0604020202020204" pitchFamily="34" charset="0"/>
                <a:cs typeface="Arial" panose="020B0604020202020204" pitchFamily="34" charset="0"/>
              </a:rPr>
              <a:t>Henri </a:t>
            </a:r>
            <a:r>
              <a:rPr lang="en-CA" sz="1200" b="0" i="0" noProof="0" dirty="0" err="1">
                <a:solidFill>
                  <a:srgbClr val="333333"/>
                </a:solidFill>
                <a:effectLst/>
                <a:latin typeface="Arial" panose="020B0604020202020204" pitchFamily="34" charset="0"/>
                <a:cs typeface="Arial" panose="020B0604020202020204" pitchFamily="34" charset="0"/>
              </a:rPr>
              <a:t>Mazeaud</a:t>
            </a:r>
            <a:r>
              <a:rPr lang="en-CA" sz="1200" b="0" i="0" noProof="0" dirty="0">
                <a:solidFill>
                  <a:srgbClr val="333333"/>
                </a:solidFill>
                <a:effectLst/>
                <a:latin typeface="Arial" panose="020B0604020202020204" pitchFamily="34" charset="0"/>
                <a:cs typeface="Arial" panose="020B0604020202020204" pitchFamily="34" charset="0"/>
              </a:rPr>
              <a:t> et al, Reviews and Notices, 1957 35-1 </a:t>
            </a:r>
            <a:r>
              <a:rPr lang="en-CA" sz="1200" b="0" i="1" noProof="0" dirty="0">
                <a:solidFill>
                  <a:srgbClr val="333333"/>
                </a:solidFill>
                <a:effectLst/>
                <a:latin typeface="Arial" panose="020B0604020202020204" pitchFamily="34" charset="0"/>
                <a:cs typeface="Arial" panose="020B0604020202020204" pitchFamily="34" charset="0"/>
              </a:rPr>
              <a:t>Canadian Bar Review</a:t>
            </a:r>
            <a:r>
              <a:rPr lang="en-CA" sz="1200" b="0" i="0" noProof="0" dirty="0">
                <a:solidFill>
                  <a:srgbClr val="333333"/>
                </a:solidFill>
                <a:effectLst/>
                <a:latin typeface="Arial" panose="020B0604020202020204" pitchFamily="34" charset="0"/>
                <a:cs typeface="Arial" panose="020B0604020202020204" pitchFamily="34" charset="0"/>
              </a:rPr>
              <a:t> 106, 1957 </a:t>
            </a:r>
            <a:r>
              <a:rPr lang="en-CA" sz="1200" b="0" i="0" noProof="0" dirty="0" err="1">
                <a:solidFill>
                  <a:srgbClr val="333333"/>
                </a:solidFill>
                <a:effectLst/>
                <a:latin typeface="Arial" panose="020B0604020202020204" pitchFamily="34" charset="0"/>
                <a:cs typeface="Arial" panose="020B0604020202020204" pitchFamily="34" charset="0"/>
              </a:rPr>
              <a:t>CanLIIDocs</a:t>
            </a:r>
            <a:r>
              <a:rPr lang="en-CA" sz="1200" b="0" i="0" noProof="0" dirty="0">
                <a:solidFill>
                  <a:srgbClr val="333333"/>
                </a:solidFill>
                <a:effectLst/>
                <a:latin typeface="Arial" panose="020B0604020202020204" pitchFamily="34" charset="0"/>
                <a:cs typeface="Arial" panose="020B0604020202020204" pitchFamily="34" charset="0"/>
              </a:rPr>
              <a:t> à la p 113: https://</a:t>
            </a:r>
            <a:r>
              <a:rPr lang="en-CA" sz="1200" b="0" i="0" noProof="0" dirty="0" err="1">
                <a:solidFill>
                  <a:srgbClr val="333333"/>
                </a:solidFill>
                <a:effectLst/>
                <a:latin typeface="Arial" panose="020B0604020202020204" pitchFamily="34" charset="0"/>
                <a:cs typeface="Arial" panose="020B0604020202020204" pitchFamily="34" charset="0"/>
              </a:rPr>
              <a:t>canlii.ca</a:t>
            </a:r>
            <a:r>
              <a:rPr lang="en-CA" sz="1200" b="0" i="0" noProof="0" dirty="0">
                <a:solidFill>
                  <a:srgbClr val="333333"/>
                </a:solidFill>
                <a:effectLst/>
                <a:latin typeface="Arial" panose="020B0604020202020204" pitchFamily="34" charset="0"/>
                <a:cs typeface="Arial" panose="020B0604020202020204" pitchFamily="34" charset="0"/>
              </a:rPr>
              <a:t>/t/t5tq (on y </a:t>
            </a:r>
            <a:r>
              <a:rPr lang="en-CA" sz="1200" b="0" i="0" noProof="0" dirty="0" err="1">
                <a:solidFill>
                  <a:srgbClr val="333333"/>
                </a:solidFill>
                <a:effectLst/>
                <a:latin typeface="Arial" panose="020B0604020202020204" pitchFamily="34" charset="0"/>
                <a:cs typeface="Arial" panose="020B0604020202020204" pitchFamily="34" charset="0"/>
              </a:rPr>
              <a:t>mentionne</a:t>
            </a:r>
            <a:r>
              <a:rPr lang="en-CA" sz="1200" b="0" i="0" noProof="0" dirty="0">
                <a:solidFill>
                  <a:srgbClr val="333333"/>
                </a:solidFill>
                <a:effectLst/>
                <a:latin typeface="Arial" panose="020B0604020202020204" pitchFamily="34" charset="0"/>
                <a:cs typeface="Arial" panose="020B0604020202020204" pitchFamily="34" charset="0"/>
              </a:rPr>
              <a:t> la </a:t>
            </a:r>
            <a:r>
              <a:rPr lang="en-CA" sz="1200" b="0" i="0" noProof="0" dirty="0" err="1">
                <a:solidFill>
                  <a:srgbClr val="333333"/>
                </a:solidFill>
                <a:effectLst/>
                <a:latin typeface="Arial" panose="020B0604020202020204" pitchFamily="34" charset="0"/>
                <a:cs typeface="Arial" panose="020B0604020202020204" pitchFamily="34" charset="0"/>
              </a:rPr>
              <a:t>réforme</a:t>
            </a:r>
            <a:r>
              <a:rPr lang="en-CA" sz="1200" b="0" i="0" noProof="0" dirty="0">
                <a:solidFill>
                  <a:srgbClr val="333333"/>
                </a:solidFill>
                <a:effectLst/>
                <a:latin typeface="Arial" panose="020B0604020202020204" pitchFamily="34" charset="0"/>
                <a:cs typeface="Arial" panose="020B0604020202020204" pitchFamily="34" charset="0"/>
              </a:rPr>
              <a:t> de 1959 et le fait </a:t>
            </a:r>
            <a:r>
              <a:rPr lang="en-CA" sz="1200" b="0" i="0" noProof="0" dirty="0" err="1">
                <a:solidFill>
                  <a:srgbClr val="333333"/>
                </a:solidFill>
                <a:effectLst/>
                <a:latin typeface="Arial" panose="020B0604020202020204" pitchFamily="34" charset="0"/>
                <a:cs typeface="Arial" panose="020B0604020202020204" pitchFamily="34" charset="0"/>
              </a:rPr>
              <a:t>que</a:t>
            </a:r>
            <a:r>
              <a:rPr lang="en-CA" sz="1200" b="0" i="0" noProof="0" dirty="0">
                <a:solidFill>
                  <a:srgbClr val="333333"/>
                </a:solidFill>
                <a:effectLst/>
                <a:latin typeface="Arial" panose="020B0604020202020204" pitchFamily="34" charset="0"/>
                <a:cs typeface="Arial" panose="020B0604020202020204" pitchFamily="34" charset="0"/>
              </a:rPr>
              <a:t> les femmes </a:t>
            </a:r>
            <a:r>
              <a:rPr lang="en-CA" sz="1200" b="0" i="0" noProof="0" dirty="0" err="1">
                <a:solidFill>
                  <a:srgbClr val="333333"/>
                </a:solidFill>
                <a:effectLst/>
                <a:latin typeface="Arial" panose="020B0604020202020204" pitchFamily="34" charset="0"/>
                <a:cs typeface="Arial" panose="020B0604020202020204" pitchFamily="34" charset="0"/>
              </a:rPr>
              <a:t>peuvent</a:t>
            </a:r>
            <a:r>
              <a:rPr lang="en-CA" sz="1200" b="0" i="0" noProof="0" dirty="0">
                <a:solidFill>
                  <a:srgbClr val="333333"/>
                </a:solidFill>
                <a:effectLst/>
                <a:latin typeface="Arial" panose="020B0604020202020204" pitchFamily="34" charset="0"/>
                <a:cs typeface="Arial" panose="020B0604020202020204" pitchFamily="34" charset="0"/>
              </a:rPr>
              <a:t> </a:t>
            </a:r>
            <a:r>
              <a:rPr lang="en-CA" sz="1200" b="0" i="0" noProof="0" dirty="0" err="1">
                <a:solidFill>
                  <a:srgbClr val="333333"/>
                </a:solidFill>
                <a:effectLst/>
                <a:latin typeface="Arial" panose="020B0604020202020204" pitchFamily="34" charset="0"/>
                <a:cs typeface="Arial" panose="020B0604020202020204" pitchFamily="34" charset="0"/>
              </a:rPr>
              <a:t>être</a:t>
            </a:r>
            <a:r>
              <a:rPr lang="en-CA" sz="1200" b="0" i="0" noProof="0" dirty="0">
                <a:solidFill>
                  <a:srgbClr val="333333"/>
                </a:solidFill>
                <a:effectLst/>
                <a:latin typeface="Arial" panose="020B0604020202020204" pitchFamily="34" charset="0"/>
                <a:cs typeface="Arial" panose="020B0604020202020204" pitchFamily="34" charset="0"/>
              </a:rPr>
              <a:t> </a:t>
            </a:r>
            <a:r>
              <a:rPr lang="en-CA" sz="1200" b="0" i="0" noProof="0" dirty="0" err="1">
                <a:solidFill>
                  <a:srgbClr val="333333"/>
                </a:solidFill>
                <a:effectLst/>
                <a:latin typeface="Arial" panose="020B0604020202020204" pitchFamily="34" charset="0"/>
                <a:cs typeface="Arial" panose="020B0604020202020204" pitchFamily="34" charset="0"/>
              </a:rPr>
              <a:t>accusées</a:t>
            </a:r>
            <a:r>
              <a:rPr lang="en-CA" sz="1200" b="0" i="0" noProof="0" dirty="0">
                <a:solidFill>
                  <a:srgbClr val="333333"/>
                </a:solidFill>
                <a:effectLst/>
                <a:latin typeface="Arial" panose="020B0604020202020204" pitchFamily="34" charset="0"/>
                <a:cs typeface="Arial" panose="020B0604020202020204" pitchFamily="34" charset="0"/>
              </a:rPr>
              <a:t> de </a:t>
            </a:r>
            <a:r>
              <a:rPr lang="en-CA" sz="1200" b="0" i="0" u="none" strike="noStrike" noProof="0" dirty="0">
                <a:solidFill>
                  <a:srgbClr val="000000"/>
                </a:solidFill>
                <a:effectLst/>
                <a:latin typeface="Arial" panose="020B0604020202020204" pitchFamily="34" charset="0"/>
                <a:cs typeface="Arial" panose="020B0604020202020204" pitchFamily="34" charset="0"/>
              </a:rPr>
              <a:t>« </a:t>
            </a:r>
            <a:r>
              <a:rPr lang="en-CA" sz="1200" b="0" i="0" u="none" strike="noStrike" noProof="0" dirty="0" err="1">
                <a:solidFill>
                  <a:srgbClr val="000000"/>
                </a:solidFill>
                <a:effectLst/>
                <a:latin typeface="Arial" panose="020B0604020202020204" pitchFamily="34" charset="0"/>
                <a:cs typeface="Arial" panose="020B0604020202020204" pitchFamily="34" charset="0"/>
              </a:rPr>
              <a:t>grossière</a:t>
            </a:r>
            <a:r>
              <a:rPr lang="en-CA" sz="1200" b="0" i="0" u="none" strike="noStrike" noProof="0" dirty="0">
                <a:solidFill>
                  <a:srgbClr val="000000"/>
                </a:solidFill>
                <a:effectLst/>
                <a:latin typeface="Arial" panose="020B0604020202020204" pitchFamily="34" charset="0"/>
                <a:cs typeface="Arial" panose="020B0604020202020204" pitchFamily="34" charset="0"/>
              </a:rPr>
              <a:t> </a:t>
            </a:r>
            <a:r>
              <a:rPr lang="en-CA" sz="1200" b="0" i="0" u="none" strike="noStrike" noProof="0" dirty="0" err="1">
                <a:solidFill>
                  <a:srgbClr val="000000"/>
                </a:solidFill>
                <a:effectLst/>
                <a:latin typeface="Arial" panose="020B0604020202020204" pitchFamily="34" charset="0"/>
                <a:cs typeface="Arial" panose="020B0604020202020204" pitchFamily="34" charset="0"/>
              </a:rPr>
              <a:t>indécence</a:t>
            </a:r>
            <a:r>
              <a:rPr lang="en-CA" sz="1200" b="0" i="0" u="none" strike="noStrike" noProof="0" dirty="0">
                <a:solidFill>
                  <a:srgbClr val="000000"/>
                </a:solidFill>
                <a:effectLst/>
                <a:latin typeface="Arial" panose="020B0604020202020204" pitchFamily="34" charset="0"/>
                <a:cs typeface="Arial" panose="020B0604020202020204" pitchFamily="34" charset="0"/>
              </a:rPr>
              <a:t> ». </a:t>
            </a:r>
          </a:p>
          <a:p>
            <a:pPr marL="171450" indent="-171450">
              <a:buFont typeface="Arial,Sans-Serif"/>
              <a:buChar char="•"/>
            </a:pPr>
            <a:r>
              <a:rPr lang="en-CA" sz="1200" b="0" i="0" u="none" strike="noStrike" noProof="0" dirty="0" err="1">
                <a:solidFill>
                  <a:srgbClr val="000000"/>
                </a:solidFill>
                <a:effectLst/>
                <a:latin typeface="Arial" panose="020B0604020202020204" pitchFamily="34" charset="0"/>
                <a:ea typeface="Calibri"/>
                <a:cs typeface="Arial" panose="020B0604020202020204" pitchFamily="34" charset="0"/>
              </a:rPr>
              <a:t>Voir</a:t>
            </a:r>
            <a:r>
              <a:rPr lang="en-CA" sz="1200" b="0" i="0" u="none" strike="noStrike" noProof="0" dirty="0">
                <a:solidFill>
                  <a:srgbClr val="000000"/>
                </a:solidFill>
                <a:effectLst/>
                <a:latin typeface="Arial" panose="020B0604020202020204" pitchFamily="34" charset="0"/>
                <a:ea typeface="Calibri"/>
                <a:cs typeface="Arial" panose="020B0604020202020204" pitchFamily="34" charset="0"/>
              </a:rPr>
              <a:t> </a:t>
            </a:r>
            <a:r>
              <a:rPr lang="en-CA" sz="1200" b="0" i="0" u="none" strike="noStrike" noProof="0" dirty="0" err="1">
                <a:solidFill>
                  <a:srgbClr val="000000"/>
                </a:solidFill>
                <a:effectLst/>
                <a:latin typeface="Arial" panose="020B0604020202020204" pitchFamily="34" charset="0"/>
                <a:ea typeface="Calibri"/>
                <a:cs typeface="Arial" panose="020B0604020202020204" pitchFamily="34" charset="0"/>
              </a:rPr>
              <a:t>aussi</a:t>
            </a:r>
            <a:r>
              <a:rPr lang="en-CA" sz="1200" b="0" i="0" u="none" strike="noStrike" noProof="0" dirty="0">
                <a:solidFill>
                  <a:srgbClr val="000000"/>
                </a:solidFill>
                <a:effectLst/>
                <a:latin typeface="Arial" panose="020B0604020202020204" pitchFamily="34" charset="0"/>
                <a:ea typeface="Calibri"/>
                <a:cs typeface="Arial" panose="020B0604020202020204" pitchFamily="34" charset="0"/>
              </a:rPr>
              <a:t>: https://www66.statcan.gc.ca/</a:t>
            </a:r>
            <a:r>
              <a:rPr lang="en-CA" sz="1200" b="0" i="0" u="none" strike="noStrike" noProof="0" dirty="0" err="1">
                <a:solidFill>
                  <a:srgbClr val="000000"/>
                </a:solidFill>
                <a:effectLst/>
                <a:latin typeface="Arial" panose="020B0604020202020204" pitchFamily="34" charset="0"/>
                <a:ea typeface="Calibri"/>
                <a:cs typeface="Arial" panose="020B0604020202020204" pitchFamily="34" charset="0"/>
              </a:rPr>
              <a:t>eng</a:t>
            </a:r>
            <a:r>
              <a:rPr lang="en-CA" sz="1200" b="0" i="0" u="none" strike="noStrike" noProof="0" dirty="0">
                <a:solidFill>
                  <a:srgbClr val="000000"/>
                </a:solidFill>
                <a:effectLst/>
                <a:latin typeface="Arial" panose="020B0604020202020204" pitchFamily="34" charset="0"/>
                <a:ea typeface="Calibri"/>
                <a:cs typeface="Arial" panose="020B0604020202020204" pitchFamily="34" charset="0"/>
              </a:rPr>
              <a:t>/1959/195912671237_p.%201237.pdf (</a:t>
            </a:r>
            <a:r>
              <a:rPr lang="en-CA" sz="1200" b="0" i="0" u="none" strike="noStrike" noProof="0" dirty="0" err="1">
                <a:solidFill>
                  <a:srgbClr val="000000"/>
                </a:solidFill>
                <a:effectLst/>
                <a:latin typeface="Arial" panose="020B0604020202020204" pitchFamily="34" charset="0"/>
                <a:ea typeface="Calibri"/>
                <a:cs typeface="Arial" panose="020B0604020202020204" pitchFamily="34" charset="0"/>
              </a:rPr>
              <a:t>confirme</a:t>
            </a:r>
            <a:r>
              <a:rPr lang="en-CA" sz="1200" b="0" i="0" u="none" strike="noStrike" noProof="0" dirty="0">
                <a:solidFill>
                  <a:srgbClr val="000000"/>
                </a:solidFill>
                <a:effectLst/>
                <a:latin typeface="Arial" panose="020B0604020202020204" pitchFamily="34" charset="0"/>
                <a:ea typeface="Calibri"/>
                <a:cs typeface="Arial" panose="020B0604020202020204" pitchFamily="34" charset="0"/>
              </a:rPr>
              <a:t> </a:t>
            </a:r>
            <a:r>
              <a:rPr lang="en-CA" sz="1200" b="0" i="0" u="none" strike="noStrike" noProof="0" dirty="0" err="1">
                <a:solidFill>
                  <a:srgbClr val="000000"/>
                </a:solidFill>
                <a:effectLst/>
                <a:latin typeface="Arial" panose="020B0604020202020204" pitchFamily="34" charset="0"/>
                <a:ea typeface="Calibri"/>
                <a:cs typeface="Arial" panose="020B0604020202020204" pitchFamily="34" charset="0"/>
              </a:rPr>
              <a:t>qu’il</a:t>
            </a:r>
            <a:r>
              <a:rPr lang="en-CA" sz="1200" b="0" i="0" u="none" strike="noStrike" noProof="0" dirty="0">
                <a:solidFill>
                  <a:srgbClr val="000000"/>
                </a:solidFill>
                <a:effectLst/>
                <a:latin typeface="Arial" panose="020B0604020202020204" pitchFamily="34" charset="0"/>
                <a:ea typeface="Calibri"/>
                <a:cs typeface="Arial" panose="020B0604020202020204" pitchFamily="34" charset="0"/>
              </a:rPr>
              <a:t> y a </a:t>
            </a:r>
            <a:r>
              <a:rPr lang="en-CA" sz="1200" b="0" i="0" u="none" strike="noStrike" noProof="0" dirty="0" err="1">
                <a:solidFill>
                  <a:srgbClr val="000000"/>
                </a:solidFill>
                <a:effectLst/>
                <a:latin typeface="Arial" panose="020B0604020202020204" pitchFamily="34" charset="0"/>
                <a:ea typeface="Calibri"/>
                <a:cs typeface="Arial" panose="020B0604020202020204" pitchFamily="34" charset="0"/>
              </a:rPr>
              <a:t>eu</a:t>
            </a:r>
            <a:r>
              <a:rPr lang="en-CA" sz="1200" b="0" i="0" u="none" strike="noStrike" noProof="0" dirty="0">
                <a:solidFill>
                  <a:srgbClr val="000000"/>
                </a:solidFill>
                <a:effectLst/>
                <a:latin typeface="Arial" panose="020B0604020202020204" pitchFamily="34" charset="0"/>
                <a:ea typeface="Calibri"/>
                <a:cs typeface="Arial" panose="020B0604020202020204" pitchFamily="34" charset="0"/>
              </a:rPr>
              <a:t> </a:t>
            </a:r>
            <a:r>
              <a:rPr lang="en-CA" sz="1200" b="0" i="0" u="none" strike="noStrike" noProof="0" dirty="0" err="1">
                <a:solidFill>
                  <a:srgbClr val="000000"/>
                </a:solidFill>
                <a:effectLst/>
                <a:latin typeface="Arial" panose="020B0604020202020204" pitchFamily="34" charset="0"/>
                <a:ea typeface="Calibri"/>
                <a:cs typeface="Arial" panose="020B0604020202020204" pitchFamily="34" charset="0"/>
              </a:rPr>
              <a:t>une</a:t>
            </a:r>
            <a:r>
              <a:rPr lang="en-CA" sz="1200" b="0" i="0" u="none" strike="noStrike" noProof="0" dirty="0">
                <a:solidFill>
                  <a:srgbClr val="000000"/>
                </a:solidFill>
                <a:effectLst/>
                <a:latin typeface="Arial" panose="020B0604020202020204" pitchFamily="34" charset="0"/>
                <a:ea typeface="Calibri"/>
                <a:cs typeface="Arial" panose="020B0604020202020204" pitchFamily="34" charset="0"/>
              </a:rPr>
              <a:t> </a:t>
            </a:r>
            <a:r>
              <a:rPr lang="en-CA" sz="1200" b="0" i="0" u="none" strike="noStrike" noProof="0" dirty="0" err="1">
                <a:solidFill>
                  <a:srgbClr val="000000"/>
                </a:solidFill>
                <a:effectLst/>
                <a:latin typeface="Arial" panose="020B0604020202020204" pitchFamily="34" charset="0"/>
                <a:ea typeface="Calibri"/>
                <a:cs typeface="Arial" panose="020B0604020202020204" pitchFamily="34" charset="0"/>
              </a:rPr>
              <a:t>réforme</a:t>
            </a:r>
            <a:r>
              <a:rPr lang="en-CA" sz="1200" b="0" i="0" u="none" strike="noStrike" noProof="0" dirty="0">
                <a:solidFill>
                  <a:srgbClr val="000000"/>
                </a:solidFill>
                <a:effectLst/>
                <a:latin typeface="Arial" panose="020B0604020202020204" pitchFamily="34" charset="0"/>
                <a:ea typeface="Calibri"/>
                <a:cs typeface="Arial" panose="020B0604020202020204" pitchFamily="34" charset="0"/>
              </a:rPr>
              <a:t> du Code </a:t>
            </a:r>
            <a:r>
              <a:rPr lang="en-CA" sz="1200" b="0" i="0" u="none" strike="noStrike" noProof="0" dirty="0" err="1">
                <a:solidFill>
                  <a:srgbClr val="000000"/>
                </a:solidFill>
                <a:effectLst/>
                <a:latin typeface="Arial" panose="020B0604020202020204" pitchFamily="34" charset="0"/>
                <a:ea typeface="Calibri"/>
                <a:cs typeface="Arial" panose="020B0604020202020204" pitchFamily="34" charset="0"/>
              </a:rPr>
              <a:t>criminel</a:t>
            </a:r>
            <a:r>
              <a:rPr lang="en-CA" sz="1200" b="0" i="0" u="none" strike="noStrike" noProof="0" dirty="0">
                <a:solidFill>
                  <a:srgbClr val="000000"/>
                </a:solidFill>
                <a:effectLst/>
                <a:latin typeface="Arial" panose="020B0604020202020204" pitchFamily="34" charset="0"/>
                <a:ea typeface="Calibri"/>
                <a:cs typeface="Arial" panose="020B0604020202020204" pitchFamily="34" charset="0"/>
              </a:rPr>
              <a:t> </a:t>
            </a:r>
            <a:r>
              <a:rPr lang="en-CA" sz="1200" b="0" i="0" u="none" strike="noStrike" noProof="0" dirty="0" err="1">
                <a:solidFill>
                  <a:srgbClr val="000000"/>
                </a:solidFill>
                <a:effectLst/>
                <a:latin typeface="Arial" panose="020B0604020202020204" pitchFamily="34" charset="0"/>
                <a:ea typeface="Calibri"/>
                <a:cs typeface="Arial" panose="020B0604020202020204" pitchFamily="34" charset="0"/>
              </a:rPr>
              <a:t>en</a:t>
            </a:r>
            <a:r>
              <a:rPr lang="en-CA" sz="1200" b="0" i="0" u="none" strike="noStrike" noProof="0" dirty="0">
                <a:solidFill>
                  <a:srgbClr val="000000"/>
                </a:solidFill>
                <a:effectLst/>
                <a:latin typeface="Arial" panose="020B0604020202020204" pitchFamily="34" charset="0"/>
                <a:ea typeface="Calibri"/>
                <a:cs typeface="Arial" panose="020B0604020202020204" pitchFamily="34" charset="0"/>
              </a:rPr>
              <a:t> 1959). </a:t>
            </a:r>
            <a:endParaRPr lang="en-CA" sz="1200" noProof="0" dirty="0">
              <a:latin typeface="Arial" panose="020B0604020202020204" pitchFamily="34" charset="0"/>
              <a:ea typeface="Calibri"/>
              <a:cs typeface="Arial" panose="020B0604020202020204" pitchFamily="34" charset="0"/>
            </a:endParaRPr>
          </a:p>
          <a:p>
            <a:endParaRPr lang="en-CA" sz="1200" noProof="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CFD6638E-F0C5-4DB6-974E-C04E7D80AB38}" type="slidenum">
              <a:rPr lang="fr-FR"/>
              <a:t>18</a:t>
            </a:fld>
            <a:endParaRPr lang="fr-FR"/>
          </a:p>
        </p:txBody>
      </p:sp>
    </p:spTree>
    <p:extLst>
      <p:ext uri="{BB962C8B-B14F-4D97-AF65-F5344CB8AC3E}">
        <p14:creationId xmlns:p14="http://schemas.microsoft.com/office/powerpoint/2010/main" val="645505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CA"/>
          </a:p>
        </p:txBody>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CA" sz="1200" b="1" i="0" u="none" strike="noStrike" noProof="0" dirty="0">
                <a:solidFill>
                  <a:srgbClr val="000000"/>
                </a:solidFill>
                <a:effectLst/>
                <a:latin typeface="Arial" panose="020B0604020202020204" pitchFamily="34" charset="0"/>
                <a:cs typeface="Arial" panose="020B0604020202020204" pitchFamily="34" charset="0"/>
              </a:rPr>
              <a:t>INFORMATION FOR THE STUDENTS</a:t>
            </a:r>
          </a:p>
          <a:p>
            <a:pPr marL="285750" indent="-285750">
              <a:buFont typeface="Wingdings" panose="05000000000000000000" pitchFamily="2" charset="2"/>
              <a:buChar char="q"/>
            </a:pPr>
            <a:r>
              <a:rPr lang="en-CA" sz="1200" b="0" i="0" u="none" strike="noStrike" noProof="0" dirty="0">
                <a:solidFill>
                  <a:srgbClr val="000000"/>
                </a:solidFill>
                <a:effectLst/>
                <a:latin typeface="Arial" panose="020B0604020202020204" pitchFamily="34" charset="0"/>
                <a:cs typeface="Arial" panose="020B0604020202020204" pitchFamily="34" charset="0"/>
              </a:rPr>
              <a:t>A few hours before the Stonewall Inn uprising, the government adopted a law that decriminalized homosexuality. Homosexual relations were no longer a crime. </a:t>
            </a:r>
          </a:p>
          <a:p>
            <a:pPr marL="628650" lvl="1" indent="-171450">
              <a:buFont typeface="Arial" panose="020B0604020202020204" pitchFamily="34" charset="0"/>
              <a:buChar char="•"/>
            </a:pPr>
            <a:r>
              <a:rPr lang="en-CA" sz="1200" b="0" i="0" u="none" strike="noStrike" noProof="0" dirty="0">
                <a:solidFill>
                  <a:srgbClr val="000000"/>
                </a:solidFill>
                <a:effectLst/>
                <a:latin typeface="Arial" panose="020B0604020202020204" pitchFamily="34" charset="0"/>
                <a:cs typeface="Arial" panose="020B0604020202020204" pitchFamily="34" charset="0"/>
              </a:rPr>
              <a:t>Important! This decriminalization only applied to people 21 years old and over, that is, the age of majority at the time. </a:t>
            </a:r>
          </a:p>
          <a:p>
            <a:pPr marL="1085850" lvl="2" indent="-171450">
              <a:buFont typeface="Arial" panose="020B0604020202020204" pitchFamily="34" charset="0"/>
              <a:buChar char="•"/>
            </a:pPr>
            <a:r>
              <a:rPr lang="en-CA" sz="1200" b="0" i="0" u="none" strike="noStrike" noProof="0" dirty="0">
                <a:solidFill>
                  <a:srgbClr val="000000"/>
                </a:solidFill>
                <a:effectLst/>
                <a:latin typeface="Arial" panose="020B0604020202020204" pitchFamily="34" charset="0"/>
                <a:cs typeface="Arial" panose="020B0604020202020204" pitchFamily="34" charset="0"/>
              </a:rPr>
              <a:t>For people under 21 years of age, homosexuality was still a crime.</a:t>
            </a:r>
            <a:endParaRPr lang="en-CA" sz="1200" u="sng" noProof="0" dirty="0">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u="sng" noProof="0" dirty="0">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u="sng"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CA" sz="1200" b="1" i="0" u="none" strike="noStrike" noProof="0" dirty="0">
                <a:solidFill>
                  <a:srgbClr val="000000"/>
                </a:solidFill>
                <a:effectLst/>
                <a:latin typeface="Arial" panose="020B0604020202020204" pitchFamily="34" charset="0"/>
                <a:cs typeface="Arial" panose="020B0604020202020204" pitchFamily="34" charset="0"/>
              </a:rPr>
              <a:t>NOTES FOR THE TEACHER</a:t>
            </a:r>
          </a:p>
          <a:p>
            <a:pPr marL="0" indent="0">
              <a:buFont typeface="Wingdings" panose="05000000000000000000" pitchFamily="2" charset="2"/>
              <a:buNone/>
            </a:pPr>
            <a:r>
              <a:rPr lang="en-CA" sz="1200" u="none" noProof="0" dirty="0">
                <a:latin typeface="Arial" panose="020B0604020202020204" pitchFamily="34" charset="0"/>
                <a:cs typeface="Arial" panose="020B0604020202020204" pitchFamily="34" charset="0"/>
              </a:rPr>
              <a:t>(1) After providing the students with the information, ask them the following question: </a:t>
            </a:r>
          </a:p>
          <a:p>
            <a:pPr marL="0" indent="0">
              <a:buFont typeface="Wingdings" panose="05000000000000000000" pitchFamily="2" charset="2"/>
              <a:buNone/>
            </a:pPr>
            <a:endParaRPr lang="en-CA" sz="1200" u="none" noProof="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sz="1200" u="none" noProof="0" dirty="0">
                <a:latin typeface="Arial" panose="020B0604020202020204" pitchFamily="34" charset="0"/>
                <a:cs typeface="Arial" panose="020B0604020202020204" pitchFamily="34" charset="0"/>
              </a:rPr>
              <a:t>Do you think it was Parliament (Canada) or the National Assembly (Quebec) that passed the law to decriminalize homosexuality? </a:t>
            </a:r>
          </a:p>
          <a:p>
            <a:pPr marL="171450" indent="-171450">
              <a:buFont typeface="Wingdings" panose="05000000000000000000" pitchFamily="2" charset="2"/>
              <a:buChar char="q"/>
            </a:pPr>
            <a:endParaRPr lang="en-CA" sz="1200" u="none" noProof="0" dirty="0">
              <a:latin typeface="Arial" panose="020B0604020202020204" pitchFamily="34" charset="0"/>
              <a:cs typeface="Arial" panose="020B0604020202020204" pitchFamily="34" charset="0"/>
            </a:endParaRPr>
          </a:p>
          <a:p>
            <a:pPr marL="0" indent="0">
              <a:buFont typeface="Wingdings" panose="05000000000000000000" pitchFamily="2" charset="2"/>
              <a:buNone/>
            </a:pPr>
            <a:r>
              <a:rPr lang="en-CA" sz="1200" b="1" u="sng" noProof="0" dirty="0">
                <a:latin typeface="Arial" panose="020B0604020202020204" pitchFamily="34" charset="0"/>
                <a:cs typeface="Arial" panose="020B0604020202020204" pitchFamily="34" charset="0"/>
              </a:rPr>
              <a:t>Answer</a:t>
            </a:r>
            <a:r>
              <a:rPr lang="en-CA" sz="1200" u="none" noProof="0" dirty="0">
                <a:latin typeface="Arial" panose="020B0604020202020204" pitchFamily="34" charset="0"/>
                <a:cs typeface="Arial" panose="020B0604020202020204" pitchFamily="34" charset="0"/>
              </a:rPr>
              <a:t>: Parliament, because criminal law is a federal jurisdiction. </a:t>
            </a:r>
            <a:endParaRPr lang="en-CA" sz="1200" u="sng" noProof="0" dirty="0">
              <a:latin typeface="Arial" panose="020B0604020202020204" pitchFamily="34" charset="0"/>
              <a:cs typeface="Arial" panose="020B0604020202020204" pitchFamily="34" charset="0"/>
            </a:endParaRPr>
          </a:p>
          <a:p>
            <a:pPr marL="0" indent="0">
              <a:buFont typeface="Wingdings" panose="05000000000000000000" pitchFamily="2" charset="2"/>
              <a:buNone/>
            </a:pPr>
            <a:endParaRPr lang="en-CA" sz="1200" u="none" noProof="0" dirty="0">
              <a:latin typeface="Arial" panose="020B0604020202020204" pitchFamily="34" charset="0"/>
              <a:cs typeface="Arial" panose="020B0604020202020204" pitchFamily="34" charset="0"/>
            </a:endParaRPr>
          </a:p>
          <a:p>
            <a:pPr marL="0" indent="0">
              <a:buFont typeface="Wingdings" panose="05000000000000000000" pitchFamily="2" charset="2"/>
              <a:buNone/>
            </a:pPr>
            <a:r>
              <a:rPr lang="en-CA" sz="1200" u="none" noProof="0" dirty="0">
                <a:latin typeface="Arial" panose="020B0604020202020204" pitchFamily="34" charset="0"/>
                <a:cs typeface="Arial" panose="020B0604020202020204" pitchFamily="34" charset="0"/>
              </a:rPr>
              <a:t>(2) Then, ask the students the following question: </a:t>
            </a:r>
          </a:p>
          <a:p>
            <a:pPr marL="0" indent="0">
              <a:buFont typeface="Wingdings" panose="05000000000000000000" pitchFamily="2" charset="2"/>
              <a:buNone/>
            </a:pPr>
            <a:endParaRPr lang="en-CA" sz="1200" u="none" noProof="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sz="1200" noProof="0" dirty="0">
                <a:latin typeface="Arial" panose="020B0604020202020204" pitchFamily="34" charset="0"/>
                <a:cs typeface="Arial" panose="020B0604020202020204" pitchFamily="34" charset="0"/>
              </a:rPr>
              <a:t>Does “decriminalize” mean the same thing as “legalize”? </a:t>
            </a:r>
          </a:p>
          <a:p>
            <a:pPr marL="171450" indent="-171450">
              <a:buFont typeface="Wingdings" panose="05000000000000000000" pitchFamily="2" charset="2"/>
              <a:buChar char="q"/>
            </a:pPr>
            <a:endParaRPr lang="en-CA" sz="1200" noProof="0" dirty="0">
              <a:latin typeface="Arial" panose="020B0604020202020204" pitchFamily="34" charset="0"/>
              <a:cs typeface="Arial" panose="020B0604020202020204" pitchFamily="34" charset="0"/>
            </a:endParaRPr>
          </a:p>
          <a:p>
            <a:pPr marL="0" indent="0">
              <a:buFont typeface="Wingdings" panose="05000000000000000000" pitchFamily="2" charset="2"/>
              <a:buNone/>
            </a:pPr>
            <a:r>
              <a:rPr lang="en-CA" sz="1200" b="1" u="sng" noProof="0" dirty="0">
                <a:latin typeface="Arial" panose="020B0604020202020204" pitchFamily="34" charset="0"/>
                <a:cs typeface="Arial" panose="020B0604020202020204" pitchFamily="34" charset="0"/>
              </a:rPr>
              <a:t>Anwer</a:t>
            </a:r>
            <a:r>
              <a:rPr lang="en-CA" sz="1200" noProof="0" dirty="0">
                <a:latin typeface="Arial" panose="020B0604020202020204" pitchFamily="34" charset="0"/>
                <a:cs typeface="Arial" panose="020B0604020202020204" pitchFamily="34" charset="0"/>
              </a:rPr>
              <a:t>: No, “decriminalize” and ”legalize” do not mean the same thing.</a:t>
            </a:r>
          </a:p>
          <a:p>
            <a:pPr marL="171450" indent="-171450">
              <a:buFont typeface="Wingdings" panose="05000000000000000000" pitchFamily="2" charset="2"/>
              <a:buChar char="q"/>
            </a:pPr>
            <a:r>
              <a:rPr lang="en-CA" sz="1200" noProof="0" dirty="0">
                <a:latin typeface="Arial" panose="020B0604020202020204" pitchFamily="34" charset="0"/>
                <a:cs typeface="Arial" panose="020B0604020202020204" pitchFamily="34" charset="0"/>
              </a:rPr>
              <a:t>When a behaviour is </a:t>
            </a:r>
            <a:r>
              <a:rPr lang="en-CA" sz="1200" b="1" noProof="0" dirty="0">
                <a:latin typeface="Arial" panose="020B0604020202020204" pitchFamily="34" charset="0"/>
                <a:cs typeface="Arial" panose="020B0604020202020204" pitchFamily="34" charset="0"/>
              </a:rPr>
              <a:t>decriminalized</a:t>
            </a:r>
            <a:r>
              <a:rPr lang="en-CA" sz="1200" b="0" noProof="0" dirty="0">
                <a:latin typeface="Arial" panose="020B0604020202020204" pitchFamily="34" charset="0"/>
                <a:cs typeface="Arial" panose="020B0604020202020204" pitchFamily="34" charset="0"/>
              </a:rPr>
              <a:t>, there are no longer any criminal consequences. However, this behaviour can still be limited or regulated by other laws or regulations</a:t>
            </a:r>
            <a:r>
              <a:rPr lang="en-CA" sz="1200" noProof="0" dirty="0">
                <a:latin typeface="Arial" panose="020B0604020202020204" pitchFamily="34" charset="0"/>
                <a:cs typeface="Arial" panose="020B0604020202020204" pitchFamily="34" charset="0"/>
              </a:rPr>
              <a:t>. </a:t>
            </a:r>
          </a:p>
          <a:p>
            <a:pPr marL="0" indent="0">
              <a:buFont typeface="Wingdings" panose="05000000000000000000" pitchFamily="2" charset="2"/>
              <a:buNone/>
            </a:pPr>
            <a:endParaRPr lang="en-CA" sz="1200" noProof="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sz="1200" noProof="0" dirty="0">
                <a:latin typeface="Arial" panose="020B0604020202020204" pitchFamily="34" charset="0"/>
                <a:cs typeface="Arial" panose="020B0604020202020204" pitchFamily="34" charset="0"/>
              </a:rPr>
              <a:t>When a behaviour is </a:t>
            </a:r>
            <a:r>
              <a:rPr lang="en-CA" sz="1200" b="1" noProof="0" dirty="0">
                <a:latin typeface="Arial" panose="020B0604020202020204" pitchFamily="34" charset="0"/>
                <a:cs typeface="Arial" panose="020B0604020202020204" pitchFamily="34" charset="0"/>
              </a:rPr>
              <a:t>legal</a:t>
            </a:r>
            <a:r>
              <a:rPr lang="en-CA" sz="1200" noProof="0" dirty="0">
                <a:latin typeface="Arial" panose="020B0604020202020204" pitchFamily="34" charset="0"/>
                <a:cs typeface="Arial" panose="020B0604020202020204" pitchFamily="34" charset="0"/>
              </a:rPr>
              <a:t>, it’s fully permitted, without restriction.</a:t>
            </a:r>
          </a:p>
          <a:p>
            <a:pPr marL="0" indent="0">
              <a:buFont typeface="Wingdings" panose="05000000000000000000" pitchFamily="2" charset="2"/>
              <a:buNone/>
            </a:pPr>
            <a:endParaRPr lang="en-CA" sz="1200" noProof="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sz="1200" noProof="0" dirty="0">
                <a:latin typeface="Arial" panose="020B0604020202020204" pitchFamily="34" charset="0"/>
                <a:cs typeface="Arial" panose="020B0604020202020204" pitchFamily="34" charset="0"/>
              </a:rPr>
              <a:t>In 1969, homosexual acts were </a:t>
            </a:r>
            <a:r>
              <a:rPr lang="en-CA" sz="1200" b="1" noProof="0" dirty="0">
                <a:latin typeface="Arial" panose="020B0604020202020204" pitchFamily="34" charset="0"/>
                <a:cs typeface="Arial" panose="020B0604020202020204" pitchFamily="34" charset="0"/>
              </a:rPr>
              <a:t>decriminalized </a:t>
            </a:r>
            <a:r>
              <a:rPr lang="en-CA" sz="1200" b="0" noProof="0" dirty="0">
                <a:latin typeface="Arial" panose="020B0604020202020204" pitchFamily="34" charset="0"/>
                <a:cs typeface="Arial" panose="020B0604020202020204" pitchFamily="34" charset="0"/>
              </a:rPr>
              <a:t>in Canada. Two people of the same sex no longer risked going to prison if they kissed or had sexual relations. However, homosexual acts were not entirely “</a:t>
            </a:r>
            <a:r>
              <a:rPr lang="en-CA" sz="1200" b="1" noProof="0" dirty="0">
                <a:latin typeface="Arial" panose="020B0604020202020204" pitchFamily="34" charset="0"/>
                <a:cs typeface="Arial" panose="020B0604020202020204" pitchFamily="34" charset="0"/>
              </a:rPr>
              <a:t>legal</a:t>
            </a:r>
            <a:r>
              <a:rPr lang="en-CA" sz="1200" b="0" noProof="0" dirty="0">
                <a:latin typeface="Arial" panose="020B0604020202020204" pitchFamily="34" charset="0"/>
                <a:cs typeface="Arial" panose="020B0604020202020204" pitchFamily="34" charset="0"/>
              </a:rPr>
              <a:t>,” as there were still restrictions. For example, same-sex couples still did not have the right to marry</a:t>
            </a:r>
            <a:r>
              <a:rPr lang="en-CA" sz="1200" noProof="0" dirty="0">
                <a:latin typeface="Arial" panose="020B0604020202020204" pitchFamily="34" charset="0"/>
                <a:cs typeface="Arial" panose="020B0604020202020204" pitchFamily="34" charset="0"/>
              </a:rPr>
              <a:t>. </a:t>
            </a:r>
          </a:p>
          <a:p>
            <a:pPr marL="171450" indent="-171450">
              <a:buFont typeface="Wingdings" panose="05000000000000000000" pitchFamily="2" charset="2"/>
              <a:buChar char="q"/>
            </a:pPr>
            <a:endParaRPr lang="en-CA" sz="1200" noProof="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sz="1200" noProof="0" dirty="0">
                <a:latin typeface="Arial" panose="020B0604020202020204" pitchFamily="34" charset="0"/>
                <a:cs typeface="Arial" panose="020B0604020202020204" pitchFamily="34" charset="0"/>
              </a:rPr>
              <a:t>You could ask the students questions about the historical context of that</a:t>
            </a:r>
            <a:r>
              <a:rPr lang="en-CA" sz="1200" baseline="0" noProof="0" dirty="0">
                <a:latin typeface="Arial" panose="020B0604020202020204" pitchFamily="34" charset="0"/>
                <a:cs typeface="Arial" panose="020B0604020202020204" pitchFamily="34" charset="0"/>
              </a:rPr>
              <a:t> time</a:t>
            </a:r>
            <a:r>
              <a:rPr lang="en-CA" sz="1200" noProof="0" dirty="0">
                <a:latin typeface="Arial" panose="020B0604020202020204" pitchFamily="34" charset="0"/>
                <a:cs typeface="Arial" panose="020B0604020202020204" pitchFamily="34" charset="0"/>
              </a:rPr>
              <a:t> to help them make connections between changes in society and changes</a:t>
            </a:r>
            <a:r>
              <a:rPr lang="en-CA" sz="1200" baseline="0" noProof="0" dirty="0">
                <a:latin typeface="Arial" panose="020B0604020202020204" pitchFamily="34" charset="0"/>
                <a:cs typeface="Arial" panose="020B0604020202020204" pitchFamily="34" charset="0"/>
              </a:rPr>
              <a:t> in </a:t>
            </a:r>
            <a:r>
              <a:rPr lang="en-CA" sz="1200" noProof="0" dirty="0">
                <a:latin typeface="Arial" panose="020B0604020202020204" pitchFamily="34" charset="0"/>
                <a:cs typeface="Arial" panose="020B0604020202020204" pitchFamily="34" charset="0"/>
              </a:rPr>
              <a:t>the laws: </a:t>
            </a:r>
          </a:p>
          <a:p>
            <a:pPr marL="628650" lvl="1" indent="-171450">
              <a:buFont typeface="Wingdings" panose="05000000000000000000" pitchFamily="2" charset="2"/>
              <a:buChar char="q"/>
            </a:pPr>
            <a:r>
              <a:rPr lang="en-CA" sz="1200" noProof="0" dirty="0">
                <a:latin typeface="Arial" panose="020B0604020202020204" pitchFamily="34" charset="0"/>
                <a:cs typeface="Arial" panose="020B0604020202020204" pitchFamily="34" charset="0"/>
              </a:rPr>
              <a:t>What was</a:t>
            </a:r>
            <a:r>
              <a:rPr lang="en-CA" sz="1200" baseline="0" noProof="0" dirty="0">
                <a:latin typeface="Arial" panose="020B0604020202020204" pitchFamily="34" charset="0"/>
                <a:cs typeface="Arial" panose="020B0604020202020204" pitchFamily="34" charset="0"/>
              </a:rPr>
              <a:t> happening in</a:t>
            </a:r>
            <a:r>
              <a:rPr lang="en-CA" sz="1200" noProof="0" dirty="0">
                <a:latin typeface="Arial" panose="020B0604020202020204" pitchFamily="34" charset="0"/>
                <a:cs typeface="Arial" panose="020B0604020202020204" pitchFamily="34" charset="0"/>
              </a:rPr>
              <a:t> 1969 in Canada? In Quebec?</a:t>
            </a:r>
          </a:p>
          <a:p>
            <a:pPr marL="1085850" lvl="2" indent="-171450">
              <a:buFont typeface="Arial" panose="020B0604020202020204" pitchFamily="34" charset="0"/>
              <a:buChar char="•"/>
            </a:pPr>
            <a:r>
              <a:rPr lang="en-CA" sz="1200" b="0" i="0" noProof="0" dirty="0">
                <a:solidFill>
                  <a:srgbClr val="0C0C0C"/>
                </a:solidFill>
                <a:effectLst/>
                <a:latin typeface="Arial" panose="020B0604020202020204" pitchFamily="34" charset="0"/>
                <a:cs typeface="Arial" panose="020B0604020202020204" pitchFamily="34" charset="0"/>
              </a:rPr>
              <a:t>Recognition of French as an official language</a:t>
            </a:r>
          </a:p>
          <a:p>
            <a:pPr marL="1085850" lvl="2" indent="-171450">
              <a:buFont typeface="Arial" panose="020B0604020202020204" pitchFamily="34" charset="0"/>
              <a:buChar char="•"/>
            </a:pPr>
            <a:r>
              <a:rPr lang="en-CA" sz="1200" b="0" i="0" noProof="0" dirty="0">
                <a:solidFill>
                  <a:srgbClr val="0C0C0C"/>
                </a:solidFill>
                <a:effectLst/>
                <a:latin typeface="Arial" panose="020B0604020202020204" pitchFamily="34" charset="0"/>
                <a:cs typeface="Arial" panose="020B0604020202020204" pitchFamily="34" charset="0"/>
              </a:rPr>
              <a:t>Modernization of Quebec (1967 World’s Fair in Montreal – Expo 67)</a:t>
            </a:r>
          </a:p>
          <a:p>
            <a:pPr marL="1085850" lvl="2" indent="-171450">
              <a:buFont typeface="Arial" panose="020B0604020202020204" pitchFamily="34" charset="0"/>
              <a:buChar char="•"/>
            </a:pPr>
            <a:r>
              <a:rPr lang="en-CA" sz="1200" b="0" i="0" noProof="0" dirty="0">
                <a:solidFill>
                  <a:srgbClr val="0C0C0C"/>
                </a:solidFill>
                <a:effectLst/>
                <a:latin typeface="Arial" panose="020B0604020202020204" pitchFamily="34" charset="0"/>
                <a:cs typeface="Arial" panose="020B0604020202020204" pitchFamily="34" charset="0"/>
              </a:rPr>
              <a:t>Woodstock and hippy movement</a:t>
            </a:r>
          </a:p>
          <a:p>
            <a:pPr marL="1085850" lvl="2" indent="-171450">
              <a:buFont typeface="Arial" panose="020B0604020202020204" pitchFamily="34" charset="0"/>
              <a:buChar char="•"/>
            </a:pPr>
            <a:r>
              <a:rPr lang="en-CA" sz="1200" b="0" i="0" noProof="0" dirty="0">
                <a:solidFill>
                  <a:srgbClr val="0C0C0C"/>
                </a:solidFill>
                <a:effectLst/>
                <a:latin typeface="Arial" panose="020B0604020202020204" pitchFamily="34" charset="0"/>
                <a:cs typeface="Arial" panose="020B0604020202020204" pitchFamily="34" charset="0"/>
              </a:rPr>
              <a:t>The baby boomer generation entered the labour market. Thirty percent of the Quebec population was young.</a:t>
            </a:r>
          </a:p>
          <a:p>
            <a:pPr marL="1085850" lvl="2" indent="-171450">
              <a:buFont typeface="Arial" panose="020B0604020202020204" pitchFamily="34" charset="0"/>
              <a:buChar char="•"/>
            </a:pPr>
            <a:r>
              <a:rPr lang="en-CA" sz="1200" b="0" i="0" noProof="0" dirty="0">
                <a:solidFill>
                  <a:srgbClr val="0C0C0C"/>
                </a:solidFill>
                <a:effectLst/>
                <a:latin typeface="Arial" panose="020B0604020202020204" pitchFamily="34" charset="0"/>
                <a:cs typeface="Arial" panose="020B0604020202020204" pitchFamily="34" charset="0"/>
              </a:rPr>
              <a:t>The year 1969 was one of “identity transformation” for Quebec and a clash of mentalities elsewhere in the world.</a:t>
            </a:r>
            <a:endParaRPr lang="en-CA" sz="1200" noProof="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endParaRPr lang="en-CA" sz="1200" noProof="0" dirty="0">
              <a:latin typeface="Arial" panose="020B0604020202020204" pitchFamily="34" charset="0"/>
              <a:cs typeface="Arial" panose="020B0604020202020204" pitchFamily="34" charset="0"/>
            </a:endParaRPr>
          </a:p>
          <a:p>
            <a:pPr marL="0" indent="0">
              <a:buFont typeface="Wingdings" panose="05000000000000000000" pitchFamily="2" charset="2"/>
              <a:buNone/>
            </a:pPr>
            <a:r>
              <a:rPr lang="en-CA" sz="1200" b="1" noProof="0" dirty="0">
                <a:latin typeface="Arial" panose="020B0604020202020204" pitchFamily="34" charset="0"/>
                <a:cs typeface="Arial" panose="020B0604020202020204" pitchFamily="34" charset="0"/>
              </a:rPr>
              <a:t>SECONDARY INFORMATION</a:t>
            </a:r>
          </a:p>
          <a:p>
            <a:pPr marL="171450" indent="-171450">
              <a:buFont typeface="Wingdings" panose="05000000000000000000" pitchFamily="2" charset="2"/>
              <a:buChar char="q"/>
            </a:pPr>
            <a:r>
              <a:rPr lang="en-CA" sz="1200" b="0" noProof="0" dirty="0">
                <a:latin typeface="Arial" panose="020B0604020202020204" pitchFamily="34" charset="0"/>
                <a:cs typeface="Arial" panose="020B0604020202020204" pitchFamily="34" charset="0"/>
              </a:rPr>
              <a:t>In the reference material, the first document refers to the “omnibus bill”: this is the bill that decriminalized homosexuality. The term “omnibus” means that the bill seeks to modify several laws, generally with a common goal. </a:t>
            </a:r>
          </a:p>
          <a:p>
            <a:pPr marL="171450" indent="-171450">
              <a:buFont typeface="Wingdings" panose="05000000000000000000" pitchFamily="2" charset="2"/>
              <a:buChar char="q"/>
            </a:pPr>
            <a:r>
              <a:rPr lang="en-CA" sz="1200" b="0" i="0" u="none" strike="noStrike" noProof="0" dirty="0">
                <a:solidFill>
                  <a:srgbClr val="000000"/>
                </a:solidFill>
                <a:effectLst/>
                <a:latin typeface="Arial" panose="020B0604020202020204" pitchFamily="34" charset="0"/>
                <a:cs typeface="Arial" panose="020B0604020202020204" pitchFamily="34" charset="0"/>
              </a:rPr>
              <a:t>It was only in 1988 (almost 20 years later!) that homosexuality became permissible for people 18 years of age and older, reflecting the new age of majority. </a:t>
            </a:r>
          </a:p>
          <a:p>
            <a:endParaRPr lang="en-CA" sz="1200" b="1" noProof="0" dirty="0">
              <a:latin typeface="Arial" panose="020B0604020202020204" pitchFamily="34" charset="0"/>
              <a:cs typeface="Arial" panose="020B0604020202020204" pitchFamily="34" charset="0"/>
            </a:endParaRPr>
          </a:p>
          <a:p>
            <a:r>
              <a:rPr lang="en-CA" sz="1200" b="1" noProof="0" dirty="0">
                <a:latin typeface="Arial" panose="020B0604020202020204" pitchFamily="34" charset="0"/>
                <a:cs typeface="Arial" panose="020B0604020202020204" pitchFamily="34" charset="0"/>
              </a:rPr>
              <a:t>TO LEARN MORE</a:t>
            </a:r>
          </a:p>
          <a:p>
            <a:pPr marL="171450" indent="-171450">
              <a:buFont typeface="Wingdings" panose="05000000000000000000" pitchFamily="2" charset="2"/>
              <a:buChar char="q"/>
            </a:pPr>
            <a:r>
              <a:rPr lang="en-CA" sz="1200" b="0" noProof="0" dirty="0">
                <a:latin typeface="Arial" panose="020B0604020202020204" pitchFamily="34" charset="0"/>
                <a:cs typeface="Arial" panose="020B0604020202020204" pitchFamily="34" charset="0"/>
              </a:rPr>
              <a:t>The Stonewall Inn riots (1969)</a:t>
            </a:r>
          </a:p>
          <a:p>
            <a:pPr marL="628650" lvl="1"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Britannica, </a:t>
            </a:r>
            <a:r>
              <a:rPr lang="en-CA" sz="1200" i="1" noProof="0" dirty="0">
                <a:latin typeface="Arial" panose="020B0604020202020204" pitchFamily="34" charset="0"/>
                <a:cs typeface="Arial" panose="020B0604020202020204" pitchFamily="34" charset="0"/>
              </a:rPr>
              <a:t>Stonewall riots</a:t>
            </a:r>
            <a:r>
              <a:rPr lang="en-CA" sz="1200" i="0" noProof="0" dirty="0">
                <a:latin typeface="Arial" panose="020B0604020202020204" pitchFamily="34" charset="0"/>
                <a:cs typeface="Arial" panose="020B0604020202020204" pitchFamily="34" charset="0"/>
              </a:rPr>
              <a:t>: </a:t>
            </a:r>
            <a:r>
              <a:rPr lang="en-CA" sz="1200" noProof="0" dirty="0">
                <a:latin typeface="Arial" panose="020B0604020202020204" pitchFamily="34" charset="0"/>
                <a:cs typeface="Arial" panose="020B0604020202020204" pitchFamily="34" charset="0"/>
                <a:hlinkClick r:id="rId3"/>
              </a:rPr>
              <a:t>Stonewall riots | Definition, Significance, &amp; Facts | Britannica</a:t>
            </a:r>
            <a:r>
              <a:rPr lang="en-CA" sz="1200" i="0" noProof="0" dirty="0">
                <a:latin typeface="Arial" panose="020B0604020202020204" pitchFamily="34" charset="0"/>
                <a:cs typeface="Arial" panose="020B0604020202020204" pitchFamily="34" charset="0"/>
              </a:rPr>
              <a:t> </a:t>
            </a:r>
          </a:p>
          <a:p>
            <a:pPr marL="628650" lvl="1" indent="-171450">
              <a:buFont typeface="Arial" panose="020B0604020202020204" pitchFamily="34" charset="0"/>
              <a:buChar char="•"/>
            </a:pPr>
            <a:r>
              <a:rPr lang="en-CA" sz="1200" i="0" noProof="0" dirty="0">
                <a:latin typeface="Arial" panose="020B0604020202020204" pitchFamily="34" charset="0"/>
                <a:cs typeface="Arial" panose="020B0604020202020204" pitchFamily="34" charset="0"/>
              </a:rPr>
              <a:t>Library of Congress, </a:t>
            </a:r>
            <a:r>
              <a:rPr lang="en-CA" sz="1200" i="1" noProof="0" dirty="0">
                <a:latin typeface="Arial" panose="020B0604020202020204" pitchFamily="34" charset="0"/>
                <a:cs typeface="Arial" panose="020B0604020202020204" pitchFamily="34" charset="0"/>
              </a:rPr>
              <a:t>1969: The Stonewall Uprising</a:t>
            </a:r>
            <a:r>
              <a:rPr lang="en-CA" sz="1200" i="0" noProof="0" dirty="0">
                <a:latin typeface="Arial" panose="020B0604020202020204" pitchFamily="34" charset="0"/>
                <a:cs typeface="Arial" panose="020B0604020202020204" pitchFamily="34" charset="0"/>
              </a:rPr>
              <a:t>: </a:t>
            </a:r>
            <a:r>
              <a:rPr lang="en-CA" sz="1200" noProof="0" dirty="0">
                <a:latin typeface="Arial" panose="020B0604020202020204" pitchFamily="34" charset="0"/>
                <a:cs typeface="Arial" panose="020B0604020202020204" pitchFamily="34" charset="0"/>
                <a:hlinkClick r:id="rId4"/>
              </a:rPr>
              <a:t>1969: The Stonewall Uprising - LGBTQIA+ Studies: A Resource Guide - Research Guides at Library of Congress</a:t>
            </a:r>
            <a:endParaRPr lang="en-CA" sz="1200" noProof="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endParaRPr lang="en-CA" sz="1200" b="1" noProof="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sz="1200" b="0" noProof="0" dirty="0">
                <a:latin typeface="Arial" panose="020B0604020202020204" pitchFamily="34" charset="0"/>
                <a:cs typeface="Arial" panose="020B0604020202020204" pitchFamily="34" charset="0"/>
              </a:rPr>
              <a:t>The police raid on </a:t>
            </a:r>
            <a:r>
              <a:rPr lang="en-CA" sz="1200" b="0" noProof="0" dirty="0" err="1">
                <a:latin typeface="Arial" panose="020B0604020202020204" pitchFamily="34" charset="0"/>
                <a:cs typeface="Arial" panose="020B0604020202020204" pitchFamily="34" charset="0"/>
              </a:rPr>
              <a:t>Truxx</a:t>
            </a:r>
            <a:r>
              <a:rPr lang="en-CA" sz="1200" b="0" noProof="0" dirty="0">
                <a:latin typeface="Arial" panose="020B0604020202020204" pitchFamily="34" charset="0"/>
                <a:cs typeface="Arial" panose="020B0604020202020204" pitchFamily="34" charset="0"/>
              </a:rPr>
              <a:t> bar (1977)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0" noProof="0" dirty="0">
                <a:latin typeface="Arial" panose="020B0604020202020204" pitchFamily="34" charset="0"/>
                <a:cs typeface="Arial" panose="020B0604020202020204" pitchFamily="34" charset="0"/>
              </a:rPr>
              <a:t>Radio Canada, </a:t>
            </a:r>
            <a:r>
              <a:rPr lang="en-CA" sz="1200" b="0" i="1" kern="1200" noProof="0" dirty="0">
                <a:solidFill>
                  <a:schemeClr val="tx1"/>
                </a:solidFill>
                <a:effectLst/>
                <a:latin typeface="Arial" panose="020B0604020202020204" pitchFamily="34" charset="0"/>
                <a:ea typeface="+mn-ea"/>
                <a:cs typeface="Arial" panose="020B0604020202020204" pitchFamily="34" charset="0"/>
              </a:rPr>
              <a:t>40e de la </a:t>
            </a:r>
            <a:r>
              <a:rPr lang="en-CA" sz="1200" b="0" i="1" kern="1200" noProof="0" dirty="0" err="1">
                <a:solidFill>
                  <a:schemeClr val="tx1"/>
                </a:solidFill>
                <a:effectLst/>
                <a:latin typeface="Arial" panose="020B0604020202020204" pitchFamily="34" charset="0"/>
                <a:ea typeface="+mn-ea"/>
                <a:cs typeface="Arial" panose="020B0604020202020204" pitchFamily="34" charset="0"/>
              </a:rPr>
              <a:t>descente</a:t>
            </a:r>
            <a:r>
              <a:rPr lang="en-CA" sz="1200" b="0" i="1" kern="1200" noProof="0" dirty="0">
                <a:solidFill>
                  <a:schemeClr val="tx1"/>
                </a:solidFill>
                <a:effectLst/>
                <a:latin typeface="Arial" panose="020B0604020202020204" pitchFamily="34" charset="0"/>
                <a:ea typeface="+mn-ea"/>
                <a:cs typeface="Arial" panose="020B0604020202020204" pitchFamily="34" charset="0"/>
              </a:rPr>
              <a:t> </a:t>
            </a:r>
            <a:r>
              <a:rPr lang="en-CA" sz="1200" b="0" i="1" kern="1200" noProof="0" dirty="0" err="1">
                <a:solidFill>
                  <a:schemeClr val="tx1"/>
                </a:solidFill>
                <a:effectLst/>
                <a:latin typeface="Arial" panose="020B0604020202020204" pitchFamily="34" charset="0"/>
                <a:ea typeface="+mn-ea"/>
                <a:cs typeface="Arial" panose="020B0604020202020204" pitchFamily="34" charset="0"/>
              </a:rPr>
              <a:t>policière</a:t>
            </a:r>
            <a:r>
              <a:rPr lang="en-CA" sz="1200" b="0" i="1" kern="1200" noProof="0" dirty="0">
                <a:solidFill>
                  <a:schemeClr val="tx1"/>
                </a:solidFill>
                <a:effectLst/>
                <a:latin typeface="Arial" panose="020B0604020202020204" pitchFamily="34" charset="0"/>
                <a:ea typeface="+mn-ea"/>
                <a:cs typeface="Arial" panose="020B0604020202020204" pitchFamily="34" charset="0"/>
              </a:rPr>
              <a:t> du bar </a:t>
            </a:r>
            <a:r>
              <a:rPr lang="en-CA" sz="1200" b="0" i="1" kern="1200" noProof="0" dirty="0" err="1">
                <a:solidFill>
                  <a:schemeClr val="tx1"/>
                </a:solidFill>
                <a:effectLst/>
                <a:latin typeface="Arial" panose="020B0604020202020204" pitchFamily="34" charset="0"/>
                <a:ea typeface="+mn-ea"/>
                <a:cs typeface="Arial" panose="020B0604020202020204" pitchFamily="34" charset="0"/>
              </a:rPr>
              <a:t>Truxx</a:t>
            </a:r>
            <a:r>
              <a:rPr lang="en-CA" sz="1200" b="0" i="1" kern="1200" noProof="0" dirty="0">
                <a:solidFill>
                  <a:schemeClr val="tx1"/>
                </a:solidFill>
                <a:effectLst/>
                <a:latin typeface="Arial" panose="020B0604020202020204" pitchFamily="34" charset="0"/>
                <a:ea typeface="+mn-ea"/>
                <a:cs typeface="Arial" panose="020B0604020202020204" pitchFamily="34" charset="0"/>
              </a:rPr>
              <a:t> : un tournant pour les droits des </a:t>
            </a:r>
            <a:r>
              <a:rPr lang="en-CA" sz="1200" b="0" i="1" kern="1200" noProof="0" dirty="0" err="1">
                <a:solidFill>
                  <a:schemeClr val="tx1"/>
                </a:solidFill>
                <a:effectLst/>
                <a:latin typeface="Arial" panose="020B0604020202020204" pitchFamily="34" charset="0"/>
                <a:ea typeface="+mn-ea"/>
                <a:cs typeface="Arial" panose="020B0604020202020204" pitchFamily="34" charset="0"/>
              </a:rPr>
              <a:t>homosexuels</a:t>
            </a:r>
            <a:r>
              <a:rPr lang="en-CA" sz="1200" b="0" i="1" kern="1200" noProof="0" dirty="0">
                <a:solidFill>
                  <a:schemeClr val="tx1"/>
                </a:solidFill>
                <a:effectLst/>
                <a:latin typeface="Arial" panose="020B0604020202020204" pitchFamily="34" charset="0"/>
                <a:ea typeface="+mn-ea"/>
                <a:cs typeface="Arial" panose="020B0604020202020204" pitchFamily="34" charset="0"/>
              </a:rPr>
              <a:t> </a:t>
            </a:r>
            <a:r>
              <a:rPr lang="en-CA" sz="1200" b="0" i="0" kern="1200" noProof="0" dirty="0">
                <a:solidFill>
                  <a:schemeClr val="tx1"/>
                </a:solidFill>
                <a:effectLst/>
                <a:latin typeface="Arial" panose="020B0604020202020204" pitchFamily="34" charset="0"/>
                <a:ea typeface="+mn-ea"/>
                <a:cs typeface="Arial" panose="020B0604020202020204" pitchFamily="34" charset="0"/>
              </a:rPr>
              <a:t>: </a:t>
            </a:r>
            <a:r>
              <a:rPr lang="en-CA" sz="1200" noProof="0" dirty="0">
                <a:latin typeface="Arial" panose="020B0604020202020204" pitchFamily="34" charset="0"/>
                <a:cs typeface="Arial" panose="020B0604020202020204" pitchFamily="34" charset="0"/>
                <a:hlinkClick r:id="rId5"/>
              </a:rPr>
              <a:t>40e de la descente policière du bar Truxx : un tournant pour les droits des homosexuels | Radio-Canada</a:t>
            </a:r>
            <a:endParaRPr lang="en-CA" sz="1200" noProof="0" dirty="0">
              <a:latin typeface="Arial" panose="020B0604020202020204" pitchFamily="34" charset="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0" kern="1200" noProof="0" dirty="0" err="1">
                <a:solidFill>
                  <a:schemeClr val="tx1"/>
                </a:solidFill>
                <a:effectLst/>
                <a:latin typeface="Arial" panose="020B0604020202020204" pitchFamily="34" charset="0"/>
                <a:ea typeface="+mn-ea"/>
                <a:cs typeface="Arial" panose="020B0604020202020204" pitchFamily="34" charset="0"/>
              </a:rPr>
              <a:t>Interligne</a:t>
            </a:r>
            <a:r>
              <a:rPr lang="en-CA" sz="1200" b="0" i="0" kern="1200" noProof="0" dirty="0">
                <a:solidFill>
                  <a:schemeClr val="tx1"/>
                </a:solidFill>
                <a:effectLst/>
                <a:latin typeface="Arial" panose="020B0604020202020204" pitchFamily="34" charset="0"/>
                <a:ea typeface="+mn-ea"/>
                <a:cs typeface="Arial" panose="020B0604020202020204" pitchFamily="34" charset="0"/>
              </a:rPr>
              <a:t>, </a:t>
            </a:r>
            <a:r>
              <a:rPr lang="en-CA" sz="1200" b="0" i="1" kern="1200" noProof="0" dirty="0">
                <a:solidFill>
                  <a:schemeClr val="tx1"/>
                </a:solidFill>
                <a:effectLst/>
                <a:latin typeface="Arial" panose="020B0604020202020204" pitchFamily="34" charset="0"/>
                <a:ea typeface="+mn-ea"/>
                <a:cs typeface="Arial" panose="020B0604020202020204" pitchFamily="34" charset="0"/>
              </a:rPr>
              <a:t>Descente </a:t>
            </a:r>
            <a:r>
              <a:rPr lang="en-CA" sz="1200" b="0" i="1" kern="1200" noProof="0" dirty="0" err="1">
                <a:solidFill>
                  <a:schemeClr val="tx1"/>
                </a:solidFill>
                <a:effectLst/>
                <a:latin typeface="Arial" panose="020B0604020202020204" pitchFamily="34" charset="0"/>
                <a:ea typeface="+mn-ea"/>
                <a:cs typeface="Arial" panose="020B0604020202020204" pitchFamily="34" charset="0"/>
              </a:rPr>
              <a:t>policière</a:t>
            </a:r>
            <a:r>
              <a:rPr lang="en-CA" sz="1200" b="0" i="1" kern="1200" noProof="0" dirty="0">
                <a:solidFill>
                  <a:schemeClr val="tx1"/>
                </a:solidFill>
                <a:effectLst/>
                <a:latin typeface="Arial" panose="020B0604020202020204" pitchFamily="34" charset="0"/>
                <a:ea typeface="+mn-ea"/>
                <a:cs typeface="Arial" panose="020B0604020202020204" pitchFamily="34" charset="0"/>
              </a:rPr>
              <a:t> au bar le </a:t>
            </a:r>
            <a:r>
              <a:rPr lang="en-CA" sz="1200" b="0" i="1" kern="1200" noProof="0" dirty="0" err="1">
                <a:solidFill>
                  <a:schemeClr val="tx1"/>
                </a:solidFill>
                <a:effectLst/>
                <a:latin typeface="Arial" panose="020B0604020202020204" pitchFamily="34" charset="0"/>
                <a:ea typeface="+mn-ea"/>
                <a:cs typeface="Arial" panose="020B0604020202020204" pitchFamily="34" charset="0"/>
              </a:rPr>
              <a:t>Truxx</a:t>
            </a:r>
            <a:r>
              <a:rPr lang="en-CA" sz="1200" b="0" i="1" kern="1200" noProof="0" dirty="0">
                <a:solidFill>
                  <a:schemeClr val="tx1"/>
                </a:solidFill>
                <a:effectLst/>
                <a:latin typeface="Arial" panose="020B0604020202020204" pitchFamily="34" charset="0"/>
                <a:ea typeface="+mn-ea"/>
                <a:cs typeface="Arial" panose="020B0604020202020204" pitchFamily="34" charset="0"/>
              </a:rPr>
              <a:t> </a:t>
            </a:r>
            <a:r>
              <a:rPr lang="en-CA" sz="1200" b="0" i="0" kern="1200" noProof="0" dirty="0">
                <a:solidFill>
                  <a:schemeClr val="tx1"/>
                </a:solidFill>
                <a:effectLst/>
                <a:latin typeface="Arial" panose="020B0604020202020204" pitchFamily="34" charset="0"/>
                <a:ea typeface="+mn-ea"/>
                <a:cs typeface="Arial" panose="020B0604020202020204" pitchFamily="34" charset="0"/>
              </a:rPr>
              <a:t>: </a:t>
            </a:r>
            <a:r>
              <a:rPr lang="en-CA" sz="1200" noProof="0" dirty="0">
                <a:latin typeface="Arial" panose="020B0604020202020204" pitchFamily="34" charset="0"/>
                <a:cs typeface="Arial" panose="020B0604020202020204" pitchFamily="34" charset="0"/>
                <a:hlinkClick r:id="rId6"/>
              </a:rPr>
              <a:t>DESCENTE POLICIÈRE AU BAR LE TRUXX - Interligne</a:t>
            </a:r>
            <a:endParaRPr lang="en-CA" sz="1200" b="0" noProof="0" dirty="0">
              <a:latin typeface="Arial" panose="020B0604020202020204" pitchFamily="34" charset="0"/>
              <a:cs typeface="Arial" panose="020B0604020202020204" pitchFamily="34" charset="0"/>
            </a:endParaRPr>
          </a:p>
          <a:p>
            <a:pPr marL="0" indent="0">
              <a:buFont typeface="Wingdings" panose="05000000000000000000" pitchFamily="2" charset="2"/>
              <a:buNone/>
            </a:pPr>
            <a:endParaRPr lang="en-CA" sz="1200" b="1" noProof="0" dirty="0">
              <a:latin typeface="Arial" panose="020B0604020202020204" pitchFamily="34" charset="0"/>
              <a:cs typeface="Arial" panose="020B0604020202020204" pitchFamily="34" charset="0"/>
            </a:endParaRPr>
          </a:p>
          <a:p>
            <a:endParaRPr lang="en-CA" sz="1200" b="1" noProof="0" dirty="0">
              <a:latin typeface="Arial" panose="020B0604020202020204" pitchFamily="34" charset="0"/>
              <a:cs typeface="Arial" panose="020B0604020202020204" pitchFamily="34" charset="0"/>
            </a:endParaRPr>
          </a:p>
          <a:p>
            <a:r>
              <a:rPr lang="en-CA" sz="1200" b="1" noProof="0" dirty="0">
                <a:latin typeface="Arial" panose="020B0604020202020204" pitchFamily="34" charset="0"/>
                <a:cs typeface="Arial" panose="020B0604020202020204" pitchFamily="34" charset="0"/>
              </a:rPr>
              <a:t>Sources:</a:t>
            </a:r>
            <a:endParaRPr lang="en-CA" sz="1200" noProof="0" dirty="0">
              <a:latin typeface="Arial" panose="020B0604020202020204" pitchFamily="34" charset="0"/>
              <a:cs typeface="Arial" panose="020B0604020202020204" pitchFamily="34" charset="0"/>
            </a:endParaRPr>
          </a:p>
          <a:p>
            <a:pPr marL="171450" indent="-171450">
              <a:buFont typeface="Arial,Sans-Serif"/>
              <a:buChar char="•"/>
            </a:pPr>
            <a:r>
              <a:rPr lang="en-CA" sz="1200" i="1" noProof="0" dirty="0">
                <a:latin typeface="Arial" panose="020B0604020202020204" pitchFamily="34" charset="0"/>
                <a:cs typeface="Arial" panose="020B0604020202020204" pitchFamily="34" charset="0"/>
              </a:rPr>
              <a:t>Loi de 1968‑69 </a:t>
            </a:r>
            <a:r>
              <a:rPr lang="en-CA" sz="1200" i="1" noProof="0" dirty="0" err="1">
                <a:latin typeface="Arial" panose="020B0604020202020204" pitchFamily="34" charset="0"/>
                <a:cs typeface="Arial" panose="020B0604020202020204" pitchFamily="34" charset="0"/>
              </a:rPr>
              <a:t>modifiant</a:t>
            </a:r>
            <a:r>
              <a:rPr lang="en-CA" sz="1200" i="1" noProof="0" dirty="0">
                <a:latin typeface="Arial" panose="020B0604020202020204" pitchFamily="34" charset="0"/>
                <a:cs typeface="Arial" panose="020B0604020202020204" pitchFamily="34" charset="0"/>
              </a:rPr>
              <a:t> le droit </a:t>
            </a:r>
            <a:r>
              <a:rPr lang="en-CA" sz="1200" i="1" noProof="0" dirty="0" err="1">
                <a:latin typeface="Arial" panose="020B0604020202020204" pitchFamily="34" charset="0"/>
                <a:cs typeface="Arial" panose="020B0604020202020204" pitchFamily="34" charset="0"/>
              </a:rPr>
              <a:t>pénal</a:t>
            </a:r>
            <a:r>
              <a:rPr lang="en-CA" sz="1200" noProof="0" dirty="0">
                <a:latin typeface="Arial" panose="020B0604020202020204" pitchFamily="34" charset="0"/>
                <a:cs typeface="Arial" panose="020B0604020202020204" pitchFamily="34" charset="0"/>
              </a:rPr>
              <a:t>, SC 1968‑69, c 38, art 7.</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CA" sz="1200" i="1" noProof="0" dirty="0">
                <a:latin typeface="Arial" panose="020B0604020202020204" pitchFamily="34" charset="0"/>
                <a:cs typeface="Arial" panose="020B0604020202020204" pitchFamily="34" charset="0"/>
              </a:rPr>
              <a:t>Loi </a:t>
            </a:r>
            <a:r>
              <a:rPr lang="en-CA" sz="1200" i="1" noProof="0" dirty="0" err="1">
                <a:latin typeface="Arial" panose="020B0604020202020204" pitchFamily="34" charset="0"/>
                <a:cs typeface="Arial" panose="020B0604020202020204" pitchFamily="34" charset="0"/>
              </a:rPr>
              <a:t>constitutionnelle</a:t>
            </a:r>
            <a:r>
              <a:rPr lang="en-CA" sz="1200" i="1" noProof="0" dirty="0">
                <a:latin typeface="Arial" panose="020B0604020202020204" pitchFamily="34" charset="0"/>
                <a:cs typeface="Arial" panose="020B0604020202020204" pitchFamily="34" charset="0"/>
              </a:rPr>
              <a:t> de 1867</a:t>
            </a:r>
            <a:r>
              <a:rPr lang="en-CA" sz="1200" noProof="0" dirty="0">
                <a:latin typeface="Arial" panose="020B0604020202020204" pitchFamily="34" charset="0"/>
                <a:cs typeface="Arial" panose="020B0604020202020204" pitchFamily="34" charset="0"/>
              </a:rPr>
              <a:t>, 30 &amp; 31 Victoria, c 3, art 91 (27). </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CA" sz="1200" b="0" i="1" noProof="0" dirty="0">
                <a:solidFill>
                  <a:srgbClr val="00172E"/>
                </a:solidFill>
                <a:effectLst/>
                <a:latin typeface="Arial" panose="020B0604020202020204" pitchFamily="34" charset="0"/>
                <a:cs typeface="Arial" panose="020B0604020202020204" pitchFamily="34" charset="0"/>
              </a:rPr>
              <a:t>Halm c. Canada (</a:t>
            </a:r>
            <a:r>
              <a:rPr lang="en-CA" sz="1200" b="0" i="1" noProof="0" dirty="0" err="1">
                <a:solidFill>
                  <a:srgbClr val="00172E"/>
                </a:solidFill>
                <a:effectLst/>
                <a:latin typeface="Arial" panose="020B0604020202020204" pitchFamily="34" charset="0"/>
                <a:cs typeface="Arial" panose="020B0604020202020204" pitchFamily="34" charset="0"/>
              </a:rPr>
              <a:t>Ministre</a:t>
            </a:r>
            <a:r>
              <a:rPr lang="en-CA" sz="1200" b="0" i="1" noProof="0" dirty="0">
                <a:solidFill>
                  <a:srgbClr val="00172E"/>
                </a:solidFill>
                <a:effectLst/>
                <a:latin typeface="Arial" panose="020B0604020202020204" pitchFamily="34" charset="0"/>
                <a:cs typeface="Arial" panose="020B0604020202020204" pitchFamily="34" charset="0"/>
              </a:rPr>
              <a:t> de </a:t>
            </a:r>
            <a:r>
              <a:rPr lang="en-CA" sz="1200" b="0" i="1" noProof="0" dirty="0" err="1">
                <a:solidFill>
                  <a:srgbClr val="00172E"/>
                </a:solidFill>
                <a:effectLst/>
                <a:latin typeface="Arial" panose="020B0604020202020204" pitchFamily="34" charset="0"/>
                <a:cs typeface="Arial" panose="020B0604020202020204" pitchFamily="34" charset="0"/>
              </a:rPr>
              <a:t>l'Emploi</a:t>
            </a:r>
            <a:r>
              <a:rPr lang="en-CA" sz="1200" b="0" i="1" noProof="0" dirty="0">
                <a:solidFill>
                  <a:srgbClr val="00172E"/>
                </a:solidFill>
                <a:effectLst/>
                <a:latin typeface="Arial" panose="020B0604020202020204" pitchFamily="34" charset="0"/>
                <a:cs typeface="Arial" panose="020B0604020202020204" pitchFamily="34" charset="0"/>
              </a:rPr>
              <a:t> et de </a:t>
            </a:r>
            <a:r>
              <a:rPr lang="en-CA" sz="1200" b="0" i="1" noProof="0" dirty="0" err="1">
                <a:solidFill>
                  <a:srgbClr val="00172E"/>
                </a:solidFill>
                <a:effectLst/>
                <a:latin typeface="Arial" panose="020B0604020202020204" pitchFamily="34" charset="0"/>
                <a:cs typeface="Arial" panose="020B0604020202020204" pitchFamily="34" charset="0"/>
              </a:rPr>
              <a:t>l'Immigration</a:t>
            </a:r>
            <a:r>
              <a:rPr lang="en-CA" sz="1200" b="0" i="1" noProof="0" dirty="0">
                <a:solidFill>
                  <a:srgbClr val="00172E"/>
                </a:solidFill>
                <a:effectLst/>
                <a:latin typeface="Arial" panose="020B0604020202020204" pitchFamily="34" charset="0"/>
                <a:cs typeface="Arial" panose="020B0604020202020204" pitchFamily="34" charset="0"/>
              </a:rPr>
              <a:t>)</a:t>
            </a:r>
            <a:r>
              <a:rPr lang="en-CA" sz="1200" b="0" i="0" noProof="0" dirty="0">
                <a:solidFill>
                  <a:srgbClr val="00172E"/>
                </a:solidFill>
                <a:effectLst/>
                <a:latin typeface="Arial" panose="020B0604020202020204" pitchFamily="34" charset="0"/>
                <a:cs typeface="Arial" panose="020B0604020202020204" pitchFamily="34" charset="0"/>
              </a:rPr>
              <a:t>, [1995] 2 C.F. 331 aux paras 61-66</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CA" sz="1200" b="0" i="0" noProof="0" dirty="0">
                <a:solidFill>
                  <a:srgbClr val="00172E"/>
                </a:solidFill>
                <a:effectLst/>
                <a:latin typeface="Arial" panose="020B0604020202020204" pitchFamily="34" charset="0"/>
                <a:cs typeface="Arial" panose="020B0604020202020204" pitchFamily="34" charset="0"/>
              </a:rPr>
              <a:t>Bibliothèque du Parlement, « </a:t>
            </a:r>
            <a:r>
              <a:rPr lang="en-CA" sz="1200" b="0" i="0" noProof="0" dirty="0" err="1">
                <a:solidFill>
                  <a:srgbClr val="00172E"/>
                </a:solidFill>
                <a:effectLst/>
                <a:latin typeface="Arial" panose="020B0604020202020204" pitchFamily="34" charset="0"/>
                <a:cs typeface="Arial" panose="020B0604020202020204" pitchFamily="34" charset="0"/>
              </a:rPr>
              <a:t>Projets</a:t>
            </a:r>
            <a:r>
              <a:rPr lang="en-CA" sz="1200" b="0" i="0" noProof="0" dirty="0">
                <a:solidFill>
                  <a:srgbClr val="00172E"/>
                </a:solidFill>
                <a:effectLst/>
                <a:latin typeface="Arial" panose="020B0604020202020204" pitchFamily="34" charset="0"/>
                <a:cs typeface="Arial" panose="020B0604020202020204" pitchFamily="34" charset="0"/>
              </a:rPr>
              <a:t> de </a:t>
            </a:r>
            <a:r>
              <a:rPr lang="en-CA" sz="1200" b="0" i="0" noProof="0" dirty="0" err="1">
                <a:solidFill>
                  <a:srgbClr val="00172E"/>
                </a:solidFill>
                <a:effectLst/>
                <a:latin typeface="Arial" panose="020B0604020202020204" pitchFamily="34" charset="0"/>
                <a:cs typeface="Arial" panose="020B0604020202020204" pitchFamily="34" charset="0"/>
              </a:rPr>
              <a:t>loi</a:t>
            </a:r>
            <a:r>
              <a:rPr lang="en-CA" sz="1200" b="0" i="0" noProof="0" dirty="0">
                <a:solidFill>
                  <a:srgbClr val="00172E"/>
                </a:solidFill>
                <a:effectLst/>
                <a:latin typeface="Arial" panose="020B0604020202020204" pitchFamily="34" charset="0"/>
                <a:cs typeface="Arial" panose="020B0604020202020204" pitchFamily="34" charset="0"/>
              </a:rPr>
              <a:t> omnibus: </a:t>
            </a:r>
            <a:r>
              <a:rPr lang="en-CA" sz="1200" b="0" i="0" noProof="0" dirty="0" err="1">
                <a:solidFill>
                  <a:srgbClr val="00172E"/>
                </a:solidFill>
                <a:effectLst/>
                <a:latin typeface="Arial" panose="020B0604020202020204" pitchFamily="34" charset="0"/>
                <a:cs typeface="Arial" panose="020B0604020202020204" pitchFamily="34" charset="0"/>
              </a:rPr>
              <a:t>foire</a:t>
            </a:r>
            <a:r>
              <a:rPr lang="en-CA" sz="1200" b="0" i="0" noProof="0" dirty="0">
                <a:solidFill>
                  <a:srgbClr val="00172E"/>
                </a:solidFill>
                <a:effectLst/>
                <a:latin typeface="Arial" panose="020B0604020202020204" pitchFamily="34" charset="0"/>
                <a:cs typeface="Arial" panose="020B0604020202020204" pitchFamily="34" charset="0"/>
              </a:rPr>
              <a:t> aux questions »: </a:t>
            </a:r>
            <a:r>
              <a:rPr lang="en-CA" sz="1200" noProof="0" dirty="0">
                <a:latin typeface="Arial" panose="020B0604020202020204" pitchFamily="34" charset="0"/>
                <a:cs typeface="Arial" panose="020B0604020202020204" pitchFamily="34" charset="0"/>
                <a:hlinkClick r:id="rId7"/>
              </a:rPr>
              <a:t>Projets de loi omnibus : foire aux questions</a:t>
            </a:r>
            <a:r>
              <a:rPr lang="en-CA" sz="1200" noProof="0" dirty="0">
                <a:latin typeface="Arial" panose="020B0604020202020204" pitchFamily="34" charset="0"/>
                <a:cs typeface="Arial" panose="020B0604020202020204" pitchFamily="34" charset="0"/>
              </a:rPr>
              <a:t>. </a:t>
            </a:r>
            <a:endParaRPr lang="en-CA" sz="1200" b="0" i="0" noProof="0" dirty="0">
              <a:solidFill>
                <a:srgbClr val="00172E"/>
              </a:solidFill>
              <a:effectLst/>
              <a:latin typeface="Arial" panose="020B0604020202020204" pitchFamily="34" charset="0"/>
              <a:cs typeface="Arial" panose="020B0604020202020204" pitchFamily="34" charset="0"/>
            </a:endParaRPr>
          </a:p>
          <a:p>
            <a:pPr marL="171450" indent="-171450">
              <a:buFont typeface="Arial,Sans-Serif"/>
              <a:buChar char="•"/>
            </a:pPr>
            <a:endParaRPr lang="en-CA" sz="1200" noProof="0" dirty="0">
              <a:latin typeface="Arial" panose="020B0604020202020204" pitchFamily="34" charset="0"/>
              <a:cs typeface="Arial" panose="020B0604020202020204" pitchFamily="34" charset="0"/>
            </a:endParaRPr>
          </a:p>
          <a:p>
            <a:pPr marL="171450" indent="-171450">
              <a:buFont typeface="Arial,Sans-Serif"/>
              <a:buChar char="•"/>
            </a:pPr>
            <a:endParaRPr lang="en-CA" sz="1200" noProof="0" dirty="0">
              <a:latin typeface="Arial" panose="020B0604020202020204" pitchFamily="34" charset="0"/>
              <a:cs typeface="Arial" panose="020B0604020202020204" pitchFamily="34" charset="0"/>
            </a:endParaRPr>
          </a:p>
          <a:p>
            <a:pPr marL="171450" indent="-171450">
              <a:buFont typeface="Arial,Sans-Serif"/>
              <a:buChar char="•"/>
            </a:pPr>
            <a:endParaRPr lang="en-CA" sz="1200" noProof="0" dirty="0">
              <a:latin typeface="Arial" panose="020B0604020202020204" pitchFamily="34" charset="0"/>
              <a:ea typeface="Calibri" panose="020F0502020204030204"/>
              <a:cs typeface="Arial" panose="020B0604020202020204" pitchFamily="34" charset="0"/>
            </a:endParaRPr>
          </a:p>
          <a:p>
            <a:pPr marL="171450" indent="-171450">
              <a:buFont typeface="Arial,Sans-Serif"/>
              <a:buChar char="•"/>
            </a:pPr>
            <a:endParaRPr lang="en-CA" sz="1200" noProof="0" dirty="0">
              <a:latin typeface="Arial" panose="020B0604020202020204" pitchFamily="34" charset="0"/>
              <a:ea typeface="Calibri" panose="020F0502020204030204"/>
              <a:cs typeface="Arial" panose="020B0604020202020204" pitchFamily="34" charset="0"/>
            </a:endParaRPr>
          </a:p>
          <a:p>
            <a:pPr marL="171450" indent="-171450">
              <a:buFont typeface="Arial,Sans-Serif"/>
              <a:buChar char="•"/>
            </a:pPr>
            <a:endParaRPr lang="en-CA" sz="1200" noProof="0" dirty="0">
              <a:latin typeface="Arial" panose="020B0604020202020204" pitchFamily="34" charset="0"/>
              <a:ea typeface="Calibri" panose="020F0502020204030204"/>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CFD6638E-F0C5-4DB6-974E-C04E7D80AB38}" type="slidenum">
              <a:rPr lang="fr-FR"/>
              <a:t>19</a:t>
            </a:fld>
            <a:endParaRPr lang="fr-FR"/>
          </a:p>
        </p:txBody>
      </p:sp>
    </p:spTree>
    <p:extLst>
      <p:ext uri="{BB962C8B-B14F-4D97-AF65-F5344CB8AC3E}">
        <p14:creationId xmlns:p14="http://schemas.microsoft.com/office/powerpoint/2010/main" val="508061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CA"/>
          </a:p>
        </p:txBody>
      </p:sp>
      <p:sp>
        <p:nvSpPr>
          <p:cNvPr id="3" name="Espace réservé des notes 2"/>
          <p:cNvSpPr>
            <a:spLocks noGrp="1"/>
          </p:cNvSpPr>
          <p:nvPr>
            <p:ph type="body" idx="1"/>
          </p:nvPr>
        </p:nvSpPr>
        <p:spPr/>
        <p:txBody>
          <a:bodyPr/>
          <a:lstStyle/>
          <a:p>
            <a:r>
              <a:rPr lang="en-CA" sz="1200" b="1" i="0" u="none" strike="noStrike" noProof="0" dirty="0">
                <a:solidFill>
                  <a:srgbClr val="000000"/>
                </a:solidFill>
                <a:effectLst/>
                <a:latin typeface="Arial" panose="020B0604020202020204" pitchFamily="34" charset="0"/>
                <a:ea typeface="Calibri"/>
                <a:cs typeface="Arial" panose="020B0604020202020204" pitchFamily="34" charset="0"/>
              </a:rPr>
              <a:t>NOTES FOR THE TEACHER</a:t>
            </a:r>
          </a:p>
          <a:p>
            <a:endParaRPr lang="en-CA" sz="1200" noProof="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sz="1200" noProof="0" dirty="0">
                <a:latin typeface="Arial" panose="020B0604020202020204" pitchFamily="34" charset="0"/>
                <a:cs typeface="Arial" panose="020B0604020202020204" pitchFamily="34" charset="0"/>
              </a:rPr>
              <a:t>This activity has two main objectives: </a:t>
            </a:r>
            <a:endParaRPr lang="en-CA" sz="1200" noProof="0" dirty="0">
              <a:latin typeface="Arial" panose="020B0604020202020204" pitchFamily="34" charset="0"/>
              <a:ea typeface="Calibri"/>
              <a:cs typeface="Arial" panose="020B0604020202020204" pitchFamily="34" charset="0"/>
            </a:endParaRPr>
          </a:p>
          <a:p>
            <a:pPr marL="628650" lvl="1"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To</a:t>
            </a:r>
            <a:r>
              <a:rPr lang="en-CA" sz="1200" baseline="0" noProof="0" dirty="0">
                <a:latin typeface="Arial" panose="020B0604020202020204" pitchFamily="34" charset="0"/>
                <a:cs typeface="Arial" panose="020B0604020202020204" pitchFamily="34" charset="0"/>
              </a:rPr>
              <a:t> u</a:t>
            </a:r>
            <a:r>
              <a:rPr lang="en-CA" sz="1200" noProof="0" dirty="0">
                <a:latin typeface="Arial" panose="020B0604020202020204" pitchFamily="34" charset="0"/>
                <a:cs typeface="Arial" panose="020B0604020202020204" pitchFamily="34" charset="0"/>
              </a:rPr>
              <a:t>nderstand that the law evolves</a:t>
            </a:r>
            <a:r>
              <a:rPr lang="en-CA" sz="1200" baseline="0" noProof="0" dirty="0">
                <a:latin typeface="Arial" panose="020B0604020202020204" pitchFamily="34" charset="0"/>
                <a:cs typeface="Arial" panose="020B0604020202020204" pitchFamily="34" charset="0"/>
              </a:rPr>
              <a:t> along with</a:t>
            </a:r>
            <a:r>
              <a:rPr lang="en-CA" sz="1200" noProof="0" dirty="0">
                <a:latin typeface="Arial" panose="020B0604020202020204" pitchFamily="34" charset="0"/>
                <a:cs typeface="Arial" panose="020B0604020202020204" pitchFamily="34" charset="0"/>
              </a:rPr>
              <a:t> society’s values. </a:t>
            </a:r>
            <a:endParaRPr lang="en-CA" sz="1200" noProof="0" dirty="0">
              <a:latin typeface="Arial" panose="020B0604020202020204" pitchFamily="34" charset="0"/>
              <a:ea typeface="Calibri"/>
              <a:cs typeface="Arial" panose="020B0604020202020204" pitchFamily="34" charset="0"/>
            </a:endParaRPr>
          </a:p>
          <a:p>
            <a:pPr marL="628650" lvl="1"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To</a:t>
            </a:r>
            <a:r>
              <a:rPr lang="en-CA" sz="1200" baseline="0" noProof="0" dirty="0">
                <a:latin typeface="Arial" panose="020B0604020202020204" pitchFamily="34" charset="0"/>
                <a:cs typeface="Arial" panose="020B0604020202020204" pitchFamily="34" charset="0"/>
              </a:rPr>
              <a:t> l</a:t>
            </a:r>
            <a:r>
              <a:rPr lang="en-CA" sz="1200" noProof="0" dirty="0">
                <a:latin typeface="Arial" panose="020B0604020202020204" pitchFamily="34" charset="0"/>
                <a:cs typeface="Arial" panose="020B0604020202020204" pitchFamily="34" charset="0"/>
              </a:rPr>
              <a:t>earn more about the rights of LGBTQ+ persons until they obtained the right to same-sex marriage.  </a:t>
            </a:r>
            <a:endParaRPr lang="en-CA" sz="1200" noProof="0" dirty="0">
              <a:latin typeface="Arial" panose="020B0604020202020204" pitchFamily="34" charset="0"/>
              <a:ea typeface="Calibri"/>
              <a:cs typeface="Arial" panose="020B0604020202020204" pitchFamily="34" charset="0"/>
            </a:endParaRPr>
          </a:p>
          <a:p>
            <a:pPr marL="457200" lvl="1" indent="0">
              <a:buFont typeface="Arial" panose="020B0604020202020204" pitchFamily="34" charset="0"/>
              <a:buNone/>
            </a:pPr>
            <a:endParaRPr lang="en-CA" sz="1200" noProof="0" dirty="0">
              <a:latin typeface="Arial" panose="020B0604020202020204" pitchFamily="34" charset="0"/>
              <a:cs typeface="Arial" panose="020B0604020202020204" pitchFamily="34" charset="0"/>
            </a:endParaRPr>
          </a:p>
          <a:p>
            <a:pPr marL="457200" lvl="1" indent="0">
              <a:buFont typeface="Arial" panose="020B0604020202020204" pitchFamily="34" charset="0"/>
              <a:buNone/>
            </a:pPr>
            <a:endParaRPr lang="en-CA" sz="1200" noProof="0" dirty="0">
              <a:latin typeface="Arial" panose="020B0604020202020204" pitchFamily="34" charset="0"/>
              <a:cs typeface="Arial" panose="020B0604020202020204" pitchFamily="34" charset="0"/>
            </a:endParaRPr>
          </a:p>
          <a:p>
            <a:pPr marL="628650" lvl="1" indent="-171450">
              <a:buFont typeface="Wingdings" panose="05000000000000000000" pitchFamily="2" charset="2"/>
              <a:buChar char="q"/>
            </a:pPr>
            <a:endParaRPr lang="en-CA" sz="1200" noProof="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ADDF40F7-9DEE-4674-AEC7-65F61D18733B}" type="slidenum">
              <a:t>2</a:t>
            </a:fld>
            <a:endParaRPr lang="fr-FR"/>
          </a:p>
        </p:txBody>
      </p:sp>
    </p:spTree>
    <p:extLst>
      <p:ext uri="{BB962C8B-B14F-4D97-AF65-F5344CB8AC3E}">
        <p14:creationId xmlns:p14="http://schemas.microsoft.com/office/powerpoint/2010/main" val="24835046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EC516-766B-D5AD-584F-F6233F9CB4C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88A3DC2-AF03-FD10-A7A3-C5E1FC684C81}"/>
              </a:ext>
            </a:extLst>
          </p:cNvPr>
          <p:cNvSpPr>
            <a:spLocks noGrp="1" noRot="1" noChangeAspect="1"/>
          </p:cNvSpPr>
          <p:nvPr>
            <p:ph type="sldImg"/>
          </p:nvPr>
        </p:nvSpPr>
        <p:spPr/>
        <p:txBody>
          <a:bodyPr/>
          <a:lstStyle/>
          <a:p>
            <a:endParaRPr lang="en-CA"/>
          </a:p>
        </p:txBody>
      </p:sp>
      <p:sp>
        <p:nvSpPr>
          <p:cNvPr id="3" name="Espace réservé des notes 2">
            <a:extLst>
              <a:ext uri="{FF2B5EF4-FFF2-40B4-BE49-F238E27FC236}">
                <a16:creationId xmlns:a16="http://schemas.microsoft.com/office/drawing/2014/main" id="{89A13D99-5E96-30D7-7851-2661B2041DF3}"/>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D0A9A744-F498-8899-05AD-2E3B64613327}"/>
              </a:ext>
            </a:extLst>
          </p:cNvPr>
          <p:cNvSpPr>
            <a:spLocks noGrp="1"/>
          </p:cNvSpPr>
          <p:nvPr>
            <p:ph type="sldNum" sz="quarter" idx="5"/>
          </p:nvPr>
        </p:nvSpPr>
        <p:spPr/>
        <p:txBody>
          <a:bodyPr/>
          <a:lstStyle/>
          <a:p>
            <a:fld id="{ADDF40F7-9DEE-4674-AEC7-65F61D18733B}" type="slidenum">
              <a:rPr lang="fr-CA" smtClean="0"/>
              <a:t>20</a:t>
            </a:fld>
            <a:endParaRPr lang="fr-CA"/>
          </a:p>
        </p:txBody>
      </p:sp>
    </p:spTree>
    <p:extLst>
      <p:ext uri="{BB962C8B-B14F-4D97-AF65-F5344CB8AC3E}">
        <p14:creationId xmlns:p14="http://schemas.microsoft.com/office/powerpoint/2010/main" val="1350478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CA"/>
          </a:p>
        </p:txBody>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noProof="0" dirty="0">
                <a:solidFill>
                  <a:srgbClr val="000000"/>
                </a:solidFill>
                <a:effectLst/>
                <a:latin typeface="Arial" panose="020B0604020202020204" pitchFamily="34" charset="0"/>
                <a:cs typeface="Arial" panose="020B0604020202020204" pitchFamily="34" charset="0"/>
              </a:rPr>
              <a:t>INFORMATION FOR THE STUDENTS</a:t>
            </a:r>
          </a:p>
          <a:p>
            <a:pPr marL="0" indent="0">
              <a:buFont typeface="Wingdings" panose="05000000000000000000" pitchFamily="2" charset="2"/>
              <a:buNone/>
            </a:pPr>
            <a:endParaRPr lang="en-CA" sz="1200" b="0" i="0" u="none" strike="noStrike" noProof="0" dirty="0">
              <a:solidFill>
                <a:srgbClr val="000000"/>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sz="1200" i="0" u="none" noProof="0" dirty="0">
                <a:latin typeface="Arial" panose="020B0604020202020204" pitchFamily="34" charset="0"/>
                <a:ea typeface="+mn-lt"/>
                <a:cs typeface="Arial" panose="020B0604020202020204" pitchFamily="34" charset="0"/>
              </a:rPr>
              <a:t>In response to demonstrations, Quebec prohibits discrimination based on sexual orientation in 1977. It’s the first Canadian province to do so.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CA" sz="1200" i="0" u="none" noProof="0" dirty="0">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CA" sz="1200" b="1" i="0" u="none" noProof="0" dirty="0">
                <a:latin typeface="Arial" panose="020B0604020202020204" pitchFamily="34" charset="0"/>
                <a:ea typeface="+mn-lt"/>
                <a:cs typeface="Arial" panose="020B0604020202020204" pitchFamily="34" charset="0"/>
              </a:rPr>
              <a:t>What is discrimination?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sz="1200" b="0" i="0" u="none" noProof="0" dirty="0">
                <a:latin typeface="Arial" panose="020B0604020202020204" pitchFamily="34" charset="0"/>
                <a:ea typeface="+mn-lt"/>
                <a:cs typeface="Arial" panose="020B0604020202020204" pitchFamily="34" charset="0"/>
              </a:rPr>
              <a:t>In Quebec, everyone has the right to equality. This means that we have the right to be treated equally, regardless of the colour of our skin, our ethnic origin and our gender, for example.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sz="1200" b="0" i="0" u="none" noProof="0" dirty="0">
                <a:latin typeface="Arial" panose="020B0604020202020204" pitchFamily="34" charset="0"/>
                <a:ea typeface="+mn-lt"/>
                <a:cs typeface="Arial" panose="020B0604020202020204" pitchFamily="34" charset="0"/>
              </a:rPr>
              <a:t>Discrimination is when someone treats another person differently based on a personal characteristic.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0" u="none" noProof="0" dirty="0">
                <a:latin typeface="Arial" panose="020B0604020202020204" pitchFamily="34" charset="0"/>
                <a:ea typeface="+mn-lt"/>
                <a:cs typeface="Arial" panose="020B0604020202020204" pitchFamily="34" charset="0"/>
              </a:rPr>
              <a:t>For example, a person who is not hired because of their sexual orientation is experiencing discrimination.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CA" sz="1200" b="1" i="0" u="none" noProof="0" dirty="0">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CA" sz="1200" b="1" i="0" u="none" noProof="0" dirty="0">
                <a:latin typeface="Arial" panose="020B0604020202020204" pitchFamily="34" charset="0"/>
                <a:ea typeface="+mn-lt"/>
                <a:cs typeface="Arial" panose="020B0604020202020204" pitchFamily="34" charset="0"/>
              </a:rPr>
              <a:t>How did Quebec prohibit discrimination?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sz="1200" i="0" u="none" noProof="0" dirty="0">
                <a:latin typeface="Arial" panose="020B0604020202020204" pitchFamily="34" charset="0"/>
                <a:ea typeface="+mn-lt"/>
                <a:cs typeface="Arial" panose="020B0604020202020204" pitchFamily="34" charset="0"/>
              </a:rPr>
              <a:t>In Quebec, there’s a law that protects every person from discrimination. It’s the </a:t>
            </a:r>
            <a:r>
              <a:rPr lang="en-CA" sz="1200" i="1" u="none" noProof="0" dirty="0">
                <a:latin typeface="Arial" panose="020B0604020202020204" pitchFamily="34" charset="0"/>
                <a:ea typeface="+mn-lt"/>
                <a:cs typeface="Arial" panose="020B0604020202020204" pitchFamily="34" charset="0"/>
              </a:rPr>
              <a:t>Charter of Human Rights and Freedoms. </a:t>
            </a:r>
            <a:r>
              <a:rPr lang="en-CA" sz="1200" i="0" u="none" noProof="0" dirty="0">
                <a:latin typeface="Arial" panose="020B0604020202020204" pitchFamily="34" charset="0"/>
                <a:ea typeface="+mn-lt"/>
                <a:cs typeface="Arial" panose="020B0604020202020204" pitchFamily="34" charset="0"/>
              </a:rPr>
              <a:t>It prohibits discrimination based on certain personal characteristics, such as race, age, religion, and ethnic or national origin.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sz="1200" i="0" u="none" noProof="0" dirty="0">
                <a:latin typeface="Arial" panose="020B0604020202020204" pitchFamily="34" charset="0"/>
                <a:ea typeface="+mn-lt"/>
                <a:cs typeface="Arial" panose="020B0604020202020204" pitchFamily="34" charset="0"/>
              </a:rPr>
              <a:t>The Quebec Charter has a quasi-constitutional status: all other laws and regulations in Quebec must comply with it. Otherwise, they risk being declared invalid by a court, and can no longer be applied. </a:t>
            </a:r>
            <a:r>
              <a:rPr lang="en-CA" sz="1200" i="0" noProof="0" dirty="0">
                <a:latin typeface="Arial" panose="020B0604020202020204" pitchFamily="34" charset="0"/>
                <a:ea typeface="+mn-lt"/>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sz="1200" i="0" noProof="0" dirty="0">
                <a:latin typeface="Arial" panose="020B0604020202020204" pitchFamily="34" charset="0"/>
                <a:ea typeface="+mn-lt"/>
                <a:cs typeface="Arial" panose="020B0604020202020204" pitchFamily="34" charset="0"/>
              </a:rPr>
              <a:t>The Quebec</a:t>
            </a:r>
            <a:r>
              <a:rPr lang="en-CA" sz="1200" i="0" baseline="0" noProof="0" dirty="0">
                <a:latin typeface="Arial" panose="020B0604020202020204" pitchFamily="34" charset="0"/>
                <a:ea typeface="+mn-lt"/>
                <a:cs typeface="Arial" panose="020B0604020202020204" pitchFamily="34" charset="0"/>
              </a:rPr>
              <a:t> </a:t>
            </a:r>
            <a:r>
              <a:rPr lang="en-CA" sz="1200" i="0" noProof="0" dirty="0">
                <a:latin typeface="Arial" panose="020B0604020202020204" pitchFamily="34" charset="0"/>
                <a:ea typeface="+mn-lt"/>
                <a:cs typeface="Arial" panose="020B0604020202020204" pitchFamily="34" charset="0"/>
              </a:rPr>
              <a:t>Charter was adopted in 1975. Two years later, sexual orientation was added as one of the prohibited grounds of discrimination</a:t>
            </a:r>
            <a:r>
              <a:rPr lang="en-CA" sz="1200" i="0" u="none" noProof="0" dirty="0">
                <a:latin typeface="Arial" panose="020B0604020202020204" pitchFamily="34" charset="0"/>
                <a:ea typeface="+mn-lt"/>
                <a:cs typeface="Arial" panose="020B0604020202020204" pitchFamily="34" charset="0"/>
              </a:rPr>
              <a:t>. </a:t>
            </a:r>
            <a:br>
              <a:rPr lang="en-CA" sz="1200" i="0" noProof="0" dirty="0">
                <a:latin typeface="Arial" panose="020B0604020202020204" pitchFamily="34" charset="0"/>
                <a:ea typeface="+mn-lt"/>
                <a:cs typeface="Arial" panose="020B0604020202020204" pitchFamily="34" charset="0"/>
              </a:rPr>
            </a:br>
            <a:br>
              <a:rPr lang="en-CA" sz="1200" i="0" noProof="0" dirty="0">
                <a:latin typeface="Arial" panose="020B0604020202020204" pitchFamily="34" charset="0"/>
                <a:ea typeface="+mn-lt"/>
                <a:cs typeface="Arial" panose="020B0604020202020204" pitchFamily="34" charset="0"/>
              </a:rPr>
            </a:br>
            <a:endParaRPr lang="en-CA" sz="1200" i="0" u="sng" noProof="0" dirty="0">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CA" sz="1200" b="1" noProof="0" dirty="0">
                <a:latin typeface="Arial" panose="020B0604020202020204" pitchFamily="34" charset="0"/>
                <a:ea typeface="+mn-lt"/>
                <a:cs typeface="Arial" panose="020B0604020202020204" pitchFamily="34" charset="0"/>
              </a:rPr>
              <a:t>TO LEARN MORE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sz="1200" noProof="0" dirty="0">
                <a:latin typeface="Arial" panose="020B0604020202020204" pitchFamily="34" charset="0"/>
                <a:ea typeface="+mn-lt"/>
                <a:cs typeface="Arial" panose="020B0604020202020204" pitchFamily="34" charset="0"/>
              </a:rPr>
              <a:t>AIDS epidemic</a:t>
            </a:r>
          </a:p>
          <a:p>
            <a:pPr marL="628650" lvl="1"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Le Soleil, </a:t>
            </a:r>
            <a:r>
              <a:rPr lang="en-CA" sz="1200" i="1" noProof="0" dirty="0">
                <a:latin typeface="Arial" panose="020B0604020202020204" pitchFamily="34" charset="0"/>
                <a:cs typeface="Arial" panose="020B0604020202020204" pitchFamily="34" charset="0"/>
              </a:rPr>
              <a:t>Sida: de </a:t>
            </a:r>
            <a:r>
              <a:rPr lang="en-CA" sz="1200" i="1" noProof="0" dirty="0" err="1">
                <a:latin typeface="Arial" panose="020B0604020202020204" pitchFamily="34" charset="0"/>
                <a:cs typeface="Arial" panose="020B0604020202020204" pitchFamily="34" charset="0"/>
              </a:rPr>
              <a:t>l’hystérie</a:t>
            </a:r>
            <a:r>
              <a:rPr lang="en-CA" sz="1200" i="1" noProof="0" dirty="0">
                <a:latin typeface="Arial" panose="020B0604020202020204" pitchFamily="34" charset="0"/>
                <a:cs typeface="Arial" panose="020B0604020202020204" pitchFamily="34" charset="0"/>
              </a:rPr>
              <a:t> collective à </a:t>
            </a:r>
            <a:r>
              <a:rPr lang="en-CA" sz="1200" i="1" noProof="0" dirty="0" err="1">
                <a:latin typeface="Arial" panose="020B0604020202020204" pitchFamily="34" charset="0"/>
                <a:cs typeface="Arial" panose="020B0604020202020204" pitchFamily="34" charset="0"/>
              </a:rPr>
              <a:t>l’indifférence</a:t>
            </a:r>
            <a:r>
              <a:rPr lang="en-CA" sz="1200" i="0" noProof="0" dirty="0">
                <a:latin typeface="Arial" panose="020B0604020202020204" pitchFamily="34" charset="0"/>
                <a:cs typeface="Arial" panose="020B0604020202020204" pitchFamily="34" charset="0"/>
              </a:rPr>
              <a:t>: </a:t>
            </a:r>
            <a:r>
              <a:rPr lang="en-CA" sz="1200" noProof="0" dirty="0">
                <a:latin typeface="Arial" panose="020B0604020202020204" pitchFamily="34" charset="0"/>
                <a:cs typeface="Arial" panose="020B0604020202020204" pitchFamily="34" charset="0"/>
                <a:hlinkClick r:id="rId3"/>
              </a:rPr>
              <a:t>Sida: de l'hystérie collective à l'indifférence</a:t>
            </a:r>
            <a:endParaRPr lang="en-CA" sz="1200" noProof="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Radio-Canada, </a:t>
            </a:r>
            <a:r>
              <a:rPr lang="en-CA" sz="1200" i="1" noProof="0" dirty="0">
                <a:latin typeface="Arial" panose="020B0604020202020204" pitchFamily="34" charset="0"/>
                <a:cs typeface="Arial" panose="020B0604020202020204" pitchFamily="34" charset="0"/>
              </a:rPr>
              <a:t>Le VIH/</a:t>
            </a:r>
            <a:r>
              <a:rPr lang="en-CA" sz="1200" i="1" noProof="0" dirty="0" err="1">
                <a:latin typeface="Arial" panose="020B0604020202020204" pitchFamily="34" charset="0"/>
                <a:cs typeface="Arial" panose="020B0604020202020204" pitchFamily="34" charset="0"/>
              </a:rPr>
              <a:t>sida</a:t>
            </a:r>
            <a:r>
              <a:rPr lang="en-CA" sz="1200" i="1" noProof="0" dirty="0">
                <a:latin typeface="Arial" panose="020B0604020202020204" pitchFamily="34" charset="0"/>
                <a:cs typeface="Arial" panose="020B0604020202020204" pitchFamily="34" charset="0"/>
              </a:rPr>
              <a:t> à travers le temps: </a:t>
            </a:r>
            <a:r>
              <a:rPr lang="en-CA" sz="1200" i="1" noProof="0" dirty="0" err="1">
                <a:latin typeface="Arial" panose="020B0604020202020204" pitchFamily="34" charset="0"/>
                <a:cs typeface="Arial" panose="020B0604020202020204" pitchFamily="34" charset="0"/>
              </a:rPr>
              <a:t>notre</a:t>
            </a:r>
            <a:r>
              <a:rPr lang="en-CA" sz="1200" i="1" noProof="0" dirty="0">
                <a:latin typeface="Arial" panose="020B0604020202020204" pitchFamily="34" charset="0"/>
                <a:cs typeface="Arial" panose="020B0604020202020204" pitchFamily="34" charset="0"/>
              </a:rPr>
              <a:t> </a:t>
            </a:r>
            <a:r>
              <a:rPr lang="en-CA" sz="1200" i="1" noProof="0" dirty="0" err="1">
                <a:latin typeface="Arial" panose="020B0604020202020204" pitchFamily="34" charset="0"/>
                <a:cs typeface="Arial" panose="020B0604020202020204" pitchFamily="34" charset="0"/>
              </a:rPr>
              <a:t>chronologie</a:t>
            </a:r>
            <a:r>
              <a:rPr lang="en-CA" sz="1200" i="0" noProof="0" dirty="0">
                <a:latin typeface="Arial" panose="020B0604020202020204" pitchFamily="34" charset="0"/>
                <a:cs typeface="Arial" panose="020B0604020202020204" pitchFamily="34" charset="0"/>
              </a:rPr>
              <a:t>: </a:t>
            </a:r>
            <a:r>
              <a:rPr lang="en-CA" sz="1200" noProof="0" dirty="0">
                <a:latin typeface="Arial" panose="020B0604020202020204" pitchFamily="34" charset="0"/>
                <a:cs typeface="Arial" panose="020B0604020202020204" pitchFamily="34" charset="0"/>
                <a:hlinkClick r:id="rId4"/>
              </a:rPr>
              <a:t>Le VIH/sida à travers le temps : notre chronologie | Radio-Canada</a:t>
            </a:r>
            <a:r>
              <a:rPr lang="en-CA" sz="1200" noProof="0" dirty="0">
                <a:latin typeface="Arial" panose="020B0604020202020204" pitchFamily="34" charset="0"/>
                <a:cs typeface="Arial" panose="020B0604020202020204" pitchFamily="34" charset="0"/>
              </a:rPr>
              <a:t> </a:t>
            </a:r>
          </a:p>
          <a:p>
            <a:pPr marL="628650" lvl="1"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Chambre des communes, </a:t>
            </a:r>
            <a:r>
              <a:rPr lang="en-CA" sz="1200" noProof="0" dirty="0" err="1">
                <a:latin typeface="Arial" panose="020B0604020202020204" pitchFamily="34" charset="0"/>
                <a:cs typeface="Arial" panose="020B0604020202020204" pitchFamily="34" charset="0"/>
              </a:rPr>
              <a:t>retranscription</a:t>
            </a:r>
            <a:r>
              <a:rPr lang="en-CA" sz="1200" noProof="0" dirty="0">
                <a:latin typeface="Arial" panose="020B0604020202020204" pitchFamily="34" charset="0"/>
                <a:cs typeface="Arial" panose="020B0604020202020204" pitchFamily="34" charset="0"/>
              </a:rPr>
              <a:t> des </a:t>
            </a:r>
            <a:r>
              <a:rPr lang="en-CA" sz="1200" noProof="0" dirty="0" err="1">
                <a:latin typeface="Arial" panose="020B0604020202020204" pitchFamily="34" charset="0"/>
                <a:cs typeface="Arial" panose="020B0604020202020204" pitchFamily="34" charset="0"/>
              </a:rPr>
              <a:t>débats</a:t>
            </a:r>
            <a:r>
              <a:rPr lang="en-CA" sz="1200" noProof="0" dirty="0">
                <a:latin typeface="Arial" panose="020B0604020202020204" pitchFamily="34" charset="0"/>
                <a:cs typeface="Arial" panose="020B0604020202020204" pitchFamily="34" charset="0"/>
              </a:rPr>
              <a:t> du 9 </a:t>
            </a:r>
            <a:r>
              <a:rPr lang="en-CA" sz="1200" noProof="0" dirty="0" err="1">
                <a:latin typeface="Arial" panose="020B0604020202020204" pitchFamily="34" charset="0"/>
                <a:cs typeface="Arial" panose="020B0604020202020204" pitchFamily="34" charset="0"/>
              </a:rPr>
              <a:t>mai</a:t>
            </a:r>
            <a:r>
              <a:rPr lang="en-CA" sz="1200" noProof="0" dirty="0">
                <a:latin typeface="Arial" panose="020B0604020202020204" pitchFamily="34" charset="0"/>
                <a:cs typeface="Arial" panose="020B0604020202020204" pitchFamily="34" charset="0"/>
              </a:rPr>
              <a:t> 1995: </a:t>
            </a:r>
            <a:r>
              <a:rPr lang="en-CA" sz="1200" noProof="0" dirty="0">
                <a:latin typeface="Arial" panose="020B0604020202020204" pitchFamily="34" charset="0"/>
                <a:cs typeface="Arial" panose="020B0604020202020204" pitchFamily="34" charset="0"/>
                <a:hlinkClick r:id="rId5"/>
              </a:rPr>
              <a:t>Tuesday, May 9, 1995-- com: HIV/AIDS (11)</a:t>
            </a:r>
            <a:r>
              <a:rPr lang="en-CA" sz="1200" noProof="0" dirty="0">
                <a:latin typeface="Arial" panose="020B0604020202020204" pitchFamily="34" charset="0"/>
                <a:cs typeface="Arial" panose="020B0604020202020204" pitchFamily="34" charset="0"/>
              </a:rPr>
              <a:t> </a:t>
            </a:r>
          </a:p>
          <a:p>
            <a:pPr marL="1085850" marR="0" lvl="2"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CA" sz="1200" noProof="0" dirty="0">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i="0" u="none" strike="noStrike" noProof="0" dirty="0">
              <a:solidFill>
                <a:srgbClr val="000000"/>
              </a:solidFill>
              <a:effectLst/>
              <a:latin typeface="Arial" panose="020B0604020202020204" pitchFamily="34" charset="0"/>
              <a:cs typeface="Arial" panose="020B0604020202020204" pitchFamily="34" charset="0"/>
            </a:endParaRPr>
          </a:p>
          <a:p>
            <a:r>
              <a:rPr lang="en-CA" sz="1200" b="1" noProof="0" dirty="0">
                <a:latin typeface="Arial" panose="020B0604020202020204" pitchFamily="34" charset="0"/>
                <a:cs typeface="Arial" panose="020B0604020202020204" pitchFamily="34" charset="0"/>
              </a:rPr>
              <a:t>Sources </a:t>
            </a:r>
          </a:p>
          <a:p>
            <a:pPr marL="171450" indent="-171450">
              <a:buFont typeface="Arial,Sans-Serif"/>
              <a:buChar char="•"/>
            </a:pPr>
            <a:r>
              <a:rPr lang="en-CA" sz="1200" i="1" noProof="0" dirty="0">
                <a:latin typeface="Arial" panose="020B0604020202020204" pitchFamily="34" charset="0"/>
                <a:cs typeface="Arial" panose="020B0604020202020204" pitchFamily="34" charset="0"/>
              </a:rPr>
              <a:t>Loi </a:t>
            </a:r>
            <a:r>
              <a:rPr lang="en-CA" sz="1200" i="1" kern="1200" noProof="0" dirty="0" err="1">
                <a:solidFill>
                  <a:schemeClr val="tx1"/>
                </a:solidFill>
                <a:effectLst/>
                <a:latin typeface="Arial" panose="020B0604020202020204" pitchFamily="34" charset="0"/>
                <a:ea typeface="+mn-ea"/>
                <a:cs typeface="Arial" panose="020B0604020202020204" pitchFamily="34" charset="0"/>
              </a:rPr>
              <a:t>modifiant</a:t>
            </a:r>
            <a:r>
              <a:rPr lang="en-CA" sz="1200" i="1" kern="1200" noProof="0" dirty="0">
                <a:solidFill>
                  <a:schemeClr val="tx1"/>
                </a:solidFill>
                <a:effectLst/>
                <a:latin typeface="Arial" panose="020B0604020202020204" pitchFamily="34" charset="0"/>
                <a:ea typeface="+mn-ea"/>
                <a:cs typeface="Arial" panose="020B0604020202020204" pitchFamily="34" charset="0"/>
              </a:rPr>
              <a:t> la </a:t>
            </a:r>
            <a:r>
              <a:rPr lang="en-CA" sz="1200" i="1" kern="1200" noProof="0" dirty="0" err="1">
                <a:solidFill>
                  <a:schemeClr val="tx1"/>
                </a:solidFill>
                <a:effectLst/>
                <a:latin typeface="Arial" panose="020B0604020202020204" pitchFamily="34" charset="0"/>
                <a:ea typeface="+mn-ea"/>
                <a:cs typeface="Arial" panose="020B0604020202020204" pitchFamily="34" charset="0"/>
              </a:rPr>
              <a:t>Charte</a:t>
            </a:r>
            <a:r>
              <a:rPr lang="en-CA" sz="1200" i="1" kern="1200" noProof="0" dirty="0">
                <a:solidFill>
                  <a:schemeClr val="tx1"/>
                </a:solidFill>
                <a:effectLst/>
                <a:latin typeface="Arial" panose="020B0604020202020204" pitchFamily="34" charset="0"/>
                <a:ea typeface="+mn-ea"/>
                <a:cs typeface="Arial" panose="020B0604020202020204" pitchFamily="34" charset="0"/>
              </a:rPr>
              <a:t> des droits et </a:t>
            </a:r>
            <a:r>
              <a:rPr lang="en-CA" sz="1200" i="1" kern="1200" noProof="0" dirty="0" err="1">
                <a:solidFill>
                  <a:schemeClr val="tx1"/>
                </a:solidFill>
                <a:effectLst/>
                <a:latin typeface="Arial" panose="020B0604020202020204" pitchFamily="34" charset="0"/>
                <a:ea typeface="+mn-ea"/>
                <a:cs typeface="Arial" panose="020B0604020202020204" pitchFamily="34" charset="0"/>
              </a:rPr>
              <a:t>libertés</a:t>
            </a:r>
            <a:r>
              <a:rPr lang="en-CA" sz="1200" i="1" kern="1200" noProof="0" dirty="0">
                <a:solidFill>
                  <a:schemeClr val="tx1"/>
                </a:solidFill>
                <a:effectLst/>
                <a:latin typeface="Arial" panose="020B0604020202020204" pitchFamily="34" charset="0"/>
                <a:ea typeface="+mn-ea"/>
                <a:cs typeface="Arial" panose="020B0604020202020204" pitchFamily="34" charset="0"/>
              </a:rPr>
              <a:t> de la </a:t>
            </a:r>
            <a:r>
              <a:rPr lang="en-CA" sz="1200" i="1" kern="1200" noProof="0" dirty="0" err="1">
                <a:solidFill>
                  <a:schemeClr val="tx1"/>
                </a:solidFill>
                <a:effectLst/>
                <a:latin typeface="Arial" panose="020B0604020202020204" pitchFamily="34" charset="0"/>
                <a:ea typeface="+mn-ea"/>
                <a:cs typeface="Arial" panose="020B0604020202020204" pitchFamily="34" charset="0"/>
              </a:rPr>
              <a:t>personne</a:t>
            </a:r>
            <a:r>
              <a:rPr lang="en-CA" sz="1200" kern="1200" noProof="0" dirty="0">
                <a:solidFill>
                  <a:schemeClr val="tx1"/>
                </a:solidFill>
                <a:effectLst/>
                <a:latin typeface="Arial" panose="020B0604020202020204" pitchFamily="34" charset="0"/>
                <a:ea typeface="+mn-ea"/>
                <a:cs typeface="Arial" panose="020B0604020202020204" pitchFamily="34" charset="0"/>
              </a:rPr>
              <a:t>, LQ 1977, c 6, art 1.</a:t>
            </a:r>
          </a:p>
          <a:p>
            <a:pPr marL="171450" indent="-171450">
              <a:buFont typeface="Arial,Sans-Serif"/>
              <a:buChar char="•"/>
            </a:pPr>
            <a:r>
              <a:rPr lang="en-CA" sz="1200" noProof="0" dirty="0" err="1">
                <a:effectLst/>
                <a:latin typeface="Arial" panose="020B0604020202020204" pitchFamily="34" charset="0"/>
                <a:cs typeface="Arial" panose="020B0604020202020204" pitchFamily="34" charset="0"/>
              </a:rPr>
              <a:t>Gouvernement</a:t>
            </a:r>
            <a:r>
              <a:rPr lang="en-CA" sz="1200" noProof="0" dirty="0">
                <a:effectLst/>
                <a:latin typeface="Arial" panose="020B0604020202020204" pitchFamily="34" charset="0"/>
                <a:cs typeface="Arial" panose="020B0604020202020204" pitchFamily="34" charset="0"/>
              </a:rPr>
              <a:t> du Québec, </a:t>
            </a:r>
            <a:r>
              <a:rPr lang="en-CA" sz="1200" i="1" noProof="0" dirty="0" err="1">
                <a:effectLst/>
                <a:latin typeface="Arial" panose="020B0604020202020204" pitchFamily="34" charset="0"/>
                <a:cs typeface="Arial" panose="020B0604020202020204" pitchFamily="34" charset="0"/>
              </a:rPr>
              <a:t>Historique</a:t>
            </a:r>
            <a:r>
              <a:rPr lang="en-CA" sz="1200" i="1" noProof="0" dirty="0">
                <a:effectLst/>
                <a:latin typeface="Arial" panose="020B0604020202020204" pitchFamily="34" charset="0"/>
                <a:cs typeface="Arial" panose="020B0604020202020204" pitchFamily="34" charset="0"/>
              </a:rPr>
              <a:t> des droits des </a:t>
            </a:r>
            <a:r>
              <a:rPr lang="en-CA" sz="1200" i="1" noProof="0" dirty="0" err="1">
                <a:effectLst/>
                <a:latin typeface="Arial" panose="020B0604020202020204" pitchFamily="34" charset="0"/>
                <a:cs typeface="Arial" panose="020B0604020202020204" pitchFamily="34" charset="0"/>
              </a:rPr>
              <a:t>personnes</a:t>
            </a:r>
            <a:r>
              <a:rPr lang="en-CA" sz="1200" i="1" noProof="0" dirty="0">
                <a:effectLst/>
                <a:latin typeface="Arial" panose="020B0604020202020204" pitchFamily="34" charset="0"/>
                <a:cs typeface="Arial" panose="020B0604020202020204" pitchFamily="34" charset="0"/>
              </a:rPr>
              <a:t> LGBTQ+</a:t>
            </a:r>
            <a:r>
              <a:rPr lang="en-CA" sz="1200" i="0" noProof="0" dirty="0">
                <a:effectLst/>
                <a:latin typeface="Arial" panose="020B0604020202020204" pitchFamily="34" charset="0"/>
                <a:cs typeface="Arial" panose="020B0604020202020204" pitchFamily="34" charset="0"/>
              </a:rPr>
              <a:t>: </a:t>
            </a:r>
            <a:r>
              <a:rPr lang="en-CA" sz="1200" noProof="0" dirty="0">
                <a:latin typeface="Arial" panose="020B0604020202020204" pitchFamily="34" charset="0"/>
                <a:cs typeface="Arial" panose="020B0604020202020204" pitchFamily="34" charset="0"/>
                <a:hlinkClick r:id="rId6"/>
              </a:rPr>
              <a:t>Historique des droits des personnes LGBTQ+</a:t>
            </a:r>
            <a:r>
              <a:rPr lang="en-CA" sz="1200" i="0" noProof="0" dirty="0">
                <a:latin typeface="Arial" panose="020B0604020202020204" pitchFamily="34" charset="0"/>
                <a:cs typeface="Arial" panose="020B0604020202020204" pitchFamily="34" charset="0"/>
              </a:rPr>
              <a:t> </a:t>
            </a:r>
          </a:p>
          <a:p>
            <a:pPr marL="171450" indent="-171450">
              <a:buFont typeface="Arial,Sans-Serif"/>
              <a:buChar char="•"/>
            </a:pPr>
            <a:r>
              <a:rPr lang="en-CA" sz="1200" b="0" i="1" kern="1200" noProof="0" dirty="0" err="1">
                <a:solidFill>
                  <a:schemeClr val="tx1"/>
                </a:solidFill>
                <a:effectLst/>
                <a:latin typeface="Arial" panose="020B0604020202020204" pitchFamily="34" charset="0"/>
                <a:ea typeface="+mn-ea"/>
                <a:cs typeface="Arial" panose="020B0604020202020204" pitchFamily="34" charset="0"/>
              </a:rPr>
              <a:t>Figoli</a:t>
            </a:r>
            <a:r>
              <a:rPr lang="en-CA" sz="1200" b="0" i="1" kern="1200" noProof="0" dirty="0">
                <a:solidFill>
                  <a:schemeClr val="tx1"/>
                </a:solidFill>
                <a:effectLst/>
                <a:latin typeface="Arial" panose="020B0604020202020204" pitchFamily="34" charset="0"/>
                <a:ea typeface="+mn-ea"/>
                <a:cs typeface="Arial" panose="020B0604020202020204" pitchFamily="34" charset="0"/>
              </a:rPr>
              <a:t> c. Cabane à sucre Lalande Inc</a:t>
            </a:r>
            <a:r>
              <a:rPr lang="en-CA" sz="1200" b="0" i="0" kern="1200" noProof="0" dirty="0">
                <a:solidFill>
                  <a:schemeClr val="tx1"/>
                </a:solidFill>
                <a:effectLst/>
                <a:latin typeface="Arial" panose="020B0604020202020204" pitchFamily="34" charset="0"/>
                <a:ea typeface="+mn-ea"/>
                <a:cs typeface="Arial" panose="020B0604020202020204" pitchFamily="34" charset="0"/>
              </a:rPr>
              <a:t>., 2003 CanLII 28558 (QC CQ) au para 82. </a:t>
            </a:r>
            <a:endParaRPr lang="en-CA" sz="1200" noProof="0" dirty="0">
              <a:effectLst/>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CFD6638E-F0C5-4DB6-974E-C04E7D80AB38}" type="slidenum">
              <a:rPr lang="fr-FR"/>
              <a:t>21</a:t>
            </a:fld>
            <a:endParaRPr lang="fr-FR"/>
          </a:p>
        </p:txBody>
      </p:sp>
    </p:spTree>
    <p:extLst>
      <p:ext uri="{BB962C8B-B14F-4D97-AF65-F5344CB8AC3E}">
        <p14:creationId xmlns:p14="http://schemas.microsoft.com/office/powerpoint/2010/main" val="32225303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CA"/>
          </a:p>
        </p:txBody>
      </p:sp>
      <p:sp>
        <p:nvSpPr>
          <p:cNvPr id="3" name="Espace réservé des notes 2"/>
          <p:cNvSpPr>
            <a:spLocks noGrp="1"/>
          </p:cNvSpPr>
          <p:nvPr>
            <p:ph type="body" idx="1"/>
          </p:nvPr>
        </p:nvSpPr>
        <p:spPr/>
        <p:txBody>
          <a:bodyPr/>
          <a:lstStyle/>
          <a:p>
            <a:r>
              <a:rPr lang="en-CA" sz="1200" b="1" i="0" u="none" strike="noStrike" noProof="0" dirty="0">
                <a:solidFill>
                  <a:srgbClr val="000000"/>
                </a:solidFill>
                <a:effectLst/>
                <a:latin typeface="Arial" panose="020B0604020202020204" pitchFamily="34" charset="0"/>
                <a:cs typeface="Arial" panose="020B0604020202020204" pitchFamily="34" charset="0"/>
              </a:rPr>
              <a:t>NOTES FOR THE TEACHER</a:t>
            </a:r>
          </a:p>
          <a:p>
            <a:pPr marL="171450" indent="-171450">
              <a:buFont typeface="Wingdings" panose="05000000000000000000" pitchFamily="2" charset="2"/>
              <a:buChar char="q"/>
            </a:pPr>
            <a:endParaRPr lang="en-CA" sz="1200" b="1" i="0" u="none" strike="noStrike" noProof="0" dirty="0">
              <a:solidFill>
                <a:srgbClr val="000000"/>
              </a:solidFill>
              <a:effectLst/>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CA" sz="1200" b="0" i="0" u="none" strike="noStrike" noProof="0" dirty="0">
                <a:solidFill>
                  <a:srgbClr val="000000"/>
                </a:solidFill>
                <a:effectLst/>
                <a:latin typeface="Arial" panose="020B0604020202020204" pitchFamily="34" charset="0"/>
                <a:cs typeface="Arial" panose="020B0604020202020204" pitchFamily="34" charset="0"/>
              </a:rPr>
              <a:t>Read the text on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i="0" u="none" strike="noStrike" noProof="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noProof="0" dirty="0">
                <a:solidFill>
                  <a:srgbClr val="000000"/>
                </a:solidFill>
                <a:effectLst/>
                <a:latin typeface="Arial" panose="020B0604020202020204" pitchFamily="34" charset="0"/>
                <a:cs typeface="Arial" panose="020B0604020202020204" pitchFamily="34" charset="0"/>
              </a:rPr>
              <a:t>INFORMATION FOR THE STUDENTS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sz="1200" b="0" i="0" u="none" strike="noStrike" noProof="0" dirty="0">
                <a:solidFill>
                  <a:srgbClr val="000000"/>
                </a:solidFill>
                <a:effectLst/>
                <a:latin typeface="Arial" panose="020B0604020202020204" pitchFamily="34" charset="0"/>
                <a:cs typeface="Arial" panose="020B0604020202020204" pitchFamily="34" charset="0"/>
              </a:rPr>
              <a:t>In 1982, </a:t>
            </a:r>
            <a:r>
              <a:rPr lang="en-CA" sz="1200" b="0" i="0" u="none" strike="noStrike" noProof="0" dirty="0">
                <a:solidFill>
                  <a:srgbClr val="000000"/>
                </a:solidFill>
                <a:effectLst/>
                <a:latin typeface="Arial" panose="020B0604020202020204" pitchFamily="34" charset="0"/>
                <a:ea typeface="+mn-lt"/>
                <a:cs typeface="Arial" panose="020B0604020202020204" pitchFamily="34" charset="0"/>
              </a:rPr>
              <a:t>the</a:t>
            </a:r>
            <a:r>
              <a:rPr lang="en-CA" sz="1200" noProof="0" dirty="0">
                <a:latin typeface="Arial" panose="020B0604020202020204" pitchFamily="34" charset="0"/>
                <a:ea typeface="+mn-lt"/>
                <a:cs typeface="Arial" panose="020B0604020202020204" pitchFamily="34" charset="0"/>
              </a:rPr>
              <a:t> </a:t>
            </a:r>
            <a:r>
              <a:rPr lang="en-CA" sz="1200" i="1" noProof="0" dirty="0">
                <a:latin typeface="Arial" panose="020B0604020202020204" pitchFamily="34" charset="0"/>
                <a:ea typeface="+mn-lt"/>
                <a:cs typeface="Arial" panose="020B0604020202020204" pitchFamily="34" charset="0"/>
              </a:rPr>
              <a:t>Canadian Charter of Rights and Freedoms </a:t>
            </a:r>
            <a:r>
              <a:rPr lang="en-CA" sz="1200" i="0" noProof="0" dirty="0">
                <a:latin typeface="Arial" panose="020B0604020202020204" pitchFamily="34" charset="0"/>
                <a:ea typeface="+mn-lt"/>
                <a:cs typeface="Arial" panose="020B0604020202020204" pitchFamily="34" charset="0"/>
              </a:rPr>
              <a:t>was adopted. It’s a law that protects people in Canada from </a:t>
            </a:r>
            <a:r>
              <a:rPr lang="en-CA" sz="1200" b="1" i="0" noProof="0" dirty="0">
                <a:latin typeface="Arial" panose="020B0604020202020204" pitchFamily="34" charset="0"/>
                <a:ea typeface="+mn-lt"/>
                <a:cs typeface="Arial" panose="020B0604020202020204" pitchFamily="34" charset="0"/>
              </a:rPr>
              <a:t>discrimination. </a:t>
            </a:r>
            <a:r>
              <a:rPr lang="en-CA" sz="1200" b="0" i="0" noProof="0" dirty="0">
                <a:latin typeface="Arial" panose="020B0604020202020204" pitchFamily="34" charset="0"/>
                <a:ea typeface="+mn-lt"/>
                <a:cs typeface="Arial" panose="020B0604020202020204" pitchFamily="34" charset="0"/>
              </a:rPr>
              <a:t>It lists some of the </a:t>
            </a:r>
            <a:r>
              <a:rPr lang="en-CA" sz="1200" b="1" i="0" noProof="0" dirty="0">
                <a:latin typeface="Arial" panose="020B0604020202020204" pitchFamily="34" charset="0"/>
                <a:ea typeface="+mn-lt"/>
                <a:cs typeface="Arial" panose="020B0604020202020204" pitchFamily="34" charset="0"/>
              </a:rPr>
              <a:t>prohibited grounds of discrimination </a:t>
            </a:r>
            <a:r>
              <a:rPr lang="en-CA" sz="1200" b="0" i="0" noProof="0" dirty="0">
                <a:latin typeface="Arial" panose="020B0604020202020204" pitchFamily="34" charset="0"/>
                <a:ea typeface="+mn-lt"/>
                <a:cs typeface="Arial" panose="020B0604020202020204" pitchFamily="34" charset="0"/>
              </a:rPr>
              <a:t>such as</a:t>
            </a:r>
            <a:r>
              <a:rPr lang="en-CA" sz="1200" i="0" u="none" noProof="0" dirty="0">
                <a:latin typeface="Arial" panose="020B0604020202020204" pitchFamily="34" charset="0"/>
                <a:ea typeface="+mn-lt"/>
                <a:cs typeface="Arial" panose="020B0604020202020204" pitchFamily="34" charset="0"/>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0" u="none" noProof="0" dirty="0">
                <a:latin typeface="Arial" panose="020B0604020202020204" pitchFamily="34" charset="0"/>
                <a:ea typeface="+mn-lt"/>
                <a:cs typeface="Arial" panose="020B0604020202020204" pitchFamily="34" charset="0"/>
              </a:rPr>
              <a:t>race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0" u="none" noProof="0" dirty="0">
                <a:latin typeface="Arial" panose="020B0604020202020204" pitchFamily="34" charset="0"/>
                <a:ea typeface="+mn-lt"/>
                <a:cs typeface="Arial" panose="020B0604020202020204" pitchFamily="34" charset="0"/>
              </a:rPr>
              <a:t>sex</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0" u="none" noProof="0" dirty="0">
                <a:latin typeface="Arial" panose="020B0604020202020204" pitchFamily="34" charset="0"/>
                <a:ea typeface="+mn-lt"/>
                <a:cs typeface="Arial" panose="020B0604020202020204" pitchFamily="34" charset="0"/>
              </a:rPr>
              <a:t>age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0" u="none" noProof="0" dirty="0">
                <a:latin typeface="Arial" panose="020B0604020202020204" pitchFamily="34" charset="0"/>
                <a:ea typeface="+mn-lt"/>
                <a:cs typeface="Arial" panose="020B0604020202020204" pitchFamily="34" charset="0"/>
              </a:rPr>
              <a:t>ethnic origin</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CA" sz="1200" i="0" u="none" noProof="0" dirty="0">
              <a:latin typeface="Arial" panose="020B0604020202020204" pitchFamily="34" charset="0"/>
              <a:ea typeface="+mn-lt"/>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sz="1200" i="0" u="none" noProof="0" dirty="0">
                <a:latin typeface="Arial" panose="020B0604020202020204" pitchFamily="34" charset="0"/>
                <a:ea typeface="+mn-lt"/>
                <a:cs typeface="Arial" panose="020B0604020202020204" pitchFamily="34" charset="0"/>
              </a:rPr>
              <a:t>But in 1982, sexual orientation was not mentioned. Theoretically, the government could pass laws or engage in conduct that treats homosexuals differently than heterosexuals</a:t>
            </a:r>
            <a:r>
              <a:rPr lang="en-CA" sz="1200" i="0" noProof="0" dirty="0">
                <a:latin typeface="Arial" panose="020B0604020202020204" pitchFamily="34" charset="0"/>
                <a:ea typeface="+mn-lt"/>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i="0" u="none" strike="noStrike" noProof="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CA" sz="1200" b="1" i="0" u="none" strike="noStrike" noProof="0" dirty="0">
                <a:solidFill>
                  <a:srgbClr val="000000"/>
                </a:solidFill>
                <a:effectLst/>
                <a:latin typeface="Arial" panose="020B0604020202020204" pitchFamily="34" charset="0"/>
                <a:cs typeface="Arial" panose="020B0604020202020204" pitchFamily="34" charset="0"/>
              </a:rPr>
              <a:t>SECONDARY INFORMATION</a:t>
            </a:r>
            <a:endParaRPr lang="en-CA" sz="1200" i="0" noProof="0" dirty="0">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CA" sz="1200" i="0" u="none" noProof="0" dirty="0">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CA" sz="1200" i="0" u="none" noProof="0" dirty="0">
                <a:latin typeface="Arial" panose="020B0604020202020204" pitchFamily="34" charset="0"/>
                <a:ea typeface="+mn-lt"/>
                <a:cs typeface="Arial" panose="020B0604020202020204" pitchFamily="34" charset="0"/>
              </a:rPr>
              <a:t>The Canadian Charter is part of the </a:t>
            </a:r>
            <a:r>
              <a:rPr lang="en-CA" sz="1200" i="1" u="none" noProof="0" dirty="0">
                <a:latin typeface="Arial" panose="020B0604020202020204" pitchFamily="34" charset="0"/>
                <a:ea typeface="+mn-lt"/>
                <a:cs typeface="Arial" panose="020B0604020202020204" pitchFamily="34" charset="0"/>
              </a:rPr>
              <a:t>Constitution of Canada</a:t>
            </a:r>
            <a:r>
              <a:rPr lang="en-CA" sz="1200" i="0" u="none" noProof="0" dirty="0">
                <a:latin typeface="Arial" panose="020B0604020202020204" pitchFamily="34" charset="0"/>
                <a:ea typeface="+mn-lt"/>
                <a:cs typeface="Arial" panose="020B0604020202020204" pitchFamily="34" charset="0"/>
              </a:rPr>
              <a:t>. Therefore, it has a higher status than other laws: all laws must comply with it. Otherwise, they risk being declared invalid by a court.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CA" sz="1200" i="0" u="sng" noProof="0" dirty="0">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CA" sz="1200" b="1" i="0" u="none" noProof="0" dirty="0">
                <a:latin typeface="Arial" panose="020B0604020202020204" pitchFamily="34" charset="0"/>
                <a:ea typeface="+mn-lt"/>
                <a:cs typeface="Arial" panose="020B0604020202020204" pitchFamily="34" charset="0"/>
              </a:rPr>
              <a:t>How is the Canadian Charter different from the Quebec Charter?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sz="1200" i="0" u="none" noProof="0" dirty="0">
                <a:latin typeface="Arial" panose="020B0604020202020204" pitchFamily="34" charset="0"/>
                <a:ea typeface="+mn-lt"/>
                <a:cs typeface="Arial" panose="020B0604020202020204" pitchFamily="34" charset="0"/>
              </a:rPr>
              <a:t>First, the Canadian Charter applies across Canada. The Quebec Charter applies only in Quebec.</a:t>
            </a:r>
            <a:br>
              <a:rPr lang="en-CA" sz="1200" i="0" u="none" noProof="0" dirty="0">
                <a:latin typeface="Arial" panose="020B0604020202020204" pitchFamily="34" charset="0"/>
                <a:ea typeface="+mn-lt"/>
                <a:cs typeface="Arial" panose="020B0604020202020204" pitchFamily="34" charset="0"/>
              </a:rPr>
            </a:br>
            <a:endParaRPr lang="en-CA" sz="1200" i="0" u="none" noProof="0" dirty="0">
              <a:latin typeface="Arial" panose="020B0604020202020204" pitchFamily="34" charset="0"/>
              <a:ea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sz="1200" i="0" u="none" noProof="0" dirty="0">
                <a:latin typeface="Arial" panose="020B0604020202020204" pitchFamily="34" charset="0"/>
                <a:ea typeface="+mn-lt"/>
                <a:cs typeface="Arial" panose="020B0604020202020204" pitchFamily="34" charset="0"/>
              </a:rPr>
              <a:t>Second, the parties who must comply with these charters are different. For the Quebec Charter, individuals, groups, private enterprises and the Quebec government must comply with it. The Canadian Charter applies mainly to the Canadian government and to provincial governments. </a:t>
            </a:r>
            <a:br>
              <a:rPr lang="en-CA" sz="1200" i="0" u="none" noProof="0" dirty="0">
                <a:latin typeface="Arial" panose="020B0604020202020204" pitchFamily="34" charset="0"/>
                <a:ea typeface="+mn-lt"/>
                <a:cs typeface="Arial" panose="020B0604020202020204" pitchFamily="34" charset="0"/>
              </a:rPr>
            </a:br>
            <a:endParaRPr lang="en-CA" sz="1200" i="0" u="none" noProof="0" dirty="0">
              <a:latin typeface="Arial" panose="020B0604020202020204" pitchFamily="34" charset="0"/>
              <a:ea typeface="+mn-lt"/>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0" u="sng" noProof="0" dirty="0">
                <a:latin typeface="Arial" panose="020B0604020202020204" pitchFamily="34" charset="0"/>
                <a:ea typeface="+mn-lt"/>
                <a:cs typeface="Arial" panose="020B0604020202020204" pitchFamily="34" charset="0"/>
              </a:rPr>
              <a:t>Example 1</a:t>
            </a:r>
            <a:r>
              <a:rPr lang="en-CA" sz="1200" i="0" u="none" noProof="0" dirty="0">
                <a:latin typeface="Arial" panose="020B0604020202020204" pitchFamily="34" charset="0"/>
                <a:ea typeface="+mn-lt"/>
                <a:cs typeface="Arial" panose="020B0604020202020204" pitchFamily="34" charset="0"/>
              </a:rPr>
              <a:t>: A woman with a guide dog enters a restaurant. The waiter refuses to seat her at the table of her choice because of the guide dog. In this situation, she’s a victim of discrimination based on her disability. If this discrimination occurred in Quebec, she would be protected by the Quebec Charter. She could claim damages from the restaurant and the waiter for discriminatory behaviour.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0" u="none" noProof="0" dirty="0">
                <a:latin typeface="Arial" panose="020B0604020202020204" pitchFamily="34" charset="0"/>
                <a:ea typeface="+mn-lt"/>
                <a:cs typeface="Arial" panose="020B0604020202020204" pitchFamily="34" charset="0"/>
              </a:rPr>
              <a:t>In this example, the Canadian Charter would not apply because the discrimination was</a:t>
            </a:r>
            <a:r>
              <a:rPr lang="en-CA" sz="1200" i="0" u="none" baseline="0" noProof="0" dirty="0">
                <a:latin typeface="Arial" panose="020B0604020202020204" pitchFamily="34" charset="0"/>
                <a:ea typeface="+mn-lt"/>
                <a:cs typeface="Arial" panose="020B0604020202020204" pitchFamily="34" charset="0"/>
              </a:rPr>
              <a:t> not done by </a:t>
            </a:r>
            <a:r>
              <a:rPr lang="en-CA" sz="1200" i="0" u="none" noProof="0" dirty="0">
                <a:latin typeface="Arial" panose="020B0604020202020204" pitchFamily="34" charset="0"/>
                <a:ea typeface="+mn-lt"/>
                <a:cs typeface="Arial" panose="020B0604020202020204" pitchFamily="34" charset="0"/>
              </a:rPr>
              <a:t>the government. </a:t>
            </a:r>
            <a:br>
              <a:rPr lang="en-CA" sz="1200" i="0" u="none" noProof="0" dirty="0">
                <a:latin typeface="Arial" panose="020B0604020202020204" pitchFamily="34" charset="0"/>
                <a:ea typeface="+mn-lt"/>
                <a:cs typeface="Arial" panose="020B0604020202020204" pitchFamily="34" charset="0"/>
              </a:rPr>
            </a:br>
            <a:endParaRPr lang="en-CA" sz="1200" i="0" u="none" noProof="0" dirty="0">
              <a:latin typeface="Arial" panose="020B0604020202020204" pitchFamily="34" charset="0"/>
              <a:ea typeface="+mn-lt"/>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0" u="sng" noProof="0" dirty="0">
                <a:latin typeface="Arial" panose="020B0604020202020204" pitchFamily="34" charset="0"/>
                <a:ea typeface="+mn-lt"/>
                <a:cs typeface="Arial" panose="020B0604020202020204" pitchFamily="34" charset="0"/>
              </a:rPr>
              <a:t>Example 2</a:t>
            </a:r>
            <a:r>
              <a:rPr lang="en-CA" sz="1200" i="0" u="none" noProof="0" dirty="0">
                <a:latin typeface="Arial" panose="020B0604020202020204" pitchFamily="34" charset="0"/>
                <a:ea typeface="+mn-lt"/>
                <a:cs typeface="Arial" panose="020B0604020202020204" pitchFamily="34" charset="0"/>
              </a:rPr>
              <a:t>: For a long time, the </a:t>
            </a:r>
            <a:r>
              <a:rPr lang="en-CA" sz="1200" i="1" u="none" noProof="0" dirty="0">
                <a:latin typeface="Arial" panose="020B0604020202020204" pitchFamily="34" charset="0"/>
                <a:ea typeface="+mn-lt"/>
                <a:cs typeface="Arial" panose="020B0604020202020204" pitchFamily="34" charset="0"/>
              </a:rPr>
              <a:t>Criminal Code </a:t>
            </a:r>
            <a:r>
              <a:rPr lang="en-CA" sz="1200" i="0" u="none" noProof="0" dirty="0">
                <a:latin typeface="Arial" panose="020B0604020202020204" pitchFamily="34" charset="0"/>
                <a:ea typeface="+mn-lt"/>
                <a:cs typeface="Arial" panose="020B0604020202020204" pitchFamily="34" charset="0"/>
              </a:rPr>
              <a:t>prohibited abortions in Canada. In 1988, the highest court in the country judged that the section prohibiting abortions violated one of the rights guaranteed by the Canadian Charter, that is, the right to life, liberty and security of the person. Consequently, this section of the </a:t>
            </a:r>
            <a:r>
              <a:rPr lang="en-CA" sz="1200" i="1" u="none" noProof="0" dirty="0">
                <a:latin typeface="Arial" panose="020B0604020202020204" pitchFamily="34" charset="0"/>
                <a:ea typeface="+mn-lt"/>
                <a:cs typeface="Arial" panose="020B0604020202020204" pitchFamily="34" charset="0"/>
              </a:rPr>
              <a:t>Criminal Code </a:t>
            </a:r>
            <a:r>
              <a:rPr lang="en-CA" sz="1200" i="0" u="none" noProof="0" dirty="0">
                <a:latin typeface="Arial" panose="020B0604020202020204" pitchFamily="34" charset="0"/>
                <a:ea typeface="+mn-lt"/>
                <a:cs typeface="Arial" panose="020B0604020202020204" pitchFamily="34" charset="0"/>
              </a:rPr>
              <a:t>was declared invalid. </a:t>
            </a:r>
            <a:br>
              <a:rPr lang="en-CA" sz="1200" i="0" u="none" noProof="0" dirty="0">
                <a:latin typeface="Arial" panose="020B0604020202020204" pitchFamily="34" charset="0"/>
                <a:ea typeface="+mn-lt"/>
                <a:cs typeface="Arial" panose="020B0604020202020204" pitchFamily="34" charset="0"/>
              </a:rPr>
            </a:br>
            <a:endParaRPr lang="en-CA" sz="1200" i="0" noProof="0" dirty="0">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i="0" u="none" strike="noStrike" noProof="0" dirty="0">
              <a:solidFill>
                <a:srgbClr val="000000"/>
              </a:solidFill>
              <a:effectLst/>
              <a:latin typeface="Arial" panose="020B0604020202020204" pitchFamily="34" charset="0"/>
              <a:cs typeface="Arial" panose="020B0604020202020204" pitchFamily="34" charset="0"/>
            </a:endParaRPr>
          </a:p>
          <a:p>
            <a:r>
              <a:rPr lang="en-CA" sz="1200" b="1" noProof="0" dirty="0">
                <a:latin typeface="Arial" panose="020B0604020202020204" pitchFamily="34" charset="0"/>
                <a:cs typeface="Arial" panose="020B0604020202020204" pitchFamily="34" charset="0"/>
              </a:rPr>
              <a:t>Sources:</a:t>
            </a:r>
            <a:endParaRPr lang="en-CA" sz="1200" noProof="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CA" sz="1200" i="1" noProof="0" dirty="0" err="1">
                <a:effectLst/>
                <a:latin typeface="Arial" panose="020B0604020202020204" pitchFamily="34" charset="0"/>
                <a:cs typeface="Arial" panose="020B0604020202020204" pitchFamily="34" charset="0"/>
              </a:rPr>
              <a:t>Charte</a:t>
            </a:r>
            <a:r>
              <a:rPr lang="en-CA" sz="1200" i="1" noProof="0" dirty="0">
                <a:effectLst/>
                <a:latin typeface="Arial" panose="020B0604020202020204" pitchFamily="34" charset="0"/>
                <a:cs typeface="Arial" panose="020B0604020202020204" pitchFamily="34" charset="0"/>
              </a:rPr>
              <a:t> canadienne des droits et </a:t>
            </a:r>
            <a:r>
              <a:rPr lang="en-CA" sz="1200" i="1" noProof="0" dirty="0" err="1">
                <a:effectLst/>
                <a:latin typeface="Arial" panose="020B0604020202020204" pitchFamily="34" charset="0"/>
                <a:cs typeface="Arial" panose="020B0604020202020204" pitchFamily="34" charset="0"/>
              </a:rPr>
              <a:t>libertés</a:t>
            </a:r>
            <a:r>
              <a:rPr lang="en-CA" sz="1200" noProof="0" dirty="0">
                <a:effectLst/>
                <a:latin typeface="Arial" panose="020B0604020202020204" pitchFamily="34" charset="0"/>
                <a:cs typeface="Arial" panose="020B0604020202020204" pitchFamily="34" charset="0"/>
              </a:rPr>
              <a:t>, Loi de 1982 sur le Canada, Annexe B, 1982 (R-U), ch11, art 15(1), 32.</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CA" sz="1200" b="0" i="0" noProof="0" dirty="0" err="1">
                <a:solidFill>
                  <a:srgbClr val="212529"/>
                </a:solidFill>
                <a:effectLst/>
                <a:latin typeface="Arial" panose="020B0604020202020204" pitchFamily="34" charset="0"/>
                <a:cs typeface="Arial" panose="020B0604020202020204" pitchFamily="34" charset="0"/>
              </a:rPr>
              <a:t>Charte</a:t>
            </a:r>
            <a:r>
              <a:rPr lang="en-CA" sz="1200" b="0" i="0" noProof="0" dirty="0">
                <a:solidFill>
                  <a:srgbClr val="212529"/>
                </a:solidFill>
                <a:effectLst/>
                <a:latin typeface="Arial" panose="020B0604020202020204" pitchFamily="34" charset="0"/>
                <a:cs typeface="Arial" panose="020B0604020202020204" pitchFamily="34" charset="0"/>
              </a:rPr>
              <a:t> des droits et </a:t>
            </a:r>
            <a:r>
              <a:rPr lang="en-CA" sz="1200" b="0" i="0" noProof="0" dirty="0" err="1">
                <a:solidFill>
                  <a:srgbClr val="212529"/>
                </a:solidFill>
                <a:effectLst/>
                <a:latin typeface="Arial" panose="020B0604020202020204" pitchFamily="34" charset="0"/>
                <a:cs typeface="Arial" panose="020B0604020202020204" pitchFamily="34" charset="0"/>
              </a:rPr>
              <a:t>libertés</a:t>
            </a:r>
            <a:r>
              <a:rPr lang="en-CA" sz="1200" b="0" i="0" noProof="0" dirty="0">
                <a:solidFill>
                  <a:srgbClr val="212529"/>
                </a:solidFill>
                <a:effectLst/>
                <a:latin typeface="Arial" panose="020B0604020202020204" pitchFamily="34" charset="0"/>
                <a:cs typeface="Arial" panose="020B0604020202020204" pitchFamily="34" charset="0"/>
              </a:rPr>
              <a:t> de la </a:t>
            </a:r>
            <a:r>
              <a:rPr lang="en-CA" sz="1200" b="0" i="0" noProof="0" dirty="0" err="1">
                <a:solidFill>
                  <a:srgbClr val="212529"/>
                </a:solidFill>
                <a:effectLst/>
                <a:latin typeface="Arial" panose="020B0604020202020204" pitchFamily="34" charset="0"/>
                <a:cs typeface="Arial" panose="020B0604020202020204" pitchFamily="34" charset="0"/>
              </a:rPr>
              <a:t>personne</a:t>
            </a:r>
            <a:r>
              <a:rPr lang="en-CA" sz="1200" b="0" i="0" noProof="0" dirty="0">
                <a:solidFill>
                  <a:srgbClr val="212529"/>
                </a:solidFill>
                <a:effectLst/>
                <a:latin typeface="Arial" panose="020B0604020202020204" pitchFamily="34" charset="0"/>
                <a:cs typeface="Arial" panose="020B0604020202020204" pitchFamily="34" charset="0"/>
              </a:rPr>
              <a:t>, RLRQ c C-12, art 54. </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CA" sz="1200" b="0" i="1" noProof="0" dirty="0">
                <a:solidFill>
                  <a:srgbClr val="212529"/>
                </a:solidFill>
                <a:effectLst/>
                <a:latin typeface="Arial" panose="020B0604020202020204" pitchFamily="34" charset="0"/>
                <a:cs typeface="Arial" panose="020B0604020202020204" pitchFamily="34" charset="0"/>
              </a:rPr>
              <a:t>Commission des droits de la </a:t>
            </a:r>
            <a:r>
              <a:rPr lang="en-CA" sz="1200" b="0" i="1" noProof="0" dirty="0" err="1">
                <a:solidFill>
                  <a:srgbClr val="212529"/>
                </a:solidFill>
                <a:effectLst/>
                <a:latin typeface="Arial" panose="020B0604020202020204" pitchFamily="34" charset="0"/>
                <a:cs typeface="Arial" panose="020B0604020202020204" pitchFamily="34" charset="0"/>
              </a:rPr>
              <a:t>personne</a:t>
            </a:r>
            <a:r>
              <a:rPr lang="en-CA" sz="1200" b="0" i="1" noProof="0" dirty="0">
                <a:solidFill>
                  <a:srgbClr val="212529"/>
                </a:solidFill>
                <a:effectLst/>
                <a:latin typeface="Arial" panose="020B0604020202020204" pitchFamily="34" charset="0"/>
                <a:cs typeface="Arial" panose="020B0604020202020204" pitchFamily="34" charset="0"/>
              </a:rPr>
              <a:t> et des droits de la jeunesse (Larochelle) c. 142006 Canada inc. (</a:t>
            </a:r>
            <a:r>
              <a:rPr lang="en-CA" sz="1200" b="0" i="1" noProof="0" dirty="0" err="1">
                <a:solidFill>
                  <a:srgbClr val="212529"/>
                </a:solidFill>
                <a:effectLst/>
                <a:latin typeface="Arial" panose="020B0604020202020204" pitchFamily="34" charset="0"/>
                <a:cs typeface="Arial" panose="020B0604020202020204" pitchFamily="34" charset="0"/>
              </a:rPr>
              <a:t>Caverne</a:t>
            </a:r>
            <a:r>
              <a:rPr lang="en-CA" sz="1200" b="0" i="1" noProof="0" dirty="0">
                <a:solidFill>
                  <a:srgbClr val="212529"/>
                </a:solidFill>
                <a:effectLst/>
                <a:latin typeface="Arial" panose="020B0604020202020204" pitchFamily="34" charset="0"/>
                <a:cs typeface="Arial" panose="020B0604020202020204" pitchFamily="34" charset="0"/>
              </a:rPr>
              <a:t> grecque)</a:t>
            </a:r>
            <a:r>
              <a:rPr lang="en-CA" sz="1200" b="0" i="0" noProof="0" dirty="0">
                <a:solidFill>
                  <a:srgbClr val="212529"/>
                </a:solidFill>
                <a:effectLst/>
                <a:latin typeface="Arial" panose="020B0604020202020204" pitchFamily="34" charset="0"/>
                <a:cs typeface="Arial" panose="020B0604020202020204" pitchFamily="34" charset="0"/>
              </a:rPr>
              <a:t>, 2012 QCTDP 14 (</a:t>
            </a:r>
            <a:r>
              <a:rPr lang="en-CA" sz="1200" b="0" i="0" noProof="0" dirty="0" err="1">
                <a:solidFill>
                  <a:srgbClr val="212529"/>
                </a:solidFill>
                <a:effectLst/>
                <a:latin typeface="Arial" panose="020B0604020202020204" pitchFamily="34" charset="0"/>
                <a:cs typeface="Arial" panose="020B0604020202020204" pitchFamily="34" charset="0"/>
              </a:rPr>
              <a:t>exemple</a:t>
            </a:r>
            <a:r>
              <a:rPr lang="en-CA" sz="1200" b="0" i="0" noProof="0" dirty="0">
                <a:solidFill>
                  <a:srgbClr val="212529"/>
                </a:solidFill>
                <a:effectLst/>
                <a:latin typeface="Arial" panose="020B0604020202020204" pitchFamily="34" charset="0"/>
                <a:cs typeface="Arial" panose="020B0604020202020204" pitchFamily="34" charset="0"/>
              </a:rPr>
              <a:t> de discrimination). </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CA" sz="1200" i="1" noProof="0" dirty="0">
                <a:effectLst/>
                <a:latin typeface="Arial" panose="020B0604020202020204" pitchFamily="34" charset="0"/>
                <a:cs typeface="Arial" panose="020B0604020202020204" pitchFamily="34" charset="0"/>
              </a:rPr>
              <a:t>R. c. Morgentaler</a:t>
            </a:r>
            <a:r>
              <a:rPr lang="en-CA" sz="1200" noProof="0" dirty="0">
                <a:effectLst/>
                <a:latin typeface="Arial" panose="020B0604020202020204" pitchFamily="34" charset="0"/>
                <a:cs typeface="Arial" panose="020B0604020202020204" pitchFamily="34" charset="0"/>
              </a:rPr>
              <a:t>, [1988] 1 RCS 30 aux paras 62,180, 261. </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CA" sz="1200" noProof="0" dirty="0">
                <a:effectLst/>
                <a:latin typeface="Arial" panose="020B0604020202020204" pitchFamily="34" charset="0"/>
                <a:cs typeface="Arial" panose="020B0604020202020204" pitchFamily="34" charset="0"/>
              </a:rPr>
              <a:t>Henri Brun, Guy Tremblay et Eugénie Brouillet, </a:t>
            </a:r>
            <a:r>
              <a:rPr lang="en-CA" sz="1200" i="1" noProof="0" dirty="0">
                <a:effectLst/>
                <a:latin typeface="Arial" panose="020B0604020202020204" pitchFamily="34" charset="0"/>
                <a:cs typeface="Arial" panose="020B0604020202020204" pitchFamily="34" charset="0"/>
              </a:rPr>
              <a:t>Droit </a:t>
            </a:r>
            <a:r>
              <a:rPr lang="en-CA" sz="1200" i="1" noProof="0" dirty="0" err="1">
                <a:effectLst/>
                <a:latin typeface="Arial" panose="020B0604020202020204" pitchFamily="34" charset="0"/>
                <a:cs typeface="Arial" panose="020B0604020202020204" pitchFamily="34" charset="0"/>
              </a:rPr>
              <a:t>constitutionnel</a:t>
            </a:r>
            <a:r>
              <a:rPr lang="en-CA" sz="1200" noProof="0" dirty="0">
                <a:effectLst/>
                <a:latin typeface="Arial" panose="020B0604020202020204" pitchFamily="34" charset="0"/>
                <a:cs typeface="Arial" panose="020B0604020202020204" pitchFamily="34" charset="0"/>
              </a:rPr>
              <a:t>, 6</a:t>
            </a:r>
            <a:r>
              <a:rPr lang="en-CA" sz="1200" baseline="30000" noProof="0" dirty="0">
                <a:effectLst/>
                <a:latin typeface="Arial" panose="020B0604020202020204" pitchFamily="34" charset="0"/>
                <a:cs typeface="Arial" panose="020B0604020202020204" pitchFamily="34" charset="0"/>
              </a:rPr>
              <a:t>e</a:t>
            </a:r>
            <a:r>
              <a:rPr lang="en-CA" sz="1200" noProof="0" dirty="0">
                <a:effectLst/>
                <a:latin typeface="Arial" panose="020B0604020202020204" pitchFamily="34" charset="0"/>
                <a:cs typeface="Arial" panose="020B0604020202020204" pitchFamily="34" charset="0"/>
              </a:rPr>
              <a:t> </a:t>
            </a:r>
            <a:r>
              <a:rPr lang="en-CA" sz="1200" noProof="0" dirty="0" err="1">
                <a:effectLst/>
                <a:latin typeface="Arial" panose="020B0604020202020204" pitchFamily="34" charset="0"/>
                <a:cs typeface="Arial" panose="020B0604020202020204" pitchFamily="34" charset="0"/>
              </a:rPr>
              <a:t>éd</a:t>
            </a:r>
            <a:r>
              <a:rPr lang="en-CA" sz="1200" noProof="0" dirty="0">
                <a:effectLst/>
                <a:latin typeface="Arial" panose="020B0604020202020204" pitchFamily="34" charset="0"/>
                <a:cs typeface="Arial" panose="020B0604020202020204" pitchFamily="34" charset="0"/>
              </a:rPr>
              <a:t>., </a:t>
            </a:r>
            <a:r>
              <a:rPr lang="en-CA" sz="1200" noProof="0" dirty="0" err="1">
                <a:effectLst/>
                <a:latin typeface="Arial" panose="020B0604020202020204" pitchFamily="34" charset="0"/>
                <a:cs typeface="Arial" panose="020B0604020202020204" pitchFamily="34" charset="0"/>
              </a:rPr>
              <a:t>Cowansville</a:t>
            </a:r>
            <a:r>
              <a:rPr lang="en-CA" sz="1200" noProof="0" dirty="0">
                <a:effectLst/>
                <a:latin typeface="Arial" panose="020B0604020202020204" pitchFamily="34" charset="0"/>
                <a:cs typeface="Arial" panose="020B0604020202020204" pitchFamily="34" charset="0"/>
              </a:rPr>
              <a:t>, 2014 aux paras XII-2.24, XII-2.41, XII-2.60, XII-2.66.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i="0" u="none" strike="noStrike" noProof="0" dirty="0">
              <a:solidFill>
                <a:srgbClr val="000000"/>
              </a:solidFill>
              <a:effectLst/>
              <a:latin typeface="Arial" panose="020B0604020202020204" pitchFamily="34" charset="0"/>
              <a:cs typeface="Arial" panose="020B0604020202020204" pitchFamily="34" charset="0"/>
            </a:endParaRPr>
          </a:p>
          <a:p>
            <a:endParaRPr lang="en-CA" sz="1200" noProof="0" dirty="0">
              <a:effectLst/>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CFD6638E-F0C5-4DB6-974E-C04E7D80AB38}" type="slidenum">
              <a:rPr lang="fr-FR"/>
              <a:t>22</a:t>
            </a:fld>
            <a:endParaRPr lang="fr-FR"/>
          </a:p>
        </p:txBody>
      </p:sp>
    </p:spTree>
    <p:extLst>
      <p:ext uri="{BB962C8B-B14F-4D97-AF65-F5344CB8AC3E}">
        <p14:creationId xmlns:p14="http://schemas.microsoft.com/office/powerpoint/2010/main" val="353137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7087D-EBF7-C1F3-21D1-29FDA0A24BE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52EB0DD-90C6-A4C9-69EF-2D504A5D0B4C}"/>
              </a:ext>
            </a:extLst>
          </p:cNvPr>
          <p:cNvSpPr>
            <a:spLocks noGrp="1" noRot="1" noChangeAspect="1"/>
          </p:cNvSpPr>
          <p:nvPr>
            <p:ph type="sldImg"/>
          </p:nvPr>
        </p:nvSpPr>
        <p:spPr/>
        <p:txBody>
          <a:bodyPr/>
          <a:lstStyle/>
          <a:p>
            <a:endParaRPr lang="en-CA"/>
          </a:p>
        </p:txBody>
      </p:sp>
      <p:sp>
        <p:nvSpPr>
          <p:cNvPr id="3" name="Espace réservé des notes 2">
            <a:extLst>
              <a:ext uri="{FF2B5EF4-FFF2-40B4-BE49-F238E27FC236}">
                <a16:creationId xmlns:a16="http://schemas.microsoft.com/office/drawing/2014/main" id="{A4CF4A65-1DC2-1036-5FFA-FE904D9433B1}"/>
              </a:ext>
            </a:extLst>
          </p:cNvPr>
          <p:cNvSpPr>
            <a:spLocks noGrp="1"/>
          </p:cNvSpPr>
          <p:nvPr>
            <p:ph type="body" idx="1"/>
          </p:nvPr>
        </p:nvSpPr>
        <p:spPr/>
        <p:txBody>
          <a:bodyPr/>
          <a:lstStyle/>
          <a:p>
            <a:r>
              <a:rPr lang="en-CA" sz="1200" b="1" i="0" u="none" strike="noStrike" noProof="0" dirty="0">
                <a:solidFill>
                  <a:srgbClr val="000000"/>
                </a:solidFill>
                <a:effectLst/>
                <a:latin typeface="Arial" panose="020B0604020202020204" pitchFamily="34" charset="0"/>
                <a:cs typeface="Arial" panose="020B0604020202020204" pitchFamily="34" charset="0"/>
              </a:rPr>
              <a:t>NOTES FOR THE TEACHER</a:t>
            </a:r>
          </a:p>
          <a:p>
            <a:pPr marL="171450" indent="-171450">
              <a:buFont typeface="Wingdings" panose="05000000000000000000" pitchFamily="2" charset="2"/>
              <a:buChar char="q"/>
            </a:pPr>
            <a:r>
              <a:rPr lang="en-CA" sz="1200" b="0" i="0" u="none" strike="noStrike" noProof="0" dirty="0">
                <a:solidFill>
                  <a:srgbClr val="000000"/>
                </a:solidFill>
                <a:effectLst/>
                <a:latin typeface="Arial" panose="020B0604020202020204" pitchFamily="34" charset="0"/>
                <a:cs typeface="Arial" panose="020B0604020202020204" pitchFamily="34" charset="0"/>
              </a:rPr>
              <a:t>Read the information to the students. </a:t>
            </a:r>
          </a:p>
          <a:p>
            <a:pPr marL="171450" indent="-171450">
              <a:buFont typeface="Wingdings" panose="05000000000000000000" pitchFamily="2" charset="2"/>
              <a:buChar char="q"/>
            </a:pPr>
            <a:r>
              <a:rPr lang="en-CA" sz="1200" b="0" i="0" u="none" strike="noStrike" noProof="0" dirty="0">
                <a:solidFill>
                  <a:srgbClr val="000000"/>
                </a:solidFill>
                <a:effectLst/>
                <a:latin typeface="Arial" panose="020B0604020202020204" pitchFamily="34" charset="0"/>
                <a:cs typeface="Arial" panose="020B0604020202020204" pitchFamily="34" charset="0"/>
              </a:rPr>
              <a:t>Watch the video for an overview of the case. </a:t>
            </a:r>
          </a:p>
          <a:p>
            <a:pPr marL="171450" indent="-171450">
              <a:buFont typeface="Wingdings" panose="05000000000000000000" pitchFamily="2" charset="2"/>
              <a:buChar char="q"/>
            </a:pPr>
            <a:endParaRPr lang="en-CA" sz="1200" b="0" i="0" u="none" strike="noStrike" noProof="0" dirty="0">
              <a:solidFill>
                <a:srgbClr val="000000"/>
              </a:solidFill>
              <a:effectLst/>
              <a:latin typeface="Arial" panose="020B0604020202020204" pitchFamily="34" charset="0"/>
              <a:cs typeface="Arial" panose="020B0604020202020204" pitchFamily="34" charset="0"/>
            </a:endParaRPr>
          </a:p>
          <a:p>
            <a:pPr marL="0" indent="0">
              <a:buFont typeface="Wingdings" panose="05000000000000000000" pitchFamily="2" charset="2"/>
              <a:buNone/>
            </a:pPr>
            <a:r>
              <a:rPr lang="en-CA" sz="1200" b="1" i="0" u="none" strike="noStrike" noProof="0" dirty="0">
                <a:solidFill>
                  <a:srgbClr val="000000"/>
                </a:solidFill>
                <a:effectLst/>
                <a:latin typeface="Arial" panose="020B0604020202020204" pitchFamily="34" charset="0"/>
                <a:cs typeface="Arial" panose="020B0604020202020204" pitchFamily="34" charset="0"/>
              </a:rPr>
              <a:t>INFORMATION FOR THE STUDENTS</a:t>
            </a:r>
          </a:p>
          <a:p>
            <a:pPr marL="171450" indent="-171450">
              <a:buFont typeface="Wingdings" panose="05000000000000000000" pitchFamily="2" charset="2"/>
              <a:buChar char="q"/>
            </a:pPr>
            <a:r>
              <a:rPr lang="en-CA" sz="1200" b="0" i="0" u="none" strike="noStrike" noProof="0" dirty="0">
                <a:solidFill>
                  <a:srgbClr val="000000"/>
                </a:solidFill>
                <a:effectLst/>
                <a:latin typeface="Arial" panose="020B0604020202020204" pitchFamily="34" charset="0"/>
                <a:cs typeface="Arial" panose="020B0604020202020204" pitchFamily="34" charset="0"/>
              </a:rPr>
              <a:t>See how sexual orientation became an analogous ground of discrimination. </a:t>
            </a:r>
          </a:p>
          <a:p>
            <a:pPr marL="171450" indent="-171450">
              <a:buFont typeface="Wingdings" panose="05000000000000000000" pitchFamily="2" charset="2"/>
              <a:buChar char="q"/>
            </a:pPr>
            <a:endParaRPr lang="en-CA" sz="1200" b="0" i="0" u="none" strike="noStrike" noProof="0" dirty="0">
              <a:solidFill>
                <a:srgbClr val="000000"/>
              </a:solidFill>
              <a:effectLst/>
              <a:latin typeface="Arial" panose="020B0604020202020204" pitchFamily="34" charset="0"/>
              <a:cs typeface="Arial" panose="020B0604020202020204" pitchFamily="34" charset="0"/>
            </a:endParaRPr>
          </a:p>
          <a:p>
            <a:endParaRPr lang="en-CA" sz="1200" b="1" u="sng" noProof="0" dirty="0">
              <a:latin typeface="Arial" panose="020B0604020202020204" pitchFamily="34" charset="0"/>
              <a:cs typeface="Arial" panose="020B0604020202020204" pitchFamily="34" charset="0"/>
            </a:endParaRPr>
          </a:p>
          <a:p>
            <a:r>
              <a:rPr lang="en-CA" sz="1200" b="1" noProof="0" dirty="0">
                <a:latin typeface="Arial" panose="020B0604020202020204" pitchFamily="34" charset="0"/>
                <a:cs typeface="Arial" panose="020B0604020202020204" pitchFamily="34" charset="0"/>
              </a:rPr>
              <a:t>Sources:</a:t>
            </a:r>
            <a:endParaRPr lang="en-CA" sz="1200" noProof="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CA" sz="1200" i="1" u="none" kern="1200" noProof="0" dirty="0">
                <a:solidFill>
                  <a:schemeClr val="tx1"/>
                </a:solidFill>
                <a:effectLst/>
                <a:latin typeface="Arial" panose="020B0604020202020204" pitchFamily="34" charset="0"/>
                <a:ea typeface="+mn-ea"/>
                <a:cs typeface="Arial" panose="020B0604020202020204" pitchFamily="34" charset="0"/>
              </a:rPr>
              <a:t>Egan c  Canada</a:t>
            </a:r>
            <a:r>
              <a:rPr lang="en-CA" sz="1200" i="0" u="none" kern="1200" noProof="0" dirty="0">
                <a:solidFill>
                  <a:schemeClr val="tx1"/>
                </a:solidFill>
                <a:effectLst/>
                <a:latin typeface="Arial" panose="020B0604020202020204" pitchFamily="34" charset="0"/>
                <a:ea typeface="+mn-ea"/>
                <a:cs typeface="Arial" panose="020B0604020202020204" pitchFamily="34" charset="0"/>
              </a:rPr>
              <a:t>, </a:t>
            </a:r>
            <a:r>
              <a:rPr lang="en-CA" sz="1200" kern="1200" noProof="0" dirty="0">
                <a:solidFill>
                  <a:schemeClr val="tx1"/>
                </a:solidFill>
                <a:effectLst/>
                <a:latin typeface="Arial" panose="020B0604020202020204" pitchFamily="34" charset="0"/>
                <a:ea typeface="+mn-ea"/>
                <a:cs typeface="Arial" panose="020B0604020202020204" pitchFamily="34" charset="0"/>
              </a:rPr>
              <a:t>[1995] 2 RCS 513 aux pp 528, 540, 576, 599 à 602 et 624.</a:t>
            </a:r>
            <a:endParaRPr lang="en-CA" sz="1200" b="1" noProof="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CA" sz="1200" i="1" noProof="0" dirty="0" err="1">
                <a:effectLst/>
                <a:latin typeface="Arial" panose="020B0604020202020204" pitchFamily="34" charset="0"/>
                <a:cs typeface="Arial" panose="020B0604020202020204" pitchFamily="34" charset="0"/>
              </a:rPr>
              <a:t>Charte</a:t>
            </a:r>
            <a:r>
              <a:rPr lang="en-CA" sz="1200" i="1" noProof="0" dirty="0">
                <a:effectLst/>
                <a:latin typeface="Arial" panose="020B0604020202020204" pitchFamily="34" charset="0"/>
                <a:cs typeface="Arial" panose="020B0604020202020204" pitchFamily="34" charset="0"/>
              </a:rPr>
              <a:t> canadienne des droits et </a:t>
            </a:r>
            <a:r>
              <a:rPr lang="en-CA" sz="1200" i="1" noProof="0" dirty="0" err="1">
                <a:effectLst/>
                <a:latin typeface="Arial" panose="020B0604020202020204" pitchFamily="34" charset="0"/>
                <a:cs typeface="Arial" panose="020B0604020202020204" pitchFamily="34" charset="0"/>
              </a:rPr>
              <a:t>libertés</a:t>
            </a:r>
            <a:r>
              <a:rPr lang="en-CA" sz="1200" noProof="0" dirty="0">
                <a:effectLst/>
                <a:latin typeface="Arial" panose="020B0604020202020204" pitchFamily="34" charset="0"/>
                <a:cs typeface="Arial" panose="020B0604020202020204" pitchFamily="34" charset="0"/>
              </a:rPr>
              <a:t>, Loi de 1982 sur le Canada, Annexe B, 1982 (R-U), ch11, art 15(1).</a:t>
            </a:r>
            <a:endParaRPr lang="en-CA" sz="1200" noProof="0" dirty="0">
              <a:effectLst/>
              <a:latin typeface="Arial" panose="020B0604020202020204" pitchFamily="34" charset="0"/>
              <a:ea typeface="Calibri"/>
              <a:cs typeface="Arial" panose="020B0604020202020204" pitchFamily="34" charset="0"/>
            </a:endParaRPr>
          </a:p>
          <a:p>
            <a:pPr marL="171450" indent="-171450">
              <a:buFont typeface="Arial,Sans-Serif"/>
              <a:buChar char="•"/>
              <a:defRPr/>
            </a:pPr>
            <a:r>
              <a:rPr lang="en-CA" sz="1200" noProof="0" dirty="0">
                <a:latin typeface="Arial" panose="020B0604020202020204" pitchFamily="34" charset="0"/>
                <a:cs typeface="Arial" panose="020B0604020202020204" pitchFamily="34" charset="0"/>
              </a:rPr>
              <a:t>Andrea </a:t>
            </a:r>
            <a:r>
              <a:rPr lang="en-CA" sz="1200" noProof="0" dirty="0" err="1">
                <a:latin typeface="Arial" panose="020B0604020202020204" pitchFamily="34" charset="0"/>
                <a:cs typeface="Arial" panose="020B0604020202020204" pitchFamily="34" charset="0"/>
              </a:rPr>
              <a:t>Batiston</a:t>
            </a:r>
            <a:r>
              <a:rPr lang="en-CA" sz="1200" noProof="0" dirty="0">
                <a:latin typeface="Arial" panose="020B0604020202020204" pitchFamily="34" charset="0"/>
                <a:cs typeface="Arial" panose="020B0604020202020204" pitchFamily="34" charset="0"/>
              </a:rPr>
              <a:t>, "The Legal History of Same-Sex Marriage in Canada" (2014) 39:1 Canadian Law Library Review 8: </a:t>
            </a:r>
            <a:r>
              <a:rPr lang="en-CA" sz="1200" noProof="0" dirty="0">
                <a:latin typeface="Arial" panose="020B0604020202020204" pitchFamily="34" charset="0"/>
                <a:cs typeface="Arial" panose="020B0604020202020204" pitchFamily="34" charset="0"/>
                <a:hlinkClick r:id="rId3"/>
              </a:rPr>
              <a:t>JuriBistro UNIK - CAIJ</a:t>
            </a:r>
            <a:r>
              <a:rPr lang="en-CA" sz="1200" noProof="0" dirty="0">
                <a:latin typeface="Arial" panose="020B0604020202020204" pitchFamily="34" charset="0"/>
                <a:cs typeface="Arial" panose="020B0604020202020204" pitchFamily="34" charset="0"/>
              </a:rPr>
              <a:t> </a:t>
            </a:r>
            <a:endParaRPr lang="en-CA" sz="1200" noProof="0" dirty="0">
              <a:latin typeface="Arial" panose="020B0604020202020204" pitchFamily="34" charset="0"/>
              <a:ea typeface="Calibri"/>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A7CCF701-1069-DA6B-1F08-1F9E7F59C94F}"/>
              </a:ext>
            </a:extLst>
          </p:cNvPr>
          <p:cNvSpPr>
            <a:spLocks noGrp="1"/>
          </p:cNvSpPr>
          <p:nvPr>
            <p:ph type="sldNum" sz="quarter" idx="5"/>
          </p:nvPr>
        </p:nvSpPr>
        <p:spPr/>
        <p:txBody>
          <a:bodyPr/>
          <a:lstStyle/>
          <a:p>
            <a:fld id="{CFD6638E-F0C5-4DB6-974E-C04E7D80AB38}" type="slidenum">
              <a:rPr lang="fr-FR"/>
              <a:t>23</a:t>
            </a:fld>
            <a:endParaRPr lang="fr-FR"/>
          </a:p>
        </p:txBody>
      </p:sp>
    </p:spTree>
    <p:extLst>
      <p:ext uri="{BB962C8B-B14F-4D97-AF65-F5344CB8AC3E}">
        <p14:creationId xmlns:p14="http://schemas.microsoft.com/office/powerpoint/2010/main" val="39474019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660B9-8257-2024-9B6A-8B76D99FECB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B58485B-1168-CFD0-C104-37D8F8E43DEA}"/>
              </a:ext>
            </a:extLst>
          </p:cNvPr>
          <p:cNvSpPr>
            <a:spLocks noGrp="1" noRot="1" noChangeAspect="1"/>
          </p:cNvSpPr>
          <p:nvPr>
            <p:ph type="sldImg"/>
          </p:nvPr>
        </p:nvSpPr>
        <p:spPr/>
        <p:txBody>
          <a:bodyPr/>
          <a:lstStyle/>
          <a:p>
            <a:endParaRPr lang="en-CA"/>
          </a:p>
        </p:txBody>
      </p:sp>
      <p:sp>
        <p:nvSpPr>
          <p:cNvPr id="3" name="Espace réservé des notes 2">
            <a:extLst>
              <a:ext uri="{FF2B5EF4-FFF2-40B4-BE49-F238E27FC236}">
                <a16:creationId xmlns:a16="http://schemas.microsoft.com/office/drawing/2014/main" id="{B99FB3A2-7EA0-19C6-5E63-DE9010A9C259}"/>
              </a:ext>
            </a:extLst>
          </p:cNvPr>
          <p:cNvSpPr>
            <a:spLocks noGrp="1"/>
          </p:cNvSpPr>
          <p:nvPr>
            <p:ph type="body" idx="1"/>
          </p:nvPr>
        </p:nvSpPr>
        <p:spPr/>
        <p:txBody>
          <a:bodyPr/>
          <a:lstStyle/>
          <a:p>
            <a:r>
              <a:rPr lang="en-CA" sz="1200" b="1" i="0" u="none" strike="noStrike" noProof="0" dirty="0">
                <a:solidFill>
                  <a:schemeClr val="tx2"/>
                </a:solidFill>
                <a:effectLst/>
                <a:latin typeface="Arial" panose="020B0604020202020204" pitchFamily="34" charset="0"/>
                <a:cs typeface="Arial" panose="020B0604020202020204" pitchFamily="34" charset="0"/>
              </a:rPr>
              <a:t>INFORMATION FOR THE STUDENTS</a:t>
            </a:r>
          </a:p>
          <a:p>
            <a:pPr marL="171450" indent="-171450">
              <a:buFont typeface="Wingdings" panose="05000000000000000000" pitchFamily="2" charset="2"/>
              <a:buChar char="q"/>
            </a:pPr>
            <a:r>
              <a:rPr lang="en-CA" sz="1200" b="0" i="0" noProof="0" dirty="0">
                <a:solidFill>
                  <a:schemeClr val="tx2"/>
                </a:solidFill>
                <a:latin typeface="Arial" panose="020B0604020202020204" pitchFamily="34" charset="0"/>
                <a:ea typeface="+mn-lt"/>
                <a:cs typeface="Arial" panose="020B0604020202020204" pitchFamily="34" charset="0"/>
              </a:rPr>
              <a:t>James Egan and John Norris Nesbit are a same-sex couple. They’d been living together for 40 years.</a:t>
            </a:r>
          </a:p>
          <a:p>
            <a:pPr marL="171450" indent="-171450">
              <a:buFont typeface="Wingdings" panose="05000000000000000000" pitchFamily="2" charset="2"/>
              <a:buChar char="q"/>
            </a:pPr>
            <a:r>
              <a:rPr lang="en-CA" sz="1200" b="0" i="0" noProof="0" dirty="0">
                <a:solidFill>
                  <a:schemeClr val="tx2"/>
                </a:solidFill>
                <a:latin typeface="Arial" panose="020B0604020202020204" pitchFamily="34" charset="0"/>
                <a:ea typeface="+mn-lt"/>
                <a:cs typeface="Arial" panose="020B0604020202020204" pitchFamily="34" charset="0"/>
              </a:rPr>
              <a:t>In 1986, Egan received old age benefits from the Canadian government. </a:t>
            </a:r>
          </a:p>
          <a:p>
            <a:pPr marL="800100" lvl="1" indent="-342900">
              <a:buFont typeface="Arial" panose="020B0604020202020204" pitchFamily="34" charset="0"/>
              <a:buChar char="•"/>
            </a:pPr>
            <a:r>
              <a:rPr lang="en-CA" sz="1200" b="0" i="0" noProof="0" dirty="0">
                <a:solidFill>
                  <a:schemeClr val="tx2"/>
                </a:solidFill>
                <a:latin typeface="Arial" panose="020B0604020202020204" pitchFamily="34" charset="0"/>
                <a:ea typeface="+mn-lt"/>
                <a:cs typeface="Arial" panose="020B0604020202020204" pitchFamily="34" charset="0"/>
              </a:rPr>
              <a:t>Old age benefits are a form of financial assistance the government gives people aged 65 and over. </a:t>
            </a:r>
            <a:endParaRPr lang="en-CA" sz="1200" b="0" i="0" noProof="0" dirty="0">
              <a:solidFill>
                <a:schemeClr val="tx2"/>
              </a:solidFill>
              <a:latin typeface="Arial" panose="020B0604020202020204" pitchFamily="34" charset="0"/>
              <a:cs typeface="Arial" panose="020B0604020202020204" pitchFamily="34" charset="0"/>
            </a:endParaRPr>
          </a:p>
          <a:p>
            <a:pPr marL="342900" indent="-342900">
              <a:lnSpc>
                <a:spcPct val="100000"/>
              </a:lnSpc>
              <a:spcBef>
                <a:spcPts val="1200"/>
              </a:spcBef>
              <a:buFont typeface="Wingdings" panose="05000000000000000000" pitchFamily="2" charset="2"/>
              <a:buChar char="q"/>
            </a:pPr>
            <a:r>
              <a:rPr lang="en-CA" sz="1200" b="0" i="0" noProof="0" dirty="0">
                <a:solidFill>
                  <a:schemeClr val="tx2"/>
                </a:solidFill>
                <a:latin typeface="Arial" panose="020B0604020202020204" pitchFamily="34" charset="0"/>
                <a:ea typeface="+mn-lt"/>
                <a:cs typeface="Arial" panose="020B0604020202020204" pitchFamily="34" charset="0"/>
              </a:rPr>
              <a:t>By law, the spouse of a person receiving old age benefits is also entitled to financial assistance. This financial assistance is called the Spouse’s Allowance.</a:t>
            </a:r>
          </a:p>
          <a:p>
            <a:pPr marL="342900" indent="-342900">
              <a:lnSpc>
                <a:spcPct val="100000"/>
              </a:lnSpc>
              <a:spcBef>
                <a:spcPts val="1200"/>
              </a:spcBef>
              <a:buFont typeface="Wingdings" panose="05000000000000000000" pitchFamily="2" charset="2"/>
              <a:buChar char="q"/>
            </a:pPr>
            <a:r>
              <a:rPr lang="en-CA" sz="1200" b="0" i="0" noProof="0" dirty="0">
                <a:solidFill>
                  <a:schemeClr val="tx2"/>
                </a:solidFill>
                <a:latin typeface="Arial" panose="020B0604020202020204" pitchFamily="34" charset="0"/>
                <a:ea typeface="+mn-lt"/>
                <a:cs typeface="Arial" panose="020B0604020202020204" pitchFamily="34" charset="0"/>
              </a:rPr>
              <a:t>Consequently, Nesbit, Egan’s partner, applied to the Canadian government to receive the Spouse’s Allowance. </a:t>
            </a:r>
          </a:p>
          <a:p>
            <a:pPr marL="342900" indent="-342900">
              <a:lnSpc>
                <a:spcPct val="100000"/>
              </a:lnSpc>
              <a:spcBef>
                <a:spcPts val="1200"/>
              </a:spcBef>
              <a:buFont typeface="Wingdings" panose="05000000000000000000" pitchFamily="2" charset="2"/>
              <a:buChar char="q"/>
            </a:pPr>
            <a:r>
              <a:rPr lang="en-CA" sz="1200" b="0" i="0" noProof="0" dirty="0">
                <a:solidFill>
                  <a:schemeClr val="tx2"/>
                </a:solidFill>
                <a:latin typeface="Arial" panose="020B0604020202020204" pitchFamily="34" charset="0"/>
                <a:ea typeface="+mn-lt"/>
                <a:cs typeface="Arial" panose="020B0604020202020204" pitchFamily="34" charset="0"/>
              </a:rPr>
              <a:t>The government refused his application because it did not consider a same-sex partner to be a “spouse.” </a:t>
            </a:r>
            <a:endParaRPr lang="en-CA" sz="1200" b="0" i="0" u="none" strike="noStrike" noProof="0" dirty="0">
              <a:solidFill>
                <a:schemeClr val="tx2"/>
              </a:solidFill>
              <a:effectLst/>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sz="1200" b="0" i="0" u="none" strike="noStrike" noProof="0" dirty="0">
                <a:solidFill>
                  <a:schemeClr val="tx2"/>
                </a:solidFill>
                <a:effectLst/>
                <a:latin typeface="Arial" panose="020B0604020202020204" pitchFamily="34" charset="0"/>
                <a:cs typeface="Arial" panose="020B0604020202020204" pitchFamily="34" charset="0"/>
              </a:rPr>
              <a:t>James Egan did not agree. He took the government to court to change the law. </a:t>
            </a:r>
          </a:p>
          <a:p>
            <a:pPr marL="171450" indent="-171450">
              <a:buFont typeface="Wingdings" panose="05000000000000000000" pitchFamily="2" charset="2"/>
              <a:buChar char="q"/>
            </a:pPr>
            <a:r>
              <a:rPr lang="en-CA" sz="1200" b="0" i="0" u="none" strike="noStrike" noProof="0" dirty="0">
                <a:solidFill>
                  <a:schemeClr val="tx2"/>
                </a:solidFill>
                <a:effectLst/>
                <a:latin typeface="Arial" panose="020B0604020202020204" pitchFamily="34" charset="0"/>
                <a:cs typeface="Arial" panose="020B0604020202020204" pitchFamily="34" charset="0"/>
              </a:rPr>
              <a:t>He went all the way to the Supreme Court. This</a:t>
            </a:r>
            <a:r>
              <a:rPr lang="en-CA" sz="1200" b="0" i="0" u="none" strike="noStrike" baseline="0" noProof="0" dirty="0">
                <a:solidFill>
                  <a:schemeClr val="tx2"/>
                </a:solidFill>
                <a:effectLst/>
                <a:latin typeface="Arial" panose="020B0604020202020204" pitchFamily="34" charset="0"/>
                <a:cs typeface="Arial" panose="020B0604020202020204" pitchFamily="34" charset="0"/>
              </a:rPr>
              <a:t> is</a:t>
            </a:r>
            <a:r>
              <a:rPr lang="en-CA" sz="1200" b="0" i="0" u="none" strike="noStrike" noProof="0" dirty="0">
                <a:solidFill>
                  <a:schemeClr val="tx2"/>
                </a:solidFill>
                <a:effectLst/>
                <a:latin typeface="Arial" panose="020B0604020202020204" pitchFamily="34" charset="0"/>
                <a:cs typeface="Arial" panose="020B0604020202020204" pitchFamily="34" charset="0"/>
              </a:rPr>
              <a:t> the highest court in Canada to which one</a:t>
            </a:r>
            <a:r>
              <a:rPr lang="en-CA" sz="1200" b="0" i="0" u="none" strike="noStrike" baseline="0" noProof="0" dirty="0">
                <a:solidFill>
                  <a:schemeClr val="tx2"/>
                </a:solidFill>
                <a:effectLst/>
                <a:latin typeface="Arial" panose="020B0604020202020204" pitchFamily="34" charset="0"/>
                <a:cs typeface="Arial" panose="020B0604020202020204" pitchFamily="34" charset="0"/>
              </a:rPr>
              <a:t> can</a:t>
            </a:r>
            <a:r>
              <a:rPr lang="en-CA" sz="1200" b="0" i="0" u="none" strike="noStrike" noProof="0" dirty="0">
                <a:solidFill>
                  <a:schemeClr val="tx2"/>
                </a:solidFill>
                <a:effectLst/>
                <a:latin typeface="Arial" panose="020B0604020202020204" pitchFamily="34" charset="0"/>
                <a:cs typeface="Arial" panose="020B0604020202020204" pitchFamily="34" charset="0"/>
              </a:rPr>
              <a:t> appeal. Its decisions are final and often modify laws.  </a:t>
            </a:r>
            <a:endParaRPr lang="en-CA" sz="1200" b="1" u="sng" noProof="0" dirty="0">
              <a:solidFill>
                <a:schemeClr val="tx2"/>
              </a:solidFill>
              <a:latin typeface="Arial" panose="020B0604020202020204" pitchFamily="34" charset="0"/>
              <a:cs typeface="Arial" panose="020B0604020202020204" pitchFamily="34" charset="0"/>
            </a:endParaRPr>
          </a:p>
          <a:p>
            <a:endParaRPr lang="en-CA" sz="1200" b="1" noProof="0" dirty="0">
              <a:solidFill>
                <a:schemeClr val="tx2"/>
              </a:solidFill>
              <a:latin typeface="Arial" panose="020B0604020202020204" pitchFamily="34" charset="0"/>
              <a:cs typeface="Arial" panose="020B0604020202020204" pitchFamily="34" charset="0"/>
            </a:endParaRPr>
          </a:p>
          <a:p>
            <a:r>
              <a:rPr lang="en-CA" sz="1200" b="1" noProof="0" dirty="0">
                <a:solidFill>
                  <a:schemeClr val="tx2"/>
                </a:solidFill>
                <a:latin typeface="Arial" panose="020B0604020202020204" pitchFamily="34" charset="0"/>
                <a:cs typeface="Arial" panose="020B0604020202020204" pitchFamily="34" charset="0"/>
              </a:rPr>
              <a:t>Sources:</a:t>
            </a:r>
            <a:endParaRPr lang="en-CA" sz="1200" noProof="0" dirty="0">
              <a:solidFill>
                <a:schemeClr val="tx2"/>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CA" sz="1200" i="1" u="none" kern="1200" noProof="0" dirty="0">
                <a:solidFill>
                  <a:schemeClr val="tx2"/>
                </a:solidFill>
                <a:effectLst/>
                <a:latin typeface="Arial" panose="020B0604020202020204" pitchFamily="34" charset="0"/>
                <a:ea typeface="+mn-ea"/>
                <a:cs typeface="Arial" panose="020B0604020202020204" pitchFamily="34" charset="0"/>
              </a:rPr>
              <a:t>Egan c  Canada</a:t>
            </a:r>
            <a:r>
              <a:rPr lang="en-CA" sz="1200" i="0" u="none" kern="1200" noProof="0" dirty="0">
                <a:solidFill>
                  <a:schemeClr val="tx2"/>
                </a:solidFill>
                <a:effectLst/>
                <a:latin typeface="Arial" panose="020B0604020202020204" pitchFamily="34" charset="0"/>
                <a:ea typeface="+mn-ea"/>
                <a:cs typeface="Arial" panose="020B0604020202020204" pitchFamily="34" charset="0"/>
              </a:rPr>
              <a:t>, </a:t>
            </a:r>
            <a:r>
              <a:rPr lang="en-CA" sz="1200" kern="1200" noProof="0" dirty="0">
                <a:solidFill>
                  <a:schemeClr val="tx2"/>
                </a:solidFill>
                <a:effectLst/>
                <a:latin typeface="Arial" panose="020B0604020202020204" pitchFamily="34" charset="0"/>
                <a:ea typeface="+mn-ea"/>
                <a:cs typeface="Arial" panose="020B0604020202020204" pitchFamily="34" charset="0"/>
              </a:rPr>
              <a:t>[1995] 2 RCS 513 aux pp 528, 540, 576, 599 à 602 et 624.</a:t>
            </a:r>
            <a:endParaRPr lang="en-CA" sz="1200" b="1" noProof="0" dirty="0">
              <a:solidFill>
                <a:schemeClr val="tx2"/>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CA" sz="1200" i="1" noProof="0" dirty="0" err="1">
                <a:solidFill>
                  <a:schemeClr val="tx2"/>
                </a:solidFill>
                <a:effectLst/>
                <a:latin typeface="Arial" panose="020B0604020202020204" pitchFamily="34" charset="0"/>
                <a:cs typeface="Arial" panose="020B0604020202020204" pitchFamily="34" charset="0"/>
              </a:rPr>
              <a:t>Charte</a:t>
            </a:r>
            <a:r>
              <a:rPr lang="en-CA" sz="1200" i="1" noProof="0" dirty="0">
                <a:solidFill>
                  <a:schemeClr val="tx2"/>
                </a:solidFill>
                <a:effectLst/>
                <a:latin typeface="Arial" panose="020B0604020202020204" pitchFamily="34" charset="0"/>
                <a:cs typeface="Arial" panose="020B0604020202020204" pitchFamily="34" charset="0"/>
              </a:rPr>
              <a:t> canadienne des droits et </a:t>
            </a:r>
            <a:r>
              <a:rPr lang="en-CA" sz="1200" i="1" noProof="0" dirty="0" err="1">
                <a:solidFill>
                  <a:schemeClr val="tx2"/>
                </a:solidFill>
                <a:effectLst/>
                <a:latin typeface="Arial" panose="020B0604020202020204" pitchFamily="34" charset="0"/>
                <a:cs typeface="Arial" panose="020B0604020202020204" pitchFamily="34" charset="0"/>
              </a:rPr>
              <a:t>libertés</a:t>
            </a:r>
            <a:r>
              <a:rPr lang="en-CA" sz="1200" noProof="0" dirty="0">
                <a:solidFill>
                  <a:schemeClr val="tx2"/>
                </a:solidFill>
                <a:effectLst/>
                <a:latin typeface="Arial" panose="020B0604020202020204" pitchFamily="34" charset="0"/>
                <a:cs typeface="Arial" panose="020B0604020202020204" pitchFamily="34" charset="0"/>
              </a:rPr>
              <a:t>, Loi de 1982 sur le Canada, Annexe B, 1982 (R-U), ch11, art 15(1).</a:t>
            </a:r>
            <a:endParaRPr lang="en-CA" sz="1200" noProof="0" dirty="0">
              <a:solidFill>
                <a:schemeClr val="tx2"/>
              </a:solidFill>
              <a:effectLst/>
              <a:latin typeface="Arial" panose="020B0604020202020204" pitchFamily="34" charset="0"/>
              <a:ea typeface="Calibri"/>
              <a:cs typeface="Arial" panose="020B0604020202020204" pitchFamily="34" charset="0"/>
            </a:endParaRPr>
          </a:p>
          <a:p>
            <a:pPr marL="171450" indent="-171450">
              <a:buFont typeface="Arial,Sans-Serif"/>
              <a:buChar char="•"/>
              <a:defRPr/>
            </a:pPr>
            <a:r>
              <a:rPr lang="en-CA" sz="1200" noProof="0" dirty="0">
                <a:solidFill>
                  <a:schemeClr val="tx2"/>
                </a:solidFill>
                <a:latin typeface="Arial" panose="020B0604020202020204" pitchFamily="34" charset="0"/>
                <a:cs typeface="Arial" panose="020B0604020202020204" pitchFamily="34" charset="0"/>
              </a:rPr>
              <a:t>Andrea </a:t>
            </a:r>
            <a:r>
              <a:rPr lang="en-CA" sz="1200" noProof="0" dirty="0" err="1">
                <a:solidFill>
                  <a:schemeClr val="tx2"/>
                </a:solidFill>
                <a:latin typeface="Arial" panose="020B0604020202020204" pitchFamily="34" charset="0"/>
                <a:cs typeface="Arial" panose="020B0604020202020204" pitchFamily="34" charset="0"/>
              </a:rPr>
              <a:t>Batiston</a:t>
            </a:r>
            <a:r>
              <a:rPr lang="en-CA" sz="1200" noProof="0" dirty="0">
                <a:solidFill>
                  <a:schemeClr val="tx2"/>
                </a:solidFill>
                <a:latin typeface="Arial" panose="020B0604020202020204" pitchFamily="34" charset="0"/>
                <a:cs typeface="Arial" panose="020B0604020202020204" pitchFamily="34" charset="0"/>
              </a:rPr>
              <a:t>, "The Legal History of Same-Sex Marriage in Canada" (2014) 39:1 Canadian Law Library Review 8: </a:t>
            </a:r>
            <a:r>
              <a:rPr lang="en-CA" sz="1200" noProof="0" dirty="0">
                <a:solidFill>
                  <a:schemeClr val="tx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JuriBistro UNIK - CAIJ</a:t>
            </a:r>
            <a:r>
              <a:rPr lang="en-CA" sz="1200" noProof="0" dirty="0">
                <a:solidFill>
                  <a:schemeClr val="tx2"/>
                </a:solidFill>
                <a:latin typeface="Arial" panose="020B0604020202020204" pitchFamily="34" charset="0"/>
                <a:cs typeface="Arial" panose="020B0604020202020204" pitchFamily="34" charset="0"/>
              </a:rPr>
              <a:t> </a:t>
            </a:r>
            <a:endParaRPr lang="en-CA" sz="1200" noProof="0" dirty="0">
              <a:solidFill>
                <a:schemeClr val="tx2"/>
              </a:solidFill>
              <a:latin typeface="Arial" panose="020B0604020202020204" pitchFamily="34" charset="0"/>
              <a:ea typeface="Calibri"/>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38CE9E23-934E-693A-0309-362AE578148B}"/>
              </a:ext>
            </a:extLst>
          </p:cNvPr>
          <p:cNvSpPr>
            <a:spLocks noGrp="1"/>
          </p:cNvSpPr>
          <p:nvPr>
            <p:ph type="sldNum" sz="quarter" idx="5"/>
          </p:nvPr>
        </p:nvSpPr>
        <p:spPr/>
        <p:txBody>
          <a:bodyPr/>
          <a:lstStyle/>
          <a:p>
            <a:fld id="{CFD6638E-F0C5-4DB6-974E-C04E7D80AB38}" type="slidenum">
              <a:rPr lang="fr-FR"/>
              <a:t>24</a:t>
            </a:fld>
            <a:endParaRPr lang="fr-FR"/>
          </a:p>
        </p:txBody>
      </p:sp>
    </p:spTree>
    <p:extLst>
      <p:ext uri="{BB962C8B-B14F-4D97-AF65-F5344CB8AC3E}">
        <p14:creationId xmlns:p14="http://schemas.microsoft.com/office/powerpoint/2010/main" val="3785983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CA"/>
          </a:p>
        </p:txBody>
      </p:sp>
      <p:sp>
        <p:nvSpPr>
          <p:cNvPr id="3" name="Espace réservé des notes 2"/>
          <p:cNvSpPr>
            <a:spLocks noGrp="1"/>
          </p:cNvSpPr>
          <p:nvPr>
            <p:ph type="body" idx="1"/>
          </p:nvPr>
        </p:nvSpPr>
        <p:spPr/>
        <p:txBody>
          <a:bodyPr/>
          <a:lstStyle/>
          <a:p>
            <a:r>
              <a:rPr lang="en-CA" sz="1200" b="1" i="0" u="none" strike="noStrike" noProof="0" dirty="0">
                <a:solidFill>
                  <a:srgbClr val="000000"/>
                </a:solidFill>
                <a:effectLst/>
                <a:latin typeface="Arial" panose="020B0604020202020204" pitchFamily="34" charset="0"/>
                <a:cs typeface="Arial" panose="020B0604020202020204" pitchFamily="34" charset="0"/>
              </a:rPr>
              <a:t>INFORMATION FOR THE STUDENTS</a:t>
            </a:r>
          </a:p>
          <a:p>
            <a:endParaRPr lang="en-CA" sz="1200" b="1" i="0" u="none" strike="noStrike" noProof="0" dirty="0">
              <a:solidFill>
                <a:srgbClr val="000000"/>
              </a:solidFill>
              <a:effectLst/>
              <a:latin typeface="Arial" panose="020B0604020202020204" pitchFamily="34" charset="0"/>
              <a:cs typeface="Arial" panose="020B0604020202020204" pitchFamily="34" charset="0"/>
            </a:endParaRPr>
          </a:p>
          <a:p>
            <a:pPr marL="0" indent="0">
              <a:buFont typeface="Wingdings" panose="05000000000000000000" pitchFamily="2" charset="2"/>
              <a:buNone/>
            </a:pPr>
            <a:r>
              <a:rPr lang="en-CA" sz="1200" b="1" i="0" u="none" strike="noStrike" noProof="0" dirty="0">
                <a:solidFill>
                  <a:srgbClr val="000000"/>
                </a:solidFill>
                <a:effectLst/>
                <a:latin typeface="Arial" panose="020B0604020202020204" pitchFamily="34" charset="0"/>
                <a:cs typeface="Arial" panose="020B0604020202020204" pitchFamily="34" charset="0"/>
              </a:rPr>
              <a:t>The Supreme Court’s analysis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sz="1200" noProof="0" dirty="0">
                <a:latin typeface="Arial" panose="020B0604020202020204" pitchFamily="34" charset="0"/>
                <a:ea typeface="+mn-lt"/>
                <a:cs typeface="Arial" panose="020B0604020202020204" pitchFamily="34" charset="0"/>
              </a:rPr>
              <a:t>The Supreme Court of Canada had to answer the following question: Is the definition of “spouse” in the law that allows the spousal benefit discriminatory? In other words, does the law comply with the </a:t>
            </a:r>
            <a:r>
              <a:rPr lang="en-CA" sz="1200" i="1" noProof="0" dirty="0">
                <a:latin typeface="Arial" panose="020B0604020202020204" pitchFamily="34" charset="0"/>
                <a:ea typeface="+mn-lt"/>
                <a:cs typeface="Arial" panose="020B0604020202020204" pitchFamily="34" charset="0"/>
              </a:rPr>
              <a:t>Canadian Charter of Human Rights and Freedoms</a:t>
            </a:r>
            <a:r>
              <a:rPr lang="en-CA" sz="1200" noProof="0" dirty="0">
                <a:latin typeface="Arial" panose="020B0604020202020204" pitchFamily="34" charset="0"/>
                <a:ea typeface="+mn-lt"/>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CA" sz="1200" noProof="0" dirty="0">
              <a:latin typeface="Arial" panose="020B0604020202020204" pitchFamily="34" charset="0"/>
              <a:cs typeface="Arial" panose="020B0604020202020204" pitchFamily="34" charset="0"/>
            </a:endParaRPr>
          </a:p>
          <a:p>
            <a:pPr marL="0" indent="0">
              <a:buFont typeface="Wingdings" panose="05000000000000000000" pitchFamily="2" charset="2"/>
              <a:buNone/>
            </a:pPr>
            <a:r>
              <a:rPr lang="en-CA" sz="1200" b="1" i="0" u="none" strike="noStrike" noProof="0" dirty="0">
                <a:solidFill>
                  <a:srgbClr val="000000"/>
                </a:solidFill>
                <a:effectLst/>
                <a:latin typeface="Arial" panose="020B0604020202020204" pitchFamily="34" charset="0"/>
                <a:cs typeface="Arial" panose="020B0604020202020204" pitchFamily="34" charset="0"/>
              </a:rPr>
              <a:t>The Supreme Court’s decision</a:t>
            </a:r>
          </a:p>
          <a:p>
            <a:pPr marL="285750" indent="-285750">
              <a:buFont typeface="Wingdings" panose="05000000000000000000" pitchFamily="2" charset="2"/>
              <a:buChar char="q"/>
            </a:pPr>
            <a:r>
              <a:rPr lang="en-CA" sz="1200" b="0" i="0" u="none" strike="noStrike" noProof="0" dirty="0">
                <a:solidFill>
                  <a:srgbClr val="000000"/>
                </a:solidFill>
                <a:effectLst/>
                <a:latin typeface="Arial" panose="020B0604020202020204" pitchFamily="34" charset="0"/>
                <a:cs typeface="Arial" panose="020B0604020202020204" pitchFamily="34" charset="0"/>
              </a:rPr>
              <a:t>The Supreme Court concluded that the law was not discriminatory, and that the government could choose to give the benefit only to heterosexual couples. </a:t>
            </a:r>
          </a:p>
          <a:p>
            <a:pPr marL="285750" indent="-285750">
              <a:buFont typeface="Wingdings" panose="05000000000000000000" pitchFamily="2" charset="2"/>
              <a:buChar char="q"/>
            </a:pPr>
            <a:r>
              <a:rPr lang="en-CA" sz="1200" b="0" i="0" u="none" strike="noStrike" noProof="0" dirty="0">
                <a:solidFill>
                  <a:srgbClr val="000000"/>
                </a:solidFill>
                <a:effectLst/>
                <a:latin typeface="Arial" panose="020B0604020202020204" pitchFamily="34" charset="0"/>
                <a:cs typeface="Arial" panose="020B0604020202020204" pitchFamily="34" charset="0"/>
              </a:rPr>
              <a:t>But the Court also recognized sexual orientation as a </a:t>
            </a:r>
            <a:r>
              <a:rPr lang="en-CA" sz="1200" b="1" i="0" u="none" strike="noStrike" noProof="0" dirty="0">
                <a:solidFill>
                  <a:srgbClr val="000000"/>
                </a:solidFill>
                <a:effectLst/>
                <a:latin typeface="Arial" panose="020B0604020202020204" pitchFamily="34" charset="0"/>
                <a:cs typeface="Arial" panose="020B0604020202020204" pitchFamily="34" charset="0"/>
              </a:rPr>
              <a:t>prohibited</a:t>
            </a:r>
            <a:r>
              <a:rPr lang="en-CA" sz="1200" b="0" i="0" u="none" strike="noStrike" noProof="0" dirty="0">
                <a:solidFill>
                  <a:srgbClr val="000000"/>
                </a:solidFill>
                <a:effectLst/>
                <a:latin typeface="Arial" panose="020B0604020202020204" pitchFamily="34" charset="0"/>
                <a:cs typeface="Arial" panose="020B0604020202020204" pitchFamily="34" charset="0"/>
              </a:rPr>
              <a:t> </a:t>
            </a:r>
            <a:r>
              <a:rPr lang="en-CA" sz="1200" b="1" i="0" u="none" strike="noStrike" noProof="0" dirty="0">
                <a:solidFill>
                  <a:srgbClr val="000000"/>
                </a:solidFill>
                <a:effectLst/>
                <a:latin typeface="Arial" panose="020B0604020202020204" pitchFamily="34" charset="0"/>
                <a:cs typeface="Arial" panose="020B0604020202020204" pitchFamily="34" charset="0"/>
              </a:rPr>
              <a:t>ground of discrimination </a:t>
            </a:r>
            <a:r>
              <a:rPr lang="en-CA" sz="1200" b="0" i="0" u="none" strike="noStrike" noProof="0" dirty="0">
                <a:solidFill>
                  <a:srgbClr val="000000"/>
                </a:solidFill>
                <a:effectLst/>
                <a:latin typeface="Arial" panose="020B0604020202020204" pitchFamily="34" charset="0"/>
                <a:ea typeface="+mn-lt"/>
                <a:cs typeface="Arial" panose="020B0604020202020204" pitchFamily="34" charset="0"/>
              </a:rPr>
              <a:t>under </a:t>
            </a:r>
            <a:r>
              <a:rPr lang="en-CA" sz="1200" b="0" i="0" u="none" noProof="0" dirty="0">
                <a:latin typeface="Arial" panose="020B0604020202020204" pitchFamily="34" charset="0"/>
                <a:ea typeface="+mn-lt"/>
                <a:cs typeface="Arial" panose="020B0604020202020204" pitchFamily="34" charset="0"/>
              </a:rPr>
              <a:t>the </a:t>
            </a:r>
            <a:r>
              <a:rPr lang="en-CA" sz="1200" b="0" i="1" u="none" noProof="0" dirty="0">
                <a:latin typeface="Arial" panose="020B0604020202020204" pitchFamily="34" charset="0"/>
                <a:ea typeface="+mn-lt"/>
                <a:cs typeface="Arial" panose="020B0604020202020204" pitchFamily="34" charset="0"/>
              </a:rPr>
              <a:t>Canadian Charter of Rights and Freedoms</a:t>
            </a:r>
            <a:r>
              <a:rPr lang="en-CA" sz="1200" i="0" u="none" noProof="0" dirty="0">
                <a:latin typeface="Arial" panose="020B0604020202020204" pitchFamily="34" charset="0"/>
                <a:ea typeface="+mn-lt"/>
                <a:cs typeface="Arial" panose="020B0604020202020204" pitchFamily="34" charset="0"/>
              </a:rPr>
              <a:t>. </a:t>
            </a:r>
          </a:p>
          <a:p>
            <a:pPr marL="0" indent="0">
              <a:buFont typeface="Wingdings" panose="05000000000000000000" pitchFamily="2" charset="2"/>
              <a:buNone/>
            </a:pPr>
            <a:endParaRPr lang="en-CA" sz="1200" i="0" u="none" noProof="0" dirty="0">
              <a:latin typeface="Arial" panose="020B0604020202020204" pitchFamily="34" charset="0"/>
              <a:ea typeface="+mn-lt"/>
              <a:cs typeface="Arial" panose="020B0604020202020204" pitchFamily="34" charset="0"/>
            </a:endParaRPr>
          </a:p>
          <a:p>
            <a:pPr marL="0" indent="0">
              <a:buFont typeface="Wingdings" panose="05000000000000000000" pitchFamily="2" charset="2"/>
              <a:buNone/>
            </a:pPr>
            <a:r>
              <a:rPr lang="en-CA" sz="1200" b="1" i="0" u="none" noProof="0" dirty="0">
                <a:latin typeface="Arial" panose="020B0604020202020204" pitchFamily="34" charset="0"/>
                <a:ea typeface="+mn-lt"/>
                <a:cs typeface="Arial" panose="020B0604020202020204" pitchFamily="34" charset="0"/>
              </a:rPr>
              <a:t>But the Charter was not modified by a law … How was the Court able to state that the Charter prohibits discrimination based on sexual orientation? </a:t>
            </a:r>
          </a:p>
          <a:p>
            <a:pPr marL="171450" indent="-171450">
              <a:buFont typeface="Wingdings" panose="05000000000000000000" pitchFamily="2" charset="2"/>
              <a:buChar char="q"/>
            </a:pPr>
            <a:r>
              <a:rPr lang="en-CA" sz="1200" i="0" u="none" noProof="0" dirty="0">
                <a:latin typeface="Arial" panose="020B0604020202020204" pitchFamily="34" charset="0"/>
                <a:ea typeface="+mn-lt"/>
                <a:cs typeface="Arial" panose="020B0604020202020204" pitchFamily="34" charset="0"/>
              </a:rPr>
              <a:t>First, it’s important to understand two things: </a:t>
            </a:r>
          </a:p>
          <a:p>
            <a:pPr marL="628650" lvl="1" indent="-171450">
              <a:buFont typeface="Arial" panose="020B0604020202020204" pitchFamily="34" charset="0"/>
              <a:buChar char="•"/>
            </a:pPr>
            <a:r>
              <a:rPr lang="en-CA" sz="1200" i="0" u="none" noProof="0" dirty="0">
                <a:latin typeface="Arial" panose="020B0604020202020204" pitchFamily="34" charset="0"/>
                <a:ea typeface="+mn-lt"/>
                <a:cs typeface="Arial" panose="020B0604020202020204" pitchFamily="34" charset="0"/>
              </a:rPr>
              <a:t>The Canadian Charter is a law written by Parliament. </a:t>
            </a:r>
          </a:p>
          <a:p>
            <a:pPr marL="628650" lvl="1" indent="-171450">
              <a:buFont typeface="Arial" panose="020B0604020202020204" pitchFamily="34" charset="0"/>
              <a:buChar char="•"/>
            </a:pPr>
            <a:r>
              <a:rPr lang="en-CA" sz="1200" i="0" u="none" noProof="0" dirty="0">
                <a:latin typeface="Arial" panose="020B0604020202020204" pitchFamily="34" charset="0"/>
                <a:ea typeface="+mn-lt"/>
                <a:cs typeface="Arial" panose="020B0604020202020204" pitchFamily="34" charset="0"/>
              </a:rPr>
              <a:t>The Supreme Court does not write the laws. It interprets their meaning.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sz="1200" i="0" noProof="0" dirty="0">
                <a:latin typeface="Arial" panose="020B0604020202020204" pitchFamily="34" charset="0"/>
                <a:ea typeface="+mn-lt"/>
                <a:cs typeface="Arial" panose="020B0604020202020204" pitchFamily="34" charset="0"/>
              </a:rPr>
              <a:t>We saw that the Canadian Charter protects people against discrimination. It prohibits discrimination based on characteristics such as race, sex or ethnic origin—what’s referred to as “prohibited grounds of discrimination.” But the Canadian Charter cannot anticipate everything. Consequently, the Supreme Court has the authority to say that, even if this ground (personal characteristic) is not on the list, it’s similar (“analogous”), so it must be treated in the same way.</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sz="1200" i="0" noProof="0" dirty="0">
                <a:latin typeface="Arial" panose="020B0604020202020204" pitchFamily="34" charset="0"/>
                <a:ea typeface="+mn-lt"/>
                <a:cs typeface="Arial" panose="020B0604020202020204" pitchFamily="34" charset="0"/>
              </a:rPr>
              <a:t>This is what happened in </a:t>
            </a:r>
            <a:r>
              <a:rPr lang="en-CA" sz="1200" i="1" noProof="0" dirty="0">
                <a:latin typeface="Arial" panose="020B0604020202020204" pitchFamily="34" charset="0"/>
                <a:ea typeface="+mn-lt"/>
                <a:cs typeface="Arial" panose="020B0604020202020204" pitchFamily="34" charset="0"/>
              </a:rPr>
              <a:t>Egan v. Canada</a:t>
            </a:r>
            <a:r>
              <a:rPr lang="en-CA" sz="1200" i="0" noProof="0" dirty="0">
                <a:latin typeface="Arial" panose="020B0604020202020204" pitchFamily="34" charset="0"/>
                <a:ea typeface="+mn-lt"/>
                <a:cs typeface="Arial" panose="020B0604020202020204" pitchFamily="34" charset="0"/>
              </a:rPr>
              <a:t>, which we’ll look at shortly.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0" noProof="0" dirty="0">
                <a:latin typeface="Arial" panose="020B0604020202020204" pitchFamily="34" charset="0"/>
                <a:ea typeface="+mn-lt"/>
                <a:cs typeface="Arial" panose="020B0604020202020204" pitchFamily="34" charset="0"/>
              </a:rPr>
              <a:t>Even though sexual orientation was not originally included in the Charter, the Court decided that it was an </a:t>
            </a:r>
            <a:r>
              <a:rPr lang="en-CA" sz="1200" b="1" i="0" noProof="0" dirty="0">
                <a:latin typeface="Arial" panose="020B0604020202020204" pitchFamily="34" charset="0"/>
                <a:ea typeface="+mn-lt"/>
                <a:cs typeface="Arial" panose="020B0604020202020204" pitchFamily="34" charset="0"/>
              </a:rPr>
              <a:t>“analogous ground” </a:t>
            </a:r>
            <a:r>
              <a:rPr lang="en-CA" sz="1200" b="0" i="0" noProof="0" dirty="0">
                <a:latin typeface="Arial" panose="020B0604020202020204" pitchFamily="34" charset="0"/>
                <a:ea typeface="+mn-lt"/>
                <a:cs typeface="Arial" panose="020B0604020202020204" pitchFamily="34" charset="0"/>
              </a:rPr>
              <a:t>of discrimination. Therefore, sexual orientation had the same “legal value” as the other grounds listed in the Charter. Discrimination based on sexual orientation was therefore prohibited, and if a person was a victim of it, they could take legal action to rectify the situation. </a:t>
            </a:r>
          </a:p>
          <a:p>
            <a:pPr marL="0" indent="0">
              <a:buFont typeface="Wingdings" panose="05000000000000000000" pitchFamily="2" charset="2"/>
              <a:buNone/>
            </a:pPr>
            <a:endParaRPr lang="en-CA" sz="1200" b="0" i="0" u="none" strike="noStrike" noProof="0" dirty="0">
              <a:solidFill>
                <a:srgbClr val="000000"/>
              </a:solidFill>
              <a:effectLst/>
              <a:latin typeface="Arial" panose="020B0604020202020204" pitchFamily="34" charset="0"/>
              <a:cs typeface="Arial" panose="020B0604020202020204" pitchFamily="34" charset="0"/>
            </a:endParaRPr>
          </a:p>
          <a:p>
            <a:pPr marL="0" indent="0">
              <a:buFont typeface="Wingdings" panose="05000000000000000000" pitchFamily="2" charset="2"/>
              <a:buNone/>
            </a:pPr>
            <a:r>
              <a:rPr lang="en-CA" sz="1200" b="1" i="0" u="none" strike="noStrike" noProof="0" dirty="0">
                <a:solidFill>
                  <a:srgbClr val="000000"/>
                </a:solidFill>
                <a:effectLst/>
                <a:latin typeface="Arial" panose="020B0604020202020204" pitchFamily="34" charset="0"/>
                <a:cs typeface="Arial" panose="020B0604020202020204" pitchFamily="34" charset="0"/>
              </a:rPr>
              <a:t>Consequence</a:t>
            </a:r>
            <a:r>
              <a:rPr lang="en-CA" sz="1200" b="0" i="0" u="none" strike="noStrike" noProof="0" dirty="0">
                <a:solidFill>
                  <a:srgbClr val="000000"/>
                </a:solidFill>
                <a:effectLst/>
                <a:latin typeface="Arial" panose="020B0604020202020204" pitchFamily="34" charset="0"/>
                <a:cs typeface="Arial" panose="020B0604020202020204" pitchFamily="34" charset="0"/>
              </a:rPr>
              <a:t>: Since then, sexual orientation has been protected by the Charter. Future laws cannot discriminate against same-sex couples without justification. </a:t>
            </a:r>
            <a:br>
              <a:rPr lang="en-CA" sz="1200" b="0" i="0" u="none" strike="noStrike" noProof="0" dirty="0">
                <a:solidFill>
                  <a:srgbClr val="000000"/>
                </a:solidFill>
                <a:effectLst/>
                <a:latin typeface="Arial" panose="020B0604020202020204" pitchFamily="34" charset="0"/>
                <a:cs typeface="Arial" panose="020B0604020202020204" pitchFamily="34" charset="0"/>
              </a:rPr>
            </a:br>
            <a:endParaRPr lang="en-CA" sz="1200" b="1" i="0" u="none" strike="noStrike" noProof="0" dirty="0">
              <a:solidFill>
                <a:srgbClr val="000000"/>
              </a:solidFill>
              <a:effectLst/>
              <a:latin typeface="Arial" panose="020B0604020202020204" pitchFamily="34" charset="0"/>
              <a:cs typeface="Arial" panose="020B0604020202020204" pitchFamily="34" charset="0"/>
            </a:endParaRPr>
          </a:p>
          <a:p>
            <a:endParaRPr lang="en-CA" sz="1200" b="1" noProof="0" dirty="0">
              <a:latin typeface="Arial" panose="020B0604020202020204" pitchFamily="34" charset="0"/>
              <a:cs typeface="Arial" panose="020B0604020202020204" pitchFamily="34" charset="0"/>
            </a:endParaRPr>
          </a:p>
          <a:p>
            <a:r>
              <a:rPr lang="en-CA" sz="1200" b="1" noProof="0" dirty="0">
                <a:latin typeface="Arial" panose="020B0604020202020204" pitchFamily="34" charset="0"/>
                <a:cs typeface="Arial" panose="020B0604020202020204" pitchFamily="34" charset="0"/>
              </a:rPr>
              <a:t>Sources :</a:t>
            </a:r>
            <a:endParaRPr lang="en-CA" sz="1200" noProof="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CA" sz="1200" i="1" u="none" kern="1200" noProof="0" dirty="0">
                <a:solidFill>
                  <a:schemeClr val="tx1"/>
                </a:solidFill>
                <a:effectLst/>
                <a:latin typeface="Arial" panose="020B0604020202020204" pitchFamily="34" charset="0"/>
                <a:ea typeface="+mn-ea"/>
                <a:cs typeface="Arial" panose="020B0604020202020204" pitchFamily="34" charset="0"/>
              </a:rPr>
              <a:t>Egan c  Canada</a:t>
            </a:r>
            <a:r>
              <a:rPr lang="en-CA" sz="1200" i="0" u="none" kern="1200" noProof="0" dirty="0">
                <a:solidFill>
                  <a:schemeClr val="tx1"/>
                </a:solidFill>
                <a:effectLst/>
                <a:latin typeface="Arial" panose="020B0604020202020204" pitchFamily="34" charset="0"/>
                <a:ea typeface="+mn-ea"/>
                <a:cs typeface="Arial" panose="020B0604020202020204" pitchFamily="34" charset="0"/>
              </a:rPr>
              <a:t>, </a:t>
            </a:r>
            <a:r>
              <a:rPr lang="en-CA" sz="1200" kern="1200" noProof="0" dirty="0">
                <a:solidFill>
                  <a:schemeClr val="tx1"/>
                </a:solidFill>
                <a:effectLst/>
                <a:latin typeface="Arial" panose="020B0604020202020204" pitchFamily="34" charset="0"/>
                <a:ea typeface="+mn-ea"/>
                <a:cs typeface="Arial" panose="020B0604020202020204" pitchFamily="34" charset="0"/>
              </a:rPr>
              <a:t>[1995] 2 RCS 513 aux pp 528, 540, 576, 599 à 602 et 624.</a:t>
            </a:r>
            <a:endParaRPr lang="en-CA" sz="1200" b="1" noProof="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CA" sz="1200" i="1" noProof="0" dirty="0" err="1">
                <a:effectLst/>
                <a:latin typeface="Arial" panose="020B0604020202020204" pitchFamily="34" charset="0"/>
                <a:cs typeface="Arial" panose="020B0604020202020204" pitchFamily="34" charset="0"/>
              </a:rPr>
              <a:t>Charte</a:t>
            </a:r>
            <a:r>
              <a:rPr lang="en-CA" sz="1200" i="1" noProof="0" dirty="0">
                <a:effectLst/>
                <a:latin typeface="Arial" panose="020B0604020202020204" pitchFamily="34" charset="0"/>
                <a:cs typeface="Arial" panose="020B0604020202020204" pitchFamily="34" charset="0"/>
              </a:rPr>
              <a:t> canadienne des droits et </a:t>
            </a:r>
            <a:r>
              <a:rPr lang="en-CA" sz="1200" i="1" noProof="0" dirty="0" err="1">
                <a:effectLst/>
                <a:latin typeface="Arial" panose="020B0604020202020204" pitchFamily="34" charset="0"/>
                <a:cs typeface="Arial" panose="020B0604020202020204" pitchFamily="34" charset="0"/>
              </a:rPr>
              <a:t>libertés</a:t>
            </a:r>
            <a:r>
              <a:rPr lang="en-CA" sz="1200" noProof="0" dirty="0">
                <a:effectLst/>
                <a:latin typeface="Arial" panose="020B0604020202020204" pitchFamily="34" charset="0"/>
                <a:cs typeface="Arial" panose="020B0604020202020204" pitchFamily="34" charset="0"/>
              </a:rPr>
              <a:t>, Loi de 1982 sur le Canada, Annexe B, 1982 (R-U), ch11, art 15(1).</a:t>
            </a:r>
            <a:endParaRPr lang="en-CA" sz="1200" noProof="0" dirty="0">
              <a:effectLst/>
              <a:latin typeface="Arial" panose="020B0604020202020204" pitchFamily="34" charset="0"/>
              <a:ea typeface="Calibri"/>
              <a:cs typeface="Arial" panose="020B0604020202020204" pitchFamily="34" charset="0"/>
            </a:endParaRPr>
          </a:p>
          <a:p>
            <a:pPr marL="171450" indent="-171450">
              <a:buFont typeface="Arial,Sans-Serif"/>
              <a:buChar char="•"/>
              <a:defRPr/>
            </a:pPr>
            <a:r>
              <a:rPr lang="en-CA" sz="1200" noProof="0" dirty="0">
                <a:latin typeface="Arial" panose="020B0604020202020204" pitchFamily="34" charset="0"/>
                <a:cs typeface="Arial" panose="020B0604020202020204" pitchFamily="34" charset="0"/>
              </a:rPr>
              <a:t>Andrea </a:t>
            </a:r>
            <a:r>
              <a:rPr lang="en-CA" sz="1200" noProof="0" dirty="0" err="1">
                <a:latin typeface="Arial" panose="020B0604020202020204" pitchFamily="34" charset="0"/>
                <a:cs typeface="Arial" panose="020B0604020202020204" pitchFamily="34" charset="0"/>
              </a:rPr>
              <a:t>Batiston</a:t>
            </a:r>
            <a:r>
              <a:rPr lang="en-CA" sz="1200" noProof="0" dirty="0">
                <a:latin typeface="Arial" panose="020B0604020202020204" pitchFamily="34" charset="0"/>
                <a:cs typeface="Arial" panose="020B0604020202020204" pitchFamily="34" charset="0"/>
              </a:rPr>
              <a:t>, "The Legal History of Same-Sex Marriage in Canada" (2014) 39:1 Canadian Law Library Review 8: </a:t>
            </a:r>
            <a:r>
              <a:rPr lang="en-CA" sz="1200" noProof="0" dirty="0">
                <a:latin typeface="Arial" panose="020B0604020202020204" pitchFamily="34" charset="0"/>
                <a:cs typeface="Arial" panose="020B0604020202020204" pitchFamily="34" charset="0"/>
                <a:hlinkClick r:id="rId3"/>
              </a:rPr>
              <a:t>JuriBistro UNIK - CAIJ</a:t>
            </a:r>
            <a:r>
              <a:rPr lang="en-CA" sz="1200" noProof="0" dirty="0">
                <a:latin typeface="Arial" panose="020B0604020202020204" pitchFamily="34" charset="0"/>
                <a:cs typeface="Arial" panose="020B0604020202020204" pitchFamily="34" charset="0"/>
              </a:rPr>
              <a:t> </a:t>
            </a:r>
          </a:p>
        </p:txBody>
      </p:sp>
      <p:sp>
        <p:nvSpPr>
          <p:cNvPr id="4" name="Espace réservé du numéro de diapositive 3"/>
          <p:cNvSpPr>
            <a:spLocks noGrp="1"/>
          </p:cNvSpPr>
          <p:nvPr>
            <p:ph type="sldNum" sz="quarter" idx="5"/>
          </p:nvPr>
        </p:nvSpPr>
        <p:spPr/>
        <p:txBody>
          <a:bodyPr/>
          <a:lstStyle/>
          <a:p>
            <a:fld id="{CFD6638E-F0C5-4DB6-974E-C04E7D80AB38}" type="slidenum">
              <a:rPr lang="fr-FR"/>
              <a:t>25</a:t>
            </a:fld>
            <a:endParaRPr lang="fr-FR"/>
          </a:p>
        </p:txBody>
      </p:sp>
    </p:spTree>
    <p:extLst>
      <p:ext uri="{BB962C8B-B14F-4D97-AF65-F5344CB8AC3E}">
        <p14:creationId xmlns:p14="http://schemas.microsoft.com/office/powerpoint/2010/main" val="3101123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59560-EB0D-670A-746D-1307875D0AE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9439F03-5F6A-55C7-59F2-43AAFD618FC1}"/>
              </a:ext>
            </a:extLst>
          </p:cNvPr>
          <p:cNvSpPr>
            <a:spLocks noGrp="1" noRot="1" noChangeAspect="1"/>
          </p:cNvSpPr>
          <p:nvPr>
            <p:ph type="sldImg"/>
          </p:nvPr>
        </p:nvSpPr>
        <p:spPr/>
        <p:txBody>
          <a:bodyPr/>
          <a:lstStyle/>
          <a:p>
            <a:endParaRPr lang="en-CA"/>
          </a:p>
        </p:txBody>
      </p:sp>
      <p:sp>
        <p:nvSpPr>
          <p:cNvPr id="3" name="Espace réservé des notes 2">
            <a:extLst>
              <a:ext uri="{FF2B5EF4-FFF2-40B4-BE49-F238E27FC236}">
                <a16:creationId xmlns:a16="http://schemas.microsoft.com/office/drawing/2014/main" id="{AA03B819-2A03-81BA-B52C-F9AC95951C24}"/>
              </a:ext>
            </a:extLst>
          </p:cNvPr>
          <p:cNvSpPr>
            <a:spLocks noGrp="1"/>
          </p:cNvSpPr>
          <p:nvPr>
            <p:ph type="body" idx="1"/>
          </p:nvPr>
        </p:nvSpPr>
        <p:spPr/>
        <p:txBody>
          <a:bodyPr/>
          <a:lstStyle/>
          <a:p>
            <a:r>
              <a:rPr lang="fr-FR" sz="1200" b="1" i="0" u="none" strike="noStrike" dirty="0">
                <a:solidFill>
                  <a:srgbClr val="000000"/>
                </a:solidFill>
                <a:effectLst/>
                <a:latin typeface="Arial" panose="020B0604020202020204" pitchFamily="34" charset="0"/>
                <a:ea typeface="Calibri"/>
                <a:cs typeface="Arial" panose="020B0604020202020204" pitchFamily="34" charset="0"/>
              </a:rPr>
              <a:t>NOTES FOR THE TEACHER</a:t>
            </a:r>
          </a:p>
          <a:p>
            <a:pPr marL="171450" indent="-171450">
              <a:buFont typeface="Wingdings" panose="05000000000000000000" pitchFamily="2" charset="2"/>
              <a:buChar char="q"/>
            </a:pPr>
            <a:endParaRPr lang="fr-FR" sz="1200" b="1" i="0" u="none" strike="noStrike" dirty="0">
              <a:solidFill>
                <a:srgbClr val="000000"/>
              </a:solidFill>
              <a:effectLst/>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fr-CA" sz="1200" b="0" i="0" u="none" strike="noStrike" dirty="0">
                <a:solidFill>
                  <a:srgbClr val="000000"/>
                </a:solidFill>
                <a:effectLst/>
                <a:latin typeface="Arial" panose="020B0604020202020204" pitchFamily="34" charset="0"/>
                <a:cs typeface="Arial" panose="020B0604020202020204" pitchFamily="34" charset="0"/>
              </a:rPr>
              <a:t>Read the </a:t>
            </a:r>
            <a:r>
              <a:rPr lang="fr-CA" sz="1200" b="0" i="0" u="none" strike="noStrike" dirty="0" err="1">
                <a:solidFill>
                  <a:srgbClr val="000000"/>
                </a:solidFill>
                <a:effectLst/>
                <a:latin typeface="Arial" panose="020B0604020202020204" pitchFamily="34" charset="0"/>
                <a:cs typeface="Arial" panose="020B0604020202020204" pitchFamily="34" charset="0"/>
              </a:rPr>
              <a:t>text</a:t>
            </a:r>
            <a:r>
              <a:rPr lang="fr-CA" sz="1200" b="0" i="0" u="none" strike="noStrike" dirty="0">
                <a:solidFill>
                  <a:srgbClr val="000000"/>
                </a:solidFill>
                <a:effectLst/>
                <a:latin typeface="Arial" panose="020B0604020202020204" pitchFamily="34" charset="0"/>
                <a:cs typeface="Arial" panose="020B0604020202020204" pitchFamily="34" charset="0"/>
              </a:rPr>
              <a:t> on the slide.</a:t>
            </a:r>
            <a:r>
              <a:rPr lang="fr-CA" sz="1200" dirty="0">
                <a:solidFill>
                  <a:srgbClr val="000000"/>
                </a:solidFill>
                <a:latin typeface="Arial" panose="020B0604020202020204" pitchFamily="34" charset="0"/>
                <a:cs typeface="Arial" panose="020B0604020202020204" pitchFamily="34" charset="0"/>
              </a:rPr>
              <a:t> </a:t>
            </a:r>
            <a:endParaRPr lang="fr-CA" sz="1200" b="0" i="0" u="none" strike="noStrike"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1" i="0" u="none" strike="noStrike" dirty="0">
              <a:solidFill>
                <a:srgbClr val="000000"/>
              </a:solidFill>
              <a:effectLst/>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endParaRPr lang="fr-CA" sz="1200" dirty="0">
              <a:effectLst/>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FD6C8234-EB5D-8631-80DD-DD8A8C94A656}"/>
              </a:ext>
            </a:extLst>
          </p:cNvPr>
          <p:cNvSpPr>
            <a:spLocks noGrp="1"/>
          </p:cNvSpPr>
          <p:nvPr>
            <p:ph type="sldNum" sz="quarter" idx="5"/>
          </p:nvPr>
        </p:nvSpPr>
        <p:spPr/>
        <p:txBody>
          <a:bodyPr/>
          <a:lstStyle/>
          <a:p>
            <a:fld id="{CFD6638E-F0C5-4DB6-974E-C04E7D80AB38}" type="slidenum">
              <a:rPr lang="fr-FR"/>
              <a:t>26</a:t>
            </a:fld>
            <a:endParaRPr lang="fr-FR"/>
          </a:p>
        </p:txBody>
      </p:sp>
    </p:spTree>
    <p:extLst>
      <p:ext uri="{BB962C8B-B14F-4D97-AF65-F5344CB8AC3E}">
        <p14:creationId xmlns:p14="http://schemas.microsoft.com/office/powerpoint/2010/main" val="18407385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12B26-39C2-ABD3-4F54-6C9EB2DFC56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2FF73DE-083C-D837-BADA-6CF35FE6C7A1}"/>
              </a:ext>
            </a:extLst>
          </p:cNvPr>
          <p:cNvSpPr>
            <a:spLocks noGrp="1" noRot="1" noChangeAspect="1"/>
          </p:cNvSpPr>
          <p:nvPr>
            <p:ph type="sldImg"/>
          </p:nvPr>
        </p:nvSpPr>
        <p:spPr/>
        <p:txBody>
          <a:bodyPr/>
          <a:lstStyle/>
          <a:p>
            <a:endParaRPr lang="en-CA"/>
          </a:p>
        </p:txBody>
      </p:sp>
      <p:sp>
        <p:nvSpPr>
          <p:cNvPr id="3" name="Espace réservé des notes 2">
            <a:extLst>
              <a:ext uri="{FF2B5EF4-FFF2-40B4-BE49-F238E27FC236}">
                <a16:creationId xmlns:a16="http://schemas.microsoft.com/office/drawing/2014/main" id="{E57E3E11-3EDF-46A1-9022-3B1FD0C290D0}"/>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6F0128D8-63CD-CF3B-E05C-59E2FB452040}"/>
              </a:ext>
            </a:extLst>
          </p:cNvPr>
          <p:cNvSpPr>
            <a:spLocks noGrp="1"/>
          </p:cNvSpPr>
          <p:nvPr>
            <p:ph type="sldNum" sz="quarter" idx="5"/>
          </p:nvPr>
        </p:nvSpPr>
        <p:spPr/>
        <p:txBody>
          <a:bodyPr/>
          <a:lstStyle/>
          <a:p>
            <a:fld id="{ADDF40F7-9DEE-4674-AEC7-65F61D18733B}" type="slidenum">
              <a:rPr lang="fr-CA" smtClean="0"/>
              <a:t>27</a:t>
            </a:fld>
            <a:endParaRPr lang="fr-CA"/>
          </a:p>
        </p:txBody>
      </p:sp>
    </p:spTree>
    <p:extLst>
      <p:ext uri="{BB962C8B-B14F-4D97-AF65-F5344CB8AC3E}">
        <p14:creationId xmlns:p14="http://schemas.microsoft.com/office/powerpoint/2010/main" val="27972862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CA"/>
          </a:p>
        </p:txBody>
      </p:sp>
      <p:sp>
        <p:nvSpPr>
          <p:cNvPr id="3" name="Espace réservé des notes 2"/>
          <p:cNvSpPr>
            <a:spLocks noGrp="1"/>
          </p:cNvSpPr>
          <p:nvPr>
            <p:ph type="body" idx="1"/>
          </p:nvPr>
        </p:nvSpPr>
        <p:spPr/>
        <p:txBody>
          <a:bodyPr/>
          <a:lstStyle/>
          <a:p>
            <a:r>
              <a:rPr lang="en-CA" sz="1200" b="1" i="0" u="none" strike="noStrike" noProof="0" dirty="0">
                <a:solidFill>
                  <a:srgbClr val="000000"/>
                </a:solidFill>
                <a:effectLst/>
                <a:latin typeface="Arial" panose="020B0604020202020204" pitchFamily="34" charset="0"/>
                <a:cs typeface="Arial" panose="020B0604020202020204" pitchFamily="34" charset="0"/>
              </a:rPr>
              <a:t>INFORMATION FOR THE STUDENTS</a:t>
            </a:r>
            <a:endParaRPr lang="en-CA" sz="1200" b="1" i="0" u="none" strike="noStrike" noProof="0" dirty="0">
              <a:solidFill>
                <a:srgbClr val="000000"/>
              </a:solidFill>
              <a:effectLst/>
              <a:latin typeface="Arial" panose="020B0604020202020204" pitchFamily="34" charset="0"/>
              <a:ea typeface="+mn-ea"/>
              <a:cs typeface="Arial" panose="020B0604020202020204" pitchFamily="34" charset="0"/>
            </a:endParaRPr>
          </a:p>
          <a:p>
            <a:pPr marL="171450" indent="-171450">
              <a:buFont typeface="Wingdings" panose="05000000000000000000" pitchFamily="2" charset="2"/>
              <a:buChar char="q"/>
            </a:pPr>
            <a:r>
              <a:rPr lang="en-CA" sz="1200" noProof="0" dirty="0">
                <a:latin typeface="Arial" panose="020B0604020202020204" pitchFamily="34" charset="0"/>
                <a:ea typeface="+mn-lt"/>
                <a:cs typeface="Arial" panose="020B0604020202020204" pitchFamily="34" charset="0"/>
              </a:rPr>
              <a:t>In 2002, the Quebec government passed the </a:t>
            </a:r>
            <a:r>
              <a:rPr lang="en-CA" sz="1200" b="0" i="1" noProof="0" dirty="0">
                <a:solidFill>
                  <a:schemeClr val="accent1"/>
                </a:solidFill>
                <a:latin typeface="Arial" panose="020B0604020202020204" pitchFamily="34" charset="0"/>
                <a:ea typeface="+mn-lt"/>
                <a:cs typeface="Arial" panose="020B0604020202020204" pitchFamily="34" charset="0"/>
              </a:rPr>
              <a:t>Act respecting the civil union of same-sex couples</a:t>
            </a:r>
            <a:r>
              <a:rPr lang="en-CA" sz="1200" b="0" noProof="0" dirty="0">
                <a:latin typeface="Arial" panose="020B0604020202020204" pitchFamily="34" charset="0"/>
                <a:ea typeface="+mn-lt"/>
                <a:cs typeface="Arial" panose="020B0604020202020204" pitchFamily="34" charset="0"/>
              </a:rPr>
              <a:t>.</a:t>
            </a:r>
          </a:p>
          <a:p>
            <a:pPr marL="171450" indent="-171450">
              <a:buFont typeface="Wingdings" panose="05000000000000000000" pitchFamily="2" charset="2"/>
              <a:buChar char="q"/>
            </a:pPr>
            <a:r>
              <a:rPr lang="en-CA" sz="1200" noProof="0" dirty="0">
                <a:latin typeface="Arial" panose="020B0604020202020204" pitchFamily="34" charset="0"/>
                <a:ea typeface="+mn-lt"/>
                <a:cs typeface="Arial" panose="020B0604020202020204" pitchFamily="34" charset="0"/>
              </a:rPr>
              <a:t>The law created the civil union. </a:t>
            </a:r>
          </a:p>
          <a:p>
            <a:pPr marL="971550" lvl="2">
              <a:lnSpc>
                <a:spcPct val="100000"/>
              </a:lnSpc>
              <a:spcBef>
                <a:spcPts val="1200"/>
              </a:spcBef>
              <a:buFont typeface="Wingdings"/>
              <a:buChar char="§"/>
            </a:pPr>
            <a:endParaRPr lang="en-CA" sz="1200" b="0" i="0" u="none" strike="noStrike" noProof="0" dirty="0">
              <a:solidFill>
                <a:srgbClr val="000000"/>
              </a:solidFill>
              <a:effectLst/>
              <a:latin typeface="Arial" panose="020B0604020202020204" pitchFamily="34" charset="0"/>
              <a:cs typeface="Arial" panose="020B0604020202020204" pitchFamily="34" charset="0"/>
            </a:endParaRPr>
          </a:p>
          <a:p>
            <a:pPr marL="0" indent="0">
              <a:buFont typeface="Wingdings" panose="05000000000000000000" pitchFamily="2" charset="2"/>
              <a:buNone/>
            </a:pPr>
            <a:r>
              <a:rPr lang="en-CA" sz="1200" b="1" i="0" u="none" strike="noStrike" noProof="0" dirty="0">
                <a:solidFill>
                  <a:srgbClr val="000000"/>
                </a:solidFill>
                <a:effectLst/>
                <a:latin typeface="Arial" panose="020B0604020202020204" pitchFamily="34" charset="0"/>
                <a:cs typeface="Arial" panose="020B0604020202020204" pitchFamily="34" charset="0"/>
              </a:rPr>
              <a:t>Ask the students the following question: </a:t>
            </a:r>
            <a:r>
              <a:rPr lang="en-CA" sz="1200" b="1" noProof="0" dirty="0">
                <a:latin typeface="Arial" panose="020B0604020202020204" pitchFamily="34" charset="0"/>
                <a:cs typeface="Arial" panose="020B0604020202020204" pitchFamily="34" charset="0"/>
              </a:rPr>
              <a:t>Why did Quebec create the civil union? Why did it not permit same-sex couples to marry instead?</a:t>
            </a:r>
          </a:p>
          <a:p>
            <a:pPr marL="285750" indent="-285750">
              <a:buFont typeface="Wingdings" panose="05000000000000000000" pitchFamily="2" charset="2"/>
              <a:buChar char="q"/>
            </a:pPr>
            <a:endParaRPr lang="en-CA" sz="1200" b="0" noProof="0" dirty="0">
              <a:latin typeface="Arial" panose="020B0604020202020204" pitchFamily="34" charset="0"/>
              <a:cs typeface="Arial" panose="020B0604020202020204" pitchFamily="34" charset="0"/>
            </a:endParaRPr>
          </a:p>
          <a:p>
            <a:pPr marL="0" indent="0">
              <a:buFont typeface="Wingdings" panose="05000000000000000000" pitchFamily="2" charset="2"/>
              <a:buNone/>
            </a:pPr>
            <a:r>
              <a:rPr lang="en-CA" sz="1200" b="1" u="sng" noProof="0" dirty="0">
                <a:latin typeface="Arial" panose="020B0604020202020204" pitchFamily="34" charset="0"/>
                <a:cs typeface="Arial" panose="020B0604020202020204" pitchFamily="34" charset="0"/>
              </a:rPr>
              <a:t>Answer</a:t>
            </a:r>
            <a:r>
              <a:rPr lang="en-CA" sz="1200" b="1" u="none" noProof="0" dirty="0">
                <a:latin typeface="Arial" panose="020B0604020202020204" pitchFamily="34" charset="0"/>
                <a:cs typeface="Arial" panose="020B0604020202020204" pitchFamily="34" charset="0"/>
              </a:rPr>
              <a:t>: </a:t>
            </a:r>
            <a:r>
              <a:rPr lang="en-CA" sz="1200" b="0" u="none" noProof="0" dirty="0">
                <a:latin typeface="Arial" panose="020B0604020202020204" pitchFamily="34" charset="0"/>
                <a:cs typeface="Arial" panose="020B0604020202020204" pitchFamily="34" charset="0"/>
              </a:rPr>
              <a:t>M</a:t>
            </a:r>
            <a:r>
              <a:rPr lang="en-CA" sz="1200" b="0" noProof="0" dirty="0">
                <a:latin typeface="Arial" panose="020B0604020202020204" pitchFamily="34" charset="0"/>
                <a:cs typeface="Arial" panose="020B0604020202020204" pitchFamily="34" charset="0"/>
              </a:rPr>
              <a:t>arriage is a federal jurisdiction, not a provincial one! Therefore,</a:t>
            </a:r>
            <a:r>
              <a:rPr lang="en-CA" sz="1200" b="0" baseline="0" noProof="0" dirty="0">
                <a:latin typeface="Arial" panose="020B0604020202020204" pitchFamily="34" charset="0"/>
                <a:cs typeface="Arial" panose="020B0604020202020204" pitchFamily="34" charset="0"/>
              </a:rPr>
              <a:t> </a:t>
            </a:r>
            <a:r>
              <a:rPr lang="en-CA" sz="1200" b="0" noProof="0" dirty="0">
                <a:latin typeface="Arial" panose="020B0604020202020204" pitchFamily="34" charset="0"/>
                <a:cs typeface="Arial" panose="020B0604020202020204" pitchFamily="34" charset="0"/>
              </a:rPr>
              <a:t> the Parliament of Canada would have had to change</a:t>
            </a:r>
            <a:r>
              <a:rPr lang="en-CA" sz="1200" b="0" baseline="0" noProof="0" dirty="0">
                <a:latin typeface="Arial" panose="020B0604020202020204" pitchFamily="34" charset="0"/>
                <a:cs typeface="Arial" panose="020B0604020202020204" pitchFamily="34" charset="0"/>
              </a:rPr>
              <a:t> the rules and </a:t>
            </a:r>
            <a:r>
              <a:rPr lang="en-CA" sz="1200" b="0" noProof="0" dirty="0">
                <a:latin typeface="Arial" panose="020B0604020202020204" pitchFamily="34" charset="0"/>
                <a:cs typeface="Arial" panose="020B0604020202020204" pitchFamily="34" charset="0"/>
              </a:rPr>
              <a:t>allow same-sex couples to marry. Consequently, the National Assembly had to be creative in establishing a separate system for same-sex couples. Civil union offered them the same rights and responsibilities as married couples, without being married.</a:t>
            </a:r>
            <a:endParaRPr lang="en-CA" sz="1200" b="1" noProof="0" dirty="0">
              <a:latin typeface="Arial" panose="020B0604020202020204" pitchFamily="34" charset="0"/>
              <a:cs typeface="Arial" panose="020B0604020202020204" pitchFamily="34" charset="0"/>
            </a:endParaRPr>
          </a:p>
          <a:p>
            <a:pPr marL="0" indent="0">
              <a:buFont typeface="Wingdings" panose="05000000000000000000" pitchFamily="2" charset="2"/>
              <a:buNone/>
            </a:pPr>
            <a:endParaRPr lang="en-CA" sz="1200" noProof="0" dirty="0">
              <a:latin typeface="Arial" panose="020B0604020202020204" pitchFamily="34" charset="0"/>
              <a:ea typeface="+mn-lt"/>
              <a:cs typeface="Arial" panose="020B0604020202020204" pitchFamily="34" charset="0"/>
            </a:endParaRPr>
          </a:p>
          <a:p>
            <a:pPr marL="0" indent="0">
              <a:buFont typeface="Wingdings" panose="05000000000000000000" pitchFamily="2" charset="2"/>
              <a:buNone/>
            </a:pPr>
            <a:r>
              <a:rPr lang="en-CA" sz="1200" b="1" noProof="0" dirty="0">
                <a:latin typeface="Arial" panose="020B0604020202020204" pitchFamily="34" charset="0"/>
                <a:ea typeface="+mn-lt"/>
                <a:cs typeface="Arial" panose="020B0604020202020204" pitchFamily="34" charset="0"/>
              </a:rPr>
              <a:t>If necessary, ask the students the following question: Do you remember what “civil union” is?</a:t>
            </a:r>
          </a:p>
          <a:p>
            <a:pPr marL="0" indent="0">
              <a:buFont typeface="Wingdings" panose="05000000000000000000" pitchFamily="2" charset="2"/>
              <a:buNone/>
            </a:pPr>
            <a:endParaRPr lang="en-CA" sz="1200" noProof="0" dirty="0">
              <a:latin typeface="Arial" panose="020B0604020202020204" pitchFamily="34" charset="0"/>
              <a:ea typeface="+mn-lt"/>
              <a:cs typeface="Arial" panose="020B0604020202020204" pitchFamily="34" charset="0"/>
            </a:endParaRPr>
          </a:p>
          <a:p>
            <a:pPr marL="171450" indent="-171450">
              <a:buFont typeface="Wingdings" panose="05000000000000000000" pitchFamily="2" charset="2"/>
              <a:buChar char="q"/>
            </a:pPr>
            <a:r>
              <a:rPr lang="en-CA" sz="1200" noProof="0" dirty="0">
                <a:latin typeface="Arial" panose="020B0604020202020204" pitchFamily="34" charset="0"/>
                <a:ea typeface="+mn-lt"/>
                <a:cs typeface="Arial" panose="020B0604020202020204" pitchFamily="34" charset="0"/>
              </a:rPr>
              <a:t>Civil union is a type of union that’s almost identical to marriage. </a:t>
            </a:r>
          </a:p>
          <a:p>
            <a:pPr marL="171450" indent="-171450">
              <a:buFont typeface="Wingdings" panose="05000000000000000000" pitchFamily="2" charset="2"/>
              <a:buChar char="q"/>
            </a:pPr>
            <a:r>
              <a:rPr lang="en-CA" sz="1200" noProof="0" dirty="0">
                <a:latin typeface="Arial" panose="020B0604020202020204" pitchFamily="34" charset="0"/>
                <a:ea typeface="+mn-lt"/>
                <a:cs typeface="Arial" panose="020B0604020202020204" pitchFamily="34" charset="0"/>
              </a:rPr>
              <a:t>Couples in a civil union have the same rights and responsibilities as married couples. </a:t>
            </a:r>
          </a:p>
          <a:p>
            <a:pPr marL="628650" lvl="1" indent="-171450">
              <a:buFont typeface="Arial" panose="020B0604020202020204" pitchFamily="34" charset="0"/>
              <a:buChar char="•"/>
            </a:pPr>
            <a:r>
              <a:rPr lang="en-CA" sz="1200" noProof="0" dirty="0">
                <a:latin typeface="Arial" panose="020B0604020202020204" pitchFamily="34" charset="0"/>
                <a:ea typeface="+mn-lt"/>
                <a:cs typeface="Arial" panose="020B0604020202020204" pitchFamily="34" charset="0"/>
              </a:rPr>
              <a:t>For example: Duty to respect each other, fidelity, mutual</a:t>
            </a:r>
            <a:r>
              <a:rPr lang="en-CA" sz="1200" baseline="0" noProof="0" dirty="0">
                <a:latin typeface="Arial" panose="020B0604020202020204" pitchFamily="34" charset="0"/>
                <a:ea typeface="+mn-lt"/>
                <a:cs typeface="Arial" panose="020B0604020202020204" pitchFamily="34" charset="0"/>
              </a:rPr>
              <a:t> assistance</a:t>
            </a:r>
            <a:r>
              <a:rPr lang="en-CA" sz="1200" noProof="0" dirty="0">
                <a:latin typeface="Arial" panose="020B0604020202020204" pitchFamily="34" charset="0"/>
                <a:ea typeface="+mn-lt"/>
                <a:cs typeface="Arial" panose="020B0604020202020204" pitchFamily="34" charset="0"/>
              </a:rPr>
              <a:t>, right to alimony in the event of separation, etc.</a:t>
            </a:r>
          </a:p>
          <a:p>
            <a:endParaRPr lang="en-CA" sz="1200" b="1" noProof="0" dirty="0">
              <a:latin typeface="Arial" panose="020B0604020202020204" pitchFamily="34" charset="0"/>
              <a:cs typeface="Arial" panose="020B0604020202020204" pitchFamily="34" charset="0"/>
            </a:endParaRPr>
          </a:p>
          <a:p>
            <a:r>
              <a:rPr lang="en-CA" sz="1200" b="1" noProof="0" dirty="0">
                <a:latin typeface="Arial" panose="020B0604020202020204" pitchFamily="34" charset="0"/>
                <a:cs typeface="Arial" panose="020B0604020202020204" pitchFamily="34" charset="0"/>
              </a:rPr>
              <a:t>Sources:</a:t>
            </a:r>
            <a:endParaRPr lang="en-CA" sz="1200" noProof="0" dirty="0">
              <a:latin typeface="Arial" panose="020B0604020202020204" pitchFamily="34" charset="0"/>
              <a:cs typeface="Arial" panose="020B0604020202020204" pitchFamily="34" charset="0"/>
            </a:endParaRPr>
          </a:p>
          <a:p>
            <a:pPr marL="171450" indent="-171450">
              <a:buFont typeface="Arial,Sans-Serif"/>
              <a:buChar char="•"/>
              <a:defRPr/>
            </a:pPr>
            <a:r>
              <a:rPr lang="en-CA" sz="1200" i="1" kern="1200" noProof="0" dirty="0">
                <a:solidFill>
                  <a:schemeClr val="tx1"/>
                </a:solidFill>
                <a:effectLst/>
                <a:latin typeface="Arial" panose="020B0604020202020204" pitchFamily="34" charset="0"/>
                <a:ea typeface="+mn-ea"/>
                <a:cs typeface="Arial" panose="020B0604020202020204" pitchFamily="34" charset="0"/>
              </a:rPr>
              <a:t>Loi </a:t>
            </a:r>
            <a:r>
              <a:rPr lang="en-CA" sz="1200" i="1" kern="1200" noProof="0" dirty="0" err="1">
                <a:solidFill>
                  <a:schemeClr val="tx1"/>
                </a:solidFill>
                <a:effectLst/>
                <a:latin typeface="Arial" panose="020B0604020202020204" pitchFamily="34" charset="0"/>
                <a:ea typeface="+mn-ea"/>
                <a:cs typeface="Arial" panose="020B0604020202020204" pitchFamily="34" charset="0"/>
              </a:rPr>
              <a:t>instituant</a:t>
            </a:r>
            <a:r>
              <a:rPr lang="en-CA" sz="1200" i="1" kern="1200" noProof="0" dirty="0">
                <a:solidFill>
                  <a:schemeClr val="tx1"/>
                </a:solidFill>
                <a:effectLst/>
                <a:latin typeface="Arial" panose="020B0604020202020204" pitchFamily="34" charset="0"/>
                <a:ea typeface="+mn-ea"/>
                <a:cs typeface="Arial" panose="020B0604020202020204" pitchFamily="34" charset="0"/>
              </a:rPr>
              <a:t> </a:t>
            </a:r>
            <a:r>
              <a:rPr lang="en-CA" sz="1200" i="1" kern="1200" noProof="0" dirty="0" err="1">
                <a:solidFill>
                  <a:schemeClr val="tx1"/>
                </a:solidFill>
                <a:effectLst/>
                <a:latin typeface="Arial" panose="020B0604020202020204" pitchFamily="34" charset="0"/>
                <a:ea typeface="+mn-ea"/>
                <a:cs typeface="Arial" panose="020B0604020202020204" pitchFamily="34" charset="0"/>
              </a:rPr>
              <a:t>l’union</a:t>
            </a:r>
            <a:r>
              <a:rPr lang="en-CA" sz="1200" i="1" kern="1200" noProof="0" dirty="0">
                <a:solidFill>
                  <a:schemeClr val="tx1"/>
                </a:solidFill>
                <a:effectLst/>
                <a:latin typeface="Arial" panose="020B0604020202020204" pitchFamily="34" charset="0"/>
                <a:ea typeface="+mn-ea"/>
                <a:cs typeface="Arial" panose="020B0604020202020204" pitchFamily="34" charset="0"/>
              </a:rPr>
              <a:t> civile et </a:t>
            </a:r>
            <a:r>
              <a:rPr lang="en-CA" sz="1200" i="1" kern="1200" noProof="0" dirty="0" err="1">
                <a:solidFill>
                  <a:schemeClr val="tx1"/>
                </a:solidFill>
                <a:effectLst/>
                <a:latin typeface="Arial" panose="020B0604020202020204" pitchFamily="34" charset="0"/>
                <a:ea typeface="+mn-ea"/>
                <a:cs typeface="Arial" panose="020B0604020202020204" pitchFamily="34" charset="0"/>
              </a:rPr>
              <a:t>établissant</a:t>
            </a:r>
            <a:r>
              <a:rPr lang="en-CA" sz="1200" i="1" kern="1200" noProof="0" dirty="0">
                <a:solidFill>
                  <a:schemeClr val="tx1"/>
                </a:solidFill>
                <a:effectLst/>
                <a:latin typeface="Arial" panose="020B0604020202020204" pitchFamily="34" charset="0"/>
                <a:ea typeface="+mn-ea"/>
                <a:cs typeface="Arial" panose="020B0604020202020204" pitchFamily="34" charset="0"/>
              </a:rPr>
              <a:t> de </a:t>
            </a:r>
            <a:r>
              <a:rPr lang="en-CA" sz="1200" i="1" kern="1200" noProof="0" dirty="0" err="1">
                <a:solidFill>
                  <a:schemeClr val="tx1"/>
                </a:solidFill>
                <a:effectLst/>
                <a:latin typeface="Arial" panose="020B0604020202020204" pitchFamily="34" charset="0"/>
                <a:ea typeface="+mn-ea"/>
                <a:cs typeface="Arial" panose="020B0604020202020204" pitchFamily="34" charset="0"/>
              </a:rPr>
              <a:t>nouvelles</a:t>
            </a:r>
            <a:r>
              <a:rPr lang="en-CA" sz="1200" i="1" kern="1200" noProof="0" dirty="0">
                <a:solidFill>
                  <a:schemeClr val="tx1"/>
                </a:solidFill>
                <a:effectLst/>
                <a:latin typeface="Arial" panose="020B0604020202020204" pitchFamily="34" charset="0"/>
                <a:ea typeface="+mn-ea"/>
                <a:cs typeface="Arial" panose="020B0604020202020204" pitchFamily="34" charset="0"/>
              </a:rPr>
              <a:t> </a:t>
            </a:r>
            <a:r>
              <a:rPr lang="en-CA" sz="1200" i="1" kern="1200" noProof="0" dirty="0" err="1">
                <a:solidFill>
                  <a:schemeClr val="tx1"/>
                </a:solidFill>
                <a:effectLst/>
                <a:latin typeface="Arial" panose="020B0604020202020204" pitchFamily="34" charset="0"/>
                <a:ea typeface="+mn-ea"/>
                <a:cs typeface="Arial" panose="020B0604020202020204" pitchFamily="34" charset="0"/>
              </a:rPr>
              <a:t>règles</a:t>
            </a:r>
            <a:r>
              <a:rPr lang="en-CA" sz="1200" i="1" kern="1200" noProof="0" dirty="0">
                <a:solidFill>
                  <a:schemeClr val="tx1"/>
                </a:solidFill>
                <a:effectLst/>
                <a:latin typeface="Arial" panose="020B0604020202020204" pitchFamily="34" charset="0"/>
                <a:ea typeface="+mn-ea"/>
                <a:cs typeface="Arial" panose="020B0604020202020204" pitchFamily="34" charset="0"/>
              </a:rPr>
              <a:t> de filiation, </a:t>
            </a:r>
            <a:r>
              <a:rPr lang="en-CA" sz="1200" kern="1200" noProof="0" dirty="0">
                <a:solidFill>
                  <a:schemeClr val="tx1"/>
                </a:solidFill>
                <a:effectLst/>
                <a:latin typeface="Arial" panose="020B0604020202020204" pitchFamily="34" charset="0"/>
                <a:ea typeface="+mn-ea"/>
                <a:cs typeface="Arial" panose="020B0604020202020204" pitchFamily="34" charset="0"/>
              </a:rPr>
              <a:t>LQ 2002, c 6</a:t>
            </a:r>
            <a:r>
              <a:rPr lang="en-CA" sz="1200" noProof="0" dirty="0">
                <a:latin typeface="Arial" panose="020B0604020202020204" pitchFamily="34" charset="0"/>
                <a:cs typeface="Arial" panose="020B0604020202020204" pitchFamily="34" charset="0"/>
              </a:rPr>
              <a:t>, art 30 (</a:t>
            </a:r>
            <a:r>
              <a:rPr lang="en-CA" sz="1200" noProof="0" dirty="0" err="1">
                <a:latin typeface="Arial" panose="020B0604020202020204" pitchFamily="34" charset="0"/>
                <a:cs typeface="Arial" panose="020B0604020202020204" pitchFamily="34" charset="0"/>
              </a:rPr>
              <a:t>règles</a:t>
            </a:r>
            <a:r>
              <a:rPr lang="en-CA" sz="1200" noProof="0" dirty="0">
                <a:latin typeface="Arial" panose="020B0604020202020204" pitchFamily="34" charset="0"/>
                <a:cs typeface="Arial" panose="020B0604020202020204" pitchFamily="34" charset="0"/>
              </a:rPr>
              <a:t> sur la filiation </a:t>
            </a:r>
            <a:r>
              <a:rPr lang="en-CA" sz="1200" noProof="0" dirty="0" err="1">
                <a:latin typeface="Arial" panose="020B0604020202020204" pitchFamily="34" charset="0"/>
                <a:cs typeface="Arial" panose="020B0604020202020204" pitchFamily="34" charset="0"/>
              </a:rPr>
              <a:t>en</a:t>
            </a:r>
            <a:r>
              <a:rPr lang="en-CA" sz="1200" noProof="0" dirty="0">
                <a:latin typeface="Arial" panose="020B0604020202020204" pitchFamily="34" charset="0"/>
                <a:cs typeface="Arial" panose="020B0604020202020204" pitchFamily="34" charset="0"/>
              </a:rPr>
              <a:t> </a:t>
            </a:r>
            <a:r>
              <a:rPr lang="en-CA" sz="1200" noProof="0" dirty="0" err="1">
                <a:latin typeface="Arial" panose="020B0604020202020204" pitchFamily="34" charset="0"/>
                <a:cs typeface="Arial" panose="020B0604020202020204" pitchFamily="34" charset="0"/>
              </a:rPr>
              <a:t>cas</a:t>
            </a:r>
            <a:r>
              <a:rPr lang="en-CA" sz="1200" noProof="0" dirty="0">
                <a:latin typeface="Arial" panose="020B0604020202020204" pitchFamily="34" charset="0"/>
                <a:cs typeface="Arial" panose="020B0604020202020204" pitchFamily="34" charset="0"/>
              </a:rPr>
              <a:t> de </a:t>
            </a:r>
            <a:r>
              <a:rPr lang="en-CA" sz="1200" noProof="0" dirty="0" err="1">
                <a:latin typeface="Arial" panose="020B0604020202020204" pitchFamily="34" charset="0"/>
                <a:cs typeface="Arial" panose="020B0604020202020204" pitchFamily="34" charset="0"/>
              </a:rPr>
              <a:t>procréation</a:t>
            </a:r>
            <a:r>
              <a:rPr lang="en-CA" sz="1200" noProof="0" dirty="0">
                <a:latin typeface="Arial" panose="020B0604020202020204" pitchFamily="34" charset="0"/>
                <a:cs typeface="Arial" panose="020B0604020202020204" pitchFamily="34" charset="0"/>
              </a:rPr>
              <a:t> </a:t>
            </a:r>
            <a:r>
              <a:rPr lang="en-CA" sz="1200" noProof="0" dirty="0" err="1">
                <a:latin typeface="Arial" panose="020B0604020202020204" pitchFamily="34" charset="0"/>
                <a:cs typeface="Arial" panose="020B0604020202020204" pitchFamily="34" charset="0"/>
              </a:rPr>
              <a:t>assistée</a:t>
            </a:r>
            <a:r>
              <a:rPr lang="en-CA" sz="1200" noProof="0" dirty="0">
                <a:latin typeface="Arial" panose="020B0604020202020204" pitchFamily="34" charset="0"/>
                <a:cs typeface="Arial" panose="020B0604020202020204" pitchFamily="34" charset="0"/>
              </a:rPr>
              <a:t>), art 34 (filiation </a:t>
            </a:r>
            <a:r>
              <a:rPr lang="en-CA" sz="1200" noProof="0" dirty="0" err="1">
                <a:latin typeface="Arial" panose="020B0604020202020204" pitchFamily="34" charset="0"/>
                <a:cs typeface="Arial" panose="020B0604020202020204" pitchFamily="34" charset="0"/>
              </a:rPr>
              <a:t>en</a:t>
            </a:r>
            <a:r>
              <a:rPr lang="en-CA" sz="1200" noProof="0" dirty="0">
                <a:latin typeface="Arial" panose="020B0604020202020204" pitchFamily="34" charset="0"/>
                <a:cs typeface="Arial" panose="020B0604020202020204" pitchFamily="34" charset="0"/>
              </a:rPr>
              <a:t> </a:t>
            </a:r>
            <a:r>
              <a:rPr lang="en-CA" sz="1200" noProof="0" dirty="0" err="1">
                <a:latin typeface="Arial" panose="020B0604020202020204" pitchFamily="34" charset="0"/>
                <a:cs typeface="Arial" panose="020B0604020202020204" pitchFamily="34" charset="0"/>
              </a:rPr>
              <a:t>cas</a:t>
            </a:r>
            <a:r>
              <a:rPr lang="en-CA" sz="1200" noProof="0" dirty="0">
                <a:latin typeface="Arial" panose="020B0604020202020204" pitchFamily="34" charset="0"/>
                <a:cs typeface="Arial" panose="020B0604020202020204" pitchFamily="34" charset="0"/>
              </a:rPr>
              <a:t> </a:t>
            </a:r>
            <a:r>
              <a:rPr lang="en-CA" sz="1200" noProof="0" dirty="0" err="1">
                <a:latin typeface="Arial" panose="020B0604020202020204" pitchFamily="34" charset="0"/>
                <a:cs typeface="Arial" panose="020B0604020202020204" pitchFamily="34" charset="0"/>
              </a:rPr>
              <a:t>d'adoption</a:t>
            </a:r>
            <a:r>
              <a:rPr lang="en-CA" sz="1200" noProof="0" dirty="0">
                <a:latin typeface="Arial" panose="020B0604020202020204" pitchFamily="34" charset="0"/>
                <a:cs typeface="Arial" panose="020B0604020202020204" pitchFamily="34" charset="0"/>
              </a:rPr>
              <a:t>).</a:t>
            </a:r>
            <a:endParaRPr lang="en-CA" sz="1200" kern="1200" noProof="0" dirty="0">
              <a:solidFill>
                <a:schemeClr val="tx1"/>
              </a:solidFill>
              <a:effectLst/>
              <a:latin typeface="Arial" panose="020B0604020202020204" pitchFamily="34" charset="0"/>
              <a:cs typeface="Arial" panose="020B0604020202020204" pitchFamily="34" charset="0"/>
            </a:endParaRPr>
          </a:p>
          <a:p>
            <a:pPr marL="171450" indent="-171450">
              <a:buFont typeface="Arial,Sans-Serif"/>
              <a:buChar char="•"/>
              <a:defRPr/>
            </a:pPr>
            <a:r>
              <a:rPr lang="en-CA" sz="1200" i="1" noProof="0" dirty="0">
                <a:effectLst/>
                <a:latin typeface="Arial" panose="020B0604020202020204" pitchFamily="34" charset="0"/>
                <a:cs typeface="Arial" panose="020B0604020202020204" pitchFamily="34" charset="0"/>
              </a:rPr>
              <a:t>Code civil du Québec</a:t>
            </a:r>
            <a:r>
              <a:rPr lang="en-CA" sz="1200" noProof="0" dirty="0">
                <a:effectLst/>
                <a:latin typeface="Arial" panose="020B0604020202020204" pitchFamily="34" charset="0"/>
                <a:cs typeface="Arial" panose="020B0604020202020204" pitchFamily="34" charset="0"/>
              </a:rPr>
              <a:t>, RLRQ c CCQ-1991, art 121.1 à 121.3., 521.1 à 521.19 et 538 à 542</a:t>
            </a:r>
            <a:r>
              <a:rPr lang="en-CA" sz="1200" noProof="0" dirty="0">
                <a:latin typeface="Arial" panose="020B0604020202020204" pitchFamily="34" charset="0"/>
                <a:cs typeface="Arial" panose="020B0604020202020204" pitchFamily="34" charset="0"/>
              </a:rPr>
              <a:t>, 578.1.</a:t>
            </a:r>
            <a:endParaRPr lang="en-CA" sz="1200" noProof="0" dirty="0">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CA" sz="1200" i="1" u="none" kern="1200" noProof="0" dirty="0">
                <a:solidFill>
                  <a:schemeClr val="tx1"/>
                </a:solidFill>
                <a:effectLst/>
                <a:latin typeface="Arial" panose="020B0604020202020204" pitchFamily="34" charset="0"/>
                <a:ea typeface="+mn-ea"/>
                <a:cs typeface="Arial" panose="020B0604020202020204" pitchFamily="34" charset="0"/>
              </a:rPr>
              <a:t>Loi sur </a:t>
            </a:r>
            <a:r>
              <a:rPr lang="en-CA" sz="1200" i="1" noProof="0" dirty="0">
                <a:latin typeface="Arial" panose="020B0604020202020204" pitchFamily="34" charset="0"/>
                <a:cs typeface="Arial" panose="020B0604020202020204" pitchFamily="34" charset="0"/>
              </a:rPr>
              <a:t>le</a:t>
            </a:r>
            <a:r>
              <a:rPr lang="en-CA" sz="1200" i="1" u="none" kern="1200" noProof="0" dirty="0">
                <a:solidFill>
                  <a:schemeClr val="tx1"/>
                </a:solidFill>
                <a:effectLst/>
                <a:latin typeface="Arial" panose="020B0604020202020204" pitchFamily="34" charset="0"/>
                <a:ea typeface="+mn-ea"/>
                <a:cs typeface="Arial" panose="020B0604020202020204" pitchFamily="34" charset="0"/>
              </a:rPr>
              <a:t> </a:t>
            </a:r>
            <a:r>
              <a:rPr lang="en-CA" sz="1200" i="1" u="none" kern="1200" noProof="0" dirty="0" err="1">
                <a:solidFill>
                  <a:schemeClr val="tx1"/>
                </a:solidFill>
                <a:effectLst/>
                <a:latin typeface="Arial" panose="020B0604020202020204" pitchFamily="34" charset="0"/>
                <a:ea typeface="+mn-ea"/>
                <a:cs typeface="Arial" panose="020B0604020202020204" pitchFamily="34" charset="0"/>
              </a:rPr>
              <a:t>mariage</a:t>
            </a:r>
            <a:r>
              <a:rPr lang="en-CA" sz="1200" i="1" u="none" kern="1200" noProof="0" dirty="0">
                <a:solidFill>
                  <a:schemeClr val="tx1"/>
                </a:solidFill>
                <a:effectLst/>
                <a:latin typeface="Arial" panose="020B0604020202020204" pitchFamily="34" charset="0"/>
                <a:ea typeface="+mn-ea"/>
                <a:cs typeface="Arial" panose="020B0604020202020204" pitchFamily="34" charset="0"/>
              </a:rPr>
              <a:t> civil, </a:t>
            </a:r>
            <a:r>
              <a:rPr lang="en-CA" sz="1200" kern="1200" noProof="0" dirty="0">
                <a:solidFill>
                  <a:schemeClr val="tx1"/>
                </a:solidFill>
                <a:effectLst/>
                <a:latin typeface="Arial" panose="020B0604020202020204" pitchFamily="34" charset="0"/>
                <a:ea typeface="+mn-ea"/>
                <a:cs typeface="Arial" panose="020B0604020202020204" pitchFamily="34" charset="0"/>
              </a:rPr>
              <a:t>LC 2005, c 33.</a:t>
            </a:r>
            <a:endParaRPr lang="en-CA" sz="1200" noProof="0" dirty="0">
              <a:effectLst/>
              <a:latin typeface="Arial" panose="020B0604020202020204" pitchFamily="34" charset="0"/>
              <a:cs typeface="Arial" panose="020B0604020202020204" pitchFamily="34" charset="0"/>
            </a:endParaRPr>
          </a:p>
          <a:p>
            <a:pPr marL="171450" indent="-171450">
              <a:buFont typeface="Arial,Sans-Serif"/>
              <a:buChar char="•"/>
              <a:defRPr/>
            </a:pPr>
            <a:r>
              <a:rPr lang="en-CA" sz="1200" noProof="0" dirty="0">
                <a:latin typeface="Arial" panose="020B0604020202020204" pitchFamily="34" charset="0"/>
                <a:cs typeface="Arial" panose="020B0604020202020204" pitchFamily="34" charset="0"/>
              </a:rPr>
              <a:t>Andrea </a:t>
            </a:r>
            <a:r>
              <a:rPr lang="en-CA" sz="1200" noProof="0" dirty="0" err="1">
                <a:latin typeface="Arial" panose="020B0604020202020204" pitchFamily="34" charset="0"/>
                <a:cs typeface="Arial" panose="020B0604020202020204" pitchFamily="34" charset="0"/>
              </a:rPr>
              <a:t>Batiston</a:t>
            </a:r>
            <a:r>
              <a:rPr lang="en-CA" sz="1200" noProof="0" dirty="0">
                <a:latin typeface="Arial" panose="020B0604020202020204" pitchFamily="34" charset="0"/>
                <a:cs typeface="Arial" panose="020B0604020202020204" pitchFamily="34" charset="0"/>
              </a:rPr>
              <a:t>, "The Legal History of Same-Sex Marriage in Canada" (2014) 39:1 Canadian Law Library Review 8: </a:t>
            </a:r>
            <a:r>
              <a:rPr lang="en-CA" sz="1200" noProof="0" dirty="0">
                <a:latin typeface="Arial" panose="020B0604020202020204" pitchFamily="34" charset="0"/>
                <a:cs typeface="Arial" panose="020B0604020202020204" pitchFamily="34" charset="0"/>
                <a:hlinkClick r:id="rId3"/>
              </a:rPr>
              <a:t>JuriBistro UNIK - CAIJ</a:t>
            </a:r>
            <a:r>
              <a:rPr lang="en-CA" sz="1200" noProof="0" dirty="0">
                <a:latin typeface="Arial" panose="020B0604020202020204" pitchFamily="34" charset="0"/>
                <a:cs typeface="Arial" panose="020B0604020202020204" pitchFamily="34" charset="0"/>
              </a:rPr>
              <a:t> </a:t>
            </a:r>
          </a:p>
          <a:p>
            <a:pPr marL="171450" indent="-171450">
              <a:buFont typeface="Arial,Sans-Serif"/>
              <a:buChar char="•"/>
              <a:defRPr/>
            </a:pPr>
            <a:r>
              <a:rPr lang="en-CA" sz="1200" noProof="0" dirty="0">
                <a:effectLst/>
                <a:latin typeface="Arial" panose="020B0604020202020204" pitchFamily="34" charset="0"/>
                <a:ea typeface="Calibri"/>
                <a:cs typeface="Arial" panose="020B0604020202020204" pitchFamily="34" charset="0"/>
              </a:rPr>
              <a:t>Isabelle Côté et Kevin Lavoie, </a:t>
            </a:r>
            <a:r>
              <a:rPr lang="en-CA" sz="1200" i="1" noProof="0" dirty="0">
                <a:effectLst/>
                <a:latin typeface="Arial" panose="020B0604020202020204" pitchFamily="34" charset="0"/>
                <a:ea typeface="Calibri"/>
                <a:cs typeface="Arial" panose="020B0604020202020204" pitchFamily="34" charset="0"/>
              </a:rPr>
              <a:t>La reconnaissance de </a:t>
            </a:r>
            <a:r>
              <a:rPr lang="en-CA" sz="1200" i="1" noProof="0" dirty="0" err="1">
                <a:effectLst/>
                <a:latin typeface="Arial" panose="020B0604020202020204" pitchFamily="34" charset="0"/>
                <a:ea typeface="Calibri"/>
                <a:cs typeface="Arial" panose="020B0604020202020204" pitchFamily="34" charset="0"/>
              </a:rPr>
              <a:t>l’homoparenté</a:t>
            </a:r>
            <a:r>
              <a:rPr lang="en-CA" sz="1200" i="1" noProof="0" dirty="0">
                <a:effectLst/>
                <a:latin typeface="Arial" panose="020B0604020202020204" pitchFamily="34" charset="0"/>
                <a:ea typeface="Calibri"/>
                <a:cs typeface="Arial" panose="020B0604020202020204" pitchFamily="34" charset="0"/>
              </a:rPr>
              <a:t> au Québec: </a:t>
            </a:r>
            <a:r>
              <a:rPr lang="en-CA" sz="1200" i="1" noProof="0" dirty="0" err="1">
                <a:effectLst/>
                <a:latin typeface="Arial" panose="020B0604020202020204" pitchFamily="34" charset="0"/>
                <a:ea typeface="Calibri"/>
                <a:cs typeface="Arial" panose="020B0604020202020204" pitchFamily="34" charset="0"/>
              </a:rPr>
              <a:t>Lorsque</a:t>
            </a:r>
            <a:r>
              <a:rPr lang="en-CA" sz="1200" i="1" noProof="0" dirty="0">
                <a:effectLst/>
                <a:latin typeface="Arial" panose="020B0604020202020204" pitchFamily="34" charset="0"/>
                <a:ea typeface="Calibri"/>
                <a:cs typeface="Arial" panose="020B0604020202020204" pitchFamily="34" charset="0"/>
              </a:rPr>
              <a:t> les </a:t>
            </a:r>
            <a:r>
              <a:rPr lang="en-CA" sz="1200" i="1" noProof="0" dirty="0" err="1">
                <a:effectLst/>
                <a:latin typeface="Arial" panose="020B0604020202020204" pitchFamily="34" charset="0"/>
                <a:ea typeface="Calibri"/>
                <a:cs typeface="Arial" panose="020B0604020202020204" pitchFamily="34" charset="0"/>
              </a:rPr>
              <a:t>stratégies</a:t>
            </a:r>
            <a:r>
              <a:rPr lang="en-CA" sz="1200" i="1" noProof="0" dirty="0">
                <a:effectLst/>
                <a:latin typeface="Arial" panose="020B0604020202020204" pitchFamily="34" charset="0"/>
                <a:ea typeface="Calibri"/>
                <a:cs typeface="Arial" panose="020B0604020202020204" pitchFamily="34" charset="0"/>
              </a:rPr>
              <a:t> de mobilisation de la </a:t>
            </a:r>
            <a:r>
              <a:rPr lang="en-CA" sz="1200" i="1" noProof="0" dirty="0" err="1">
                <a:effectLst/>
                <a:latin typeface="Arial" panose="020B0604020202020204" pitchFamily="34" charset="0"/>
                <a:ea typeface="Calibri"/>
                <a:cs typeface="Arial" panose="020B0604020202020204" pitchFamily="34" charset="0"/>
              </a:rPr>
              <a:t>communauté</a:t>
            </a:r>
            <a:r>
              <a:rPr lang="en-CA" sz="1200" i="1" noProof="0" dirty="0">
                <a:effectLst/>
                <a:latin typeface="Arial" panose="020B0604020202020204" pitchFamily="34" charset="0"/>
                <a:ea typeface="Calibri"/>
                <a:cs typeface="Arial" panose="020B0604020202020204" pitchFamily="34" charset="0"/>
              </a:rPr>
              <a:t> </a:t>
            </a:r>
            <a:r>
              <a:rPr lang="en-CA" sz="1200" i="1" noProof="0" dirty="0" err="1">
                <a:effectLst/>
                <a:latin typeface="Arial" panose="020B0604020202020204" pitchFamily="34" charset="0"/>
                <a:ea typeface="Calibri"/>
                <a:cs typeface="Arial" panose="020B0604020202020204" pitchFamily="34" charset="0"/>
              </a:rPr>
              <a:t>rencontrent</a:t>
            </a:r>
            <a:r>
              <a:rPr lang="en-CA" sz="1200" i="1" noProof="0" dirty="0">
                <a:effectLst/>
                <a:latin typeface="Arial" panose="020B0604020202020204" pitchFamily="34" charset="0"/>
                <a:ea typeface="Calibri"/>
                <a:cs typeface="Arial" panose="020B0604020202020204" pitchFamily="34" charset="0"/>
              </a:rPr>
              <a:t> </a:t>
            </a:r>
            <a:r>
              <a:rPr lang="en-CA" sz="1200" i="1" noProof="0" dirty="0" err="1">
                <a:effectLst/>
                <a:latin typeface="Arial" panose="020B0604020202020204" pitchFamily="34" charset="0"/>
                <a:ea typeface="Calibri"/>
                <a:cs typeface="Arial" panose="020B0604020202020204" pitchFamily="34" charset="0"/>
              </a:rPr>
              <a:t>l’avant-gardisme</a:t>
            </a:r>
            <a:r>
              <a:rPr lang="en-CA" sz="1200" i="1" noProof="0" dirty="0">
                <a:effectLst/>
                <a:latin typeface="Arial" panose="020B0604020202020204" pitchFamily="34" charset="0"/>
                <a:ea typeface="Calibri"/>
                <a:cs typeface="Arial" panose="020B0604020202020204" pitchFamily="34" charset="0"/>
              </a:rPr>
              <a:t> de </a:t>
            </a:r>
            <a:r>
              <a:rPr lang="en-CA" sz="1200" i="1" noProof="0" dirty="0" err="1">
                <a:effectLst/>
                <a:latin typeface="Arial" panose="020B0604020202020204" pitchFamily="34" charset="0"/>
                <a:ea typeface="Calibri"/>
                <a:cs typeface="Arial" panose="020B0604020202020204" pitchFamily="34" charset="0"/>
              </a:rPr>
              <a:t>l’État</a:t>
            </a:r>
            <a:r>
              <a:rPr lang="en-CA" sz="1200" i="1" noProof="0" dirty="0">
                <a:effectLst/>
                <a:latin typeface="Arial" panose="020B0604020202020204" pitchFamily="34" charset="0"/>
                <a:ea typeface="Calibri"/>
                <a:cs typeface="Arial" panose="020B0604020202020204" pitchFamily="34" charset="0"/>
              </a:rPr>
              <a:t> </a:t>
            </a:r>
            <a:r>
              <a:rPr lang="en-CA" sz="1200" i="0" noProof="0" dirty="0">
                <a:effectLst/>
                <a:latin typeface="Arial" panose="020B0604020202020204" pitchFamily="34" charset="0"/>
                <a:ea typeface="Calibri"/>
                <a:cs typeface="Arial" panose="020B0604020202020204" pitchFamily="34" charset="0"/>
              </a:rPr>
              <a:t>(2018) no 126 à p 21. </a:t>
            </a:r>
            <a:endParaRPr lang="en-CA" sz="1200" i="1" noProof="0" dirty="0">
              <a:effectLst/>
              <a:latin typeface="Arial" panose="020B0604020202020204" pitchFamily="34" charset="0"/>
              <a:ea typeface="Calibri"/>
              <a:cs typeface="Arial" panose="020B0604020202020204" pitchFamily="34" charset="0"/>
            </a:endParaRPr>
          </a:p>
          <a:p>
            <a:pPr marL="0" indent="0">
              <a:buFont typeface="Arial,Sans-Serif"/>
              <a:buNone/>
            </a:pPr>
            <a:endParaRPr lang="en-CA" sz="1200" noProof="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CFD6638E-F0C5-4DB6-974E-C04E7D80AB38}" type="slidenum">
              <a:rPr lang="fr-FR"/>
              <a:t>28</a:t>
            </a:fld>
            <a:endParaRPr lang="fr-FR"/>
          </a:p>
        </p:txBody>
      </p:sp>
    </p:spTree>
    <p:extLst>
      <p:ext uri="{BB962C8B-B14F-4D97-AF65-F5344CB8AC3E}">
        <p14:creationId xmlns:p14="http://schemas.microsoft.com/office/powerpoint/2010/main" val="15321371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CA"/>
          </a:p>
        </p:txBody>
      </p:sp>
      <p:sp>
        <p:nvSpPr>
          <p:cNvPr id="3" name="Espace réservé des notes 2"/>
          <p:cNvSpPr>
            <a:spLocks noGrp="1"/>
          </p:cNvSpPr>
          <p:nvPr>
            <p:ph type="body" idx="1"/>
          </p:nvPr>
        </p:nvSpPr>
        <p:spPr/>
        <p:txBody>
          <a:bodyPr/>
          <a:lstStyle/>
          <a:p>
            <a:r>
              <a:rPr lang="en-CA" sz="1200" b="1" i="0" u="none" strike="noStrike" noProof="0" dirty="0">
                <a:solidFill>
                  <a:srgbClr val="000000"/>
                </a:solidFill>
                <a:effectLst/>
                <a:latin typeface="Arial" panose="020B0604020202020204" pitchFamily="34" charset="0"/>
                <a:cs typeface="Arial" panose="020B0604020202020204" pitchFamily="34" charset="0"/>
              </a:rPr>
              <a:t>NOTES TO THE TEACHER</a:t>
            </a:r>
          </a:p>
          <a:p>
            <a:pPr marL="171450" indent="-171450">
              <a:buFont typeface="Wingdings" panose="05000000000000000000" pitchFamily="2" charset="2"/>
              <a:buChar char="q"/>
            </a:pPr>
            <a:endParaRPr lang="en-CA" sz="1200" b="1" i="0" u="none" strike="noStrike" noProof="0" dirty="0">
              <a:solidFill>
                <a:srgbClr val="000000"/>
              </a:solidFill>
              <a:effectLst/>
              <a:latin typeface="Arial" panose="020B0604020202020204" pitchFamily="34" charset="0"/>
              <a:cs typeface="Arial" panose="020B0604020202020204" pitchFamily="34" charset="0"/>
            </a:endParaRPr>
          </a:p>
          <a:p>
            <a:pPr marL="605790" lvl="1" indent="-285750">
              <a:lnSpc>
                <a:spcPct val="100000"/>
              </a:lnSpc>
              <a:spcBef>
                <a:spcPts val="1200"/>
              </a:spcBef>
              <a:buFont typeface="Arial"/>
              <a:buChar char="•"/>
            </a:pPr>
            <a:r>
              <a:rPr lang="en-CA" sz="1200" noProof="0" dirty="0">
                <a:latin typeface="Arial" panose="020B0604020202020204" pitchFamily="34" charset="0"/>
                <a:ea typeface="+mn-lt"/>
                <a:cs typeface="Arial" panose="020B0604020202020204" pitchFamily="34" charset="0"/>
              </a:rPr>
              <a:t>Under the same law, the Quebec government allows two same-sex parents to adopt a child.</a:t>
            </a:r>
          </a:p>
          <a:p>
            <a:pPr marL="605790" lvl="1" indent="-285750">
              <a:lnSpc>
                <a:spcPct val="100000"/>
              </a:lnSpc>
              <a:spcBef>
                <a:spcPts val="1200"/>
              </a:spcBef>
              <a:buFont typeface="Arial"/>
              <a:buChar char="•"/>
            </a:pPr>
            <a:r>
              <a:rPr lang="en-CA" sz="1200" noProof="0" dirty="0">
                <a:latin typeface="Arial" panose="020B0604020202020204" pitchFamily="34" charset="0"/>
                <a:ea typeface="+mn-lt"/>
                <a:cs typeface="Arial" panose="020B0604020202020204" pitchFamily="34" charset="0"/>
              </a:rPr>
              <a:t>Two women can also conceive a child with a sperm donation. They now have the right to enter their names on the child’s birth certificate.</a:t>
            </a:r>
            <a:endParaRPr lang="en-CA" sz="1200" u="sng" noProof="0" dirty="0">
              <a:latin typeface="Arial" panose="020B0604020202020204" pitchFamily="34" charset="0"/>
              <a:ea typeface="Calibri" panose="020F0502020204030204"/>
              <a:cs typeface="Arial" panose="020B0604020202020204" pitchFamily="34" charset="0"/>
            </a:endParaRPr>
          </a:p>
          <a:p>
            <a:pPr rtl="0" fontAlgn="base"/>
            <a:r>
              <a:rPr lang="en-CA" sz="1200" b="0" i="0" kern="1200" noProof="0" dirty="0">
                <a:solidFill>
                  <a:schemeClr val="tx1"/>
                </a:solidFill>
                <a:effectLst/>
                <a:latin typeface="Arial" panose="020B0604020202020204" pitchFamily="34" charset="0"/>
                <a:ea typeface="+mn-ea"/>
                <a:cs typeface="Arial" panose="020B0604020202020204" pitchFamily="34" charset="0"/>
              </a:rPr>
              <a:t>​</a:t>
            </a:r>
          </a:p>
          <a:p>
            <a:pPr rtl="0" fontAlgn="base"/>
            <a:r>
              <a:rPr lang="en-CA" sz="1200" b="0" i="0" kern="1200" noProof="0" dirty="0">
                <a:solidFill>
                  <a:schemeClr val="tx1"/>
                </a:solidFill>
                <a:effectLst/>
                <a:latin typeface="Arial" panose="020B0604020202020204" pitchFamily="34" charset="0"/>
                <a:ea typeface="+mn-ea"/>
                <a:cs typeface="Arial" panose="020B0604020202020204" pitchFamily="34" charset="0"/>
              </a:rPr>
              <a:t>​</a:t>
            </a:r>
          </a:p>
          <a:p>
            <a:pPr rtl="0" fontAlgn="base"/>
            <a:r>
              <a:rPr lang="en-CA" sz="1200" b="1" i="0" u="none" strike="noStrike" kern="1200" noProof="0" dirty="0">
                <a:solidFill>
                  <a:schemeClr val="tx1"/>
                </a:solidFill>
                <a:effectLst/>
                <a:latin typeface="Arial" panose="020B0604020202020204" pitchFamily="34" charset="0"/>
                <a:ea typeface="+mn-ea"/>
                <a:cs typeface="Arial" panose="020B0604020202020204" pitchFamily="34" charset="0"/>
              </a:rPr>
              <a:t>Sources:</a:t>
            </a:r>
            <a:r>
              <a:rPr lang="en-CA" sz="1200" b="0" i="0" kern="1200" noProof="0" dirty="0">
                <a:solidFill>
                  <a:schemeClr val="tx1"/>
                </a:solidFill>
                <a:effectLst/>
                <a:latin typeface="Arial" panose="020B0604020202020204" pitchFamily="34" charset="0"/>
                <a:ea typeface="+mn-ea"/>
                <a:cs typeface="Arial" panose="020B0604020202020204" pitchFamily="34" charset="0"/>
              </a:rPr>
              <a:t>​</a:t>
            </a:r>
          </a:p>
          <a:p>
            <a:pPr marL="171450" indent="-171450" rtl="0" fontAlgn="base">
              <a:buFont typeface="Arial" panose="020B0604020202020204" pitchFamily="34" charset="0"/>
              <a:buChar char="•"/>
            </a:pPr>
            <a:r>
              <a:rPr lang="en-CA" sz="1200" b="0" i="1" u="none" strike="noStrike" kern="1200" noProof="0" dirty="0">
                <a:solidFill>
                  <a:schemeClr val="tx1"/>
                </a:solidFill>
                <a:effectLst/>
                <a:latin typeface="Arial" panose="020B0604020202020204" pitchFamily="34" charset="0"/>
                <a:ea typeface="+mn-ea"/>
                <a:cs typeface="Arial" panose="020B0604020202020204" pitchFamily="34" charset="0"/>
              </a:rPr>
              <a:t>Loi </a:t>
            </a:r>
            <a:r>
              <a:rPr lang="en-CA" sz="1200" b="0" i="1" u="none" strike="noStrike" kern="1200" noProof="0" dirty="0" err="1">
                <a:solidFill>
                  <a:schemeClr val="tx1"/>
                </a:solidFill>
                <a:effectLst/>
                <a:latin typeface="Arial" panose="020B0604020202020204" pitchFamily="34" charset="0"/>
                <a:ea typeface="+mn-ea"/>
                <a:cs typeface="Arial" panose="020B0604020202020204" pitchFamily="34" charset="0"/>
              </a:rPr>
              <a:t>instituant</a:t>
            </a:r>
            <a:r>
              <a:rPr lang="en-CA" sz="1200" b="0" i="1" u="none" strike="noStrike" kern="1200" noProof="0" dirty="0">
                <a:solidFill>
                  <a:schemeClr val="tx1"/>
                </a:solidFill>
                <a:effectLst/>
                <a:latin typeface="Arial" panose="020B0604020202020204" pitchFamily="34" charset="0"/>
                <a:ea typeface="+mn-ea"/>
                <a:cs typeface="Arial" panose="020B0604020202020204" pitchFamily="34" charset="0"/>
              </a:rPr>
              <a:t> </a:t>
            </a:r>
            <a:r>
              <a:rPr lang="en-CA" sz="1200" b="0" i="1" u="none" strike="noStrike" kern="1200" noProof="0" dirty="0" err="1">
                <a:solidFill>
                  <a:schemeClr val="tx1"/>
                </a:solidFill>
                <a:effectLst/>
                <a:latin typeface="Arial" panose="020B0604020202020204" pitchFamily="34" charset="0"/>
                <a:ea typeface="+mn-ea"/>
                <a:cs typeface="Arial" panose="020B0604020202020204" pitchFamily="34" charset="0"/>
              </a:rPr>
              <a:t>l’union</a:t>
            </a:r>
            <a:r>
              <a:rPr lang="en-CA" sz="1200" b="0" i="1" u="none" strike="noStrike" kern="1200" noProof="0" dirty="0">
                <a:solidFill>
                  <a:schemeClr val="tx1"/>
                </a:solidFill>
                <a:effectLst/>
                <a:latin typeface="Arial" panose="020B0604020202020204" pitchFamily="34" charset="0"/>
                <a:ea typeface="+mn-ea"/>
                <a:cs typeface="Arial" panose="020B0604020202020204" pitchFamily="34" charset="0"/>
              </a:rPr>
              <a:t> civile et </a:t>
            </a:r>
            <a:r>
              <a:rPr lang="en-CA" sz="1200" b="0" i="1" u="none" strike="noStrike" kern="1200" noProof="0" dirty="0" err="1">
                <a:solidFill>
                  <a:schemeClr val="tx1"/>
                </a:solidFill>
                <a:effectLst/>
                <a:latin typeface="Arial" panose="020B0604020202020204" pitchFamily="34" charset="0"/>
                <a:ea typeface="+mn-ea"/>
                <a:cs typeface="Arial" panose="020B0604020202020204" pitchFamily="34" charset="0"/>
              </a:rPr>
              <a:t>établissant</a:t>
            </a:r>
            <a:r>
              <a:rPr lang="en-CA" sz="1200" b="0" i="1" u="none" strike="noStrike" kern="1200" noProof="0" dirty="0">
                <a:solidFill>
                  <a:schemeClr val="tx1"/>
                </a:solidFill>
                <a:effectLst/>
                <a:latin typeface="Arial" panose="020B0604020202020204" pitchFamily="34" charset="0"/>
                <a:ea typeface="+mn-ea"/>
                <a:cs typeface="Arial" panose="020B0604020202020204" pitchFamily="34" charset="0"/>
              </a:rPr>
              <a:t> de </a:t>
            </a:r>
            <a:r>
              <a:rPr lang="en-CA" sz="1200" b="0" i="1" u="none" strike="noStrike" kern="1200" noProof="0" dirty="0" err="1">
                <a:solidFill>
                  <a:schemeClr val="tx1"/>
                </a:solidFill>
                <a:effectLst/>
                <a:latin typeface="Arial" panose="020B0604020202020204" pitchFamily="34" charset="0"/>
                <a:ea typeface="+mn-ea"/>
                <a:cs typeface="Arial" panose="020B0604020202020204" pitchFamily="34" charset="0"/>
              </a:rPr>
              <a:t>nouvelles</a:t>
            </a:r>
            <a:r>
              <a:rPr lang="en-CA" sz="1200" b="0" i="1" u="none" strike="noStrike" kern="1200" noProof="0" dirty="0">
                <a:solidFill>
                  <a:schemeClr val="tx1"/>
                </a:solidFill>
                <a:effectLst/>
                <a:latin typeface="Arial" panose="020B0604020202020204" pitchFamily="34" charset="0"/>
                <a:ea typeface="+mn-ea"/>
                <a:cs typeface="Arial" panose="020B0604020202020204" pitchFamily="34" charset="0"/>
              </a:rPr>
              <a:t> </a:t>
            </a:r>
            <a:r>
              <a:rPr lang="en-CA" sz="1200" b="0" i="1" u="none" strike="noStrike" kern="1200" noProof="0" dirty="0" err="1">
                <a:solidFill>
                  <a:schemeClr val="tx1"/>
                </a:solidFill>
                <a:effectLst/>
                <a:latin typeface="Arial" panose="020B0604020202020204" pitchFamily="34" charset="0"/>
                <a:ea typeface="+mn-ea"/>
                <a:cs typeface="Arial" panose="020B0604020202020204" pitchFamily="34" charset="0"/>
              </a:rPr>
              <a:t>règles</a:t>
            </a:r>
            <a:r>
              <a:rPr lang="en-CA" sz="1200" b="0" i="1" u="none" strike="noStrike" kern="1200" noProof="0" dirty="0">
                <a:solidFill>
                  <a:schemeClr val="tx1"/>
                </a:solidFill>
                <a:effectLst/>
                <a:latin typeface="Arial" panose="020B0604020202020204" pitchFamily="34" charset="0"/>
                <a:ea typeface="+mn-ea"/>
                <a:cs typeface="Arial" panose="020B0604020202020204" pitchFamily="34" charset="0"/>
              </a:rPr>
              <a:t> de filiation, </a:t>
            </a:r>
            <a:r>
              <a:rPr lang="en-CA" sz="1200" b="0" i="0" u="none" strike="noStrike" kern="1200" noProof="0" dirty="0">
                <a:solidFill>
                  <a:schemeClr val="tx1"/>
                </a:solidFill>
                <a:effectLst/>
                <a:latin typeface="Arial" panose="020B0604020202020204" pitchFamily="34" charset="0"/>
                <a:ea typeface="+mn-ea"/>
                <a:cs typeface="Arial" panose="020B0604020202020204" pitchFamily="34" charset="0"/>
              </a:rPr>
              <a:t>LQ 2002, c 6, art 30 (</a:t>
            </a:r>
            <a:r>
              <a:rPr lang="en-CA" sz="1200" b="0" i="0" u="none" strike="noStrike" kern="1200" noProof="0" dirty="0" err="1">
                <a:solidFill>
                  <a:schemeClr val="tx1"/>
                </a:solidFill>
                <a:effectLst/>
                <a:latin typeface="Arial" panose="020B0604020202020204" pitchFamily="34" charset="0"/>
                <a:ea typeface="+mn-ea"/>
                <a:cs typeface="Arial" panose="020B0604020202020204" pitchFamily="34" charset="0"/>
              </a:rPr>
              <a:t>règles</a:t>
            </a:r>
            <a:r>
              <a:rPr lang="en-CA" sz="1200" b="0" i="0" u="none" strike="noStrike" kern="1200" noProof="0" dirty="0">
                <a:solidFill>
                  <a:schemeClr val="tx1"/>
                </a:solidFill>
                <a:effectLst/>
                <a:latin typeface="Arial" panose="020B0604020202020204" pitchFamily="34" charset="0"/>
                <a:ea typeface="+mn-ea"/>
                <a:cs typeface="Arial" panose="020B0604020202020204" pitchFamily="34" charset="0"/>
              </a:rPr>
              <a:t> sur la filiation </a:t>
            </a:r>
            <a:r>
              <a:rPr lang="en-CA" sz="1200" b="0" i="0" u="none" strike="noStrike" kern="1200" noProof="0" dirty="0" err="1">
                <a:solidFill>
                  <a:schemeClr val="tx1"/>
                </a:solidFill>
                <a:effectLst/>
                <a:latin typeface="Arial" panose="020B0604020202020204" pitchFamily="34" charset="0"/>
                <a:ea typeface="+mn-ea"/>
                <a:cs typeface="Arial" panose="020B0604020202020204" pitchFamily="34" charset="0"/>
              </a:rPr>
              <a:t>en</a:t>
            </a:r>
            <a:r>
              <a:rPr lang="en-CA" sz="1200" b="0" i="0" u="none" strike="noStrike" kern="1200" noProof="0" dirty="0">
                <a:solidFill>
                  <a:schemeClr val="tx1"/>
                </a:solidFill>
                <a:effectLst/>
                <a:latin typeface="Arial" panose="020B0604020202020204" pitchFamily="34" charset="0"/>
                <a:ea typeface="+mn-ea"/>
                <a:cs typeface="Arial" panose="020B0604020202020204" pitchFamily="34" charset="0"/>
              </a:rPr>
              <a:t> </a:t>
            </a:r>
            <a:r>
              <a:rPr lang="en-CA" sz="1200" b="0" i="0" u="none" strike="noStrike" kern="1200" noProof="0" dirty="0" err="1">
                <a:solidFill>
                  <a:schemeClr val="tx1"/>
                </a:solidFill>
                <a:effectLst/>
                <a:latin typeface="Arial" panose="020B0604020202020204" pitchFamily="34" charset="0"/>
                <a:ea typeface="+mn-ea"/>
                <a:cs typeface="Arial" panose="020B0604020202020204" pitchFamily="34" charset="0"/>
              </a:rPr>
              <a:t>cas</a:t>
            </a:r>
            <a:r>
              <a:rPr lang="en-CA" sz="1200" b="0" i="0" u="none" strike="noStrike" kern="1200" noProof="0" dirty="0">
                <a:solidFill>
                  <a:schemeClr val="tx1"/>
                </a:solidFill>
                <a:effectLst/>
                <a:latin typeface="Arial" panose="020B0604020202020204" pitchFamily="34" charset="0"/>
                <a:ea typeface="+mn-ea"/>
                <a:cs typeface="Arial" panose="020B0604020202020204" pitchFamily="34" charset="0"/>
              </a:rPr>
              <a:t> de </a:t>
            </a:r>
            <a:r>
              <a:rPr lang="en-CA" sz="1200" b="0" i="0" u="none" strike="noStrike" kern="1200" noProof="0" dirty="0" err="1">
                <a:solidFill>
                  <a:schemeClr val="tx1"/>
                </a:solidFill>
                <a:effectLst/>
                <a:latin typeface="Arial" panose="020B0604020202020204" pitchFamily="34" charset="0"/>
                <a:ea typeface="+mn-ea"/>
                <a:cs typeface="Arial" panose="020B0604020202020204" pitchFamily="34" charset="0"/>
              </a:rPr>
              <a:t>procréation</a:t>
            </a:r>
            <a:r>
              <a:rPr lang="en-CA" sz="1200" b="0" i="0" u="none" strike="noStrike" kern="1200" noProof="0" dirty="0">
                <a:solidFill>
                  <a:schemeClr val="tx1"/>
                </a:solidFill>
                <a:effectLst/>
                <a:latin typeface="Arial" panose="020B0604020202020204" pitchFamily="34" charset="0"/>
                <a:ea typeface="+mn-ea"/>
                <a:cs typeface="Arial" panose="020B0604020202020204" pitchFamily="34" charset="0"/>
              </a:rPr>
              <a:t> </a:t>
            </a:r>
            <a:r>
              <a:rPr lang="en-CA" sz="1200" b="0" i="0" u="none" strike="noStrike" kern="1200" noProof="0" dirty="0" err="1">
                <a:solidFill>
                  <a:schemeClr val="tx1"/>
                </a:solidFill>
                <a:effectLst/>
                <a:latin typeface="Arial" panose="020B0604020202020204" pitchFamily="34" charset="0"/>
                <a:ea typeface="+mn-ea"/>
                <a:cs typeface="Arial" panose="020B0604020202020204" pitchFamily="34" charset="0"/>
              </a:rPr>
              <a:t>assistée</a:t>
            </a:r>
            <a:r>
              <a:rPr lang="en-CA" sz="1200" b="0" i="0" u="none" strike="noStrike" kern="1200" noProof="0" dirty="0">
                <a:solidFill>
                  <a:schemeClr val="tx1"/>
                </a:solidFill>
                <a:effectLst/>
                <a:latin typeface="Arial" panose="020B0604020202020204" pitchFamily="34" charset="0"/>
                <a:ea typeface="+mn-ea"/>
                <a:cs typeface="Arial" panose="020B0604020202020204" pitchFamily="34" charset="0"/>
              </a:rPr>
              <a:t>), art 34 (filiation </a:t>
            </a:r>
            <a:r>
              <a:rPr lang="en-CA" sz="1200" b="0" i="0" u="none" strike="noStrike" kern="1200" noProof="0" dirty="0" err="1">
                <a:solidFill>
                  <a:schemeClr val="tx1"/>
                </a:solidFill>
                <a:effectLst/>
                <a:latin typeface="Arial" panose="020B0604020202020204" pitchFamily="34" charset="0"/>
                <a:ea typeface="+mn-ea"/>
                <a:cs typeface="Arial" panose="020B0604020202020204" pitchFamily="34" charset="0"/>
              </a:rPr>
              <a:t>en</a:t>
            </a:r>
            <a:r>
              <a:rPr lang="en-CA" sz="1200" b="0" i="0" u="none" strike="noStrike" kern="1200" noProof="0" dirty="0">
                <a:solidFill>
                  <a:schemeClr val="tx1"/>
                </a:solidFill>
                <a:effectLst/>
                <a:latin typeface="Arial" panose="020B0604020202020204" pitchFamily="34" charset="0"/>
                <a:ea typeface="+mn-ea"/>
                <a:cs typeface="Arial" panose="020B0604020202020204" pitchFamily="34" charset="0"/>
              </a:rPr>
              <a:t> </a:t>
            </a:r>
            <a:r>
              <a:rPr lang="en-CA" sz="1200" b="0" i="0" u="none" strike="noStrike" kern="1200" noProof="0" dirty="0" err="1">
                <a:solidFill>
                  <a:schemeClr val="tx1"/>
                </a:solidFill>
                <a:effectLst/>
                <a:latin typeface="Arial" panose="020B0604020202020204" pitchFamily="34" charset="0"/>
                <a:ea typeface="+mn-ea"/>
                <a:cs typeface="Arial" panose="020B0604020202020204" pitchFamily="34" charset="0"/>
              </a:rPr>
              <a:t>cas</a:t>
            </a:r>
            <a:r>
              <a:rPr lang="en-CA" sz="1200" b="0" i="0" u="none" strike="noStrike" kern="1200" noProof="0" dirty="0">
                <a:solidFill>
                  <a:schemeClr val="tx1"/>
                </a:solidFill>
                <a:effectLst/>
                <a:latin typeface="Arial" panose="020B0604020202020204" pitchFamily="34" charset="0"/>
                <a:ea typeface="+mn-ea"/>
                <a:cs typeface="Arial" panose="020B0604020202020204" pitchFamily="34" charset="0"/>
              </a:rPr>
              <a:t> </a:t>
            </a:r>
            <a:r>
              <a:rPr lang="en-CA" sz="1200" b="0" i="0" u="none" strike="noStrike" kern="1200" noProof="0" dirty="0" err="1">
                <a:solidFill>
                  <a:schemeClr val="tx1"/>
                </a:solidFill>
                <a:effectLst/>
                <a:latin typeface="Arial" panose="020B0604020202020204" pitchFamily="34" charset="0"/>
                <a:ea typeface="+mn-ea"/>
                <a:cs typeface="Arial" panose="020B0604020202020204" pitchFamily="34" charset="0"/>
              </a:rPr>
              <a:t>d'adoption</a:t>
            </a:r>
            <a:r>
              <a:rPr lang="en-CA" sz="1200" b="0" i="0" u="none" strike="noStrike" kern="1200" noProof="0" dirty="0">
                <a:solidFill>
                  <a:schemeClr val="tx1"/>
                </a:solidFill>
                <a:effectLst/>
                <a:latin typeface="Arial" panose="020B0604020202020204" pitchFamily="34" charset="0"/>
                <a:ea typeface="+mn-ea"/>
                <a:cs typeface="Arial" panose="020B0604020202020204" pitchFamily="34" charset="0"/>
              </a:rPr>
              <a:t>).</a:t>
            </a:r>
            <a:r>
              <a:rPr lang="en-CA" sz="1200" b="0" i="0" kern="1200" noProof="0" dirty="0">
                <a:solidFill>
                  <a:schemeClr val="tx1"/>
                </a:solidFill>
                <a:effectLst/>
                <a:latin typeface="Arial" panose="020B0604020202020204" pitchFamily="34" charset="0"/>
                <a:ea typeface="+mn-ea"/>
                <a:cs typeface="Arial" panose="020B0604020202020204" pitchFamily="34" charset="0"/>
              </a:rPr>
              <a:t>​</a:t>
            </a:r>
          </a:p>
          <a:p>
            <a:pPr marL="171450" indent="-171450" rtl="0" fontAlgn="base">
              <a:buFont typeface="Arial" panose="020B0604020202020204" pitchFamily="34" charset="0"/>
              <a:buChar char="•"/>
            </a:pPr>
            <a:r>
              <a:rPr lang="en-CA" sz="1200" b="0" i="1" u="none" strike="noStrike" kern="1200" noProof="0" dirty="0">
                <a:solidFill>
                  <a:schemeClr val="tx1"/>
                </a:solidFill>
                <a:effectLst/>
                <a:latin typeface="Arial" panose="020B0604020202020204" pitchFamily="34" charset="0"/>
                <a:ea typeface="+mn-ea"/>
                <a:cs typeface="Arial" panose="020B0604020202020204" pitchFamily="34" charset="0"/>
              </a:rPr>
              <a:t>Code civil du Québec</a:t>
            </a:r>
            <a:r>
              <a:rPr lang="en-CA" sz="1200" b="0" i="0" u="none" strike="noStrike" kern="1200" noProof="0" dirty="0">
                <a:solidFill>
                  <a:schemeClr val="tx1"/>
                </a:solidFill>
                <a:effectLst/>
                <a:latin typeface="Arial" panose="020B0604020202020204" pitchFamily="34" charset="0"/>
                <a:ea typeface="+mn-ea"/>
                <a:cs typeface="Arial" panose="020B0604020202020204" pitchFamily="34" charset="0"/>
              </a:rPr>
              <a:t>, RLRQ c CCQ-1991, art 121.1 à 121.3., 521.1 à 521.19 et 538 à 542, 578.1.</a:t>
            </a:r>
            <a:r>
              <a:rPr lang="en-CA" sz="1200" b="0" i="0" kern="1200" noProof="0" dirty="0">
                <a:solidFill>
                  <a:schemeClr val="tx1"/>
                </a:solidFill>
                <a:effectLst/>
                <a:latin typeface="Arial" panose="020B0604020202020204" pitchFamily="34" charset="0"/>
                <a:ea typeface="+mn-ea"/>
                <a:cs typeface="Arial" panose="020B0604020202020204" pitchFamily="34" charset="0"/>
              </a:rPr>
              <a:t>​</a:t>
            </a:r>
          </a:p>
          <a:p>
            <a:pPr marL="171450" indent="-171450" rtl="0" fontAlgn="base">
              <a:buFont typeface="Arial" panose="020B0604020202020204" pitchFamily="34" charset="0"/>
              <a:buChar char="•"/>
            </a:pPr>
            <a:r>
              <a:rPr lang="en-CA" sz="1200" b="0" i="1" u="none" strike="noStrike" kern="1200" noProof="0" dirty="0">
                <a:solidFill>
                  <a:schemeClr val="tx1"/>
                </a:solidFill>
                <a:effectLst/>
                <a:latin typeface="Arial" panose="020B0604020202020204" pitchFamily="34" charset="0"/>
                <a:ea typeface="+mn-ea"/>
                <a:cs typeface="Arial" panose="020B0604020202020204" pitchFamily="34" charset="0"/>
              </a:rPr>
              <a:t>Loi sur le </a:t>
            </a:r>
            <a:r>
              <a:rPr lang="en-CA" sz="1200" b="0" i="1" u="none" strike="noStrike" kern="1200" noProof="0" dirty="0" err="1">
                <a:solidFill>
                  <a:schemeClr val="tx1"/>
                </a:solidFill>
                <a:effectLst/>
                <a:latin typeface="Arial" panose="020B0604020202020204" pitchFamily="34" charset="0"/>
                <a:ea typeface="+mn-ea"/>
                <a:cs typeface="Arial" panose="020B0604020202020204" pitchFamily="34" charset="0"/>
              </a:rPr>
              <a:t>mariage</a:t>
            </a:r>
            <a:r>
              <a:rPr lang="en-CA" sz="1200" b="0" i="1" u="none" strike="noStrike" kern="1200" noProof="0" dirty="0">
                <a:solidFill>
                  <a:schemeClr val="tx1"/>
                </a:solidFill>
                <a:effectLst/>
                <a:latin typeface="Arial" panose="020B0604020202020204" pitchFamily="34" charset="0"/>
                <a:ea typeface="+mn-ea"/>
                <a:cs typeface="Arial" panose="020B0604020202020204" pitchFamily="34" charset="0"/>
              </a:rPr>
              <a:t> civil, </a:t>
            </a:r>
            <a:r>
              <a:rPr lang="en-CA" sz="1200" b="0" i="0" u="none" strike="noStrike" kern="1200" noProof="0" dirty="0">
                <a:solidFill>
                  <a:schemeClr val="tx1"/>
                </a:solidFill>
                <a:effectLst/>
                <a:latin typeface="Arial" panose="020B0604020202020204" pitchFamily="34" charset="0"/>
                <a:ea typeface="+mn-ea"/>
                <a:cs typeface="Arial" panose="020B0604020202020204" pitchFamily="34" charset="0"/>
              </a:rPr>
              <a:t>LC 2005, c 33.</a:t>
            </a:r>
            <a:r>
              <a:rPr lang="en-CA" sz="1200" b="0" i="0" kern="1200" noProof="0" dirty="0">
                <a:solidFill>
                  <a:schemeClr val="tx1"/>
                </a:solidFill>
                <a:effectLst/>
                <a:latin typeface="Arial" panose="020B0604020202020204" pitchFamily="34" charset="0"/>
                <a:ea typeface="+mn-ea"/>
                <a:cs typeface="Arial" panose="020B0604020202020204" pitchFamily="34" charset="0"/>
              </a:rPr>
              <a:t>​</a:t>
            </a:r>
          </a:p>
          <a:p>
            <a:pPr marL="171450" indent="-171450" rtl="0" fontAlgn="base">
              <a:buFont typeface="Arial" panose="020B0604020202020204" pitchFamily="34" charset="0"/>
              <a:buChar char="•"/>
            </a:pPr>
            <a:r>
              <a:rPr lang="en-CA" sz="1200" b="0" i="0" u="none" strike="noStrike" kern="1200" noProof="0" dirty="0">
                <a:solidFill>
                  <a:schemeClr val="tx1"/>
                </a:solidFill>
                <a:effectLst/>
                <a:latin typeface="Arial" panose="020B0604020202020204" pitchFamily="34" charset="0"/>
                <a:ea typeface="+mn-ea"/>
                <a:cs typeface="Arial" panose="020B0604020202020204" pitchFamily="34" charset="0"/>
              </a:rPr>
              <a:t>Andrea </a:t>
            </a:r>
            <a:r>
              <a:rPr lang="en-CA" sz="1200" b="0" i="0" u="none" strike="noStrike" kern="1200" noProof="0" dirty="0" err="1">
                <a:solidFill>
                  <a:schemeClr val="tx1"/>
                </a:solidFill>
                <a:effectLst/>
                <a:latin typeface="Arial" panose="020B0604020202020204" pitchFamily="34" charset="0"/>
                <a:ea typeface="+mn-ea"/>
                <a:cs typeface="Arial" panose="020B0604020202020204" pitchFamily="34" charset="0"/>
              </a:rPr>
              <a:t>Batiston</a:t>
            </a:r>
            <a:r>
              <a:rPr lang="en-CA" sz="1200" b="0" i="0" u="none" strike="noStrike" kern="1200" noProof="0" dirty="0">
                <a:solidFill>
                  <a:schemeClr val="tx1"/>
                </a:solidFill>
                <a:effectLst/>
                <a:latin typeface="Arial" panose="020B0604020202020204" pitchFamily="34" charset="0"/>
                <a:ea typeface="+mn-ea"/>
                <a:cs typeface="Arial" panose="020B0604020202020204" pitchFamily="34" charset="0"/>
              </a:rPr>
              <a:t>, "The Legal History of Same-Sex Marriage in Canada" (2014) 39:1 Canadian Law Library Review 8: </a:t>
            </a:r>
            <a:r>
              <a:rPr lang="en-CA" sz="1200" b="0" i="0" u="sng" strike="noStrike" kern="1200" noProof="0" dirty="0">
                <a:solidFill>
                  <a:schemeClr val="tx1"/>
                </a:solidFill>
                <a:effectLst/>
                <a:latin typeface="Arial" panose="020B0604020202020204" pitchFamily="34" charset="0"/>
                <a:ea typeface="+mn-ea"/>
                <a:cs typeface="Arial" panose="020B0604020202020204" pitchFamily="34" charset="0"/>
                <a:hlinkClick r:id="rId3"/>
              </a:rPr>
              <a:t>JuriBistro UNIK - CAIJ</a:t>
            </a:r>
            <a:r>
              <a:rPr lang="en-CA" sz="1200" b="0" i="0" u="none" strike="noStrike" kern="1200" noProof="0" dirty="0">
                <a:solidFill>
                  <a:schemeClr val="tx1"/>
                </a:solidFill>
                <a:effectLst/>
                <a:latin typeface="Arial" panose="020B0604020202020204" pitchFamily="34" charset="0"/>
                <a:ea typeface="+mn-ea"/>
                <a:cs typeface="Arial" panose="020B0604020202020204" pitchFamily="34" charset="0"/>
              </a:rPr>
              <a:t> </a:t>
            </a:r>
            <a:endParaRPr lang="en-CA" sz="1200" b="0" i="0" kern="1200" noProof="0" dirty="0">
              <a:solidFill>
                <a:schemeClr val="tx1"/>
              </a:solidFill>
              <a:effectLst/>
              <a:latin typeface="Arial" panose="020B0604020202020204" pitchFamily="34" charset="0"/>
              <a:ea typeface="+mn-ea"/>
              <a:cs typeface="Arial" panose="020B0604020202020204" pitchFamily="34" charset="0"/>
            </a:endParaRPr>
          </a:p>
          <a:p>
            <a:pPr marL="0" indent="0">
              <a:buFont typeface="Arial,Sans-Serif"/>
              <a:buNone/>
            </a:pPr>
            <a:endParaRPr lang="en-CA" sz="1200" u="sng" noProof="0" dirty="0">
              <a:latin typeface="Arial" panose="020B0604020202020204" pitchFamily="34" charset="0"/>
              <a:ea typeface="Calibri" panose="020F0502020204030204"/>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CFD6638E-F0C5-4DB6-974E-C04E7D80AB38}" type="slidenum">
              <a:rPr lang="fr-FR"/>
              <a:t>29</a:t>
            </a:fld>
            <a:endParaRPr lang="fr-FR"/>
          </a:p>
        </p:txBody>
      </p:sp>
    </p:spTree>
    <p:extLst>
      <p:ext uri="{BB962C8B-B14F-4D97-AF65-F5344CB8AC3E}">
        <p14:creationId xmlns:p14="http://schemas.microsoft.com/office/powerpoint/2010/main" val="1928744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5E544C7-F800-43E5-B4CA-65E8656D9E73}" type="slidenum">
              <a:rPr lang="en-CA" smtClean="0"/>
              <a:t>3</a:t>
            </a:fld>
            <a:endParaRPr lang="en-CA"/>
          </a:p>
        </p:txBody>
      </p:sp>
    </p:spTree>
    <p:extLst>
      <p:ext uri="{BB962C8B-B14F-4D97-AF65-F5344CB8AC3E}">
        <p14:creationId xmlns:p14="http://schemas.microsoft.com/office/powerpoint/2010/main" val="4857982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CA"/>
          </a:p>
        </p:txBody>
      </p:sp>
      <p:sp>
        <p:nvSpPr>
          <p:cNvPr id="3" name="Espace réservé des notes 2"/>
          <p:cNvSpPr>
            <a:spLocks noGrp="1"/>
          </p:cNvSpPr>
          <p:nvPr>
            <p:ph type="body" idx="1"/>
          </p:nvPr>
        </p:nvSpPr>
        <p:spPr/>
        <p:txBody>
          <a:bodyPr/>
          <a:lstStyle/>
          <a:p>
            <a:r>
              <a:rPr lang="en-CA" sz="1200" b="1" i="0" u="none" strike="noStrike" noProof="0" dirty="0">
                <a:solidFill>
                  <a:srgbClr val="000000"/>
                </a:solidFill>
                <a:effectLst/>
                <a:latin typeface="Arial" panose="020B0604020202020204" pitchFamily="34" charset="0"/>
                <a:cs typeface="Arial" panose="020B0604020202020204" pitchFamily="34" charset="0"/>
              </a:rPr>
              <a:t>NOTE TO THE TEACHER</a:t>
            </a:r>
          </a:p>
          <a:p>
            <a:pPr marL="171450" indent="-171450">
              <a:buFont typeface="Wingdings" panose="05000000000000000000" pitchFamily="2" charset="2"/>
              <a:buChar char="q"/>
            </a:pPr>
            <a:endParaRPr lang="en-CA" sz="1200" b="1" i="0" u="none" strike="noStrike" noProof="0" dirty="0">
              <a:solidFill>
                <a:srgbClr val="000000"/>
              </a:solidFill>
              <a:effectLst/>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CA" sz="1200" b="0" i="0" u="none" strike="noStrike" noProof="0" dirty="0">
                <a:solidFill>
                  <a:srgbClr val="000000"/>
                </a:solidFill>
                <a:effectLst/>
                <a:latin typeface="Arial" panose="020B0604020202020204" pitchFamily="34" charset="0"/>
                <a:cs typeface="Arial" panose="020B0604020202020204" pitchFamily="34" charset="0"/>
              </a:rPr>
              <a:t>Another important step was taken in 2002: In the </a:t>
            </a:r>
            <a:r>
              <a:rPr lang="en-CA" sz="1200" b="0" i="1" u="none" strike="noStrike" noProof="0" dirty="0">
                <a:solidFill>
                  <a:srgbClr val="000000"/>
                </a:solidFill>
                <a:effectLst/>
                <a:latin typeface="Arial" panose="020B0604020202020204" pitchFamily="34" charset="0"/>
                <a:cs typeface="Arial" panose="020B0604020202020204" pitchFamily="34" charset="0"/>
              </a:rPr>
              <a:t>Hendricks v. Québec</a:t>
            </a:r>
            <a:r>
              <a:rPr lang="en-CA" sz="1200" b="0" i="0" u="none" strike="noStrike" noProof="0" dirty="0">
                <a:solidFill>
                  <a:srgbClr val="000000"/>
                </a:solidFill>
                <a:effectLst/>
                <a:latin typeface="Arial" panose="020B0604020202020204" pitchFamily="34" charset="0"/>
                <a:cs typeface="Arial" panose="020B0604020202020204" pitchFamily="34" charset="0"/>
              </a:rPr>
              <a:t> case, the Court decided that same-sex couples should have the right to marry. </a:t>
            </a:r>
          </a:p>
          <a:p>
            <a:pPr marL="285750" indent="-285750">
              <a:buFont typeface="Wingdings" panose="05000000000000000000" pitchFamily="2" charset="2"/>
              <a:buChar char="q"/>
            </a:pPr>
            <a:r>
              <a:rPr lang="en-CA" sz="1200" b="0" i="0" u="none" strike="noStrike" noProof="0" dirty="0">
                <a:solidFill>
                  <a:srgbClr val="000000"/>
                </a:solidFill>
                <a:effectLst/>
                <a:latin typeface="Arial" panose="020B0604020202020204" pitchFamily="34" charset="0"/>
                <a:cs typeface="Arial" panose="020B0604020202020204" pitchFamily="34" charset="0"/>
              </a:rPr>
              <a:t>Read the text on the slide.</a:t>
            </a:r>
          </a:p>
          <a:p>
            <a:endParaRPr lang="en-CA" sz="1200" b="1" noProof="0" dirty="0">
              <a:latin typeface="Arial" panose="020B0604020202020204" pitchFamily="34" charset="0"/>
              <a:cs typeface="Arial" panose="020B0604020202020204" pitchFamily="34" charset="0"/>
            </a:endParaRPr>
          </a:p>
          <a:p>
            <a:r>
              <a:rPr lang="en-CA" sz="1200" b="1" noProof="0" dirty="0">
                <a:latin typeface="Arial" panose="020B0604020202020204" pitchFamily="34" charset="0"/>
                <a:cs typeface="Arial" panose="020B0604020202020204" pitchFamily="34" charset="0"/>
              </a:rPr>
              <a:t>Sources:</a:t>
            </a:r>
            <a:endParaRPr lang="en-CA" sz="1200" noProof="0" dirty="0">
              <a:latin typeface="Arial" panose="020B0604020202020204" pitchFamily="34" charset="0"/>
              <a:cs typeface="Arial" panose="020B0604020202020204" pitchFamily="34" charset="0"/>
            </a:endParaRPr>
          </a:p>
          <a:p>
            <a:pPr marL="171450" indent="-171450">
              <a:buFont typeface="Arial,Sans-Serif"/>
              <a:buChar char="•"/>
              <a:defRPr/>
            </a:pPr>
            <a:r>
              <a:rPr lang="en-CA" sz="1200" i="1" noProof="0" dirty="0">
                <a:latin typeface="Arial" panose="020B0604020202020204" pitchFamily="34" charset="0"/>
                <a:cs typeface="Arial" panose="020B0604020202020204" pitchFamily="34" charset="0"/>
              </a:rPr>
              <a:t>Hendricks </a:t>
            </a:r>
            <a:r>
              <a:rPr lang="en-CA" sz="1200" i="1" u="none" kern="1200" noProof="0" dirty="0">
                <a:solidFill>
                  <a:schemeClr val="tx1"/>
                </a:solidFill>
                <a:effectLst/>
                <a:latin typeface="Arial" panose="020B0604020202020204" pitchFamily="34" charset="0"/>
                <a:cs typeface="Arial" panose="020B0604020202020204" pitchFamily="34" charset="0"/>
              </a:rPr>
              <a:t>c</a:t>
            </a:r>
            <a:r>
              <a:rPr lang="en-CA" sz="1200" i="1" noProof="0" dirty="0">
                <a:latin typeface="Arial" panose="020B0604020202020204" pitchFamily="34" charset="0"/>
                <a:cs typeface="Arial" panose="020B0604020202020204" pitchFamily="34" charset="0"/>
              </a:rPr>
              <a:t>. Québec (Procureur </a:t>
            </a:r>
            <a:r>
              <a:rPr lang="en-CA" sz="1200" i="1" noProof="0" dirty="0" err="1">
                <a:latin typeface="Arial" panose="020B0604020202020204" pitchFamily="34" charset="0"/>
                <a:cs typeface="Arial" panose="020B0604020202020204" pitchFamily="34" charset="0"/>
              </a:rPr>
              <a:t>général</a:t>
            </a:r>
            <a:r>
              <a:rPr lang="en-CA" sz="1200" i="1" noProof="0" dirty="0">
                <a:latin typeface="Arial" panose="020B0604020202020204" pitchFamily="34" charset="0"/>
                <a:cs typeface="Arial" panose="020B0604020202020204" pitchFamily="34" charset="0"/>
              </a:rPr>
              <a:t>)</a:t>
            </a:r>
            <a:r>
              <a:rPr lang="en-CA" sz="1200" noProof="0" dirty="0">
                <a:latin typeface="Arial" panose="020B0604020202020204" pitchFamily="34" charset="0"/>
                <a:cs typeface="Arial" panose="020B0604020202020204" pitchFamily="34" charset="0"/>
              </a:rPr>
              <a:t>, 2002 CanLII 23808 (QC CS).</a:t>
            </a:r>
          </a:p>
          <a:p>
            <a:pPr marL="171450" indent="-171450">
              <a:buFont typeface="Arial,Sans-Serif"/>
              <a:buChar char="•"/>
              <a:defRPr/>
            </a:pPr>
            <a:r>
              <a:rPr lang="en-CA" sz="1200" i="1" noProof="0" dirty="0" err="1">
                <a:effectLst/>
                <a:latin typeface="Arial" panose="020B0604020202020204" pitchFamily="34" charset="0"/>
                <a:cs typeface="Arial" panose="020B0604020202020204" pitchFamily="34" charset="0"/>
              </a:rPr>
              <a:t>Charte</a:t>
            </a:r>
            <a:r>
              <a:rPr lang="en-CA" sz="1200" i="1" noProof="0" dirty="0">
                <a:effectLst/>
                <a:latin typeface="Arial" panose="020B0604020202020204" pitchFamily="34" charset="0"/>
                <a:cs typeface="Arial" panose="020B0604020202020204" pitchFamily="34" charset="0"/>
              </a:rPr>
              <a:t> canadienne des droits et </a:t>
            </a:r>
            <a:r>
              <a:rPr lang="en-CA" sz="1200" i="1" noProof="0" dirty="0" err="1">
                <a:effectLst/>
                <a:latin typeface="Arial" panose="020B0604020202020204" pitchFamily="34" charset="0"/>
                <a:cs typeface="Arial" panose="020B0604020202020204" pitchFamily="34" charset="0"/>
              </a:rPr>
              <a:t>libertés</a:t>
            </a:r>
            <a:r>
              <a:rPr lang="en-CA" sz="1200" noProof="0" dirty="0">
                <a:effectLst/>
                <a:latin typeface="Arial" panose="020B0604020202020204" pitchFamily="34" charset="0"/>
                <a:cs typeface="Arial" panose="020B0604020202020204" pitchFamily="34" charset="0"/>
              </a:rPr>
              <a:t>, Loi de 1982 sur le Canada, Annexe B, 1982 (R-U), ch11, art 15(1).</a:t>
            </a:r>
          </a:p>
          <a:p>
            <a:pPr marL="171450" indent="-171450">
              <a:buFont typeface="Arial,Sans-Serif"/>
              <a:buChar char="•"/>
              <a:defRPr/>
            </a:pPr>
            <a:r>
              <a:rPr lang="en-CA" sz="1200" noProof="0" dirty="0">
                <a:latin typeface="Arial" panose="020B0604020202020204" pitchFamily="34" charset="0"/>
                <a:cs typeface="Arial" panose="020B0604020202020204" pitchFamily="34" charset="0"/>
              </a:rPr>
              <a:t>Andrea </a:t>
            </a:r>
            <a:r>
              <a:rPr lang="en-CA" sz="1200" noProof="0" dirty="0" err="1">
                <a:latin typeface="Arial" panose="020B0604020202020204" pitchFamily="34" charset="0"/>
                <a:cs typeface="Arial" panose="020B0604020202020204" pitchFamily="34" charset="0"/>
              </a:rPr>
              <a:t>Batiston</a:t>
            </a:r>
            <a:r>
              <a:rPr lang="en-CA" sz="1200" noProof="0" dirty="0">
                <a:latin typeface="Arial" panose="020B0604020202020204" pitchFamily="34" charset="0"/>
                <a:cs typeface="Arial" panose="020B0604020202020204" pitchFamily="34" charset="0"/>
              </a:rPr>
              <a:t>, "The Legal History of Same-Sex Marriage in Canada" (2014) 39:1 Canadian Law Library Review 10: </a:t>
            </a:r>
            <a:r>
              <a:rPr lang="en-CA" sz="1200" noProof="0" dirty="0">
                <a:latin typeface="Arial" panose="020B0604020202020204" pitchFamily="34" charset="0"/>
                <a:cs typeface="Arial" panose="020B0604020202020204" pitchFamily="34" charset="0"/>
                <a:hlinkClick r:id="rId3"/>
              </a:rPr>
              <a:t>JuriBistro UNIK - CAIJ</a:t>
            </a:r>
            <a:r>
              <a:rPr lang="en-CA" sz="1200" noProof="0" dirty="0">
                <a:latin typeface="Arial" panose="020B0604020202020204" pitchFamily="34" charset="0"/>
                <a:cs typeface="Arial" panose="020B0604020202020204" pitchFamily="34" charset="0"/>
              </a:rPr>
              <a:t> </a:t>
            </a:r>
            <a:endParaRPr lang="en-CA" sz="1200" noProof="0" dirty="0">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CFD6638E-F0C5-4DB6-974E-C04E7D80AB38}" type="slidenum">
              <a:rPr lang="fr-FR"/>
              <a:t>30</a:t>
            </a:fld>
            <a:endParaRPr lang="fr-FR"/>
          </a:p>
        </p:txBody>
      </p:sp>
    </p:spTree>
    <p:extLst>
      <p:ext uri="{BB962C8B-B14F-4D97-AF65-F5344CB8AC3E}">
        <p14:creationId xmlns:p14="http://schemas.microsoft.com/office/powerpoint/2010/main" val="11056952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CA"/>
          </a:p>
        </p:txBody>
      </p:sp>
      <p:sp>
        <p:nvSpPr>
          <p:cNvPr id="3" name="Espace réservé des notes 2"/>
          <p:cNvSpPr>
            <a:spLocks noGrp="1"/>
          </p:cNvSpPr>
          <p:nvPr>
            <p:ph type="body" idx="1"/>
          </p:nvPr>
        </p:nvSpPr>
        <p:spPr/>
        <p:txBody>
          <a:bodyPr/>
          <a:lstStyle/>
          <a:p>
            <a:r>
              <a:rPr lang="en-CA" sz="1200" b="1" i="0" u="none" strike="noStrike" noProof="0" dirty="0">
                <a:solidFill>
                  <a:srgbClr val="000000"/>
                </a:solidFill>
                <a:effectLst/>
                <a:latin typeface="Arial" panose="020B0604020202020204" pitchFamily="34" charset="0"/>
                <a:cs typeface="Arial" panose="020B0604020202020204" pitchFamily="34" charset="0"/>
              </a:rPr>
              <a:t>NOTES FOR THE TEACHER</a:t>
            </a:r>
          </a:p>
          <a:p>
            <a:pPr marL="171450" indent="-171450">
              <a:buFont typeface="Wingdings" panose="05000000000000000000" pitchFamily="2" charset="2"/>
              <a:buChar char="q"/>
            </a:pPr>
            <a:endParaRPr lang="en-CA" sz="1200" b="1" i="0" u="none" strike="noStrike" noProof="0" dirty="0">
              <a:solidFill>
                <a:srgbClr val="000000"/>
              </a:solidFill>
              <a:effectLst/>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CA" sz="1200" b="0" i="0" u="none" strike="noStrike" noProof="0" dirty="0">
                <a:solidFill>
                  <a:srgbClr val="000000"/>
                </a:solidFill>
                <a:effectLst/>
                <a:latin typeface="Arial" panose="020B0604020202020204" pitchFamily="34" charset="0"/>
                <a:cs typeface="Arial" panose="020B0604020202020204" pitchFamily="34" charset="0"/>
              </a:rPr>
              <a:t>Read the text on the slide.</a:t>
            </a:r>
          </a:p>
          <a:p>
            <a:pPr marL="285750" indent="-285750">
              <a:buFont typeface="Wingdings" panose="05000000000000000000" pitchFamily="2" charset="2"/>
              <a:buChar char="q"/>
            </a:pPr>
            <a:r>
              <a:rPr lang="en-CA" sz="1200" b="0" i="0" u="none" strike="noStrike" noProof="0" dirty="0">
                <a:solidFill>
                  <a:srgbClr val="000000"/>
                </a:solidFill>
                <a:effectLst/>
                <a:latin typeface="Arial" panose="020B0604020202020204" pitchFamily="34" charset="0"/>
                <a:cs typeface="Arial" panose="020B0604020202020204" pitchFamily="34" charset="0"/>
              </a:rPr>
              <a:t>Ask the students the following question: Why can’t a court grant same-sex couples the right to marry?</a:t>
            </a:r>
          </a:p>
          <a:p>
            <a:endParaRPr lang="en-CA" sz="1200" b="0" i="0" u="none" strike="noStrike" noProof="0" dirty="0">
              <a:solidFill>
                <a:srgbClr val="000000"/>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A" sz="1200" b="0" i="0" u="none" strike="noStrike" noProof="0" dirty="0">
                <a:solidFill>
                  <a:srgbClr val="000000"/>
                </a:solidFill>
                <a:effectLst/>
                <a:latin typeface="Arial" panose="020B0604020202020204" pitchFamily="34" charset="0"/>
                <a:cs typeface="Arial" panose="020B0604020202020204" pitchFamily="34" charset="0"/>
              </a:rPr>
              <a:t>Answer: Because it’s not the role of a court to make laws. That’s the role of Parliament or the Legislative Assembly </a:t>
            </a:r>
            <a:r>
              <a:rPr lang="en-CA" sz="1200" noProof="0" dirty="0">
                <a:latin typeface="Arial" panose="020B0604020202020204" pitchFamily="34" charset="0"/>
                <a:cs typeface="Arial" panose="020B0604020202020204" pitchFamily="34" charset="0"/>
              </a:rPr>
              <a:t>(the legislature). Judges interpret existing laws.</a:t>
            </a:r>
          </a:p>
          <a:p>
            <a:pPr marL="171450" indent="-171450">
              <a:buFont typeface="Arial" panose="020B0604020202020204" pitchFamily="34" charset="0"/>
              <a:buChar char="•"/>
            </a:pPr>
            <a:r>
              <a:rPr lang="en-CA" sz="1200" noProof="0" dirty="0">
                <a:latin typeface="Arial" panose="020B0604020202020204" pitchFamily="34" charset="0"/>
                <a:cs typeface="Arial" panose="020B0604020202020204" pitchFamily="34" charset="0"/>
              </a:rPr>
              <a:t>But, if a court decides that a law is unfair or discriminatory, it can say that this law must be changed. At that point, it’s up to the government to amend the law or create a new</a:t>
            </a:r>
            <a:r>
              <a:rPr lang="en-CA" sz="1200" baseline="0" noProof="0" dirty="0">
                <a:latin typeface="Arial" panose="020B0604020202020204" pitchFamily="34" charset="0"/>
                <a:cs typeface="Arial" panose="020B0604020202020204" pitchFamily="34" charset="0"/>
              </a:rPr>
              <a:t> one</a:t>
            </a:r>
            <a:r>
              <a:rPr lang="en-CA" sz="1200" noProof="0" dirty="0">
                <a:latin typeface="Arial" panose="020B0604020202020204" pitchFamily="34" charset="0"/>
                <a:cs typeface="Arial" panose="020B0604020202020204" pitchFamily="34" charset="0"/>
              </a:rPr>
              <a:t>.</a:t>
            </a:r>
          </a:p>
          <a:p>
            <a:endParaRPr lang="en-CA" sz="1200" b="1" noProof="0" dirty="0">
              <a:latin typeface="Arial" panose="020B0604020202020204" pitchFamily="34" charset="0"/>
              <a:cs typeface="Arial" panose="020B0604020202020204" pitchFamily="34" charset="0"/>
            </a:endParaRPr>
          </a:p>
          <a:p>
            <a:r>
              <a:rPr lang="en-CA" sz="1200" b="1" noProof="0" dirty="0">
                <a:latin typeface="Arial" panose="020B0604020202020204" pitchFamily="34" charset="0"/>
                <a:cs typeface="Arial" panose="020B0604020202020204" pitchFamily="34" charset="0"/>
              </a:rPr>
              <a:t>Sources:</a:t>
            </a:r>
            <a:endParaRPr lang="en-CA" sz="1200" noProof="0" dirty="0">
              <a:latin typeface="Arial" panose="020B0604020202020204" pitchFamily="34" charset="0"/>
              <a:ea typeface="Calibri"/>
              <a:cs typeface="Arial" panose="020B0604020202020204" pitchFamily="34" charset="0"/>
            </a:endParaRPr>
          </a:p>
          <a:p>
            <a:pPr marL="171450" indent="-171450">
              <a:buFont typeface="Arial"/>
              <a:buChar char="•"/>
              <a:defRPr/>
            </a:pPr>
            <a:r>
              <a:rPr lang="en-CA" sz="1200" i="1" noProof="0" dirty="0">
                <a:latin typeface="Arial" panose="020B0604020202020204" pitchFamily="34" charset="0"/>
                <a:cs typeface="Arial" panose="020B0604020202020204" pitchFamily="34" charset="0"/>
              </a:rPr>
              <a:t>Hendricks </a:t>
            </a:r>
            <a:r>
              <a:rPr lang="en-CA" sz="1200" i="1" u="none" kern="1200" noProof="0" dirty="0">
                <a:solidFill>
                  <a:schemeClr val="tx1"/>
                </a:solidFill>
                <a:effectLst/>
                <a:latin typeface="Arial" panose="020B0604020202020204" pitchFamily="34" charset="0"/>
                <a:cs typeface="Arial" panose="020B0604020202020204" pitchFamily="34" charset="0"/>
              </a:rPr>
              <a:t>c</a:t>
            </a:r>
            <a:r>
              <a:rPr lang="en-CA" sz="1200" i="1" noProof="0" dirty="0">
                <a:latin typeface="Arial" panose="020B0604020202020204" pitchFamily="34" charset="0"/>
                <a:cs typeface="Arial" panose="020B0604020202020204" pitchFamily="34" charset="0"/>
              </a:rPr>
              <a:t>. Québec (Procureur </a:t>
            </a:r>
            <a:r>
              <a:rPr lang="en-CA" sz="1200" i="1" noProof="0" dirty="0" err="1">
                <a:latin typeface="Arial" panose="020B0604020202020204" pitchFamily="34" charset="0"/>
                <a:cs typeface="Arial" panose="020B0604020202020204" pitchFamily="34" charset="0"/>
              </a:rPr>
              <a:t>général</a:t>
            </a:r>
            <a:r>
              <a:rPr lang="en-CA" sz="1200" i="1" noProof="0" dirty="0">
                <a:latin typeface="Arial" panose="020B0604020202020204" pitchFamily="34" charset="0"/>
                <a:cs typeface="Arial" panose="020B0604020202020204" pitchFamily="34" charset="0"/>
              </a:rPr>
              <a:t>)</a:t>
            </a:r>
            <a:r>
              <a:rPr lang="en-CA" sz="1200" noProof="0" dirty="0">
                <a:latin typeface="Arial" panose="020B0604020202020204" pitchFamily="34" charset="0"/>
                <a:cs typeface="Arial" panose="020B0604020202020204" pitchFamily="34" charset="0"/>
              </a:rPr>
              <a:t>, 2002 CanLII 23808 (QC CS).</a:t>
            </a:r>
            <a:endParaRPr lang="en-CA" sz="1200" noProof="0" dirty="0">
              <a:latin typeface="Arial" panose="020B0604020202020204" pitchFamily="34" charset="0"/>
              <a:ea typeface="Calibri" panose="020F0502020204030204"/>
              <a:cs typeface="Arial" panose="020B0604020202020204" pitchFamily="34" charset="0"/>
            </a:endParaRPr>
          </a:p>
          <a:p>
            <a:pPr marL="171450" indent="-171450">
              <a:buFont typeface="Arial"/>
              <a:buChar char="•"/>
              <a:defRPr/>
            </a:pPr>
            <a:r>
              <a:rPr lang="en-CA" sz="1200" i="1" noProof="0" dirty="0" err="1">
                <a:effectLst/>
                <a:latin typeface="Arial" panose="020B0604020202020204" pitchFamily="34" charset="0"/>
                <a:cs typeface="Arial" panose="020B0604020202020204" pitchFamily="34" charset="0"/>
              </a:rPr>
              <a:t>Charte</a:t>
            </a:r>
            <a:r>
              <a:rPr lang="en-CA" sz="1200" i="1" noProof="0" dirty="0">
                <a:effectLst/>
                <a:latin typeface="Arial" panose="020B0604020202020204" pitchFamily="34" charset="0"/>
                <a:cs typeface="Arial" panose="020B0604020202020204" pitchFamily="34" charset="0"/>
              </a:rPr>
              <a:t> canadienne des droits et </a:t>
            </a:r>
            <a:r>
              <a:rPr lang="en-CA" sz="1200" i="1" noProof="0" dirty="0" err="1">
                <a:effectLst/>
                <a:latin typeface="Arial" panose="020B0604020202020204" pitchFamily="34" charset="0"/>
                <a:cs typeface="Arial" panose="020B0604020202020204" pitchFamily="34" charset="0"/>
              </a:rPr>
              <a:t>libertés</a:t>
            </a:r>
            <a:r>
              <a:rPr lang="en-CA" sz="1200" noProof="0" dirty="0">
                <a:effectLst/>
                <a:latin typeface="Arial" panose="020B0604020202020204" pitchFamily="34" charset="0"/>
                <a:cs typeface="Arial" panose="020B0604020202020204" pitchFamily="34" charset="0"/>
              </a:rPr>
              <a:t>, Loi de 1982 sur le Canada, Annexe B, 1982 (R-U), ch11, art 15(1).</a:t>
            </a:r>
            <a:endParaRPr lang="en-CA" sz="1200" noProof="0" dirty="0">
              <a:effectLst/>
              <a:latin typeface="Arial" panose="020B0604020202020204" pitchFamily="34" charset="0"/>
              <a:ea typeface="Calibri" panose="020F0502020204030204"/>
              <a:cs typeface="Arial" panose="020B0604020202020204" pitchFamily="34" charset="0"/>
            </a:endParaRPr>
          </a:p>
          <a:p>
            <a:pPr marL="171450" indent="-171450">
              <a:buFont typeface="Arial"/>
              <a:buChar char="•"/>
              <a:defRPr/>
            </a:pPr>
            <a:r>
              <a:rPr lang="en-CA" sz="1200" noProof="0" dirty="0">
                <a:latin typeface="Arial" panose="020B0604020202020204" pitchFamily="34" charset="0"/>
                <a:ea typeface="Calibri"/>
                <a:cs typeface="Arial" panose="020B0604020202020204" pitchFamily="34" charset="0"/>
              </a:rPr>
              <a:t>Andrea </a:t>
            </a:r>
            <a:r>
              <a:rPr lang="en-CA" sz="1200" noProof="0" dirty="0" err="1">
                <a:latin typeface="Arial" panose="020B0604020202020204" pitchFamily="34" charset="0"/>
                <a:ea typeface="Calibri"/>
                <a:cs typeface="Arial" panose="020B0604020202020204" pitchFamily="34" charset="0"/>
              </a:rPr>
              <a:t>Batiston</a:t>
            </a:r>
            <a:r>
              <a:rPr lang="en-CA" sz="1200" noProof="0" dirty="0">
                <a:latin typeface="Arial" panose="020B0604020202020204" pitchFamily="34" charset="0"/>
                <a:ea typeface="Calibri"/>
                <a:cs typeface="Arial" panose="020B0604020202020204" pitchFamily="34" charset="0"/>
              </a:rPr>
              <a:t>, "The Legal History of Same-Sex Marriage in Canada" (2014) 39:1 Canadian Law Library Review 10-11: </a:t>
            </a:r>
          </a:p>
          <a:p>
            <a:pPr marL="171450" indent="-171450">
              <a:buFont typeface="Arial"/>
              <a:buChar char="•"/>
              <a:defRPr/>
            </a:pPr>
            <a:r>
              <a:rPr lang="en-CA" sz="1200" noProof="0" dirty="0">
                <a:latin typeface="Arial" panose="020B0604020202020204" pitchFamily="34" charset="0"/>
                <a:ea typeface="Calibri"/>
                <a:cs typeface="Arial" panose="020B0604020202020204" pitchFamily="34" charset="0"/>
              </a:rPr>
              <a:t>Alain Roy, "Les couples de </a:t>
            </a:r>
            <a:r>
              <a:rPr lang="en-CA" sz="1200" noProof="0" dirty="0" err="1">
                <a:latin typeface="Arial" panose="020B0604020202020204" pitchFamily="34" charset="0"/>
                <a:ea typeface="Calibri"/>
                <a:cs typeface="Arial" panose="020B0604020202020204" pitchFamily="34" charset="0"/>
              </a:rPr>
              <a:t>même</a:t>
            </a:r>
            <a:r>
              <a:rPr lang="en-CA" sz="1200" noProof="0" dirty="0">
                <a:latin typeface="Arial" panose="020B0604020202020204" pitchFamily="34" charset="0"/>
                <a:ea typeface="Calibri"/>
                <a:cs typeface="Arial" panose="020B0604020202020204" pitchFamily="34" charset="0"/>
              </a:rPr>
              <a:t> </a:t>
            </a:r>
            <a:r>
              <a:rPr lang="en-CA" sz="1200" noProof="0" dirty="0" err="1">
                <a:latin typeface="Arial" panose="020B0604020202020204" pitchFamily="34" charset="0"/>
                <a:ea typeface="Calibri"/>
                <a:cs typeface="Arial" panose="020B0604020202020204" pitchFamily="34" charset="0"/>
              </a:rPr>
              <a:t>sexe</a:t>
            </a:r>
            <a:r>
              <a:rPr lang="en-CA" sz="1200" noProof="0" dirty="0">
                <a:latin typeface="Arial" panose="020B0604020202020204" pitchFamily="34" charset="0"/>
                <a:ea typeface="Calibri"/>
                <a:cs typeface="Arial" panose="020B0604020202020204" pitchFamily="34" charset="0"/>
              </a:rPr>
              <a:t> </a:t>
            </a:r>
            <a:r>
              <a:rPr lang="en-CA" sz="1200" noProof="0" dirty="0" err="1">
                <a:latin typeface="Arial" panose="020B0604020202020204" pitchFamily="34" charset="0"/>
                <a:ea typeface="Calibri"/>
                <a:cs typeface="Arial" panose="020B0604020202020204" pitchFamily="34" charset="0"/>
              </a:rPr>
              <a:t>en</a:t>
            </a:r>
            <a:r>
              <a:rPr lang="en-CA" sz="1200" noProof="0" dirty="0">
                <a:latin typeface="Arial" panose="020B0604020202020204" pitchFamily="34" charset="0"/>
                <a:ea typeface="Calibri"/>
                <a:cs typeface="Arial" panose="020B0604020202020204" pitchFamily="34" charset="0"/>
              </a:rPr>
              <a:t> droit </a:t>
            </a:r>
            <a:r>
              <a:rPr lang="en-CA" sz="1200" noProof="0" dirty="0" err="1">
                <a:latin typeface="Arial" panose="020B0604020202020204" pitchFamily="34" charset="0"/>
                <a:ea typeface="Calibri"/>
                <a:cs typeface="Arial" panose="020B0604020202020204" pitchFamily="34" charset="0"/>
              </a:rPr>
              <a:t>québécois</a:t>
            </a:r>
            <a:r>
              <a:rPr lang="en-CA" sz="1200" noProof="0" dirty="0">
                <a:latin typeface="Arial" panose="020B0604020202020204" pitchFamily="34" charset="0"/>
                <a:ea typeface="Calibri"/>
                <a:cs typeface="Arial" panose="020B0604020202020204" pitchFamily="34" charset="0"/>
              </a:rPr>
              <a:t>" (2005) 35 Revue </a:t>
            </a:r>
            <a:r>
              <a:rPr lang="en-CA" sz="1200" noProof="0" dirty="0" err="1">
                <a:latin typeface="Arial" panose="020B0604020202020204" pitchFamily="34" charset="0"/>
                <a:ea typeface="Calibri"/>
                <a:cs typeface="Arial" panose="020B0604020202020204" pitchFamily="34" charset="0"/>
              </a:rPr>
              <a:t>générale</a:t>
            </a:r>
            <a:r>
              <a:rPr lang="en-CA" sz="1200" noProof="0" dirty="0">
                <a:latin typeface="Arial" panose="020B0604020202020204" pitchFamily="34" charset="0"/>
                <a:ea typeface="Calibri"/>
                <a:cs typeface="Arial" panose="020B0604020202020204" pitchFamily="34" charset="0"/>
              </a:rPr>
              <a:t> de droit 167-168: </a:t>
            </a:r>
            <a:r>
              <a:rPr lang="en-CA" sz="1200" noProof="0" dirty="0">
                <a:latin typeface="Arial" panose="020B0604020202020204" pitchFamily="34" charset="0"/>
                <a:cs typeface="Arial" panose="020B0604020202020204" pitchFamily="34" charset="0"/>
                <a:hlinkClick r:id="rId3"/>
              </a:rPr>
              <a:t>JuriBistro UNIK - CAIJ</a:t>
            </a:r>
            <a:r>
              <a:rPr lang="en-CA" sz="1200" noProof="0" dirty="0">
                <a:latin typeface="Arial" panose="020B0604020202020204" pitchFamily="34" charset="0"/>
                <a:cs typeface="Arial" panose="020B0604020202020204" pitchFamily="34" charset="0"/>
              </a:rPr>
              <a:t> </a:t>
            </a:r>
            <a:endParaRPr lang="en-CA" sz="1200" noProof="0" dirty="0">
              <a:latin typeface="Arial" panose="020B0604020202020204" pitchFamily="34" charset="0"/>
              <a:ea typeface="Calibri"/>
              <a:cs typeface="Arial" panose="020B0604020202020204" pitchFamily="34" charset="0"/>
            </a:endParaRPr>
          </a:p>
          <a:p>
            <a:pPr marL="171450" indent="-171450">
              <a:buFont typeface="Arial"/>
              <a:buChar char="•"/>
              <a:defRPr/>
            </a:pPr>
            <a:endParaRPr lang="en-CA" sz="1200" noProof="0" dirty="0">
              <a:latin typeface="Arial" panose="020B0604020202020204" pitchFamily="34" charset="0"/>
              <a:ea typeface="Calibri"/>
              <a:cs typeface="Arial" panose="020B0604020202020204" pitchFamily="34" charset="0"/>
            </a:endParaRPr>
          </a:p>
          <a:p>
            <a:pPr marL="171450" indent="-171450">
              <a:buFont typeface="Arial"/>
              <a:buChar char="•"/>
              <a:defRPr/>
            </a:pPr>
            <a:endParaRPr lang="en-CA" sz="1200" noProof="0" dirty="0">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CFD6638E-F0C5-4DB6-974E-C04E7D80AB38}" type="slidenum">
              <a:rPr lang="fr-FR"/>
              <a:t>31</a:t>
            </a:fld>
            <a:endParaRPr lang="fr-FR"/>
          </a:p>
        </p:txBody>
      </p:sp>
    </p:spTree>
    <p:extLst>
      <p:ext uri="{BB962C8B-B14F-4D97-AF65-F5344CB8AC3E}">
        <p14:creationId xmlns:p14="http://schemas.microsoft.com/office/powerpoint/2010/main" val="2813757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2055B-ED85-54EA-2F75-1827B8DAE79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B9301BF-A5A8-A6FE-F583-1E902E70D535}"/>
              </a:ext>
            </a:extLst>
          </p:cNvPr>
          <p:cNvSpPr>
            <a:spLocks noGrp="1" noRot="1" noChangeAspect="1"/>
          </p:cNvSpPr>
          <p:nvPr>
            <p:ph type="sldImg"/>
          </p:nvPr>
        </p:nvSpPr>
        <p:spPr/>
        <p:txBody>
          <a:bodyPr/>
          <a:lstStyle/>
          <a:p>
            <a:endParaRPr lang="en-CA"/>
          </a:p>
        </p:txBody>
      </p:sp>
      <p:sp>
        <p:nvSpPr>
          <p:cNvPr id="3" name="Espace réservé des notes 2">
            <a:extLst>
              <a:ext uri="{FF2B5EF4-FFF2-40B4-BE49-F238E27FC236}">
                <a16:creationId xmlns:a16="http://schemas.microsoft.com/office/drawing/2014/main" id="{C0E90D90-4245-CB01-41E5-D8F84BF1A4CD}"/>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1B1C2A43-D61A-A278-A6A2-BAF4D07E5FA0}"/>
              </a:ext>
            </a:extLst>
          </p:cNvPr>
          <p:cNvSpPr>
            <a:spLocks noGrp="1"/>
          </p:cNvSpPr>
          <p:nvPr>
            <p:ph type="sldNum" sz="quarter" idx="5"/>
          </p:nvPr>
        </p:nvSpPr>
        <p:spPr/>
        <p:txBody>
          <a:bodyPr/>
          <a:lstStyle/>
          <a:p>
            <a:fld id="{ADDF40F7-9DEE-4674-AEC7-65F61D18733B}" type="slidenum">
              <a:rPr lang="fr-CA" smtClean="0"/>
              <a:t>32</a:t>
            </a:fld>
            <a:endParaRPr lang="fr-CA"/>
          </a:p>
        </p:txBody>
      </p:sp>
    </p:spTree>
    <p:extLst>
      <p:ext uri="{BB962C8B-B14F-4D97-AF65-F5344CB8AC3E}">
        <p14:creationId xmlns:p14="http://schemas.microsoft.com/office/powerpoint/2010/main" val="36497514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CA"/>
          </a:p>
        </p:txBody>
      </p:sp>
      <p:sp>
        <p:nvSpPr>
          <p:cNvPr id="3" name="Espace réservé des notes 2"/>
          <p:cNvSpPr>
            <a:spLocks noGrp="1"/>
          </p:cNvSpPr>
          <p:nvPr>
            <p:ph type="body" idx="1"/>
          </p:nvPr>
        </p:nvSpPr>
        <p:spPr/>
        <p:txBody>
          <a:bodyPr/>
          <a:lstStyle/>
          <a:p>
            <a:r>
              <a:rPr lang="en-CA" sz="1200" b="1" i="0" u="none" strike="noStrike" noProof="0" dirty="0">
                <a:solidFill>
                  <a:srgbClr val="000000"/>
                </a:solidFill>
                <a:effectLst/>
                <a:latin typeface="Arial" panose="020B0604020202020204" pitchFamily="34" charset="0"/>
                <a:cs typeface="Arial" panose="020B0604020202020204" pitchFamily="34" charset="0"/>
              </a:rPr>
              <a:t>NOTES FOR THE TEACHER</a:t>
            </a:r>
          </a:p>
          <a:p>
            <a:pPr marL="171450" indent="-171450">
              <a:buFont typeface="Wingdings" panose="05000000000000000000" pitchFamily="2" charset="2"/>
              <a:buChar char="q"/>
            </a:pPr>
            <a:endParaRPr lang="en-CA" sz="1200" b="1" i="0" u="none" strike="noStrike" noProof="0" dirty="0">
              <a:solidFill>
                <a:srgbClr val="000000"/>
              </a:solidFill>
              <a:effectLst/>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CA" sz="1200" b="0" i="0" u="none" strike="noStrike" noProof="0" dirty="0">
                <a:solidFill>
                  <a:srgbClr val="000000"/>
                </a:solidFill>
                <a:effectLst/>
                <a:latin typeface="Arial" panose="020B0604020202020204" pitchFamily="34" charset="0"/>
                <a:cs typeface="Arial" panose="020B0604020202020204" pitchFamily="34" charset="0"/>
              </a:rPr>
              <a:t>Read the text on the slide.</a:t>
            </a:r>
          </a:p>
          <a:p>
            <a:pPr marL="285750" indent="-285750">
              <a:buFont typeface="Wingdings" panose="05000000000000000000" pitchFamily="2" charset="2"/>
              <a:buChar char="q"/>
            </a:pPr>
            <a:endParaRPr lang="en-CA" sz="1200" b="0" i="0" u="none" strike="noStrike" noProof="0" dirty="0">
              <a:solidFill>
                <a:srgbClr val="000000"/>
              </a:solidFill>
              <a:effectLst/>
              <a:latin typeface="Arial" panose="020B0604020202020204" pitchFamily="34" charset="0"/>
              <a:cs typeface="Arial" panose="020B0604020202020204" pitchFamily="34" charset="0"/>
            </a:endParaRPr>
          </a:p>
          <a:p>
            <a:pPr marL="0" indent="0">
              <a:buFont typeface="Wingdings" panose="05000000000000000000" pitchFamily="2" charset="2"/>
              <a:buNone/>
            </a:pPr>
            <a:r>
              <a:rPr lang="en-CA" sz="1200" b="1" i="0" u="none" strike="noStrike" noProof="0" dirty="0">
                <a:solidFill>
                  <a:srgbClr val="000000"/>
                </a:solidFill>
                <a:effectLst/>
                <a:latin typeface="Arial" panose="020B0604020202020204" pitchFamily="34" charset="0"/>
                <a:cs typeface="Arial" panose="020B0604020202020204" pitchFamily="34" charset="0"/>
              </a:rPr>
              <a:t>SECONDARY INFORMATION</a:t>
            </a:r>
          </a:p>
          <a:p>
            <a:pPr marL="0" indent="0">
              <a:buFont typeface="Wingdings" panose="05000000000000000000" pitchFamily="2" charset="2"/>
              <a:buNone/>
            </a:pPr>
            <a:r>
              <a:rPr lang="en-CA" sz="1200" b="0" i="0" u="none" strike="noStrike" noProof="0" dirty="0">
                <a:solidFill>
                  <a:srgbClr val="000000"/>
                </a:solidFill>
                <a:effectLst/>
                <a:latin typeface="Arial" panose="020B0604020202020204" pitchFamily="34" charset="0"/>
                <a:cs typeface="Arial" panose="020B0604020202020204" pitchFamily="34" charset="0"/>
              </a:rPr>
              <a:t>One of the roles of the Supreme Court is to answer the government’s questions. These questions are generally about the Constitution, jurisdiction, or government powers. This allows the government to avoid conflicts and verify the legitimacy of its actions or a bill. (This is called a “reference”.)</a:t>
            </a:r>
          </a:p>
          <a:p>
            <a:pPr marL="0" indent="0">
              <a:buFont typeface="Wingdings" panose="05000000000000000000" pitchFamily="2" charset="2"/>
              <a:buNone/>
            </a:pPr>
            <a:endParaRPr lang="en-CA" sz="1200" b="0" i="0" u="none" strike="noStrike" noProof="0" dirty="0">
              <a:solidFill>
                <a:srgbClr val="000000"/>
              </a:solidFill>
              <a:effectLst/>
              <a:latin typeface="Arial" panose="020B0604020202020204" pitchFamily="34" charset="0"/>
              <a:cs typeface="Arial" panose="020B0604020202020204" pitchFamily="34" charset="0"/>
            </a:endParaRPr>
          </a:p>
          <a:p>
            <a:pPr marL="0" indent="0">
              <a:buFont typeface="Wingdings" panose="05000000000000000000" pitchFamily="2" charset="2"/>
              <a:buNone/>
            </a:pPr>
            <a:r>
              <a:rPr lang="en-CA" sz="1200" b="1" i="0" u="none" strike="noStrike" noProof="0" dirty="0">
                <a:solidFill>
                  <a:srgbClr val="000000"/>
                </a:solidFill>
                <a:effectLst/>
                <a:latin typeface="Arial" panose="020B0604020202020204" pitchFamily="34" charset="0"/>
                <a:cs typeface="Arial" panose="020B0604020202020204" pitchFamily="34" charset="0"/>
              </a:rPr>
              <a:t>Additional questions for the students:</a:t>
            </a:r>
          </a:p>
          <a:p>
            <a:pPr marL="0" lvl="1" indent="0">
              <a:lnSpc>
                <a:spcPct val="100000"/>
              </a:lnSpc>
              <a:spcBef>
                <a:spcPts val="1200"/>
              </a:spcBef>
              <a:buNone/>
            </a:pPr>
            <a:r>
              <a:rPr lang="en-CA" sz="1200" b="1" noProof="0" dirty="0">
                <a:latin typeface="Arial" panose="020B0604020202020204" pitchFamily="34" charset="0"/>
                <a:cs typeface="Arial" panose="020B0604020202020204" pitchFamily="34" charset="0"/>
              </a:rPr>
              <a:t>(1) Does the federal government have the jurisdiction to make a law that authorizes marriage between people of the same sex? </a:t>
            </a:r>
            <a:endParaRPr lang="en-CA" sz="1200" noProof="0" dirty="0">
              <a:latin typeface="Arial" panose="020B0604020202020204" pitchFamily="34" charset="0"/>
              <a:cs typeface="Arial" panose="020B0604020202020204" pitchFamily="34" charset="0"/>
            </a:endParaRPr>
          </a:p>
          <a:p>
            <a:pPr marL="708660" lvl="2" indent="-342900">
              <a:lnSpc>
                <a:spcPct val="100000"/>
              </a:lnSpc>
              <a:spcBef>
                <a:spcPts val="1200"/>
              </a:spcBef>
              <a:buFont typeface="Wingdings"/>
              <a:buChar char="§"/>
            </a:pPr>
            <a:r>
              <a:rPr lang="en-CA" sz="1200" noProof="0" dirty="0">
                <a:latin typeface="Arial" panose="020B0604020202020204" pitchFamily="34" charset="0"/>
                <a:cs typeface="Arial" panose="020B0604020202020204" pitchFamily="34" charset="0"/>
              </a:rPr>
              <a:t>Yes!</a:t>
            </a:r>
          </a:p>
          <a:p>
            <a:pPr marL="0" lvl="1" indent="0">
              <a:lnSpc>
                <a:spcPct val="100000"/>
              </a:lnSpc>
              <a:spcBef>
                <a:spcPts val="1200"/>
              </a:spcBef>
              <a:buNone/>
            </a:pPr>
            <a:r>
              <a:rPr lang="en-CA" sz="1200" b="1" noProof="0" dirty="0">
                <a:latin typeface="Arial" panose="020B0604020202020204" pitchFamily="34" charset="0"/>
                <a:cs typeface="Arial" panose="020B0604020202020204" pitchFamily="34" charset="0"/>
              </a:rPr>
              <a:t>(2) Does the bill comply with the </a:t>
            </a:r>
            <a:r>
              <a:rPr lang="en-CA" sz="1200" b="1" i="1" noProof="0" dirty="0">
                <a:latin typeface="Arial" panose="020B0604020202020204" pitchFamily="34" charset="0"/>
                <a:cs typeface="Arial" panose="020B0604020202020204" pitchFamily="34" charset="0"/>
              </a:rPr>
              <a:t>Canadian Charter of Rights and Freedoms? </a:t>
            </a:r>
            <a:endParaRPr lang="en-CA" sz="1200" b="1" i="1" noProof="0" dirty="0">
              <a:latin typeface="Arial" panose="020B0604020202020204" pitchFamily="34" charset="0"/>
              <a:ea typeface="+mn-lt"/>
              <a:cs typeface="Arial" panose="020B0604020202020204" pitchFamily="34" charset="0"/>
            </a:endParaRPr>
          </a:p>
          <a:p>
            <a:pPr marL="708660" lvl="2" indent="-342900">
              <a:lnSpc>
                <a:spcPct val="100000"/>
              </a:lnSpc>
              <a:spcBef>
                <a:spcPts val="1200"/>
              </a:spcBef>
              <a:buSzPct val="75000"/>
              <a:buFont typeface="Wingdings"/>
              <a:buChar char="§"/>
            </a:pPr>
            <a:r>
              <a:rPr lang="en-CA" sz="1200" noProof="0" dirty="0">
                <a:latin typeface="Arial" panose="020B0604020202020204" pitchFamily="34" charset="0"/>
                <a:ea typeface="+mn-lt"/>
                <a:cs typeface="Arial" panose="020B0604020202020204" pitchFamily="34" charset="0"/>
              </a:rPr>
              <a:t>Yes. “The bill [. . .] far from violating the Charter, flows from it.”</a:t>
            </a:r>
            <a:endParaRPr lang="en-CA" sz="1200" b="1" i="1" noProof="0" dirty="0">
              <a:latin typeface="Arial" panose="020B0604020202020204" pitchFamily="34" charset="0"/>
              <a:ea typeface="+mn-lt"/>
              <a:cs typeface="Arial" panose="020B0604020202020204" pitchFamily="34" charset="0"/>
            </a:endParaRPr>
          </a:p>
          <a:p>
            <a:pPr marL="0" lvl="1" indent="0">
              <a:lnSpc>
                <a:spcPct val="100000"/>
              </a:lnSpc>
              <a:spcBef>
                <a:spcPts val="1200"/>
              </a:spcBef>
              <a:buNone/>
            </a:pPr>
            <a:r>
              <a:rPr lang="en-CA" sz="1200" b="1" noProof="0" dirty="0">
                <a:latin typeface="Arial" panose="020B0604020202020204" pitchFamily="34" charset="0"/>
                <a:ea typeface="+mn-lt"/>
                <a:cs typeface="Arial" panose="020B0604020202020204" pitchFamily="34" charset="0"/>
              </a:rPr>
              <a:t>(3) Can religious authorities refuse to celebrate a same-sex marriage? </a:t>
            </a:r>
            <a:endParaRPr lang="en-CA" sz="1200" b="1" i="1" noProof="0" dirty="0">
              <a:latin typeface="Arial" panose="020B0604020202020204" pitchFamily="34" charset="0"/>
              <a:ea typeface="+mn-lt"/>
              <a:cs typeface="Arial" panose="020B0604020202020204" pitchFamily="34" charset="0"/>
            </a:endParaRPr>
          </a:p>
          <a:p>
            <a:pPr marL="708660" lvl="2" indent="-342900">
              <a:lnSpc>
                <a:spcPct val="100000"/>
              </a:lnSpc>
              <a:spcBef>
                <a:spcPts val="1200"/>
              </a:spcBef>
              <a:buFont typeface="Wingdings"/>
              <a:buChar char="§"/>
            </a:pPr>
            <a:r>
              <a:rPr lang="en-CA" sz="1200" noProof="0" dirty="0">
                <a:latin typeface="Arial" panose="020B0604020202020204" pitchFamily="34" charset="0"/>
                <a:ea typeface="+mn-lt"/>
                <a:cs typeface="Arial" panose="020B0604020202020204" pitchFamily="34" charset="0"/>
              </a:rPr>
              <a:t>Yes. Freedom of religions permits them to refuse to celebrate a marriage that runs counter to their beliefs. </a:t>
            </a:r>
          </a:p>
          <a:p>
            <a:pPr marL="0" indent="0">
              <a:buFont typeface="Wingdings" panose="05000000000000000000" pitchFamily="2" charset="2"/>
              <a:buNone/>
            </a:pPr>
            <a:endParaRPr lang="en-CA" sz="1200" b="0" i="0" u="none" strike="noStrike" noProof="0" dirty="0">
              <a:solidFill>
                <a:srgbClr val="000000"/>
              </a:solidFill>
              <a:effectLst/>
              <a:latin typeface="Arial" panose="020B0604020202020204" pitchFamily="34" charset="0"/>
              <a:cs typeface="Arial" panose="020B0604020202020204" pitchFamily="34" charset="0"/>
            </a:endParaRPr>
          </a:p>
          <a:p>
            <a:endParaRPr lang="en-CA" sz="1200" b="1" noProof="0" dirty="0">
              <a:latin typeface="Arial" panose="020B0604020202020204" pitchFamily="34" charset="0"/>
              <a:cs typeface="Arial" panose="020B0604020202020204" pitchFamily="34" charset="0"/>
            </a:endParaRPr>
          </a:p>
          <a:p>
            <a:r>
              <a:rPr lang="en-CA" sz="1200" b="1" noProof="0" dirty="0">
                <a:latin typeface="Arial" panose="020B0604020202020204" pitchFamily="34" charset="0"/>
                <a:cs typeface="Arial" panose="020B0604020202020204" pitchFamily="34" charset="0"/>
              </a:rPr>
              <a:t>Sources:</a:t>
            </a:r>
            <a:endParaRPr lang="en-CA" sz="1200" noProof="0" dirty="0">
              <a:latin typeface="Arial" panose="020B0604020202020204" pitchFamily="34" charset="0"/>
              <a:ea typeface="Calibri"/>
              <a:cs typeface="Arial" panose="020B0604020202020204" pitchFamily="34" charset="0"/>
            </a:endParaRPr>
          </a:p>
          <a:p>
            <a:pPr marL="171450" indent="-171450">
              <a:buFont typeface="Arial"/>
              <a:buChar char="•"/>
              <a:defRPr/>
            </a:pPr>
            <a:r>
              <a:rPr lang="en-CA" sz="1200" i="1" noProof="0" dirty="0">
                <a:latin typeface="Arial" panose="020B0604020202020204" pitchFamily="34" charset="0"/>
                <a:cs typeface="Arial" panose="020B0604020202020204" pitchFamily="34" charset="0"/>
              </a:rPr>
              <a:t>Renvoi </a:t>
            </a:r>
            <a:r>
              <a:rPr lang="en-CA" sz="1200" i="1" noProof="0" dirty="0" err="1">
                <a:latin typeface="Arial" panose="020B0604020202020204" pitchFamily="34" charset="0"/>
                <a:cs typeface="Arial" panose="020B0604020202020204" pitchFamily="34" charset="0"/>
              </a:rPr>
              <a:t>relatif</a:t>
            </a:r>
            <a:r>
              <a:rPr lang="en-CA" sz="1200" i="1" noProof="0" dirty="0">
                <a:latin typeface="Arial" panose="020B0604020202020204" pitchFamily="34" charset="0"/>
                <a:cs typeface="Arial" panose="020B0604020202020204" pitchFamily="34" charset="0"/>
              </a:rPr>
              <a:t> au </a:t>
            </a:r>
            <a:r>
              <a:rPr lang="en-CA" sz="1200" i="1" noProof="0" dirty="0" err="1">
                <a:latin typeface="Arial" panose="020B0604020202020204" pitchFamily="34" charset="0"/>
                <a:cs typeface="Arial" panose="020B0604020202020204" pitchFamily="34" charset="0"/>
              </a:rPr>
              <a:t>mariage</a:t>
            </a:r>
            <a:r>
              <a:rPr lang="en-CA" sz="1200" i="1" noProof="0" dirty="0">
                <a:latin typeface="Arial" panose="020B0604020202020204" pitchFamily="34" charset="0"/>
                <a:cs typeface="Arial" panose="020B0604020202020204" pitchFamily="34" charset="0"/>
              </a:rPr>
              <a:t> entre </a:t>
            </a:r>
            <a:r>
              <a:rPr lang="en-CA" sz="1200" i="1" noProof="0" dirty="0" err="1">
                <a:latin typeface="Arial" panose="020B0604020202020204" pitchFamily="34" charset="0"/>
                <a:cs typeface="Arial" panose="020B0604020202020204" pitchFamily="34" charset="0"/>
              </a:rPr>
              <a:t>personnes</a:t>
            </a:r>
            <a:r>
              <a:rPr lang="en-CA" sz="1200" i="1" noProof="0" dirty="0">
                <a:latin typeface="Arial" panose="020B0604020202020204" pitchFamily="34" charset="0"/>
                <a:cs typeface="Arial" panose="020B0604020202020204" pitchFamily="34" charset="0"/>
              </a:rPr>
              <a:t> du </a:t>
            </a:r>
            <a:r>
              <a:rPr lang="en-CA" sz="1200" i="1" noProof="0" dirty="0" err="1">
                <a:latin typeface="Arial" panose="020B0604020202020204" pitchFamily="34" charset="0"/>
                <a:cs typeface="Arial" panose="020B0604020202020204" pitchFamily="34" charset="0"/>
              </a:rPr>
              <a:t>même</a:t>
            </a:r>
            <a:r>
              <a:rPr lang="en-CA" sz="1200" i="1" noProof="0" dirty="0">
                <a:latin typeface="Arial" panose="020B0604020202020204" pitchFamily="34" charset="0"/>
                <a:cs typeface="Arial" panose="020B0604020202020204" pitchFamily="34" charset="0"/>
              </a:rPr>
              <a:t> </a:t>
            </a:r>
            <a:r>
              <a:rPr lang="en-CA" sz="1200" i="1" noProof="0" dirty="0" err="1">
                <a:latin typeface="Arial" panose="020B0604020202020204" pitchFamily="34" charset="0"/>
                <a:cs typeface="Arial" panose="020B0604020202020204" pitchFamily="34" charset="0"/>
              </a:rPr>
              <a:t>sexe</a:t>
            </a:r>
            <a:r>
              <a:rPr lang="en-CA" sz="1200" noProof="0" dirty="0">
                <a:latin typeface="Arial" panose="020B0604020202020204" pitchFamily="34" charset="0"/>
                <a:cs typeface="Arial" panose="020B0604020202020204" pitchFamily="34" charset="0"/>
              </a:rPr>
              <a:t>, 2004 CSC 79. </a:t>
            </a:r>
            <a:endParaRPr lang="en-CA" sz="1200" noProof="0" dirty="0">
              <a:latin typeface="Arial" panose="020B0604020202020204" pitchFamily="34" charset="0"/>
              <a:ea typeface="Calibri"/>
              <a:cs typeface="Arial" panose="020B0604020202020204" pitchFamily="34" charset="0"/>
            </a:endParaRPr>
          </a:p>
          <a:p>
            <a:pPr marL="171450" indent="-171450">
              <a:buFont typeface="Arial"/>
              <a:buChar char="•"/>
              <a:defRPr/>
            </a:pPr>
            <a:r>
              <a:rPr lang="en-CA" sz="1200" i="1" noProof="0" dirty="0" err="1">
                <a:effectLst/>
                <a:latin typeface="Arial" panose="020B0604020202020204" pitchFamily="34" charset="0"/>
                <a:cs typeface="Arial" panose="020B0604020202020204" pitchFamily="34" charset="0"/>
              </a:rPr>
              <a:t>Charte</a:t>
            </a:r>
            <a:r>
              <a:rPr lang="en-CA" sz="1200" i="1" noProof="0" dirty="0">
                <a:effectLst/>
                <a:latin typeface="Arial" panose="020B0604020202020204" pitchFamily="34" charset="0"/>
                <a:cs typeface="Arial" panose="020B0604020202020204" pitchFamily="34" charset="0"/>
              </a:rPr>
              <a:t> canadienne des droits et </a:t>
            </a:r>
            <a:r>
              <a:rPr lang="en-CA" sz="1200" i="1" noProof="0" dirty="0" err="1">
                <a:effectLst/>
                <a:latin typeface="Arial" panose="020B0604020202020204" pitchFamily="34" charset="0"/>
                <a:cs typeface="Arial" panose="020B0604020202020204" pitchFamily="34" charset="0"/>
              </a:rPr>
              <a:t>libertés</a:t>
            </a:r>
            <a:r>
              <a:rPr lang="en-CA" sz="1200" noProof="0" dirty="0">
                <a:effectLst/>
                <a:latin typeface="Arial" panose="020B0604020202020204" pitchFamily="34" charset="0"/>
                <a:cs typeface="Arial" panose="020B0604020202020204" pitchFamily="34" charset="0"/>
              </a:rPr>
              <a:t>, Loi de 1982 sur le Canada, Annexe B, 1982 (R-U), ch11, art 15(1).</a:t>
            </a:r>
          </a:p>
          <a:p>
            <a:pPr marL="171450" indent="-171450">
              <a:buFont typeface="Arial"/>
              <a:buChar char="•"/>
              <a:defRPr/>
            </a:pPr>
            <a:r>
              <a:rPr lang="en-CA" sz="1200" b="0" i="1" noProof="0" dirty="0">
                <a:solidFill>
                  <a:srgbClr val="212529"/>
                </a:solidFill>
                <a:effectLst/>
                <a:latin typeface="Arial" panose="020B0604020202020204" pitchFamily="34" charset="0"/>
                <a:cs typeface="Arial" panose="020B0604020202020204" pitchFamily="34" charset="0"/>
              </a:rPr>
              <a:t>Loi sur la Cour </a:t>
            </a:r>
            <a:r>
              <a:rPr lang="en-CA" sz="1200" b="0" i="1" noProof="0" dirty="0" err="1">
                <a:solidFill>
                  <a:srgbClr val="212529"/>
                </a:solidFill>
                <a:effectLst/>
                <a:latin typeface="Arial" panose="020B0604020202020204" pitchFamily="34" charset="0"/>
                <a:cs typeface="Arial" panose="020B0604020202020204" pitchFamily="34" charset="0"/>
              </a:rPr>
              <a:t>suprême</a:t>
            </a:r>
            <a:r>
              <a:rPr lang="en-CA" sz="1200" b="0" i="0" noProof="0" dirty="0">
                <a:solidFill>
                  <a:srgbClr val="212529"/>
                </a:solidFill>
                <a:effectLst/>
                <a:latin typeface="Arial" panose="020B0604020202020204" pitchFamily="34" charset="0"/>
                <a:cs typeface="Arial" panose="020B0604020202020204" pitchFamily="34" charset="0"/>
              </a:rPr>
              <a:t>, LRC 1985, c S-26, art 53.  </a:t>
            </a:r>
            <a:endParaRPr lang="en-CA" sz="1200" noProof="0" dirty="0">
              <a:effectLst/>
              <a:latin typeface="Arial" panose="020B0604020202020204" pitchFamily="34" charset="0"/>
              <a:ea typeface="Calibri" panose="020F0502020204030204"/>
              <a:cs typeface="Arial" panose="020B0604020202020204" pitchFamily="34" charset="0"/>
            </a:endParaRPr>
          </a:p>
          <a:p>
            <a:pPr marL="171450" indent="-171450">
              <a:buFont typeface="Arial"/>
              <a:buChar char="•"/>
              <a:defRPr/>
            </a:pPr>
            <a:r>
              <a:rPr lang="en-CA" sz="1200" noProof="0" dirty="0">
                <a:latin typeface="Arial" panose="020B0604020202020204" pitchFamily="34" charset="0"/>
                <a:ea typeface="Calibri"/>
                <a:cs typeface="Arial" panose="020B0604020202020204" pitchFamily="34" charset="0"/>
              </a:rPr>
              <a:t>Andrea </a:t>
            </a:r>
            <a:r>
              <a:rPr lang="en-CA" sz="1200" noProof="0" dirty="0" err="1">
                <a:latin typeface="Arial" panose="020B0604020202020204" pitchFamily="34" charset="0"/>
                <a:ea typeface="Calibri"/>
                <a:cs typeface="Arial" panose="020B0604020202020204" pitchFamily="34" charset="0"/>
              </a:rPr>
              <a:t>Batiston</a:t>
            </a:r>
            <a:r>
              <a:rPr lang="en-CA" sz="1200" noProof="0" dirty="0">
                <a:latin typeface="Arial" panose="020B0604020202020204" pitchFamily="34" charset="0"/>
                <a:ea typeface="Calibri"/>
                <a:cs typeface="Arial" panose="020B0604020202020204" pitchFamily="34" charset="0"/>
              </a:rPr>
              <a:t>, "The Legal History of Same-Sex Marriage in Canada" (2014) 39:1 Canadian Law Library Review 11: </a:t>
            </a:r>
            <a:r>
              <a:rPr lang="en-CA" sz="1200" noProof="0" dirty="0">
                <a:latin typeface="Arial" panose="020B0604020202020204" pitchFamily="34" charset="0"/>
                <a:cs typeface="Arial" panose="020B0604020202020204" pitchFamily="34" charset="0"/>
                <a:hlinkClick r:id="rId3"/>
              </a:rPr>
              <a:t>JuriBistro UNIK - CAIJ</a:t>
            </a:r>
            <a:r>
              <a:rPr lang="en-CA" sz="1200" noProof="0" dirty="0">
                <a:latin typeface="Arial" panose="020B0604020202020204" pitchFamily="34" charset="0"/>
                <a:cs typeface="Arial" panose="020B0604020202020204" pitchFamily="34" charset="0"/>
              </a:rPr>
              <a:t>  </a:t>
            </a:r>
            <a:endParaRPr lang="en-CA" sz="1200" noProof="0" dirty="0">
              <a:latin typeface="Arial" panose="020B0604020202020204" pitchFamily="34" charset="0"/>
              <a:ea typeface="Calibri"/>
              <a:cs typeface="Arial" panose="020B0604020202020204" pitchFamily="34" charset="0"/>
            </a:endParaRPr>
          </a:p>
          <a:p>
            <a:pPr marL="171450" indent="-171450">
              <a:buFont typeface="Arial"/>
              <a:buChar char="•"/>
              <a:defRPr/>
            </a:pPr>
            <a:r>
              <a:rPr lang="en-CA" sz="1200" noProof="0" dirty="0">
                <a:latin typeface="Arial" panose="020B0604020202020204" pitchFamily="34" charset="0"/>
                <a:ea typeface="Calibri"/>
                <a:cs typeface="Arial" panose="020B0604020202020204" pitchFamily="34" charset="0"/>
              </a:rPr>
              <a:t>Alain Roy, "Les couples de </a:t>
            </a:r>
            <a:r>
              <a:rPr lang="en-CA" sz="1200" noProof="0" dirty="0" err="1">
                <a:latin typeface="Arial" panose="020B0604020202020204" pitchFamily="34" charset="0"/>
                <a:ea typeface="Calibri"/>
                <a:cs typeface="Arial" panose="020B0604020202020204" pitchFamily="34" charset="0"/>
              </a:rPr>
              <a:t>même</a:t>
            </a:r>
            <a:r>
              <a:rPr lang="en-CA" sz="1200" noProof="0" dirty="0">
                <a:latin typeface="Arial" panose="020B0604020202020204" pitchFamily="34" charset="0"/>
                <a:ea typeface="Calibri"/>
                <a:cs typeface="Arial" panose="020B0604020202020204" pitchFamily="34" charset="0"/>
              </a:rPr>
              <a:t> </a:t>
            </a:r>
            <a:r>
              <a:rPr lang="en-CA" sz="1200" noProof="0" dirty="0" err="1">
                <a:latin typeface="Arial" panose="020B0604020202020204" pitchFamily="34" charset="0"/>
                <a:ea typeface="Calibri"/>
                <a:cs typeface="Arial" panose="020B0604020202020204" pitchFamily="34" charset="0"/>
              </a:rPr>
              <a:t>sexe</a:t>
            </a:r>
            <a:r>
              <a:rPr lang="en-CA" sz="1200" noProof="0" dirty="0">
                <a:latin typeface="Arial" panose="020B0604020202020204" pitchFamily="34" charset="0"/>
                <a:ea typeface="Calibri"/>
                <a:cs typeface="Arial" panose="020B0604020202020204" pitchFamily="34" charset="0"/>
              </a:rPr>
              <a:t> </a:t>
            </a:r>
            <a:r>
              <a:rPr lang="en-CA" sz="1200" noProof="0" dirty="0" err="1">
                <a:latin typeface="Arial" panose="020B0604020202020204" pitchFamily="34" charset="0"/>
                <a:ea typeface="Calibri"/>
                <a:cs typeface="Arial" panose="020B0604020202020204" pitchFamily="34" charset="0"/>
              </a:rPr>
              <a:t>en</a:t>
            </a:r>
            <a:r>
              <a:rPr lang="en-CA" sz="1200" noProof="0" dirty="0">
                <a:latin typeface="Arial" panose="020B0604020202020204" pitchFamily="34" charset="0"/>
                <a:ea typeface="Calibri"/>
                <a:cs typeface="Arial" panose="020B0604020202020204" pitchFamily="34" charset="0"/>
              </a:rPr>
              <a:t> droit </a:t>
            </a:r>
            <a:r>
              <a:rPr lang="en-CA" sz="1200" noProof="0" dirty="0" err="1">
                <a:latin typeface="Arial" panose="020B0604020202020204" pitchFamily="34" charset="0"/>
                <a:ea typeface="Calibri"/>
                <a:cs typeface="Arial" panose="020B0604020202020204" pitchFamily="34" charset="0"/>
              </a:rPr>
              <a:t>québécois</a:t>
            </a:r>
            <a:r>
              <a:rPr lang="en-CA" sz="1200" noProof="0" dirty="0">
                <a:latin typeface="Arial" panose="020B0604020202020204" pitchFamily="34" charset="0"/>
                <a:ea typeface="Calibri"/>
                <a:cs typeface="Arial" panose="020B0604020202020204" pitchFamily="34" charset="0"/>
              </a:rPr>
              <a:t>" (2005) 35 Revue </a:t>
            </a:r>
            <a:r>
              <a:rPr lang="en-CA" sz="1200" noProof="0" dirty="0" err="1">
                <a:latin typeface="Arial" panose="020B0604020202020204" pitchFamily="34" charset="0"/>
                <a:ea typeface="Calibri"/>
                <a:cs typeface="Arial" panose="020B0604020202020204" pitchFamily="34" charset="0"/>
              </a:rPr>
              <a:t>générale</a:t>
            </a:r>
            <a:r>
              <a:rPr lang="en-CA" sz="1200" noProof="0" dirty="0">
                <a:latin typeface="Arial" panose="020B0604020202020204" pitchFamily="34" charset="0"/>
                <a:ea typeface="Calibri"/>
                <a:cs typeface="Arial" panose="020B0604020202020204" pitchFamily="34" charset="0"/>
              </a:rPr>
              <a:t> de droit 167-168: </a:t>
            </a:r>
            <a:r>
              <a:rPr lang="en-CA" sz="1200" noProof="0" dirty="0">
                <a:latin typeface="Arial" panose="020B0604020202020204" pitchFamily="34" charset="0"/>
                <a:cs typeface="Arial" panose="020B0604020202020204" pitchFamily="34" charset="0"/>
                <a:hlinkClick r:id="rId4"/>
              </a:rPr>
              <a:t>JuriBistro UNIK - CAIJ</a:t>
            </a:r>
            <a:r>
              <a:rPr lang="en-CA" sz="1200" noProof="0" dirty="0">
                <a:latin typeface="Arial" panose="020B0604020202020204" pitchFamily="34" charset="0"/>
                <a:cs typeface="Arial" panose="020B0604020202020204" pitchFamily="34" charset="0"/>
              </a:rPr>
              <a:t> </a:t>
            </a:r>
          </a:p>
          <a:p>
            <a:pPr marL="171450" indent="-171450">
              <a:buFont typeface="Arial"/>
              <a:buChar char="•"/>
              <a:defRPr/>
            </a:pPr>
            <a:r>
              <a:rPr lang="en-CA" sz="1200" noProof="0" dirty="0">
                <a:effectLst/>
                <a:latin typeface="Arial" panose="020B0604020202020204" pitchFamily="34" charset="0"/>
                <a:cs typeface="Arial" panose="020B0604020202020204" pitchFamily="34" charset="0"/>
              </a:rPr>
              <a:t>Henri Brun, Guy Tremblay et Eugénie Brouillet, </a:t>
            </a:r>
            <a:r>
              <a:rPr lang="en-CA" sz="1200" i="1" noProof="0" dirty="0">
                <a:effectLst/>
                <a:latin typeface="Arial" panose="020B0604020202020204" pitchFamily="34" charset="0"/>
                <a:cs typeface="Arial" panose="020B0604020202020204" pitchFamily="34" charset="0"/>
              </a:rPr>
              <a:t>Droit </a:t>
            </a:r>
            <a:r>
              <a:rPr lang="en-CA" sz="1200" i="1" noProof="0" dirty="0" err="1">
                <a:effectLst/>
                <a:latin typeface="Arial" panose="020B0604020202020204" pitchFamily="34" charset="0"/>
                <a:cs typeface="Arial" panose="020B0604020202020204" pitchFamily="34" charset="0"/>
              </a:rPr>
              <a:t>constitutionnel</a:t>
            </a:r>
            <a:r>
              <a:rPr lang="en-CA" sz="1200" noProof="0" dirty="0">
                <a:effectLst/>
                <a:latin typeface="Arial" panose="020B0604020202020204" pitchFamily="34" charset="0"/>
                <a:cs typeface="Arial" panose="020B0604020202020204" pitchFamily="34" charset="0"/>
              </a:rPr>
              <a:t>, 6</a:t>
            </a:r>
            <a:r>
              <a:rPr lang="en-CA" sz="1200" baseline="30000" noProof="0" dirty="0">
                <a:effectLst/>
                <a:latin typeface="Arial" panose="020B0604020202020204" pitchFamily="34" charset="0"/>
                <a:cs typeface="Arial" panose="020B0604020202020204" pitchFamily="34" charset="0"/>
              </a:rPr>
              <a:t>e</a:t>
            </a:r>
            <a:r>
              <a:rPr lang="en-CA" sz="1200" noProof="0" dirty="0">
                <a:effectLst/>
                <a:latin typeface="Arial" panose="020B0604020202020204" pitchFamily="34" charset="0"/>
                <a:cs typeface="Arial" panose="020B0604020202020204" pitchFamily="34" charset="0"/>
              </a:rPr>
              <a:t> </a:t>
            </a:r>
            <a:r>
              <a:rPr lang="en-CA" sz="1200" noProof="0" dirty="0" err="1">
                <a:effectLst/>
                <a:latin typeface="Arial" panose="020B0604020202020204" pitchFamily="34" charset="0"/>
                <a:cs typeface="Arial" panose="020B0604020202020204" pitchFamily="34" charset="0"/>
              </a:rPr>
              <a:t>éd</a:t>
            </a:r>
            <a:r>
              <a:rPr lang="en-CA" sz="1200" noProof="0" dirty="0">
                <a:effectLst/>
                <a:latin typeface="Arial" panose="020B0604020202020204" pitchFamily="34" charset="0"/>
                <a:cs typeface="Arial" panose="020B0604020202020204" pitchFamily="34" charset="0"/>
              </a:rPr>
              <a:t>., </a:t>
            </a:r>
            <a:r>
              <a:rPr lang="en-CA" sz="1200" noProof="0" dirty="0" err="1">
                <a:effectLst/>
                <a:latin typeface="Arial" panose="020B0604020202020204" pitchFamily="34" charset="0"/>
                <a:cs typeface="Arial" panose="020B0604020202020204" pitchFamily="34" charset="0"/>
              </a:rPr>
              <a:t>Cowansville</a:t>
            </a:r>
            <a:r>
              <a:rPr lang="en-CA" sz="1200" noProof="0" dirty="0">
                <a:effectLst/>
                <a:latin typeface="Arial" panose="020B0604020202020204" pitchFamily="34" charset="0"/>
                <a:cs typeface="Arial" panose="020B0604020202020204" pitchFamily="34" charset="0"/>
              </a:rPr>
              <a:t>, 2014 au para X.123. </a:t>
            </a:r>
            <a:endParaRPr lang="en-CA" sz="1200" noProof="0" dirty="0">
              <a:latin typeface="Arial" panose="020B0604020202020204" pitchFamily="34" charset="0"/>
              <a:ea typeface="Calibri"/>
              <a:cs typeface="Arial" panose="020B0604020202020204" pitchFamily="34" charset="0"/>
            </a:endParaRPr>
          </a:p>
          <a:p>
            <a:pPr marL="171450" indent="-171450">
              <a:buFont typeface="Arial"/>
              <a:buChar char="•"/>
              <a:defRPr/>
            </a:pPr>
            <a:endParaRPr lang="en-CA" sz="1200" noProof="0" dirty="0">
              <a:latin typeface="Arial" panose="020B0604020202020204" pitchFamily="34" charset="0"/>
              <a:ea typeface="Calibri"/>
              <a:cs typeface="Arial" panose="020B0604020202020204" pitchFamily="34" charset="0"/>
            </a:endParaRPr>
          </a:p>
          <a:p>
            <a:pPr marL="171450" indent="-171450">
              <a:buFont typeface="Arial"/>
              <a:buChar char="•"/>
              <a:defRPr/>
            </a:pPr>
            <a:endParaRPr lang="en-CA" sz="1200" noProof="0" dirty="0">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CFD6638E-F0C5-4DB6-974E-C04E7D80AB38}" type="slidenum">
              <a:rPr lang="fr-FR"/>
              <a:t>33</a:t>
            </a:fld>
            <a:endParaRPr lang="fr-FR"/>
          </a:p>
        </p:txBody>
      </p:sp>
    </p:spTree>
    <p:extLst>
      <p:ext uri="{BB962C8B-B14F-4D97-AF65-F5344CB8AC3E}">
        <p14:creationId xmlns:p14="http://schemas.microsoft.com/office/powerpoint/2010/main" val="26178938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CA"/>
          </a:p>
        </p:txBody>
      </p:sp>
      <p:sp>
        <p:nvSpPr>
          <p:cNvPr id="3" name="Espace réservé des notes 2"/>
          <p:cNvSpPr>
            <a:spLocks noGrp="1"/>
          </p:cNvSpPr>
          <p:nvPr>
            <p:ph type="body" idx="1"/>
          </p:nvPr>
        </p:nvSpPr>
        <p:spPr/>
        <p:txBody>
          <a:bodyPr/>
          <a:lstStyle/>
          <a:p>
            <a:r>
              <a:rPr lang="en-CA" sz="1200" b="1" i="0" u="none" strike="noStrike" noProof="0" dirty="0">
                <a:solidFill>
                  <a:srgbClr val="000000"/>
                </a:solidFill>
                <a:effectLst/>
                <a:latin typeface="Arial" panose="020B0604020202020204" pitchFamily="34" charset="0"/>
                <a:cs typeface="Arial" panose="020B0604020202020204" pitchFamily="34" charset="0"/>
              </a:rPr>
              <a:t>INFORMATION FOR THE STUDENTS</a:t>
            </a:r>
          </a:p>
          <a:p>
            <a:pPr marL="171450" indent="-171450">
              <a:buFont typeface="Wingdings" panose="05000000000000000000" pitchFamily="2" charset="2"/>
              <a:buChar char="q"/>
            </a:pPr>
            <a:endParaRPr lang="en-CA" sz="1200" b="1" i="0" u="none" strike="noStrike" noProof="0" dirty="0">
              <a:solidFill>
                <a:srgbClr val="000000"/>
              </a:solidFill>
              <a:effectLst/>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CA" sz="1200" b="0" i="0" u="none" strike="noStrike" noProof="0" dirty="0">
                <a:solidFill>
                  <a:srgbClr val="000000"/>
                </a:solidFill>
                <a:effectLst/>
                <a:latin typeface="Arial" panose="020B0604020202020204" pitchFamily="34" charset="0"/>
                <a:cs typeface="Arial" panose="020B0604020202020204" pitchFamily="34" charset="0"/>
              </a:rPr>
              <a:t>Based on the answers from the Supreme Court, the Parliament of Canada went ahead with its bill. On July 19, 2005, it adopted the </a:t>
            </a:r>
            <a:r>
              <a:rPr lang="en-CA" sz="1200" b="0" i="1" u="none" strike="noStrike" noProof="0" dirty="0">
                <a:solidFill>
                  <a:srgbClr val="000000"/>
                </a:solidFill>
                <a:effectLst/>
                <a:latin typeface="Arial" panose="020B0604020202020204" pitchFamily="34" charset="0"/>
                <a:cs typeface="Arial" panose="020B0604020202020204" pitchFamily="34" charset="0"/>
              </a:rPr>
              <a:t>Civil Marriage Act</a:t>
            </a:r>
            <a:r>
              <a:rPr lang="en-CA" sz="1200" b="0" i="0" u="none" strike="noStrike" noProof="0" dirty="0">
                <a:solidFill>
                  <a:srgbClr val="000000"/>
                </a:solidFill>
                <a:effectLst/>
                <a:latin typeface="Arial" panose="020B0604020202020204" pitchFamily="34" charset="0"/>
                <a:cs typeface="Arial" panose="020B0604020202020204" pitchFamily="34" charset="0"/>
              </a:rPr>
              <a:t>, which allows two persons of the same sex to marry. </a:t>
            </a:r>
          </a:p>
          <a:p>
            <a:pPr marL="285750" indent="-285750">
              <a:buFont typeface="Wingdings" panose="05000000000000000000" pitchFamily="2" charset="2"/>
              <a:buChar char="q"/>
            </a:pPr>
            <a:r>
              <a:rPr lang="en-CA" sz="1200" b="0" i="0" u="none" strike="noStrike" noProof="0" dirty="0">
                <a:solidFill>
                  <a:srgbClr val="000000"/>
                </a:solidFill>
                <a:effectLst/>
                <a:latin typeface="Arial" panose="020B0604020202020204" pitchFamily="34" charset="0"/>
                <a:cs typeface="Arial" panose="020B0604020202020204" pitchFamily="34" charset="0"/>
              </a:rPr>
              <a:t>Marriage between same-sex partners is officially permitted! </a:t>
            </a:r>
            <a:endParaRPr lang="en-CA" sz="1200" noProof="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endParaRPr lang="en-CA" sz="1200" b="0" i="0" u="none" strike="noStrike" noProof="0" dirty="0">
              <a:solidFill>
                <a:srgbClr val="000000"/>
              </a:solidFill>
              <a:effectLst/>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endParaRPr lang="en-CA" sz="1200" b="0" i="0" u="none" strike="noStrike" noProof="0" dirty="0">
              <a:solidFill>
                <a:srgbClr val="000000"/>
              </a:solidFill>
              <a:effectLst/>
              <a:latin typeface="Arial" panose="020B0604020202020204" pitchFamily="34" charset="0"/>
              <a:cs typeface="Arial" panose="020B0604020202020204" pitchFamily="34" charset="0"/>
            </a:endParaRPr>
          </a:p>
          <a:p>
            <a:pPr marL="0" indent="0">
              <a:buFont typeface="Wingdings" panose="05000000000000000000" pitchFamily="2" charset="2"/>
              <a:buNone/>
            </a:pPr>
            <a:r>
              <a:rPr lang="en-CA" sz="1200" b="1" i="0" u="none" strike="noStrike" noProof="0" dirty="0">
                <a:solidFill>
                  <a:srgbClr val="000000"/>
                </a:solidFill>
                <a:effectLst/>
                <a:latin typeface="Arial" panose="020B0604020202020204" pitchFamily="34" charset="0"/>
                <a:cs typeface="Arial" panose="020B0604020202020204" pitchFamily="34" charset="0"/>
              </a:rPr>
              <a:t>CONCLUSION</a:t>
            </a:r>
          </a:p>
          <a:p>
            <a:pPr marL="285750" indent="-285750">
              <a:buFont typeface="Wingdings" panose="05000000000000000000" pitchFamily="2" charset="2"/>
              <a:buChar char="q"/>
            </a:pPr>
            <a:r>
              <a:rPr lang="en-CA" sz="1200" b="0" i="0" u="none" strike="noStrike" noProof="0" dirty="0">
                <a:solidFill>
                  <a:srgbClr val="000000"/>
                </a:solidFill>
                <a:effectLst/>
                <a:latin typeface="Arial" panose="020B0604020202020204" pitchFamily="34" charset="0"/>
                <a:cs typeface="Arial" panose="020B0604020202020204" pitchFamily="34" charset="0"/>
              </a:rPr>
              <a:t>It took a long time to get there. But thanks to societal changes, citizen involvement, legal challenges, and, ultimately, changes</a:t>
            </a:r>
            <a:r>
              <a:rPr lang="en-CA" sz="1200" b="0" i="0" u="none" strike="noStrike" baseline="0" noProof="0" dirty="0">
                <a:solidFill>
                  <a:srgbClr val="000000"/>
                </a:solidFill>
                <a:effectLst/>
                <a:latin typeface="Arial" panose="020B0604020202020204" pitchFamily="34" charset="0"/>
                <a:cs typeface="Arial" panose="020B0604020202020204" pitchFamily="34" charset="0"/>
              </a:rPr>
              <a:t> to</a:t>
            </a:r>
            <a:r>
              <a:rPr lang="en-CA" sz="1200" b="0" i="0" u="none" strike="noStrike" noProof="0" dirty="0">
                <a:solidFill>
                  <a:srgbClr val="000000"/>
                </a:solidFill>
                <a:effectLst/>
                <a:latin typeface="Arial" panose="020B0604020202020204" pitchFamily="34" charset="0"/>
                <a:cs typeface="Arial" panose="020B0604020202020204" pitchFamily="34" charset="0"/>
              </a:rPr>
              <a:t> provincial and federal laws, all adults can now marry, regardless of sexual orientation! </a:t>
            </a:r>
            <a:endParaRPr lang="en-CA" sz="1200" b="1" noProof="0" dirty="0">
              <a:latin typeface="Arial" panose="020B0604020202020204" pitchFamily="34" charset="0"/>
              <a:cs typeface="Arial" panose="020B0604020202020204" pitchFamily="34" charset="0"/>
            </a:endParaRPr>
          </a:p>
          <a:p>
            <a:endParaRPr lang="en-CA" sz="1200" b="1" noProof="0" dirty="0">
              <a:latin typeface="Arial" panose="020B0604020202020204" pitchFamily="34" charset="0"/>
              <a:cs typeface="Arial" panose="020B0604020202020204" pitchFamily="34" charset="0"/>
            </a:endParaRPr>
          </a:p>
          <a:p>
            <a:r>
              <a:rPr lang="en-CA" sz="1200" b="1" noProof="0" dirty="0">
                <a:latin typeface="Arial" panose="020B0604020202020204" pitchFamily="34" charset="0"/>
                <a:cs typeface="Arial" panose="020B0604020202020204" pitchFamily="34" charset="0"/>
              </a:rPr>
              <a:t>Sources:</a:t>
            </a:r>
            <a:endParaRPr lang="en-CA" sz="1200" noProof="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CA" sz="1200" i="1" u="none" kern="1200" noProof="0" dirty="0">
                <a:solidFill>
                  <a:schemeClr val="tx1"/>
                </a:solidFill>
                <a:effectLst/>
                <a:latin typeface="Arial" panose="020B0604020202020204" pitchFamily="34" charset="0"/>
                <a:ea typeface="+mn-ea"/>
                <a:cs typeface="Arial" panose="020B0604020202020204" pitchFamily="34" charset="0"/>
              </a:rPr>
              <a:t>Loi sur </a:t>
            </a:r>
            <a:r>
              <a:rPr lang="en-CA" sz="1200" i="1" noProof="0" dirty="0">
                <a:latin typeface="Arial" panose="020B0604020202020204" pitchFamily="34" charset="0"/>
                <a:cs typeface="Arial" panose="020B0604020202020204" pitchFamily="34" charset="0"/>
              </a:rPr>
              <a:t>le</a:t>
            </a:r>
            <a:r>
              <a:rPr lang="en-CA" sz="1200" i="1" u="none" kern="1200" noProof="0" dirty="0">
                <a:solidFill>
                  <a:schemeClr val="tx1"/>
                </a:solidFill>
                <a:effectLst/>
                <a:latin typeface="Arial" panose="020B0604020202020204" pitchFamily="34" charset="0"/>
                <a:ea typeface="+mn-ea"/>
                <a:cs typeface="Arial" panose="020B0604020202020204" pitchFamily="34" charset="0"/>
              </a:rPr>
              <a:t> </a:t>
            </a:r>
            <a:r>
              <a:rPr lang="en-CA" sz="1200" i="1" u="none" kern="1200" noProof="0" dirty="0" err="1">
                <a:solidFill>
                  <a:schemeClr val="tx1"/>
                </a:solidFill>
                <a:effectLst/>
                <a:latin typeface="Arial" panose="020B0604020202020204" pitchFamily="34" charset="0"/>
                <a:ea typeface="+mn-ea"/>
                <a:cs typeface="Arial" panose="020B0604020202020204" pitchFamily="34" charset="0"/>
              </a:rPr>
              <a:t>mariage</a:t>
            </a:r>
            <a:r>
              <a:rPr lang="en-CA" sz="1200" i="1" u="none" kern="1200" noProof="0" dirty="0">
                <a:solidFill>
                  <a:schemeClr val="tx1"/>
                </a:solidFill>
                <a:effectLst/>
                <a:latin typeface="Arial" panose="020B0604020202020204" pitchFamily="34" charset="0"/>
                <a:ea typeface="+mn-ea"/>
                <a:cs typeface="Arial" panose="020B0604020202020204" pitchFamily="34" charset="0"/>
              </a:rPr>
              <a:t> civil, </a:t>
            </a:r>
            <a:r>
              <a:rPr lang="en-CA" sz="1200" kern="1200" noProof="0" dirty="0">
                <a:solidFill>
                  <a:schemeClr val="tx1"/>
                </a:solidFill>
                <a:effectLst/>
                <a:latin typeface="Arial" panose="020B0604020202020204" pitchFamily="34" charset="0"/>
                <a:ea typeface="+mn-ea"/>
                <a:cs typeface="Arial" panose="020B0604020202020204" pitchFamily="34" charset="0"/>
              </a:rPr>
              <a:t>LC 2005, c 33.</a:t>
            </a:r>
            <a:endParaRPr lang="en-CA" sz="1200" noProof="0" dirty="0">
              <a:effectLst/>
              <a:latin typeface="Arial" panose="020B0604020202020204" pitchFamily="34" charset="0"/>
              <a:cs typeface="Arial" panose="020B0604020202020204" pitchFamily="34" charset="0"/>
            </a:endParaRPr>
          </a:p>
          <a:p>
            <a:pPr marL="171450" indent="-171450">
              <a:buFont typeface="Arial,Sans-Serif"/>
              <a:buChar char="•"/>
              <a:defRPr/>
            </a:pPr>
            <a:r>
              <a:rPr lang="en-CA" sz="1200" noProof="0" dirty="0">
                <a:latin typeface="Arial" panose="020B0604020202020204" pitchFamily="34" charset="0"/>
                <a:cs typeface="Arial" panose="020B0604020202020204" pitchFamily="34" charset="0"/>
              </a:rPr>
              <a:t>Andrea </a:t>
            </a:r>
            <a:r>
              <a:rPr lang="en-CA" sz="1200" noProof="0" dirty="0" err="1">
                <a:latin typeface="Arial" panose="020B0604020202020204" pitchFamily="34" charset="0"/>
                <a:cs typeface="Arial" panose="020B0604020202020204" pitchFamily="34" charset="0"/>
              </a:rPr>
              <a:t>Batiston</a:t>
            </a:r>
            <a:r>
              <a:rPr lang="en-CA" sz="1200" noProof="0" dirty="0">
                <a:latin typeface="Arial" panose="020B0604020202020204" pitchFamily="34" charset="0"/>
                <a:cs typeface="Arial" panose="020B0604020202020204" pitchFamily="34" charset="0"/>
              </a:rPr>
              <a:t>, "The Legal History of Same-Sex Marriage in Canada" (2014) 39:1 Canadian Law Library Review 11: </a:t>
            </a:r>
            <a:r>
              <a:rPr lang="en-CA" sz="1200" noProof="0" dirty="0">
                <a:latin typeface="Arial" panose="020B0604020202020204" pitchFamily="34" charset="0"/>
                <a:cs typeface="Arial" panose="020B0604020202020204" pitchFamily="34" charset="0"/>
                <a:hlinkClick r:id="rId3"/>
              </a:rPr>
              <a:t>JuriBistro UNIK - CAIJ</a:t>
            </a:r>
            <a:r>
              <a:rPr lang="en-CA" sz="1200" noProof="0" dirty="0">
                <a:latin typeface="Arial" panose="020B0604020202020204" pitchFamily="34" charset="0"/>
                <a:cs typeface="Arial" panose="020B0604020202020204" pitchFamily="34" charset="0"/>
              </a:rPr>
              <a:t> </a:t>
            </a:r>
            <a:endParaRPr lang="en-CA" sz="1200" noProof="0" dirty="0">
              <a:effectLst/>
              <a:latin typeface="Arial" panose="020B0604020202020204" pitchFamily="34" charset="0"/>
              <a:ea typeface="Calibri"/>
              <a:cs typeface="Arial" panose="020B0604020202020204" pitchFamily="34" charset="0"/>
            </a:endParaRPr>
          </a:p>
          <a:p>
            <a:pPr marL="0" indent="0">
              <a:buFont typeface="Arial,Sans-Serif"/>
              <a:buNone/>
            </a:pPr>
            <a:endParaRPr lang="en-CA" sz="1200" noProof="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CFD6638E-F0C5-4DB6-974E-C04E7D80AB38}" type="slidenum">
              <a:rPr lang="fr-FR"/>
              <a:t>34</a:t>
            </a:fld>
            <a:endParaRPr lang="fr-FR"/>
          </a:p>
        </p:txBody>
      </p:sp>
    </p:spTree>
    <p:extLst>
      <p:ext uri="{BB962C8B-B14F-4D97-AF65-F5344CB8AC3E}">
        <p14:creationId xmlns:p14="http://schemas.microsoft.com/office/powerpoint/2010/main" val="2482656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CA"/>
          </a:p>
        </p:txBody>
      </p:sp>
      <p:sp>
        <p:nvSpPr>
          <p:cNvPr id="3" name="Espace réservé des notes 2"/>
          <p:cNvSpPr>
            <a:spLocks noGrp="1"/>
          </p:cNvSpPr>
          <p:nvPr>
            <p:ph type="body" idx="1"/>
          </p:nvPr>
        </p:nvSpPr>
        <p:spPr/>
        <p:txBody>
          <a:bodyPr/>
          <a:lstStyle/>
          <a:p>
            <a:r>
              <a:rPr lang="en-CA" sz="1200" b="1" i="0" u="none" strike="noStrike" noProof="0" dirty="0">
                <a:solidFill>
                  <a:schemeClr val="tx2"/>
                </a:solidFill>
                <a:effectLst/>
                <a:latin typeface="Arial" panose="020B0604020202020204" pitchFamily="34" charset="0"/>
                <a:ea typeface="Calibri"/>
                <a:cs typeface="Arial" panose="020B0604020202020204" pitchFamily="34" charset="0"/>
              </a:rPr>
              <a:t>NOTES FOR THE TEACHER</a:t>
            </a:r>
          </a:p>
          <a:p>
            <a:endParaRPr lang="en-CA" sz="1200" noProof="0" dirty="0">
              <a:solidFill>
                <a:schemeClr val="tx2"/>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sz="1200" noProof="0" dirty="0">
                <a:solidFill>
                  <a:schemeClr val="tx2"/>
                </a:solidFill>
                <a:latin typeface="Arial" panose="020B0604020202020204" pitchFamily="34" charset="0"/>
                <a:cs typeface="Arial" panose="020B0604020202020204" pitchFamily="34" charset="0"/>
              </a:rPr>
              <a:t>Correct the chronological order of the  reference materials with the students and share the additional information.</a:t>
            </a:r>
            <a:endParaRPr lang="en-CA" sz="1200" noProof="0" dirty="0">
              <a:solidFill>
                <a:schemeClr val="tx2"/>
              </a:solidFill>
              <a:latin typeface="Arial" panose="020B0604020202020204" pitchFamily="34" charset="0"/>
              <a:ea typeface="Calibri"/>
              <a:cs typeface="Arial" panose="020B0604020202020204" pitchFamily="34" charset="0"/>
            </a:endParaRPr>
          </a:p>
          <a:p>
            <a:pPr marL="171450" indent="-171450">
              <a:buFont typeface="Wingdings" panose="05000000000000000000" pitchFamily="2" charset="2"/>
              <a:buChar char="q"/>
            </a:pPr>
            <a:r>
              <a:rPr lang="en-CA" sz="1200" noProof="0" dirty="0">
                <a:solidFill>
                  <a:schemeClr val="tx2"/>
                </a:solidFill>
                <a:latin typeface="Arial" panose="020B0604020202020204" pitchFamily="34" charset="0"/>
                <a:cs typeface="Arial" panose="020B0604020202020204" pitchFamily="34" charset="0"/>
              </a:rPr>
              <a:t>Click to display the elements on the slide.</a:t>
            </a:r>
            <a:endParaRPr lang="en-CA" sz="1200" noProof="0" dirty="0">
              <a:solidFill>
                <a:schemeClr val="tx2"/>
              </a:solidFill>
              <a:latin typeface="Arial" panose="020B0604020202020204" pitchFamily="34" charset="0"/>
              <a:ea typeface="Calibri"/>
              <a:cs typeface="Arial" panose="020B0604020202020204" pitchFamily="34" charset="0"/>
            </a:endParaRPr>
          </a:p>
          <a:p>
            <a:pPr marL="171450" indent="-171450">
              <a:buFont typeface="Wingdings" panose="05000000000000000000" pitchFamily="2" charset="2"/>
              <a:buChar char="q"/>
            </a:pPr>
            <a:endParaRPr lang="en-CA" sz="1200" noProof="0" dirty="0">
              <a:solidFill>
                <a:schemeClr val="tx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CA" sz="1200" b="1" i="0" kern="1200" noProof="0" dirty="0">
                <a:solidFill>
                  <a:schemeClr val="tx2"/>
                </a:solidFill>
                <a:effectLst/>
                <a:latin typeface="Arial" panose="020B0604020202020204" pitchFamily="34" charset="0"/>
                <a:cs typeface="Arial" panose="020B0604020202020204" pitchFamily="34" charset="0"/>
              </a:rPr>
              <a:t>INFORMATION FOR THE STUDENTS</a:t>
            </a:r>
            <a:endParaRPr lang="en-CA" sz="1200" noProof="0" dirty="0">
              <a:solidFill>
                <a:schemeClr val="tx2"/>
              </a:solidFill>
              <a:effectLst/>
              <a:latin typeface="Arial" panose="020B0604020202020204" pitchFamily="34" charset="0"/>
              <a:cs typeface="Arial" panose="020B0604020202020204" pitchFamily="34" charset="0"/>
            </a:endParaRPr>
          </a:p>
          <a:p>
            <a:endParaRPr lang="en-CA" sz="1200" noProof="0" dirty="0">
              <a:solidFill>
                <a:schemeClr val="tx2"/>
              </a:solidFill>
              <a:latin typeface="Arial" panose="020B0604020202020204" pitchFamily="34" charset="0"/>
              <a:cs typeface="Arial" panose="020B0604020202020204" pitchFamily="34" charset="0"/>
            </a:endParaRPr>
          </a:p>
          <a:p>
            <a:pPr marL="285750" indent="-285750" algn="l" rtl="0" fontAlgn="base">
              <a:buFont typeface="Arial" panose="020B0604020202020204" pitchFamily="34" charset="0"/>
              <a:buChar char="•"/>
            </a:pPr>
            <a:r>
              <a:rPr lang="en-CA" sz="1200" b="0" i="0" noProof="0" dirty="0">
                <a:solidFill>
                  <a:schemeClr val="tx2"/>
                </a:solidFill>
                <a:effectLst/>
                <a:latin typeface="Arial" panose="020B0604020202020204" pitchFamily="34" charset="0"/>
                <a:cs typeface="Arial" panose="020B0604020202020204" pitchFamily="34" charset="0"/>
              </a:rPr>
              <a:t>From 1892 to 1969: Homosexuality is a crime, prohibited by the </a:t>
            </a:r>
            <a:r>
              <a:rPr lang="en-CA" sz="1200" b="0" i="1" noProof="0" dirty="0">
                <a:solidFill>
                  <a:schemeClr val="tx2"/>
                </a:solidFill>
                <a:effectLst/>
                <a:latin typeface="Arial" panose="020B0604020202020204" pitchFamily="34" charset="0"/>
                <a:cs typeface="Arial" panose="020B0604020202020204" pitchFamily="34" charset="0"/>
              </a:rPr>
              <a:t>Criminal Code.</a:t>
            </a:r>
            <a:endParaRPr lang="en-CA" sz="1200" b="0" i="0" noProof="0" dirty="0">
              <a:solidFill>
                <a:schemeClr val="tx2"/>
              </a:solidFill>
              <a:effectLst/>
              <a:latin typeface="Arial" panose="020B0604020202020204" pitchFamily="34" charset="0"/>
              <a:cs typeface="Arial" panose="020B0604020202020204" pitchFamily="34" charset="0"/>
            </a:endParaRPr>
          </a:p>
          <a:p>
            <a:pPr marL="285750" indent="-285750" algn="l" rtl="0" fontAlgn="base">
              <a:buFont typeface="Arial" panose="020B0604020202020204" pitchFamily="34" charset="0"/>
              <a:buChar char="•"/>
            </a:pPr>
            <a:r>
              <a:rPr lang="en-CA" sz="1200" b="0" i="0" noProof="0" dirty="0">
                <a:solidFill>
                  <a:schemeClr val="tx2"/>
                </a:solidFill>
                <a:effectLst/>
                <a:latin typeface="Arial" panose="020B0604020202020204" pitchFamily="34" charset="0"/>
                <a:cs typeface="Arial" panose="020B0604020202020204" pitchFamily="34" charset="0"/>
              </a:rPr>
              <a:t>1969: The government of Prime Minister Pierre Elliott Trudeau adopts Bill C-150, which modifies the </a:t>
            </a:r>
            <a:r>
              <a:rPr lang="en-CA" sz="1200" b="0" i="1" noProof="0" dirty="0">
                <a:solidFill>
                  <a:schemeClr val="tx2"/>
                </a:solidFill>
                <a:effectLst/>
                <a:latin typeface="Arial" panose="020B0604020202020204" pitchFamily="34" charset="0"/>
                <a:cs typeface="Arial" panose="020B0604020202020204" pitchFamily="34" charset="0"/>
              </a:rPr>
              <a:t>Criminal Code</a:t>
            </a:r>
            <a:r>
              <a:rPr lang="en-CA" sz="1200" noProof="0" dirty="0">
                <a:solidFill>
                  <a:schemeClr val="tx2"/>
                </a:solidFill>
                <a:latin typeface="Arial" panose="020B0604020202020204" pitchFamily="34" charset="0"/>
                <a:cs typeface="Arial" panose="020B0604020202020204" pitchFamily="34" charset="0"/>
              </a:rPr>
              <a:t>.  </a:t>
            </a:r>
            <a:r>
              <a:rPr lang="en-CA" sz="1200" b="0" i="0" noProof="0" dirty="0">
                <a:solidFill>
                  <a:schemeClr val="tx2"/>
                </a:solidFill>
                <a:effectLst/>
                <a:latin typeface="Arial" panose="020B0604020202020204" pitchFamily="34" charset="0"/>
                <a:cs typeface="Arial" panose="020B0604020202020204" pitchFamily="34" charset="0"/>
              </a:rPr>
              <a:t> </a:t>
            </a:r>
          </a:p>
          <a:p>
            <a:pPr marL="742950" lvl="1" indent="-285750" algn="l" rtl="0" fontAlgn="base">
              <a:buFont typeface="Arial" panose="020B0604020202020204" pitchFamily="34" charset="0"/>
              <a:buChar char="•"/>
            </a:pPr>
            <a:r>
              <a:rPr lang="en-CA" sz="1200" b="0" i="0" noProof="0" dirty="0">
                <a:solidFill>
                  <a:schemeClr val="tx2"/>
                </a:solidFill>
                <a:effectLst/>
                <a:latin typeface="Arial" panose="020B0604020202020204" pitchFamily="34" charset="0"/>
                <a:cs typeface="Arial" panose="020B0604020202020204" pitchFamily="34" charset="0"/>
              </a:rPr>
              <a:t>Consequence: The bill decriminalizes homosexual relationships between two consenting adults. </a:t>
            </a:r>
          </a:p>
          <a:p>
            <a:pPr marL="742950" lvl="1" indent="-285750" algn="l" rtl="0" fontAlgn="base">
              <a:buFont typeface="Arial" panose="020B0604020202020204" pitchFamily="34" charset="0"/>
              <a:buChar char="•"/>
            </a:pPr>
            <a:r>
              <a:rPr lang="en-CA" sz="1200" b="0" i="0" noProof="0" dirty="0">
                <a:solidFill>
                  <a:schemeClr val="tx2"/>
                </a:solidFill>
                <a:effectLst/>
                <a:latin typeface="Arial" panose="020B0604020202020204" pitchFamily="34" charset="0"/>
                <a:cs typeface="Arial" panose="020B0604020202020204" pitchFamily="34" charset="0"/>
              </a:rPr>
              <a:t>Important: The age of majority was 21 years at the time! It was changed to 18 years on January 1, 1972.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CA" sz="1200" b="0" i="0" noProof="0" dirty="0">
                <a:solidFill>
                  <a:schemeClr val="tx2"/>
                </a:solidFill>
                <a:effectLst/>
                <a:latin typeface="Arial" panose="020B0604020202020204" pitchFamily="34" charset="0"/>
                <a:cs typeface="Arial" panose="020B0604020202020204" pitchFamily="34" charset="0"/>
              </a:rPr>
              <a:t>1977: Sexual orientation becomes a prohibited ground of discrimination in the </a:t>
            </a:r>
            <a:r>
              <a:rPr lang="en-CA" sz="1200" b="0" i="1" noProof="0" dirty="0">
                <a:solidFill>
                  <a:schemeClr val="tx2"/>
                </a:solidFill>
                <a:effectLst/>
                <a:latin typeface="Arial" panose="020B0604020202020204" pitchFamily="34" charset="0"/>
                <a:cs typeface="Arial" panose="020B0604020202020204" pitchFamily="34" charset="0"/>
              </a:rPr>
              <a:t>Charter of Human Rights and Freedoms</a:t>
            </a:r>
            <a:r>
              <a:rPr lang="en-CA" sz="1200" b="0" i="0" noProof="0" dirty="0">
                <a:solidFill>
                  <a:schemeClr val="tx2"/>
                </a:solidFill>
                <a:effectLst/>
                <a:latin typeface="Arial" panose="020B0604020202020204" pitchFamily="34" charset="0"/>
                <a:cs typeface="Arial" panose="020B0604020202020204" pitchFamily="34" charset="0"/>
              </a:rPr>
              <a:t> (Quebec), one year after the Quebec Charter came into effect.   </a:t>
            </a:r>
          </a:p>
          <a:p>
            <a:pPr marL="285750" indent="-285750" algn="l" rtl="0" fontAlgn="base">
              <a:buFont typeface="Arial" panose="020B0604020202020204" pitchFamily="34" charset="0"/>
              <a:buChar char="•"/>
            </a:pPr>
            <a:r>
              <a:rPr lang="en-CA" sz="1200" b="0" i="0" noProof="0" dirty="0">
                <a:solidFill>
                  <a:schemeClr val="tx2"/>
                </a:solidFill>
                <a:effectLst/>
                <a:latin typeface="Arial" panose="020B0604020202020204" pitchFamily="34" charset="0"/>
                <a:cs typeface="Arial" panose="020B0604020202020204" pitchFamily="34" charset="0"/>
              </a:rPr>
              <a:t>1995: The Supreme Court of Canada declares that sexual orientation is a prohibited ground of discrimination under the </a:t>
            </a:r>
            <a:r>
              <a:rPr lang="en-CA" sz="1200" b="0" i="1" noProof="0" dirty="0">
                <a:solidFill>
                  <a:schemeClr val="tx2"/>
                </a:solidFill>
                <a:effectLst/>
                <a:latin typeface="Arial" panose="020B0604020202020204" pitchFamily="34" charset="0"/>
                <a:cs typeface="Arial" panose="020B0604020202020204" pitchFamily="34" charset="0"/>
              </a:rPr>
              <a:t>Canadian Charter of Rights and Freedoms – Egan v. Canada </a:t>
            </a:r>
            <a:r>
              <a:rPr lang="en-CA" sz="1200" b="0" i="0" noProof="0" dirty="0">
                <a:solidFill>
                  <a:schemeClr val="tx2"/>
                </a:solidFill>
                <a:effectLst/>
                <a:latin typeface="Arial" panose="020B0604020202020204" pitchFamily="34" charset="0"/>
                <a:cs typeface="Arial" panose="020B0604020202020204" pitchFamily="34" charset="0"/>
              </a:rPr>
              <a:t>decision.</a:t>
            </a:r>
          </a:p>
          <a:p>
            <a:pPr marL="285750" indent="-285750" algn="l" rtl="0" fontAlgn="base">
              <a:buFont typeface="Arial" panose="020B0604020202020204" pitchFamily="34" charset="0"/>
              <a:buChar char="•"/>
            </a:pPr>
            <a:r>
              <a:rPr lang="en-CA" sz="1200" b="0" i="0" noProof="0" dirty="0">
                <a:solidFill>
                  <a:schemeClr val="tx2"/>
                </a:solidFill>
                <a:effectLst/>
                <a:latin typeface="Arial" panose="020B0604020202020204" pitchFamily="34" charset="0"/>
                <a:cs typeface="Arial" panose="020B0604020202020204" pitchFamily="34" charset="0"/>
              </a:rPr>
              <a:t>2002: The Superior Court of Quebec declares inoperative the section of the </a:t>
            </a:r>
            <a:r>
              <a:rPr lang="en-CA" sz="1200" b="0" i="1" noProof="0" dirty="0">
                <a:solidFill>
                  <a:schemeClr val="tx2"/>
                </a:solidFill>
                <a:effectLst/>
                <a:latin typeface="Arial" panose="020B0604020202020204" pitchFamily="34" charset="0"/>
                <a:cs typeface="Arial" panose="020B0604020202020204" pitchFamily="34" charset="0"/>
              </a:rPr>
              <a:t>Civil Code of Québec </a:t>
            </a:r>
            <a:r>
              <a:rPr lang="en-CA" sz="1200" b="0" i="0" noProof="0" dirty="0">
                <a:solidFill>
                  <a:schemeClr val="tx2"/>
                </a:solidFill>
                <a:effectLst/>
                <a:latin typeface="Arial" panose="020B0604020202020204" pitchFamily="34" charset="0"/>
                <a:cs typeface="Arial" panose="020B0604020202020204" pitchFamily="34" charset="0"/>
              </a:rPr>
              <a:t>that states that marriage is between a man and a woman: </a:t>
            </a:r>
            <a:r>
              <a:rPr lang="en-CA" sz="1200" b="0" i="1" noProof="0" dirty="0">
                <a:solidFill>
                  <a:schemeClr val="tx2"/>
                </a:solidFill>
                <a:effectLst/>
                <a:latin typeface="Arial" panose="020B0604020202020204" pitchFamily="34" charset="0"/>
                <a:cs typeface="Arial" panose="020B0604020202020204" pitchFamily="34" charset="0"/>
              </a:rPr>
              <a:t>Hendricks v. Québec </a:t>
            </a:r>
            <a:r>
              <a:rPr lang="en-CA" sz="1200" b="0" i="0" noProof="0" dirty="0">
                <a:solidFill>
                  <a:schemeClr val="tx2"/>
                </a:solidFill>
                <a:effectLst/>
                <a:latin typeface="Arial" panose="020B0604020202020204" pitchFamily="34" charset="0"/>
                <a:cs typeface="Arial" panose="020B0604020202020204" pitchFamily="34" charset="0"/>
              </a:rPr>
              <a:t>(Attorney General), 2002 CanLII 23808 (QC CS), &lt;</a:t>
            </a:r>
            <a:r>
              <a:rPr lang="en-CA" sz="1200" b="0" i="0" u="sng" strike="noStrike" noProof="0" dirty="0">
                <a:solidFill>
                  <a:schemeClr val="tx2"/>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https://canlii.ca/t/1cq14</a:t>
            </a:r>
            <a:r>
              <a:rPr lang="en-CA" sz="1200" noProof="0" dirty="0">
                <a:solidFill>
                  <a:schemeClr val="tx2"/>
                </a:solidFill>
                <a:latin typeface="Arial" panose="020B0604020202020204" pitchFamily="34" charset="0"/>
                <a:cs typeface="Arial" panose="020B0604020202020204" pitchFamily="34" charset="0"/>
              </a:rPr>
              <a:t>&gt;.</a:t>
            </a:r>
            <a:endParaRPr lang="en-CA" sz="1200" b="0" i="0" noProof="0" dirty="0">
              <a:solidFill>
                <a:schemeClr val="tx2"/>
              </a:solidFill>
              <a:effectLst/>
              <a:latin typeface="Arial" panose="020B0604020202020204" pitchFamily="34" charset="0"/>
              <a:cs typeface="Arial" panose="020B0604020202020204" pitchFamily="34" charset="0"/>
            </a:endParaRP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CA" sz="1200" b="0" i="0" noProof="0" dirty="0">
                <a:solidFill>
                  <a:schemeClr val="tx2"/>
                </a:solidFill>
                <a:effectLst/>
                <a:latin typeface="Arial" panose="020B0604020202020204" pitchFamily="34" charset="0"/>
                <a:cs typeface="Arial" panose="020B0604020202020204" pitchFamily="34" charset="0"/>
              </a:rPr>
              <a:t>This judgment was appealed by religious groups, but the appeal failed: </a:t>
            </a:r>
            <a:r>
              <a:rPr lang="en-CA" sz="1200" b="0" i="1" noProof="0" dirty="0">
                <a:solidFill>
                  <a:schemeClr val="tx2"/>
                </a:solidFill>
                <a:effectLst/>
                <a:latin typeface="Arial" panose="020B0604020202020204" pitchFamily="34" charset="0"/>
                <a:cs typeface="Arial" panose="020B0604020202020204" pitchFamily="34" charset="0"/>
              </a:rPr>
              <a:t>Ligue </a:t>
            </a:r>
            <a:r>
              <a:rPr lang="en-CA" sz="1200" b="0" i="1" noProof="0" dirty="0" err="1">
                <a:solidFill>
                  <a:schemeClr val="tx2"/>
                </a:solidFill>
                <a:effectLst/>
                <a:latin typeface="Arial" panose="020B0604020202020204" pitchFamily="34" charset="0"/>
                <a:cs typeface="Arial" panose="020B0604020202020204" pitchFamily="34" charset="0"/>
              </a:rPr>
              <a:t>catholique</a:t>
            </a:r>
            <a:r>
              <a:rPr lang="en-CA" sz="1200" b="0" i="1" noProof="0" dirty="0">
                <a:solidFill>
                  <a:schemeClr val="tx2"/>
                </a:solidFill>
                <a:effectLst/>
                <a:latin typeface="Arial" panose="020B0604020202020204" pitchFamily="34" charset="0"/>
                <a:cs typeface="Arial" panose="020B0604020202020204" pitchFamily="34" charset="0"/>
              </a:rPr>
              <a:t> pour les droits de </a:t>
            </a:r>
            <a:r>
              <a:rPr lang="en-CA" sz="1200" b="0" i="1" noProof="0" dirty="0" err="1">
                <a:solidFill>
                  <a:schemeClr val="tx2"/>
                </a:solidFill>
                <a:effectLst/>
                <a:latin typeface="Arial" panose="020B0604020202020204" pitchFamily="34" charset="0"/>
                <a:cs typeface="Arial" panose="020B0604020202020204" pitchFamily="34" charset="0"/>
              </a:rPr>
              <a:t>l'homme</a:t>
            </a:r>
            <a:r>
              <a:rPr lang="en-CA" sz="1200" b="0" i="1" noProof="0" dirty="0">
                <a:solidFill>
                  <a:schemeClr val="tx2"/>
                </a:solidFill>
                <a:effectLst/>
                <a:latin typeface="Arial" panose="020B0604020202020204" pitchFamily="34" charset="0"/>
                <a:cs typeface="Arial" panose="020B0604020202020204" pitchFamily="34" charset="0"/>
              </a:rPr>
              <a:t> v. Hendricks</a:t>
            </a:r>
            <a:r>
              <a:rPr lang="en-CA" sz="1200" b="0" i="0" noProof="0" dirty="0">
                <a:solidFill>
                  <a:schemeClr val="tx2"/>
                </a:solidFill>
                <a:effectLst/>
                <a:latin typeface="Arial" panose="020B0604020202020204" pitchFamily="34" charset="0"/>
                <a:cs typeface="Arial" panose="020B0604020202020204" pitchFamily="34" charset="0"/>
              </a:rPr>
              <a:t>, 2004 CanLII 76590 (QC CA), &lt;</a:t>
            </a:r>
            <a:r>
              <a:rPr lang="en-CA" sz="1200" b="0" i="0" u="sng" strike="noStrike" noProof="0" dirty="0">
                <a:solidFill>
                  <a:schemeClr val="tx2"/>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https://canlii.ca/t/gnt50</a:t>
            </a:r>
            <a:r>
              <a:rPr lang="en-CA" sz="1200" b="0" i="0" noProof="0" dirty="0">
                <a:solidFill>
                  <a:schemeClr val="tx2"/>
                </a:solidFill>
                <a:effectLst/>
                <a:latin typeface="Arial" panose="020B0604020202020204" pitchFamily="34" charset="0"/>
                <a:cs typeface="Arial" panose="020B0604020202020204" pitchFamily="34" charset="0"/>
              </a:rPr>
              <a:t>&gt;  </a:t>
            </a:r>
            <a:r>
              <a:rPr lang="en-CA" sz="1200" b="1" i="0" noProof="0" dirty="0">
                <a:solidFill>
                  <a:schemeClr val="tx2"/>
                </a:solidFill>
                <a:effectLst/>
                <a:latin typeface="Arial" panose="020B0604020202020204" pitchFamily="34" charset="0"/>
                <a:cs typeface="Arial" panose="020B0604020202020204" pitchFamily="34" charset="0"/>
              </a:rPr>
              <a:t> </a:t>
            </a:r>
            <a:endParaRPr lang="en-CA" sz="1200" b="0" i="0" noProof="0" dirty="0">
              <a:solidFill>
                <a:schemeClr val="tx2"/>
              </a:solidFill>
              <a:effectLst/>
              <a:latin typeface="Arial" panose="020B0604020202020204" pitchFamily="34" charset="0"/>
              <a:cs typeface="Arial" panose="020B0604020202020204" pitchFamily="34" charset="0"/>
            </a:endParaRPr>
          </a:p>
          <a:p>
            <a:pPr marL="285750" indent="-285750" algn="l" rtl="0" fontAlgn="base">
              <a:buFont typeface="Arial" panose="020B0604020202020204" pitchFamily="34" charset="0"/>
              <a:buChar char="•"/>
            </a:pPr>
            <a:r>
              <a:rPr lang="en-CA" sz="1200" b="0" i="0" noProof="0" dirty="0">
                <a:solidFill>
                  <a:schemeClr val="tx2"/>
                </a:solidFill>
                <a:effectLst/>
                <a:latin typeface="Arial" panose="020B0604020202020204" pitchFamily="34" charset="0"/>
                <a:cs typeface="Arial" panose="020B0604020202020204" pitchFamily="34" charset="0"/>
              </a:rPr>
              <a:t>2002 :  </a:t>
            </a:r>
          </a:p>
          <a:p>
            <a:pPr marL="742950" lvl="1" indent="-285750" algn="l" rtl="0" fontAlgn="base">
              <a:buFont typeface="Arial" panose="020B0604020202020204" pitchFamily="34" charset="0"/>
              <a:buChar char="•"/>
            </a:pPr>
            <a:r>
              <a:rPr lang="en-CA" sz="1200" b="0" i="0" noProof="0" dirty="0">
                <a:solidFill>
                  <a:schemeClr val="tx2"/>
                </a:solidFill>
                <a:effectLst/>
                <a:latin typeface="Arial" panose="020B0604020202020204" pitchFamily="34" charset="0"/>
                <a:cs typeface="Arial" panose="020B0604020202020204" pitchFamily="34" charset="0"/>
              </a:rPr>
              <a:t>Civil union is created, an institution that allows same-sex partners to form a union and enjoy the same rights as married couples.</a:t>
            </a:r>
            <a:r>
              <a:rPr lang="en-CA" sz="1200" noProof="0" dirty="0">
                <a:solidFill>
                  <a:schemeClr val="tx2"/>
                </a:solidFill>
                <a:latin typeface="Arial" panose="020B0604020202020204" pitchFamily="34" charset="0"/>
                <a:cs typeface="Arial" panose="020B0604020202020204" pitchFamily="34" charset="0"/>
              </a:rPr>
              <a:t>  </a:t>
            </a:r>
            <a:endParaRPr lang="en-CA" sz="1200" b="0" i="0" noProof="0" dirty="0">
              <a:solidFill>
                <a:schemeClr val="tx2"/>
              </a:solidFill>
              <a:effectLst/>
              <a:latin typeface="Arial" panose="020B0604020202020204" pitchFamily="34" charset="0"/>
              <a:cs typeface="Arial" panose="020B0604020202020204" pitchFamily="34" charset="0"/>
            </a:endParaRPr>
          </a:p>
          <a:p>
            <a:pPr marL="742950" lvl="1" indent="-285750" algn="l" rtl="0" fontAlgn="base">
              <a:buFont typeface="Arial" panose="020B0604020202020204" pitchFamily="34" charset="0"/>
              <a:buChar char="•"/>
            </a:pPr>
            <a:r>
              <a:rPr lang="en-CA" sz="1200" b="0" i="0" noProof="0" dirty="0">
                <a:solidFill>
                  <a:schemeClr val="tx2"/>
                </a:solidFill>
                <a:effectLst/>
                <a:latin typeface="Arial" panose="020B0604020202020204" pitchFamily="34" charset="0"/>
                <a:cs typeface="Arial" panose="020B0604020202020204" pitchFamily="34" charset="0"/>
              </a:rPr>
              <a:t>Adoption is open to anyone, whether they’re single, married or in a civil union, and regardless of sexual orientation.  </a:t>
            </a:r>
          </a:p>
          <a:p>
            <a:pPr marL="285750" lvl="0" indent="-285750" algn="l" rtl="0" fontAlgn="base">
              <a:buFont typeface="Arial" panose="020B0604020202020204" pitchFamily="34" charset="0"/>
              <a:buChar char="•"/>
            </a:pPr>
            <a:r>
              <a:rPr lang="en-CA" sz="1200" b="0" i="0" noProof="0" dirty="0">
                <a:solidFill>
                  <a:schemeClr val="tx2"/>
                </a:solidFill>
                <a:effectLst/>
                <a:latin typeface="Arial" panose="020B0604020202020204" pitchFamily="34" charset="0"/>
                <a:cs typeface="Arial" panose="020B0604020202020204" pitchFamily="34" charset="0"/>
              </a:rPr>
              <a:t>2004: The Supreme Court of Canada hears the reference regarding same-sex marriage.</a:t>
            </a:r>
          </a:p>
          <a:p>
            <a:pPr marL="285750" indent="-285750" fontAlgn="base">
              <a:buFont typeface="Arial" panose="020B0604020202020204" pitchFamily="34" charset="0"/>
              <a:buChar char="•"/>
            </a:pPr>
            <a:r>
              <a:rPr lang="en-CA" sz="1200" b="0" i="0" noProof="0" dirty="0">
                <a:solidFill>
                  <a:schemeClr val="tx2"/>
                </a:solidFill>
                <a:effectLst/>
                <a:latin typeface="Arial" panose="020B0604020202020204" pitchFamily="34" charset="0"/>
                <a:cs typeface="Arial" panose="020B0604020202020204" pitchFamily="34" charset="0"/>
              </a:rPr>
              <a:t>2005: Canada allows same-sex marriage. It’s the fourth country in the world to permit it.</a:t>
            </a:r>
            <a:r>
              <a:rPr lang="en-CA" sz="1200" noProof="0" dirty="0">
                <a:solidFill>
                  <a:schemeClr val="tx2"/>
                </a:solidFill>
                <a:latin typeface="Arial" panose="020B0604020202020204" pitchFamily="34" charset="0"/>
                <a:cs typeface="Arial" panose="020B0604020202020204" pitchFamily="34" charset="0"/>
              </a:rPr>
              <a:t> </a:t>
            </a:r>
            <a:endParaRPr lang="en-CA" sz="1200" b="0" i="0" noProof="0" dirty="0">
              <a:solidFill>
                <a:schemeClr val="tx2"/>
              </a:solidFill>
              <a:effectLst/>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ADDF40F7-9DEE-4674-AEC7-65F61D18733B}" type="slidenum">
              <a:t>35</a:t>
            </a:fld>
            <a:endParaRPr lang="fr-FR"/>
          </a:p>
        </p:txBody>
      </p:sp>
    </p:spTree>
    <p:extLst>
      <p:ext uri="{BB962C8B-B14F-4D97-AF65-F5344CB8AC3E}">
        <p14:creationId xmlns:p14="http://schemas.microsoft.com/office/powerpoint/2010/main" val="28956389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CA"/>
          </a:p>
        </p:txBody>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noProof="0" dirty="0">
                <a:solidFill>
                  <a:srgbClr val="000000"/>
                </a:solidFill>
                <a:effectLst/>
                <a:latin typeface="Arial" panose="020B0604020202020204" pitchFamily="34" charset="0"/>
                <a:cs typeface="Arial" panose="020B0604020202020204" pitchFamily="34" charset="0"/>
              </a:rPr>
              <a:t>NOTES FOR THE TEACHER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noProof="0" dirty="0">
              <a:solidFill>
                <a:srgbClr val="000000"/>
              </a:solidFill>
              <a:effectLst/>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sz="1200" b="0" i="0" noProof="0" dirty="0">
                <a:solidFill>
                  <a:srgbClr val="000000"/>
                </a:solidFill>
                <a:effectLst/>
                <a:latin typeface="Arial" panose="020B0604020202020204" pitchFamily="34" charset="0"/>
                <a:cs typeface="Arial" panose="020B0604020202020204" pitchFamily="34" charset="0"/>
              </a:rPr>
              <a:t>Discuss and correct the questions in the activity. </a:t>
            </a:r>
          </a:p>
          <a:p>
            <a:endParaRPr lang="en-CA" sz="1200" b="0" i="0" noProof="0" dirty="0">
              <a:solidFill>
                <a:srgbClr val="000000"/>
              </a:solidFill>
              <a:effectLst/>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sz="1200" dirty="0">
                <a:solidFill>
                  <a:srgbClr val="000000"/>
                </a:solidFill>
                <a:latin typeface="Arial" panose="020B0604020202020204" pitchFamily="34" charset="0"/>
                <a:cs typeface="Arial" panose="020B0604020202020204" pitchFamily="34" charset="0"/>
              </a:rPr>
              <a:t>Reflection question</a:t>
            </a:r>
            <a:r>
              <a:rPr lang="en-CA" sz="1200" b="0" i="0" noProof="0" dirty="0">
                <a:solidFill>
                  <a:srgbClr val="000000"/>
                </a:solidFill>
                <a:effectLst/>
                <a:latin typeface="Arial" panose="020B0604020202020204" pitchFamily="34" charset="0"/>
                <a:cs typeface="Arial" panose="020B0604020202020204" pitchFamily="34" charset="0"/>
              </a:rPr>
              <a:t>: </a:t>
            </a:r>
          </a:p>
          <a:p>
            <a:pPr marL="228600" indent="-228600">
              <a:buFont typeface="+mj-lt"/>
              <a:buAutoNum type="arabicPeriod"/>
            </a:pPr>
            <a:r>
              <a:rPr lang="en-CA" sz="1200" b="0" i="0" noProof="0" dirty="0">
                <a:solidFill>
                  <a:srgbClr val="000000"/>
                </a:solidFill>
                <a:effectLst/>
                <a:latin typeface="Arial" panose="020B0604020202020204" pitchFamily="34" charset="0"/>
                <a:cs typeface="Arial" panose="020B0604020202020204" pitchFamily="34" charset="0"/>
              </a:rPr>
              <a:t>What did you learn about the evolution of the right to same-sex marriage by doing this exercise? Name at least two elements. </a:t>
            </a:r>
          </a:p>
          <a:p>
            <a:pPr marL="228600" indent="-228600">
              <a:buFont typeface="+mj-lt"/>
              <a:buAutoNum type="arabicPeriod"/>
            </a:pPr>
            <a:endParaRPr lang="en-CA" sz="1200" noProof="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sz="1200" noProof="0" dirty="0">
                <a:latin typeface="Arial" panose="020B0604020202020204" pitchFamily="34" charset="0"/>
                <a:cs typeface="Arial" panose="020B0604020202020204" pitchFamily="34" charset="0"/>
              </a:rPr>
              <a:t>Scenarios:</a:t>
            </a:r>
          </a:p>
          <a:p>
            <a:pPr marL="228600" indent="-228600">
              <a:buFont typeface="+mj-lt"/>
              <a:buAutoNum type="arabicPeriod"/>
            </a:pPr>
            <a:r>
              <a:rPr lang="en-CA" sz="1200" b="0" i="0" noProof="0" dirty="0">
                <a:solidFill>
                  <a:srgbClr val="000000"/>
                </a:solidFill>
                <a:effectLst/>
                <a:latin typeface="Arial" panose="020B0604020202020204" pitchFamily="34" charset="0"/>
                <a:cs typeface="Arial" panose="020B0604020202020204" pitchFamily="34" charset="0"/>
              </a:rPr>
              <a:t>Joel is deeply in love with Pierre. It’s 1902. Joel wants to show his love by kissing Pierre. Does the law of 1902 allow this? What are the possible consequences?  </a:t>
            </a:r>
          </a:p>
          <a:p>
            <a:pPr marL="457200" lvl="1" indent="0">
              <a:buFont typeface="+mj-lt"/>
              <a:buNone/>
            </a:pPr>
            <a:r>
              <a:rPr lang="en-CA" sz="1200" b="1" i="0" noProof="0" dirty="0">
                <a:solidFill>
                  <a:srgbClr val="000000"/>
                </a:solidFill>
                <a:effectLst/>
                <a:latin typeface="Arial" panose="020B0604020202020204" pitchFamily="34" charset="0"/>
                <a:cs typeface="Arial" panose="020B0604020202020204" pitchFamily="34" charset="0"/>
              </a:rPr>
              <a:t>No. Homosexuality was criminalized at the time. Joel and Pierre could go to prison.</a:t>
            </a:r>
            <a:r>
              <a:rPr lang="en-CA" sz="1200" b="0" i="0" noProof="0" dirty="0">
                <a:solidFill>
                  <a:srgbClr val="000000"/>
                </a:solidFill>
                <a:effectLst/>
                <a:latin typeface="Arial" panose="020B0604020202020204" pitchFamily="34" charset="0"/>
                <a:cs typeface="Arial" panose="020B0604020202020204" pitchFamily="34" charset="0"/>
              </a:rPr>
              <a:t> </a:t>
            </a:r>
          </a:p>
          <a:p>
            <a:pPr marL="228600" indent="-228600">
              <a:buFont typeface="+mj-lt"/>
              <a:buAutoNum type="arabicPeriod"/>
            </a:pPr>
            <a:r>
              <a:rPr lang="en-CA" sz="1200" b="0" i="0" noProof="0" dirty="0">
                <a:solidFill>
                  <a:srgbClr val="000000"/>
                </a:solidFill>
                <a:effectLst/>
                <a:latin typeface="Arial" panose="020B0604020202020204" pitchFamily="34" charset="0"/>
                <a:cs typeface="Arial" panose="020B0604020202020204" pitchFamily="34" charset="0"/>
              </a:rPr>
              <a:t>Anne and Julie have been a couple for 15 years. It’s 2003. They want to get married. Does the law allow it? Explain. </a:t>
            </a:r>
          </a:p>
          <a:p>
            <a:pPr marL="457200" lvl="1" indent="0">
              <a:buFont typeface="+mj-lt"/>
              <a:buNone/>
            </a:pPr>
            <a:r>
              <a:rPr lang="en-CA" sz="1200" b="1" i="0" noProof="0" dirty="0">
                <a:solidFill>
                  <a:srgbClr val="000000"/>
                </a:solidFill>
                <a:effectLst/>
                <a:latin typeface="Arial" panose="020B0604020202020204" pitchFamily="34" charset="0"/>
                <a:cs typeface="Arial" panose="020B0604020202020204" pitchFamily="34" charset="0"/>
              </a:rPr>
              <a:t>No. Same-sex marriage was legalized only in 2005. Anne and Julie can only celebrate their civil union.</a:t>
            </a:r>
            <a:r>
              <a:rPr lang="en-CA" sz="1200" b="0" i="0" noProof="0" dirty="0">
                <a:solidFill>
                  <a:srgbClr val="000000"/>
                </a:solidFill>
                <a:effectLst/>
                <a:latin typeface="Arial" panose="020B0604020202020204" pitchFamily="34" charset="0"/>
                <a:cs typeface="Arial" panose="020B0604020202020204" pitchFamily="34" charset="0"/>
              </a:rPr>
              <a:t> </a:t>
            </a:r>
          </a:p>
          <a:p>
            <a:endParaRPr lang="en-CA" sz="1200" noProof="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sz="1200" noProof="0" dirty="0">
                <a:latin typeface="Arial" panose="020B0604020202020204" pitchFamily="34" charset="0"/>
                <a:cs typeface="Arial" panose="020B0604020202020204" pitchFamily="34" charset="0"/>
              </a:rPr>
              <a:t>Discuss the use of a timeline to understand a historical period. </a:t>
            </a:r>
          </a:p>
          <a:p>
            <a:pPr marL="171450" indent="-171450">
              <a:buFont typeface="Wingdings" panose="05000000000000000000" pitchFamily="2" charset="2"/>
              <a:buChar char="q"/>
            </a:pPr>
            <a:r>
              <a:rPr lang="en-CA" sz="1200" noProof="0" dirty="0">
                <a:latin typeface="Arial" panose="020B0604020202020204" pitchFamily="34" charset="0"/>
                <a:cs typeface="Arial" panose="020B0604020202020204" pitchFamily="34" charset="0"/>
              </a:rPr>
              <a:t>Possible elements for discussion:</a:t>
            </a:r>
          </a:p>
          <a:p>
            <a:pPr marL="742950" lvl="1" indent="-285750">
              <a:buFont typeface="Wingdings" panose="05000000000000000000" pitchFamily="2" charset="2"/>
              <a:buChar char="q"/>
            </a:pPr>
            <a:r>
              <a:rPr lang="en-CA" sz="1200" noProof="0" dirty="0">
                <a:latin typeface="Arial" panose="020B0604020202020204" pitchFamily="34" charset="0"/>
                <a:cs typeface="Arial" panose="020B0604020202020204" pitchFamily="34" charset="0"/>
              </a:rPr>
              <a:t>Timelines highlight specific events. However, the processes of social change overlap and extend over time. They’re also complex and involve various social players who may disagree.</a:t>
            </a:r>
          </a:p>
          <a:p>
            <a:pPr marL="742950" lvl="1" indent="-285750">
              <a:buFont typeface="Wingdings" panose="05000000000000000000" pitchFamily="2" charset="2"/>
              <a:buChar char="q"/>
            </a:pPr>
            <a:r>
              <a:rPr lang="en-CA" sz="1200" noProof="0" dirty="0">
                <a:latin typeface="Arial" panose="020B0604020202020204" pitchFamily="34" charset="0"/>
                <a:cs typeface="Arial" panose="020B0604020202020204" pitchFamily="34" charset="0"/>
              </a:rPr>
              <a:t>The timeline is a tool to summarize and facilitate the interpretation of a subject through its chronology.</a:t>
            </a:r>
          </a:p>
          <a:p>
            <a:endParaRPr lang="en-CA" sz="1200" noProof="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ADDF40F7-9DEE-4674-AEC7-65F61D18733B}" type="slidenum">
              <a:t>36</a:t>
            </a:fld>
            <a:endParaRPr lang="fr-FR"/>
          </a:p>
        </p:txBody>
      </p:sp>
    </p:spTree>
    <p:extLst>
      <p:ext uri="{BB962C8B-B14F-4D97-AF65-F5344CB8AC3E}">
        <p14:creationId xmlns:p14="http://schemas.microsoft.com/office/powerpoint/2010/main" val="42007345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CA"/>
          </a:p>
        </p:txBody>
      </p:sp>
      <p:sp>
        <p:nvSpPr>
          <p:cNvPr id="3" name="Espace réservé des notes 2"/>
          <p:cNvSpPr>
            <a:spLocks noGrp="1"/>
          </p:cNvSpPr>
          <p:nvPr>
            <p:ph type="body" idx="1"/>
          </p:nvPr>
        </p:nvSpPr>
        <p:spPr/>
        <p:txBody>
          <a:bodyPr/>
          <a:lstStyle/>
          <a:p>
            <a:r>
              <a:rPr lang="fr-CA" b="1" dirty="0">
                <a:latin typeface="Arial" panose="020B0604020202020204" pitchFamily="34" charset="0"/>
                <a:cs typeface="Arial" panose="020B0604020202020204" pitchFamily="34" charset="0"/>
              </a:rPr>
              <a:t>NOTES FOR THE TEACHER</a:t>
            </a:r>
            <a:endParaRPr lang="fr-CA" dirty="0">
              <a:latin typeface="Arial" panose="020B0604020202020204" pitchFamily="34" charset="0"/>
              <a:cs typeface="Arial" panose="020B0604020202020204" pitchFamily="34" charset="0"/>
            </a:endParaRPr>
          </a:p>
          <a:p>
            <a:r>
              <a:rPr lang="fr-CA" dirty="0" err="1">
                <a:latin typeface="Arial" panose="020B0604020202020204" pitchFamily="34" charset="0"/>
                <a:ea typeface="Calibri"/>
                <a:cs typeface="Arial" panose="020B0604020202020204" pitchFamily="34" charset="0"/>
              </a:rPr>
              <a:t>Present</a:t>
            </a:r>
            <a:r>
              <a:rPr lang="fr-CA" dirty="0">
                <a:latin typeface="Arial" panose="020B0604020202020204" pitchFamily="34" charset="0"/>
                <a:ea typeface="Calibri"/>
                <a:cs typeface="Arial" panose="020B0604020202020204" pitchFamily="34" charset="0"/>
              </a:rPr>
              <a:t> the </a:t>
            </a:r>
            <a:r>
              <a:rPr lang="fr-CA" dirty="0" err="1">
                <a:latin typeface="Arial" panose="020B0604020202020204" pitchFamily="34" charset="0"/>
                <a:ea typeface="Calibri"/>
                <a:cs typeface="Arial" panose="020B0604020202020204" pitchFamily="34" charset="0"/>
              </a:rPr>
              <a:t>resources</a:t>
            </a:r>
            <a:r>
              <a:rPr lang="fr-CA" dirty="0">
                <a:latin typeface="Arial" panose="020B0604020202020204" pitchFamily="34" charset="0"/>
                <a:ea typeface="Calibri"/>
                <a:cs typeface="Arial" panose="020B0604020202020204" pitchFamily="34" charset="0"/>
              </a:rPr>
              <a:t> on the </a:t>
            </a:r>
            <a:r>
              <a:rPr lang="fr-CA" dirty="0" err="1">
                <a:latin typeface="Arial" panose="020B0604020202020204" pitchFamily="34" charset="0"/>
                <a:ea typeface="Calibri"/>
                <a:cs typeface="Arial" panose="020B0604020202020204" pitchFamily="34" charset="0"/>
              </a:rPr>
              <a:t>next</a:t>
            </a:r>
            <a:r>
              <a:rPr lang="fr-CA" dirty="0">
                <a:latin typeface="Arial" panose="020B0604020202020204" pitchFamily="34" charset="0"/>
                <a:ea typeface="Calibri"/>
                <a:cs typeface="Arial" panose="020B0604020202020204" pitchFamily="34" charset="0"/>
              </a:rPr>
              <a:t> slide.</a:t>
            </a:r>
          </a:p>
        </p:txBody>
      </p:sp>
      <p:sp>
        <p:nvSpPr>
          <p:cNvPr id="4" name="Espace réservé du numéro de diapositive 3"/>
          <p:cNvSpPr>
            <a:spLocks noGrp="1"/>
          </p:cNvSpPr>
          <p:nvPr>
            <p:ph type="sldNum" sz="quarter" idx="5"/>
          </p:nvPr>
        </p:nvSpPr>
        <p:spPr/>
        <p:txBody>
          <a:bodyPr/>
          <a:lstStyle/>
          <a:p>
            <a:fld id="{ADDF40F7-9DEE-4674-AEC7-65F61D18733B}" type="slidenum">
              <a:rPr lang="fr-CA" smtClean="0"/>
              <a:t>37</a:t>
            </a:fld>
            <a:endParaRPr lang="fr-CA"/>
          </a:p>
        </p:txBody>
      </p:sp>
    </p:spTree>
    <p:extLst>
      <p:ext uri="{BB962C8B-B14F-4D97-AF65-F5344CB8AC3E}">
        <p14:creationId xmlns:p14="http://schemas.microsoft.com/office/powerpoint/2010/main" val="29286493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CA"/>
          </a:p>
        </p:txBody>
      </p:sp>
      <p:sp>
        <p:nvSpPr>
          <p:cNvPr id="3" name="Espace réservé des notes 2"/>
          <p:cNvSpPr>
            <a:spLocks noGrp="1"/>
          </p:cNvSpPr>
          <p:nvPr>
            <p:ph type="body" idx="1"/>
          </p:nvPr>
        </p:nvSpPr>
        <p:spPr/>
        <p:txBody>
          <a:bodyPr/>
          <a:lstStyle/>
          <a:p>
            <a:r>
              <a:rPr lang="fr-CA" sz="1200" b="1" i="0" u="none" strike="noStrike" dirty="0">
                <a:solidFill>
                  <a:srgbClr val="000000"/>
                </a:solidFill>
                <a:effectLst/>
                <a:latin typeface="Arial" panose="020B0604020202020204" pitchFamily="34" charset="0"/>
                <a:ea typeface="Calibri"/>
                <a:cs typeface="Arial" panose="020B0604020202020204" pitchFamily="34" charset="0"/>
              </a:rPr>
              <a:t>NOTES FOR THE TEACHER</a:t>
            </a:r>
            <a:endParaRPr lang="fr-CA" sz="1200" dirty="0">
              <a:latin typeface="Arial" panose="020B0604020202020204" pitchFamily="34" charset="0"/>
              <a:ea typeface="Calibri"/>
              <a:cs typeface="Arial" panose="020B0604020202020204" pitchFamily="34" charset="0"/>
            </a:endParaRPr>
          </a:p>
          <a:p>
            <a:r>
              <a:rPr lang="fr-CA" sz="1200" dirty="0">
                <a:latin typeface="Arial" panose="020B0604020202020204" pitchFamily="34" charset="0"/>
                <a:cs typeface="Arial" panose="020B0604020202020204" pitchFamily="34" charset="0"/>
              </a:rPr>
              <a:t>Time </a:t>
            </a:r>
            <a:r>
              <a:rPr lang="fr-CA" sz="1200" dirty="0" err="1">
                <a:latin typeface="Arial" panose="020B0604020202020204" pitchFamily="34" charset="0"/>
                <a:cs typeface="Arial" panose="020B0604020202020204" pitchFamily="34" charset="0"/>
              </a:rPr>
              <a:t>permitting</a:t>
            </a:r>
            <a:r>
              <a:rPr lang="fr-CA" sz="1200" dirty="0">
                <a:latin typeface="Arial" panose="020B0604020202020204" pitchFamily="34" charset="0"/>
                <a:cs typeface="Arial" panose="020B0604020202020204" pitchFamily="34" charset="0"/>
              </a:rPr>
              <a:t>, </a:t>
            </a:r>
            <a:r>
              <a:rPr lang="fr-CA" sz="1200" dirty="0" err="1">
                <a:latin typeface="Arial" panose="020B0604020202020204" pitchFamily="34" charset="0"/>
                <a:cs typeface="Arial" panose="020B0604020202020204" pitchFamily="34" charset="0"/>
              </a:rPr>
              <a:t>these</a:t>
            </a:r>
            <a:r>
              <a:rPr lang="fr-CA" sz="1200" dirty="0">
                <a:latin typeface="Arial" panose="020B0604020202020204" pitchFamily="34" charset="0"/>
                <a:cs typeface="Arial" panose="020B0604020202020204" pitchFamily="34" charset="0"/>
              </a:rPr>
              <a:t> </a:t>
            </a:r>
            <a:r>
              <a:rPr lang="fr-CA" sz="1200" dirty="0" err="1">
                <a:latin typeface="Arial" panose="020B0604020202020204" pitchFamily="34" charset="0"/>
                <a:cs typeface="Arial" panose="020B0604020202020204" pitchFamily="34" charset="0"/>
              </a:rPr>
              <a:t>resources</a:t>
            </a:r>
            <a:r>
              <a:rPr lang="fr-CA" sz="1200" dirty="0">
                <a:latin typeface="Arial" panose="020B0604020202020204" pitchFamily="34" charset="0"/>
                <a:cs typeface="Arial" panose="020B0604020202020204" pitchFamily="34" charset="0"/>
              </a:rPr>
              <a:t> </a:t>
            </a:r>
            <a:r>
              <a:rPr lang="fr-CA" sz="1200" dirty="0" err="1">
                <a:latin typeface="Arial" panose="020B0604020202020204" pitchFamily="34" charset="0"/>
                <a:cs typeface="Arial" panose="020B0604020202020204" pitchFamily="34" charset="0"/>
              </a:rPr>
              <a:t>could</a:t>
            </a:r>
            <a:r>
              <a:rPr lang="fr-CA" sz="1200" dirty="0">
                <a:latin typeface="Arial" panose="020B0604020202020204" pitchFamily="34" charset="0"/>
                <a:cs typeface="Arial" panose="020B0604020202020204" pitchFamily="34" charset="0"/>
              </a:rPr>
              <a:t> </a:t>
            </a:r>
            <a:r>
              <a:rPr lang="fr-CA" sz="1200" dirty="0" err="1">
                <a:latin typeface="Arial" panose="020B0604020202020204" pitchFamily="34" charset="0"/>
                <a:cs typeface="Arial" panose="020B0604020202020204" pitchFamily="34" charset="0"/>
              </a:rPr>
              <a:t>be</a:t>
            </a:r>
            <a:r>
              <a:rPr lang="fr-CA" sz="1200" dirty="0">
                <a:latin typeface="Arial" panose="020B0604020202020204" pitchFamily="34" charset="0"/>
                <a:cs typeface="Arial" panose="020B0604020202020204" pitchFamily="34" charset="0"/>
              </a:rPr>
              <a:t> </a:t>
            </a:r>
            <a:r>
              <a:rPr lang="fr-CA" sz="1200" dirty="0" err="1">
                <a:latin typeface="Arial" panose="020B0604020202020204" pitchFamily="34" charset="0"/>
                <a:cs typeface="Arial" panose="020B0604020202020204" pitchFamily="34" charset="0"/>
              </a:rPr>
              <a:t>consulted</a:t>
            </a:r>
            <a:r>
              <a:rPr lang="fr-CA" sz="1200" dirty="0">
                <a:latin typeface="Arial" panose="020B0604020202020204" pitchFamily="34" charset="0"/>
                <a:cs typeface="Arial" panose="020B0604020202020204" pitchFamily="34" charset="0"/>
              </a:rPr>
              <a:t> in class.</a:t>
            </a:r>
          </a:p>
        </p:txBody>
      </p:sp>
      <p:sp>
        <p:nvSpPr>
          <p:cNvPr id="4" name="Espace réservé du numéro de diapositive 3"/>
          <p:cNvSpPr>
            <a:spLocks noGrp="1"/>
          </p:cNvSpPr>
          <p:nvPr>
            <p:ph type="sldNum" sz="quarter" idx="5"/>
          </p:nvPr>
        </p:nvSpPr>
        <p:spPr/>
        <p:txBody>
          <a:bodyPr/>
          <a:lstStyle/>
          <a:p>
            <a:fld id="{ADDF40F7-9DEE-4674-AEC7-65F61D18733B}" type="slidenum">
              <a:rPr lang="fr-CA" smtClean="0"/>
              <a:t>38</a:t>
            </a:fld>
            <a:endParaRPr lang="fr-CA"/>
          </a:p>
        </p:txBody>
      </p:sp>
    </p:spTree>
    <p:extLst>
      <p:ext uri="{BB962C8B-B14F-4D97-AF65-F5344CB8AC3E}">
        <p14:creationId xmlns:p14="http://schemas.microsoft.com/office/powerpoint/2010/main" val="20908917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CA"/>
          </a:p>
        </p:txBody>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ADDF40F7-9DEE-4674-AEC7-65F61D18733B}" type="slidenum">
              <a:rPr lang="fr-CA" smtClean="0"/>
              <a:t>39</a:t>
            </a:fld>
            <a:endParaRPr lang="fr-CA"/>
          </a:p>
        </p:txBody>
      </p:sp>
    </p:spTree>
    <p:extLst>
      <p:ext uri="{BB962C8B-B14F-4D97-AF65-F5344CB8AC3E}">
        <p14:creationId xmlns:p14="http://schemas.microsoft.com/office/powerpoint/2010/main" val="506835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CA"/>
          </a:p>
        </p:txBody>
      </p:sp>
      <p:sp>
        <p:nvSpPr>
          <p:cNvPr id="3" name="Espace réservé des notes 2"/>
          <p:cNvSpPr>
            <a:spLocks noGrp="1"/>
          </p:cNvSpPr>
          <p:nvPr>
            <p:ph type="body" idx="1"/>
          </p:nvPr>
        </p:nvSpPr>
        <p:spPr/>
        <p:txBody>
          <a:bodyPr/>
          <a:lstStyle/>
          <a:p>
            <a:r>
              <a:rPr lang="en-CA" sz="1200" b="1" i="0" u="none" strike="noStrike" noProof="0" dirty="0">
                <a:solidFill>
                  <a:srgbClr val="000000"/>
                </a:solidFill>
                <a:effectLst/>
                <a:latin typeface="Arial" panose="020B0604020202020204" pitchFamily="34" charset="0"/>
                <a:cs typeface="Arial" panose="020B0604020202020204" pitchFamily="34" charset="0"/>
              </a:rPr>
              <a:t>INFORMATION FOR THE STUDENTS</a:t>
            </a:r>
          </a:p>
          <a:p>
            <a:endParaRPr lang="en-CA" sz="1200" b="1" i="0" u="none" strike="noStrike" noProof="0" dirty="0">
              <a:solidFill>
                <a:srgbClr val="000000"/>
              </a:solidFill>
              <a:effectLst/>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CA" sz="1200" b="0" i="0" u="none" strike="noStrike" noProof="0" dirty="0">
                <a:solidFill>
                  <a:srgbClr val="000000"/>
                </a:solidFill>
                <a:effectLst/>
                <a:latin typeface="Arial" panose="020B0604020202020204" pitchFamily="34" charset="0"/>
                <a:cs typeface="Arial" panose="020B0604020202020204" pitchFamily="34" charset="0"/>
              </a:rPr>
              <a:t>Today, the law permits two people of the same sex to get married in Quebec (and in the rest of Canada). </a:t>
            </a:r>
            <a:endParaRPr lang="en-CA" sz="1200" b="0" i="0" u="none" strike="noStrike" noProof="0" dirty="0">
              <a:solidFill>
                <a:srgbClr val="000000"/>
              </a:solidFill>
              <a:effectLst/>
              <a:latin typeface="Arial" panose="020B0604020202020204" pitchFamily="34" charset="0"/>
              <a:ea typeface="Calibri"/>
              <a:cs typeface="Arial" panose="020B0604020202020204" pitchFamily="34" charset="0"/>
            </a:endParaRPr>
          </a:p>
          <a:p>
            <a:pPr marL="285750" indent="-285750">
              <a:buFont typeface="Wingdings" panose="05000000000000000000" pitchFamily="2" charset="2"/>
              <a:buChar char="q"/>
            </a:pPr>
            <a:endParaRPr lang="en-CA" sz="1200" b="0" i="0" u="none" strike="noStrike" noProof="0" dirty="0">
              <a:solidFill>
                <a:srgbClr val="000000"/>
              </a:solidFill>
              <a:effectLst/>
              <a:latin typeface="Arial" panose="020B0604020202020204" pitchFamily="34" charset="0"/>
              <a:ea typeface="Calibri"/>
              <a:cs typeface="Arial" panose="020B0604020202020204" pitchFamily="34" charset="0"/>
            </a:endParaRPr>
          </a:p>
          <a:p>
            <a:endParaRPr lang="en-CA" sz="1200" b="0" i="0" u="none" strike="noStrike" noProof="0" dirty="0">
              <a:solidFill>
                <a:srgbClr val="000000"/>
              </a:solidFill>
              <a:effectLst/>
              <a:latin typeface="Arial" panose="020B0604020202020204" pitchFamily="34" charset="0"/>
              <a:ea typeface="Calibri"/>
              <a:cs typeface="Arial" panose="020B0604020202020204" pitchFamily="34" charset="0"/>
            </a:endParaRPr>
          </a:p>
          <a:p>
            <a:pPr marL="0" indent="0">
              <a:buFont typeface="Arial" panose="05000000000000000000" pitchFamily="2" charset="2"/>
              <a:buNone/>
            </a:pPr>
            <a:r>
              <a:rPr lang="en-CA" sz="1200" b="1" noProof="0" dirty="0">
                <a:latin typeface="Arial" panose="020B0604020202020204" pitchFamily="34" charset="0"/>
                <a:cs typeface="Arial" panose="020B0604020202020204" pitchFamily="34" charset="0"/>
              </a:rPr>
              <a:t>NOTES FOR THE TEACHER</a:t>
            </a:r>
          </a:p>
          <a:p>
            <a:pPr marL="171450" indent="-171450">
              <a:buFont typeface="Wingdings" panose="05000000000000000000" pitchFamily="2" charset="2"/>
              <a:buChar char="q"/>
            </a:pPr>
            <a:r>
              <a:rPr lang="en-CA" sz="1200" noProof="0" dirty="0">
                <a:solidFill>
                  <a:srgbClr val="000000"/>
                </a:solidFill>
                <a:latin typeface="Arial" panose="020B0604020202020204" pitchFamily="34" charset="0"/>
                <a:cs typeface="Arial" panose="020B0604020202020204" pitchFamily="34" charset="0"/>
              </a:rPr>
              <a:t>To introduce the subject, you can hold an open discussion with the students on same-sex marriage. Here are some additional questions you can ask to encourage the discussion: </a:t>
            </a:r>
          </a:p>
          <a:p>
            <a:pPr marL="628650" lvl="1" indent="-171450">
              <a:buFont typeface="Arial" panose="020B0604020202020204" pitchFamily="34" charset="0"/>
              <a:buChar char="•"/>
            </a:pPr>
            <a:r>
              <a:rPr lang="en-CA" sz="1200" b="0" noProof="0" dirty="0">
                <a:latin typeface="Arial" panose="020B0604020202020204" pitchFamily="34" charset="0"/>
                <a:cs typeface="Arial" panose="020B0604020202020204" pitchFamily="34" charset="0"/>
              </a:rPr>
              <a:t>Do you know any LGBTQ+ couples? If so, are they married?</a:t>
            </a:r>
            <a:endParaRPr lang="en-CA" sz="1200" b="0" i="0" u="none" strike="noStrike" noProof="0" dirty="0">
              <a:solidFill>
                <a:schemeClr val="tx1"/>
              </a:solidFill>
              <a:effectLst/>
              <a:latin typeface="Arial" panose="020B0604020202020204" pitchFamily="34" charset="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noProof="0" dirty="0">
                <a:latin typeface="Arial" panose="020B0604020202020204" pitchFamily="34" charset="0"/>
                <a:cs typeface="Arial" panose="020B0604020202020204" pitchFamily="34" charset="0"/>
              </a:rPr>
              <a:t>If so, do</a:t>
            </a:r>
            <a:r>
              <a:rPr lang="en-CA" sz="1200" b="0" baseline="0" noProof="0" dirty="0">
                <a:latin typeface="Arial" panose="020B0604020202020204" pitchFamily="34" charset="0"/>
                <a:cs typeface="Arial" panose="020B0604020202020204" pitchFamily="34" charset="0"/>
              </a:rPr>
              <a:t> you know</a:t>
            </a:r>
            <a:r>
              <a:rPr lang="en-CA" sz="1200" b="0" noProof="0" dirty="0">
                <a:latin typeface="Arial" panose="020B0604020202020204" pitchFamily="34" charset="0"/>
                <a:cs typeface="Arial" panose="020B0604020202020204" pitchFamily="34" charset="0"/>
              </a:rPr>
              <a:t> their reasons for getting married? If</a:t>
            </a:r>
            <a:r>
              <a:rPr lang="en-CA" sz="1200" b="0" baseline="0" noProof="0" dirty="0">
                <a:latin typeface="Arial" panose="020B0604020202020204" pitchFamily="34" charset="0"/>
                <a:cs typeface="Arial" panose="020B0604020202020204" pitchFamily="34" charset="0"/>
              </a:rPr>
              <a:t> you don’t know</a:t>
            </a:r>
            <a:r>
              <a:rPr lang="en-CA" sz="1200" b="0" noProof="0" dirty="0">
                <a:latin typeface="Arial" panose="020B0604020202020204" pitchFamily="34" charset="0"/>
                <a:cs typeface="Arial" panose="020B0604020202020204" pitchFamily="34" charset="0"/>
              </a:rPr>
              <a:t>, what</a:t>
            </a:r>
            <a:r>
              <a:rPr lang="en-CA" sz="1200" b="0" baseline="0" noProof="0" dirty="0">
                <a:latin typeface="Arial" panose="020B0604020202020204" pitchFamily="34" charset="0"/>
                <a:cs typeface="Arial" panose="020B0604020202020204" pitchFamily="34" charset="0"/>
              </a:rPr>
              <a:t> do you think</a:t>
            </a:r>
            <a:r>
              <a:rPr lang="en-CA" sz="1200" b="0" noProof="0" dirty="0">
                <a:latin typeface="Arial" panose="020B0604020202020204" pitchFamily="34" charset="0"/>
                <a:cs typeface="Arial" panose="020B0604020202020204" pitchFamily="34" charset="0"/>
              </a:rPr>
              <a:t> might have been their reasons for wanting</a:t>
            </a:r>
            <a:r>
              <a:rPr lang="en-CA" sz="1200" b="0" baseline="0" noProof="0" dirty="0">
                <a:latin typeface="Arial" panose="020B0604020202020204" pitchFamily="34" charset="0"/>
                <a:cs typeface="Arial" panose="020B0604020202020204" pitchFamily="34" charset="0"/>
              </a:rPr>
              <a:t> to marry</a:t>
            </a:r>
            <a:r>
              <a:rPr lang="en-CA" sz="1200" b="0" noProof="0" dirty="0">
                <a:latin typeface="Arial" panose="020B0604020202020204" pitchFamily="34" charset="0"/>
                <a:cs typeface="Arial" panose="020B0604020202020204" pitchFamily="34" charset="0"/>
              </a:rPr>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noProof="0" dirty="0">
                <a:latin typeface="Arial" panose="020B0604020202020204" pitchFamily="34" charset="0"/>
                <a:cs typeface="Arial" panose="020B0604020202020204" pitchFamily="34" charset="0"/>
              </a:rPr>
              <a:t>Are their</a:t>
            </a:r>
            <a:r>
              <a:rPr lang="en-CA" sz="1200" b="0" baseline="0" noProof="0" dirty="0">
                <a:latin typeface="Arial" panose="020B0604020202020204" pitchFamily="34" charset="0"/>
                <a:cs typeface="Arial" panose="020B0604020202020204" pitchFamily="34" charset="0"/>
              </a:rPr>
              <a:t> reasons</a:t>
            </a:r>
            <a:r>
              <a:rPr lang="en-CA" sz="1200" b="0" noProof="0" dirty="0">
                <a:latin typeface="Arial" panose="020B0604020202020204" pitchFamily="34" charset="0"/>
                <a:cs typeface="Arial" panose="020B0604020202020204" pitchFamily="34" charset="0"/>
              </a:rPr>
              <a:t> different from the reasons heterosexual couples get married? </a:t>
            </a:r>
            <a:endParaRPr lang="en-CA" sz="1200" b="0" i="0" u="none" strike="noStrike" noProof="0" dirty="0">
              <a:solidFill>
                <a:schemeClr val="tx1"/>
              </a:solidFill>
              <a:effectLst/>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0" i="0" u="none" strike="noStrike" noProof="0" dirty="0">
                <a:solidFill>
                  <a:srgbClr val="000000"/>
                </a:solidFill>
                <a:effectLst/>
                <a:latin typeface="Arial" panose="020B0604020202020204" pitchFamily="34" charset="0"/>
                <a:cs typeface="Arial" panose="020B0604020202020204" pitchFamily="34" charset="0"/>
              </a:rPr>
              <a:t>The reasons same-sex couples get married are not different from those of heterosexual couples: to express their love, to benefit from legal protections, and to obtain social recognition of their union, among others.</a:t>
            </a:r>
          </a:p>
        </p:txBody>
      </p:sp>
      <p:sp>
        <p:nvSpPr>
          <p:cNvPr id="4" name="Espace réservé du numéro de diapositive 3"/>
          <p:cNvSpPr>
            <a:spLocks noGrp="1"/>
          </p:cNvSpPr>
          <p:nvPr>
            <p:ph type="sldNum" sz="quarter" idx="5"/>
          </p:nvPr>
        </p:nvSpPr>
        <p:spPr/>
        <p:txBody>
          <a:bodyPr/>
          <a:lstStyle/>
          <a:p>
            <a:fld id="{ADDF40F7-9DEE-4674-AEC7-65F61D18733B}" type="slidenum">
              <a:t>4</a:t>
            </a:fld>
            <a:endParaRPr lang="fr-FR"/>
          </a:p>
        </p:txBody>
      </p:sp>
    </p:spTree>
    <p:extLst>
      <p:ext uri="{BB962C8B-B14F-4D97-AF65-F5344CB8AC3E}">
        <p14:creationId xmlns:p14="http://schemas.microsoft.com/office/powerpoint/2010/main" val="31675296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CA"/>
          </a:p>
        </p:txBody>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ADDF40F7-9DEE-4674-AEC7-65F61D18733B}" type="slidenum">
              <a:rPr lang="fr-CA" smtClean="0"/>
              <a:t>40</a:t>
            </a:fld>
            <a:endParaRPr lang="fr-CA"/>
          </a:p>
        </p:txBody>
      </p:sp>
    </p:spTree>
    <p:extLst>
      <p:ext uri="{BB962C8B-B14F-4D97-AF65-F5344CB8AC3E}">
        <p14:creationId xmlns:p14="http://schemas.microsoft.com/office/powerpoint/2010/main" val="177941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41A51-3DF4-ACE7-44B0-BFB2C74B3C0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AB44BC3-8361-DEC3-C548-C7B1751593C1}"/>
              </a:ext>
            </a:extLst>
          </p:cNvPr>
          <p:cNvSpPr>
            <a:spLocks noGrp="1" noRot="1" noChangeAspect="1"/>
          </p:cNvSpPr>
          <p:nvPr>
            <p:ph type="sldImg"/>
          </p:nvPr>
        </p:nvSpPr>
        <p:spPr/>
        <p:txBody>
          <a:bodyPr/>
          <a:lstStyle/>
          <a:p>
            <a:endParaRPr lang="en-CA"/>
          </a:p>
        </p:txBody>
      </p:sp>
      <p:sp>
        <p:nvSpPr>
          <p:cNvPr id="3" name="Espace réservé des notes 2">
            <a:extLst>
              <a:ext uri="{FF2B5EF4-FFF2-40B4-BE49-F238E27FC236}">
                <a16:creationId xmlns:a16="http://schemas.microsoft.com/office/drawing/2014/main" id="{90C63D9A-3BD9-531E-FA7C-A819AA71F1C9}"/>
              </a:ext>
            </a:extLst>
          </p:cNvPr>
          <p:cNvSpPr>
            <a:spLocks noGrp="1"/>
          </p:cNvSpPr>
          <p:nvPr>
            <p:ph type="body" idx="1"/>
          </p:nvPr>
        </p:nvSpPr>
        <p:spPr/>
        <p:txBody>
          <a:bodyPr/>
          <a:lstStyle/>
          <a:p>
            <a:pPr marL="0" indent="0">
              <a:buFont typeface="Wingdings" panose="05000000000000000000" pitchFamily="2" charset="2"/>
              <a:buNone/>
            </a:pPr>
            <a:r>
              <a:rPr lang="en-CA" sz="1200" b="1" noProof="0" dirty="0">
                <a:latin typeface="Arial" panose="020B0604020202020204" pitchFamily="34" charset="0"/>
                <a:cs typeface="Arial" panose="020B0604020202020204" pitchFamily="34" charset="0"/>
              </a:rPr>
              <a:t>NOTES FOR THE TEACHER</a:t>
            </a:r>
          </a:p>
          <a:p>
            <a:pPr marL="228600" indent="-228600">
              <a:buFont typeface="Wingdings" panose="05000000000000000000" pitchFamily="2" charset="2"/>
              <a:buChar char="q"/>
            </a:pPr>
            <a:r>
              <a:rPr lang="en-CA" sz="1200" b="0" noProof="0" dirty="0">
                <a:latin typeface="Arial" panose="020B0604020202020204" pitchFamily="34" charset="0"/>
                <a:cs typeface="Arial" panose="020B0604020202020204" pitchFamily="34" charset="0"/>
              </a:rPr>
              <a:t>Ask the students the questions on the slide and wait for a few answers.</a:t>
            </a:r>
          </a:p>
          <a:p>
            <a:pPr marL="228600" indent="-228600">
              <a:buFont typeface="Wingdings" panose="05000000000000000000" pitchFamily="2" charset="2"/>
              <a:buChar char="q"/>
            </a:pPr>
            <a:r>
              <a:rPr lang="en-CA" sz="1200" b="0" noProof="0" dirty="0">
                <a:latin typeface="Arial" panose="020B0604020202020204" pitchFamily="34" charset="0"/>
                <a:cs typeface="Arial" panose="020B0604020202020204" pitchFamily="34" charset="0"/>
              </a:rPr>
              <a:t>Note the answers on the board. </a:t>
            </a: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sz="1200" b="0" i="1" u="none" strike="noStrike" baseline="0" noProof="0" dirty="0">
                <a:solidFill>
                  <a:srgbClr val="000000"/>
                </a:solidFill>
                <a:effectLst/>
                <a:latin typeface="Arial" panose="020B0604020202020204" pitchFamily="34" charset="0"/>
                <a:cs typeface="Arial" panose="020B0604020202020204" pitchFamily="34" charset="0"/>
              </a:rPr>
              <a:t>This possibility is recent. Societal values had to change for homosexuality to be accepted, and for the federal and Quebec governments to pass laws to permit same-sex marriage.</a:t>
            </a:r>
          </a:p>
          <a:p>
            <a:pPr marL="228600" indent="-228600">
              <a:buFont typeface="Wingdings" panose="05000000000000000000" pitchFamily="2" charset="2"/>
              <a:buChar char="q"/>
            </a:pPr>
            <a:endParaRPr lang="en-CA" sz="1200" b="0" i="1" strike="noStrike" baseline="0" noProof="0" dirty="0">
              <a:latin typeface="Arial" panose="020B0604020202020204" pitchFamily="34" charset="0"/>
              <a:cs typeface="Arial" panose="020B0604020202020204" pitchFamily="34" charset="0"/>
            </a:endParaRPr>
          </a:p>
          <a:p>
            <a:endParaRPr lang="en-CA" sz="1200" b="1" noProof="0" dirty="0">
              <a:latin typeface="Arial" panose="020B0604020202020204" pitchFamily="34" charset="0"/>
              <a:cs typeface="Arial" panose="020B0604020202020204" pitchFamily="34" charset="0"/>
            </a:endParaRPr>
          </a:p>
          <a:p>
            <a:r>
              <a:rPr lang="en-CA" sz="1200" b="1" noProof="0" dirty="0">
                <a:latin typeface="Arial" panose="020B0604020202020204" pitchFamily="34" charset="0"/>
                <a:cs typeface="Arial" panose="020B0604020202020204" pitchFamily="34" charset="0"/>
              </a:rPr>
              <a:t>OTHER POSSIBLE QUESTIONS</a:t>
            </a:r>
            <a:endParaRPr lang="en-CA" sz="1200" b="0" noProof="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CA" sz="1200" b="0" noProof="0" dirty="0">
                <a:latin typeface="Arial" panose="020B0604020202020204" pitchFamily="34" charset="0"/>
                <a:cs typeface="Arial" panose="020B0604020202020204" pitchFamily="34" charset="0"/>
              </a:rPr>
              <a:t>But where do the rules governing marriage come from? Who has the power to permit same-sex marriage? </a:t>
            </a:r>
          </a:p>
          <a:p>
            <a:pPr marL="0" indent="0">
              <a:buFont typeface="Arial" panose="020B0604020202020204" pitchFamily="34" charset="0"/>
              <a:buNone/>
            </a:pPr>
            <a:endParaRPr lang="en-CA" sz="1200" b="0" noProof="0" dirty="0">
              <a:latin typeface="Arial" panose="020B0604020202020204" pitchFamily="34" charset="0"/>
              <a:cs typeface="Arial" panose="020B0604020202020204" pitchFamily="34" charset="0"/>
            </a:endParaRPr>
          </a:p>
          <a:p>
            <a:r>
              <a:rPr lang="en-CA" sz="1200" b="1" noProof="0" dirty="0">
                <a:latin typeface="Arial" panose="020B0604020202020204" pitchFamily="34" charset="0"/>
                <a:cs typeface="Arial" panose="020B0604020202020204" pitchFamily="34" charset="0"/>
              </a:rPr>
              <a:t>SOURCES</a:t>
            </a:r>
            <a:endParaRPr lang="en-CA" sz="1200" noProof="0" dirty="0">
              <a:latin typeface="Arial" panose="020B0604020202020204" pitchFamily="34" charset="0"/>
              <a:cs typeface="Arial" panose="020B0604020202020204" pitchFamily="34" charset="0"/>
            </a:endParaRPr>
          </a:p>
          <a:p>
            <a:pPr marL="171450" indent="-171450">
              <a:buFont typeface="Wingdings,Sans-Serif"/>
              <a:buChar char="q"/>
            </a:pPr>
            <a:r>
              <a:rPr lang="en-CA" sz="1200" i="1" noProof="0" dirty="0">
                <a:latin typeface="Arial" panose="020B0604020202020204" pitchFamily="34" charset="0"/>
                <a:cs typeface="Arial" panose="020B0604020202020204" pitchFamily="34" charset="0"/>
              </a:rPr>
              <a:t>Code civil du Québec</a:t>
            </a:r>
            <a:r>
              <a:rPr lang="en-CA" sz="1200" noProof="0" dirty="0">
                <a:latin typeface="Arial" panose="020B0604020202020204" pitchFamily="34" charset="0"/>
                <a:cs typeface="Arial" panose="020B0604020202020204" pitchFamily="34" charset="0"/>
              </a:rPr>
              <a:t>, RLRQ c CCQ-1991, art 365 (</a:t>
            </a:r>
            <a:r>
              <a:rPr lang="en-CA" sz="1200" noProof="0" dirty="0" err="1">
                <a:latin typeface="Arial" panose="020B0604020202020204" pitchFamily="34" charset="0"/>
                <a:cs typeface="Arial" panose="020B0604020202020204" pitchFamily="34" charset="0"/>
              </a:rPr>
              <a:t>célébrant</a:t>
            </a:r>
            <a:r>
              <a:rPr lang="en-CA" sz="1200" noProof="0" dirty="0">
                <a:latin typeface="Arial" panose="020B0604020202020204" pitchFamily="34" charset="0"/>
                <a:cs typeface="Arial" panose="020B0604020202020204" pitchFamily="34" charset="0"/>
              </a:rPr>
              <a:t>), 378 (</a:t>
            </a:r>
            <a:r>
              <a:rPr lang="en-CA" sz="1200" noProof="0" dirty="0" err="1">
                <a:latin typeface="Arial" panose="020B0604020202020204" pitchFamily="34" charset="0"/>
                <a:cs typeface="Arial" panose="020B0604020202020204" pitchFamily="34" charset="0"/>
              </a:rPr>
              <a:t>acte</a:t>
            </a:r>
            <a:r>
              <a:rPr lang="en-CA" sz="1200" noProof="0" dirty="0">
                <a:latin typeface="Arial" panose="020B0604020202020204" pitchFamily="34" charset="0"/>
                <a:cs typeface="Arial" panose="020B0604020202020204" pitchFamily="34" charset="0"/>
              </a:rPr>
              <a:t> de </a:t>
            </a:r>
            <a:r>
              <a:rPr lang="en-CA" sz="1200" noProof="0" dirty="0" err="1">
                <a:latin typeface="Arial" panose="020B0604020202020204" pitchFamily="34" charset="0"/>
                <a:cs typeface="Arial" panose="020B0604020202020204" pitchFamily="34" charset="0"/>
              </a:rPr>
              <a:t>mariage</a:t>
            </a:r>
            <a:r>
              <a:rPr lang="en-CA" sz="1200" noProof="0" dirty="0">
                <a:latin typeface="Arial" panose="020B0604020202020204" pitchFamily="34" charset="0"/>
                <a:cs typeface="Arial" panose="020B0604020202020204" pitchFamily="34" charset="0"/>
              </a:rPr>
              <a:t>). </a:t>
            </a:r>
          </a:p>
          <a:p>
            <a:pPr marL="0" indent="0">
              <a:buFont typeface="Arial" panose="020B0604020202020204" pitchFamily="34" charset="0"/>
              <a:buNone/>
            </a:pPr>
            <a:endParaRPr lang="en-CA" sz="1200" b="0"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78C387FE-5FDF-B971-1E3E-37CAAD79D267}"/>
              </a:ext>
            </a:extLst>
          </p:cNvPr>
          <p:cNvSpPr>
            <a:spLocks noGrp="1"/>
          </p:cNvSpPr>
          <p:nvPr>
            <p:ph type="sldNum" sz="quarter" idx="5"/>
          </p:nvPr>
        </p:nvSpPr>
        <p:spPr/>
        <p:txBody>
          <a:bodyPr/>
          <a:lstStyle/>
          <a:p>
            <a:fld id="{ADDF40F7-9DEE-4674-AEC7-65F61D18733B}" type="slidenum">
              <a:t>5</a:t>
            </a:fld>
            <a:endParaRPr lang="fr-FR"/>
          </a:p>
        </p:txBody>
      </p:sp>
    </p:spTree>
    <p:extLst>
      <p:ext uri="{BB962C8B-B14F-4D97-AF65-F5344CB8AC3E}">
        <p14:creationId xmlns:p14="http://schemas.microsoft.com/office/powerpoint/2010/main" val="3974278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CA"/>
          </a:p>
        </p:txBody>
      </p:sp>
      <p:sp>
        <p:nvSpPr>
          <p:cNvPr id="3" name="Espace réservé des notes 2"/>
          <p:cNvSpPr>
            <a:spLocks noGrp="1"/>
          </p:cNvSpPr>
          <p:nvPr>
            <p:ph type="body" idx="1"/>
          </p:nvPr>
        </p:nvSpPr>
        <p:spPr/>
        <p:txBody>
          <a:bodyPr/>
          <a:lstStyle/>
          <a:p>
            <a:r>
              <a:rPr lang="en-CA" sz="1200" b="1" i="0" u="none" strike="noStrike" noProof="0" dirty="0">
                <a:solidFill>
                  <a:srgbClr val="000000"/>
                </a:solidFill>
                <a:effectLst/>
                <a:latin typeface="Arial" panose="020B0604020202020204" pitchFamily="34" charset="0"/>
                <a:cs typeface="Arial" panose="020B0604020202020204" pitchFamily="34" charset="0"/>
              </a:rPr>
              <a:t>INFORMATION FOR THE STUDENTS</a:t>
            </a:r>
            <a:endParaRPr lang="en-CA" sz="1200" b="0" i="0" u="none" strike="noStrike" noProof="0" dirty="0">
              <a:solidFill>
                <a:srgbClr val="000000"/>
              </a:solidFill>
              <a:effectLst/>
              <a:latin typeface="Arial" panose="020B0604020202020204" pitchFamily="34" charset="0"/>
              <a:cs typeface="Arial" panose="020B0604020202020204" pitchFamily="34" charset="0"/>
            </a:endParaRPr>
          </a:p>
          <a:p>
            <a:pPr marL="0" indent="0">
              <a:buFont typeface="Arial"/>
              <a:buNone/>
            </a:pPr>
            <a:r>
              <a:rPr lang="en-CA" b="0" noProof="0" dirty="0">
                <a:latin typeface="Arial" panose="020B0604020202020204" pitchFamily="34" charset="0"/>
                <a:cs typeface="Arial" panose="020B0604020202020204" pitchFamily="34" charset="0"/>
              </a:rPr>
              <a:t>To understand the importance of same-sex marriage, you first need to know what “marriage” is. </a:t>
            </a:r>
          </a:p>
          <a:p>
            <a:pPr marL="0" indent="0">
              <a:buFont typeface="Arial"/>
              <a:buNone/>
            </a:pPr>
            <a:endParaRPr lang="en-CA" b="0" noProof="0" dirty="0">
              <a:latin typeface="Arial" panose="020B0604020202020204" pitchFamily="34" charset="0"/>
              <a:cs typeface="Arial" panose="020B0604020202020204" pitchFamily="34" charset="0"/>
            </a:endParaRPr>
          </a:p>
          <a:p>
            <a:pPr marL="0" indent="0">
              <a:buFont typeface="Arial"/>
              <a:buNone/>
            </a:pPr>
            <a:r>
              <a:rPr lang="en-CA" b="0" noProof="0" dirty="0">
                <a:latin typeface="Arial" panose="020B0604020202020204" pitchFamily="34" charset="0"/>
                <a:cs typeface="Arial" panose="020B0604020202020204" pitchFamily="34" charset="0"/>
              </a:rPr>
              <a:t>In your opinion, what does it mean to “get married”? </a:t>
            </a:r>
            <a:br>
              <a:rPr lang="en-CA" b="0" noProof="0" dirty="0">
                <a:latin typeface="Arial" panose="020B0604020202020204" pitchFamily="34" charset="0"/>
                <a:cs typeface="Arial" panose="020B0604020202020204" pitchFamily="34" charset="0"/>
              </a:rPr>
            </a:br>
            <a:endParaRPr lang="en-CA" b="0"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CA" sz="1200" b="1" noProof="0" dirty="0">
                <a:latin typeface="Arial" panose="020B0604020202020204" pitchFamily="34" charset="0"/>
                <a:ea typeface="Calibri"/>
                <a:cs typeface="Arial" panose="020B0604020202020204" pitchFamily="34" charset="0"/>
              </a:rPr>
              <a:t>NOTES FOR THE TEACHER</a:t>
            </a:r>
            <a:endParaRPr lang="en-CA" b="0" noProof="0" dirty="0">
              <a:latin typeface="Arial" panose="020B0604020202020204" pitchFamily="34" charset="0"/>
              <a:cs typeface="Arial" panose="020B0604020202020204" pitchFamily="34" charset="0"/>
            </a:endParaRPr>
          </a:p>
          <a:p>
            <a:pPr marL="171450" indent="-171450">
              <a:buFont typeface="Arial"/>
              <a:buChar char="•"/>
            </a:pPr>
            <a:r>
              <a:rPr lang="en-CA" b="0" noProof="0" dirty="0">
                <a:latin typeface="Arial" panose="020B0604020202020204" pitchFamily="34" charset="0"/>
                <a:cs typeface="Arial" panose="020B0604020202020204" pitchFamily="34" charset="0"/>
              </a:rPr>
              <a:t>Here are some other questions you can ask to encourage discussion:</a:t>
            </a:r>
          </a:p>
          <a:p>
            <a:pPr marL="628650" lvl="1" indent="-171450">
              <a:buFont typeface="Arial"/>
              <a:buChar char="•"/>
            </a:pPr>
            <a:r>
              <a:rPr lang="en-CA" b="0" u="none" noProof="0" dirty="0">
                <a:latin typeface="Arial" panose="020B0604020202020204" pitchFamily="34" charset="0"/>
                <a:cs typeface="Arial" panose="020B0604020202020204" pitchFamily="34" charset="0"/>
              </a:rPr>
              <a:t>Do you have</a:t>
            </a:r>
            <a:r>
              <a:rPr lang="en-CA" b="0" u="none" baseline="0" noProof="0" dirty="0">
                <a:latin typeface="Arial" panose="020B0604020202020204" pitchFamily="34" charset="0"/>
                <a:cs typeface="Arial" panose="020B0604020202020204" pitchFamily="34" charset="0"/>
              </a:rPr>
              <a:t> any friends or acquaintances who are</a:t>
            </a:r>
            <a:r>
              <a:rPr lang="en-CA" b="0" u="none" noProof="0" dirty="0">
                <a:latin typeface="Arial" panose="020B0604020202020204" pitchFamily="34" charset="0"/>
                <a:cs typeface="Arial" panose="020B0604020202020204" pitchFamily="34" charset="0"/>
              </a:rPr>
              <a:t> married?</a:t>
            </a:r>
          </a:p>
          <a:p>
            <a:pPr marL="628650" lvl="1" indent="-171450">
              <a:buFont typeface="Arial"/>
              <a:buChar char="•"/>
            </a:pPr>
            <a:r>
              <a:rPr lang="en-CA" b="0" u="none" noProof="0" dirty="0">
                <a:latin typeface="Arial" panose="020B0604020202020204" pitchFamily="34" charset="0"/>
                <a:cs typeface="Arial" panose="020B0604020202020204" pitchFamily="34" charset="0"/>
              </a:rPr>
              <a:t>Why do</a:t>
            </a:r>
            <a:r>
              <a:rPr lang="en-CA" b="0" u="none" baseline="0" noProof="0" dirty="0">
                <a:latin typeface="Arial" panose="020B0604020202020204" pitchFamily="34" charset="0"/>
                <a:cs typeface="Arial" panose="020B0604020202020204" pitchFamily="34" charset="0"/>
              </a:rPr>
              <a:t> you think</a:t>
            </a:r>
            <a:r>
              <a:rPr lang="en-CA" b="0" u="none" noProof="0" dirty="0">
                <a:latin typeface="Arial" panose="020B0604020202020204" pitchFamily="34" charset="0"/>
                <a:cs typeface="Arial" panose="020B0604020202020204" pitchFamily="34" charset="0"/>
              </a:rPr>
              <a:t> they chose</a:t>
            </a:r>
            <a:r>
              <a:rPr lang="en-CA" b="0" u="none" baseline="0" noProof="0" dirty="0">
                <a:latin typeface="Arial" panose="020B0604020202020204" pitchFamily="34" charset="0"/>
                <a:cs typeface="Arial" panose="020B0604020202020204" pitchFamily="34" charset="0"/>
              </a:rPr>
              <a:t> to get</a:t>
            </a:r>
            <a:r>
              <a:rPr lang="en-CA" b="0" u="none" noProof="0" dirty="0">
                <a:latin typeface="Arial" panose="020B0604020202020204" pitchFamily="34" charset="0"/>
                <a:cs typeface="Arial" panose="020B0604020202020204" pitchFamily="34" charset="0"/>
              </a:rPr>
              <a:t> married?</a:t>
            </a:r>
          </a:p>
          <a:p>
            <a:pPr marL="628650" lvl="1" indent="-171450">
              <a:buFont typeface="Arial"/>
              <a:buChar char="•"/>
            </a:pPr>
            <a:r>
              <a:rPr lang="en-CA" b="0" u="none" noProof="0" dirty="0">
                <a:latin typeface="Arial" panose="020B0604020202020204" pitchFamily="34" charset="0"/>
                <a:cs typeface="Arial" panose="020B0604020202020204" pitchFamily="34" charset="0"/>
              </a:rPr>
              <a:t>Do you think marriage has the same meaning across cultures?</a:t>
            </a:r>
          </a:p>
          <a:p>
            <a:pPr marL="628650" lvl="1" indent="-171450">
              <a:buFont typeface="Arial"/>
              <a:buChar char="•"/>
            </a:pPr>
            <a:r>
              <a:rPr lang="en-CA" b="0" u="none" noProof="0" dirty="0">
                <a:latin typeface="Arial" panose="020B0604020202020204" pitchFamily="34" charset="0"/>
                <a:cs typeface="Arial" panose="020B0604020202020204" pitchFamily="34" charset="0"/>
              </a:rPr>
              <a:t>Do you think marriage has changed over time? If so, how? Explain how</a:t>
            </a:r>
            <a:r>
              <a:rPr lang="en-CA" b="0" u="none" baseline="0" noProof="0" dirty="0">
                <a:latin typeface="Arial" panose="020B0604020202020204" pitchFamily="34" charset="0"/>
                <a:cs typeface="Arial" panose="020B0604020202020204" pitchFamily="34" charset="0"/>
              </a:rPr>
              <a:t> you think it has evolved.</a:t>
            </a:r>
            <a:endParaRPr lang="en-CA" b="0" noProof="0" dirty="0">
              <a:latin typeface="Arial" panose="020B0604020202020204" pitchFamily="34" charset="0"/>
              <a:cs typeface="Arial" panose="020B0604020202020204" pitchFamily="34" charset="0"/>
            </a:endParaRPr>
          </a:p>
          <a:p>
            <a:pPr marL="628650" lvl="1" indent="-171450">
              <a:buFont typeface="Arial"/>
              <a:buChar char="•"/>
            </a:pPr>
            <a:endParaRPr lang="en-CA" b="0" noProof="0" dirty="0">
              <a:latin typeface="Arial" panose="020B0604020202020204" pitchFamily="34" charset="0"/>
              <a:cs typeface="Arial" panose="020B0604020202020204" pitchFamily="34" charset="0"/>
            </a:endParaRPr>
          </a:p>
          <a:p>
            <a:pPr marL="0" indent="0">
              <a:buFont typeface="Arial"/>
              <a:buNone/>
            </a:pPr>
            <a:endParaRPr lang="en-CA" noProof="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ADDF40F7-9DEE-4674-AEC7-65F61D18733B}" type="slidenum">
              <a:t>6</a:t>
            </a:fld>
            <a:endParaRPr lang="fr-FR"/>
          </a:p>
        </p:txBody>
      </p:sp>
    </p:spTree>
    <p:extLst>
      <p:ext uri="{BB962C8B-B14F-4D97-AF65-F5344CB8AC3E}">
        <p14:creationId xmlns:p14="http://schemas.microsoft.com/office/powerpoint/2010/main" val="2351146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CA"/>
          </a:p>
        </p:txBody>
      </p:sp>
      <p:sp>
        <p:nvSpPr>
          <p:cNvPr id="3" name="Espace réservé des notes 2"/>
          <p:cNvSpPr>
            <a:spLocks noGrp="1"/>
          </p:cNvSpPr>
          <p:nvPr>
            <p:ph type="body" idx="1"/>
          </p:nvPr>
        </p:nvSpPr>
        <p:spPr/>
        <p:txBody>
          <a:bodyPr/>
          <a:lstStyle/>
          <a:p>
            <a:r>
              <a:rPr lang="en-CA" sz="1200" b="1" i="0" u="none" strike="noStrike" noProof="0" dirty="0">
                <a:solidFill>
                  <a:srgbClr val="000000"/>
                </a:solidFill>
                <a:effectLst/>
                <a:latin typeface="Arial" panose="020B0604020202020204" pitchFamily="34" charset="0"/>
                <a:cs typeface="Arial" panose="020B0604020202020204" pitchFamily="34" charset="0"/>
              </a:rPr>
              <a:t>INFORMATION FOR THE STUDENTS</a:t>
            </a:r>
          </a:p>
          <a:p>
            <a:r>
              <a:rPr lang="en-CA" sz="1200" b="0" i="0" u="sng" strike="noStrike" noProof="0" dirty="0">
                <a:solidFill>
                  <a:srgbClr val="000000"/>
                </a:solidFill>
                <a:effectLst/>
                <a:latin typeface="Arial" panose="020B0604020202020204" pitchFamily="34" charset="0"/>
                <a:cs typeface="Arial" panose="020B0604020202020204" pitchFamily="34" charset="0"/>
              </a:rPr>
              <a:t>Marriage today</a:t>
            </a:r>
          </a:p>
          <a:p>
            <a:pPr marL="171450" indent="-171450">
              <a:buFont typeface="Wingdings" panose="05000000000000000000" pitchFamily="2" charset="2"/>
              <a:buChar char="q"/>
            </a:pPr>
            <a:r>
              <a:rPr lang="en-CA" sz="1200" b="0" noProof="0" dirty="0">
                <a:latin typeface="Arial" panose="020B0604020202020204" pitchFamily="34" charset="0"/>
                <a:cs typeface="Arial" panose="020B0604020202020204" pitchFamily="34" charset="0"/>
              </a:rPr>
              <a:t>For many people, marriage is a </a:t>
            </a:r>
            <a:r>
              <a:rPr lang="en-CA" sz="1200" b="1" noProof="0" dirty="0">
                <a:latin typeface="Arial" panose="020B0604020202020204" pitchFamily="34" charset="0"/>
                <a:cs typeface="Arial" panose="020B0604020202020204" pitchFamily="34" charset="0"/>
              </a:rPr>
              <a:t>promise </a:t>
            </a:r>
            <a:r>
              <a:rPr lang="en-CA" sz="1200" b="0" noProof="0" dirty="0">
                <a:latin typeface="Arial" panose="020B0604020202020204" pitchFamily="34" charset="0"/>
                <a:cs typeface="Arial" panose="020B0604020202020204" pitchFamily="34" charset="0"/>
              </a:rPr>
              <a:t>to spend the rest of their life with a person they love. </a:t>
            </a:r>
            <a:br>
              <a:rPr lang="en-CA" sz="1200" b="0" noProof="0" dirty="0">
                <a:latin typeface="Arial" panose="020B0604020202020204" pitchFamily="34" charset="0"/>
                <a:cs typeface="Arial" panose="020B0604020202020204" pitchFamily="34" charset="0"/>
              </a:rPr>
            </a:br>
            <a:endParaRPr lang="en-CA" sz="1200" b="0" noProof="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sz="1200" b="0" u="none" noProof="0" dirty="0">
                <a:latin typeface="Arial" panose="020B0604020202020204" pitchFamily="34" charset="0"/>
                <a:cs typeface="Arial" panose="020B0604020202020204" pitchFamily="34" charset="0"/>
              </a:rPr>
              <a:t>But marriage is also a contract that gives rights and responsibilities to the people getting married. </a:t>
            </a:r>
            <a:endParaRPr lang="en-CA" sz="1200" b="0" noProof="0" dirty="0">
              <a:latin typeface="Arial" panose="020B0604020202020204" pitchFamily="34" charset="0"/>
              <a:cs typeface="Arial" panose="020B0604020202020204" pitchFamily="34" charset="0"/>
            </a:endParaRPr>
          </a:p>
          <a:p>
            <a:pPr marL="628650" lvl="1" indent="-171450">
              <a:buFont typeface="Wingdings" panose="05000000000000000000" pitchFamily="2" charset="2"/>
              <a:buChar char="q"/>
            </a:pPr>
            <a:r>
              <a:rPr lang="en-CA" sz="1200" noProof="0" dirty="0">
                <a:latin typeface="Arial" panose="020B0604020202020204" pitchFamily="34" charset="0"/>
                <a:cs typeface="Arial" panose="020B0604020202020204" pitchFamily="34" charset="0"/>
              </a:rPr>
              <a:t>Married people commit to acting with respect toward each other, to help each other, to share duties, and to look after the education, care and supervision of children together</a:t>
            </a:r>
            <a:r>
              <a:rPr lang="en-CA" sz="1200" noProof="0" dirty="0">
                <a:highlight>
                  <a:srgbClr val="FFFF00"/>
                </a:highlight>
                <a:latin typeface="Arial" panose="020B0604020202020204" pitchFamily="34" charset="0"/>
                <a:ea typeface="Calibri"/>
                <a:cs typeface="Arial" panose="020B0604020202020204" pitchFamily="34" charset="0"/>
              </a:rPr>
              <a:t>.</a:t>
            </a:r>
          </a:p>
          <a:p>
            <a:pPr marL="628650" lvl="1" indent="-171450">
              <a:buFont typeface="Wingdings" panose="05000000000000000000" pitchFamily="2" charset="2"/>
              <a:buChar char="q"/>
            </a:pPr>
            <a:r>
              <a:rPr lang="en-CA" sz="1200" noProof="0" dirty="0">
                <a:highlight>
                  <a:srgbClr val="FFFF00"/>
                </a:highlight>
                <a:latin typeface="Arial" panose="020B0604020202020204" pitchFamily="34" charset="0"/>
                <a:ea typeface="Calibri"/>
                <a:cs typeface="Arial" panose="020B0604020202020204" pitchFamily="34" charset="0"/>
              </a:rPr>
              <a:t>They also commit to contributing to the family's expenses, based on each person’s means. </a:t>
            </a:r>
          </a:p>
          <a:p>
            <a:pPr marL="628650" lvl="1" indent="-171450">
              <a:buFont typeface="Wingdings" panose="05000000000000000000" pitchFamily="2" charset="2"/>
              <a:buChar char="q"/>
            </a:pPr>
            <a:r>
              <a:rPr lang="en-CA" sz="1200" noProof="0" dirty="0">
                <a:highlight>
                  <a:srgbClr val="FFFF00"/>
                </a:highlight>
                <a:latin typeface="Arial" panose="020B0604020202020204" pitchFamily="34" charset="0"/>
                <a:ea typeface="Calibri"/>
                <a:cs typeface="Arial" panose="020B0604020202020204" pitchFamily="34" charset="0"/>
              </a:rPr>
              <a:t>Marriage has certain benefits and legal protections that are not available to other couples. </a:t>
            </a:r>
          </a:p>
          <a:p>
            <a:pPr marL="457200" lvl="1" indent="0">
              <a:buFont typeface="Wingdings" panose="05000000000000000000" pitchFamily="2" charset="2"/>
              <a:buNone/>
            </a:pPr>
            <a:r>
              <a:rPr lang="en-CA" sz="1200" noProof="0" dirty="0">
                <a:highlight>
                  <a:srgbClr val="FFFF00"/>
                </a:highlight>
                <a:latin typeface="Arial" panose="020B0604020202020204" pitchFamily="34" charset="0"/>
                <a:ea typeface="Calibri"/>
                <a:cs typeface="Arial" panose="020B0604020202020204" pitchFamily="34" charset="0"/>
              </a:rPr>
              <a:t>Here are a few examples: </a:t>
            </a:r>
          </a:p>
          <a:p>
            <a:pPr marL="742950" lvl="1" indent="-285750">
              <a:buFont typeface="Arial" panose="020B0604020202020204" pitchFamily="34" charset="0"/>
              <a:buChar char="•"/>
            </a:pPr>
            <a:r>
              <a:rPr lang="en-CA" sz="1200" u="sng" noProof="0" dirty="0">
                <a:highlight>
                  <a:srgbClr val="FFFF00"/>
                </a:highlight>
                <a:latin typeface="Arial" panose="020B0604020202020204" pitchFamily="34" charset="0"/>
                <a:ea typeface="Calibri"/>
                <a:cs typeface="Arial" panose="020B0604020202020204" pitchFamily="34" charset="0"/>
              </a:rPr>
              <a:t>Inheriting without a will</a:t>
            </a:r>
          </a:p>
          <a:p>
            <a:pPr marL="1200150" lvl="2" indent="-285750">
              <a:buFont typeface="Arial" panose="020B0604020202020204" pitchFamily="34" charset="0"/>
              <a:buChar char="•"/>
            </a:pPr>
            <a:r>
              <a:rPr lang="en-CA" sz="1200" u="none" noProof="0" dirty="0">
                <a:highlight>
                  <a:srgbClr val="FFFF00"/>
                </a:highlight>
                <a:latin typeface="Arial" panose="020B0604020202020204" pitchFamily="34" charset="0"/>
                <a:ea typeface="Calibri"/>
                <a:cs typeface="Arial" panose="020B0604020202020204" pitchFamily="34" charset="0"/>
              </a:rPr>
              <a:t>If a married person dies without a will, their property automatically goes to their spouse and children, if any. </a:t>
            </a:r>
          </a:p>
          <a:p>
            <a:pPr marL="742950" lvl="1" indent="-285750">
              <a:buFont typeface="Arial" panose="020B0604020202020204" pitchFamily="34" charset="0"/>
              <a:buChar char="•"/>
            </a:pPr>
            <a:r>
              <a:rPr lang="en-CA" sz="1200" u="sng" noProof="0" dirty="0">
                <a:highlight>
                  <a:srgbClr val="FFFF00"/>
                </a:highlight>
                <a:latin typeface="Arial" panose="020B0604020202020204" pitchFamily="34" charset="0"/>
                <a:ea typeface="Calibri"/>
                <a:cs typeface="Arial" panose="020B0604020202020204" pitchFamily="34" charset="0"/>
              </a:rPr>
              <a:t>Sharing property during a divorce</a:t>
            </a:r>
          </a:p>
          <a:p>
            <a:pPr marL="1200150" lvl="2" indent="-285750">
              <a:buFont typeface="Arial" panose="020B0604020202020204" pitchFamily="34" charset="0"/>
              <a:buChar char="•"/>
            </a:pPr>
            <a:r>
              <a:rPr lang="en-CA" sz="1200" u="none" noProof="0" dirty="0">
                <a:highlight>
                  <a:srgbClr val="FFFF00"/>
                </a:highlight>
                <a:latin typeface="Arial" panose="020B0604020202020204" pitchFamily="34" charset="0"/>
                <a:ea typeface="Calibri"/>
                <a:cs typeface="Arial" panose="020B0604020202020204" pitchFamily="34" charset="0"/>
              </a:rPr>
              <a:t>In case of divorce, the law stipulates that some property must be shared equally, such as the family home, furniture and vehicles used for family transport. On</a:t>
            </a:r>
            <a:r>
              <a:rPr lang="en-CA" sz="1200" u="none" baseline="0" noProof="0" dirty="0">
                <a:highlight>
                  <a:srgbClr val="FFFF00"/>
                </a:highlight>
                <a:latin typeface="Arial" panose="020B0604020202020204" pitchFamily="34" charset="0"/>
                <a:ea typeface="Calibri"/>
                <a:cs typeface="Arial" panose="020B0604020202020204" pitchFamily="34" charset="0"/>
              </a:rPr>
              <a:t> the other hand</a:t>
            </a:r>
            <a:r>
              <a:rPr lang="en-CA" sz="1200" u="none" noProof="0" dirty="0">
                <a:highlight>
                  <a:srgbClr val="FFFF00"/>
                </a:highlight>
                <a:latin typeface="Arial" panose="020B0604020202020204" pitchFamily="34" charset="0"/>
                <a:ea typeface="Calibri"/>
                <a:cs typeface="Arial" panose="020B0604020202020204" pitchFamily="34" charset="0"/>
              </a:rPr>
              <a:t>, people who are not married keep only their own property in the event of separation, unless they agreed to divide their property differently. </a:t>
            </a:r>
          </a:p>
          <a:p>
            <a:pPr marL="742950" lvl="1" indent="-285750">
              <a:buFont typeface="Arial" panose="020B0604020202020204" pitchFamily="34" charset="0"/>
              <a:buChar char="•"/>
            </a:pPr>
            <a:r>
              <a:rPr lang="en-CA" sz="1200" u="sng" noProof="0" dirty="0">
                <a:highlight>
                  <a:srgbClr val="FFFF00"/>
                </a:highlight>
                <a:latin typeface="Arial" panose="020B0604020202020204" pitchFamily="34" charset="0"/>
                <a:ea typeface="Calibri"/>
                <a:cs typeface="Arial" panose="020B0604020202020204" pitchFamily="34" charset="0"/>
              </a:rPr>
              <a:t>Alimony</a:t>
            </a:r>
          </a:p>
          <a:p>
            <a:pPr marL="1200150" lvl="2" indent="-285750">
              <a:buFont typeface="Arial" panose="020B0604020202020204" pitchFamily="34" charset="0"/>
              <a:buChar char="•"/>
            </a:pPr>
            <a:r>
              <a:rPr lang="en-CA" sz="1200" u="none" noProof="0" dirty="0">
                <a:highlight>
                  <a:srgbClr val="FFFF00"/>
                </a:highlight>
                <a:latin typeface="Arial" panose="020B0604020202020204" pitchFamily="34" charset="0"/>
                <a:ea typeface="Calibri"/>
                <a:cs typeface="Arial" panose="020B0604020202020204" pitchFamily="34" charset="0"/>
              </a:rPr>
              <a:t>Married couples have the right to ask for alimony (support payments) from their spouse in case of separation. This is a sum of money that serves to meet the needs of the person receiving it.</a:t>
            </a:r>
          </a:p>
          <a:p>
            <a:pPr marL="0" lvl="0" indent="0">
              <a:buFont typeface="Arial" panose="020B0604020202020204" pitchFamily="34" charset="0"/>
              <a:buNone/>
            </a:pPr>
            <a:endParaRPr lang="en-CA" sz="1200" b="0" u="sng" noProof="0" dirty="0">
              <a:highlight>
                <a:srgbClr val="FFFF00"/>
              </a:highlight>
              <a:latin typeface="Arial" panose="020B0604020202020204" pitchFamily="34" charset="0"/>
              <a:cs typeface="Arial" panose="020B0604020202020204" pitchFamily="34" charset="0"/>
            </a:endParaRPr>
          </a:p>
          <a:p>
            <a:pPr marL="0" lvl="0" indent="0">
              <a:buFont typeface="Arial" panose="020B0604020202020204" pitchFamily="34" charset="0"/>
              <a:buNone/>
            </a:pPr>
            <a:r>
              <a:rPr lang="en-CA" sz="1200" b="1" u="none" noProof="0" dirty="0">
                <a:latin typeface="Arial" panose="020B0604020202020204" pitchFamily="34" charset="0"/>
                <a:cs typeface="Arial" panose="020B0604020202020204" pitchFamily="34" charset="0"/>
              </a:rPr>
              <a:t>SECONDARY INFORMATION</a:t>
            </a:r>
          </a:p>
          <a:p>
            <a:r>
              <a:rPr lang="en-CA" sz="1200" b="0" u="sng" noProof="0" dirty="0">
                <a:latin typeface="Arial" panose="020B0604020202020204" pitchFamily="34" charset="0"/>
                <a:cs typeface="Arial" panose="020B0604020202020204" pitchFamily="34" charset="0"/>
              </a:rPr>
              <a:t>An evolving concept</a:t>
            </a:r>
          </a:p>
          <a:p>
            <a:pPr marL="171450" indent="-171450">
              <a:buFont typeface="Wingdings" panose="05000000000000000000" pitchFamily="2" charset="2"/>
              <a:buChar char="q"/>
            </a:pPr>
            <a:r>
              <a:rPr lang="en-CA" sz="1200" b="0" u="none" noProof="0" dirty="0">
                <a:latin typeface="Arial" panose="020B0604020202020204" pitchFamily="34" charset="0"/>
                <a:cs typeface="Arial" panose="020B0604020202020204" pitchFamily="34" charset="0"/>
              </a:rPr>
              <a:t>In Western cultures today, many people see love as a pillar of marriage. However, this vision of marriage is relatively recent. The definition of marriage and the reasons why people marry have evolved over time and across cultures.</a:t>
            </a:r>
          </a:p>
          <a:p>
            <a:endParaRPr lang="en-CA" sz="1200" b="0" u="none" noProof="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sz="1200" b="0" u="none" noProof="0" dirty="0">
                <a:latin typeface="Arial" panose="020B0604020202020204" pitchFamily="34" charset="0"/>
                <a:cs typeface="Arial" panose="020B0604020202020204" pitchFamily="34" charset="0"/>
              </a:rPr>
              <a:t>Marriage is not a static concept. People who have access to marriage, what marriage represents and the protections it offers … these aspects change based on (changing!) societal values. </a:t>
            </a:r>
          </a:p>
          <a:p>
            <a:endParaRPr lang="en-CA" sz="1200" b="0" u="none" noProof="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CA" sz="1200" u="sng" noProof="0" dirty="0">
              <a:effectLst/>
              <a:latin typeface="Arial" panose="020B0604020202020204" pitchFamily="34" charset="0"/>
              <a:cs typeface="Arial" panose="020B0604020202020204" pitchFamily="34" charset="0"/>
            </a:endParaRPr>
          </a:p>
          <a:p>
            <a:pPr marL="0" indent="0">
              <a:buFont typeface="Arial" panose="020B0604020202020204" pitchFamily="34" charset="0"/>
              <a:buNone/>
            </a:pPr>
            <a:r>
              <a:rPr lang="en-CA" sz="1200" b="1" u="none" noProof="0" dirty="0">
                <a:latin typeface="Arial" panose="020B0604020202020204" pitchFamily="34" charset="0"/>
                <a:cs typeface="Arial" panose="020B0604020202020204" pitchFamily="34" charset="0"/>
              </a:rPr>
              <a:t>SOURCES</a:t>
            </a:r>
          </a:p>
          <a:p>
            <a:pPr marL="171450" indent="-171450">
              <a:buFont typeface="Arial"/>
              <a:buChar char="•"/>
            </a:pPr>
            <a:r>
              <a:rPr lang="en-CA" sz="1200" i="1" noProof="0" dirty="0">
                <a:latin typeface="Arial" panose="020B0604020202020204" pitchFamily="34" charset="0"/>
                <a:cs typeface="Arial" panose="020B0604020202020204" pitchFamily="34" charset="0"/>
              </a:rPr>
              <a:t>Code civil du Québec</a:t>
            </a:r>
            <a:r>
              <a:rPr lang="en-CA" sz="1200" noProof="0" dirty="0">
                <a:latin typeface="Arial" panose="020B0604020202020204" pitchFamily="34" charset="0"/>
                <a:cs typeface="Arial" panose="020B0604020202020204" pitchFamily="34" charset="0"/>
              </a:rPr>
              <a:t>, RLRQ c CCQ-1991, art 365 («Le </a:t>
            </a:r>
            <a:r>
              <a:rPr lang="en-CA" sz="1200" noProof="0" dirty="0" err="1">
                <a:latin typeface="Arial" panose="020B0604020202020204" pitchFamily="34" charset="0"/>
                <a:cs typeface="Arial" panose="020B0604020202020204" pitchFamily="34" charset="0"/>
              </a:rPr>
              <a:t>mariage</a:t>
            </a:r>
            <a:r>
              <a:rPr lang="en-CA" sz="1200" noProof="0" dirty="0">
                <a:latin typeface="Arial" panose="020B0604020202020204" pitchFamily="34" charset="0"/>
                <a:cs typeface="Arial" panose="020B0604020202020204" pitchFamily="34" charset="0"/>
              </a:rPr>
              <a:t> doit </a:t>
            </a:r>
            <a:r>
              <a:rPr lang="en-CA" sz="1200" noProof="0" dirty="0" err="1">
                <a:latin typeface="Arial" panose="020B0604020202020204" pitchFamily="34" charset="0"/>
                <a:cs typeface="Arial" panose="020B0604020202020204" pitchFamily="34" charset="0"/>
              </a:rPr>
              <a:t>être</a:t>
            </a:r>
            <a:r>
              <a:rPr lang="en-CA" sz="1200" noProof="0" dirty="0">
                <a:latin typeface="Arial" panose="020B0604020202020204" pitchFamily="34" charset="0"/>
                <a:cs typeface="Arial" panose="020B0604020202020204" pitchFamily="34" charset="0"/>
              </a:rPr>
              <a:t> </a:t>
            </a:r>
            <a:r>
              <a:rPr lang="en-CA" sz="1200" b="1" noProof="0" dirty="0" err="1">
                <a:latin typeface="Arial" panose="020B0604020202020204" pitchFamily="34" charset="0"/>
                <a:cs typeface="Arial" panose="020B0604020202020204" pitchFamily="34" charset="0"/>
              </a:rPr>
              <a:t>contracté</a:t>
            </a:r>
            <a:r>
              <a:rPr lang="en-CA" sz="1200" b="1" noProof="0" dirty="0">
                <a:latin typeface="Arial" panose="020B0604020202020204" pitchFamily="34" charset="0"/>
                <a:cs typeface="Arial" panose="020B0604020202020204" pitchFamily="34" charset="0"/>
              </a:rPr>
              <a:t> </a:t>
            </a:r>
            <a:r>
              <a:rPr lang="en-CA" sz="1200" b="1" noProof="0" dirty="0" err="1">
                <a:latin typeface="Arial" panose="020B0604020202020204" pitchFamily="34" charset="0"/>
                <a:cs typeface="Arial" panose="020B0604020202020204" pitchFamily="34" charset="0"/>
              </a:rPr>
              <a:t>publiquement</a:t>
            </a:r>
            <a:r>
              <a:rPr lang="en-CA" sz="1200" b="1" noProof="0" dirty="0">
                <a:latin typeface="Arial" panose="020B0604020202020204" pitchFamily="34" charset="0"/>
                <a:cs typeface="Arial" panose="020B0604020202020204" pitchFamily="34" charset="0"/>
              </a:rPr>
              <a:t> </a:t>
            </a:r>
            <a:r>
              <a:rPr lang="en-CA" sz="1200" noProof="0" dirty="0">
                <a:latin typeface="Arial" panose="020B0604020202020204" pitchFamily="34" charset="0"/>
                <a:cs typeface="Arial" panose="020B0604020202020204" pitchFamily="34" charset="0"/>
              </a:rPr>
              <a:t>(…)», 392 et s. (droits et devoirs des </a:t>
            </a:r>
            <a:r>
              <a:rPr lang="en-CA" sz="1200" noProof="0" dirty="0" err="1">
                <a:latin typeface="Arial" panose="020B0604020202020204" pitchFamily="34" charset="0"/>
                <a:cs typeface="Arial" panose="020B0604020202020204" pitchFamily="34" charset="0"/>
              </a:rPr>
              <a:t>époux</a:t>
            </a:r>
            <a:r>
              <a:rPr lang="en-CA" sz="1200" noProof="0" dirty="0">
                <a:latin typeface="Arial" panose="020B0604020202020204" pitchFamily="34" charset="0"/>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CA" sz="1200" i="1" noProof="0" dirty="0">
                <a:latin typeface="Arial" panose="020B0604020202020204" pitchFamily="34" charset="0"/>
                <a:cs typeface="Arial" panose="020B0604020202020204" pitchFamily="34" charset="0"/>
              </a:rPr>
              <a:t>Code civil du Québec</a:t>
            </a:r>
            <a:r>
              <a:rPr lang="en-CA" sz="1200" noProof="0" dirty="0">
                <a:latin typeface="Arial" panose="020B0604020202020204" pitchFamily="34" charset="0"/>
                <a:cs typeface="Arial" panose="020B0604020202020204" pitchFamily="34" charset="0"/>
              </a:rPr>
              <a:t>, RLRQ c CCQ-1991, art 392 (respect, </a:t>
            </a:r>
            <a:r>
              <a:rPr lang="en-CA" sz="1200" noProof="0" dirty="0" err="1">
                <a:latin typeface="Arial" panose="020B0604020202020204" pitchFamily="34" charset="0"/>
                <a:cs typeface="Arial" panose="020B0604020202020204" pitchFamily="34" charset="0"/>
              </a:rPr>
              <a:t>fidélité</a:t>
            </a:r>
            <a:r>
              <a:rPr lang="en-CA" sz="1200" noProof="0" dirty="0">
                <a:latin typeface="Arial" panose="020B0604020202020204" pitchFamily="34" charset="0"/>
                <a:cs typeface="Arial" panose="020B0604020202020204" pitchFamily="34" charset="0"/>
              </a:rPr>
              <a:t>, secours et assistance, vie commune), 394 (</a:t>
            </a:r>
            <a:r>
              <a:rPr lang="en-CA" sz="1200" noProof="0" dirty="0" err="1">
                <a:latin typeface="Arial" panose="020B0604020202020204" pitchFamily="34" charset="0"/>
                <a:cs typeface="Arial" panose="020B0604020202020204" pitchFamily="34" charset="0"/>
              </a:rPr>
              <a:t>exercent</a:t>
            </a:r>
            <a:r>
              <a:rPr lang="en-CA" sz="1200" noProof="0" dirty="0">
                <a:latin typeface="Arial" panose="020B0604020202020204" pitchFamily="34" charset="0"/>
                <a:cs typeface="Arial" panose="020B0604020202020204" pitchFamily="34" charset="0"/>
              </a:rPr>
              <a:t> ensemble </a:t>
            </a:r>
            <a:r>
              <a:rPr lang="en-CA" sz="1200" noProof="0" dirty="0" err="1">
                <a:latin typeface="Arial" panose="020B0604020202020204" pitchFamily="34" charset="0"/>
                <a:cs typeface="Arial" panose="020B0604020202020204" pitchFamily="34" charset="0"/>
              </a:rPr>
              <a:t>l'autorité</a:t>
            </a:r>
            <a:r>
              <a:rPr lang="en-CA" sz="1200" noProof="0" dirty="0">
                <a:latin typeface="Arial" panose="020B0604020202020204" pitchFamily="34" charset="0"/>
                <a:cs typeface="Arial" panose="020B0604020202020204" pitchFamily="34" charset="0"/>
              </a:rPr>
              <a:t> </a:t>
            </a:r>
            <a:r>
              <a:rPr lang="en-CA" sz="1200" noProof="0" dirty="0" err="1">
                <a:latin typeface="Arial" panose="020B0604020202020204" pitchFamily="34" charset="0"/>
                <a:cs typeface="Arial" panose="020B0604020202020204" pitchFamily="34" charset="0"/>
              </a:rPr>
              <a:t>parentale</a:t>
            </a:r>
            <a:r>
              <a:rPr lang="en-CA" sz="1200" noProof="0" dirty="0">
                <a:latin typeface="Arial" panose="020B0604020202020204" pitchFamily="34" charset="0"/>
                <a:cs typeface="Arial" panose="020B0604020202020204" pitchFamily="34" charset="0"/>
              </a:rPr>
              <a:t> et les </a:t>
            </a:r>
            <a:r>
              <a:rPr lang="en-CA" sz="1200" noProof="0" dirty="0" err="1">
                <a:latin typeface="Arial" panose="020B0604020202020204" pitchFamily="34" charset="0"/>
                <a:cs typeface="Arial" panose="020B0604020202020204" pitchFamily="34" charset="0"/>
              </a:rPr>
              <a:t>tâches</a:t>
            </a:r>
            <a:r>
              <a:rPr lang="en-CA" sz="1200" noProof="0" dirty="0">
                <a:latin typeface="Arial" panose="020B0604020202020204" pitchFamily="34" charset="0"/>
                <a:cs typeface="Arial" panose="020B0604020202020204" pitchFamily="34" charset="0"/>
              </a:rPr>
              <a:t> qui </a:t>
            </a:r>
            <a:r>
              <a:rPr lang="en-CA" sz="1200" noProof="0" dirty="0" err="1">
                <a:latin typeface="Arial" panose="020B0604020202020204" pitchFamily="34" charset="0"/>
                <a:cs typeface="Arial" panose="020B0604020202020204" pitchFamily="34" charset="0"/>
              </a:rPr>
              <a:t>en</a:t>
            </a:r>
            <a:r>
              <a:rPr lang="en-CA" sz="1200" noProof="0" dirty="0">
                <a:latin typeface="Arial" panose="020B0604020202020204" pitchFamily="34" charset="0"/>
                <a:cs typeface="Arial" panose="020B0604020202020204" pitchFamily="34" charset="0"/>
              </a:rPr>
              <a:t> </a:t>
            </a:r>
            <a:r>
              <a:rPr lang="en-CA" sz="1200" noProof="0" dirty="0" err="1">
                <a:latin typeface="Arial" panose="020B0604020202020204" pitchFamily="34" charset="0"/>
                <a:cs typeface="Arial" panose="020B0604020202020204" pitchFamily="34" charset="0"/>
              </a:rPr>
              <a:t>découlent</a:t>
            </a:r>
            <a:r>
              <a:rPr lang="en-CA" sz="1200" noProof="0" dirty="0">
                <a:latin typeface="Arial" panose="020B0604020202020204" pitchFamily="34" charset="0"/>
                <a:cs typeface="Arial" panose="020B0604020202020204" pitchFamily="34" charset="0"/>
              </a:rPr>
              <a:t>), 396 (contribution aux charges du </a:t>
            </a:r>
            <a:r>
              <a:rPr lang="en-CA" sz="1200" noProof="0" dirty="0" err="1">
                <a:latin typeface="Arial" panose="020B0604020202020204" pitchFamily="34" charset="0"/>
                <a:cs typeface="Arial" panose="020B0604020202020204" pitchFamily="34" charset="0"/>
              </a:rPr>
              <a:t>mariage</a:t>
            </a:r>
            <a:r>
              <a:rPr lang="en-CA" sz="1200" noProof="0" dirty="0">
                <a:latin typeface="Arial" panose="020B0604020202020204" pitchFamily="34" charset="0"/>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CA" sz="1200" noProof="0" dirty="0">
                <a:latin typeface="Arial" panose="020B0604020202020204" pitchFamily="34" charset="0"/>
                <a:cs typeface="Arial" panose="020B0604020202020204" pitchFamily="34" charset="0"/>
              </a:rPr>
              <a:t>BBC News, </a:t>
            </a:r>
            <a:r>
              <a:rPr lang="en-CA" sz="1200" i="1" noProof="0" dirty="0">
                <a:latin typeface="Arial" panose="020B0604020202020204" pitchFamily="34" charset="0"/>
                <a:cs typeface="Arial" panose="020B0604020202020204" pitchFamily="34" charset="0"/>
              </a:rPr>
              <a:t>Ten key moments in the history of marriage</a:t>
            </a:r>
            <a:r>
              <a:rPr lang="en-CA" sz="1200" i="0" noProof="0" dirty="0">
                <a:latin typeface="Arial" panose="020B0604020202020204" pitchFamily="34" charset="0"/>
                <a:cs typeface="Arial" panose="020B0604020202020204" pitchFamily="34" charset="0"/>
              </a:rPr>
              <a:t> (14 mars 2012): </a:t>
            </a:r>
            <a:r>
              <a:rPr lang="en-CA" sz="1200" noProof="0" dirty="0">
                <a:latin typeface="Arial" panose="020B0604020202020204" pitchFamily="34" charset="0"/>
                <a:cs typeface="Arial" panose="020B0604020202020204" pitchFamily="34" charset="0"/>
                <a:hlinkClick r:id="rId3"/>
              </a:rPr>
              <a:t>Ten key moments in the history of marriage - BBC News</a:t>
            </a:r>
            <a:r>
              <a:rPr lang="en-CA" sz="1200" noProof="0" dirty="0">
                <a:latin typeface="Arial" panose="020B0604020202020204" pitchFamily="34" charset="0"/>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CA" sz="1200" noProof="0" dirty="0">
                <a:latin typeface="Arial" panose="020B0604020202020204" pitchFamily="34" charset="0"/>
                <a:cs typeface="Arial" panose="020B0604020202020204" pitchFamily="34" charset="0"/>
              </a:rPr>
              <a:t>LARANÉ, André, </a:t>
            </a:r>
            <a:r>
              <a:rPr lang="en-CA" sz="1200" i="1" noProof="0" dirty="0">
                <a:latin typeface="Arial" panose="020B0604020202020204" pitchFamily="34" charset="0"/>
                <a:cs typeface="Arial" panose="020B0604020202020204" pitchFamily="34" charset="0"/>
              </a:rPr>
              <a:t>Le </a:t>
            </a:r>
            <a:r>
              <a:rPr lang="en-CA" sz="1200" i="1" noProof="0" dirty="0" err="1">
                <a:latin typeface="Arial" panose="020B0604020202020204" pitchFamily="34" charset="0"/>
                <a:cs typeface="Arial" panose="020B0604020202020204" pitchFamily="34" charset="0"/>
              </a:rPr>
              <a:t>mariage</a:t>
            </a:r>
            <a:r>
              <a:rPr lang="en-CA" sz="1200" i="1" noProof="0" dirty="0">
                <a:latin typeface="Arial" panose="020B0604020202020204" pitchFamily="34" charset="0"/>
                <a:cs typeface="Arial" panose="020B0604020202020204" pitchFamily="34" charset="0"/>
              </a:rPr>
              <a:t> dans </a:t>
            </a:r>
            <a:r>
              <a:rPr lang="en-CA" sz="1200" i="1" noProof="0" dirty="0" err="1">
                <a:latin typeface="Arial" panose="020B0604020202020204" pitchFamily="34" charset="0"/>
                <a:cs typeface="Arial" panose="020B0604020202020204" pitchFamily="34" charset="0"/>
              </a:rPr>
              <a:t>tous</a:t>
            </a:r>
            <a:r>
              <a:rPr lang="en-CA" sz="1200" i="1" noProof="0" dirty="0">
                <a:latin typeface="Arial" panose="020B0604020202020204" pitchFamily="34" charset="0"/>
                <a:cs typeface="Arial" panose="020B0604020202020204" pitchFamily="34" charset="0"/>
              </a:rPr>
              <a:t> </a:t>
            </a:r>
            <a:r>
              <a:rPr lang="en-CA" sz="1200" i="1" noProof="0" dirty="0" err="1">
                <a:latin typeface="Arial" panose="020B0604020202020204" pitchFamily="34" charset="0"/>
                <a:cs typeface="Arial" panose="020B0604020202020204" pitchFamily="34" charset="0"/>
              </a:rPr>
              <a:t>ses</a:t>
            </a:r>
            <a:r>
              <a:rPr lang="en-CA" sz="1200" i="1" noProof="0" dirty="0">
                <a:latin typeface="Arial" panose="020B0604020202020204" pitchFamily="34" charset="0"/>
                <a:cs typeface="Arial" panose="020B0604020202020204" pitchFamily="34" charset="0"/>
              </a:rPr>
              <a:t> états </a:t>
            </a:r>
            <a:r>
              <a:rPr lang="en-CA" sz="1200" i="0" noProof="0" dirty="0">
                <a:latin typeface="Arial" panose="020B0604020202020204" pitchFamily="34" charset="0"/>
                <a:cs typeface="Arial" panose="020B0604020202020204" pitchFamily="34" charset="0"/>
              </a:rPr>
              <a:t>(24 </a:t>
            </a:r>
            <a:r>
              <a:rPr lang="en-CA" sz="1200" i="0" noProof="0" dirty="0" err="1">
                <a:latin typeface="Arial" panose="020B0604020202020204" pitchFamily="34" charset="0"/>
                <a:cs typeface="Arial" panose="020B0604020202020204" pitchFamily="34" charset="0"/>
              </a:rPr>
              <a:t>août</a:t>
            </a:r>
            <a:r>
              <a:rPr lang="en-CA" sz="1200" i="0" noProof="0" dirty="0">
                <a:latin typeface="Arial" panose="020B0604020202020204" pitchFamily="34" charset="0"/>
                <a:cs typeface="Arial" panose="020B0604020202020204" pitchFamily="34" charset="0"/>
              </a:rPr>
              <a:t> 2022): </a:t>
            </a:r>
            <a:r>
              <a:rPr lang="en-CA" sz="1200" i="0" noProof="0" dirty="0" err="1">
                <a:latin typeface="Arial" panose="020B0604020202020204" pitchFamily="34" charset="0"/>
                <a:cs typeface="Arial" panose="020B0604020202020204" pitchFamily="34" charset="0"/>
              </a:rPr>
              <a:t>Hérodote.net</a:t>
            </a:r>
            <a:r>
              <a:rPr lang="en-CA" sz="1200" i="0" noProof="0" dirty="0">
                <a:latin typeface="Arial" panose="020B0604020202020204" pitchFamily="34" charset="0"/>
                <a:cs typeface="Arial" panose="020B0604020202020204" pitchFamily="34" charset="0"/>
              </a:rPr>
              <a:t> </a:t>
            </a:r>
            <a:r>
              <a:rPr lang="en-CA" sz="1200" noProof="0" dirty="0">
                <a:latin typeface="Arial" panose="020B0604020202020204" pitchFamily="34" charset="0"/>
                <a:cs typeface="Arial" panose="020B0604020202020204" pitchFamily="34" charset="0"/>
              </a:rPr>
              <a:t>https://</a:t>
            </a:r>
            <a:r>
              <a:rPr lang="en-CA" sz="1200" noProof="0" dirty="0" err="1">
                <a:latin typeface="Arial" panose="020B0604020202020204" pitchFamily="34" charset="0"/>
                <a:cs typeface="Arial" panose="020B0604020202020204" pitchFamily="34" charset="0"/>
              </a:rPr>
              <a:t>www.herodote.net</a:t>
            </a:r>
            <a:r>
              <a:rPr lang="en-CA" sz="1200" noProof="0" dirty="0">
                <a:latin typeface="Arial" panose="020B0604020202020204" pitchFamily="34" charset="0"/>
                <a:cs typeface="Arial" panose="020B0604020202020204" pitchFamily="34" charset="0"/>
              </a:rPr>
              <a:t>/L_essentiel-synthese-645.php#:~:text=Le%20mariage%20est%20l'institution,garantir%20leur%20dHérodote.net. roit%20%C3%A0%20h%C3%A9riter.</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CA" sz="1200" noProof="0" dirty="0">
                <a:latin typeface="Arial" panose="020B0604020202020204" pitchFamily="34" charset="0"/>
                <a:cs typeface="Arial" panose="020B0604020202020204" pitchFamily="34" charset="0"/>
              </a:rPr>
              <a:t>BOLOGNE, Jean-Claude (1995) Histoire du </a:t>
            </a:r>
            <a:r>
              <a:rPr lang="en-CA" sz="1200" noProof="0" dirty="0" err="1">
                <a:latin typeface="Arial" panose="020B0604020202020204" pitchFamily="34" charset="0"/>
                <a:cs typeface="Arial" panose="020B0604020202020204" pitchFamily="34" charset="0"/>
              </a:rPr>
              <a:t>mariage</a:t>
            </a:r>
            <a:r>
              <a:rPr lang="en-CA" sz="1200" noProof="0" dirty="0">
                <a:latin typeface="Arial" panose="020B0604020202020204" pitchFamily="34" charset="0"/>
                <a:cs typeface="Arial" panose="020B0604020202020204" pitchFamily="34" charset="0"/>
              </a:rPr>
              <a:t> </a:t>
            </a:r>
            <a:r>
              <a:rPr lang="en-CA" sz="1200" noProof="0" dirty="0" err="1">
                <a:latin typeface="Arial" panose="020B0604020202020204" pitchFamily="34" charset="0"/>
                <a:cs typeface="Arial" panose="020B0604020202020204" pitchFamily="34" charset="0"/>
              </a:rPr>
              <a:t>en</a:t>
            </a:r>
            <a:r>
              <a:rPr lang="en-CA" sz="1200" noProof="0" dirty="0">
                <a:latin typeface="Arial" panose="020B0604020202020204" pitchFamily="34" charset="0"/>
                <a:cs typeface="Arial" panose="020B0604020202020204" pitchFamily="34" charset="0"/>
              </a:rPr>
              <a:t> occident, </a:t>
            </a:r>
            <a:r>
              <a:rPr lang="en-CA" sz="1200" noProof="0" dirty="0" err="1">
                <a:latin typeface="Arial" panose="020B0604020202020204" pitchFamily="34" charset="0"/>
                <a:cs typeface="Arial" panose="020B0604020202020204" pitchFamily="34" charset="0"/>
              </a:rPr>
              <a:t>Babelio</a:t>
            </a:r>
            <a:r>
              <a:rPr lang="en-CA" sz="1200" noProof="0" dirty="0">
                <a:latin typeface="Arial" panose="020B0604020202020204" pitchFamily="34" charset="0"/>
                <a:cs typeface="Arial" panose="020B0604020202020204" pitchFamily="34" charset="0"/>
              </a:rPr>
              <a:t>, 478 p.</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en-CA" sz="1200" noProof="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en-CA" sz="1200" i="0" noProof="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ADDF40F7-9DEE-4674-AEC7-65F61D18733B}" type="slidenum">
              <a:t>7</a:t>
            </a:fld>
            <a:endParaRPr lang="fr-FR"/>
          </a:p>
        </p:txBody>
      </p:sp>
    </p:spTree>
    <p:extLst>
      <p:ext uri="{BB962C8B-B14F-4D97-AF65-F5344CB8AC3E}">
        <p14:creationId xmlns:p14="http://schemas.microsoft.com/office/powerpoint/2010/main" val="1892681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CA"/>
          </a:p>
        </p:txBody>
      </p:sp>
      <p:sp>
        <p:nvSpPr>
          <p:cNvPr id="3" name="Espace réservé des notes 2"/>
          <p:cNvSpPr>
            <a:spLocks noGrp="1"/>
          </p:cNvSpPr>
          <p:nvPr>
            <p:ph type="body" idx="1"/>
          </p:nvPr>
        </p:nvSpPr>
        <p:spPr/>
        <p:txBody>
          <a:bodyPr/>
          <a:lstStyle/>
          <a:p>
            <a:r>
              <a:rPr lang="en-CA" sz="1200" b="1" i="0" u="none" strike="noStrike" noProof="0" dirty="0">
                <a:solidFill>
                  <a:srgbClr val="000000"/>
                </a:solidFill>
                <a:effectLst/>
                <a:latin typeface="Arial" panose="020B0604020202020204" pitchFamily="34" charset="0"/>
                <a:cs typeface="Arial" panose="020B0604020202020204" pitchFamily="34" charset="0"/>
              </a:rPr>
              <a:t>INFORMATION FOR THE STUDENTS</a:t>
            </a:r>
            <a:endParaRPr lang="en-CA" sz="1200" b="0" i="0" u="none" strike="noStrike" noProof="0" dirty="0">
              <a:solidFill>
                <a:srgbClr val="000000"/>
              </a:solidFill>
              <a:effectLst/>
              <a:latin typeface="Arial" panose="020B0604020202020204" pitchFamily="34" charset="0"/>
              <a:cs typeface="Arial" panose="020B0604020202020204" pitchFamily="34" charset="0"/>
            </a:endParaRPr>
          </a:p>
          <a:p>
            <a:pPr marL="0" indent="0">
              <a:buFont typeface="Arial" panose="05000000000000000000" pitchFamily="2" charset="2"/>
              <a:buNone/>
            </a:pPr>
            <a:r>
              <a:rPr lang="en-CA" sz="1200" u="sng" noProof="0" dirty="0">
                <a:highlight>
                  <a:srgbClr val="FFFF00"/>
                </a:highlight>
                <a:latin typeface="Arial" panose="020B0604020202020204" pitchFamily="34" charset="0"/>
                <a:ea typeface="Calibri"/>
                <a:cs typeface="Arial" panose="020B0604020202020204" pitchFamily="34" charset="0"/>
              </a:rPr>
              <a:t>Why get married? </a:t>
            </a:r>
          </a:p>
          <a:p>
            <a:pPr marL="0" indent="0">
              <a:buFont typeface="Arial" panose="05000000000000000000" pitchFamily="2" charset="2"/>
              <a:buNone/>
            </a:pPr>
            <a:endParaRPr lang="en-CA" sz="1200" noProof="0" dirty="0">
              <a:highlight>
                <a:srgbClr val="FFFF00"/>
              </a:highlight>
              <a:latin typeface="Arial" panose="020B0604020202020204" pitchFamily="34" charset="0"/>
              <a:ea typeface="Calibri"/>
              <a:cs typeface="Arial" panose="020B0604020202020204" pitchFamily="34" charset="0"/>
            </a:endParaRPr>
          </a:p>
          <a:p>
            <a:pPr marL="285750" indent="-285750">
              <a:buFont typeface="Wingdings" panose="05000000000000000000" pitchFamily="2" charset="2"/>
              <a:buChar char="q"/>
            </a:pPr>
            <a:r>
              <a:rPr lang="en-CA" sz="1200" noProof="0" dirty="0">
                <a:highlight>
                  <a:srgbClr val="FFFF00"/>
                </a:highlight>
                <a:latin typeface="Arial" panose="020B0604020202020204" pitchFamily="34" charset="0"/>
                <a:ea typeface="Calibri"/>
                <a:cs typeface="Arial" panose="020B0604020202020204" pitchFamily="34" charset="0"/>
              </a:rPr>
              <a:t>In Quebec, the differences between married and unmarried couples are less pronounced than in other societies. The advantages that married couples enjoy are generally also available to couples who’ve been living together for at least one year—a relationship referred to as a “common-law” or a “de facto” relationship. </a:t>
            </a:r>
          </a:p>
          <a:p>
            <a:pPr marL="0" indent="0">
              <a:buFont typeface="Arial" panose="05000000000000000000" pitchFamily="2" charset="2"/>
              <a:buNone/>
            </a:pPr>
            <a:endParaRPr lang="en-CA" sz="1200" noProof="0" dirty="0">
              <a:highlight>
                <a:srgbClr val="FFFF00"/>
              </a:highlight>
              <a:latin typeface="Arial" panose="020B0604020202020204" pitchFamily="34" charset="0"/>
              <a:ea typeface="Calibri"/>
              <a:cs typeface="Arial" panose="020B0604020202020204" pitchFamily="34" charset="0"/>
            </a:endParaRPr>
          </a:p>
          <a:p>
            <a:pPr marL="285750" indent="-285750">
              <a:buFont typeface="Wingdings" panose="05000000000000000000" pitchFamily="2" charset="2"/>
              <a:buChar char="q"/>
            </a:pPr>
            <a:r>
              <a:rPr lang="en-CA" sz="1200" noProof="0" dirty="0">
                <a:highlight>
                  <a:srgbClr val="FFFF00"/>
                </a:highlight>
                <a:latin typeface="Arial" panose="020B0604020202020204" pitchFamily="34" charset="0"/>
                <a:ea typeface="Calibri"/>
                <a:cs typeface="Arial" panose="020B0604020202020204" pitchFamily="34" charset="0"/>
              </a:rPr>
              <a:t>For example, parents have the same rights regarding the education, supervision and custody of their children, whether they are married or not.  Similarly, couples in a common-law relationship enjoy the same tax benefits as married couples. </a:t>
            </a:r>
          </a:p>
          <a:p>
            <a:pPr marL="0" indent="0">
              <a:buFont typeface="Wingdings" panose="05000000000000000000" pitchFamily="2" charset="2"/>
              <a:buNone/>
            </a:pPr>
            <a:endParaRPr lang="en-CA" sz="1200" noProof="0" dirty="0">
              <a:highlight>
                <a:srgbClr val="FFFF00"/>
              </a:highlight>
              <a:latin typeface="Arial" panose="020B0604020202020204" pitchFamily="34" charset="0"/>
              <a:ea typeface="Calibri"/>
              <a:cs typeface="Arial" panose="020B0604020202020204" pitchFamily="34" charset="0"/>
            </a:endParaRPr>
          </a:p>
          <a:p>
            <a:pPr marL="285750" indent="-285750">
              <a:buFont typeface="Wingdings" panose="05000000000000000000" pitchFamily="2" charset="2"/>
              <a:buChar char="q"/>
            </a:pPr>
            <a:r>
              <a:rPr lang="en-CA" sz="1200" noProof="0" dirty="0">
                <a:highlight>
                  <a:srgbClr val="FFFF00"/>
                </a:highlight>
                <a:latin typeface="Arial" panose="020B0604020202020204" pitchFamily="34" charset="0"/>
                <a:ea typeface="Calibri"/>
                <a:cs typeface="Arial" panose="020B0604020202020204" pitchFamily="34" charset="0"/>
              </a:rPr>
              <a:t>But there are also differences. </a:t>
            </a:r>
          </a:p>
          <a:p>
            <a:pPr marL="0" indent="0">
              <a:buFont typeface="Arial" panose="05000000000000000000" pitchFamily="2" charset="2"/>
              <a:buNone/>
            </a:pPr>
            <a:endParaRPr lang="en-CA" sz="1200" noProof="0" dirty="0">
              <a:highlight>
                <a:srgbClr val="FFFF00"/>
              </a:highlight>
              <a:latin typeface="Arial" panose="020B0604020202020204" pitchFamily="34" charset="0"/>
              <a:ea typeface="Calibri"/>
              <a:cs typeface="Arial" panose="020B0604020202020204" pitchFamily="34" charset="0"/>
            </a:endParaRPr>
          </a:p>
          <a:p>
            <a:pPr marL="1200150" lvl="2" indent="-285750">
              <a:buFont typeface="Arial" panose="020B0604020202020204" pitchFamily="34" charset="0"/>
              <a:buChar char="•"/>
            </a:pPr>
            <a:endParaRPr lang="en-CA" sz="1200" noProof="0" dirty="0">
              <a:latin typeface="Arial" panose="020B0604020202020204" pitchFamily="34" charset="0"/>
              <a:cs typeface="Arial" panose="020B0604020202020204" pitchFamily="34" charset="0"/>
            </a:endParaRPr>
          </a:p>
          <a:p>
            <a:pPr marL="0" indent="0">
              <a:buFont typeface="Wingdings" panose="05000000000000000000" pitchFamily="2" charset="2"/>
              <a:buNone/>
            </a:pPr>
            <a:r>
              <a:rPr lang="en-CA" sz="1200" u="sng" noProof="0" dirty="0">
                <a:solidFill>
                  <a:srgbClr val="000000"/>
                </a:solidFill>
                <a:latin typeface="Arial" panose="020B0604020202020204" pitchFamily="34" charset="0"/>
                <a:cs typeface="Arial" panose="020B0604020202020204" pitchFamily="34" charset="0"/>
              </a:rPr>
              <a:t>Social recognition</a:t>
            </a:r>
          </a:p>
          <a:p>
            <a:pPr marL="171450" indent="-171450">
              <a:buFont typeface="Wingdings" panose="05000000000000000000" pitchFamily="2" charset="2"/>
              <a:buChar char="q"/>
            </a:pPr>
            <a:r>
              <a:rPr lang="en-CA" sz="1200" noProof="0" dirty="0">
                <a:solidFill>
                  <a:srgbClr val="000000"/>
                </a:solidFill>
                <a:latin typeface="Arial" panose="020B0604020202020204" pitchFamily="34" charset="0"/>
                <a:cs typeface="Arial" panose="020B0604020202020204" pitchFamily="34" charset="0"/>
              </a:rPr>
              <a:t>Some people marry because marriage brings social recognition to their union. By publicly committing to one-another, they demonstrate to family, friends and the government that they want to be recognized as a couple.</a:t>
            </a:r>
          </a:p>
          <a:p>
            <a:pPr marL="0" indent="0">
              <a:buFont typeface="Wingdings" panose="05000000000000000000" pitchFamily="2" charset="2"/>
              <a:buNone/>
            </a:pPr>
            <a:endParaRPr lang="en-CA" sz="1200" noProof="0" dirty="0">
              <a:solidFill>
                <a:srgbClr val="000000"/>
              </a:solidFill>
              <a:latin typeface="Arial" panose="020B0604020202020204" pitchFamily="34" charset="0"/>
              <a:cs typeface="Arial" panose="020B0604020202020204" pitchFamily="34" charset="0"/>
            </a:endParaRPr>
          </a:p>
          <a:p>
            <a:pPr marL="0" indent="0">
              <a:buFont typeface="Wingdings" panose="05000000000000000000" pitchFamily="2" charset="2"/>
              <a:buNone/>
            </a:pPr>
            <a:r>
              <a:rPr lang="en-CA" sz="1200" u="sng" noProof="0" dirty="0">
                <a:solidFill>
                  <a:srgbClr val="000000"/>
                </a:solidFill>
                <a:latin typeface="Arial" panose="020B0604020202020204" pitchFamily="34" charset="0"/>
                <a:cs typeface="Arial" panose="020B0604020202020204" pitchFamily="34" charset="0"/>
              </a:rPr>
              <a:t>Values, traditions and beliefs</a:t>
            </a:r>
          </a:p>
          <a:p>
            <a:pPr marL="171450" indent="-171450">
              <a:buFont typeface="Wingdings" panose="05000000000000000000" pitchFamily="2" charset="2"/>
              <a:buChar char="q"/>
            </a:pPr>
            <a:r>
              <a:rPr lang="en-CA" sz="1200" noProof="0" dirty="0">
                <a:solidFill>
                  <a:srgbClr val="000000"/>
                </a:solidFill>
                <a:latin typeface="Arial" panose="020B0604020202020204" pitchFamily="34" charset="0"/>
                <a:cs typeface="Arial" panose="020B0604020202020204" pitchFamily="34" charset="0"/>
              </a:rPr>
              <a:t> For many people, marriage represents the ultimate expression of their love and a way to solidify their relationship. It’s a ritual that’s rooted in their values, culture, or beliefs. </a:t>
            </a:r>
          </a:p>
          <a:p>
            <a:pPr marL="171450" indent="-171450">
              <a:buFont typeface="Wingdings" panose="05000000000000000000" pitchFamily="2" charset="2"/>
              <a:buChar char="q"/>
            </a:pPr>
            <a:endParaRPr lang="en-CA" sz="1200" noProof="0" dirty="0">
              <a:solidFill>
                <a:srgbClr val="000000"/>
              </a:solidFill>
              <a:latin typeface="Arial" panose="020B0604020202020204" pitchFamily="34" charset="0"/>
              <a:cs typeface="Arial" panose="020B0604020202020204" pitchFamily="34" charset="0"/>
            </a:endParaRPr>
          </a:p>
          <a:p>
            <a:pPr marL="0" indent="0">
              <a:buFont typeface="Wingdings" panose="05000000000000000000" pitchFamily="2" charset="2"/>
              <a:buNone/>
            </a:pPr>
            <a:r>
              <a:rPr lang="en-CA" sz="1200" u="sng" noProof="0" dirty="0">
                <a:solidFill>
                  <a:srgbClr val="000000"/>
                </a:solidFill>
                <a:latin typeface="Arial" panose="020B0604020202020204" pitchFamily="34" charset="0"/>
                <a:cs typeface="Arial" panose="020B0604020202020204" pitchFamily="34" charset="0"/>
              </a:rPr>
              <a:t>Division of property</a:t>
            </a:r>
          </a:p>
          <a:p>
            <a:pPr marL="0" indent="0">
              <a:buFont typeface="Wingdings" panose="05000000000000000000" pitchFamily="2" charset="2"/>
              <a:buNone/>
            </a:pPr>
            <a:endParaRPr lang="en-CA" sz="1200" u="none" noProof="0" dirty="0">
              <a:solidFill>
                <a:srgbClr val="000000"/>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sz="1200" noProof="0" dirty="0">
                <a:solidFill>
                  <a:srgbClr val="000000"/>
                </a:solidFill>
                <a:latin typeface="Arial" panose="020B0604020202020204" pitchFamily="34" charset="0"/>
                <a:cs typeface="Arial" panose="020B0604020202020204" pitchFamily="34" charset="0"/>
              </a:rPr>
              <a:t>When two people marry, they automatically agree to rules that will determine how their property will be divided in the event of separation. These rules govern, among other things, who manages what, and to whom property belongs, such as the house, car, and savings, and who pays the debts.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sz="1200" noProof="0" dirty="0">
                <a:solidFill>
                  <a:srgbClr val="000000"/>
                </a:solidFill>
                <a:latin typeface="Arial" panose="020B0604020202020204" pitchFamily="34" charset="0"/>
                <a:cs typeface="Arial" panose="020B0604020202020204" pitchFamily="34" charset="0"/>
              </a:rPr>
              <a:t>Couples in a common-law relationship are not automatically subject to these rules. However, they can agree to adopt similar rules. </a:t>
            </a:r>
          </a:p>
          <a:p>
            <a:pPr marL="0" indent="0">
              <a:buFont typeface="Wingdings" panose="05000000000000000000" pitchFamily="2" charset="2"/>
              <a:buNone/>
            </a:pPr>
            <a:endParaRPr lang="en-CA" sz="1200" b="1" noProof="0" dirty="0">
              <a:solidFill>
                <a:srgbClr val="000000"/>
              </a:solidFill>
              <a:latin typeface="Arial" panose="020B0604020202020204" pitchFamily="34" charset="0"/>
              <a:cs typeface="Arial" panose="020B0604020202020204" pitchFamily="34" charset="0"/>
            </a:endParaRPr>
          </a:p>
          <a:p>
            <a:pPr marL="0" indent="0">
              <a:buFont typeface="Wingdings" panose="05000000000000000000" pitchFamily="2" charset="2"/>
              <a:buNone/>
            </a:pPr>
            <a:r>
              <a:rPr lang="en-CA" sz="1200" b="1" noProof="0" dirty="0">
                <a:latin typeface="Arial" panose="020B0604020202020204" pitchFamily="34" charset="0"/>
                <a:cs typeface="Arial" panose="020B0604020202020204" pitchFamily="34" charset="0"/>
              </a:rPr>
              <a:t>SOURCES</a:t>
            </a:r>
            <a:endParaRPr lang="en-CA" sz="1200" noProof="0" dirty="0">
              <a:latin typeface="Arial" panose="020B0604020202020204" pitchFamily="34" charset="0"/>
              <a:cs typeface="Arial" panose="020B0604020202020204" pitchFamily="34" charset="0"/>
            </a:endParaRPr>
          </a:p>
          <a:p>
            <a:pPr marL="171450" indent="-171450">
              <a:buFont typeface="Arial,Sans-Serif"/>
              <a:buChar char="•"/>
            </a:pPr>
            <a:r>
              <a:rPr lang="en-CA" sz="1200" i="1" noProof="0" dirty="0">
                <a:latin typeface="Arial" panose="020B0604020202020204" pitchFamily="34" charset="0"/>
                <a:cs typeface="Arial" panose="020B0604020202020204" pitchFamily="34" charset="0"/>
              </a:rPr>
              <a:t>Code civil du Québec</a:t>
            </a:r>
            <a:r>
              <a:rPr lang="en-CA" sz="1200" noProof="0" dirty="0">
                <a:latin typeface="Arial" panose="020B0604020202020204" pitchFamily="34" charset="0"/>
                <a:cs typeface="Arial" panose="020B0604020202020204" pitchFamily="34" charset="0"/>
              </a:rPr>
              <a:t>, RLRQ c CCQ-1991, art 415, 416 (</a:t>
            </a:r>
            <a:r>
              <a:rPr lang="en-CA" sz="1200" noProof="0" dirty="0" err="1">
                <a:latin typeface="Arial" panose="020B0604020202020204" pitchFamily="34" charset="0"/>
                <a:cs typeface="Arial" panose="020B0604020202020204" pitchFamily="34" charset="0"/>
              </a:rPr>
              <a:t>patrimoine</a:t>
            </a:r>
            <a:r>
              <a:rPr lang="en-CA" sz="1200" noProof="0" dirty="0">
                <a:latin typeface="Arial" panose="020B0604020202020204" pitchFamily="34" charset="0"/>
                <a:cs typeface="Arial" panose="020B0604020202020204" pitchFamily="34" charset="0"/>
              </a:rPr>
              <a:t> familial), 433, 518 (</a:t>
            </a:r>
            <a:r>
              <a:rPr lang="en-CA" sz="1200" noProof="0" dirty="0" err="1">
                <a:latin typeface="Arial" panose="020B0604020202020204" pitchFamily="34" charset="0"/>
                <a:cs typeface="Arial" panose="020B0604020202020204" pitchFamily="34" charset="0"/>
              </a:rPr>
              <a:t>régime</a:t>
            </a:r>
            <a:r>
              <a:rPr lang="en-CA" sz="1200" noProof="0" dirty="0">
                <a:latin typeface="Arial" panose="020B0604020202020204" pitchFamily="34" charset="0"/>
                <a:cs typeface="Arial" panose="020B0604020202020204" pitchFamily="34" charset="0"/>
              </a:rPr>
              <a:t> matrimonial), 585 (pension </a:t>
            </a:r>
            <a:r>
              <a:rPr lang="en-CA" sz="1200" noProof="0" dirty="0" err="1">
                <a:latin typeface="Arial" panose="020B0604020202020204" pitchFamily="34" charset="0"/>
                <a:cs typeface="Arial" panose="020B0604020202020204" pitchFamily="34" charset="0"/>
              </a:rPr>
              <a:t>alimentaire</a:t>
            </a:r>
            <a:r>
              <a:rPr lang="en-CA" sz="1200" noProof="0" dirty="0">
                <a:latin typeface="Arial" panose="020B0604020202020204" pitchFamily="34" charset="0"/>
                <a:cs typeface="Arial" panose="020B0604020202020204" pitchFamily="34" charset="0"/>
              </a:rPr>
              <a:t>), 653 (succession). </a:t>
            </a:r>
          </a:p>
          <a:p>
            <a:pPr marL="171450" indent="-171450">
              <a:buFont typeface="Arial,Sans-Serif"/>
              <a:buChar char="•"/>
            </a:pPr>
            <a:r>
              <a:rPr lang="en-CA" sz="1200" noProof="0" dirty="0">
                <a:latin typeface="Arial" panose="020B0604020202020204" pitchFamily="34" charset="0"/>
                <a:cs typeface="Arial" panose="020B0604020202020204" pitchFamily="34" charset="0"/>
              </a:rPr>
              <a:t>Madhu Chauhan, « Marriage: An Overview in Global Context » (2016) 1:4 Research Review International Journal of Multidisciplinary 56 at 59: https://</a:t>
            </a:r>
            <a:r>
              <a:rPr lang="en-CA" sz="1200" noProof="0" dirty="0" err="1">
                <a:latin typeface="Arial" panose="020B0604020202020204" pitchFamily="34" charset="0"/>
                <a:cs typeface="Arial" panose="020B0604020202020204" pitchFamily="34" charset="0"/>
              </a:rPr>
              <a:t>old.rrjournals.com</a:t>
            </a:r>
            <a:r>
              <a:rPr lang="en-CA" sz="1200" noProof="0" dirty="0">
                <a:latin typeface="Arial" panose="020B0604020202020204" pitchFamily="34" charset="0"/>
                <a:cs typeface="Arial" panose="020B0604020202020204" pitchFamily="34" charset="0"/>
              </a:rPr>
              <a:t>/wp-content/uploads/2022/11/56-62_RRIJM160104014.pdf </a:t>
            </a:r>
          </a:p>
          <a:p>
            <a:pPr marL="171450" indent="-171450">
              <a:buFont typeface="Arial,Sans-Serif"/>
              <a:buChar char="•"/>
            </a:pPr>
            <a:endParaRPr lang="en-CA" sz="1200" noProof="0" dirty="0">
              <a:latin typeface="Arial" panose="020B0604020202020204" pitchFamily="34" charset="0"/>
              <a:cs typeface="Arial" panose="020B0604020202020204" pitchFamily="34" charset="0"/>
            </a:endParaRPr>
          </a:p>
          <a:p>
            <a:pPr marL="171450" indent="-171450">
              <a:buFont typeface="Arial,Sans-Serif"/>
              <a:buChar char="•"/>
            </a:pPr>
            <a:endParaRPr lang="en-CA" sz="1200" noProof="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ADDF40F7-9DEE-4674-AEC7-65F61D18733B}" type="slidenum">
              <a:t>8</a:t>
            </a:fld>
            <a:endParaRPr lang="fr-FR"/>
          </a:p>
        </p:txBody>
      </p:sp>
    </p:spTree>
    <p:extLst>
      <p:ext uri="{BB962C8B-B14F-4D97-AF65-F5344CB8AC3E}">
        <p14:creationId xmlns:p14="http://schemas.microsoft.com/office/powerpoint/2010/main" val="3072053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CA"/>
          </a:p>
        </p:txBody>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noProof="0" dirty="0">
                <a:latin typeface="Arial" panose="020B0604020202020204" pitchFamily="34" charset="0"/>
                <a:cs typeface="Arial" panose="020B0604020202020204" pitchFamily="34" charset="0"/>
              </a:rPr>
              <a:t>NOTES FOR THE TEACHER</a:t>
            </a:r>
          </a:p>
          <a:p>
            <a:pPr marL="228600" indent="-228600">
              <a:buFont typeface="Wingdings" panose="05000000000000000000" pitchFamily="2" charset="2"/>
              <a:buChar char="q"/>
            </a:pPr>
            <a:r>
              <a:rPr lang="en-CA" sz="1200" b="0" noProof="0" dirty="0">
                <a:latin typeface="Arial" panose="020B0604020202020204" pitchFamily="34" charset="0"/>
                <a:cs typeface="Arial" panose="020B0604020202020204" pitchFamily="34" charset="0"/>
              </a:rPr>
              <a:t>Ask the students the question on the slide. Then, click to display the answer.</a:t>
            </a:r>
          </a:p>
          <a:p>
            <a:pPr marL="228600" indent="-228600">
              <a:buFont typeface="Wingdings" panose="05000000000000000000" pitchFamily="2" charset="2"/>
              <a:buChar char="q"/>
            </a:pPr>
            <a:r>
              <a:rPr lang="en-CA" sz="1200" b="0" noProof="0" dirty="0">
                <a:latin typeface="Arial" panose="020B0604020202020204" pitchFamily="34" charset="0"/>
                <a:cs typeface="Arial" panose="020B0604020202020204" pitchFamily="34" charset="0"/>
              </a:rPr>
              <a:t>Read the text on the slide.</a:t>
            </a:r>
            <a:endParaRPr lang="en-CA" sz="1200" b="1" i="0" u="none" strike="noStrike" noProof="0" dirty="0">
              <a:solidFill>
                <a:srgbClr val="000000"/>
              </a:solidFill>
              <a:effectLst/>
              <a:latin typeface="Arial" panose="020B0604020202020204" pitchFamily="34" charset="0"/>
              <a:cs typeface="Arial" panose="020B0604020202020204" pitchFamily="34" charset="0"/>
            </a:endParaRPr>
          </a:p>
          <a:p>
            <a:endParaRPr lang="en-CA" sz="1200" b="1" i="0" u="none" strike="noStrike" noProof="0" dirty="0">
              <a:solidFill>
                <a:srgbClr val="000000"/>
              </a:solidFill>
              <a:effectLst/>
              <a:latin typeface="Arial" panose="020B0604020202020204" pitchFamily="34" charset="0"/>
              <a:cs typeface="Arial" panose="020B0604020202020204" pitchFamily="34" charset="0"/>
            </a:endParaRPr>
          </a:p>
          <a:p>
            <a:r>
              <a:rPr lang="en-CA" sz="1200" b="1" i="0" u="none" strike="noStrike" noProof="0" dirty="0">
                <a:solidFill>
                  <a:srgbClr val="000000"/>
                </a:solidFill>
                <a:effectLst/>
                <a:latin typeface="Arial" panose="020B0604020202020204" pitchFamily="34" charset="0"/>
                <a:cs typeface="Arial" panose="020B0604020202020204" pitchFamily="34" charset="0"/>
              </a:rPr>
              <a:t>INFORMATION FOR THE STUDENTS</a:t>
            </a:r>
          </a:p>
          <a:p>
            <a:pPr marL="285750" indent="-285750">
              <a:buFont typeface="Wingdings"/>
              <a:buChar char="q"/>
            </a:pPr>
            <a:r>
              <a:rPr lang="en-CA" sz="1200" noProof="0" dirty="0">
                <a:latin typeface="Arial" panose="020B0604020202020204" pitchFamily="34" charset="0"/>
                <a:cs typeface="Arial" panose="020B0604020202020204" pitchFamily="34" charset="0"/>
              </a:rPr>
              <a:t>Persons 16 years old and over can marry. However, if they’re 16 or 17 years old at the time of marriage, they must obtain the court’s permission to marry.</a:t>
            </a:r>
          </a:p>
          <a:p>
            <a:pPr marL="285750" indent="-285750">
              <a:buFont typeface="Wingdings"/>
              <a:buChar char="q"/>
            </a:pPr>
            <a:r>
              <a:rPr lang="en-CA" sz="1200" noProof="0" dirty="0">
                <a:latin typeface="Arial" panose="020B0604020202020204" pitchFamily="34" charset="0"/>
                <a:cs typeface="Arial" panose="020B0604020202020204" pitchFamily="34" charset="0"/>
              </a:rPr>
              <a:t>The future spouses must be “free” from any matrimonial bond. They must be single, divorce or widowed.</a:t>
            </a:r>
          </a:p>
          <a:p>
            <a:pPr marL="285750" indent="-285750">
              <a:buFont typeface="Wingdings"/>
              <a:buChar char="q"/>
            </a:pPr>
            <a:r>
              <a:rPr lang="en-CA" sz="1200" noProof="0" dirty="0">
                <a:latin typeface="Arial" panose="020B0604020202020204" pitchFamily="34" charset="0"/>
                <a:cs typeface="Arial" panose="020B0604020202020204" pitchFamily="34" charset="0"/>
              </a:rPr>
              <a:t>They must also be able to give free and informed consent. In legal terms, a person must be considered “capable”: they must be able to understand and decide, express their wishes and be able to act on their own behalf.</a:t>
            </a:r>
            <a:endParaRPr lang="en-CA" sz="1200" noProof="0" dirty="0">
              <a:latin typeface="Arial" panose="020B0604020202020204" pitchFamily="34" charset="0"/>
              <a:ea typeface="Calibri"/>
              <a:cs typeface="Arial" panose="020B0604020202020204" pitchFamily="34" charset="0"/>
            </a:endParaRPr>
          </a:p>
          <a:p>
            <a:pPr marL="285750" indent="-285750">
              <a:buFont typeface="Wingdings"/>
              <a:buChar char="q"/>
            </a:pPr>
            <a:r>
              <a:rPr lang="en-CA" sz="1200" noProof="0" dirty="0">
                <a:latin typeface="Arial" panose="020B0604020202020204" pitchFamily="34" charset="0"/>
                <a:cs typeface="Arial" panose="020B0604020202020204" pitchFamily="34" charset="0"/>
              </a:rPr>
              <a:t>In Canada, marriage is only possible between two people. Polygamy is not legally recognized.</a:t>
            </a:r>
          </a:p>
          <a:p>
            <a:pPr marL="285750" indent="-285750">
              <a:buFont typeface="Wingdings"/>
              <a:buChar char="q"/>
            </a:pPr>
            <a:r>
              <a:rPr lang="en-CA" sz="1200" noProof="0" dirty="0">
                <a:latin typeface="Arial" panose="020B0604020202020204" pitchFamily="34" charset="0"/>
                <a:cs typeface="Arial" panose="020B0604020202020204" pitchFamily="34" charset="0"/>
              </a:rPr>
              <a:t>Same-sex couples obtained the right to marry on July 20, 2005. It was a long and complicated process. </a:t>
            </a:r>
          </a:p>
          <a:p>
            <a:endParaRPr lang="en-CA" sz="1200" noProof="0" dirty="0">
              <a:latin typeface="Arial" panose="020B0604020202020204" pitchFamily="34" charset="0"/>
              <a:cs typeface="Arial" panose="020B0604020202020204" pitchFamily="34" charset="0"/>
            </a:endParaRPr>
          </a:p>
          <a:p>
            <a:endParaRPr lang="en-CA" sz="1200" noProof="0" dirty="0">
              <a:latin typeface="Arial" panose="020B0604020202020204" pitchFamily="34" charset="0"/>
              <a:cs typeface="Arial" panose="020B0604020202020204" pitchFamily="34" charset="0"/>
            </a:endParaRPr>
          </a:p>
          <a:p>
            <a:r>
              <a:rPr lang="en-CA" sz="1200" b="1" noProof="0" dirty="0">
                <a:latin typeface="Arial" panose="020B0604020202020204" pitchFamily="34" charset="0"/>
                <a:cs typeface="Arial" panose="020B0604020202020204" pitchFamily="34" charset="0"/>
              </a:rPr>
              <a:t>SOURCES</a:t>
            </a:r>
            <a:endParaRPr lang="en-CA" sz="1200" noProof="0" dirty="0">
              <a:latin typeface="Arial" panose="020B0604020202020204" pitchFamily="34" charset="0"/>
              <a:cs typeface="Arial" panose="020B0604020202020204" pitchFamily="34" charset="0"/>
            </a:endParaRPr>
          </a:p>
          <a:p>
            <a:pPr marL="171450" indent="-171450">
              <a:buFont typeface="Wingdings,Sans-Serif"/>
              <a:buChar char="q"/>
            </a:pPr>
            <a:r>
              <a:rPr lang="en-CA" sz="1200" i="1" noProof="0" dirty="0">
                <a:latin typeface="Arial" panose="020B0604020202020204" pitchFamily="34" charset="0"/>
                <a:cs typeface="Arial" panose="020B0604020202020204" pitchFamily="34" charset="0"/>
              </a:rPr>
              <a:t>Code civil du Québec</a:t>
            </a:r>
            <a:r>
              <a:rPr lang="en-CA" sz="1200" noProof="0" dirty="0">
                <a:latin typeface="Arial" panose="020B0604020202020204" pitchFamily="34" charset="0"/>
                <a:cs typeface="Arial" panose="020B0604020202020204" pitchFamily="34" charset="0"/>
              </a:rPr>
              <a:t>, RLRQ c CCQ-1991, art 378 (</a:t>
            </a:r>
            <a:r>
              <a:rPr lang="en-CA" sz="1200" noProof="0" dirty="0" err="1">
                <a:latin typeface="Arial" panose="020B0604020202020204" pitchFamily="34" charset="0"/>
                <a:cs typeface="Arial" panose="020B0604020202020204" pitchFamily="34" charset="0"/>
              </a:rPr>
              <a:t>acte</a:t>
            </a:r>
            <a:r>
              <a:rPr lang="en-CA" sz="1200" noProof="0" dirty="0">
                <a:latin typeface="Arial" panose="020B0604020202020204" pitchFamily="34" charset="0"/>
                <a:cs typeface="Arial" panose="020B0604020202020204" pitchFamily="34" charset="0"/>
              </a:rPr>
              <a:t> de </a:t>
            </a:r>
            <a:r>
              <a:rPr lang="en-CA" sz="1200" noProof="0" dirty="0" err="1">
                <a:latin typeface="Arial" panose="020B0604020202020204" pitchFamily="34" charset="0"/>
                <a:cs typeface="Arial" panose="020B0604020202020204" pitchFamily="34" charset="0"/>
              </a:rPr>
              <a:t>mariage</a:t>
            </a:r>
            <a:r>
              <a:rPr lang="en-CA" sz="1200" noProof="0" dirty="0">
                <a:latin typeface="Arial" panose="020B0604020202020204" pitchFamily="34" charset="0"/>
                <a:cs typeface="Arial" panose="020B0604020202020204" pitchFamily="34" charset="0"/>
              </a:rPr>
              <a:t>), 2166 al 1 (aptitude). </a:t>
            </a:r>
          </a:p>
          <a:p>
            <a:pPr marL="628650" lvl="1" indent="-171450">
              <a:buFont typeface="Wingdings" panose="05000000000000000000" pitchFamily="2" charset="2"/>
              <a:buChar char="q"/>
            </a:pPr>
            <a:endParaRPr lang="en-CA" sz="1200" noProof="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ADDF40F7-9DEE-4674-AEC7-65F61D18733B}" type="slidenum">
              <a:t>9</a:t>
            </a:fld>
            <a:endParaRPr lang="fr-FR"/>
          </a:p>
        </p:txBody>
      </p:sp>
    </p:spTree>
    <p:extLst>
      <p:ext uri="{BB962C8B-B14F-4D97-AF65-F5344CB8AC3E}">
        <p14:creationId xmlns:p14="http://schemas.microsoft.com/office/powerpoint/2010/main" val="4262829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hyperlink" Target="https://www.facebook.com/educaloi/?ref=page_internal" TargetMode="External"/><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hyperlink" Target="https://www.youtube.com/c/educaloi/videos" TargetMode="External"/><Relationship Id="rId2" Type="http://schemas.openxmlformats.org/officeDocument/2006/relationships/hyperlink" Target="https://educaloi.qc.ca/" TargetMode="External"/><Relationship Id="rId1" Type="http://schemas.openxmlformats.org/officeDocument/2006/relationships/slideMaster" Target="../slideMasters/slideMaster1.xml"/><Relationship Id="rId6" Type="http://schemas.openxmlformats.org/officeDocument/2006/relationships/image" Target="../media/image28.png"/><Relationship Id="rId11" Type="http://schemas.openxmlformats.org/officeDocument/2006/relationships/hyperlink" Target="https://www.instagram.com/educaloi/?hl=fr-ca" TargetMode="External"/><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svg"/><Relationship Id="rId9" Type="http://schemas.openxmlformats.org/officeDocument/2006/relationships/image" Target="../media/image31.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www.youtube.com/c/educaloi/videos" TargetMode="External"/><Relationship Id="rId7" Type="http://schemas.openxmlformats.org/officeDocument/2006/relationships/hyperlink" Target="https://www.instagram.com/educaloi/?hl=fr-ca" TargetMode="External"/><Relationship Id="rId2" Type="http://schemas.openxmlformats.org/officeDocument/2006/relationships/hyperlink" Target="https://www.facebook.com/educaloi/?ref=page_internal" TargetMode="External"/><Relationship Id="rId1" Type="http://schemas.openxmlformats.org/officeDocument/2006/relationships/slideMaster" Target="../slideMasters/slideMaster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hyperlink" Target="https://educaloi.qc.ca/" TargetMode="External"/><Relationship Id="rId9" Type="http://schemas.openxmlformats.org/officeDocument/2006/relationships/hyperlink" Target="http://educationjuridique.ca/"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0" name="Espace réservé pour une image  6">
            <a:extLst>
              <a:ext uri="{FF2B5EF4-FFF2-40B4-BE49-F238E27FC236}">
                <a16:creationId xmlns:a16="http://schemas.microsoft.com/office/drawing/2014/main" id="{8BB11DE4-7B1C-5745-875F-4B1CF8BB0E73}"/>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2" name="Titre 1">
            <a:extLst>
              <a:ext uri="{FF2B5EF4-FFF2-40B4-BE49-F238E27FC236}">
                <a16:creationId xmlns:a16="http://schemas.microsoft.com/office/drawing/2014/main" id="{364707A6-5057-B34A-B28C-0064B6651917}"/>
              </a:ext>
            </a:extLst>
          </p:cNvPr>
          <p:cNvSpPr>
            <a:spLocks noGrp="1"/>
          </p:cNvSpPr>
          <p:nvPr>
            <p:ph type="ctrTitle" hasCustomPrompt="1"/>
          </p:nvPr>
        </p:nvSpPr>
        <p:spPr>
          <a:xfrm>
            <a:off x="882650" y="2469790"/>
            <a:ext cx="5212080" cy="2377440"/>
          </a:xfrm>
        </p:spPr>
        <p:txBody>
          <a:bodyPr lIns="0" tIns="0" rIns="0" bIns="0" anchor="t"/>
          <a:lstStyle>
            <a:lvl1pPr algn="l">
              <a:defRPr sz="6000" b="1"/>
            </a:lvl1pPr>
          </a:lstStyle>
          <a:p>
            <a:r>
              <a:rPr lang="fr-CA"/>
              <a:t>Cliquez pour insérer le titre</a:t>
            </a:r>
          </a:p>
        </p:txBody>
      </p:sp>
      <p:sp>
        <p:nvSpPr>
          <p:cNvPr id="3" name="Sous-titre 2">
            <a:extLst>
              <a:ext uri="{FF2B5EF4-FFF2-40B4-BE49-F238E27FC236}">
                <a16:creationId xmlns:a16="http://schemas.microsoft.com/office/drawing/2014/main" id="{58C64A91-32F2-D14C-83A1-9E02AA1DFD21}"/>
              </a:ext>
            </a:extLst>
          </p:cNvPr>
          <p:cNvSpPr>
            <a:spLocks noGrp="1"/>
          </p:cNvSpPr>
          <p:nvPr>
            <p:ph type="subTitle" idx="1" hasCustomPrompt="1"/>
          </p:nvPr>
        </p:nvSpPr>
        <p:spPr>
          <a:xfrm>
            <a:off x="882650" y="5105328"/>
            <a:ext cx="5212080" cy="1188720"/>
          </a:xfrm>
        </p:spPr>
        <p:txBody>
          <a:bodyPr lIns="0" tIns="0" rIns="0" bIns="0">
            <a:noAutofit/>
          </a:bodyPr>
          <a:lstStyle>
            <a:lvl1pPr marL="0" indent="0" algn="l">
              <a:lnSpc>
                <a:spcPct val="100000"/>
              </a:lnSpc>
              <a:spcBef>
                <a:spcPts val="0"/>
              </a:spcBef>
              <a:buNone/>
              <a:tabLst/>
              <a:defRPr sz="2000" b="0">
                <a:solidFill>
                  <a:schemeClr val="tx1"/>
                </a:solidFill>
              </a:defRPr>
            </a:lvl1pPr>
            <a:lvl2pPr marL="0" indent="0" algn="l">
              <a:lnSpc>
                <a:spcPct val="100000"/>
              </a:lnSpc>
              <a:spcBef>
                <a:spcPts val="0"/>
              </a:spcBef>
              <a:buNone/>
              <a:tabLst/>
              <a:defRPr sz="2000" b="0">
                <a:solidFill>
                  <a:schemeClr val="tx1"/>
                </a:solidFill>
              </a:defRPr>
            </a:lvl2pPr>
            <a:lvl3pPr marL="0" indent="0" algn="l">
              <a:lnSpc>
                <a:spcPct val="100000"/>
              </a:lnSpc>
              <a:spcBef>
                <a:spcPts val="0"/>
              </a:spcBef>
              <a:buNone/>
              <a:tabLst/>
              <a:defRPr sz="2000" b="0">
                <a:solidFill>
                  <a:schemeClr val="tx1"/>
                </a:solidFill>
              </a:defRPr>
            </a:lvl3pPr>
            <a:lvl4pPr marL="0" indent="0" algn="l">
              <a:lnSpc>
                <a:spcPct val="100000"/>
              </a:lnSpc>
              <a:spcBef>
                <a:spcPts val="0"/>
              </a:spcBef>
              <a:buNone/>
              <a:tabLst/>
              <a:defRPr sz="2000" b="0">
                <a:solidFill>
                  <a:schemeClr val="tx1"/>
                </a:solidFill>
              </a:defRPr>
            </a:lvl4pPr>
            <a:lvl5pPr marL="0" indent="0" algn="l">
              <a:lnSpc>
                <a:spcPct val="100000"/>
              </a:lnSpc>
              <a:spcBef>
                <a:spcPts val="0"/>
              </a:spcBef>
              <a:buNone/>
              <a:tabLst/>
              <a:defRPr sz="2000" b="0">
                <a:solidFill>
                  <a:schemeClr val="tx1"/>
                </a:solidFill>
              </a:defRPr>
            </a:lvl5pPr>
            <a:lvl6pPr marL="0" indent="0" algn="l">
              <a:lnSpc>
                <a:spcPct val="100000"/>
              </a:lnSpc>
              <a:spcBef>
                <a:spcPts val="0"/>
              </a:spcBef>
              <a:buNone/>
              <a:tabLst/>
              <a:defRPr sz="2000" b="0">
                <a:solidFill>
                  <a:schemeClr val="tx1"/>
                </a:solidFill>
              </a:defRPr>
            </a:lvl6pPr>
            <a:lvl7pPr marL="0" indent="0" algn="l">
              <a:lnSpc>
                <a:spcPct val="100000"/>
              </a:lnSpc>
              <a:spcBef>
                <a:spcPts val="0"/>
              </a:spcBef>
              <a:buNone/>
              <a:tabLst/>
              <a:defRPr sz="2000" b="0">
                <a:solidFill>
                  <a:schemeClr val="tx1"/>
                </a:solidFill>
              </a:defRPr>
            </a:lvl7pPr>
            <a:lvl8pPr marL="0" indent="0" algn="l">
              <a:lnSpc>
                <a:spcPct val="100000"/>
              </a:lnSpc>
              <a:spcBef>
                <a:spcPts val="0"/>
              </a:spcBef>
              <a:buNone/>
              <a:tabLst/>
              <a:defRPr sz="2000" b="0">
                <a:solidFill>
                  <a:schemeClr val="tx1"/>
                </a:solidFill>
              </a:defRPr>
            </a:lvl8pPr>
            <a:lvl9pPr marL="0" indent="0" algn="l">
              <a:lnSpc>
                <a:spcPct val="100000"/>
              </a:lnSpc>
              <a:spcBef>
                <a:spcPts val="0"/>
              </a:spcBef>
              <a:buNone/>
              <a:tabLst/>
              <a:defRPr sz="2000" b="0">
                <a:solidFill>
                  <a:schemeClr val="tx1"/>
                </a:solidFill>
              </a:defRPr>
            </a:lvl9pPr>
          </a:lstStyle>
          <a:p>
            <a:pPr lvl="0"/>
            <a:r>
              <a:rPr lang="fr-CA"/>
              <a:t>Cliquez pour insérer le sous-titre ou la date</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13" name="Image 12">
            <a:extLst>
              <a:ext uri="{FF2B5EF4-FFF2-40B4-BE49-F238E27FC236}">
                <a16:creationId xmlns:a16="http://schemas.microsoft.com/office/drawing/2014/main" id="{8C123502-005E-8440-BFE0-D1A1E88F1163}"/>
              </a:ext>
            </a:extLst>
          </p:cNvPr>
          <p:cNvPicPr>
            <a:picLocks noChangeAspect="1"/>
          </p:cNvPicPr>
          <p:nvPr userDrawn="1"/>
        </p:nvPicPr>
        <p:blipFill>
          <a:blip r:embed="rId2"/>
          <a:stretch>
            <a:fillRect/>
          </a:stretch>
        </p:blipFill>
        <p:spPr>
          <a:xfrm>
            <a:off x="882649" y="904567"/>
            <a:ext cx="2685225" cy="648930"/>
          </a:xfrm>
          <a:prstGeom prst="rect">
            <a:avLst/>
          </a:prstGeom>
        </p:spPr>
      </p:pic>
    </p:spTree>
    <p:extLst>
      <p:ext uri="{BB962C8B-B14F-4D97-AF65-F5344CB8AC3E}">
        <p14:creationId xmlns:p14="http://schemas.microsoft.com/office/powerpoint/2010/main" val="209341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iz - question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31275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iz - réponse lettre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44095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iz - réponse mot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07673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éparateur de section / anthracite">
    <p:bg>
      <p:bgPr>
        <a:solidFill>
          <a:schemeClr val="accent2"/>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4" name="Graphique 3">
            <a:extLst>
              <a:ext uri="{FF2B5EF4-FFF2-40B4-BE49-F238E27FC236}">
                <a16:creationId xmlns:a16="http://schemas.microsoft.com/office/drawing/2014/main" id="{3773A9A5-1F9B-7641-872E-5DC27922428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5" name="Graphique 4">
            <a:extLst>
              <a:ext uri="{FF2B5EF4-FFF2-40B4-BE49-F238E27FC236}">
                <a16:creationId xmlns:a16="http://schemas.microsoft.com/office/drawing/2014/main" id="{1B4919AE-C47E-EE43-8CF7-A7E4B867C7C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451" t="10266"/>
          <a:stretch/>
        </p:blipFill>
        <p:spPr>
          <a:xfrm flipH="1">
            <a:off x="10151991" y="331304"/>
            <a:ext cx="2053261" cy="2345635"/>
          </a:xfrm>
          <a:prstGeom prst="rect">
            <a:avLst/>
          </a:prstGeom>
        </p:spPr>
      </p:pic>
      <p:pic>
        <p:nvPicPr>
          <p:cNvPr id="9" name="Graphique 8">
            <a:extLst>
              <a:ext uri="{FF2B5EF4-FFF2-40B4-BE49-F238E27FC236}">
                <a16:creationId xmlns:a16="http://schemas.microsoft.com/office/drawing/2014/main" id="{2768AE2C-F429-C541-93EB-5CC7D84891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9844120" y="4828172"/>
            <a:ext cx="2228610" cy="2228610"/>
          </a:xfrm>
          <a:prstGeom prst="rect">
            <a:avLst/>
          </a:prstGeom>
        </p:spPr>
      </p:pic>
    </p:spTree>
    <p:extLst>
      <p:ext uri="{BB962C8B-B14F-4D97-AF65-F5344CB8AC3E}">
        <p14:creationId xmlns:p14="http://schemas.microsoft.com/office/powerpoint/2010/main" val="136787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iz - question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421525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 réponse lettre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51365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iz - réponse mot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23996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éparateur de section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4" name="Graphique 3">
            <a:extLst>
              <a:ext uri="{FF2B5EF4-FFF2-40B4-BE49-F238E27FC236}">
                <a16:creationId xmlns:a16="http://schemas.microsoft.com/office/drawing/2014/main" id="{FBC07757-77C5-524C-B910-557C8E959EE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6200000" flipH="1" flipV="1">
            <a:off x="9848146" y="3511825"/>
            <a:ext cx="2912883" cy="1783237"/>
          </a:xfrm>
          <a:prstGeom prst="rect">
            <a:avLst/>
          </a:prstGeom>
        </p:spPr>
      </p:pic>
      <p:pic>
        <p:nvPicPr>
          <p:cNvPr id="6" name="Graphique 5">
            <a:extLst>
              <a:ext uri="{FF2B5EF4-FFF2-40B4-BE49-F238E27FC236}">
                <a16:creationId xmlns:a16="http://schemas.microsoft.com/office/drawing/2014/main" id="{A70DBE9A-782A-CA47-8C6B-15DF0D3C441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9" name="Graphique 8">
            <a:extLst>
              <a:ext uri="{FF2B5EF4-FFF2-40B4-BE49-F238E27FC236}">
                <a16:creationId xmlns:a16="http://schemas.microsoft.com/office/drawing/2014/main" id="{DE36D25E-AC8F-D64E-9495-A3A4FD87992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4114" t="13955" r="21853"/>
          <a:stretch/>
        </p:blipFill>
        <p:spPr>
          <a:xfrm>
            <a:off x="10588487" y="0"/>
            <a:ext cx="1603514" cy="2553528"/>
          </a:xfrm>
          <a:prstGeom prst="rect">
            <a:avLst/>
          </a:prstGeom>
        </p:spPr>
      </p:pic>
      <p:pic>
        <p:nvPicPr>
          <p:cNvPr id="10" name="Graphique 9">
            <a:extLst>
              <a:ext uri="{FF2B5EF4-FFF2-40B4-BE49-F238E27FC236}">
                <a16:creationId xmlns:a16="http://schemas.microsoft.com/office/drawing/2014/main" id="{ABB79D62-4DCF-1B4E-B374-A67D985758A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317851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iz - question / orang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05F9F066-A229-1841-8330-31E3CF8FE9AD}"/>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82665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iz - réponse lettre / orange">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422FAE47-1892-8943-BEA1-E81D2268A2AB}"/>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a:solidFill>
                  <a:schemeClr val="accent1"/>
                </a:solidFill>
              </a:defRPr>
            </a:lvl1pPr>
            <a:lvl2pPr marL="0" indent="0" algn="ctr">
              <a:lnSpc>
                <a:spcPct val="100000"/>
              </a:lnSpc>
              <a:spcBef>
                <a:spcPts val="0"/>
              </a:spcBef>
              <a:buNone/>
              <a:tabLst/>
              <a:defRPr sz="13800" b="1">
                <a:solidFill>
                  <a:schemeClr val="accent1"/>
                </a:solidFill>
              </a:defRPr>
            </a:lvl2pPr>
            <a:lvl3pPr marL="0" indent="0" algn="ctr">
              <a:lnSpc>
                <a:spcPct val="100000"/>
              </a:lnSpc>
              <a:spcBef>
                <a:spcPts val="0"/>
              </a:spcBef>
              <a:buNone/>
              <a:tabLst/>
              <a:defRPr sz="13800" b="1">
                <a:solidFill>
                  <a:schemeClr val="accent1"/>
                </a:solidFill>
              </a:defRPr>
            </a:lvl3pPr>
            <a:lvl4pPr marL="0" indent="0" algn="ctr">
              <a:lnSpc>
                <a:spcPct val="100000"/>
              </a:lnSpc>
              <a:spcBef>
                <a:spcPts val="0"/>
              </a:spcBef>
              <a:buNone/>
              <a:tabLst/>
              <a:defRPr sz="13800" b="1">
                <a:solidFill>
                  <a:schemeClr val="accent1"/>
                </a:solidFill>
              </a:defRPr>
            </a:lvl4pPr>
            <a:lvl5pPr marL="0" indent="0" algn="ctr">
              <a:lnSpc>
                <a:spcPct val="100000"/>
              </a:lnSpc>
              <a:spcBef>
                <a:spcPts val="0"/>
              </a:spcBef>
              <a:buFont typeface="Arial" panose="020B0604020202020204" pitchFamily="34" charset="0"/>
              <a:buNone/>
              <a:tabLst/>
              <a:defRPr sz="13800" b="1">
                <a:solidFill>
                  <a:schemeClr val="accent1"/>
                </a:solidFill>
              </a:defRPr>
            </a:lvl5pPr>
            <a:lvl6pPr marL="0" indent="0" algn="ctr">
              <a:lnSpc>
                <a:spcPct val="100000"/>
              </a:lnSpc>
              <a:spcBef>
                <a:spcPts val="0"/>
              </a:spcBef>
              <a:buFont typeface="Arial" panose="020B0604020202020204" pitchFamily="34" charset="0"/>
              <a:buNone/>
              <a:tabLst/>
              <a:defRPr sz="13800" b="1">
                <a:solidFill>
                  <a:schemeClr val="accent1"/>
                </a:solidFill>
              </a:defRPr>
            </a:lvl6pPr>
            <a:lvl7pPr marL="0" indent="0" algn="ctr">
              <a:lnSpc>
                <a:spcPct val="100000"/>
              </a:lnSpc>
              <a:spcBef>
                <a:spcPts val="0"/>
              </a:spcBef>
              <a:buFont typeface="Arial" panose="020B0604020202020204" pitchFamily="34" charset="0"/>
              <a:buNone/>
              <a:tabLst/>
              <a:defRPr sz="13800" b="1">
                <a:solidFill>
                  <a:schemeClr val="accent1"/>
                </a:solidFill>
              </a:defRPr>
            </a:lvl7pPr>
            <a:lvl8pPr marL="0" indent="0" algn="ctr">
              <a:lnSpc>
                <a:spcPct val="100000"/>
              </a:lnSpc>
              <a:spcBef>
                <a:spcPts val="0"/>
              </a:spcBef>
              <a:buFont typeface="Arial" panose="020B0604020202020204" pitchFamily="34" charset="0"/>
              <a:buNone/>
              <a:tabLst/>
              <a:defRPr sz="13800" b="1">
                <a:solidFill>
                  <a:schemeClr val="accent1"/>
                </a:solidFill>
              </a:defRPr>
            </a:lvl8pPr>
            <a:lvl9pPr marL="0" indent="0" algn="ctr">
              <a:lnSpc>
                <a:spcPct val="100000"/>
              </a:lnSpc>
              <a:spcBef>
                <a:spcPts val="0"/>
              </a:spcBef>
              <a:buFont typeface="Arial" panose="020B0604020202020204" pitchFamily="34" charset="0"/>
              <a:buNone/>
              <a:tabLst/>
              <a:defRPr sz="13800" b="1">
                <a:solidFill>
                  <a:schemeClr val="accent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9" name="Espace réservé du texte 7">
            <a:extLst>
              <a:ext uri="{FF2B5EF4-FFF2-40B4-BE49-F238E27FC236}">
                <a16:creationId xmlns:a16="http://schemas.microsoft.com/office/drawing/2014/main" id="{3D857F2C-2621-2942-BB12-8087BAB5C91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376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3" name="Titre 2">
            <a:extLst>
              <a:ext uri="{FF2B5EF4-FFF2-40B4-BE49-F238E27FC236}">
                <a16:creationId xmlns:a16="http://schemas.microsoft.com/office/drawing/2014/main" id="{6F252C05-B1C9-664B-A45A-1EB08547D55B}"/>
              </a:ext>
            </a:extLst>
          </p:cNvPr>
          <p:cNvSpPr>
            <a:spLocks noGrp="1"/>
          </p:cNvSpPr>
          <p:nvPr>
            <p:ph type="title" hasCustomPrompt="1"/>
          </p:nvPr>
        </p:nvSpPr>
        <p:spPr/>
        <p:txBody>
          <a:bodyPr/>
          <a:lstStyle/>
          <a:p>
            <a:r>
              <a:rPr lang="fr-CA"/>
              <a:t>Cliquez pour insérer le titre</a:t>
            </a:r>
          </a:p>
        </p:txBody>
      </p:sp>
    </p:spTree>
    <p:extLst>
      <p:ext uri="{BB962C8B-B14F-4D97-AF65-F5344CB8AC3E}">
        <p14:creationId xmlns:p14="http://schemas.microsoft.com/office/powerpoint/2010/main" val="254046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iz - réponse mot / orang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DD54FE87-F6BD-184C-AE34-D3CF8F33B340}"/>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Espace réservé du contenu 2">
            <a:extLst>
              <a:ext uri="{FF2B5EF4-FFF2-40B4-BE49-F238E27FC236}">
                <a16:creationId xmlns:a16="http://schemas.microsoft.com/office/drawing/2014/main" id="{20C74F3D-AD78-C648-A693-2FFD0CBA8809}"/>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accent1"/>
                </a:solidFill>
              </a:defRPr>
            </a:lvl1pPr>
            <a:lvl2pPr marL="0" indent="0" algn="ctr">
              <a:lnSpc>
                <a:spcPct val="100000"/>
              </a:lnSpc>
              <a:spcBef>
                <a:spcPts val="0"/>
              </a:spcBef>
              <a:buNone/>
              <a:tabLst/>
              <a:defRPr sz="5400" b="1" cap="all" baseline="0">
                <a:solidFill>
                  <a:schemeClr val="accent1"/>
                </a:solidFill>
              </a:defRPr>
            </a:lvl2pPr>
            <a:lvl3pPr marL="0" indent="0" algn="ctr">
              <a:lnSpc>
                <a:spcPct val="100000"/>
              </a:lnSpc>
              <a:spcBef>
                <a:spcPts val="0"/>
              </a:spcBef>
              <a:buNone/>
              <a:tabLst/>
              <a:defRPr sz="5400" b="1" cap="all" baseline="0">
                <a:solidFill>
                  <a:schemeClr val="accent1"/>
                </a:solidFill>
              </a:defRPr>
            </a:lvl3pPr>
            <a:lvl4pPr marL="0" indent="0" algn="ctr">
              <a:lnSpc>
                <a:spcPct val="100000"/>
              </a:lnSpc>
              <a:spcBef>
                <a:spcPts val="0"/>
              </a:spcBef>
              <a:buNone/>
              <a:tabLst/>
              <a:defRPr sz="5400" b="1" cap="all" baseline="0">
                <a:solidFill>
                  <a:schemeClr val="accent1"/>
                </a:solidFill>
              </a:defRPr>
            </a:lvl4pPr>
            <a:lvl5pPr marL="0" indent="0" algn="ctr">
              <a:lnSpc>
                <a:spcPct val="100000"/>
              </a:lnSpc>
              <a:spcBef>
                <a:spcPts val="0"/>
              </a:spcBef>
              <a:buFont typeface="Arial" panose="020B0604020202020204" pitchFamily="34" charset="0"/>
              <a:buNone/>
              <a:tabLst/>
              <a:defRPr sz="5400" b="1" cap="all" baseline="0">
                <a:solidFill>
                  <a:schemeClr val="accent1"/>
                </a:solidFill>
              </a:defRPr>
            </a:lvl5pPr>
            <a:lvl6pPr marL="0" indent="0" algn="ctr">
              <a:lnSpc>
                <a:spcPct val="100000"/>
              </a:lnSpc>
              <a:spcBef>
                <a:spcPts val="0"/>
              </a:spcBef>
              <a:buFont typeface="Arial" panose="020B0604020202020204" pitchFamily="34" charset="0"/>
              <a:buNone/>
              <a:tabLst/>
              <a:defRPr sz="5400" b="1" cap="all" baseline="0">
                <a:solidFill>
                  <a:schemeClr val="accent1"/>
                </a:solidFill>
              </a:defRPr>
            </a:lvl6pPr>
            <a:lvl7pPr marL="0" indent="0" algn="ctr">
              <a:lnSpc>
                <a:spcPct val="100000"/>
              </a:lnSpc>
              <a:spcBef>
                <a:spcPts val="0"/>
              </a:spcBef>
              <a:buFont typeface="Arial" panose="020B0604020202020204" pitchFamily="34" charset="0"/>
              <a:buNone/>
              <a:tabLst/>
              <a:defRPr sz="5400" b="1" cap="all" baseline="0">
                <a:solidFill>
                  <a:schemeClr val="accent1"/>
                </a:solidFill>
              </a:defRPr>
            </a:lvl7pPr>
            <a:lvl8pPr marL="0" indent="0" algn="ctr">
              <a:lnSpc>
                <a:spcPct val="100000"/>
              </a:lnSpc>
              <a:spcBef>
                <a:spcPts val="0"/>
              </a:spcBef>
              <a:buFont typeface="Arial" panose="020B0604020202020204" pitchFamily="34" charset="0"/>
              <a:buNone/>
              <a:tabLst/>
              <a:defRPr sz="5400" b="1" cap="all" baseline="0">
                <a:solidFill>
                  <a:schemeClr val="accent1"/>
                </a:solidFill>
              </a:defRPr>
            </a:lvl8pPr>
            <a:lvl9pPr marL="0" indent="0" algn="ctr">
              <a:lnSpc>
                <a:spcPct val="100000"/>
              </a:lnSpc>
              <a:spcBef>
                <a:spcPts val="0"/>
              </a:spcBef>
              <a:buFont typeface="Arial" panose="020B0604020202020204" pitchFamily="34" charset="0"/>
              <a:buNone/>
              <a:tabLst/>
              <a:defRPr sz="5400" b="1" cap="all" baseline="0">
                <a:solidFill>
                  <a:schemeClr val="accent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0" name="Espace réservé du texte 7">
            <a:extLst>
              <a:ext uri="{FF2B5EF4-FFF2-40B4-BE49-F238E27FC236}">
                <a16:creationId xmlns:a16="http://schemas.microsoft.com/office/drawing/2014/main" id="{A95D3B80-EAB2-E94F-A60E-4363FCD9E2A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729742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avais-tu que">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6962" y="-3176"/>
            <a:ext cx="6078950"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4157" h="13739070">
                <a:moveTo>
                  <a:pt x="10561" y="10355"/>
                </a:moveTo>
                <a:lnTo>
                  <a:pt x="10402668" y="0"/>
                </a:lnTo>
                <a:lnTo>
                  <a:pt x="16594157" y="13739070"/>
                </a:lnTo>
                <a:lnTo>
                  <a:pt x="0" y="13739070"/>
                </a:lnTo>
                <a:cubicBezTo>
                  <a:pt x="2573" y="9160712"/>
                  <a:pt x="7988" y="4588713"/>
                  <a:pt x="10561" y="10355"/>
                </a:cubicBez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92508"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2103120"/>
            <a:ext cx="5212080" cy="4114800"/>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2400">
                <a:solidFill>
                  <a:schemeClr val="tx1"/>
                </a:solidFill>
              </a:defRPr>
            </a:lvl5pPr>
            <a:lvl6pPr>
              <a:defRPr sz="2400">
                <a:solidFill>
                  <a:schemeClr val="tx1"/>
                </a:solidFill>
              </a:defRPr>
            </a:lvl6pPr>
            <a:lvl7pPr>
              <a:defRPr sz="2400">
                <a:solidFill>
                  <a:schemeClr val="tx1"/>
                </a:solidFill>
              </a:defRPr>
            </a:lvl7pPr>
            <a:lvl8pPr>
              <a:defRPr sz="2400"/>
            </a:lvl8pPr>
            <a:lvl9pPr>
              <a:defRPr sz="32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092508"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3393485"/>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bg1"/>
                </a:solidFill>
              </a:rPr>
              <a:t>Savais-tu </a:t>
            </a:r>
            <a:br>
              <a:rPr lang="fr-CA" sz="6000" b="1">
                <a:solidFill>
                  <a:schemeClr val="bg1"/>
                </a:solidFill>
              </a:rPr>
            </a:br>
            <a:r>
              <a:rPr lang="fr-CA" sz="6000" b="1">
                <a:solidFill>
                  <a:schemeClr val="bg1"/>
                </a:solidFill>
              </a:rPr>
              <a:t>que…</a:t>
            </a:r>
          </a:p>
        </p:txBody>
      </p:sp>
      <p:grpSp>
        <p:nvGrpSpPr>
          <p:cNvPr id="22" name="Groupe 21">
            <a:extLst>
              <a:ext uri="{FF2B5EF4-FFF2-40B4-BE49-F238E27FC236}">
                <a16:creationId xmlns:a16="http://schemas.microsoft.com/office/drawing/2014/main" id="{5C8690AE-0572-364A-BC26-3AA4F97ECBF1}"/>
              </a:ext>
            </a:extLst>
          </p:cNvPr>
          <p:cNvGrpSpPr/>
          <p:nvPr userDrawn="1"/>
        </p:nvGrpSpPr>
        <p:grpSpPr>
          <a:xfrm>
            <a:off x="882650" y="1005911"/>
            <a:ext cx="1828800" cy="1828800"/>
            <a:chOff x="1502135" y="-168262"/>
            <a:chExt cx="1828800"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1502135" y="-168262"/>
              <a:ext cx="1828800" cy="18288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grpSp>
          <p:nvGrpSpPr>
            <p:cNvPr id="19" name="Groupe 18">
              <a:extLst>
                <a:ext uri="{FF2B5EF4-FFF2-40B4-BE49-F238E27FC236}">
                  <a16:creationId xmlns:a16="http://schemas.microsoft.com/office/drawing/2014/main" id="{1340F2A1-7DB6-A047-8E68-FD22421DE4D4}"/>
                </a:ext>
              </a:extLst>
            </p:cNvPr>
            <p:cNvGrpSpPr/>
            <p:nvPr userDrawn="1"/>
          </p:nvGrpSpPr>
          <p:grpSpPr>
            <a:xfrm>
              <a:off x="2104879" y="207068"/>
              <a:ext cx="623318" cy="1078122"/>
              <a:chOff x="2124558" y="2121296"/>
              <a:chExt cx="260737" cy="450987"/>
            </a:xfrm>
          </p:grpSpPr>
          <p:sp>
            <p:nvSpPr>
              <p:cNvPr id="12" name="Graphique 14">
                <a:extLst>
                  <a:ext uri="{FF2B5EF4-FFF2-40B4-BE49-F238E27FC236}">
                    <a16:creationId xmlns:a16="http://schemas.microsoft.com/office/drawing/2014/main" id="{1680013A-09F4-6745-AB75-BC0D52C7F227}"/>
                  </a:ext>
                </a:extLst>
              </p:cNvPr>
              <p:cNvSpPr/>
              <p:nvPr userDrawn="1"/>
            </p:nvSpPr>
            <p:spPr>
              <a:xfrm>
                <a:off x="2237943" y="2514815"/>
                <a:ext cx="53418" cy="57468"/>
              </a:xfrm>
              <a:custGeom>
                <a:avLst/>
                <a:gdLst>
                  <a:gd name="connsiteX0" fmla="*/ 0 w 53418"/>
                  <a:gd name="connsiteY0" fmla="*/ 34220 h 57468"/>
                  <a:gd name="connsiteX1" fmla="*/ 0 w 53418"/>
                  <a:gd name="connsiteY1" fmla="*/ 22743 h 57468"/>
                  <a:gd name="connsiteX2" fmla="*/ 7268 w 53418"/>
                  <a:gd name="connsiteY2" fmla="*/ 6094 h 57468"/>
                  <a:gd name="connsiteX3" fmla="*/ 26641 w 53418"/>
                  <a:gd name="connsiteY3" fmla="*/ 0 h 57468"/>
                  <a:gd name="connsiteX4" fmla="*/ 46128 w 53418"/>
                  <a:gd name="connsiteY4" fmla="*/ 6266 h 57468"/>
                  <a:gd name="connsiteX5" fmla="*/ 53418 w 53418"/>
                  <a:gd name="connsiteY5" fmla="*/ 22743 h 57468"/>
                  <a:gd name="connsiteX6" fmla="*/ 53418 w 53418"/>
                  <a:gd name="connsiteY6" fmla="*/ 34220 h 57468"/>
                  <a:gd name="connsiteX7" fmla="*/ 46043 w 53418"/>
                  <a:gd name="connsiteY7" fmla="*/ 51145 h 57468"/>
                  <a:gd name="connsiteX8" fmla="*/ 26641 w 53418"/>
                  <a:gd name="connsiteY8" fmla="*/ 57468 h 57468"/>
                  <a:gd name="connsiteX9" fmla="*/ 7355 w 53418"/>
                  <a:gd name="connsiteY9" fmla="*/ 51318 h 57468"/>
                  <a:gd name="connsiteX10" fmla="*/ 0 w 53418"/>
                  <a:gd name="connsiteY10" fmla="*/ 34220 h 5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18" h="57468">
                    <a:moveTo>
                      <a:pt x="0" y="34220"/>
                    </a:moveTo>
                    <a:lnTo>
                      <a:pt x="0" y="22743"/>
                    </a:lnTo>
                    <a:cubicBezTo>
                      <a:pt x="0" y="14517"/>
                      <a:pt x="3111" y="9462"/>
                      <a:pt x="7268" y="6094"/>
                    </a:cubicBezTo>
                    <a:cubicBezTo>
                      <a:pt x="11890" y="2351"/>
                      <a:pt x="18845" y="-29"/>
                      <a:pt x="26641" y="0"/>
                    </a:cubicBezTo>
                    <a:cubicBezTo>
                      <a:pt x="34435" y="30"/>
                      <a:pt x="41447" y="2464"/>
                      <a:pt x="46128" y="6266"/>
                    </a:cubicBezTo>
                    <a:cubicBezTo>
                      <a:pt x="50361" y="9704"/>
                      <a:pt x="53418" y="14758"/>
                      <a:pt x="53418" y="22743"/>
                    </a:cubicBezTo>
                    <a:lnTo>
                      <a:pt x="53418" y="34220"/>
                    </a:lnTo>
                    <a:cubicBezTo>
                      <a:pt x="53418" y="42460"/>
                      <a:pt x="50289" y="47653"/>
                      <a:pt x="46043" y="51145"/>
                    </a:cubicBezTo>
                    <a:cubicBezTo>
                      <a:pt x="41361" y="54995"/>
                      <a:pt x="34381" y="57439"/>
                      <a:pt x="26641" y="57468"/>
                    </a:cubicBezTo>
                    <a:cubicBezTo>
                      <a:pt x="18900" y="57498"/>
                      <a:pt x="11977" y="55106"/>
                      <a:pt x="7355" y="51318"/>
                    </a:cubicBezTo>
                    <a:cubicBezTo>
                      <a:pt x="3181" y="47898"/>
                      <a:pt x="0" y="42699"/>
                      <a:pt x="0" y="34220"/>
                    </a:cubicBezTo>
                    <a:close/>
                  </a:path>
                </a:pathLst>
              </a:custGeom>
              <a:solidFill>
                <a:schemeClr val="bg1"/>
              </a:solidFill>
              <a:ln w="18479" cap="flat">
                <a:noFill/>
                <a:prstDash val="solid"/>
                <a:miter/>
              </a:ln>
            </p:spPr>
            <p:txBody>
              <a:bodyPr rtlCol="0" anchor="ctr"/>
              <a:lstStyle/>
              <a:p>
                <a:endParaRPr lang="fr-CA"/>
              </a:p>
            </p:txBody>
          </p:sp>
          <p:sp>
            <p:nvSpPr>
              <p:cNvPr id="16" name="Graphique 14">
                <a:extLst>
                  <a:ext uri="{FF2B5EF4-FFF2-40B4-BE49-F238E27FC236}">
                    <a16:creationId xmlns:a16="http://schemas.microsoft.com/office/drawing/2014/main" id="{1680013A-09F4-6745-AB75-BC0D52C7F227}"/>
                  </a:ext>
                </a:extLst>
              </p:cNvPr>
              <p:cNvSpPr/>
              <p:nvPr userDrawn="1"/>
            </p:nvSpPr>
            <p:spPr>
              <a:xfrm>
                <a:off x="2124565" y="2121289"/>
                <a:ext cx="260738" cy="319689"/>
              </a:xfrm>
              <a:custGeom>
                <a:avLst/>
                <a:gdLst>
                  <a:gd name="connsiteX0" fmla="*/ 130635 w 260738"/>
                  <a:gd name="connsiteY0" fmla="*/ 0 h 319689"/>
                  <a:gd name="connsiteX1" fmla="*/ 260056 w 260738"/>
                  <a:gd name="connsiteY1" fmla="*/ 109552 h 319689"/>
                  <a:gd name="connsiteX2" fmla="*/ 260071 w 260738"/>
                  <a:gd name="connsiteY2" fmla="*/ 109701 h 319689"/>
                  <a:gd name="connsiteX3" fmla="*/ 175851 w 260738"/>
                  <a:gd name="connsiteY3" fmla="*/ 242390 h 319689"/>
                  <a:gd name="connsiteX4" fmla="*/ 164095 w 260738"/>
                  <a:gd name="connsiteY4" fmla="*/ 247005 h 319689"/>
                  <a:gd name="connsiteX5" fmla="*/ 164095 w 260738"/>
                  <a:gd name="connsiteY5" fmla="*/ 295418 h 319689"/>
                  <a:gd name="connsiteX6" fmla="*/ 138381 w 260738"/>
                  <a:gd name="connsiteY6" fmla="*/ 319683 h 319689"/>
                  <a:gd name="connsiteX7" fmla="*/ 120647 w 260738"/>
                  <a:gd name="connsiteY7" fmla="*/ 313938 h 319689"/>
                  <a:gd name="connsiteX8" fmla="*/ 113378 w 260738"/>
                  <a:gd name="connsiteY8" fmla="*/ 295418 h 319689"/>
                  <a:gd name="connsiteX9" fmla="*/ 113378 w 260738"/>
                  <a:gd name="connsiteY9" fmla="*/ 236004 h 319689"/>
                  <a:gd name="connsiteX10" fmla="*/ 118133 w 260738"/>
                  <a:gd name="connsiteY10" fmla="*/ 218766 h 319689"/>
                  <a:gd name="connsiteX11" fmla="*/ 130798 w 260738"/>
                  <a:gd name="connsiteY11" fmla="*/ 210240 h 319689"/>
                  <a:gd name="connsiteX12" fmla="*/ 186528 w 260738"/>
                  <a:gd name="connsiteY12" fmla="*/ 179892 h 319689"/>
                  <a:gd name="connsiteX13" fmla="*/ 209925 w 260738"/>
                  <a:gd name="connsiteY13" fmla="*/ 120555 h 319689"/>
                  <a:gd name="connsiteX14" fmla="*/ 184423 w 260738"/>
                  <a:gd name="connsiteY14" fmla="*/ 68052 h 319689"/>
                  <a:gd name="connsiteX15" fmla="*/ 130635 w 260738"/>
                  <a:gd name="connsiteY15" fmla="*/ 48016 h 319689"/>
                  <a:gd name="connsiteX16" fmla="*/ 82572 w 260738"/>
                  <a:gd name="connsiteY16" fmla="*/ 57837 h 319689"/>
                  <a:gd name="connsiteX17" fmla="*/ 42817 w 260738"/>
                  <a:gd name="connsiteY17" fmla="*/ 95663 h 319689"/>
                  <a:gd name="connsiteX18" fmla="*/ 29191 w 260738"/>
                  <a:gd name="connsiteY18" fmla="*/ 104858 h 319689"/>
                  <a:gd name="connsiteX19" fmla="*/ 12755 w 260738"/>
                  <a:gd name="connsiteY19" fmla="*/ 100639 h 319689"/>
                  <a:gd name="connsiteX20" fmla="*/ 2284 w 260738"/>
                  <a:gd name="connsiteY20" fmla="*/ 69655 h 319689"/>
                  <a:gd name="connsiteX21" fmla="*/ 44370 w 260738"/>
                  <a:gd name="connsiteY21" fmla="*/ 22287 h 319689"/>
                  <a:gd name="connsiteX22" fmla="*/ 130635 w 260738"/>
                  <a:gd name="connsiteY22" fmla="*/ 0 h 31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0738" h="319689">
                    <a:moveTo>
                      <a:pt x="130635" y="0"/>
                    </a:moveTo>
                    <a:cubicBezTo>
                      <a:pt x="207453" y="0"/>
                      <a:pt x="254236" y="50765"/>
                      <a:pt x="260056" y="109552"/>
                    </a:cubicBezTo>
                    <a:lnTo>
                      <a:pt x="260071" y="109701"/>
                    </a:lnTo>
                    <a:cubicBezTo>
                      <a:pt x="265338" y="158862"/>
                      <a:pt x="239644" y="217350"/>
                      <a:pt x="175851" y="242390"/>
                    </a:cubicBezTo>
                    <a:lnTo>
                      <a:pt x="164095" y="247005"/>
                    </a:lnTo>
                    <a:lnTo>
                      <a:pt x="164095" y="295418"/>
                    </a:lnTo>
                    <a:cubicBezTo>
                      <a:pt x="164095" y="310440"/>
                      <a:pt x="153009" y="319402"/>
                      <a:pt x="138381" y="319683"/>
                    </a:cubicBezTo>
                    <a:cubicBezTo>
                      <a:pt x="131231" y="319820"/>
                      <a:pt x="124903" y="317599"/>
                      <a:pt x="120647" y="313938"/>
                    </a:cubicBezTo>
                    <a:cubicBezTo>
                      <a:pt x="116783" y="310613"/>
                      <a:pt x="113378" y="305075"/>
                      <a:pt x="113378" y="295418"/>
                    </a:cubicBezTo>
                    <a:lnTo>
                      <a:pt x="113378" y="236004"/>
                    </a:lnTo>
                    <a:cubicBezTo>
                      <a:pt x="113378" y="227273"/>
                      <a:pt x="115614" y="222084"/>
                      <a:pt x="118133" y="218766"/>
                    </a:cubicBezTo>
                    <a:cubicBezTo>
                      <a:pt x="120760" y="215303"/>
                      <a:pt x="124840" y="212391"/>
                      <a:pt x="130798" y="210240"/>
                    </a:cubicBezTo>
                    <a:cubicBezTo>
                      <a:pt x="152042" y="202698"/>
                      <a:pt x="172011" y="193876"/>
                      <a:pt x="186528" y="179892"/>
                    </a:cubicBezTo>
                    <a:cubicBezTo>
                      <a:pt x="202081" y="164910"/>
                      <a:pt x="209925" y="145519"/>
                      <a:pt x="209925" y="120555"/>
                    </a:cubicBezTo>
                    <a:cubicBezTo>
                      <a:pt x="209925" y="98876"/>
                      <a:pt x="199068" y="80528"/>
                      <a:pt x="184423" y="68052"/>
                    </a:cubicBezTo>
                    <a:cubicBezTo>
                      <a:pt x="169849" y="55638"/>
                      <a:pt x="150448" y="48016"/>
                      <a:pt x="130635" y="48016"/>
                    </a:cubicBezTo>
                    <a:cubicBezTo>
                      <a:pt x="114480" y="48016"/>
                      <a:pt x="98058" y="50256"/>
                      <a:pt x="82572" y="57837"/>
                    </a:cubicBezTo>
                    <a:cubicBezTo>
                      <a:pt x="66983" y="65468"/>
                      <a:pt x="53773" y="77804"/>
                      <a:pt x="42817" y="95663"/>
                    </a:cubicBezTo>
                    <a:cubicBezTo>
                      <a:pt x="38464" y="101996"/>
                      <a:pt x="33597" y="104274"/>
                      <a:pt x="29191" y="104858"/>
                    </a:cubicBezTo>
                    <a:cubicBezTo>
                      <a:pt x="24243" y="105516"/>
                      <a:pt x="18309" y="104189"/>
                      <a:pt x="12755" y="100639"/>
                    </a:cubicBezTo>
                    <a:cubicBezTo>
                      <a:pt x="1622" y="93525"/>
                      <a:pt x="-3231" y="81465"/>
                      <a:pt x="2284" y="69655"/>
                    </a:cubicBezTo>
                    <a:cubicBezTo>
                      <a:pt x="14146" y="51579"/>
                      <a:pt x="26058" y="34940"/>
                      <a:pt x="44370" y="22287"/>
                    </a:cubicBezTo>
                    <a:cubicBezTo>
                      <a:pt x="62609" y="9680"/>
                      <a:pt x="88812" y="0"/>
                      <a:pt x="130635" y="0"/>
                    </a:cubicBezTo>
                    <a:close/>
                  </a:path>
                </a:pathLst>
              </a:custGeom>
              <a:solidFill>
                <a:schemeClr val="bg1"/>
              </a:solidFill>
              <a:ln w="18479" cap="flat">
                <a:noFill/>
                <a:prstDash val="solid"/>
                <a:miter/>
              </a:ln>
            </p:spPr>
            <p:txBody>
              <a:bodyPr rtlCol="0" anchor="ctr"/>
              <a:lstStyle/>
              <a:p>
                <a:endParaRPr lang="fr-CA"/>
              </a:p>
            </p:txBody>
          </p:sp>
        </p:grpSp>
      </p:grpSp>
      <p:pic>
        <p:nvPicPr>
          <p:cNvPr id="5" name="Graphique 4">
            <a:extLst>
              <a:ext uri="{FF2B5EF4-FFF2-40B4-BE49-F238E27FC236}">
                <a16:creationId xmlns:a16="http://schemas.microsoft.com/office/drawing/2014/main" id="{4EE5D742-50E6-9C4A-BA4C-5CCFFAFD70E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636" t="35801" r="10402" b="21376"/>
          <a:stretch/>
        </p:blipFill>
        <p:spPr>
          <a:xfrm>
            <a:off x="-13253" y="5221357"/>
            <a:ext cx="2597427" cy="1636643"/>
          </a:xfrm>
          <a:prstGeom prst="rect">
            <a:avLst/>
          </a:prstGeom>
        </p:spPr>
      </p:pic>
    </p:spTree>
    <p:extLst>
      <p:ext uri="{BB962C8B-B14F-4D97-AF65-F5344CB8AC3E}">
        <p14:creationId xmlns:p14="http://schemas.microsoft.com/office/powerpoint/2010/main" val="422290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our ou contre">
    <p:bg>
      <p:bgPr>
        <a:solidFill>
          <a:schemeClr val="accent2"/>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2616" y="-1179"/>
            <a:ext cx="6081565" cy="6862354"/>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 name="connsiteX0" fmla="*/ 365 w 16601295"/>
              <a:gd name="connsiteY0" fmla="*/ 0 h 13741431"/>
              <a:gd name="connsiteX1" fmla="*/ 10409806 w 16601295"/>
              <a:gd name="connsiteY1" fmla="*/ 2361 h 13741431"/>
              <a:gd name="connsiteX2" fmla="*/ 16601295 w 16601295"/>
              <a:gd name="connsiteY2" fmla="*/ 13741431 h 13741431"/>
              <a:gd name="connsiteX3" fmla="*/ 7138 w 16601295"/>
              <a:gd name="connsiteY3" fmla="*/ 13741431 h 13741431"/>
              <a:gd name="connsiteX4" fmla="*/ 365 w 16601295"/>
              <a:gd name="connsiteY4" fmla="*/ 0 h 1374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1295" h="13741431">
                <a:moveTo>
                  <a:pt x="365" y="0"/>
                </a:moveTo>
                <a:lnTo>
                  <a:pt x="10409806" y="2361"/>
                </a:lnTo>
                <a:lnTo>
                  <a:pt x="16601295" y="13741431"/>
                </a:lnTo>
                <a:lnTo>
                  <a:pt x="7138" y="13741431"/>
                </a:lnTo>
                <a:cubicBezTo>
                  <a:pt x="9711" y="9163073"/>
                  <a:pt x="-2208" y="4578358"/>
                  <a:pt x="365" y="0"/>
                </a:cubicBezTo>
                <a:close/>
              </a:path>
            </a:pathLst>
          </a:custGeom>
          <a:solidFill>
            <a:srgbClr val="EF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1663832"/>
            <a:ext cx="5212080" cy="4114800"/>
          </a:xfrm>
        </p:spPr>
        <p:txBody>
          <a:bodyPr anchor="t"/>
          <a:lstStyle>
            <a:lvl1pPr>
              <a:defRPr sz="4000" b="1">
                <a:solidFill>
                  <a:schemeClr val="accent1"/>
                </a:solidFill>
              </a:defRPr>
            </a:lvl1pPr>
            <a:lvl2pPr marL="0" indent="0">
              <a:buFont typeface="Arial" panose="020B0604020202020204" pitchFamily="34" charset="0"/>
              <a:buNone/>
              <a:defRPr sz="2400">
                <a:solidFill>
                  <a:schemeClr val="bg1"/>
                </a:solidFill>
              </a:defRPr>
            </a:lvl2pPr>
            <a:lvl3pPr marL="320040" indent="-320040">
              <a:buSzPct val="75000"/>
              <a:buFontTx/>
              <a:buBlip>
                <a:blip r:embed="rId2">
                  <a:extLst>
                    <a:ext uri="{96DAC541-7B7A-43D3-8B79-37D633B846F1}">
                      <asvg:svgBlip xmlns:asvg="http://schemas.microsoft.com/office/drawing/2016/SVG/main" r:embed="rId3"/>
                    </a:ext>
                  </a:extLst>
                </a:blip>
              </a:buBlip>
              <a:defRPr sz="2400">
                <a:solidFill>
                  <a:schemeClr val="bg1"/>
                </a:solidFill>
              </a:defRPr>
            </a:lvl3pPr>
            <a:lvl4pPr marL="685800" indent="-320040">
              <a:defRPr sz="2000">
                <a:solidFill>
                  <a:schemeClr val="bg1"/>
                </a:solidFill>
              </a:defRPr>
            </a:lvl4pPr>
            <a:lvl5pPr marL="1024128" indent="-347472">
              <a:buClrTx/>
              <a:buFont typeface="Police système"/>
              <a:buChar char="–"/>
              <a:defRPr sz="2000" b="0">
                <a:solidFill>
                  <a:schemeClr val="bg1"/>
                </a:solidFill>
              </a:defRPr>
            </a:lvl5pPr>
            <a:lvl6pPr marL="0" indent="0">
              <a:buNone/>
              <a:defRPr sz="2400" b="1">
                <a:solidFill>
                  <a:schemeClr val="bg1"/>
                </a:solidFill>
              </a:defRPr>
            </a:lvl6pPr>
            <a:lvl7pPr>
              <a:defRPr sz="2400">
                <a:solidFill>
                  <a:schemeClr val="bg1"/>
                </a:solidFill>
              </a:defRPr>
            </a:lvl7pPr>
            <a:lvl8pPr>
              <a:defRPr sz="2400">
                <a:solidFill>
                  <a:schemeClr val="bg1"/>
                </a:solidFill>
              </a:defRPr>
            </a:lvl8pPr>
            <a:lvl9pPr>
              <a:defRPr sz="240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1432710"/>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accent2"/>
                </a:solidFill>
              </a:rPr>
              <a:t>Pour ou contre ?</a:t>
            </a:r>
          </a:p>
        </p:txBody>
      </p:sp>
      <p:grpSp>
        <p:nvGrpSpPr>
          <p:cNvPr id="11" name="Groupe 10">
            <a:extLst>
              <a:ext uri="{FF2B5EF4-FFF2-40B4-BE49-F238E27FC236}">
                <a16:creationId xmlns:a16="http://schemas.microsoft.com/office/drawing/2014/main" id="{0912853A-FB42-214F-A06B-26674B1ADCB5}"/>
              </a:ext>
            </a:extLst>
          </p:cNvPr>
          <p:cNvGrpSpPr/>
          <p:nvPr userDrawn="1"/>
        </p:nvGrpSpPr>
        <p:grpSpPr>
          <a:xfrm>
            <a:off x="882650" y="3789384"/>
            <a:ext cx="3785971" cy="2015068"/>
            <a:chOff x="882650" y="3777391"/>
            <a:chExt cx="3436005"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882650"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5" name="Ellipse 14">
              <a:extLst>
                <a:ext uri="{FF2B5EF4-FFF2-40B4-BE49-F238E27FC236}">
                  <a16:creationId xmlns:a16="http://schemas.microsoft.com/office/drawing/2014/main" id="{17B5A25A-2CD5-6846-AFBE-E16E41C4740F}"/>
                </a:ext>
              </a:extLst>
            </p:cNvPr>
            <p:cNvSpPr>
              <a:spLocks noChangeAspect="1"/>
            </p:cNvSpPr>
            <p:nvPr userDrawn="1"/>
          </p:nvSpPr>
          <p:spPr>
            <a:xfrm>
              <a:off x="2489855"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7" name="Graphique 6">
              <a:extLst>
                <a:ext uri="{FF2B5EF4-FFF2-40B4-BE49-F238E27FC236}">
                  <a16:creationId xmlns:a16="http://schemas.microsoft.com/office/drawing/2014/main" id="{40601F9F-B18A-4B4A-8C91-FCB81BA0B8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0950" y="4145691"/>
              <a:ext cx="952500" cy="952500"/>
            </a:xfrm>
            <a:prstGeom prst="rect">
              <a:avLst/>
            </a:prstGeom>
          </p:spPr>
        </p:pic>
        <p:pic>
          <p:nvPicPr>
            <p:cNvPr id="24" name="Graphique 23">
              <a:extLst>
                <a:ext uri="{FF2B5EF4-FFF2-40B4-BE49-F238E27FC236}">
                  <a16:creationId xmlns:a16="http://schemas.microsoft.com/office/drawing/2014/main" id="{A63C412E-6BC5-9B44-A7E1-9899A23408C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flipV="1">
              <a:off x="3035955" y="4253641"/>
              <a:ext cx="952500" cy="952500"/>
            </a:xfrm>
            <a:prstGeom prst="rect">
              <a:avLst/>
            </a:prstGeom>
          </p:spPr>
        </p:pic>
      </p:grpSp>
      <p:pic>
        <p:nvPicPr>
          <p:cNvPr id="30" name="Graphique 29">
            <a:extLst>
              <a:ext uri="{FF2B5EF4-FFF2-40B4-BE49-F238E27FC236}">
                <a16:creationId xmlns:a16="http://schemas.microsoft.com/office/drawing/2014/main" id="{3F846632-9D28-EE45-871A-958520E9123D}"/>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8425" t="30488" r="11680" b="17017"/>
          <a:stretch/>
        </p:blipFill>
        <p:spPr>
          <a:xfrm flipH="1">
            <a:off x="9024729" y="4479235"/>
            <a:ext cx="3167271" cy="2378766"/>
          </a:xfrm>
          <a:prstGeom prst="rect">
            <a:avLst/>
          </a:prstGeom>
        </p:spPr>
      </p:pic>
    </p:spTree>
    <p:extLst>
      <p:ext uri="{BB962C8B-B14F-4D97-AF65-F5344CB8AC3E}">
        <p14:creationId xmlns:p14="http://schemas.microsoft.com/office/powerpoint/2010/main" val="253154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éparateur / Questions">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D3D1957E-2AC0-3343-B863-C817A7B52E1A}"/>
              </a:ext>
            </a:extLst>
          </p:cNvPr>
          <p:cNvSpPr>
            <a:spLocks noGrp="1"/>
          </p:cNvSpPr>
          <p:nvPr>
            <p:ph type="pic" sz="quarter" idx="13" hasCustomPrompt="1"/>
          </p:nvPr>
        </p:nvSpPr>
        <p:spPr>
          <a:xfrm>
            <a:off x="5771312" y="668595"/>
            <a:ext cx="5978236" cy="6189406"/>
          </a:xfrm>
        </p:spPr>
        <p:txBody>
          <a:bodyPr/>
          <a:lstStyle>
            <a:lvl1pPr>
              <a:defRPr sz="1600"/>
            </a:lvl1pPr>
          </a:lstStyle>
          <a:p>
            <a:r>
              <a:rPr lang="fr-CA"/>
              <a:t>Cliquez sur l’icône au centre de la boîte pour insérer une image</a:t>
            </a:r>
          </a:p>
        </p:txBody>
      </p:sp>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4705523"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54824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ssources">
    <p:bg>
      <p:bgPr>
        <a:solidFill>
          <a:schemeClr val="accent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35661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5" name="Image 4">
            <a:extLst>
              <a:ext uri="{FF2B5EF4-FFF2-40B4-BE49-F238E27FC236}">
                <a16:creationId xmlns:a16="http://schemas.microsoft.com/office/drawing/2014/main" id="{D9F0B60A-057F-B747-B5B9-9085DE70F6DA}"/>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2894341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rédits / remerciements">
    <p:bg>
      <p:bgPr>
        <a:solidFill>
          <a:schemeClr val="accent2"/>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3077497" y="685800"/>
            <a:ext cx="5486400" cy="5486400"/>
          </a:xfrm>
        </p:spPr>
        <p:txBody>
          <a:bodyPr anchor="ctr"/>
          <a:lstStyle>
            <a:lvl1pPr>
              <a:spcBef>
                <a:spcPts val="600"/>
              </a:spcBef>
              <a:defRPr sz="2000">
                <a:solidFill>
                  <a:schemeClr val="bg1"/>
                </a:solidFill>
              </a:defRPr>
            </a:lvl1pPr>
            <a:lvl2pPr>
              <a:spcBef>
                <a:spcPts val="600"/>
              </a:spcBef>
              <a:defRPr sz="2000">
                <a:solidFill>
                  <a:schemeClr val="bg1"/>
                </a:solidFill>
              </a:defRPr>
            </a:lvl2pPr>
            <a:lvl3pPr>
              <a:spcBef>
                <a:spcPts val="600"/>
              </a:spcBef>
              <a:defRPr sz="1800">
                <a:solidFill>
                  <a:schemeClr val="bg1"/>
                </a:solidFill>
              </a:defRPr>
            </a:lvl3pPr>
            <a:lvl4pPr>
              <a:spcBef>
                <a:spcPts val="600"/>
              </a:spcBef>
              <a:defRPr sz="1800">
                <a:solidFill>
                  <a:schemeClr val="bg1"/>
                </a:solidFill>
              </a:defRPr>
            </a:lvl4pPr>
            <a:lvl5pPr>
              <a:spcBef>
                <a:spcPts val="600"/>
              </a:spcBef>
              <a:defRPr sz="2000">
                <a:solidFill>
                  <a:schemeClr val="bg1"/>
                </a:solidFill>
              </a:defRPr>
            </a:lvl5pPr>
            <a:lvl6pPr>
              <a:spcBef>
                <a:spcPts val="600"/>
              </a:spcBef>
              <a:defRPr sz="2000">
                <a:solidFill>
                  <a:schemeClr val="bg1"/>
                </a:solidFill>
              </a:defRPr>
            </a:lvl6pPr>
            <a:lvl7pPr>
              <a:spcBef>
                <a:spcPts val="600"/>
              </a:spcBef>
              <a:defRPr sz="2000">
                <a:solidFill>
                  <a:schemeClr val="bg1"/>
                </a:solidFill>
              </a:defRPr>
            </a:lvl7pPr>
            <a:lvl8pPr>
              <a:spcBef>
                <a:spcPts val="600"/>
              </a:spcBef>
              <a:defRPr sz="2000"/>
            </a:lvl8pPr>
            <a:lvl9pPr>
              <a:spcBef>
                <a:spcPts val="600"/>
              </a:spcBef>
              <a:defRPr sz="28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pour une image  6">
            <a:extLst>
              <a:ext uri="{FF2B5EF4-FFF2-40B4-BE49-F238E27FC236}">
                <a16:creationId xmlns:a16="http://schemas.microsoft.com/office/drawing/2014/main" id="{2598596F-BBE9-9F43-9B89-58B686EFD446}"/>
              </a:ext>
            </a:extLst>
          </p:cNvPr>
          <p:cNvSpPr>
            <a:spLocks noGrp="1"/>
          </p:cNvSpPr>
          <p:nvPr>
            <p:ph type="pic" sz="quarter" idx="13" hasCustomPrompt="1"/>
          </p:nvPr>
        </p:nvSpPr>
        <p:spPr>
          <a:xfrm>
            <a:off x="882650" y="68580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0" name="Espace réservé pour une image  6">
            <a:extLst>
              <a:ext uri="{FF2B5EF4-FFF2-40B4-BE49-F238E27FC236}">
                <a16:creationId xmlns:a16="http://schemas.microsoft.com/office/drawing/2014/main" id="{D6143308-FB11-424C-82AA-9DCC56FFE582}"/>
              </a:ext>
            </a:extLst>
          </p:cNvPr>
          <p:cNvSpPr>
            <a:spLocks noGrp="1"/>
          </p:cNvSpPr>
          <p:nvPr>
            <p:ph type="pic" sz="quarter" idx="15" hasCustomPrompt="1"/>
          </p:nvPr>
        </p:nvSpPr>
        <p:spPr>
          <a:xfrm>
            <a:off x="882650" y="260604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1" name="Espace réservé pour une image  6">
            <a:extLst>
              <a:ext uri="{FF2B5EF4-FFF2-40B4-BE49-F238E27FC236}">
                <a16:creationId xmlns:a16="http://schemas.microsoft.com/office/drawing/2014/main" id="{B4841C60-64FE-E642-BCEA-4B735500564F}"/>
              </a:ext>
            </a:extLst>
          </p:cNvPr>
          <p:cNvSpPr>
            <a:spLocks noGrp="1"/>
          </p:cNvSpPr>
          <p:nvPr>
            <p:ph type="pic" sz="quarter" idx="16" hasCustomPrompt="1"/>
          </p:nvPr>
        </p:nvSpPr>
        <p:spPr>
          <a:xfrm>
            <a:off x="882650" y="4526280"/>
            <a:ext cx="1645920" cy="1645920"/>
          </a:xfrm>
        </p:spPr>
        <p:txBody>
          <a:bodyPr/>
          <a:lstStyle>
            <a:lvl1pPr>
              <a:defRPr sz="1600">
                <a:solidFill>
                  <a:schemeClr val="bg1"/>
                </a:solidFill>
              </a:defRPr>
            </a:lvl1pPr>
          </a:lstStyle>
          <a:p>
            <a:r>
              <a:rPr lang="fr-CA"/>
              <a:t>Cliquez sur l’icône au centre de la boîte pour insérer le logo</a:t>
            </a:r>
          </a:p>
        </p:txBody>
      </p:sp>
      <p:pic>
        <p:nvPicPr>
          <p:cNvPr id="6" name="Image 5">
            <a:extLst>
              <a:ext uri="{FF2B5EF4-FFF2-40B4-BE49-F238E27FC236}">
                <a16:creationId xmlns:a16="http://schemas.microsoft.com/office/drawing/2014/main" id="{D7E6D27C-A9CF-704B-A160-1A92A7684C6D}"/>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140225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go et slogan / finale">
    <p:spTree>
      <p:nvGrpSpPr>
        <p:cNvPr id="1" name=""/>
        <p:cNvGrpSpPr/>
        <p:nvPr/>
      </p:nvGrpSpPr>
      <p:grpSpPr>
        <a:xfrm>
          <a:off x="0" y="0"/>
          <a:ext cx="0" cy="0"/>
          <a:chOff x="0" y="0"/>
          <a:chExt cx="0" cy="0"/>
        </a:xfrm>
      </p:grpSpPr>
      <p:pic>
        <p:nvPicPr>
          <p:cNvPr id="4" name="Image 3" descr="Une image contenant Police, logo, Graphique, capture d’écran&#10;&#10;Le contenu généré par l’IA peut être incorrect.">
            <a:extLst>
              <a:ext uri="{FF2B5EF4-FFF2-40B4-BE49-F238E27FC236}">
                <a16:creationId xmlns:a16="http://schemas.microsoft.com/office/drawing/2014/main" id="{23DAC18F-4B9D-3D38-674B-914900CB52A3}"/>
              </a:ext>
            </a:extLst>
          </p:cNvPr>
          <p:cNvPicPr>
            <a:picLocks noChangeAspect="1"/>
          </p:cNvPicPr>
          <p:nvPr userDrawn="1"/>
        </p:nvPicPr>
        <p:blipFill>
          <a:blip r:embed="rId2"/>
          <a:stretch>
            <a:fillRect/>
          </a:stretch>
        </p:blipFill>
        <p:spPr>
          <a:xfrm>
            <a:off x="539151" y="2075011"/>
            <a:ext cx="11113698" cy="3056267"/>
          </a:xfrm>
          <a:prstGeom prst="rect">
            <a:avLst/>
          </a:prstGeom>
        </p:spPr>
      </p:pic>
    </p:spTree>
    <p:extLst>
      <p:ext uri="{BB962C8B-B14F-4D97-AF65-F5344CB8AC3E}">
        <p14:creationId xmlns:p14="http://schemas.microsoft.com/office/powerpoint/2010/main" val="370516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go et médias sociaux / visuels">
    <p:bg>
      <p:bgPr>
        <a:solidFill>
          <a:schemeClr val="accent3">
            <a:alpha val="25000"/>
          </a:schemeClr>
        </a:solidFill>
        <a:effectLst/>
      </p:bgPr>
    </p:bg>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5"/>
          <a:stretch>
            <a:fillRect/>
          </a:stretch>
        </p:blipFill>
        <p:spPr>
          <a:xfrm>
            <a:off x="9580632" y="5937409"/>
            <a:ext cx="1990399" cy="374904"/>
          </a:xfrm>
          <a:prstGeom prst="rect">
            <a:avLst/>
          </a:prstGeom>
        </p:spPr>
      </p:pic>
      <p:pic>
        <p:nvPicPr>
          <p:cNvPr id="6" name="Image 5">
            <a:extLst>
              <a:ext uri="{FF2B5EF4-FFF2-40B4-BE49-F238E27FC236}">
                <a16:creationId xmlns:a16="http://schemas.microsoft.com/office/drawing/2014/main" id="{F120806A-F03F-CB41-B2A3-41144938796B}"/>
              </a:ext>
            </a:extLst>
          </p:cNvPr>
          <p:cNvPicPr>
            <a:picLocks noChangeAspect="1"/>
          </p:cNvPicPr>
          <p:nvPr userDrawn="1"/>
        </p:nvPicPr>
        <p:blipFill rotWithShape="1">
          <a:blip r:embed="rId6"/>
          <a:srcRect l="642" r="857"/>
          <a:stretch/>
        </p:blipFill>
        <p:spPr>
          <a:xfrm>
            <a:off x="6417032" y="896158"/>
            <a:ext cx="1506886" cy="1280160"/>
          </a:xfrm>
          <a:prstGeom prst="rect">
            <a:avLst/>
          </a:prstGeom>
          <a:ln w="38100">
            <a:solidFill>
              <a:schemeClr val="accent2"/>
            </a:solidFill>
            <a:miter lim="800000"/>
          </a:ln>
        </p:spPr>
      </p:pic>
      <p:pic>
        <p:nvPicPr>
          <p:cNvPr id="22" name="Image 21">
            <a:extLst>
              <a:ext uri="{FF2B5EF4-FFF2-40B4-BE49-F238E27FC236}">
                <a16:creationId xmlns:a16="http://schemas.microsoft.com/office/drawing/2014/main" id="{931FF124-5BA3-A34F-A3A4-36DFF648DE67}"/>
              </a:ext>
            </a:extLst>
          </p:cNvPr>
          <p:cNvPicPr>
            <a:picLocks noChangeAspect="1"/>
          </p:cNvPicPr>
          <p:nvPr userDrawn="1"/>
        </p:nvPicPr>
        <p:blipFill>
          <a:blip r:embed="rId7"/>
          <a:stretch>
            <a:fillRect/>
          </a:stretch>
        </p:blipFill>
        <p:spPr>
          <a:xfrm>
            <a:off x="6417032" y="2504224"/>
            <a:ext cx="1508760" cy="1159542"/>
          </a:xfrm>
          <a:prstGeom prst="rect">
            <a:avLst/>
          </a:prstGeom>
          <a:ln w="38100">
            <a:solidFill>
              <a:schemeClr val="accent2"/>
            </a:solidFill>
            <a:miter lim="800000"/>
          </a:ln>
        </p:spPr>
      </p:pic>
      <p:pic>
        <p:nvPicPr>
          <p:cNvPr id="24" name="Image 23">
            <a:extLst>
              <a:ext uri="{FF2B5EF4-FFF2-40B4-BE49-F238E27FC236}">
                <a16:creationId xmlns:a16="http://schemas.microsoft.com/office/drawing/2014/main" id="{75F1DF49-12DA-F14D-9586-37C4AABA3B46}"/>
              </a:ext>
            </a:extLst>
          </p:cNvPr>
          <p:cNvPicPr>
            <a:picLocks noChangeAspect="1"/>
          </p:cNvPicPr>
          <p:nvPr userDrawn="1"/>
        </p:nvPicPr>
        <p:blipFill>
          <a:blip r:embed="rId8"/>
          <a:stretch>
            <a:fillRect/>
          </a:stretch>
        </p:blipFill>
        <p:spPr>
          <a:xfrm>
            <a:off x="6417032" y="3991671"/>
            <a:ext cx="1508760" cy="1443298"/>
          </a:xfrm>
          <a:prstGeom prst="rect">
            <a:avLst/>
          </a:prstGeom>
          <a:ln w="38100">
            <a:solidFill>
              <a:schemeClr val="accent2"/>
            </a:solidFill>
            <a:miter lim="800000"/>
          </a:ln>
        </p:spPr>
      </p:pic>
      <p:grpSp>
        <p:nvGrpSpPr>
          <p:cNvPr id="29" name="Groupe 28">
            <a:extLst>
              <a:ext uri="{FF2B5EF4-FFF2-40B4-BE49-F238E27FC236}">
                <a16:creationId xmlns:a16="http://schemas.microsoft.com/office/drawing/2014/main" id="{C2795DB5-B5E1-E948-89BA-A23D24BDC0D2}"/>
              </a:ext>
            </a:extLst>
          </p:cNvPr>
          <p:cNvGrpSpPr/>
          <p:nvPr userDrawn="1"/>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userDrawn="1"/>
          </p:nvPicPr>
          <p:blipFill rotWithShape="1">
            <a:blip r:embed="rId9"/>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10"/>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8384373" y="1382350"/>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8384373" y="2930107"/>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2">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8384373" y="4559432"/>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3">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7636735" y="2767403"/>
            <a:ext cx="633224" cy="633184"/>
            <a:chOff x="539551" y="2747719"/>
            <a:chExt cx="1689499" cy="1689393"/>
          </a:xfrm>
        </p:grpSpPr>
        <p:sp>
          <p:nvSpPr>
            <p:cNvPr id="10" name="Oval 18">
              <a:hlinkClick r:id="rId12"/>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7636735" y="1219646"/>
            <a:ext cx="633224" cy="633184"/>
            <a:chOff x="2675683" y="2747719"/>
            <a:chExt cx="1689500" cy="1689393"/>
          </a:xfrm>
        </p:grpSpPr>
        <p:sp>
          <p:nvSpPr>
            <p:cNvPr id="12" name="Oval 24">
              <a:hlinkClick r:id="rId11"/>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7636735" y="4396728"/>
            <a:ext cx="633224" cy="633184"/>
            <a:chOff x="7305431" y="4396728"/>
            <a:chExt cx="633224" cy="633184"/>
          </a:xfrm>
        </p:grpSpPr>
        <p:sp>
          <p:nvSpPr>
            <p:cNvPr id="41" name="Oval 24">
              <a:hlinkClick r:id="rId13"/>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314853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ogo et médias sociaux">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E77E0D27-9C11-C34D-994D-832E0380B416}"/>
              </a:ext>
            </a:extLst>
          </p:cNvPr>
          <p:cNvGrpSpPr/>
          <p:nvPr userDrawn="1"/>
        </p:nvGrpSpPr>
        <p:grpSpPr>
          <a:xfrm>
            <a:off x="8027504" y="4421281"/>
            <a:ext cx="778566" cy="778517"/>
            <a:chOff x="539551" y="595462"/>
            <a:chExt cx="1689499" cy="1689393"/>
          </a:xfrm>
        </p:grpSpPr>
        <p:sp>
          <p:nvSpPr>
            <p:cNvPr id="7" name="Oval 3">
              <a:hlinkClick r:id="rId2"/>
              <a:extLst>
                <a:ext uri="{FF2B5EF4-FFF2-40B4-BE49-F238E27FC236}">
                  <a16:creationId xmlns:a16="http://schemas.microsoft.com/office/drawing/2014/main" id="{5CD7F6F3-9495-1A44-8903-B0EA1EB02823}"/>
                </a:ext>
              </a:extLst>
            </p:cNvPr>
            <p:cNvSpPr>
              <a:spLocks/>
            </p:cNvSpPr>
            <p:nvPr userDrawn="1"/>
          </p:nvSpPr>
          <p:spPr bwMode="auto">
            <a:xfrm>
              <a:off x="539551" y="595462"/>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9" name="AutoShape 4">
              <a:extLst>
                <a:ext uri="{FF2B5EF4-FFF2-40B4-BE49-F238E27FC236}">
                  <a16:creationId xmlns:a16="http://schemas.microsoft.com/office/drawing/2014/main" id="{9FE60C1F-FC23-EE47-A4E4-52EAE7461A9E}"/>
                </a:ext>
              </a:extLst>
            </p:cNvPr>
            <p:cNvSpPr>
              <a:spLocks/>
            </p:cNvSpPr>
            <p:nvPr userDrawn="1"/>
          </p:nvSpPr>
          <p:spPr bwMode="auto">
            <a:xfrm>
              <a:off x="1195905" y="1082878"/>
              <a:ext cx="379499" cy="722256"/>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6460015" y="4421281"/>
            <a:ext cx="778566" cy="778517"/>
            <a:chOff x="539551" y="2747719"/>
            <a:chExt cx="1689499" cy="1689393"/>
          </a:xfrm>
        </p:grpSpPr>
        <p:sp>
          <p:nvSpPr>
            <p:cNvPr id="10" name="Oval 18">
              <a:hlinkClick r:id="rId3"/>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8" name="Groupe 17">
            <a:extLst>
              <a:ext uri="{FF2B5EF4-FFF2-40B4-BE49-F238E27FC236}">
                <a16:creationId xmlns:a16="http://schemas.microsoft.com/office/drawing/2014/main" id="{E4A9FAEC-DFEB-7D48-933D-AD3922879059}"/>
              </a:ext>
            </a:extLst>
          </p:cNvPr>
          <p:cNvGrpSpPr/>
          <p:nvPr userDrawn="1"/>
        </p:nvGrpSpPr>
        <p:grpSpPr>
          <a:xfrm>
            <a:off x="3325039" y="4421281"/>
            <a:ext cx="778566" cy="778517"/>
            <a:chOff x="8915400" y="2747719"/>
            <a:chExt cx="1689500" cy="1689393"/>
          </a:xfrm>
        </p:grpSpPr>
        <p:sp>
          <p:nvSpPr>
            <p:cNvPr id="15" name="Oval 24">
              <a:hlinkClick r:id="rId4"/>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21750" y="3254015"/>
              <a:ext cx="676800" cy="676800"/>
            </a:xfrm>
            <a:prstGeom prst="rect">
              <a:avLst/>
            </a:prstGeom>
          </p:spPr>
        </p:pic>
      </p:grpSp>
      <p:grpSp>
        <p:nvGrpSpPr>
          <p:cNvPr id="20" name="Groupe 19">
            <a:extLst>
              <a:ext uri="{FF2B5EF4-FFF2-40B4-BE49-F238E27FC236}">
                <a16:creationId xmlns:a16="http://schemas.microsoft.com/office/drawing/2014/main" id="{CCF2378C-2C04-8F4A-B1CE-C714C736C489}"/>
              </a:ext>
            </a:extLst>
          </p:cNvPr>
          <p:cNvGrpSpPr/>
          <p:nvPr userDrawn="1"/>
        </p:nvGrpSpPr>
        <p:grpSpPr>
          <a:xfrm>
            <a:off x="4892527" y="4421281"/>
            <a:ext cx="778566" cy="778517"/>
            <a:chOff x="2675683" y="2747719"/>
            <a:chExt cx="1689500" cy="1689393"/>
          </a:xfrm>
        </p:grpSpPr>
        <p:sp>
          <p:nvSpPr>
            <p:cNvPr id="21" name="Oval 24">
              <a:hlinkClick r:id="rId7"/>
              <a:extLst>
                <a:ext uri="{FF2B5EF4-FFF2-40B4-BE49-F238E27FC236}">
                  <a16:creationId xmlns:a16="http://schemas.microsoft.com/office/drawing/2014/main" id="{A9C9FCAC-74A2-3E4F-989E-CD693EBC085F}"/>
                </a:ext>
              </a:extLst>
            </p:cNvPr>
            <p:cNvSpPr>
              <a:spLocks/>
            </p:cNvSpPr>
            <p:nvPr userDrawn="1"/>
          </p:nvSpPr>
          <p:spPr bwMode="auto">
            <a:xfrm>
              <a:off x="2675683"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2" name="AutoShape 25">
              <a:extLst>
                <a:ext uri="{FF2B5EF4-FFF2-40B4-BE49-F238E27FC236}">
                  <a16:creationId xmlns:a16="http://schemas.microsoft.com/office/drawing/2014/main" id="{C4B982B4-7082-BD4E-A3A4-F90E94BF91FB}"/>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pic>
        <p:nvPicPr>
          <p:cNvPr id="23" name="Image 22">
            <a:extLst>
              <a:ext uri="{FF2B5EF4-FFF2-40B4-BE49-F238E27FC236}">
                <a16:creationId xmlns:a16="http://schemas.microsoft.com/office/drawing/2014/main" id="{BAD89500-2EC8-4743-84D1-917AB1E40597}"/>
              </a:ext>
            </a:extLst>
          </p:cNvPr>
          <p:cNvPicPr>
            <a:picLocks noChangeAspect="1"/>
          </p:cNvPicPr>
          <p:nvPr userDrawn="1"/>
        </p:nvPicPr>
        <p:blipFill rotWithShape="1">
          <a:blip r:embed="rId8"/>
          <a:srcRect r="49454"/>
          <a:stretch/>
        </p:blipFill>
        <p:spPr>
          <a:xfrm>
            <a:off x="2803717" y="422703"/>
            <a:ext cx="6584566" cy="4016775"/>
          </a:xfrm>
          <a:prstGeom prst="rect">
            <a:avLst/>
          </a:prstGeom>
        </p:spPr>
      </p:pic>
      <p:sp>
        <p:nvSpPr>
          <p:cNvPr id="24" name="Rectangle 23">
            <a:extLst>
              <a:ext uri="{FF2B5EF4-FFF2-40B4-BE49-F238E27FC236}">
                <a16:creationId xmlns:a16="http://schemas.microsoft.com/office/drawing/2014/main" id="{0EA3CC50-52A1-B040-8E6C-7601EFC69480}"/>
              </a:ext>
            </a:extLst>
          </p:cNvPr>
          <p:cNvSpPr/>
          <p:nvPr userDrawn="1"/>
        </p:nvSpPr>
        <p:spPr>
          <a:xfrm>
            <a:off x="129288" y="146079"/>
            <a:ext cx="6096000" cy="1200329"/>
          </a:xfrm>
          <a:prstGeom prst="rect">
            <a:avLst/>
          </a:prstGeom>
          <a:solidFill>
            <a:srgbClr val="FFFF00"/>
          </a:solidFill>
        </p:spPr>
        <p:txBody>
          <a:bodyPr>
            <a:spAutoFit/>
          </a:bodyPr>
          <a:lstStyle/>
          <a:p>
            <a:pPr algn="ctr">
              <a:buFont typeface="+mj-lt"/>
              <a:buNone/>
            </a:pPr>
            <a:r>
              <a:rPr lang="fr-CA" sz="1800" b="0" i="0" u="none" strike="noStrike">
                <a:solidFill>
                  <a:srgbClr val="000000"/>
                </a:solidFill>
                <a:effectLst/>
                <a:latin typeface="Calibri" panose="020F0502020204030204" pitchFamily="34" charset="0"/>
              </a:rPr>
              <a:t>Diapo avec logo et site web : Logo + </a:t>
            </a:r>
            <a:r>
              <a:rPr lang="fr-CA" sz="1800" b="0" i="0" u="sng" strike="noStrike">
                <a:solidFill>
                  <a:srgbClr val="0563C1"/>
                </a:solidFill>
                <a:effectLst/>
                <a:latin typeface="Calibri" panose="020F0502020204030204" pitchFamily="34" charset="0"/>
                <a:hlinkClick r:id="rId9"/>
              </a:rPr>
              <a:t>educationjuridique.ca</a:t>
            </a:r>
            <a:endParaRPr lang="fr-CA"/>
          </a:p>
          <a:p>
            <a:pPr algn="ctr"/>
            <a:r>
              <a:rPr lang="fr-CA"/>
              <a:t>https://</a:t>
            </a:r>
            <a:r>
              <a:rPr lang="fr-CA" err="1"/>
              <a:t>www.educationjuridique.ca</a:t>
            </a:r>
            <a:r>
              <a:rPr lang="fr-CA"/>
              <a:t>/</a:t>
            </a:r>
            <a:r>
              <a:rPr lang="fr-CA" err="1"/>
              <a:t>fr</a:t>
            </a:r>
            <a:r>
              <a:rPr lang="fr-CA"/>
              <a:t>/</a:t>
            </a:r>
            <a:br>
              <a:rPr lang="fr-CA"/>
            </a:br>
            <a:endParaRPr lang="fr-CA"/>
          </a:p>
          <a:p>
            <a:pPr algn="ctr"/>
            <a:r>
              <a:rPr lang="fr-CA" b="1">
                <a:solidFill>
                  <a:srgbClr val="FF0000"/>
                </a:solidFill>
              </a:rPr>
              <a:t>ATTENTE LOGO. MISE EN PAGE À FINALISER</a:t>
            </a:r>
          </a:p>
        </p:txBody>
      </p:sp>
    </p:spTree>
    <p:extLst>
      <p:ext uri="{BB962C8B-B14F-4D97-AF65-F5344CB8AC3E}">
        <p14:creationId xmlns:p14="http://schemas.microsoft.com/office/powerpoint/2010/main" val="183846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us">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5" name="Espace réservé du texte 7">
            <a:extLst>
              <a:ext uri="{FF2B5EF4-FFF2-40B4-BE49-F238E27FC236}">
                <a16:creationId xmlns:a16="http://schemas.microsoft.com/office/drawing/2014/main" id="{58269A95-E500-BF4A-B3EA-FB48D1C1CE77}"/>
              </a:ext>
            </a:extLst>
          </p:cNvPr>
          <p:cNvSpPr>
            <a:spLocks noGrp="1"/>
          </p:cNvSpPr>
          <p:nvPr>
            <p:ph type="body" sz="quarter" idx="15" hasCustomPrompt="1"/>
          </p:nvPr>
        </p:nvSpPr>
        <p:spPr>
          <a:xfrm>
            <a:off x="6462586"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4" name="Titre 3">
            <a:extLst>
              <a:ext uri="{FF2B5EF4-FFF2-40B4-BE49-F238E27FC236}">
                <a16:creationId xmlns:a16="http://schemas.microsoft.com/office/drawing/2014/main" id="{A4050ED8-5FE7-4545-9AB6-7B77B49AF030}"/>
              </a:ext>
            </a:extLst>
          </p:cNvPr>
          <p:cNvSpPr>
            <a:spLocks noGrp="1"/>
          </p:cNvSpPr>
          <p:nvPr>
            <p:ph type="title" hasCustomPrompt="1"/>
          </p:nvPr>
        </p:nvSpPr>
        <p:spPr/>
        <p:txBody>
          <a:bodyPr/>
          <a:lstStyle/>
          <a:p>
            <a:r>
              <a:rPr lang="fr-CA"/>
              <a:t>Cliquez pour insérer le titre</a:t>
            </a:r>
          </a:p>
        </p:txBody>
      </p:sp>
    </p:spTree>
    <p:extLst>
      <p:ext uri="{BB962C8B-B14F-4D97-AF65-F5344CB8AC3E}">
        <p14:creationId xmlns:p14="http://schemas.microsoft.com/office/powerpoint/2010/main" val="129741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548640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421246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iz / scénario">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221682" y="548640"/>
            <a:ext cx="4023360" cy="630936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158436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ésentation conférencier">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08276" y="1770812"/>
            <a:ext cx="5303520" cy="1596855"/>
          </a:xfrm>
        </p:spPr>
        <p:txBody>
          <a:bodyPr anchor="b"/>
          <a:lstStyle>
            <a:lvl1pPr algn="r">
              <a:defRPr sz="3600">
                <a:solidFill>
                  <a:schemeClr val="accent1"/>
                </a:solidFill>
              </a:defRPr>
            </a:lvl1pPr>
          </a:lstStyle>
          <a:p>
            <a:pPr lvl="0"/>
            <a:r>
              <a:rPr lang="fr-CA"/>
              <a:t>Cliquez pour insérer le nom</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7014116" y="4311843"/>
            <a:ext cx="4297680" cy="415925"/>
          </a:xfrm>
        </p:spPr>
        <p:txBody>
          <a:bodyPr anchor="b"/>
          <a:lstStyle>
            <a:lvl1pPr algn="r">
              <a:lnSpc>
                <a:spcPct val="100000"/>
              </a:lnSpc>
              <a:defRPr sz="2000" b="0">
                <a:solidFill>
                  <a:schemeClr val="accent2"/>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la date</a:t>
            </a:r>
          </a:p>
        </p:txBody>
      </p:sp>
      <p:pic>
        <p:nvPicPr>
          <p:cNvPr id="10" name="Image 9">
            <a:extLst>
              <a:ext uri="{FF2B5EF4-FFF2-40B4-BE49-F238E27FC236}">
                <a16:creationId xmlns:a16="http://schemas.microsoft.com/office/drawing/2014/main" id="{2E9D9EF9-561C-B04A-B032-1BD78C9D6DA6}"/>
              </a:ext>
            </a:extLst>
          </p:cNvPr>
          <p:cNvPicPr>
            <a:picLocks noChangeAspect="1"/>
          </p:cNvPicPr>
          <p:nvPr userDrawn="1"/>
        </p:nvPicPr>
        <p:blipFill>
          <a:blip r:embed="rId2"/>
          <a:stretch>
            <a:fillRect/>
          </a:stretch>
        </p:blipFill>
        <p:spPr>
          <a:xfrm>
            <a:off x="869325" y="1916475"/>
            <a:ext cx="4155289" cy="3025050"/>
          </a:xfrm>
          <a:prstGeom prst="rect">
            <a:avLst/>
          </a:prstGeom>
        </p:spPr>
      </p:pic>
    </p:spTree>
    <p:extLst>
      <p:ext uri="{BB962C8B-B14F-4D97-AF65-F5344CB8AC3E}">
        <p14:creationId xmlns:p14="http://schemas.microsoft.com/office/powerpoint/2010/main" val="113000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51" userDrawn="1">
          <p15:clr>
            <a:srgbClr val="FBAE40"/>
          </p15:clr>
        </p15:guide>
        <p15:guide id="2" orient="horz" pos="294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ise en situation - gauche / gris">
    <p:bg>
      <p:bgPr>
        <a:solidFill>
          <a:schemeClr val="accent3">
            <a:alpha val="25000"/>
          </a:schemeClr>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F7DA3DC5-BDBC-404C-8367-C00EB3D4C26D}"/>
              </a:ext>
            </a:extLst>
          </p:cNvPr>
          <p:cNvSpPr/>
          <p:nvPr userDrawn="1"/>
        </p:nvSpPr>
        <p:spPr>
          <a:xfrm flipH="1">
            <a:off x="5381736"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550293"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4864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88308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ise en situation - droite / gris">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468609"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469063"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469063" y="2103120"/>
            <a:ext cx="521208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469063"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4420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éparateur de section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10" name="Graphique 9">
            <a:extLst>
              <a:ext uri="{FF2B5EF4-FFF2-40B4-BE49-F238E27FC236}">
                <a16:creationId xmlns:a16="http://schemas.microsoft.com/office/drawing/2014/main" id="{67A4AB51-C3E4-974E-B117-EF14437A203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12" name="Graphique 11">
            <a:extLst>
              <a:ext uri="{FF2B5EF4-FFF2-40B4-BE49-F238E27FC236}">
                <a16:creationId xmlns:a16="http://schemas.microsoft.com/office/drawing/2014/main" id="{7126A08E-BDF2-3D48-8C44-2F487D1F0AB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15" name="Graphique 14">
            <a:extLst>
              <a:ext uri="{FF2B5EF4-FFF2-40B4-BE49-F238E27FC236}">
                <a16:creationId xmlns:a16="http://schemas.microsoft.com/office/drawing/2014/main" id="{D5F4E87C-732B-BA49-9B81-00C5CCAF92C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42580"/>
          <a:stretch/>
        </p:blipFill>
        <p:spPr>
          <a:xfrm>
            <a:off x="11132309" y="838142"/>
            <a:ext cx="1059691" cy="1845493"/>
          </a:xfrm>
          <a:prstGeom prst="rect">
            <a:avLst/>
          </a:prstGeom>
        </p:spPr>
      </p:pic>
    </p:spTree>
    <p:extLst>
      <p:ext uri="{BB962C8B-B14F-4D97-AF65-F5344CB8AC3E}">
        <p14:creationId xmlns:p14="http://schemas.microsoft.com/office/powerpoint/2010/main" val="198123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B32963F-7C1B-414E-90D2-739FFFB891CE}"/>
              </a:ext>
            </a:extLst>
          </p:cNvPr>
          <p:cNvSpPr>
            <a:spLocks noGrp="1"/>
          </p:cNvSpPr>
          <p:nvPr>
            <p:ph type="title"/>
          </p:nvPr>
        </p:nvSpPr>
        <p:spPr>
          <a:xfrm>
            <a:off x="886968" y="822960"/>
            <a:ext cx="10421938" cy="914400"/>
          </a:xfrm>
          <a:prstGeom prst="rect">
            <a:avLst/>
          </a:prstGeom>
        </p:spPr>
        <p:txBody>
          <a:bodyPr vert="horz" lIns="0" tIns="0" rIns="0" bIns="0" rtlCol="0" anchor="t">
            <a:noAutofit/>
          </a:bodyPr>
          <a:lstStyle/>
          <a:p>
            <a:r>
              <a:rPr lang="fr-CA"/>
              <a:t>Cliquez pour insérer le titre</a:t>
            </a:r>
          </a:p>
        </p:txBody>
      </p:sp>
      <p:sp>
        <p:nvSpPr>
          <p:cNvPr id="3" name="Espace réservé du texte 2">
            <a:extLst>
              <a:ext uri="{FF2B5EF4-FFF2-40B4-BE49-F238E27FC236}">
                <a16:creationId xmlns:a16="http://schemas.microsoft.com/office/drawing/2014/main" id="{AFFA6008-83F8-6C42-9235-0F4DAD63DCA3}"/>
              </a:ext>
            </a:extLst>
          </p:cNvPr>
          <p:cNvSpPr>
            <a:spLocks noGrp="1"/>
          </p:cNvSpPr>
          <p:nvPr>
            <p:ph type="body" idx="1"/>
          </p:nvPr>
        </p:nvSpPr>
        <p:spPr>
          <a:xfrm>
            <a:off x="886968" y="2103120"/>
            <a:ext cx="10421938" cy="4114800"/>
          </a:xfrm>
          <a:prstGeom prst="rect">
            <a:avLst/>
          </a:prstGeom>
        </p:spPr>
        <p:txBody>
          <a:bodyPr vert="horz" lIns="0" tIns="0" rIns="0" bIns="0" rtlCol="0">
            <a:noAutofit/>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02515851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1" r:id="rId3"/>
    <p:sldLayoutId id="2147483650" r:id="rId4"/>
    <p:sldLayoutId id="2147483653" r:id="rId5"/>
    <p:sldLayoutId id="2147483673" r:id="rId6"/>
    <p:sldLayoutId id="2147483663" r:id="rId7"/>
    <p:sldLayoutId id="2147483664" r:id="rId8"/>
    <p:sldLayoutId id="2147483651" r:id="rId9"/>
    <p:sldLayoutId id="2147483654" r:id="rId10"/>
    <p:sldLayoutId id="2147483655" r:id="rId11"/>
    <p:sldLayoutId id="2147483656" r:id="rId12"/>
    <p:sldLayoutId id="2147483669" r:id="rId13"/>
    <p:sldLayoutId id="2147483670" r:id="rId14"/>
    <p:sldLayoutId id="2147483671" r:id="rId15"/>
    <p:sldLayoutId id="2147483672" r:id="rId16"/>
    <p:sldLayoutId id="2147483660" r:id="rId17"/>
    <p:sldLayoutId id="2147483657" r:id="rId18"/>
    <p:sldLayoutId id="2147483658" r:id="rId19"/>
    <p:sldLayoutId id="2147483659" r:id="rId20"/>
    <p:sldLayoutId id="2147483674" r:id="rId21"/>
    <p:sldLayoutId id="2147483681" r:id="rId22"/>
    <p:sldLayoutId id="2147483666" r:id="rId23"/>
    <p:sldLayoutId id="2147483665" r:id="rId24"/>
    <p:sldLayoutId id="2147483667" r:id="rId25"/>
    <p:sldLayoutId id="2147483676" r:id="rId26"/>
    <p:sldLayoutId id="2147483679" r:id="rId27"/>
    <p:sldLayoutId id="2147483680"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0">
            <a:extLst>
              <a:ext uri="{96DAC541-7B7A-43D3-8B79-37D633B846F1}">
                <asvg:svgBlip xmlns:asvg="http://schemas.microsoft.com/office/drawing/2016/SVG/main" r:embed="rId31"/>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9" userDrawn="1">
          <p15:clr>
            <a:srgbClr val="F26B43"/>
          </p15:clr>
        </p15:guide>
        <p15:guide id="2" pos="556" userDrawn="1">
          <p15:clr>
            <a:srgbClr val="F26B43"/>
          </p15:clr>
        </p15:guide>
        <p15:guide id="3" pos="712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tags" Target="../tags/tag2.xml"/><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9.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sv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xml"/><Relationship Id="rId1" Type="http://schemas.openxmlformats.org/officeDocument/2006/relationships/tags" Target="../tags/tag3.xml"/><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7.xml"/><Relationship Id="rId1" Type="http://schemas.openxmlformats.org/officeDocument/2006/relationships/tags" Target="../tags/tag4.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wEZQTmr2Csk" TargetMode="External"/><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5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tags" Target="../tags/tag1.xml"/><Relationship Id="rId4" Type="http://schemas.openxmlformats.org/officeDocument/2006/relationships/image" Target="../media/image39.jpeg"/></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hyperlink" Target="https://educaloi.qc.ca/capsules/lacelebration-du-mariage-au-quebec/" TargetMode="External"/><Relationship Id="rId7" Type="http://schemas.openxmlformats.org/officeDocument/2006/relationships/hyperlink" Target="https://educaloi.qc.ca/capsules/discrimination-et-harcelement-envers-les-personnes-lgbtq/" TargetMode="External"/><Relationship Id="rId2" Type="http://schemas.openxmlformats.org/officeDocument/2006/relationships/notesSlide" Target="../notesSlides/notesSlide38.xml"/><Relationship Id="rId1" Type="http://schemas.openxmlformats.org/officeDocument/2006/relationships/slideLayout" Target="../slideLayouts/slideLayout24.xml"/><Relationship Id="rId6" Type="http://schemas.openxmlformats.org/officeDocument/2006/relationships/hyperlink" Target="https://educaloi.qc.ca/dossier/lgbtq/" TargetMode="External"/><Relationship Id="rId5" Type="http://schemas.openxmlformats.org/officeDocument/2006/relationships/hyperlink" Target="https://educaloi.qc.ca/capsules/lunion-civile/" TargetMode="External"/><Relationship Id="rId4" Type="http://schemas.openxmlformats.org/officeDocument/2006/relationships/hyperlink" Target="https://educaloi.qc.ca/capsules/les-conditions-pour-se-marier-au-quebec/"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7">
            <a:extLst>
              <a:ext uri="{FF2B5EF4-FFF2-40B4-BE49-F238E27FC236}">
                <a16:creationId xmlns:a16="http://schemas.microsoft.com/office/drawing/2014/main" id="{EB706226-4730-FA4D-ABEC-69D1B174C6AA}"/>
              </a:ext>
            </a:extLst>
          </p:cNvPr>
          <p:cNvSpPr>
            <a:spLocks noGrp="1"/>
          </p:cNvSpPr>
          <p:nvPr/>
        </p:nvSpPr>
        <p:spPr>
          <a:xfrm>
            <a:off x="160190" y="2161103"/>
            <a:ext cx="11865278" cy="237744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6000" b="1" kern="1200">
                <a:solidFill>
                  <a:schemeClr val="accent2"/>
                </a:solidFill>
                <a:latin typeface="+mj-lt"/>
                <a:ea typeface="+mj-ea"/>
                <a:cs typeface="+mj-cs"/>
              </a:defRPr>
            </a:lvl1pPr>
          </a:lstStyle>
          <a:p>
            <a:pPr algn="ctr"/>
            <a:r>
              <a:rPr lang="en-CA" sz="4400" noProof="0" dirty="0">
                <a:solidFill>
                  <a:srgbClr val="333F48"/>
                </a:solidFill>
                <a:latin typeface="Arial"/>
                <a:ea typeface="+mj-lt"/>
                <a:cs typeface="+mj-lt"/>
              </a:rPr>
              <a:t>Same-Sex Marriage: </a:t>
            </a:r>
          </a:p>
          <a:p>
            <a:pPr algn="ctr"/>
            <a:r>
              <a:rPr lang="en-CA" sz="4400" noProof="0" dirty="0">
                <a:solidFill>
                  <a:srgbClr val="333F48"/>
                </a:solidFill>
                <a:latin typeface="Arial"/>
                <a:ea typeface="+mj-lt"/>
                <a:cs typeface="+mj-lt"/>
              </a:rPr>
              <a:t>An Example of the Evolution of a Right</a:t>
            </a:r>
            <a:endParaRPr lang="en-CA" sz="4400" noProof="0" dirty="0">
              <a:solidFill>
                <a:srgbClr val="333F48"/>
              </a:solidFill>
              <a:latin typeface="Arial"/>
              <a:cs typeface="Arial"/>
            </a:endParaRPr>
          </a:p>
        </p:txBody>
      </p:sp>
      <p:pic>
        <p:nvPicPr>
          <p:cNvPr id="4" name="Image 3" descr="Une image contenant chaussures, habits, homme, Visage humain&#10;&#10;Description générée automatiquement">
            <a:extLst>
              <a:ext uri="{FF2B5EF4-FFF2-40B4-BE49-F238E27FC236}">
                <a16:creationId xmlns:a16="http://schemas.microsoft.com/office/drawing/2014/main" id="{5B7CAABC-4074-CE93-4B47-42B84658E871}"/>
              </a:ext>
            </a:extLst>
          </p:cNvPr>
          <p:cNvPicPr>
            <a:picLocks noChangeAspect="1"/>
          </p:cNvPicPr>
          <p:nvPr/>
        </p:nvPicPr>
        <p:blipFill rotWithShape="1">
          <a:blip r:embed="rId3">
            <a:clrChange>
              <a:clrFrom>
                <a:srgbClr val="FFFFFF"/>
              </a:clrFrom>
              <a:clrTo>
                <a:srgbClr val="FFFFFF">
                  <a:alpha val="0"/>
                </a:srgbClr>
              </a:clrTo>
            </a:clrChange>
          </a:blip>
          <a:srcRect l="2488" t="7496" r="70816" b="52990"/>
          <a:stretch/>
        </p:blipFill>
        <p:spPr>
          <a:xfrm>
            <a:off x="-451172" y="3431445"/>
            <a:ext cx="4355441" cy="3066733"/>
          </a:xfrm>
          <a:prstGeom prst="rect">
            <a:avLst/>
          </a:prstGeom>
        </p:spPr>
      </p:pic>
      <p:pic>
        <p:nvPicPr>
          <p:cNvPr id="6" name="Image 5" descr="Une image contenant Accessoire de mode, habits, dessin humoristique, collier&#10;&#10;Description générée automatiquement">
            <a:extLst>
              <a:ext uri="{FF2B5EF4-FFF2-40B4-BE49-F238E27FC236}">
                <a16:creationId xmlns:a16="http://schemas.microsoft.com/office/drawing/2014/main" id="{AB5DB812-4A0A-9AFA-1528-97B90A61D584}"/>
              </a:ext>
            </a:extLst>
          </p:cNvPr>
          <p:cNvPicPr>
            <a:picLocks noChangeAspect="1"/>
          </p:cNvPicPr>
          <p:nvPr/>
        </p:nvPicPr>
        <p:blipFill rotWithShape="1">
          <a:blip r:embed="rId4">
            <a:clrChange>
              <a:clrFrom>
                <a:srgbClr val="FFFFFF"/>
              </a:clrFrom>
              <a:clrTo>
                <a:srgbClr val="FFFFFF">
                  <a:alpha val="0"/>
                </a:srgbClr>
              </a:clrTo>
            </a:clrChange>
          </a:blip>
          <a:srcRect l="41791" t="16475" r="50131" b="12597"/>
          <a:stretch/>
        </p:blipFill>
        <p:spPr>
          <a:xfrm>
            <a:off x="10335326" y="4057251"/>
            <a:ext cx="1483530" cy="2298202"/>
          </a:xfrm>
          <a:prstGeom prst="rect">
            <a:avLst/>
          </a:prstGeom>
        </p:spPr>
      </p:pic>
      <p:pic>
        <p:nvPicPr>
          <p:cNvPr id="9" name="Image 8" descr="Une image contenant habits, Visage humain, manche, sourire&#10;&#10;Description générée automatiquement">
            <a:extLst>
              <a:ext uri="{FF2B5EF4-FFF2-40B4-BE49-F238E27FC236}">
                <a16:creationId xmlns:a16="http://schemas.microsoft.com/office/drawing/2014/main" id="{E27944A9-54FF-9F65-364E-72CFF7D6EE5C}"/>
              </a:ext>
            </a:extLst>
          </p:cNvPr>
          <p:cNvPicPr>
            <a:picLocks noChangeAspect="1"/>
          </p:cNvPicPr>
          <p:nvPr/>
        </p:nvPicPr>
        <p:blipFill rotWithShape="1">
          <a:blip r:embed="rId4">
            <a:clrChange>
              <a:clrFrom>
                <a:srgbClr val="FFFFFF"/>
              </a:clrFrom>
              <a:clrTo>
                <a:srgbClr val="FFFFFF">
                  <a:alpha val="0"/>
                </a:srgbClr>
              </a:clrTo>
            </a:clrChange>
          </a:blip>
          <a:srcRect l="2994" t="15362" r="87090" b="13710"/>
          <a:stretch/>
        </p:blipFill>
        <p:spPr>
          <a:xfrm>
            <a:off x="9044516" y="3961538"/>
            <a:ext cx="1893991" cy="2392875"/>
          </a:xfrm>
          <a:prstGeom prst="rect">
            <a:avLst/>
          </a:prstGeom>
        </p:spPr>
      </p:pic>
      <p:pic>
        <p:nvPicPr>
          <p:cNvPr id="11" name="Image 10" descr="Une image contenant robe de mariée, femme, mariée, robe&#10;&#10;Description générée automatiquement">
            <a:extLst>
              <a:ext uri="{FF2B5EF4-FFF2-40B4-BE49-F238E27FC236}">
                <a16:creationId xmlns:a16="http://schemas.microsoft.com/office/drawing/2014/main" id="{A88720AA-32BA-F8F0-CA5D-F93A7E4F0676}"/>
              </a:ext>
            </a:extLst>
          </p:cNvPr>
          <p:cNvPicPr>
            <a:picLocks noChangeAspect="1"/>
          </p:cNvPicPr>
          <p:nvPr/>
        </p:nvPicPr>
        <p:blipFill rotWithShape="1">
          <a:blip r:embed="rId5"/>
          <a:srcRect l="-15324"/>
          <a:stretch/>
        </p:blipFill>
        <p:spPr>
          <a:xfrm rot="10800000" flipV="1">
            <a:off x="6207886" y="3540589"/>
            <a:ext cx="2783509" cy="3234984"/>
          </a:xfrm>
          <a:prstGeom prst="rect">
            <a:avLst/>
          </a:prstGeom>
        </p:spPr>
      </p:pic>
      <p:pic>
        <p:nvPicPr>
          <p:cNvPr id="13" name="Image 3" descr="Une image contenant complet&#10;&#10;Description générée automatiquement">
            <a:extLst>
              <a:ext uri="{FF2B5EF4-FFF2-40B4-BE49-F238E27FC236}">
                <a16:creationId xmlns:a16="http://schemas.microsoft.com/office/drawing/2014/main" id="{621AABB8-F358-B4B7-26D5-42678EF0FAC8}"/>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22837" y="3650287"/>
            <a:ext cx="2975038" cy="3017494"/>
          </a:xfrm>
          <a:prstGeom prst="rect">
            <a:avLst/>
          </a:prstGeom>
        </p:spPr>
      </p:pic>
    </p:spTree>
    <p:extLst>
      <p:ext uri="{BB962C8B-B14F-4D97-AF65-F5344CB8AC3E}">
        <p14:creationId xmlns:p14="http://schemas.microsoft.com/office/powerpoint/2010/main" val="38762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886968" y="851714"/>
            <a:ext cx="6245524" cy="856892"/>
          </a:xfrm>
        </p:spPr>
        <p:txBody>
          <a:bodyPr/>
          <a:lstStyle/>
          <a:p>
            <a:r>
              <a:rPr lang="en-CA" noProof="0" dirty="0">
                <a:cs typeface="Arial" panose="020B0604020202020204"/>
              </a:rPr>
              <a:t>Do you know of other forms of union?</a:t>
            </a:r>
          </a:p>
        </p:txBody>
      </p:sp>
      <p:sp>
        <p:nvSpPr>
          <p:cNvPr id="12" name="Espace réservé du texte 11">
            <a:extLst>
              <a:ext uri="{FF2B5EF4-FFF2-40B4-BE49-F238E27FC236}">
                <a16:creationId xmlns:a16="http://schemas.microsoft.com/office/drawing/2014/main" id="{073C5361-ADCE-4741-AA23-B080EC4F9EAF}"/>
              </a:ext>
            </a:extLst>
          </p:cNvPr>
          <p:cNvSpPr>
            <a:spLocks noGrp="1"/>
          </p:cNvSpPr>
          <p:nvPr>
            <p:ph type="body" sz="quarter" idx="14"/>
          </p:nvPr>
        </p:nvSpPr>
        <p:spPr>
          <a:xfrm>
            <a:off x="886968" y="2269381"/>
            <a:ext cx="5486400" cy="3870385"/>
          </a:xfrm>
        </p:spPr>
        <p:txBody>
          <a:bodyPr vert="horz" lIns="0" tIns="0" rIns="0" bIns="0" rtlCol="0" anchor="t">
            <a:noAutofit/>
          </a:bodyPr>
          <a:lstStyle/>
          <a:p>
            <a:pPr marL="457200" indent="-457200">
              <a:buChar char="•"/>
            </a:pPr>
            <a:r>
              <a:rPr lang="en-CA" sz="3200" noProof="0" dirty="0">
                <a:cs typeface="Arial"/>
              </a:rPr>
              <a:t>Civil union</a:t>
            </a:r>
          </a:p>
          <a:p>
            <a:pPr marL="457200" indent="-457200">
              <a:buChar char="•"/>
            </a:pPr>
            <a:r>
              <a:rPr lang="en-CA" sz="3200" noProof="0" dirty="0">
                <a:cs typeface="Arial"/>
              </a:rPr>
              <a:t>Common-law relationships</a:t>
            </a:r>
          </a:p>
          <a:p>
            <a:pPr marL="457200" indent="-457200">
              <a:buChar char="•"/>
            </a:pPr>
            <a:r>
              <a:rPr lang="en-CA" sz="3200" noProof="0" dirty="0">
                <a:cs typeface="Arial"/>
              </a:rPr>
              <a:t>How are they different from marriage?</a:t>
            </a:r>
          </a:p>
          <a:p>
            <a:endParaRPr lang="en-CA" sz="3200" noProof="0" dirty="0">
              <a:solidFill>
                <a:srgbClr val="333F48"/>
              </a:solidFill>
              <a:cs typeface="Arial"/>
            </a:endParaRPr>
          </a:p>
          <a:p>
            <a:endParaRPr lang="en-CA" sz="3200" noProof="0" dirty="0">
              <a:solidFill>
                <a:srgbClr val="333F48"/>
              </a:solidFill>
              <a:cs typeface="Arial"/>
            </a:endParaRPr>
          </a:p>
          <a:p>
            <a:endParaRPr lang="en-CA" sz="3200" noProof="0" dirty="0">
              <a:solidFill>
                <a:srgbClr val="333F48"/>
              </a:solidFill>
              <a:cs typeface="Arial"/>
            </a:endParaRPr>
          </a:p>
          <a:p>
            <a:endParaRPr lang="en-CA" sz="3200" noProof="0" dirty="0">
              <a:solidFill>
                <a:srgbClr val="333F48"/>
              </a:solidFill>
              <a:cs typeface="Arial"/>
            </a:endParaRPr>
          </a:p>
          <a:p>
            <a:endParaRPr lang="en-CA" sz="3200" noProof="0" dirty="0">
              <a:solidFill>
                <a:srgbClr val="333F48"/>
              </a:solidFill>
              <a:cs typeface="Arial"/>
            </a:endParaRPr>
          </a:p>
          <a:p>
            <a:endParaRPr lang="en-CA" sz="3200" noProof="0" dirty="0">
              <a:solidFill>
                <a:srgbClr val="333F48"/>
              </a:solidFill>
              <a:cs typeface="Arial"/>
            </a:endParaRPr>
          </a:p>
          <a:p>
            <a:endParaRPr lang="en-CA" sz="3200" noProof="0" dirty="0">
              <a:solidFill>
                <a:srgbClr val="333F48"/>
              </a:solidFill>
              <a:cs typeface="Arial"/>
            </a:endParaRPr>
          </a:p>
          <a:p>
            <a:endParaRPr lang="en-CA" sz="3200" noProof="0" dirty="0">
              <a:solidFill>
                <a:srgbClr val="333F48"/>
              </a:solidFill>
              <a:cs typeface="Arial"/>
            </a:endParaRPr>
          </a:p>
        </p:txBody>
      </p:sp>
      <p:sp>
        <p:nvSpPr>
          <p:cNvPr id="4" name="Espace réservé du texte 3">
            <a:extLst>
              <a:ext uri="{FF2B5EF4-FFF2-40B4-BE49-F238E27FC236}">
                <a16:creationId xmlns:a16="http://schemas.microsoft.com/office/drawing/2014/main" id="{4DBD0C86-7775-6CCD-25D2-E8A712F3FF3C}"/>
              </a:ext>
            </a:extLst>
          </p:cNvPr>
          <p:cNvSpPr>
            <a:spLocks noGrp="1"/>
          </p:cNvSpPr>
          <p:nvPr>
            <p:ph type="body" sz="quarter" idx="15"/>
          </p:nvPr>
        </p:nvSpPr>
        <p:spPr/>
        <p:txBody>
          <a:bodyPr/>
          <a:lstStyle/>
          <a:p>
            <a:r>
              <a:rPr lang="en-CA" dirty="0">
                <a:cs typeface="Arial"/>
              </a:rPr>
              <a:t>M</a:t>
            </a:r>
            <a:r>
              <a:rPr lang="en-CA" noProof="0" dirty="0" err="1">
                <a:cs typeface="Arial"/>
              </a:rPr>
              <a:t>arriage</a:t>
            </a:r>
            <a:r>
              <a:rPr lang="en-CA" noProof="0" dirty="0">
                <a:cs typeface="Arial"/>
              </a:rPr>
              <a:t> </a:t>
            </a:r>
            <a:endParaRPr lang="en-CA" noProof="0" dirty="0"/>
          </a:p>
        </p:txBody>
      </p:sp>
      <p:pic>
        <p:nvPicPr>
          <p:cNvPr id="2" name="Image 1">
            <a:extLst>
              <a:ext uri="{FF2B5EF4-FFF2-40B4-BE49-F238E27FC236}">
                <a16:creationId xmlns:a16="http://schemas.microsoft.com/office/drawing/2014/main" id="{E6ECDAB1-8D44-A63D-84AA-429F53D5BA03}"/>
              </a:ext>
            </a:extLst>
          </p:cNvPr>
          <p:cNvPicPr>
            <a:picLocks noChangeAspect="1"/>
          </p:cNvPicPr>
          <p:nvPr/>
        </p:nvPicPr>
        <p:blipFill rotWithShape="1">
          <a:blip r:embed="rId3">
            <a:clrChange>
              <a:clrFrom>
                <a:srgbClr val="FFFFFF"/>
              </a:clrFrom>
              <a:clrTo>
                <a:srgbClr val="FFFFFF">
                  <a:alpha val="0"/>
                </a:srgbClr>
              </a:clrTo>
            </a:clrChange>
          </a:blip>
          <a:srcRect l="80507" r="3464" b="14897"/>
          <a:stretch/>
        </p:blipFill>
        <p:spPr>
          <a:xfrm>
            <a:off x="6692224" y="-987981"/>
            <a:ext cx="5194975" cy="7911520"/>
          </a:xfrm>
          <a:prstGeom prst="rect">
            <a:avLst/>
          </a:prstGeom>
        </p:spPr>
      </p:pic>
    </p:spTree>
    <p:extLst>
      <p:ext uri="{BB962C8B-B14F-4D97-AF65-F5344CB8AC3E}">
        <p14:creationId xmlns:p14="http://schemas.microsoft.com/office/powerpoint/2010/main" val="253782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FDD5582-69F9-BEB5-356B-89B7BB47B382}"/>
              </a:ext>
            </a:extLst>
          </p:cNvPr>
          <p:cNvSpPr>
            <a:spLocks noGrp="1"/>
          </p:cNvSpPr>
          <p:nvPr>
            <p:ph type="body" idx="1"/>
          </p:nvPr>
        </p:nvSpPr>
        <p:spPr>
          <a:xfrm>
            <a:off x="859534" y="1143000"/>
            <a:ext cx="4539780" cy="4572000"/>
          </a:xfrm>
        </p:spPr>
        <p:txBody>
          <a:bodyPr/>
          <a:lstStyle/>
          <a:p>
            <a:r>
              <a:rPr lang="en-CA" sz="5400" dirty="0">
                <a:cs typeface="Arial"/>
              </a:rPr>
              <a:t>Division of </a:t>
            </a:r>
            <a:r>
              <a:rPr lang="en-CA" sz="5400">
                <a:cs typeface="Arial"/>
              </a:rPr>
              <a:t>Powers</a:t>
            </a:r>
            <a:endParaRPr lang="en-CA" sz="5400" noProof="0">
              <a:cs typeface="Arial" panose="020B0604020202020204"/>
            </a:endParaRPr>
          </a:p>
        </p:txBody>
      </p:sp>
      <p:pic>
        <p:nvPicPr>
          <p:cNvPr id="9" name="Espace réservé pour une image  8">
            <a:extLst>
              <a:ext uri="{FF2B5EF4-FFF2-40B4-BE49-F238E27FC236}">
                <a16:creationId xmlns:a16="http://schemas.microsoft.com/office/drawing/2014/main" id="{7F42756B-C902-5D83-201D-6F410232E891}"/>
              </a:ext>
            </a:extLst>
          </p:cNvPr>
          <p:cNvPicPr>
            <a:picLocks noGrp="1" noChangeAspect="1"/>
          </p:cNvPicPr>
          <p:nvPr>
            <p:ph type="pic" sz="quarter" idx="16"/>
          </p:nvPr>
        </p:nvPicPr>
        <p:blipFill rotWithShape="1">
          <a:blip r:embed="rId4"/>
          <a:srcRect l="33730" t="10093" r="34460" b="39873"/>
          <a:stretch/>
        </p:blipFill>
        <p:spPr>
          <a:xfrm>
            <a:off x="6976872" y="1416462"/>
            <a:ext cx="4023360" cy="4023360"/>
          </a:xfrm>
        </p:spPr>
      </p:pic>
    </p:spTree>
    <p:custDataLst>
      <p:tags r:id="rId1"/>
    </p:custDataLst>
    <p:extLst>
      <p:ext uri="{BB962C8B-B14F-4D97-AF65-F5344CB8AC3E}">
        <p14:creationId xmlns:p14="http://schemas.microsoft.com/office/powerpoint/2010/main" val="2119497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A65EFCD7-A0FD-DD28-5D5D-5D668FF0ED3C}"/>
              </a:ext>
            </a:extLst>
          </p:cNvPr>
          <p:cNvSpPr>
            <a:spLocks noGrp="1"/>
          </p:cNvSpPr>
          <p:nvPr>
            <p:ph type="body" sz="quarter" idx="14"/>
          </p:nvPr>
        </p:nvSpPr>
        <p:spPr>
          <a:xfrm>
            <a:off x="609600" y="4730260"/>
            <a:ext cx="5486400" cy="861647"/>
          </a:xfrm>
        </p:spPr>
        <p:txBody>
          <a:bodyPr vert="horz" lIns="0" tIns="0" rIns="0" bIns="0" rtlCol="0" anchor="t">
            <a:noAutofit/>
          </a:bodyPr>
          <a:lstStyle/>
          <a:p>
            <a:pPr algn="ctr"/>
            <a:r>
              <a:rPr lang="en-CA" noProof="0" dirty="0">
                <a:cs typeface="Arial"/>
              </a:rPr>
              <a:t>Parliament of Canada </a:t>
            </a:r>
            <a:endParaRPr lang="en-CA" noProof="0" dirty="0"/>
          </a:p>
        </p:txBody>
      </p:sp>
      <p:sp>
        <p:nvSpPr>
          <p:cNvPr id="8" name="Espace réservé du texte 2">
            <a:extLst>
              <a:ext uri="{FF2B5EF4-FFF2-40B4-BE49-F238E27FC236}">
                <a16:creationId xmlns:a16="http://schemas.microsoft.com/office/drawing/2014/main" id="{46C1AAAA-707D-549B-49E5-5FA2FAD1D18F}"/>
              </a:ext>
            </a:extLst>
          </p:cNvPr>
          <p:cNvSpPr txBox="1">
            <a:spLocks/>
          </p:cNvSpPr>
          <p:nvPr/>
        </p:nvSpPr>
        <p:spPr>
          <a:xfrm>
            <a:off x="6340662" y="4730260"/>
            <a:ext cx="5486400" cy="861647"/>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r>
              <a:rPr lang="en-CA" noProof="0" dirty="0">
                <a:cs typeface="Arial"/>
              </a:rPr>
              <a:t>National Assembly of Quebec</a:t>
            </a:r>
          </a:p>
        </p:txBody>
      </p:sp>
      <p:sp>
        <p:nvSpPr>
          <p:cNvPr id="10" name="Titre 6">
            <a:extLst>
              <a:ext uri="{FF2B5EF4-FFF2-40B4-BE49-F238E27FC236}">
                <a16:creationId xmlns:a16="http://schemas.microsoft.com/office/drawing/2014/main" id="{5BCAB83A-277B-806A-6547-16F39013750D}"/>
              </a:ext>
            </a:extLst>
          </p:cNvPr>
          <p:cNvSpPr>
            <a:spLocks noGrp="1"/>
          </p:cNvSpPr>
          <p:nvPr>
            <p:ph type="title"/>
          </p:nvPr>
        </p:nvSpPr>
        <p:spPr>
          <a:xfrm>
            <a:off x="2206487" y="851714"/>
            <a:ext cx="7085005" cy="856892"/>
          </a:xfrm>
        </p:spPr>
        <p:txBody>
          <a:bodyPr vert="horz" lIns="0" tIns="0" rIns="0" bIns="0" rtlCol="0" anchor="ctr">
            <a:noAutofit/>
          </a:bodyPr>
          <a:lstStyle/>
          <a:p>
            <a:pPr algn="ctr"/>
            <a:r>
              <a:rPr lang="en-CA" noProof="0" dirty="0">
                <a:cs typeface="Arial" panose="020B0604020202020204"/>
              </a:rPr>
              <a:t>The governments’ legislatures</a:t>
            </a:r>
          </a:p>
        </p:txBody>
      </p:sp>
      <p:pic>
        <p:nvPicPr>
          <p:cNvPr id="6" name="Image 5">
            <a:extLst>
              <a:ext uri="{FF2B5EF4-FFF2-40B4-BE49-F238E27FC236}">
                <a16:creationId xmlns:a16="http://schemas.microsoft.com/office/drawing/2014/main" id="{46C469AB-FC49-3A1D-170B-517F72AE55CB}"/>
              </a:ext>
            </a:extLst>
          </p:cNvPr>
          <p:cNvPicPr>
            <a:picLocks noChangeAspect="1"/>
          </p:cNvPicPr>
          <p:nvPr/>
        </p:nvPicPr>
        <p:blipFill>
          <a:blip r:embed="rId5"/>
          <a:stretch>
            <a:fillRect/>
          </a:stretch>
        </p:blipFill>
        <p:spPr>
          <a:xfrm>
            <a:off x="2042160" y="3059621"/>
            <a:ext cx="2701404" cy="1342207"/>
          </a:xfrm>
          <a:prstGeom prst="rect">
            <a:avLst/>
          </a:prstGeom>
        </p:spPr>
      </p:pic>
      <p:pic>
        <p:nvPicPr>
          <p:cNvPr id="12" name="Graphique 11">
            <a:extLst>
              <a:ext uri="{FF2B5EF4-FFF2-40B4-BE49-F238E27FC236}">
                <a16:creationId xmlns:a16="http://schemas.microsoft.com/office/drawing/2014/main" id="{7FF4AC77-B902-E265-739E-93D407D44B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04273" y="3055373"/>
            <a:ext cx="2701404" cy="1350702"/>
          </a:xfrm>
          <a:prstGeom prst="rect">
            <a:avLst/>
          </a:prstGeom>
        </p:spPr>
      </p:pic>
    </p:spTree>
    <p:extLst>
      <p:ext uri="{BB962C8B-B14F-4D97-AF65-F5344CB8AC3E}">
        <p14:creationId xmlns:p14="http://schemas.microsoft.com/office/powerpoint/2010/main" val="399804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886968" y="851714"/>
            <a:ext cx="7734518" cy="856892"/>
          </a:xfrm>
        </p:spPr>
        <p:txBody>
          <a:bodyPr/>
          <a:lstStyle/>
          <a:p>
            <a:r>
              <a:rPr lang="en-CA" noProof="0" dirty="0">
                <a:cs typeface="Arial" panose="020B0604020202020204"/>
              </a:rPr>
              <a:t>The division of powers</a:t>
            </a:r>
          </a:p>
        </p:txBody>
      </p:sp>
      <p:sp>
        <p:nvSpPr>
          <p:cNvPr id="12" name="Espace réservé du texte 11">
            <a:extLst>
              <a:ext uri="{FF2B5EF4-FFF2-40B4-BE49-F238E27FC236}">
                <a16:creationId xmlns:a16="http://schemas.microsoft.com/office/drawing/2014/main" id="{073C5361-ADCE-4741-AA23-B080EC4F9EAF}"/>
              </a:ext>
            </a:extLst>
          </p:cNvPr>
          <p:cNvSpPr>
            <a:spLocks noGrp="1"/>
          </p:cNvSpPr>
          <p:nvPr>
            <p:ph type="body" sz="quarter" idx="14"/>
          </p:nvPr>
        </p:nvSpPr>
        <p:spPr>
          <a:xfrm>
            <a:off x="7582831" y="1978469"/>
            <a:ext cx="4023360" cy="2901061"/>
          </a:xfrm>
        </p:spPr>
        <p:txBody>
          <a:bodyPr vert="horz" lIns="0" tIns="0" rIns="0" bIns="0" rtlCol="0" anchor="t">
            <a:noAutofit/>
          </a:bodyPr>
          <a:lstStyle/>
          <a:p>
            <a:r>
              <a:rPr lang="en-CA" sz="3600" noProof="0" dirty="0">
                <a:solidFill>
                  <a:schemeClr val="accent1"/>
                </a:solidFill>
                <a:cs typeface="Arial"/>
              </a:rPr>
              <a:t>Where does marriage fall? </a:t>
            </a:r>
            <a:endParaRPr lang="en-CA" sz="3600" noProof="0" dirty="0">
              <a:solidFill>
                <a:schemeClr val="accent1"/>
              </a:solidFill>
            </a:endParaRPr>
          </a:p>
          <a:p>
            <a:endParaRPr lang="en-CA" noProof="0" dirty="0">
              <a:solidFill>
                <a:srgbClr val="333F48"/>
              </a:solidFill>
              <a:ea typeface="+mn-lt"/>
              <a:cs typeface="+mn-lt"/>
            </a:endParaRPr>
          </a:p>
          <a:p>
            <a:r>
              <a:rPr lang="en-CA" b="1" noProof="0" dirty="0">
                <a:solidFill>
                  <a:srgbClr val="333F48"/>
                </a:solidFill>
                <a:ea typeface="+mn-lt"/>
                <a:cs typeface="+mn-lt"/>
              </a:rPr>
              <a:t>Federal</a:t>
            </a:r>
            <a:r>
              <a:rPr lang="en-CA" noProof="0" dirty="0">
                <a:solidFill>
                  <a:srgbClr val="333F48"/>
                </a:solidFill>
                <a:ea typeface="+mn-lt"/>
                <a:cs typeface="+mn-lt"/>
              </a:rPr>
              <a:t> = marriage and divorce, criminal law</a:t>
            </a:r>
          </a:p>
          <a:p>
            <a:endParaRPr lang="en-CA" noProof="0" dirty="0">
              <a:solidFill>
                <a:srgbClr val="333F48"/>
              </a:solidFill>
              <a:ea typeface="+mn-lt"/>
              <a:cs typeface="+mn-lt"/>
            </a:endParaRPr>
          </a:p>
          <a:p>
            <a:r>
              <a:rPr lang="en-CA" b="1" noProof="0" dirty="0">
                <a:solidFill>
                  <a:srgbClr val="333F48"/>
                </a:solidFill>
                <a:ea typeface="+mn-lt"/>
                <a:cs typeface="+mn-lt"/>
              </a:rPr>
              <a:t>Provincial</a:t>
            </a:r>
            <a:r>
              <a:rPr lang="en-CA" noProof="0" dirty="0">
                <a:solidFill>
                  <a:srgbClr val="333F48"/>
                </a:solidFill>
                <a:ea typeface="+mn-lt"/>
                <a:cs typeface="+mn-lt"/>
              </a:rPr>
              <a:t> = celebration of marriage</a:t>
            </a:r>
          </a:p>
          <a:p>
            <a:endParaRPr lang="en-CA" noProof="0" dirty="0">
              <a:solidFill>
                <a:srgbClr val="333F48"/>
              </a:solidFill>
              <a:ea typeface="+mn-lt"/>
              <a:cs typeface="+mn-lt"/>
            </a:endParaRPr>
          </a:p>
        </p:txBody>
      </p:sp>
      <p:sp>
        <p:nvSpPr>
          <p:cNvPr id="2" name="Espace réservé du texte 1">
            <a:extLst>
              <a:ext uri="{FF2B5EF4-FFF2-40B4-BE49-F238E27FC236}">
                <a16:creationId xmlns:a16="http://schemas.microsoft.com/office/drawing/2014/main" id="{EC2968C4-CE77-0C4C-1C7C-057A08996CFE}"/>
              </a:ext>
            </a:extLst>
          </p:cNvPr>
          <p:cNvSpPr>
            <a:spLocks noGrp="1"/>
          </p:cNvSpPr>
          <p:nvPr>
            <p:ph type="body" sz="quarter" idx="15"/>
          </p:nvPr>
        </p:nvSpPr>
        <p:spPr/>
        <p:txBody>
          <a:bodyPr/>
          <a:lstStyle/>
          <a:p>
            <a:r>
              <a:rPr lang="en-CA" noProof="0" dirty="0">
                <a:cs typeface="Arial"/>
              </a:rPr>
              <a:t>Definition of the concept</a:t>
            </a:r>
          </a:p>
        </p:txBody>
      </p:sp>
      <p:pic>
        <p:nvPicPr>
          <p:cNvPr id="3" name="Espace réservé pour une image  8">
            <a:extLst>
              <a:ext uri="{FF2B5EF4-FFF2-40B4-BE49-F238E27FC236}">
                <a16:creationId xmlns:a16="http://schemas.microsoft.com/office/drawing/2014/main" id="{F06C81D5-BA54-4451-8DE0-4400A40D296E}"/>
              </a:ext>
            </a:extLst>
          </p:cNvPr>
          <p:cNvPicPr>
            <a:picLocks noChangeAspect="1"/>
          </p:cNvPicPr>
          <p:nvPr/>
        </p:nvPicPr>
        <p:blipFill rotWithShape="1">
          <a:blip r:embed="rId3"/>
          <a:srcRect l="33730" t="10093" r="34460" b="39873"/>
          <a:stretch/>
        </p:blipFill>
        <p:spPr>
          <a:xfrm>
            <a:off x="886968" y="2318103"/>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p:spPr>
      </p:pic>
    </p:spTree>
    <p:extLst>
      <p:ext uri="{BB962C8B-B14F-4D97-AF65-F5344CB8AC3E}">
        <p14:creationId xmlns:p14="http://schemas.microsoft.com/office/powerpoint/2010/main" val="316162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FDD5582-69F9-BEB5-356B-89B7BB47B382}"/>
              </a:ext>
            </a:extLst>
          </p:cNvPr>
          <p:cNvSpPr>
            <a:spLocks noGrp="1"/>
          </p:cNvSpPr>
          <p:nvPr>
            <p:ph type="body" idx="1"/>
          </p:nvPr>
        </p:nvSpPr>
        <p:spPr>
          <a:xfrm>
            <a:off x="938805" y="1416462"/>
            <a:ext cx="5669280" cy="4572000"/>
          </a:xfrm>
        </p:spPr>
        <p:txBody>
          <a:bodyPr/>
          <a:lstStyle/>
          <a:p>
            <a:endParaRPr lang="en-CA" sz="5400" noProof="0" dirty="0">
              <a:cs typeface="Arial"/>
            </a:endParaRPr>
          </a:p>
          <a:p>
            <a:endParaRPr lang="en-CA" sz="5400" noProof="0" dirty="0">
              <a:cs typeface="Arial"/>
            </a:endParaRPr>
          </a:p>
          <a:p>
            <a:endParaRPr lang="en-CA" sz="5400" noProof="0" dirty="0">
              <a:cs typeface="Arial"/>
            </a:endParaRPr>
          </a:p>
          <a:p>
            <a:r>
              <a:rPr lang="en-CA" sz="5400" noProof="0" dirty="0">
                <a:cs typeface="Arial"/>
              </a:rPr>
              <a:t>It’s Your Turn!</a:t>
            </a:r>
            <a:br>
              <a:rPr lang="en-CA" sz="5400" noProof="0" dirty="0">
                <a:cs typeface="Arial"/>
              </a:rPr>
            </a:br>
            <a:br>
              <a:rPr lang="en-CA" sz="5400" noProof="0" dirty="0">
                <a:cs typeface="Arial"/>
              </a:rPr>
            </a:br>
            <a:br>
              <a:rPr lang="en-CA" sz="5400" noProof="0" dirty="0">
                <a:cs typeface="Arial"/>
              </a:rPr>
            </a:br>
            <a:br>
              <a:rPr lang="en-CA" sz="5400" noProof="0" dirty="0">
                <a:cs typeface="Arial"/>
              </a:rPr>
            </a:br>
            <a:endParaRPr lang="en-CA" sz="5400" noProof="0" dirty="0">
              <a:cs typeface="Arial"/>
            </a:endParaRPr>
          </a:p>
          <a:p>
            <a:r>
              <a:rPr lang="en-CA" sz="5400" noProof="0" dirty="0">
                <a:cs typeface="Arial"/>
              </a:rPr>
              <a:t> </a:t>
            </a:r>
          </a:p>
        </p:txBody>
      </p:sp>
      <p:pic>
        <p:nvPicPr>
          <p:cNvPr id="5" name="Espace réservé pour une image  4">
            <a:extLst>
              <a:ext uri="{FF2B5EF4-FFF2-40B4-BE49-F238E27FC236}">
                <a16:creationId xmlns:a16="http://schemas.microsoft.com/office/drawing/2014/main" id="{FD759171-FB9F-047A-8FB0-52EF93C1AC81}"/>
              </a:ext>
            </a:extLst>
          </p:cNvPr>
          <p:cNvPicPr>
            <a:picLocks noGrp="1" noChangeAspect="1"/>
          </p:cNvPicPr>
          <p:nvPr>
            <p:ph type="pic" sz="quarter" idx="16"/>
          </p:nvPr>
        </p:nvPicPr>
        <p:blipFill rotWithShape="1">
          <a:blip r:embed="rId4"/>
          <a:srcRect l="2308" t="-2989" r="51362" b="6593"/>
          <a:stretch/>
        </p:blipFill>
        <p:spPr>
          <a:xfrm>
            <a:off x="6976872" y="1416462"/>
            <a:ext cx="4023360" cy="4023360"/>
          </a:xfrm>
        </p:spPr>
      </p:pic>
    </p:spTree>
    <p:custDataLst>
      <p:tags r:id="rId1"/>
    </p:custDataLst>
    <p:extLst>
      <p:ext uri="{BB962C8B-B14F-4D97-AF65-F5344CB8AC3E}">
        <p14:creationId xmlns:p14="http://schemas.microsoft.com/office/powerpoint/2010/main" val="2029148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E71559-5F48-5503-1A7D-73BBE7A48551}"/>
              </a:ext>
            </a:extLst>
          </p:cNvPr>
          <p:cNvSpPr>
            <a:spLocks noGrp="1"/>
          </p:cNvSpPr>
          <p:nvPr>
            <p:ph type="title"/>
          </p:nvPr>
        </p:nvSpPr>
        <p:spPr/>
        <p:txBody>
          <a:bodyPr/>
          <a:lstStyle/>
          <a:p>
            <a:r>
              <a:rPr lang="en-CA" dirty="0" err="1">
                <a:cs typeface="Arial"/>
              </a:rPr>
              <a:t>Reconstructing</a:t>
            </a:r>
            <a:r>
              <a:rPr lang="en-CA" dirty="0">
                <a:cs typeface="Arial"/>
              </a:rPr>
              <a:t> the</a:t>
            </a:r>
            <a:r>
              <a:rPr lang="en-CA" noProof="0" dirty="0">
                <a:cs typeface="Arial"/>
              </a:rPr>
              <a:t> timeline</a:t>
            </a:r>
            <a:endParaRPr lang="en-CA" noProof="0" dirty="0"/>
          </a:p>
        </p:txBody>
      </p:sp>
      <p:sp>
        <p:nvSpPr>
          <p:cNvPr id="21" name="ZoneTexte 20">
            <a:extLst>
              <a:ext uri="{FF2B5EF4-FFF2-40B4-BE49-F238E27FC236}">
                <a16:creationId xmlns:a16="http://schemas.microsoft.com/office/drawing/2014/main" id="{BDAF8716-5D8C-5A69-DC46-E954806E4038}"/>
              </a:ext>
            </a:extLst>
          </p:cNvPr>
          <p:cNvSpPr txBox="1"/>
          <p:nvPr/>
        </p:nvSpPr>
        <p:spPr>
          <a:xfrm>
            <a:off x="744177" y="1426469"/>
            <a:ext cx="698022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2800" b="1" noProof="0" dirty="0">
                <a:solidFill>
                  <a:schemeClr val="accent2"/>
                </a:solidFill>
              </a:rPr>
              <a:t>Steps to follow: </a:t>
            </a:r>
            <a:endParaRPr lang="en-CA" sz="2800" noProof="0" dirty="0">
              <a:solidFill>
                <a:schemeClr val="accent2"/>
              </a:solidFill>
              <a:cs typeface="Arial"/>
            </a:endParaRPr>
          </a:p>
        </p:txBody>
      </p:sp>
      <p:grpSp>
        <p:nvGrpSpPr>
          <p:cNvPr id="23" name="Groupe 22">
            <a:extLst>
              <a:ext uri="{FF2B5EF4-FFF2-40B4-BE49-F238E27FC236}">
                <a16:creationId xmlns:a16="http://schemas.microsoft.com/office/drawing/2014/main" id="{DC881F16-7EC9-ACCC-F637-DA17EA25D44E}"/>
              </a:ext>
            </a:extLst>
          </p:cNvPr>
          <p:cNvGrpSpPr/>
          <p:nvPr/>
        </p:nvGrpSpPr>
        <p:grpSpPr>
          <a:xfrm>
            <a:off x="744177" y="2553198"/>
            <a:ext cx="531401" cy="522923"/>
            <a:chOff x="2998554" y="2736237"/>
            <a:chExt cx="531401" cy="522923"/>
          </a:xfrm>
        </p:grpSpPr>
        <p:pic>
          <p:nvPicPr>
            <p:cNvPr id="24" name="Picture 9" descr="A grey circle with a black background&#10;&#10;Description automatically generated">
              <a:extLst>
                <a:ext uri="{FF2B5EF4-FFF2-40B4-BE49-F238E27FC236}">
                  <a16:creationId xmlns:a16="http://schemas.microsoft.com/office/drawing/2014/main" id="{1185A848-2594-0CC4-E563-1C567B1EB39C}"/>
                </a:ext>
              </a:extLst>
            </p:cNvPr>
            <p:cNvPicPr>
              <a:picLocks noChangeAspect="1"/>
            </p:cNvPicPr>
            <p:nvPr/>
          </p:nvPicPr>
          <p:blipFill>
            <a:blip r:embed="rId3"/>
            <a:stretch>
              <a:fillRect/>
            </a:stretch>
          </p:blipFill>
          <p:spPr>
            <a:xfrm>
              <a:off x="2998554" y="2736237"/>
              <a:ext cx="531401" cy="522923"/>
            </a:xfrm>
            <a:prstGeom prst="rect">
              <a:avLst/>
            </a:prstGeom>
          </p:spPr>
        </p:pic>
        <p:sp>
          <p:nvSpPr>
            <p:cNvPr id="25" name="TextBox 10">
              <a:extLst>
                <a:ext uri="{FF2B5EF4-FFF2-40B4-BE49-F238E27FC236}">
                  <a16:creationId xmlns:a16="http://schemas.microsoft.com/office/drawing/2014/main" id="{A1AF9A14-F861-9359-617C-F78E9F9CE3B4}"/>
                </a:ext>
              </a:extLst>
            </p:cNvPr>
            <p:cNvSpPr txBox="1"/>
            <p:nvPr/>
          </p:nvSpPr>
          <p:spPr>
            <a:xfrm>
              <a:off x="3104588" y="2828667"/>
              <a:ext cx="358039" cy="369332"/>
            </a:xfrm>
            <a:prstGeom prst="rect">
              <a:avLst/>
            </a:prstGeom>
            <a:noFill/>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noProof="0" dirty="0">
                  <a:solidFill>
                    <a:srgbClr val="F6891F"/>
                  </a:solidFill>
                  <a:cs typeface="Arial"/>
                </a:rPr>
                <a:t>1</a:t>
              </a:r>
            </a:p>
          </p:txBody>
        </p:sp>
      </p:grpSp>
      <p:grpSp>
        <p:nvGrpSpPr>
          <p:cNvPr id="26" name="Groupe 25">
            <a:extLst>
              <a:ext uri="{FF2B5EF4-FFF2-40B4-BE49-F238E27FC236}">
                <a16:creationId xmlns:a16="http://schemas.microsoft.com/office/drawing/2014/main" id="{6CB633F3-E80F-3822-5556-F67B61E2DE7A}"/>
              </a:ext>
            </a:extLst>
          </p:cNvPr>
          <p:cNvGrpSpPr/>
          <p:nvPr/>
        </p:nvGrpSpPr>
        <p:grpSpPr>
          <a:xfrm>
            <a:off x="744177" y="3606335"/>
            <a:ext cx="531401" cy="522923"/>
            <a:chOff x="8041104" y="2718247"/>
            <a:chExt cx="531401" cy="522923"/>
          </a:xfrm>
        </p:grpSpPr>
        <p:pic>
          <p:nvPicPr>
            <p:cNvPr id="27" name="Picture 9" descr="A grey circle with a black background&#10;&#10;Description automatically generated">
              <a:extLst>
                <a:ext uri="{FF2B5EF4-FFF2-40B4-BE49-F238E27FC236}">
                  <a16:creationId xmlns:a16="http://schemas.microsoft.com/office/drawing/2014/main" id="{768904CE-47E3-3226-7FAA-40043521474E}"/>
                </a:ext>
              </a:extLst>
            </p:cNvPr>
            <p:cNvPicPr>
              <a:picLocks noChangeAspect="1"/>
            </p:cNvPicPr>
            <p:nvPr/>
          </p:nvPicPr>
          <p:blipFill>
            <a:blip r:embed="rId3"/>
            <a:stretch>
              <a:fillRect/>
            </a:stretch>
          </p:blipFill>
          <p:spPr>
            <a:xfrm>
              <a:off x="8041104" y="2718247"/>
              <a:ext cx="531401" cy="522923"/>
            </a:xfrm>
            <a:prstGeom prst="rect">
              <a:avLst/>
            </a:prstGeom>
          </p:spPr>
        </p:pic>
        <p:sp>
          <p:nvSpPr>
            <p:cNvPr id="28" name="TextBox 10">
              <a:extLst>
                <a:ext uri="{FF2B5EF4-FFF2-40B4-BE49-F238E27FC236}">
                  <a16:creationId xmlns:a16="http://schemas.microsoft.com/office/drawing/2014/main" id="{82D08BE5-8006-1308-A243-0BAB45FAD92B}"/>
                </a:ext>
              </a:extLst>
            </p:cNvPr>
            <p:cNvSpPr txBox="1"/>
            <p:nvPr/>
          </p:nvSpPr>
          <p:spPr>
            <a:xfrm>
              <a:off x="8153807" y="2787111"/>
              <a:ext cx="373751" cy="369332"/>
            </a:xfrm>
            <a:prstGeom prst="rect">
              <a:avLst/>
            </a:prstGeom>
            <a:noFill/>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noProof="0" dirty="0">
                  <a:solidFill>
                    <a:srgbClr val="F6891F"/>
                  </a:solidFill>
                  <a:cs typeface="Arial"/>
                </a:rPr>
                <a:t>2</a:t>
              </a:r>
            </a:p>
          </p:txBody>
        </p:sp>
      </p:grpSp>
      <p:grpSp>
        <p:nvGrpSpPr>
          <p:cNvPr id="32" name="Groupe 31">
            <a:extLst>
              <a:ext uri="{FF2B5EF4-FFF2-40B4-BE49-F238E27FC236}">
                <a16:creationId xmlns:a16="http://schemas.microsoft.com/office/drawing/2014/main" id="{BB98DF9C-6147-2289-4F74-D00C8BF34882}"/>
              </a:ext>
            </a:extLst>
          </p:cNvPr>
          <p:cNvGrpSpPr/>
          <p:nvPr/>
        </p:nvGrpSpPr>
        <p:grpSpPr>
          <a:xfrm>
            <a:off x="744177" y="4659472"/>
            <a:ext cx="531401" cy="522923"/>
            <a:chOff x="3140636" y="4945737"/>
            <a:chExt cx="531401" cy="522923"/>
          </a:xfrm>
        </p:grpSpPr>
        <p:pic>
          <p:nvPicPr>
            <p:cNvPr id="33" name="Picture 9" descr="A grey circle with a black background&#10;&#10;Description automatically generated">
              <a:extLst>
                <a:ext uri="{FF2B5EF4-FFF2-40B4-BE49-F238E27FC236}">
                  <a16:creationId xmlns:a16="http://schemas.microsoft.com/office/drawing/2014/main" id="{63E4A9C6-113E-6169-76EC-5CC4119233C1}"/>
                </a:ext>
              </a:extLst>
            </p:cNvPr>
            <p:cNvPicPr>
              <a:picLocks noChangeAspect="1"/>
            </p:cNvPicPr>
            <p:nvPr/>
          </p:nvPicPr>
          <p:blipFill>
            <a:blip r:embed="rId3"/>
            <a:stretch>
              <a:fillRect/>
            </a:stretch>
          </p:blipFill>
          <p:spPr>
            <a:xfrm>
              <a:off x="3140636" y="4945737"/>
              <a:ext cx="531401" cy="522923"/>
            </a:xfrm>
            <a:prstGeom prst="rect">
              <a:avLst/>
            </a:prstGeom>
          </p:spPr>
        </p:pic>
        <p:sp>
          <p:nvSpPr>
            <p:cNvPr id="34" name="TextBox 10">
              <a:extLst>
                <a:ext uri="{FF2B5EF4-FFF2-40B4-BE49-F238E27FC236}">
                  <a16:creationId xmlns:a16="http://schemas.microsoft.com/office/drawing/2014/main" id="{3B528508-AC15-27D5-C49D-62D7ACDEBB4B}"/>
                </a:ext>
              </a:extLst>
            </p:cNvPr>
            <p:cNvSpPr txBox="1"/>
            <p:nvPr/>
          </p:nvSpPr>
          <p:spPr>
            <a:xfrm>
              <a:off x="3252152" y="5022456"/>
              <a:ext cx="342327" cy="369332"/>
            </a:xfrm>
            <a:prstGeom prst="rect">
              <a:avLst/>
            </a:prstGeom>
            <a:noFill/>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noProof="0" dirty="0">
                  <a:solidFill>
                    <a:srgbClr val="F6891F"/>
                  </a:solidFill>
                  <a:cs typeface="Arial"/>
                </a:rPr>
                <a:t>3</a:t>
              </a:r>
            </a:p>
          </p:txBody>
        </p:sp>
      </p:grpSp>
      <p:grpSp>
        <p:nvGrpSpPr>
          <p:cNvPr id="35" name="Groupe 34">
            <a:extLst>
              <a:ext uri="{FF2B5EF4-FFF2-40B4-BE49-F238E27FC236}">
                <a16:creationId xmlns:a16="http://schemas.microsoft.com/office/drawing/2014/main" id="{BB98DF9C-6147-2289-4F74-D00C8BF34882}"/>
              </a:ext>
            </a:extLst>
          </p:cNvPr>
          <p:cNvGrpSpPr/>
          <p:nvPr/>
        </p:nvGrpSpPr>
        <p:grpSpPr>
          <a:xfrm>
            <a:off x="8822299" y="7969925"/>
            <a:ext cx="531401" cy="522923"/>
            <a:chOff x="8822299" y="7969925"/>
            <a:chExt cx="531401" cy="522923"/>
          </a:xfrm>
        </p:grpSpPr>
        <p:pic>
          <p:nvPicPr>
            <p:cNvPr id="36" name="Picture 9" descr="A grey circle with a black background&#10;&#10;Description automatically generated">
              <a:extLst>
                <a:ext uri="{FF2B5EF4-FFF2-40B4-BE49-F238E27FC236}">
                  <a16:creationId xmlns:a16="http://schemas.microsoft.com/office/drawing/2014/main" id="{63E4A9C6-113E-6169-76EC-5CC4119233C1}"/>
                </a:ext>
              </a:extLst>
            </p:cNvPr>
            <p:cNvPicPr>
              <a:picLocks noChangeAspect="1"/>
            </p:cNvPicPr>
            <p:nvPr/>
          </p:nvPicPr>
          <p:blipFill>
            <a:blip r:embed="rId3"/>
            <a:stretch>
              <a:fillRect/>
            </a:stretch>
          </p:blipFill>
          <p:spPr>
            <a:xfrm>
              <a:off x="8822299" y="7969925"/>
              <a:ext cx="531401" cy="522923"/>
            </a:xfrm>
            <a:prstGeom prst="rect">
              <a:avLst/>
            </a:prstGeom>
          </p:spPr>
        </p:pic>
        <p:sp>
          <p:nvSpPr>
            <p:cNvPr id="37" name="TextBox 10">
              <a:extLst>
                <a:ext uri="{FF2B5EF4-FFF2-40B4-BE49-F238E27FC236}">
                  <a16:creationId xmlns:a16="http://schemas.microsoft.com/office/drawing/2014/main" id="{3B528508-AC15-27D5-C49D-62D7ACDEBB4B}"/>
                </a:ext>
              </a:extLst>
            </p:cNvPr>
            <p:cNvSpPr txBox="1"/>
            <p:nvPr/>
          </p:nvSpPr>
          <p:spPr>
            <a:xfrm>
              <a:off x="8933815" y="8046644"/>
              <a:ext cx="342327" cy="400110"/>
            </a:xfrm>
            <a:prstGeom prst="rect">
              <a:avLst/>
            </a:prstGeom>
            <a:noFill/>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2000" noProof="0" dirty="0">
                  <a:solidFill>
                    <a:srgbClr val="F6891F"/>
                  </a:solidFill>
                  <a:cs typeface="Arial"/>
                </a:rPr>
                <a:t>3</a:t>
              </a:r>
            </a:p>
          </p:txBody>
        </p:sp>
      </p:grpSp>
      <p:grpSp>
        <p:nvGrpSpPr>
          <p:cNvPr id="41" name="Groupe 40">
            <a:extLst>
              <a:ext uri="{FF2B5EF4-FFF2-40B4-BE49-F238E27FC236}">
                <a16:creationId xmlns:a16="http://schemas.microsoft.com/office/drawing/2014/main" id="{079A6FF7-B581-04BF-EC86-CB9FE826BE61}"/>
              </a:ext>
            </a:extLst>
          </p:cNvPr>
          <p:cNvGrpSpPr/>
          <p:nvPr/>
        </p:nvGrpSpPr>
        <p:grpSpPr>
          <a:xfrm>
            <a:off x="744177" y="5712609"/>
            <a:ext cx="531401" cy="522923"/>
            <a:chOff x="8015886" y="4897255"/>
            <a:chExt cx="531401" cy="522923"/>
          </a:xfrm>
        </p:grpSpPr>
        <p:pic>
          <p:nvPicPr>
            <p:cNvPr id="42" name="Picture 9" descr="A grey circle with a black background&#10;&#10;Description automatically generated">
              <a:extLst>
                <a:ext uri="{FF2B5EF4-FFF2-40B4-BE49-F238E27FC236}">
                  <a16:creationId xmlns:a16="http://schemas.microsoft.com/office/drawing/2014/main" id="{9EB11B18-02DB-4D3F-CC1E-93F55837773E}"/>
                </a:ext>
              </a:extLst>
            </p:cNvPr>
            <p:cNvPicPr>
              <a:picLocks noChangeAspect="1"/>
            </p:cNvPicPr>
            <p:nvPr/>
          </p:nvPicPr>
          <p:blipFill>
            <a:blip r:embed="rId3"/>
            <a:stretch>
              <a:fillRect/>
            </a:stretch>
          </p:blipFill>
          <p:spPr>
            <a:xfrm>
              <a:off x="8015886" y="4897255"/>
              <a:ext cx="531401" cy="522923"/>
            </a:xfrm>
            <a:prstGeom prst="rect">
              <a:avLst/>
            </a:prstGeom>
          </p:spPr>
        </p:pic>
        <p:sp>
          <p:nvSpPr>
            <p:cNvPr id="43" name="TextBox 10">
              <a:extLst>
                <a:ext uri="{FF2B5EF4-FFF2-40B4-BE49-F238E27FC236}">
                  <a16:creationId xmlns:a16="http://schemas.microsoft.com/office/drawing/2014/main" id="{ED1EA496-2A28-3F7D-1891-90F7154EC210}"/>
                </a:ext>
              </a:extLst>
            </p:cNvPr>
            <p:cNvSpPr txBox="1"/>
            <p:nvPr/>
          </p:nvSpPr>
          <p:spPr>
            <a:xfrm>
              <a:off x="8127401" y="4977313"/>
              <a:ext cx="303050" cy="369332"/>
            </a:xfrm>
            <a:prstGeom prst="rect">
              <a:avLst/>
            </a:prstGeom>
            <a:noFill/>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noProof="0" dirty="0">
                  <a:solidFill>
                    <a:srgbClr val="F6891F"/>
                  </a:solidFill>
                  <a:cs typeface="Arial"/>
                </a:rPr>
                <a:t>4</a:t>
              </a:r>
            </a:p>
          </p:txBody>
        </p:sp>
      </p:grpSp>
      <p:sp>
        <p:nvSpPr>
          <p:cNvPr id="44" name="ZoneTexte 43">
            <a:extLst>
              <a:ext uri="{FF2B5EF4-FFF2-40B4-BE49-F238E27FC236}">
                <a16:creationId xmlns:a16="http://schemas.microsoft.com/office/drawing/2014/main" id="{DAFCA313-B1FF-EC39-63CB-C64A2B721CBF}"/>
              </a:ext>
            </a:extLst>
          </p:cNvPr>
          <p:cNvSpPr txBox="1"/>
          <p:nvPr/>
        </p:nvSpPr>
        <p:spPr>
          <a:xfrm>
            <a:off x="1585126" y="2551174"/>
            <a:ext cx="187692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2000" noProof="0" dirty="0" err="1"/>
              <a:t>Form</a:t>
            </a:r>
            <a:r>
              <a:rPr lang="en-CA" sz="2000" noProof="0" dirty="0"/>
              <a:t> </a:t>
            </a:r>
            <a:r>
              <a:rPr lang="en-CA" sz="2000" b="1" noProof="0" dirty="0">
                <a:solidFill>
                  <a:schemeClr val="accent1"/>
                </a:solidFill>
              </a:rPr>
              <a:t>teams</a:t>
            </a:r>
            <a:r>
              <a:rPr lang="en-CA" sz="2000" noProof="0" dirty="0"/>
              <a:t>. </a:t>
            </a:r>
            <a:r>
              <a:rPr lang="en-CA" sz="2000" noProof="0" dirty="0">
                <a:cs typeface="Arial"/>
              </a:rPr>
              <a:t> </a:t>
            </a:r>
            <a:endParaRPr lang="en-CA" sz="3600" noProof="0" dirty="0">
              <a:cs typeface="Arial" panose="020B0604020202020204"/>
            </a:endParaRPr>
          </a:p>
        </p:txBody>
      </p:sp>
      <p:sp>
        <p:nvSpPr>
          <p:cNvPr id="46" name="ZoneTexte 45">
            <a:extLst>
              <a:ext uri="{FF2B5EF4-FFF2-40B4-BE49-F238E27FC236}">
                <a16:creationId xmlns:a16="http://schemas.microsoft.com/office/drawing/2014/main" id="{8887680C-77A4-8080-B7D5-AF4F5E24E2EA}"/>
              </a:ext>
            </a:extLst>
          </p:cNvPr>
          <p:cNvSpPr txBox="1"/>
          <p:nvPr/>
        </p:nvSpPr>
        <p:spPr>
          <a:xfrm>
            <a:off x="1578262" y="3651855"/>
            <a:ext cx="698454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2000" noProof="0" dirty="0"/>
              <a:t>Analyze the </a:t>
            </a:r>
            <a:r>
              <a:rPr lang="en-CA" sz="2000" b="1" noProof="0" dirty="0">
                <a:solidFill>
                  <a:schemeClr val="accent1"/>
                </a:solidFill>
              </a:rPr>
              <a:t>reference materials</a:t>
            </a:r>
            <a:r>
              <a:rPr lang="en-CA" sz="2000" noProof="0" dirty="0"/>
              <a:t>. </a:t>
            </a:r>
            <a:r>
              <a:rPr lang="en-CA" sz="2000" noProof="0" dirty="0">
                <a:cs typeface="Arial"/>
              </a:rPr>
              <a:t> </a:t>
            </a:r>
          </a:p>
        </p:txBody>
      </p:sp>
      <p:sp>
        <p:nvSpPr>
          <p:cNvPr id="47" name="ZoneTexte 46">
            <a:extLst>
              <a:ext uri="{FF2B5EF4-FFF2-40B4-BE49-F238E27FC236}">
                <a16:creationId xmlns:a16="http://schemas.microsoft.com/office/drawing/2014/main" id="{21E2FF02-CB61-F9E3-9474-A03DFF186755}"/>
              </a:ext>
            </a:extLst>
          </p:cNvPr>
          <p:cNvSpPr txBox="1"/>
          <p:nvPr/>
        </p:nvSpPr>
        <p:spPr>
          <a:xfrm>
            <a:off x="1578262" y="4725579"/>
            <a:ext cx="6308137" cy="400110"/>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CA" sz="2000" noProof="0" dirty="0"/>
              <a:t>Place the key </a:t>
            </a:r>
            <a:r>
              <a:rPr lang="en-CA" sz="2000" b="1" noProof="0" dirty="0">
                <a:solidFill>
                  <a:schemeClr val="accent1"/>
                </a:solidFill>
              </a:rPr>
              <a:t>event sheets </a:t>
            </a:r>
            <a:r>
              <a:rPr lang="en-CA" sz="2000" noProof="0" dirty="0"/>
              <a:t>in </a:t>
            </a:r>
            <a:r>
              <a:rPr lang="en-CA" sz="2000" b="1" noProof="0" dirty="0">
                <a:solidFill>
                  <a:schemeClr val="accent1"/>
                </a:solidFill>
              </a:rPr>
              <a:t>chronological </a:t>
            </a:r>
            <a:r>
              <a:rPr lang="en-CA" sz="2000" b="1" dirty="0">
                <a:solidFill>
                  <a:schemeClr val="accent1"/>
                </a:solidFill>
              </a:rPr>
              <a:t>order</a:t>
            </a:r>
            <a:r>
              <a:rPr lang="en-CA" sz="2000" noProof="0" dirty="0"/>
              <a:t>.</a:t>
            </a:r>
            <a:r>
              <a:rPr lang="en-CA" sz="2000" b="1" noProof="0" dirty="0"/>
              <a:t> </a:t>
            </a:r>
            <a:r>
              <a:rPr lang="en-CA" sz="2000" b="1" noProof="0" dirty="0">
                <a:cs typeface="Arial"/>
              </a:rPr>
              <a:t> </a:t>
            </a:r>
          </a:p>
        </p:txBody>
      </p:sp>
      <p:sp>
        <p:nvSpPr>
          <p:cNvPr id="48" name="ZoneTexte 47">
            <a:extLst>
              <a:ext uri="{FF2B5EF4-FFF2-40B4-BE49-F238E27FC236}">
                <a16:creationId xmlns:a16="http://schemas.microsoft.com/office/drawing/2014/main" id="{AE5050D8-C4E3-75E9-6DA7-5274F24F8599}"/>
              </a:ext>
            </a:extLst>
          </p:cNvPr>
          <p:cNvSpPr txBox="1"/>
          <p:nvPr/>
        </p:nvSpPr>
        <p:spPr>
          <a:xfrm>
            <a:off x="1581598" y="5769995"/>
            <a:ext cx="4254691" cy="400110"/>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CA" sz="2000" noProof="0" dirty="0"/>
              <a:t>Answer the </a:t>
            </a:r>
            <a:r>
              <a:rPr lang="en-CA" sz="2000" b="1" dirty="0">
                <a:solidFill>
                  <a:schemeClr val="accent1"/>
                </a:solidFill>
              </a:rPr>
              <a:t>reflection</a:t>
            </a:r>
            <a:r>
              <a:rPr lang="en-CA" sz="2000" b="1" noProof="0" dirty="0">
                <a:solidFill>
                  <a:schemeClr val="accent1"/>
                </a:solidFill>
              </a:rPr>
              <a:t> questions</a:t>
            </a:r>
            <a:r>
              <a:rPr lang="en-CA" sz="2000" noProof="0" dirty="0">
                <a:solidFill>
                  <a:schemeClr val="accent2"/>
                </a:solidFill>
              </a:rPr>
              <a:t>.</a:t>
            </a:r>
            <a:r>
              <a:rPr lang="en-CA" sz="2000" b="1" noProof="0" dirty="0">
                <a:solidFill>
                  <a:schemeClr val="accent1"/>
                </a:solidFill>
              </a:rPr>
              <a:t>  </a:t>
            </a:r>
            <a:r>
              <a:rPr lang="en-CA" sz="2000" b="1" noProof="0" dirty="0">
                <a:solidFill>
                  <a:schemeClr val="accent1"/>
                </a:solidFill>
                <a:cs typeface="Arial"/>
              </a:rPr>
              <a:t> </a:t>
            </a:r>
            <a:endParaRPr lang="fr-FR" dirty="0">
              <a:solidFill>
                <a:schemeClr val="accent1"/>
              </a:solidFill>
            </a:endParaRPr>
          </a:p>
        </p:txBody>
      </p:sp>
      <p:pic>
        <p:nvPicPr>
          <p:cNvPr id="4" name="Image 3" descr="Une image contenant habits, personne, Visage humain, sourire&#10;&#10;Description générée automatiquement">
            <a:extLst>
              <a:ext uri="{FF2B5EF4-FFF2-40B4-BE49-F238E27FC236}">
                <a16:creationId xmlns:a16="http://schemas.microsoft.com/office/drawing/2014/main" id="{690DC773-4110-E179-7B10-E98F6C19CA94}"/>
              </a:ext>
            </a:extLst>
          </p:cNvPr>
          <p:cNvPicPr>
            <a:picLocks noChangeAspect="1"/>
          </p:cNvPicPr>
          <p:nvPr/>
        </p:nvPicPr>
        <p:blipFill>
          <a:blip r:embed="rId4"/>
          <a:stretch>
            <a:fillRect/>
          </a:stretch>
        </p:blipFill>
        <p:spPr>
          <a:xfrm>
            <a:off x="7176298" y="1202177"/>
            <a:ext cx="4680708" cy="3747887"/>
          </a:xfrm>
          <a:prstGeom prst="rect">
            <a:avLst/>
          </a:prstGeom>
        </p:spPr>
      </p:pic>
    </p:spTree>
    <p:extLst>
      <p:ext uri="{BB962C8B-B14F-4D97-AF65-F5344CB8AC3E}">
        <p14:creationId xmlns:p14="http://schemas.microsoft.com/office/powerpoint/2010/main" val="194429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FDD5582-69F9-BEB5-356B-89B7BB47B382}"/>
              </a:ext>
            </a:extLst>
          </p:cNvPr>
          <p:cNvSpPr>
            <a:spLocks noGrp="1"/>
          </p:cNvSpPr>
          <p:nvPr>
            <p:ph type="body" idx="1"/>
          </p:nvPr>
        </p:nvSpPr>
        <p:spPr/>
        <p:txBody>
          <a:bodyPr/>
          <a:lstStyle/>
          <a:p>
            <a:r>
              <a:rPr lang="en-CA" sz="5400" noProof="0" dirty="0">
                <a:cs typeface="Arial"/>
              </a:rPr>
              <a:t>Same-Sex Marriage</a:t>
            </a:r>
          </a:p>
          <a:p>
            <a:r>
              <a:rPr lang="en-CA" sz="2800" noProof="0" dirty="0">
                <a:cs typeface="Arial"/>
              </a:rPr>
              <a:t>Changes and Timeline</a:t>
            </a:r>
          </a:p>
        </p:txBody>
      </p:sp>
      <p:sp>
        <p:nvSpPr>
          <p:cNvPr id="4" name="Espace réservé pour une image  3">
            <a:extLst>
              <a:ext uri="{FF2B5EF4-FFF2-40B4-BE49-F238E27FC236}">
                <a16:creationId xmlns:a16="http://schemas.microsoft.com/office/drawing/2014/main" id="{732E3E76-824A-B30B-8877-C2B81722EFD4}"/>
              </a:ext>
            </a:extLst>
          </p:cNvPr>
          <p:cNvSpPr>
            <a:spLocks noGrp="1"/>
          </p:cNvSpPr>
          <p:nvPr>
            <p:ph type="pic" sz="quarter" idx="16"/>
          </p:nvPr>
        </p:nvSpPr>
        <p:spPr/>
        <p:txBody>
          <a:bodyPr/>
          <a:lstStyle/>
          <a:p>
            <a:endParaRPr lang="en-CA" noProof="0" dirty="0"/>
          </a:p>
        </p:txBody>
      </p:sp>
      <p:pic>
        <p:nvPicPr>
          <p:cNvPr id="6" name="Image 3" descr="Une image contenant complet&#10;&#10;Description générée automatiquement">
            <a:extLst>
              <a:ext uri="{FF2B5EF4-FFF2-40B4-BE49-F238E27FC236}">
                <a16:creationId xmlns:a16="http://schemas.microsoft.com/office/drawing/2014/main" id="{E279089D-0577-DA14-4811-8529D475304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129229" y="1788493"/>
            <a:ext cx="3469945" cy="3473123"/>
          </a:xfrm>
          <a:prstGeom prst="rect">
            <a:avLst/>
          </a:prstGeom>
        </p:spPr>
      </p:pic>
    </p:spTree>
    <p:custDataLst>
      <p:tags r:id="rId1"/>
    </p:custDataLst>
    <p:extLst>
      <p:ext uri="{BB962C8B-B14F-4D97-AF65-F5344CB8AC3E}">
        <p14:creationId xmlns:p14="http://schemas.microsoft.com/office/powerpoint/2010/main" val="13841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9AB3A32-1D44-D1EB-F8A5-B99EB1AD0018}"/>
              </a:ext>
            </a:extLst>
          </p:cNvPr>
          <p:cNvSpPr>
            <a:spLocks noGrp="1"/>
          </p:cNvSpPr>
          <p:nvPr>
            <p:ph type="body" idx="1"/>
          </p:nvPr>
        </p:nvSpPr>
        <p:spPr>
          <a:xfrm>
            <a:off x="859535" y="1143000"/>
            <a:ext cx="7447280" cy="4572000"/>
          </a:xfrm>
        </p:spPr>
        <p:txBody>
          <a:bodyPr/>
          <a:lstStyle/>
          <a:p>
            <a:r>
              <a:rPr lang="en-CA" noProof="0" dirty="0"/>
              <a:t>Change 1: Homosexuality is no longer a crime</a:t>
            </a:r>
          </a:p>
        </p:txBody>
      </p:sp>
    </p:spTree>
    <p:extLst>
      <p:ext uri="{BB962C8B-B14F-4D97-AF65-F5344CB8AC3E}">
        <p14:creationId xmlns:p14="http://schemas.microsoft.com/office/powerpoint/2010/main" val="3612065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886968" y="1161789"/>
            <a:ext cx="7316972" cy="887819"/>
          </a:xfrm>
        </p:spPr>
        <p:txBody>
          <a:bodyPr/>
          <a:lstStyle/>
          <a:p>
            <a:r>
              <a:rPr lang="en-CA" noProof="0" dirty="0"/>
              <a:t>Homosexuality is a </a:t>
            </a:r>
            <a:r>
              <a:rPr lang="en-CA" noProof="0" dirty="0">
                <a:solidFill>
                  <a:schemeClr val="accent1"/>
                </a:solidFill>
              </a:rPr>
              <a:t>crime</a:t>
            </a:r>
            <a:endParaRPr lang="en-CA" noProof="0" dirty="0">
              <a:solidFill>
                <a:schemeClr val="accent1"/>
              </a:solidFill>
              <a:cs typeface="Arial"/>
            </a:endParaRPr>
          </a:p>
        </p:txBody>
      </p:sp>
      <p:sp>
        <p:nvSpPr>
          <p:cNvPr id="15" name="Espace réservé du texte 14">
            <a:extLst>
              <a:ext uri="{FF2B5EF4-FFF2-40B4-BE49-F238E27FC236}">
                <a16:creationId xmlns:a16="http://schemas.microsoft.com/office/drawing/2014/main" id="{6021B769-967B-5B46-84CF-6513A230AEA7}"/>
              </a:ext>
            </a:extLst>
          </p:cNvPr>
          <p:cNvSpPr>
            <a:spLocks noGrp="1"/>
          </p:cNvSpPr>
          <p:nvPr>
            <p:ph type="body" sz="quarter" idx="14"/>
          </p:nvPr>
        </p:nvSpPr>
        <p:spPr>
          <a:xfrm>
            <a:off x="801801" y="2514838"/>
            <a:ext cx="6598567" cy="2438400"/>
          </a:xfrm>
        </p:spPr>
        <p:txBody>
          <a:bodyPr vert="horz" lIns="0" tIns="0" rIns="0" bIns="0" rtlCol="0" anchor="t">
            <a:noAutofit/>
          </a:bodyPr>
          <a:lstStyle/>
          <a:p>
            <a:pPr marL="285750" indent="-285750">
              <a:lnSpc>
                <a:spcPct val="100000"/>
              </a:lnSpc>
              <a:spcBef>
                <a:spcPts val="1200"/>
              </a:spcBef>
              <a:buFont typeface="Arial"/>
              <a:buChar char="•"/>
            </a:pPr>
            <a:r>
              <a:rPr lang="en-CA" sz="2400" noProof="0" dirty="0">
                <a:solidFill>
                  <a:schemeClr val="accent2"/>
                </a:solidFill>
                <a:ea typeface="+mn-lt"/>
                <a:cs typeface="+mn-lt"/>
              </a:rPr>
              <a:t>Homosexuality was long prohibited. </a:t>
            </a:r>
          </a:p>
          <a:p>
            <a:pPr marL="285750" indent="-285750">
              <a:lnSpc>
                <a:spcPct val="100000"/>
              </a:lnSpc>
              <a:spcBef>
                <a:spcPts val="1200"/>
              </a:spcBef>
              <a:buFont typeface="Arial"/>
              <a:buChar char="•"/>
            </a:pPr>
            <a:r>
              <a:rPr lang="en-CA" sz="2400" noProof="0" dirty="0">
                <a:solidFill>
                  <a:schemeClr val="accent2"/>
                </a:solidFill>
                <a:ea typeface="+mn-lt"/>
                <a:cs typeface="+mn-lt"/>
              </a:rPr>
              <a:t>Maximum sentence at the time: 5 years in prison and whipping.</a:t>
            </a:r>
          </a:p>
          <a:p>
            <a:endParaRPr lang="en-CA" sz="1800" noProof="0" dirty="0">
              <a:cs typeface="Arial"/>
            </a:endParaRPr>
          </a:p>
        </p:txBody>
      </p:sp>
      <p:pic>
        <p:nvPicPr>
          <p:cNvPr id="11" name="Image 10">
            <a:extLst>
              <a:ext uri="{FF2B5EF4-FFF2-40B4-BE49-F238E27FC236}">
                <a16:creationId xmlns:a16="http://schemas.microsoft.com/office/drawing/2014/main" id="{C4009B55-8D2A-4826-A355-7A87D7E1ED88}"/>
              </a:ext>
            </a:extLst>
          </p:cNvPr>
          <p:cNvPicPr>
            <a:picLocks noChangeAspect="1"/>
          </p:cNvPicPr>
          <p:nvPr/>
        </p:nvPicPr>
        <p:blipFill rotWithShape="1">
          <a:blip r:embed="rId3">
            <a:clrChange>
              <a:clrFrom>
                <a:srgbClr val="FFFFFF"/>
              </a:clrFrom>
              <a:clrTo>
                <a:srgbClr val="FFFFFF">
                  <a:alpha val="0"/>
                </a:srgbClr>
              </a:clrTo>
            </a:clrChange>
          </a:blip>
          <a:srcRect t="12744" r="80491" b="47317"/>
          <a:stretch/>
        </p:blipFill>
        <p:spPr>
          <a:xfrm>
            <a:off x="7315200" y="869193"/>
            <a:ext cx="3989832" cy="4084045"/>
          </a:xfrm>
          <a:prstGeom prst="rect">
            <a:avLst/>
          </a:prstGeom>
        </p:spPr>
      </p:pic>
      <p:sp>
        <p:nvSpPr>
          <p:cNvPr id="3" name="Espace réservé du texte 2">
            <a:extLst>
              <a:ext uri="{FF2B5EF4-FFF2-40B4-BE49-F238E27FC236}">
                <a16:creationId xmlns:a16="http://schemas.microsoft.com/office/drawing/2014/main" id="{7A9609E1-76EE-ACD7-C071-EC9A8983CCFD}"/>
              </a:ext>
            </a:extLst>
          </p:cNvPr>
          <p:cNvSpPr>
            <a:spLocks noGrp="1"/>
          </p:cNvSpPr>
          <p:nvPr>
            <p:ph type="body" sz="quarter" idx="15"/>
          </p:nvPr>
        </p:nvSpPr>
        <p:spPr>
          <a:xfrm>
            <a:off x="886968" y="661230"/>
            <a:ext cx="5943600" cy="415925"/>
          </a:xfrm>
        </p:spPr>
        <p:txBody>
          <a:bodyPr/>
          <a:lstStyle/>
          <a:p>
            <a:r>
              <a:rPr lang="en-CA" dirty="0"/>
              <a:t>Until</a:t>
            </a:r>
            <a:r>
              <a:rPr lang="en-CA" noProof="0" dirty="0"/>
              <a:t> 1969</a:t>
            </a:r>
          </a:p>
        </p:txBody>
      </p:sp>
    </p:spTree>
    <p:extLst>
      <p:ext uri="{BB962C8B-B14F-4D97-AF65-F5344CB8AC3E}">
        <p14:creationId xmlns:p14="http://schemas.microsoft.com/office/powerpoint/2010/main" val="837823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395475" y="1024665"/>
            <a:ext cx="11106374" cy="1166443"/>
          </a:xfrm>
        </p:spPr>
        <p:txBody>
          <a:bodyPr/>
          <a:lstStyle/>
          <a:p>
            <a:r>
              <a:rPr lang="en-CA" noProof="0" dirty="0">
                <a:solidFill>
                  <a:schemeClr val="accent1"/>
                </a:solidFill>
              </a:rPr>
              <a:t>1969</a:t>
            </a:r>
            <a:r>
              <a:rPr lang="en-CA" noProof="0" dirty="0"/>
              <a:t>: </a:t>
            </a:r>
            <a:r>
              <a:rPr lang="en-CA" dirty="0"/>
              <a:t>H</a:t>
            </a:r>
            <a:r>
              <a:rPr lang="en-CA" noProof="0" dirty="0" err="1"/>
              <a:t>omosexuality</a:t>
            </a:r>
            <a:r>
              <a:rPr lang="en-CA" noProof="0" dirty="0"/>
              <a:t> is </a:t>
            </a:r>
            <a:r>
              <a:rPr lang="en-CA" noProof="0" dirty="0">
                <a:solidFill>
                  <a:schemeClr val="accent1"/>
                </a:solidFill>
              </a:rPr>
              <a:t>decriminalized</a:t>
            </a:r>
            <a:endParaRPr lang="en-CA" noProof="0" dirty="0">
              <a:cs typeface="Arial"/>
            </a:endParaRPr>
          </a:p>
        </p:txBody>
      </p:sp>
      <p:sp>
        <p:nvSpPr>
          <p:cNvPr id="15" name="Espace réservé du texte 14">
            <a:extLst>
              <a:ext uri="{FF2B5EF4-FFF2-40B4-BE49-F238E27FC236}">
                <a16:creationId xmlns:a16="http://schemas.microsoft.com/office/drawing/2014/main" id="{FA36EEC9-3F2C-8242-887E-20759CDF92DD}"/>
              </a:ext>
            </a:extLst>
          </p:cNvPr>
          <p:cNvSpPr>
            <a:spLocks noGrp="1"/>
          </p:cNvSpPr>
          <p:nvPr>
            <p:ph type="body" sz="quarter" idx="14"/>
          </p:nvPr>
        </p:nvSpPr>
        <p:spPr>
          <a:xfrm>
            <a:off x="6096000" y="2511627"/>
            <a:ext cx="5405850" cy="4114800"/>
          </a:xfrm>
        </p:spPr>
        <p:txBody>
          <a:bodyPr vert="horz" lIns="0" tIns="0" rIns="0" bIns="0" rtlCol="0" anchor="t">
            <a:noAutofit/>
          </a:bodyPr>
          <a:lstStyle/>
          <a:p>
            <a:pPr marL="285750" indent="-285750">
              <a:lnSpc>
                <a:spcPct val="100000"/>
              </a:lnSpc>
              <a:spcBef>
                <a:spcPts val="1200"/>
              </a:spcBef>
              <a:buFont typeface="Arial"/>
              <a:buChar char="•"/>
            </a:pPr>
            <a:r>
              <a:rPr lang="en-CA" b="1" noProof="0" dirty="0">
                <a:solidFill>
                  <a:schemeClr val="accent1"/>
                </a:solidFill>
                <a:ea typeface="+mn-lt"/>
                <a:cs typeface="+mn-lt"/>
              </a:rPr>
              <a:t>Between consenting adults 21 years old or over</a:t>
            </a:r>
            <a:r>
              <a:rPr lang="en-CA" noProof="0" dirty="0">
                <a:solidFill>
                  <a:schemeClr val="tx2"/>
                </a:solidFill>
                <a:ea typeface="+mn-lt"/>
                <a:cs typeface="+mn-lt"/>
              </a:rPr>
              <a:t>.</a:t>
            </a:r>
          </a:p>
          <a:p>
            <a:pPr marL="285750" indent="-285750">
              <a:lnSpc>
                <a:spcPct val="100000"/>
              </a:lnSpc>
              <a:spcBef>
                <a:spcPts val="1200"/>
              </a:spcBef>
              <a:buFont typeface="Arial"/>
              <a:buChar char="•"/>
            </a:pPr>
            <a:r>
              <a:rPr lang="en-CA" dirty="0">
                <a:solidFill>
                  <a:schemeClr val="tx2"/>
                </a:solidFill>
                <a:ea typeface="+mn-lt"/>
                <a:cs typeface="+mn-lt"/>
              </a:rPr>
              <a:t>For acts done in private</a:t>
            </a:r>
            <a:r>
              <a:rPr lang="en-CA" noProof="0" dirty="0">
                <a:solidFill>
                  <a:schemeClr val="tx2"/>
                </a:solidFill>
                <a:ea typeface="+mn-lt"/>
                <a:cs typeface="+mn-lt"/>
              </a:rPr>
              <a:t>.</a:t>
            </a:r>
          </a:p>
          <a:p>
            <a:pPr>
              <a:lnSpc>
                <a:spcPct val="100000"/>
              </a:lnSpc>
              <a:spcBef>
                <a:spcPts val="1200"/>
              </a:spcBef>
            </a:pPr>
            <a:endParaRPr lang="en-CA" sz="2400" noProof="0" dirty="0">
              <a:ea typeface="+mn-lt"/>
              <a:cs typeface="+mn-lt"/>
            </a:endParaRPr>
          </a:p>
        </p:txBody>
      </p:sp>
      <p:pic>
        <p:nvPicPr>
          <p:cNvPr id="3" name="Image 2">
            <a:extLst>
              <a:ext uri="{FF2B5EF4-FFF2-40B4-BE49-F238E27FC236}">
                <a16:creationId xmlns:a16="http://schemas.microsoft.com/office/drawing/2014/main" id="{F5357D91-BFBD-975C-BF60-90D2209F3983}"/>
              </a:ext>
            </a:extLst>
          </p:cNvPr>
          <p:cNvPicPr>
            <a:picLocks noChangeAspect="1"/>
          </p:cNvPicPr>
          <p:nvPr/>
        </p:nvPicPr>
        <p:blipFill rotWithShape="1">
          <a:blip r:embed="rId3">
            <a:clrChange>
              <a:clrFrom>
                <a:srgbClr val="FFFFFF"/>
              </a:clrFrom>
              <a:clrTo>
                <a:srgbClr val="FFFFFF">
                  <a:alpha val="0"/>
                </a:srgbClr>
              </a:clrTo>
            </a:clrChange>
          </a:blip>
          <a:srcRect l="18931" t="53284" r="52995" b="15344"/>
          <a:stretch/>
        </p:blipFill>
        <p:spPr>
          <a:xfrm flipH="1">
            <a:off x="-44604" y="2787805"/>
            <a:ext cx="6936117" cy="3739317"/>
          </a:xfrm>
          <a:prstGeom prst="rect">
            <a:avLst/>
          </a:prstGeom>
        </p:spPr>
      </p:pic>
    </p:spTree>
    <p:extLst>
      <p:ext uri="{BB962C8B-B14F-4D97-AF65-F5344CB8AC3E}">
        <p14:creationId xmlns:p14="http://schemas.microsoft.com/office/powerpoint/2010/main" val="153637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928F3D3-0788-EF93-4AD2-8437C6912F72}"/>
              </a:ext>
            </a:extLst>
          </p:cNvPr>
          <p:cNvPicPr>
            <a:picLocks noChangeAspect="1"/>
          </p:cNvPicPr>
          <p:nvPr/>
        </p:nvPicPr>
        <p:blipFill rotWithShape="1">
          <a:blip r:embed="rId3"/>
          <a:srcRect t="11426"/>
          <a:stretch/>
        </p:blipFill>
        <p:spPr>
          <a:xfrm>
            <a:off x="3078480" y="3657600"/>
            <a:ext cx="8905210" cy="3200400"/>
          </a:xfrm>
          <a:prstGeom prst="rect">
            <a:avLst/>
          </a:prstGeom>
        </p:spPr>
      </p:pic>
      <p:sp>
        <p:nvSpPr>
          <p:cNvPr id="2" name="ZoneTexte 1">
            <a:extLst>
              <a:ext uri="{FF2B5EF4-FFF2-40B4-BE49-F238E27FC236}">
                <a16:creationId xmlns:a16="http://schemas.microsoft.com/office/drawing/2014/main" id="{D7B5BFC2-3B2B-FF55-EED0-67BF5E0E4A02}"/>
              </a:ext>
            </a:extLst>
          </p:cNvPr>
          <p:cNvSpPr txBox="1"/>
          <p:nvPr/>
        </p:nvSpPr>
        <p:spPr>
          <a:xfrm>
            <a:off x="883094" y="1641663"/>
            <a:ext cx="9840727"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3200" noProof="0" dirty="0"/>
              <a:t>Learn more about </a:t>
            </a:r>
            <a:r>
              <a:rPr lang="en-CA" sz="3200" noProof="0" dirty="0">
                <a:solidFill>
                  <a:srgbClr val="333F48"/>
                </a:solidFill>
              </a:rPr>
              <a:t>the </a:t>
            </a:r>
            <a:r>
              <a:rPr lang="en-CA" sz="3200" b="1" noProof="0" dirty="0">
                <a:solidFill>
                  <a:schemeClr val="accent1"/>
                </a:solidFill>
              </a:rPr>
              <a:t>recognition of the right to same-sex marriage </a:t>
            </a:r>
            <a:r>
              <a:rPr lang="en-CA" sz="3200" noProof="0" dirty="0">
                <a:solidFill>
                  <a:schemeClr val="accent2"/>
                </a:solidFill>
              </a:rPr>
              <a:t>in Quebec</a:t>
            </a:r>
            <a:r>
              <a:rPr lang="en-CA" sz="3200" noProof="0" dirty="0">
                <a:ea typeface="Arial"/>
                <a:cs typeface="Arial"/>
              </a:rPr>
              <a:t>​.</a:t>
            </a:r>
            <a:br>
              <a:rPr lang="en-CA" sz="3200" noProof="0" dirty="0">
                <a:ea typeface="Arial"/>
                <a:cs typeface="Arial"/>
              </a:rPr>
            </a:br>
            <a:endParaRPr lang="en-CA" noProof="0" dirty="0">
              <a:ea typeface="Arial"/>
              <a:cs typeface="Arial"/>
            </a:endParaRPr>
          </a:p>
          <a:p>
            <a:r>
              <a:rPr lang="en-CA" sz="3200" noProof="0" dirty="0">
                <a:latin typeface="Arial"/>
              </a:rPr>
              <a:t>Understand that the law evolves based on a society’s values. </a:t>
            </a:r>
          </a:p>
          <a:p>
            <a:endParaRPr lang="en-CA" sz="3200" noProof="0" dirty="0">
              <a:latin typeface="Arial"/>
            </a:endParaRPr>
          </a:p>
          <a:p>
            <a:endParaRPr lang="en-CA" sz="3200" noProof="0" dirty="0">
              <a:latin typeface="Arial"/>
              <a:cs typeface="Arial"/>
            </a:endParaRPr>
          </a:p>
        </p:txBody>
      </p:sp>
      <p:sp>
        <p:nvSpPr>
          <p:cNvPr id="5" name="Titre 4">
            <a:extLst>
              <a:ext uri="{FF2B5EF4-FFF2-40B4-BE49-F238E27FC236}">
                <a16:creationId xmlns:a16="http://schemas.microsoft.com/office/drawing/2014/main" id="{E9091F9F-CBEE-1EFA-BF35-43F2F8F8AAA9}"/>
              </a:ext>
            </a:extLst>
          </p:cNvPr>
          <p:cNvSpPr>
            <a:spLocks noGrp="1"/>
          </p:cNvSpPr>
          <p:nvPr>
            <p:ph type="title"/>
          </p:nvPr>
        </p:nvSpPr>
        <p:spPr/>
        <p:txBody>
          <a:bodyPr/>
          <a:lstStyle/>
          <a:p>
            <a:r>
              <a:rPr lang="en-CA" noProof="0" dirty="0"/>
              <a:t>Objectives of the activity</a:t>
            </a:r>
          </a:p>
        </p:txBody>
      </p:sp>
    </p:spTree>
    <p:extLst>
      <p:ext uri="{BB962C8B-B14F-4D97-AF65-F5344CB8AC3E}">
        <p14:creationId xmlns:p14="http://schemas.microsoft.com/office/powerpoint/2010/main" val="1963496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5557A-5939-7516-FD86-5E239BB6B830}"/>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D541958-2BF6-8992-10A9-ABED8B5FF701}"/>
              </a:ext>
            </a:extLst>
          </p:cNvPr>
          <p:cNvSpPr>
            <a:spLocks noGrp="1"/>
          </p:cNvSpPr>
          <p:nvPr>
            <p:ph type="body" idx="1"/>
          </p:nvPr>
        </p:nvSpPr>
        <p:spPr>
          <a:xfrm>
            <a:off x="859535" y="1143000"/>
            <a:ext cx="9385205" cy="4572000"/>
          </a:xfrm>
        </p:spPr>
        <p:txBody>
          <a:bodyPr/>
          <a:lstStyle/>
          <a:p>
            <a:r>
              <a:rPr lang="en-CA" noProof="0" dirty="0"/>
              <a:t>Change 2: Discrimination based on sexual orientation is prohibited</a:t>
            </a:r>
          </a:p>
        </p:txBody>
      </p:sp>
    </p:spTree>
    <p:extLst>
      <p:ext uri="{BB962C8B-B14F-4D97-AF65-F5344CB8AC3E}">
        <p14:creationId xmlns:p14="http://schemas.microsoft.com/office/powerpoint/2010/main" val="92744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395475" y="1024665"/>
            <a:ext cx="11106374" cy="1080179"/>
          </a:xfrm>
        </p:spPr>
        <p:txBody>
          <a:bodyPr/>
          <a:lstStyle/>
          <a:p>
            <a:r>
              <a:rPr lang="en-CA" noProof="0" dirty="0">
                <a:solidFill>
                  <a:schemeClr val="accent1"/>
                </a:solidFill>
              </a:rPr>
              <a:t>1977</a:t>
            </a:r>
            <a:r>
              <a:rPr lang="en-CA" noProof="0" dirty="0"/>
              <a:t>: </a:t>
            </a:r>
            <a:r>
              <a:rPr lang="en-CA" dirty="0">
                <a:solidFill>
                  <a:schemeClr val="accent1"/>
                </a:solidFill>
              </a:rPr>
              <a:t>D</a:t>
            </a:r>
            <a:r>
              <a:rPr lang="en-CA" noProof="0" dirty="0" err="1">
                <a:solidFill>
                  <a:schemeClr val="accent1"/>
                </a:solidFill>
              </a:rPr>
              <a:t>iscrimination</a:t>
            </a:r>
            <a:r>
              <a:rPr lang="en-CA" noProof="0" dirty="0"/>
              <a:t> based on sexual orientation is </a:t>
            </a:r>
            <a:r>
              <a:rPr lang="en-CA" noProof="0" dirty="0">
                <a:solidFill>
                  <a:schemeClr val="accent1"/>
                </a:solidFill>
              </a:rPr>
              <a:t>prohibited in Quebec</a:t>
            </a:r>
            <a:endParaRPr lang="en-CA" noProof="0" dirty="0">
              <a:solidFill>
                <a:schemeClr val="accent1"/>
              </a:solidFill>
              <a:cs typeface="Arial"/>
            </a:endParaRPr>
          </a:p>
        </p:txBody>
      </p:sp>
      <p:pic>
        <p:nvPicPr>
          <p:cNvPr id="3" name="Image 2">
            <a:extLst>
              <a:ext uri="{FF2B5EF4-FFF2-40B4-BE49-F238E27FC236}">
                <a16:creationId xmlns:a16="http://schemas.microsoft.com/office/drawing/2014/main" id="{79C7B798-1C60-6712-ABD1-36720FF82CF4}"/>
              </a:ext>
            </a:extLst>
          </p:cNvPr>
          <p:cNvPicPr>
            <a:picLocks noChangeAspect="1"/>
          </p:cNvPicPr>
          <p:nvPr/>
        </p:nvPicPr>
        <p:blipFill rotWithShape="1">
          <a:blip r:embed="rId3">
            <a:clrChange>
              <a:clrFrom>
                <a:srgbClr val="FFFFFF"/>
              </a:clrFrom>
              <a:clrTo>
                <a:srgbClr val="FFFFFF">
                  <a:alpha val="0"/>
                </a:srgbClr>
              </a:clrTo>
            </a:clrChange>
          </a:blip>
          <a:srcRect l="1" t="6307" r="40928" b="41325"/>
          <a:stretch/>
        </p:blipFill>
        <p:spPr>
          <a:xfrm>
            <a:off x="831940" y="2477746"/>
            <a:ext cx="9842594" cy="4049376"/>
          </a:xfrm>
          <a:prstGeom prst="rect">
            <a:avLst/>
          </a:prstGeom>
        </p:spPr>
      </p:pic>
    </p:spTree>
    <p:extLst>
      <p:ext uri="{BB962C8B-B14F-4D97-AF65-F5344CB8AC3E}">
        <p14:creationId xmlns:p14="http://schemas.microsoft.com/office/powerpoint/2010/main" val="278669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395475" y="1024666"/>
            <a:ext cx="11106374" cy="914400"/>
          </a:xfrm>
        </p:spPr>
        <p:txBody>
          <a:bodyPr/>
          <a:lstStyle/>
          <a:p>
            <a:r>
              <a:rPr lang="en-CA" noProof="0" dirty="0"/>
              <a:t>Canada adopts the </a:t>
            </a:r>
            <a:r>
              <a:rPr lang="en-CA" i="1" noProof="0" dirty="0"/>
              <a:t>Charter of Rights and Freedoms</a:t>
            </a:r>
            <a:endParaRPr lang="en-CA" noProof="0" dirty="0">
              <a:cs typeface="Arial"/>
            </a:endParaRPr>
          </a:p>
        </p:txBody>
      </p:sp>
      <p:sp>
        <p:nvSpPr>
          <p:cNvPr id="15" name="Espace réservé du texte 14">
            <a:extLst>
              <a:ext uri="{FF2B5EF4-FFF2-40B4-BE49-F238E27FC236}">
                <a16:creationId xmlns:a16="http://schemas.microsoft.com/office/drawing/2014/main" id="{FA36EEC9-3F2C-8242-887E-20759CDF92DD}"/>
              </a:ext>
            </a:extLst>
          </p:cNvPr>
          <p:cNvSpPr>
            <a:spLocks noGrp="1"/>
          </p:cNvSpPr>
          <p:nvPr>
            <p:ph type="body" sz="quarter" idx="14"/>
          </p:nvPr>
        </p:nvSpPr>
        <p:spPr>
          <a:xfrm>
            <a:off x="1665626" y="2216929"/>
            <a:ext cx="9284871" cy="1212071"/>
          </a:xfrm>
        </p:spPr>
        <p:txBody>
          <a:bodyPr vert="horz" lIns="0" tIns="0" rIns="0" bIns="0" rtlCol="0" anchor="t">
            <a:noAutofit/>
          </a:bodyPr>
          <a:lstStyle/>
          <a:p>
            <a:pPr marL="342900" indent="-342900">
              <a:lnSpc>
                <a:spcPct val="100000"/>
              </a:lnSpc>
              <a:spcBef>
                <a:spcPts val="1200"/>
              </a:spcBef>
              <a:buFont typeface="Arial" panose="020B0604020202020204" pitchFamily="34" charset="0"/>
              <a:buChar char="•"/>
            </a:pPr>
            <a:r>
              <a:rPr lang="en-CA" sz="3200" noProof="0" dirty="0">
                <a:ea typeface="+mn-lt"/>
                <a:cs typeface="+mn-lt"/>
              </a:rPr>
              <a:t>But sexual orientation is not included … </a:t>
            </a:r>
          </a:p>
        </p:txBody>
      </p:sp>
      <p:sp>
        <p:nvSpPr>
          <p:cNvPr id="16" name="Espace réservé du texte 15">
            <a:extLst>
              <a:ext uri="{FF2B5EF4-FFF2-40B4-BE49-F238E27FC236}">
                <a16:creationId xmlns:a16="http://schemas.microsoft.com/office/drawing/2014/main" id="{F729D655-B0FA-6645-AA69-B73903B58389}"/>
              </a:ext>
            </a:extLst>
          </p:cNvPr>
          <p:cNvSpPr>
            <a:spLocks noGrp="1"/>
          </p:cNvSpPr>
          <p:nvPr>
            <p:ph type="body" sz="quarter" idx="15"/>
          </p:nvPr>
        </p:nvSpPr>
        <p:spPr>
          <a:xfrm>
            <a:off x="315962" y="318308"/>
            <a:ext cx="5212080" cy="415925"/>
          </a:xfrm>
        </p:spPr>
        <p:txBody>
          <a:bodyPr/>
          <a:lstStyle/>
          <a:p>
            <a:r>
              <a:rPr lang="en-CA" noProof="0" dirty="0">
                <a:cs typeface="Arial"/>
              </a:rPr>
              <a:t>1982</a:t>
            </a:r>
            <a:endParaRPr lang="en-CA" noProof="0" dirty="0"/>
          </a:p>
        </p:txBody>
      </p:sp>
      <p:pic>
        <p:nvPicPr>
          <p:cNvPr id="3" name="Image 2">
            <a:extLst>
              <a:ext uri="{FF2B5EF4-FFF2-40B4-BE49-F238E27FC236}">
                <a16:creationId xmlns:a16="http://schemas.microsoft.com/office/drawing/2014/main" id="{B3B47A7F-349B-13B2-C636-B67D5ADC2AB2}"/>
              </a:ext>
            </a:extLst>
          </p:cNvPr>
          <p:cNvPicPr>
            <a:picLocks noChangeAspect="1"/>
          </p:cNvPicPr>
          <p:nvPr/>
        </p:nvPicPr>
        <p:blipFill rotWithShape="1">
          <a:blip r:embed="rId3">
            <a:clrChange>
              <a:clrFrom>
                <a:srgbClr val="FFFFFF"/>
              </a:clrFrom>
              <a:clrTo>
                <a:srgbClr val="FFFFFF">
                  <a:alpha val="0"/>
                </a:srgbClr>
              </a:clrTo>
            </a:clrChange>
          </a:blip>
          <a:srcRect l="7905" t="17090" r="52236" b="17818"/>
          <a:stretch/>
        </p:blipFill>
        <p:spPr>
          <a:xfrm>
            <a:off x="3553000" y="3068945"/>
            <a:ext cx="4791323" cy="3341146"/>
          </a:xfrm>
          <a:prstGeom prst="rect">
            <a:avLst/>
          </a:prstGeom>
        </p:spPr>
      </p:pic>
    </p:spTree>
    <p:extLst>
      <p:ext uri="{BB962C8B-B14F-4D97-AF65-F5344CB8AC3E}">
        <p14:creationId xmlns:p14="http://schemas.microsoft.com/office/powerpoint/2010/main" val="249313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D9A6E-FFF1-6E8B-2D9A-00D63BD043EE}"/>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83C029D8-9B16-413B-31E0-5C979552C4C5}"/>
              </a:ext>
            </a:extLst>
          </p:cNvPr>
          <p:cNvSpPr>
            <a:spLocks noGrp="1"/>
          </p:cNvSpPr>
          <p:nvPr>
            <p:ph type="title"/>
          </p:nvPr>
        </p:nvSpPr>
        <p:spPr>
          <a:xfrm>
            <a:off x="485122" y="845372"/>
            <a:ext cx="10228886" cy="914400"/>
          </a:xfrm>
        </p:spPr>
        <p:txBody>
          <a:bodyPr/>
          <a:lstStyle/>
          <a:p>
            <a:r>
              <a:rPr lang="en-CA" noProof="0" dirty="0"/>
              <a:t>Egan takes the Canadian government to court</a:t>
            </a:r>
            <a:endParaRPr lang="en-CA" noProof="0" dirty="0">
              <a:cs typeface="Arial"/>
            </a:endParaRPr>
          </a:p>
        </p:txBody>
      </p:sp>
      <p:sp>
        <p:nvSpPr>
          <p:cNvPr id="4" name="Espace réservé du texte 3">
            <a:extLst>
              <a:ext uri="{FF2B5EF4-FFF2-40B4-BE49-F238E27FC236}">
                <a16:creationId xmlns:a16="http://schemas.microsoft.com/office/drawing/2014/main" id="{334BCD2E-73C4-1057-6057-EFCCE8B4E8F4}"/>
              </a:ext>
            </a:extLst>
          </p:cNvPr>
          <p:cNvSpPr>
            <a:spLocks noGrp="1"/>
          </p:cNvSpPr>
          <p:nvPr>
            <p:ph type="body" sz="quarter" idx="14"/>
          </p:nvPr>
        </p:nvSpPr>
        <p:spPr>
          <a:xfrm>
            <a:off x="4692145" y="1978847"/>
            <a:ext cx="7274397" cy="5196165"/>
          </a:xfrm>
        </p:spPr>
        <p:txBody>
          <a:bodyPr vert="horz" lIns="0" tIns="0" rIns="0" bIns="0" rtlCol="0" anchor="t">
            <a:noAutofit/>
          </a:bodyPr>
          <a:lstStyle/>
          <a:p>
            <a:pPr>
              <a:lnSpc>
                <a:spcPct val="100000"/>
              </a:lnSpc>
              <a:spcBef>
                <a:spcPts val="1200"/>
              </a:spcBef>
            </a:pPr>
            <a:r>
              <a:rPr lang="en-CA" sz="2000" b="1" noProof="0" dirty="0">
                <a:ea typeface="+mn-lt"/>
                <a:cs typeface="+mn-lt"/>
              </a:rPr>
              <a:t>Video to watch: </a:t>
            </a:r>
            <a:r>
              <a:rPr lang="en-CA" sz="2000" noProof="0" dirty="0">
                <a:hlinkClick r:id="rId3"/>
              </a:rPr>
              <a:t>Heritage Minutes: Jim Egan – YouTube</a:t>
            </a:r>
            <a:r>
              <a:rPr lang="en-CA" sz="2000" noProof="0" dirty="0"/>
              <a:t> </a:t>
            </a:r>
            <a:endParaRPr lang="en-CA" sz="2000" noProof="0" dirty="0">
              <a:ea typeface="+mn-lt"/>
              <a:cs typeface="+mn-lt"/>
            </a:endParaRPr>
          </a:p>
          <a:p>
            <a:pPr>
              <a:lnSpc>
                <a:spcPct val="110000"/>
              </a:lnSpc>
              <a:spcBef>
                <a:spcPts val="1200"/>
              </a:spcBef>
            </a:pPr>
            <a:r>
              <a:rPr lang="en-CA" sz="2000" noProof="0" dirty="0">
                <a:ea typeface="+mn-lt"/>
                <a:cs typeface="+mn-lt"/>
              </a:rPr>
              <a:t>.</a:t>
            </a:r>
          </a:p>
          <a:p>
            <a:pPr marL="285750" indent="-285750">
              <a:lnSpc>
                <a:spcPct val="110000"/>
              </a:lnSpc>
              <a:spcBef>
                <a:spcPts val="1200"/>
              </a:spcBef>
              <a:buFont typeface="Arial"/>
              <a:buChar char="•"/>
            </a:pPr>
            <a:endParaRPr lang="en-CA" sz="1600" noProof="0" dirty="0">
              <a:ea typeface="+mn-lt"/>
              <a:cs typeface="+mn-lt"/>
            </a:endParaRPr>
          </a:p>
        </p:txBody>
      </p:sp>
      <p:pic>
        <p:nvPicPr>
          <p:cNvPr id="13" name="Image 12">
            <a:extLst>
              <a:ext uri="{FF2B5EF4-FFF2-40B4-BE49-F238E27FC236}">
                <a16:creationId xmlns:a16="http://schemas.microsoft.com/office/drawing/2014/main" id="{D3543797-B9D1-6176-1D8E-A53CF06798A5}"/>
              </a:ext>
            </a:extLst>
          </p:cNvPr>
          <p:cNvPicPr>
            <a:picLocks noChangeAspect="1"/>
          </p:cNvPicPr>
          <p:nvPr/>
        </p:nvPicPr>
        <p:blipFill rotWithShape="1">
          <a:blip r:embed="rId4"/>
          <a:srcRect l="65581" t="11677" r="25088" b="44239"/>
          <a:stretch/>
        </p:blipFill>
        <p:spPr>
          <a:xfrm flipH="1">
            <a:off x="580372" y="1978847"/>
            <a:ext cx="1938353" cy="3867657"/>
          </a:xfrm>
          <a:prstGeom prst="rect">
            <a:avLst/>
          </a:prstGeom>
        </p:spPr>
      </p:pic>
      <p:pic>
        <p:nvPicPr>
          <p:cNvPr id="8" name="Image 7">
            <a:extLst>
              <a:ext uri="{FF2B5EF4-FFF2-40B4-BE49-F238E27FC236}">
                <a16:creationId xmlns:a16="http://schemas.microsoft.com/office/drawing/2014/main" id="{BC491BEE-EAC8-FA40-2537-1F02CA18D733}"/>
              </a:ext>
            </a:extLst>
          </p:cNvPr>
          <p:cNvPicPr>
            <a:picLocks noChangeAspect="1"/>
          </p:cNvPicPr>
          <p:nvPr/>
        </p:nvPicPr>
        <p:blipFill rotWithShape="1">
          <a:blip r:embed="rId5">
            <a:clrChange>
              <a:clrFrom>
                <a:srgbClr val="FFFFFF"/>
              </a:clrFrom>
              <a:clrTo>
                <a:srgbClr val="FFFFFF">
                  <a:alpha val="0"/>
                </a:srgbClr>
              </a:clrTo>
            </a:clrChange>
          </a:blip>
          <a:srcRect l="34256" t="34199" r="53813" b="37971"/>
          <a:stretch/>
        </p:blipFill>
        <p:spPr>
          <a:xfrm>
            <a:off x="1659838" y="2119902"/>
            <a:ext cx="2945222" cy="4297831"/>
          </a:xfrm>
          <a:prstGeom prst="rect">
            <a:avLst/>
          </a:prstGeom>
        </p:spPr>
      </p:pic>
      <p:sp>
        <p:nvSpPr>
          <p:cNvPr id="7" name="Espace réservé du texte 15">
            <a:extLst>
              <a:ext uri="{FF2B5EF4-FFF2-40B4-BE49-F238E27FC236}">
                <a16:creationId xmlns:a16="http://schemas.microsoft.com/office/drawing/2014/main" id="{954E2816-B278-0CA4-7994-7F7E5CBFCA86}"/>
              </a:ext>
            </a:extLst>
          </p:cNvPr>
          <p:cNvSpPr txBox="1">
            <a:spLocks/>
          </p:cNvSpPr>
          <p:nvPr/>
        </p:nvSpPr>
        <p:spPr>
          <a:xfrm>
            <a:off x="485122" y="263326"/>
            <a:ext cx="7156649" cy="353881"/>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r>
              <a:rPr lang="en-CA" noProof="0" dirty="0"/>
              <a:t>1995</a:t>
            </a:r>
          </a:p>
        </p:txBody>
      </p:sp>
    </p:spTree>
    <p:extLst>
      <p:ext uri="{BB962C8B-B14F-4D97-AF65-F5344CB8AC3E}">
        <p14:creationId xmlns:p14="http://schemas.microsoft.com/office/powerpoint/2010/main" val="3525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54CA2-1B16-DE7F-02A4-37912156CE9B}"/>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A74428A2-1386-6E9C-4D1F-46983E421BEC}"/>
              </a:ext>
            </a:extLst>
          </p:cNvPr>
          <p:cNvSpPr>
            <a:spLocks noGrp="1"/>
          </p:cNvSpPr>
          <p:nvPr>
            <p:ph type="title"/>
          </p:nvPr>
        </p:nvSpPr>
        <p:spPr>
          <a:xfrm>
            <a:off x="485121" y="845372"/>
            <a:ext cx="11075507" cy="914400"/>
          </a:xfrm>
        </p:spPr>
        <p:txBody>
          <a:bodyPr/>
          <a:lstStyle/>
          <a:p>
            <a:r>
              <a:rPr lang="en-CA" noProof="0" dirty="0">
                <a:cs typeface="Arial"/>
              </a:rPr>
              <a:t>Egan takes the Canadian government to court</a:t>
            </a:r>
          </a:p>
        </p:txBody>
      </p:sp>
      <p:sp>
        <p:nvSpPr>
          <p:cNvPr id="4" name="Espace réservé du texte 3">
            <a:extLst>
              <a:ext uri="{FF2B5EF4-FFF2-40B4-BE49-F238E27FC236}">
                <a16:creationId xmlns:a16="http://schemas.microsoft.com/office/drawing/2014/main" id="{9FF868C8-B961-414D-42C0-A41B08D4E497}"/>
              </a:ext>
            </a:extLst>
          </p:cNvPr>
          <p:cNvSpPr>
            <a:spLocks noGrp="1"/>
          </p:cNvSpPr>
          <p:nvPr>
            <p:ph type="body" sz="quarter" idx="14"/>
          </p:nvPr>
        </p:nvSpPr>
        <p:spPr>
          <a:xfrm>
            <a:off x="4606318" y="1501882"/>
            <a:ext cx="7274397" cy="5196165"/>
          </a:xfrm>
        </p:spPr>
        <p:txBody>
          <a:bodyPr vert="horz" lIns="0" tIns="0" rIns="0" bIns="0" rtlCol="0" anchor="t">
            <a:noAutofit/>
          </a:bodyPr>
          <a:lstStyle/>
          <a:p>
            <a:pPr>
              <a:lnSpc>
                <a:spcPct val="100000"/>
              </a:lnSpc>
              <a:spcBef>
                <a:spcPts val="1200"/>
              </a:spcBef>
            </a:pPr>
            <a:r>
              <a:rPr lang="en-CA" sz="2000" b="1" dirty="0">
                <a:ea typeface="+mn-lt"/>
                <a:cs typeface="+mn-lt"/>
              </a:rPr>
              <a:t>The s</a:t>
            </a:r>
            <a:r>
              <a:rPr lang="en-CA" sz="2000" b="1" noProof="0" dirty="0" err="1">
                <a:ea typeface="+mn-lt"/>
                <a:cs typeface="+mn-lt"/>
              </a:rPr>
              <a:t>ituation</a:t>
            </a:r>
            <a:r>
              <a:rPr lang="en-CA" sz="2000" b="1" noProof="0" dirty="0">
                <a:ea typeface="+mn-lt"/>
                <a:cs typeface="+mn-lt"/>
              </a:rPr>
              <a:t>: </a:t>
            </a:r>
          </a:p>
          <a:p>
            <a:pPr marL="342900" indent="-342900">
              <a:lnSpc>
                <a:spcPct val="100000"/>
              </a:lnSpc>
              <a:spcBef>
                <a:spcPts val="1200"/>
              </a:spcBef>
              <a:buFont typeface="Arial" panose="020B0604020202020204" pitchFamily="34" charset="0"/>
              <a:buChar char="•"/>
            </a:pPr>
            <a:r>
              <a:rPr lang="en-CA" sz="2000" noProof="0" dirty="0">
                <a:ea typeface="+mn-lt"/>
                <a:cs typeface="+mn-lt"/>
              </a:rPr>
              <a:t>James Egan and John Norris Nesbit had lived together for 40 years.</a:t>
            </a:r>
          </a:p>
          <a:p>
            <a:pPr marL="285750" indent="-285750">
              <a:lnSpc>
                <a:spcPct val="100000"/>
              </a:lnSpc>
              <a:spcBef>
                <a:spcPts val="1200"/>
              </a:spcBef>
              <a:buFont typeface="Arial"/>
              <a:buChar char="•"/>
            </a:pPr>
            <a:r>
              <a:rPr lang="en-CA" sz="2000" dirty="0">
                <a:ea typeface="+mn-lt"/>
                <a:cs typeface="+mn-lt"/>
              </a:rPr>
              <a:t>I</a:t>
            </a:r>
            <a:r>
              <a:rPr lang="en-CA" sz="2000" noProof="0" dirty="0">
                <a:ea typeface="+mn-lt"/>
                <a:cs typeface="+mn-lt"/>
              </a:rPr>
              <a:t>n 1986, Egan received old age benefits from the Canadian government. </a:t>
            </a:r>
          </a:p>
          <a:p>
            <a:pPr marL="285750" indent="-285750">
              <a:lnSpc>
                <a:spcPct val="100000"/>
              </a:lnSpc>
              <a:spcBef>
                <a:spcPts val="1200"/>
              </a:spcBef>
              <a:buFont typeface="Arial"/>
              <a:buChar char="•"/>
            </a:pPr>
            <a:r>
              <a:rPr lang="en-CA" sz="2000" noProof="0" dirty="0">
                <a:ea typeface="+mn-lt"/>
                <a:cs typeface="+mn-lt"/>
              </a:rPr>
              <a:t>Under the law, the spouse of a person receiving old age benefits is also entitled to financial assistance. </a:t>
            </a:r>
          </a:p>
          <a:p>
            <a:pPr marL="285750" indent="-285750">
              <a:lnSpc>
                <a:spcPct val="100000"/>
              </a:lnSpc>
              <a:spcBef>
                <a:spcPts val="1200"/>
              </a:spcBef>
              <a:buFont typeface="Arial"/>
              <a:buChar char="•"/>
            </a:pPr>
            <a:r>
              <a:rPr lang="en-CA" sz="2000" noProof="0" dirty="0">
                <a:ea typeface="+mn-lt"/>
                <a:cs typeface="+mn-lt"/>
              </a:rPr>
              <a:t>The government </a:t>
            </a:r>
            <a:r>
              <a:rPr lang="en-CA" sz="2000" b="1" noProof="0" dirty="0">
                <a:solidFill>
                  <a:schemeClr val="accent1"/>
                </a:solidFill>
                <a:ea typeface="+mn-lt"/>
                <a:cs typeface="+mn-lt"/>
              </a:rPr>
              <a:t>refuses</a:t>
            </a:r>
            <a:r>
              <a:rPr lang="en-CA" sz="2000" noProof="0" dirty="0">
                <a:ea typeface="+mn-lt"/>
                <a:cs typeface="+mn-lt"/>
              </a:rPr>
              <a:t> to pay this benefit because it does not consider a same-sex partner to be a “spouse.”</a:t>
            </a:r>
          </a:p>
          <a:p>
            <a:pPr marL="285750" indent="-285750">
              <a:lnSpc>
                <a:spcPct val="100000"/>
              </a:lnSpc>
              <a:spcBef>
                <a:spcPts val="1200"/>
              </a:spcBef>
              <a:buFont typeface="Arial"/>
              <a:buChar char="•"/>
            </a:pPr>
            <a:r>
              <a:rPr lang="en-CA" sz="2000" noProof="0" dirty="0">
                <a:ea typeface="+mn-lt"/>
                <a:cs typeface="+mn-lt"/>
              </a:rPr>
              <a:t>Following this refusal, James Egan takes the government to the Supreme Court.</a:t>
            </a:r>
          </a:p>
          <a:p>
            <a:pPr marL="285750" indent="-285750">
              <a:lnSpc>
                <a:spcPct val="110000"/>
              </a:lnSpc>
              <a:spcBef>
                <a:spcPts val="1200"/>
              </a:spcBef>
              <a:buFont typeface="Arial"/>
              <a:buChar char="•"/>
            </a:pPr>
            <a:endParaRPr lang="en-CA" sz="1600" noProof="0" dirty="0">
              <a:ea typeface="+mn-lt"/>
              <a:cs typeface="+mn-lt"/>
            </a:endParaRPr>
          </a:p>
        </p:txBody>
      </p:sp>
      <p:pic>
        <p:nvPicPr>
          <p:cNvPr id="13" name="Image 12">
            <a:extLst>
              <a:ext uri="{FF2B5EF4-FFF2-40B4-BE49-F238E27FC236}">
                <a16:creationId xmlns:a16="http://schemas.microsoft.com/office/drawing/2014/main" id="{950DB48D-76E8-F158-81F7-81A703C4ADCB}"/>
              </a:ext>
            </a:extLst>
          </p:cNvPr>
          <p:cNvPicPr>
            <a:picLocks noChangeAspect="1"/>
          </p:cNvPicPr>
          <p:nvPr/>
        </p:nvPicPr>
        <p:blipFill rotWithShape="1">
          <a:blip r:embed="rId3"/>
          <a:srcRect l="65581" t="11677" r="25088" b="44239"/>
          <a:stretch/>
        </p:blipFill>
        <p:spPr>
          <a:xfrm flipH="1">
            <a:off x="580372" y="1978847"/>
            <a:ext cx="1938353" cy="3867657"/>
          </a:xfrm>
          <a:prstGeom prst="rect">
            <a:avLst/>
          </a:prstGeom>
        </p:spPr>
      </p:pic>
      <p:pic>
        <p:nvPicPr>
          <p:cNvPr id="8" name="Image 7">
            <a:extLst>
              <a:ext uri="{FF2B5EF4-FFF2-40B4-BE49-F238E27FC236}">
                <a16:creationId xmlns:a16="http://schemas.microsoft.com/office/drawing/2014/main" id="{856A3BBE-4D79-7313-4428-102CFDCDC34B}"/>
              </a:ext>
            </a:extLst>
          </p:cNvPr>
          <p:cNvPicPr>
            <a:picLocks noChangeAspect="1"/>
          </p:cNvPicPr>
          <p:nvPr/>
        </p:nvPicPr>
        <p:blipFill rotWithShape="1">
          <a:blip r:embed="rId4">
            <a:clrChange>
              <a:clrFrom>
                <a:srgbClr val="FFFFFF"/>
              </a:clrFrom>
              <a:clrTo>
                <a:srgbClr val="FFFFFF">
                  <a:alpha val="0"/>
                </a:srgbClr>
              </a:clrTo>
            </a:clrChange>
          </a:blip>
          <a:srcRect l="34256" t="34199" r="53813" b="37971"/>
          <a:stretch/>
        </p:blipFill>
        <p:spPr>
          <a:xfrm>
            <a:off x="1659838" y="2119902"/>
            <a:ext cx="2945222" cy="4297831"/>
          </a:xfrm>
          <a:prstGeom prst="rect">
            <a:avLst/>
          </a:prstGeom>
        </p:spPr>
      </p:pic>
      <p:sp>
        <p:nvSpPr>
          <p:cNvPr id="7" name="Espace réservé du texte 15">
            <a:extLst>
              <a:ext uri="{FF2B5EF4-FFF2-40B4-BE49-F238E27FC236}">
                <a16:creationId xmlns:a16="http://schemas.microsoft.com/office/drawing/2014/main" id="{D2146369-ED2D-43DB-72C9-CAB47879C4BA}"/>
              </a:ext>
            </a:extLst>
          </p:cNvPr>
          <p:cNvSpPr txBox="1">
            <a:spLocks/>
          </p:cNvSpPr>
          <p:nvPr/>
        </p:nvSpPr>
        <p:spPr>
          <a:xfrm>
            <a:off x="485121" y="272416"/>
            <a:ext cx="7156649" cy="353881"/>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r>
              <a:rPr lang="en-CA" noProof="0" dirty="0"/>
              <a:t>1995</a:t>
            </a:r>
          </a:p>
        </p:txBody>
      </p:sp>
    </p:spTree>
    <p:extLst>
      <p:ext uri="{BB962C8B-B14F-4D97-AF65-F5344CB8AC3E}">
        <p14:creationId xmlns:p14="http://schemas.microsoft.com/office/powerpoint/2010/main" val="234957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CD3B512-509F-4847-A362-8F4D7CD84492}"/>
              </a:ext>
            </a:extLst>
          </p:cNvPr>
          <p:cNvSpPr>
            <a:spLocks noGrp="1"/>
          </p:cNvSpPr>
          <p:nvPr>
            <p:ph type="title"/>
          </p:nvPr>
        </p:nvSpPr>
        <p:spPr>
          <a:xfrm>
            <a:off x="485121" y="899864"/>
            <a:ext cx="10814250" cy="1077881"/>
          </a:xfrm>
        </p:spPr>
        <p:txBody>
          <a:bodyPr/>
          <a:lstStyle/>
          <a:p>
            <a:r>
              <a:rPr lang="en-CA" noProof="0" dirty="0"/>
              <a:t>A seemingly contradictory decision</a:t>
            </a:r>
            <a:endParaRPr lang="en-CA" sz="2800" noProof="0" dirty="0"/>
          </a:p>
        </p:txBody>
      </p:sp>
      <p:sp>
        <p:nvSpPr>
          <p:cNvPr id="4" name="Espace réservé du texte 3">
            <a:extLst>
              <a:ext uri="{FF2B5EF4-FFF2-40B4-BE49-F238E27FC236}">
                <a16:creationId xmlns:a16="http://schemas.microsoft.com/office/drawing/2014/main" id="{483CB6B5-DBCB-4D45-88CD-910645D41206}"/>
              </a:ext>
            </a:extLst>
          </p:cNvPr>
          <p:cNvSpPr>
            <a:spLocks noGrp="1"/>
          </p:cNvSpPr>
          <p:nvPr>
            <p:ph type="body" sz="quarter" idx="14"/>
          </p:nvPr>
        </p:nvSpPr>
        <p:spPr>
          <a:xfrm>
            <a:off x="485121" y="1977745"/>
            <a:ext cx="7222736" cy="4485827"/>
          </a:xfrm>
        </p:spPr>
        <p:txBody>
          <a:bodyPr vert="horz" lIns="0" tIns="0" rIns="0" bIns="0" rtlCol="0" anchor="t">
            <a:noAutofit/>
          </a:bodyPr>
          <a:lstStyle/>
          <a:p>
            <a:pPr>
              <a:lnSpc>
                <a:spcPct val="110000"/>
              </a:lnSpc>
              <a:spcBef>
                <a:spcPts val="1200"/>
              </a:spcBef>
            </a:pPr>
            <a:r>
              <a:rPr lang="en-CA" sz="2000" b="1" noProof="0" dirty="0">
                <a:ea typeface="+mn-lt"/>
                <a:cs typeface="+mn-lt"/>
              </a:rPr>
              <a:t>Decision </a:t>
            </a:r>
          </a:p>
          <a:p>
            <a:pPr marL="605790" lvl="1" indent="-285750">
              <a:lnSpc>
                <a:spcPct val="110000"/>
              </a:lnSpc>
              <a:spcBef>
                <a:spcPts val="1200"/>
              </a:spcBef>
              <a:buFont typeface="Arial"/>
              <a:buChar char="•"/>
            </a:pPr>
            <a:r>
              <a:rPr lang="en-CA" sz="2000" noProof="0" dirty="0">
                <a:ea typeface="+mn-lt"/>
                <a:cs typeface="+mn-lt"/>
              </a:rPr>
              <a:t>The definition of spouse does not contradict the Charter. </a:t>
            </a:r>
          </a:p>
          <a:p>
            <a:pPr marL="605790" lvl="1" indent="-285750">
              <a:lnSpc>
                <a:spcPct val="110000"/>
              </a:lnSpc>
              <a:spcBef>
                <a:spcPts val="1200"/>
              </a:spcBef>
              <a:buFont typeface="Arial,Sans-Serif"/>
              <a:buChar char="•"/>
            </a:pPr>
            <a:r>
              <a:rPr lang="en-CA" sz="2000" noProof="0" dirty="0">
                <a:ea typeface="+mn-lt"/>
                <a:cs typeface="+mn-lt"/>
              </a:rPr>
              <a:t>Discrimination based on </a:t>
            </a:r>
            <a:r>
              <a:rPr lang="en-CA" sz="2000" b="1" dirty="0">
                <a:solidFill>
                  <a:schemeClr val="accent1"/>
                </a:solidFill>
                <a:ea typeface="+mn-lt"/>
                <a:cs typeface="+mn-lt"/>
              </a:rPr>
              <a:t>sexual orientation is prohibited</a:t>
            </a:r>
            <a:r>
              <a:rPr lang="en-CA" sz="2000" b="1" noProof="0" dirty="0">
                <a:solidFill>
                  <a:schemeClr val="accent1"/>
                </a:solidFill>
                <a:ea typeface="+mn-lt"/>
                <a:cs typeface="+mn-lt"/>
              </a:rPr>
              <a:t>.</a:t>
            </a:r>
            <a:endParaRPr lang="en-CA" sz="2000" noProof="0" dirty="0">
              <a:ea typeface="+mn-lt"/>
              <a:cs typeface="+mn-lt"/>
            </a:endParaRPr>
          </a:p>
          <a:p>
            <a:pPr>
              <a:lnSpc>
                <a:spcPct val="110000"/>
              </a:lnSpc>
              <a:spcBef>
                <a:spcPts val="1200"/>
              </a:spcBef>
            </a:pPr>
            <a:r>
              <a:rPr lang="en-CA" sz="2000" b="1" noProof="0" dirty="0">
                <a:ea typeface="+mn-lt"/>
                <a:cs typeface="+mn-lt"/>
              </a:rPr>
              <a:t>Consequence</a:t>
            </a:r>
          </a:p>
          <a:p>
            <a:pPr marL="605790" lvl="1" indent="-285750">
              <a:lnSpc>
                <a:spcPct val="110000"/>
              </a:lnSpc>
              <a:spcBef>
                <a:spcPts val="1200"/>
              </a:spcBef>
              <a:buFont typeface="Arial"/>
              <a:buChar char="•"/>
            </a:pPr>
            <a:r>
              <a:rPr lang="en-CA" sz="2000" noProof="0" dirty="0">
                <a:ea typeface="+mn-lt"/>
                <a:cs typeface="+mn-lt"/>
              </a:rPr>
              <a:t>A law cannot discriminate against same-sex couples. </a:t>
            </a:r>
          </a:p>
          <a:p>
            <a:pPr>
              <a:lnSpc>
                <a:spcPct val="110000"/>
              </a:lnSpc>
              <a:spcBef>
                <a:spcPts val="1200"/>
              </a:spcBef>
            </a:pPr>
            <a:endParaRPr lang="en-CA" sz="2000" noProof="0" dirty="0">
              <a:ea typeface="+mn-lt"/>
              <a:cs typeface="+mn-lt"/>
            </a:endParaRPr>
          </a:p>
          <a:p>
            <a:pPr marL="285750" indent="-285750">
              <a:lnSpc>
                <a:spcPct val="110000"/>
              </a:lnSpc>
              <a:spcBef>
                <a:spcPts val="1200"/>
              </a:spcBef>
              <a:buFont typeface="Arial"/>
              <a:buChar char="•"/>
            </a:pPr>
            <a:endParaRPr lang="en-CA" sz="1600" noProof="0" dirty="0">
              <a:ea typeface="+mn-lt"/>
              <a:cs typeface="+mn-lt"/>
            </a:endParaRPr>
          </a:p>
        </p:txBody>
      </p:sp>
      <p:pic>
        <p:nvPicPr>
          <p:cNvPr id="9" name="Image 8">
            <a:extLst>
              <a:ext uri="{FF2B5EF4-FFF2-40B4-BE49-F238E27FC236}">
                <a16:creationId xmlns:a16="http://schemas.microsoft.com/office/drawing/2014/main" id="{5D393EE8-7600-53A2-CDC9-5B757EB664C3}"/>
              </a:ext>
            </a:extLst>
          </p:cNvPr>
          <p:cNvPicPr>
            <a:picLocks noChangeAspect="1"/>
          </p:cNvPicPr>
          <p:nvPr/>
        </p:nvPicPr>
        <p:blipFill rotWithShape="1">
          <a:blip r:embed="rId3">
            <a:clrChange>
              <a:clrFrom>
                <a:srgbClr val="FFFFFF"/>
              </a:clrFrom>
              <a:clrTo>
                <a:srgbClr val="FFFFFF">
                  <a:alpha val="0"/>
                </a:srgbClr>
              </a:clrTo>
            </a:clrChange>
          </a:blip>
          <a:srcRect l="28105" t="9527" r="50544" b="51600"/>
          <a:stretch/>
        </p:blipFill>
        <p:spPr>
          <a:xfrm>
            <a:off x="7277230" y="1355961"/>
            <a:ext cx="5687656" cy="4995643"/>
          </a:xfrm>
          <a:prstGeom prst="rect">
            <a:avLst/>
          </a:prstGeom>
        </p:spPr>
      </p:pic>
      <p:sp>
        <p:nvSpPr>
          <p:cNvPr id="2" name="Espace réservé du texte 15">
            <a:extLst>
              <a:ext uri="{FF2B5EF4-FFF2-40B4-BE49-F238E27FC236}">
                <a16:creationId xmlns:a16="http://schemas.microsoft.com/office/drawing/2014/main" id="{9BA8DFB4-6531-EBD9-A7B5-5B5D5A374FF1}"/>
              </a:ext>
            </a:extLst>
          </p:cNvPr>
          <p:cNvSpPr txBox="1">
            <a:spLocks/>
          </p:cNvSpPr>
          <p:nvPr/>
        </p:nvSpPr>
        <p:spPr>
          <a:xfrm>
            <a:off x="485121" y="320460"/>
            <a:ext cx="7613850" cy="579404"/>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r>
              <a:rPr lang="en-CA" noProof="0" dirty="0"/>
              <a:t>1995</a:t>
            </a:r>
          </a:p>
        </p:txBody>
      </p:sp>
    </p:spTree>
    <p:extLst>
      <p:ext uri="{BB962C8B-B14F-4D97-AF65-F5344CB8AC3E}">
        <p14:creationId xmlns:p14="http://schemas.microsoft.com/office/powerpoint/2010/main" val="353143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AF4DB-87CD-9073-0CD9-50AB77C28137}"/>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id="{B98A7ACE-5CF4-0C5F-EBFB-54DA7491F4AB}"/>
              </a:ext>
            </a:extLst>
          </p:cNvPr>
          <p:cNvSpPr>
            <a:spLocks noGrp="1"/>
          </p:cNvSpPr>
          <p:nvPr>
            <p:ph type="title"/>
          </p:nvPr>
        </p:nvSpPr>
        <p:spPr>
          <a:xfrm>
            <a:off x="395475" y="1024666"/>
            <a:ext cx="11106374" cy="914400"/>
          </a:xfrm>
        </p:spPr>
        <p:txBody>
          <a:bodyPr/>
          <a:lstStyle/>
          <a:p>
            <a:r>
              <a:rPr lang="en-CA" noProof="0" dirty="0"/>
              <a:t>Canada prohibits discrimination based on sexual orientation</a:t>
            </a:r>
            <a:endParaRPr lang="en-CA" noProof="0" dirty="0">
              <a:cs typeface="Arial"/>
            </a:endParaRPr>
          </a:p>
        </p:txBody>
      </p:sp>
      <p:sp>
        <p:nvSpPr>
          <p:cNvPr id="16" name="Espace réservé du texte 15">
            <a:extLst>
              <a:ext uri="{FF2B5EF4-FFF2-40B4-BE49-F238E27FC236}">
                <a16:creationId xmlns:a16="http://schemas.microsoft.com/office/drawing/2014/main" id="{7612611A-A6D0-52E3-C1D1-AECB087ABDC1}"/>
              </a:ext>
            </a:extLst>
          </p:cNvPr>
          <p:cNvSpPr>
            <a:spLocks noGrp="1"/>
          </p:cNvSpPr>
          <p:nvPr>
            <p:ph type="body" sz="quarter" idx="15"/>
          </p:nvPr>
        </p:nvSpPr>
        <p:spPr>
          <a:xfrm>
            <a:off x="315962" y="318308"/>
            <a:ext cx="5212080" cy="415925"/>
          </a:xfrm>
        </p:spPr>
        <p:txBody>
          <a:bodyPr/>
          <a:lstStyle/>
          <a:p>
            <a:r>
              <a:rPr lang="en-CA" noProof="0" dirty="0">
                <a:cs typeface="Arial"/>
              </a:rPr>
              <a:t>1995</a:t>
            </a:r>
            <a:endParaRPr lang="en-CA" noProof="0" dirty="0"/>
          </a:p>
        </p:txBody>
      </p:sp>
      <p:pic>
        <p:nvPicPr>
          <p:cNvPr id="3" name="Image 2">
            <a:extLst>
              <a:ext uri="{FF2B5EF4-FFF2-40B4-BE49-F238E27FC236}">
                <a16:creationId xmlns:a16="http://schemas.microsoft.com/office/drawing/2014/main" id="{A2281C6E-FDB6-4974-66A7-2C066AA94ACB}"/>
              </a:ext>
            </a:extLst>
          </p:cNvPr>
          <p:cNvPicPr>
            <a:picLocks noChangeAspect="1"/>
          </p:cNvPicPr>
          <p:nvPr/>
        </p:nvPicPr>
        <p:blipFill rotWithShape="1">
          <a:blip r:embed="rId3">
            <a:clrChange>
              <a:clrFrom>
                <a:srgbClr val="FFFFFF"/>
              </a:clrFrom>
              <a:clrTo>
                <a:srgbClr val="FFFFFF">
                  <a:alpha val="0"/>
                </a:srgbClr>
              </a:clrTo>
            </a:clrChange>
          </a:blip>
          <a:srcRect l="7905" t="17090" r="52236" b="17818"/>
          <a:stretch/>
        </p:blipFill>
        <p:spPr>
          <a:xfrm>
            <a:off x="3553000" y="3068945"/>
            <a:ext cx="4791323" cy="3341146"/>
          </a:xfrm>
          <a:prstGeom prst="rect">
            <a:avLst/>
          </a:prstGeom>
        </p:spPr>
      </p:pic>
    </p:spTree>
    <p:extLst>
      <p:ext uri="{BB962C8B-B14F-4D97-AF65-F5344CB8AC3E}">
        <p14:creationId xmlns:p14="http://schemas.microsoft.com/office/powerpoint/2010/main" val="218599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48892-8BEC-1E09-3630-3173AFE117DD}"/>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25E3023-45C4-64B3-6825-05D4CA0B91DC}"/>
              </a:ext>
            </a:extLst>
          </p:cNvPr>
          <p:cNvSpPr>
            <a:spLocks noGrp="1"/>
          </p:cNvSpPr>
          <p:nvPr>
            <p:ph type="body" idx="1"/>
          </p:nvPr>
        </p:nvSpPr>
        <p:spPr>
          <a:xfrm>
            <a:off x="859535" y="1143000"/>
            <a:ext cx="9244094" cy="4572000"/>
          </a:xfrm>
        </p:spPr>
        <p:txBody>
          <a:bodyPr/>
          <a:lstStyle/>
          <a:p>
            <a:r>
              <a:rPr lang="en-CA" noProof="0" dirty="0"/>
              <a:t>Change 3: Same-sex couples obtain the same rights as heterosexual couples</a:t>
            </a:r>
          </a:p>
        </p:txBody>
      </p:sp>
    </p:spTree>
    <p:extLst>
      <p:ext uri="{BB962C8B-B14F-4D97-AF65-F5344CB8AC3E}">
        <p14:creationId xmlns:p14="http://schemas.microsoft.com/office/powerpoint/2010/main" val="366736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542813" y="990800"/>
            <a:ext cx="11106374" cy="914400"/>
          </a:xfrm>
        </p:spPr>
        <p:txBody>
          <a:bodyPr/>
          <a:lstStyle/>
          <a:p>
            <a:r>
              <a:rPr lang="en-CA" noProof="0" dirty="0"/>
              <a:t>Quebec creates the </a:t>
            </a:r>
            <a:r>
              <a:rPr lang="en-CA" noProof="0" dirty="0">
                <a:solidFill>
                  <a:schemeClr val="accent1"/>
                </a:solidFill>
              </a:rPr>
              <a:t>civil union</a:t>
            </a:r>
            <a:endParaRPr lang="en-CA" noProof="0" dirty="0">
              <a:solidFill>
                <a:schemeClr val="accent1"/>
              </a:solidFill>
              <a:cs typeface="Arial"/>
            </a:endParaRPr>
          </a:p>
        </p:txBody>
      </p:sp>
      <p:sp>
        <p:nvSpPr>
          <p:cNvPr id="15" name="Espace réservé du texte 14">
            <a:extLst>
              <a:ext uri="{FF2B5EF4-FFF2-40B4-BE49-F238E27FC236}">
                <a16:creationId xmlns:a16="http://schemas.microsoft.com/office/drawing/2014/main" id="{FA36EEC9-3F2C-8242-887E-20759CDF92DD}"/>
              </a:ext>
            </a:extLst>
          </p:cNvPr>
          <p:cNvSpPr>
            <a:spLocks noGrp="1"/>
          </p:cNvSpPr>
          <p:nvPr>
            <p:ph type="body" sz="quarter" idx="14"/>
          </p:nvPr>
        </p:nvSpPr>
        <p:spPr>
          <a:xfrm>
            <a:off x="4792783" y="2582330"/>
            <a:ext cx="7097158" cy="3869385"/>
          </a:xfrm>
        </p:spPr>
        <p:txBody>
          <a:bodyPr vert="horz" lIns="0" tIns="0" rIns="0" bIns="0" rtlCol="0" anchor="t">
            <a:noAutofit/>
          </a:bodyPr>
          <a:lstStyle/>
          <a:p>
            <a:pPr marL="605790" lvl="1" indent="-285750">
              <a:lnSpc>
                <a:spcPct val="100000"/>
              </a:lnSpc>
              <a:spcBef>
                <a:spcPts val="1200"/>
              </a:spcBef>
              <a:buFont typeface="Arial"/>
              <a:buChar char="•"/>
            </a:pPr>
            <a:r>
              <a:rPr lang="en-CA" noProof="0" dirty="0">
                <a:solidFill>
                  <a:schemeClr val="accent2"/>
                </a:solidFill>
                <a:ea typeface="+mn-lt"/>
                <a:cs typeface="+mn-lt"/>
              </a:rPr>
              <a:t>A creative way </a:t>
            </a:r>
            <a:r>
              <a:rPr lang="en-CA" dirty="0">
                <a:solidFill>
                  <a:schemeClr val="accent2"/>
                </a:solidFill>
                <a:ea typeface="+mn-lt"/>
                <a:cs typeface="+mn-lt"/>
              </a:rPr>
              <a:t>to offer same-sex couples </a:t>
            </a:r>
            <a:r>
              <a:rPr lang="en-CA" noProof="0" dirty="0">
                <a:solidFill>
                  <a:schemeClr val="accent2"/>
                </a:solidFill>
                <a:ea typeface="+mn-lt"/>
                <a:cs typeface="+mn-lt"/>
              </a:rPr>
              <a:t>a union recognized by the government. </a:t>
            </a:r>
          </a:p>
          <a:p>
            <a:pPr marL="605790" lvl="1" indent="-285750">
              <a:lnSpc>
                <a:spcPct val="100000"/>
              </a:lnSpc>
              <a:spcBef>
                <a:spcPts val="1200"/>
              </a:spcBef>
              <a:buFont typeface="Arial"/>
              <a:buChar char="•"/>
            </a:pPr>
            <a:r>
              <a:rPr lang="en-CA" noProof="0" dirty="0">
                <a:solidFill>
                  <a:schemeClr val="accent2"/>
                </a:solidFill>
                <a:ea typeface="+mn-lt"/>
                <a:cs typeface="+mn-lt"/>
              </a:rPr>
              <a:t>Rights and responsibilities that are identical to marriage.</a:t>
            </a:r>
            <a:endParaRPr lang="en-CA" noProof="0" dirty="0">
              <a:solidFill>
                <a:schemeClr val="accent2"/>
              </a:solidFill>
            </a:endParaRPr>
          </a:p>
        </p:txBody>
      </p:sp>
      <p:pic>
        <p:nvPicPr>
          <p:cNvPr id="2" name="Image 1" descr="Une image contenant dessin humoristique, habits, dessin, femme&#10;&#10;Description générée automatiquement">
            <a:extLst>
              <a:ext uri="{FF2B5EF4-FFF2-40B4-BE49-F238E27FC236}">
                <a16:creationId xmlns:a16="http://schemas.microsoft.com/office/drawing/2014/main" id="{23554349-E44E-CBC7-AAAC-5973E3844AD9}"/>
              </a:ext>
            </a:extLst>
          </p:cNvPr>
          <p:cNvPicPr>
            <a:picLocks noChangeAspect="1"/>
          </p:cNvPicPr>
          <p:nvPr/>
        </p:nvPicPr>
        <p:blipFill>
          <a:blip r:embed="rId3"/>
          <a:stretch>
            <a:fillRect/>
          </a:stretch>
        </p:blipFill>
        <p:spPr>
          <a:xfrm>
            <a:off x="779084" y="2146729"/>
            <a:ext cx="4013699" cy="4114800"/>
          </a:xfrm>
          <a:prstGeom prst="rect">
            <a:avLst/>
          </a:prstGeom>
        </p:spPr>
      </p:pic>
      <p:sp>
        <p:nvSpPr>
          <p:cNvPr id="5" name="Espace réservé du texte 15">
            <a:extLst>
              <a:ext uri="{FF2B5EF4-FFF2-40B4-BE49-F238E27FC236}">
                <a16:creationId xmlns:a16="http://schemas.microsoft.com/office/drawing/2014/main" id="{42C973D2-8A17-D500-E748-6CD63CCEC252}"/>
              </a:ext>
            </a:extLst>
          </p:cNvPr>
          <p:cNvSpPr txBox="1">
            <a:spLocks/>
          </p:cNvSpPr>
          <p:nvPr/>
        </p:nvSpPr>
        <p:spPr>
          <a:xfrm>
            <a:off x="542813" y="198322"/>
            <a:ext cx="10325568" cy="415925"/>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r>
              <a:rPr lang="en-CA" noProof="0" dirty="0"/>
              <a:t>2002</a:t>
            </a:r>
          </a:p>
        </p:txBody>
      </p:sp>
    </p:spTree>
    <p:extLst>
      <p:ext uri="{BB962C8B-B14F-4D97-AF65-F5344CB8AC3E}">
        <p14:creationId xmlns:p14="http://schemas.microsoft.com/office/powerpoint/2010/main" val="156718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447234" y="862608"/>
            <a:ext cx="10415932" cy="914400"/>
          </a:xfrm>
        </p:spPr>
        <p:txBody>
          <a:bodyPr/>
          <a:lstStyle/>
          <a:p>
            <a:r>
              <a:rPr lang="en-CA" noProof="0" dirty="0"/>
              <a:t>The law recognizes same-sex parents</a:t>
            </a:r>
            <a:endParaRPr lang="en-CA" noProof="0" dirty="0">
              <a:cs typeface="Arial"/>
            </a:endParaRPr>
          </a:p>
        </p:txBody>
      </p:sp>
      <p:sp>
        <p:nvSpPr>
          <p:cNvPr id="15" name="Espace réservé du texte 14">
            <a:extLst>
              <a:ext uri="{FF2B5EF4-FFF2-40B4-BE49-F238E27FC236}">
                <a16:creationId xmlns:a16="http://schemas.microsoft.com/office/drawing/2014/main" id="{FA36EEC9-3F2C-8242-887E-20759CDF92DD}"/>
              </a:ext>
            </a:extLst>
          </p:cNvPr>
          <p:cNvSpPr>
            <a:spLocks noGrp="1"/>
          </p:cNvSpPr>
          <p:nvPr>
            <p:ph type="body" sz="quarter" idx="14"/>
          </p:nvPr>
        </p:nvSpPr>
        <p:spPr>
          <a:xfrm>
            <a:off x="4456467" y="1777008"/>
            <a:ext cx="7469022" cy="4891176"/>
          </a:xfrm>
        </p:spPr>
        <p:txBody>
          <a:bodyPr vert="horz" lIns="0" tIns="0" rIns="0" bIns="0" rtlCol="0" anchor="t">
            <a:noAutofit/>
          </a:bodyPr>
          <a:lstStyle/>
          <a:p>
            <a:pPr>
              <a:lnSpc>
                <a:spcPct val="100000"/>
              </a:lnSpc>
              <a:spcBef>
                <a:spcPts val="1200"/>
              </a:spcBef>
            </a:pPr>
            <a:endParaRPr lang="en-CA" b="1" noProof="0" dirty="0">
              <a:solidFill>
                <a:schemeClr val="accent1"/>
              </a:solidFill>
              <a:ea typeface="+mn-lt"/>
              <a:cs typeface="+mn-lt"/>
            </a:endParaRPr>
          </a:p>
          <a:p>
            <a:pPr lvl="1" indent="0">
              <a:lnSpc>
                <a:spcPct val="100000"/>
              </a:lnSpc>
              <a:spcBef>
                <a:spcPts val="1200"/>
              </a:spcBef>
              <a:buNone/>
            </a:pPr>
            <a:r>
              <a:rPr lang="en-CA" b="1" noProof="0" dirty="0">
                <a:solidFill>
                  <a:schemeClr val="accent2"/>
                </a:solidFill>
                <a:ea typeface="+mn-lt"/>
                <a:cs typeface="+mn-lt"/>
              </a:rPr>
              <a:t>Access to parenthood</a:t>
            </a:r>
            <a:endParaRPr lang="en-CA" noProof="0" dirty="0">
              <a:solidFill>
                <a:schemeClr val="accent2"/>
              </a:solidFill>
              <a:ea typeface="+mn-lt"/>
              <a:cs typeface="+mn-lt"/>
            </a:endParaRPr>
          </a:p>
          <a:p>
            <a:pPr marL="605790" lvl="1" indent="-285750">
              <a:lnSpc>
                <a:spcPct val="100000"/>
              </a:lnSpc>
              <a:spcBef>
                <a:spcPts val="1200"/>
              </a:spcBef>
              <a:buFont typeface="Arial"/>
              <a:buChar char="•"/>
            </a:pPr>
            <a:r>
              <a:rPr lang="en-CA" noProof="0" dirty="0">
                <a:ea typeface="+mn-lt"/>
                <a:cs typeface="+mn-lt"/>
              </a:rPr>
              <a:t>Two same-sex parents can: </a:t>
            </a:r>
          </a:p>
          <a:p>
            <a:pPr marL="971550" lvl="2" indent="-285750">
              <a:lnSpc>
                <a:spcPct val="100000"/>
              </a:lnSpc>
              <a:spcBef>
                <a:spcPts val="1200"/>
              </a:spcBef>
              <a:buFont typeface="Arial"/>
              <a:buChar char="•"/>
            </a:pPr>
            <a:r>
              <a:rPr lang="en-CA" dirty="0">
                <a:ea typeface="+mn-lt"/>
                <a:cs typeface="+mn-lt"/>
              </a:rPr>
              <a:t>a</a:t>
            </a:r>
            <a:r>
              <a:rPr lang="en-CA" noProof="0" dirty="0" err="1">
                <a:ea typeface="+mn-lt"/>
                <a:cs typeface="+mn-lt"/>
              </a:rPr>
              <a:t>dopt</a:t>
            </a:r>
            <a:r>
              <a:rPr lang="en-CA" noProof="0" dirty="0">
                <a:ea typeface="+mn-lt"/>
                <a:cs typeface="+mn-lt"/>
              </a:rPr>
              <a:t> a child.</a:t>
            </a:r>
          </a:p>
          <a:p>
            <a:pPr marL="971550" lvl="2" indent="-285750">
              <a:lnSpc>
                <a:spcPct val="100000"/>
              </a:lnSpc>
              <a:spcBef>
                <a:spcPts val="1200"/>
              </a:spcBef>
              <a:buFont typeface="Arial"/>
              <a:buChar char="•"/>
            </a:pPr>
            <a:r>
              <a:rPr lang="en-CA" dirty="0">
                <a:ea typeface="+mn-lt"/>
                <a:cs typeface="+mn-lt"/>
              </a:rPr>
              <a:t>c</a:t>
            </a:r>
            <a:r>
              <a:rPr lang="en-CA" noProof="0" dirty="0" err="1">
                <a:ea typeface="+mn-lt"/>
                <a:cs typeface="+mn-lt"/>
              </a:rPr>
              <a:t>onceive</a:t>
            </a:r>
            <a:r>
              <a:rPr lang="en-CA" noProof="0" dirty="0">
                <a:ea typeface="+mn-lt"/>
                <a:cs typeface="+mn-lt"/>
              </a:rPr>
              <a:t> a child through sperm or egg donation.</a:t>
            </a:r>
          </a:p>
          <a:p>
            <a:pPr marL="605790" lvl="1" indent="-285750">
              <a:lnSpc>
                <a:spcPct val="100000"/>
              </a:lnSpc>
              <a:spcBef>
                <a:spcPts val="1200"/>
              </a:spcBef>
              <a:buFont typeface="Arial"/>
              <a:buChar char="•"/>
            </a:pPr>
            <a:r>
              <a:rPr lang="en-CA" noProof="0" dirty="0">
                <a:ea typeface="+mn-lt"/>
                <a:cs typeface="+mn-lt"/>
              </a:rPr>
              <a:t>Same-sex parents </a:t>
            </a:r>
            <a:r>
              <a:rPr lang="en-CA" dirty="0">
                <a:ea typeface="+mn-lt"/>
                <a:cs typeface="+mn-lt"/>
              </a:rPr>
              <a:t>now have the right to enter both their names on the child’s birth certificate.</a:t>
            </a:r>
            <a:endParaRPr lang="en-CA" noProof="0" dirty="0">
              <a:cs typeface="Arial" panose="020B0604020202020204"/>
            </a:endParaRPr>
          </a:p>
          <a:p>
            <a:pPr marL="971550" lvl="2">
              <a:lnSpc>
                <a:spcPct val="100000"/>
              </a:lnSpc>
              <a:spcBef>
                <a:spcPts val="1200"/>
              </a:spcBef>
              <a:buFont typeface="Wingdings"/>
              <a:buChar char="§"/>
            </a:pPr>
            <a:endParaRPr lang="en-CA" noProof="0" dirty="0">
              <a:ea typeface="+mn-lt"/>
              <a:cs typeface="+mn-lt"/>
            </a:endParaRPr>
          </a:p>
          <a:p>
            <a:pPr marL="605790" lvl="1" indent="-285750">
              <a:lnSpc>
                <a:spcPct val="100000"/>
              </a:lnSpc>
              <a:spcBef>
                <a:spcPts val="1200"/>
              </a:spcBef>
              <a:buFont typeface="Arial"/>
              <a:buChar char="•"/>
            </a:pPr>
            <a:endParaRPr lang="en-CA" noProof="0" dirty="0">
              <a:ea typeface="+mn-lt"/>
              <a:cs typeface="+mn-lt"/>
            </a:endParaRPr>
          </a:p>
        </p:txBody>
      </p:sp>
      <p:pic>
        <p:nvPicPr>
          <p:cNvPr id="2" name="Image 1" descr="Une image contenant dessin, Visage humain, dessin humoristique, habits&#10;&#10;Description générée automatiquement">
            <a:extLst>
              <a:ext uri="{FF2B5EF4-FFF2-40B4-BE49-F238E27FC236}">
                <a16:creationId xmlns:a16="http://schemas.microsoft.com/office/drawing/2014/main" id="{AA65A89A-0B25-D29F-6F20-13FC4BBF8FF9}"/>
              </a:ext>
            </a:extLst>
          </p:cNvPr>
          <p:cNvPicPr>
            <a:picLocks noChangeAspect="1"/>
          </p:cNvPicPr>
          <p:nvPr/>
        </p:nvPicPr>
        <p:blipFill>
          <a:blip r:embed="rId3"/>
          <a:stretch>
            <a:fillRect/>
          </a:stretch>
        </p:blipFill>
        <p:spPr>
          <a:xfrm>
            <a:off x="266511" y="2401330"/>
            <a:ext cx="4162546" cy="4114800"/>
          </a:xfrm>
          <a:prstGeom prst="rect">
            <a:avLst/>
          </a:prstGeom>
        </p:spPr>
      </p:pic>
      <p:sp>
        <p:nvSpPr>
          <p:cNvPr id="5" name="Espace réservé du texte 15">
            <a:extLst>
              <a:ext uri="{FF2B5EF4-FFF2-40B4-BE49-F238E27FC236}">
                <a16:creationId xmlns:a16="http://schemas.microsoft.com/office/drawing/2014/main" id="{9529E44A-CF82-8F5C-879B-BE58C55BC85B}"/>
              </a:ext>
            </a:extLst>
          </p:cNvPr>
          <p:cNvSpPr txBox="1">
            <a:spLocks/>
          </p:cNvSpPr>
          <p:nvPr/>
        </p:nvSpPr>
        <p:spPr>
          <a:xfrm>
            <a:off x="447233" y="307296"/>
            <a:ext cx="10415931" cy="55531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r>
              <a:rPr lang="en-CA" noProof="0" dirty="0"/>
              <a:t>2002</a:t>
            </a:r>
          </a:p>
        </p:txBody>
      </p:sp>
    </p:spTree>
    <p:extLst>
      <p:ext uri="{BB962C8B-B14F-4D97-AF65-F5344CB8AC3E}">
        <p14:creationId xmlns:p14="http://schemas.microsoft.com/office/powerpoint/2010/main" val="412326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FDD5582-69F9-BEB5-356B-89B7BB47B382}"/>
              </a:ext>
            </a:extLst>
          </p:cNvPr>
          <p:cNvSpPr>
            <a:spLocks noGrp="1"/>
          </p:cNvSpPr>
          <p:nvPr>
            <p:ph type="body" idx="1"/>
          </p:nvPr>
        </p:nvSpPr>
        <p:spPr/>
        <p:txBody>
          <a:bodyPr/>
          <a:lstStyle/>
          <a:p>
            <a:r>
              <a:rPr lang="en-CA" sz="5400" noProof="0" dirty="0">
                <a:cs typeface="Arial"/>
              </a:rPr>
              <a:t> Marriage </a:t>
            </a:r>
            <a:endParaRPr lang="en-CA" noProof="0" dirty="0">
              <a:cs typeface="Arial" panose="020B0604020202020204"/>
            </a:endParaRPr>
          </a:p>
        </p:txBody>
      </p:sp>
      <p:pic>
        <p:nvPicPr>
          <p:cNvPr id="11" name="Espace réservé pour une image  10">
            <a:extLst>
              <a:ext uri="{FF2B5EF4-FFF2-40B4-BE49-F238E27FC236}">
                <a16:creationId xmlns:a16="http://schemas.microsoft.com/office/drawing/2014/main" id="{7785BEF4-B0C0-7581-0817-27B6D645AA56}"/>
              </a:ext>
            </a:extLst>
          </p:cNvPr>
          <p:cNvPicPr>
            <a:picLocks noGrp="1" noChangeAspect="1"/>
          </p:cNvPicPr>
          <p:nvPr>
            <p:ph type="pic" sz="quarter" idx="16"/>
          </p:nvPr>
        </p:nvPicPr>
        <p:blipFill rotWithShape="1">
          <a:blip r:embed="rId4"/>
          <a:srcRect l="27697" t="48703" r="55097" b="11118"/>
          <a:stretch/>
        </p:blipFill>
        <p:spPr>
          <a:xfrm>
            <a:off x="6976872" y="1416462"/>
            <a:ext cx="4023360" cy="4023360"/>
          </a:xfrm>
        </p:spPr>
      </p:pic>
    </p:spTree>
    <p:custDataLst>
      <p:tags r:id="rId1"/>
    </p:custDataLst>
    <p:extLst>
      <p:ext uri="{BB962C8B-B14F-4D97-AF65-F5344CB8AC3E}">
        <p14:creationId xmlns:p14="http://schemas.microsoft.com/office/powerpoint/2010/main" val="399348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CD3B512-509F-4847-A362-8F4D7CD84492}"/>
              </a:ext>
            </a:extLst>
          </p:cNvPr>
          <p:cNvSpPr>
            <a:spLocks noGrp="1"/>
          </p:cNvSpPr>
          <p:nvPr>
            <p:ph type="title"/>
          </p:nvPr>
        </p:nvSpPr>
        <p:spPr>
          <a:xfrm>
            <a:off x="698033" y="942202"/>
            <a:ext cx="11366135" cy="894862"/>
          </a:xfrm>
        </p:spPr>
        <p:txBody>
          <a:bodyPr/>
          <a:lstStyle/>
          <a:p>
            <a:r>
              <a:rPr lang="en-CA" noProof="0" dirty="0">
                <a:cs typeface="Arial"/>
              </a:rPr>
              <a:t>Another court case to gain the right to marry</a:t>
            </a:r>
          </a:p>
        </p:txBody>
      </p:sp>
      <p:sp>
        <p:nvSpPr>
          <p:cNvPr id="4" name="Espace réservé du texte 3">
            <a:extLst>
              <a:ext uri="{FF2B5EF4-FFF2-40B4-BE49-F238E27FC236}">
                <a16:creationId xmlns:a16="http://schemas.microsoft.com/office/drawing/2014/main" id="{483CB6B5-DBCB-4D45-88CD-910645D41206}"/>
              </a:ext>
            </a:extLst>
          </p:cNvPr>
          <p:cNvSpPr>
            <a:spLocks noGrp="1"/>
          </p:cNvSpPr>
          <p:nvPr>
            <p:ph type="body" sz="quarter" idx="14"/>
          </p:nvPr>
        </p:nvSpPr>
        <p:spPr>
          <a:xfrm>
            <a:off x="698033" y="2458856"/>
            <a:ext cx="6470506" cy="2870403"/>
          </a:xfrm>
        </p:spPr>
        <p:txBody>
          <a:bodyPr vert="horz" lIns="0" tIns="0" rIns="0" bIns="0" rtlCol="0" anchor="t">
            <a:noAutofit/>
          </a:bodyPr>
          <a:lstStyle/>
          <a:p>
            <a:pPr marL="342900" indent="-342900">
              <a:lnSpc>
                <a:spcPct val="100000"/>
              </a:lnSpc>
              <a:spcBef>
                <a:spcPts val="1200"/>
              </a:spcBef>
              <a:buChar char="•"/>
            </a:pPr>
            <a:r>
              <a:rPr lang="en-CA" sz="2400" noProof="0" dirty="0">
                <a:ea typeface="+mn-lt"/>
                <a:cs typeface="+mn-lt"/>
              </a:rPr>
              <a:t>Michael Hendricks and René Leboeuf had lived together for close to 30 years. </a:t>
            </a:r>
          </a:p>
          <a:p>
            <a:pPr marL="342900" indent="-342900">
              <a:lnSpc>
                <a:spcPct val="100000"/>
              </a:lnSpc>
              <a:spcBef>
                <a:spcPts val="1200"/>
              </a:spcBef>
              <a:buChar char="•"/>
            </a:pPr>
            <a:r>
              <a:rPr lang="en-CA" sz="2400" noProof="0" dirty="0">
                <a:cs typeface="Arial" panose="020B0604020202020204"/>
              </a:rPr>
              <a:t>On June 14, 2001, they ask to get married.</a:t>
            </a:r>
          </a:p>
          <a:p>
            <a:pPr marL="342900" indent="-342900">
              <a:lnSpc>
                <a:spcPct val="100000"/>
              </a:lnSpc>
              <a:spcBef>
                <a:spcPts val="1200"/>
              </a:spcBef>
              <a:buFont typeface="Arial" panose="020B0604020202020204" pitchFamily="34" charset="0"/>
              <a:buChar char="•"/>
            </a:pPr>
            <a:r>
              <a:rPr lang="en-CA" sz="2400" noProof="0" dirty="0">
                <a:ea typeface="+mn-lt"/>
                <a:cs typeface="+mn-lt"/>
              </a:rPr>
              <a:t>The government refused their request because the “law does not permit marriage between same-sex partners.”</a:t>
            </a:r>
          </a:p>
          <a:p>
            <a:pPr marL="285750" indent="-285750">
              <a:lnSpc>
                <a:spcPct val="110000"/>
              </a:lnSpc>
              <a:spcBef>
                <a:spcPts val="1200"/>
              </a:spcBef>
              <a:buFont typeface="Arial"/>
              <a:buChar char="•"/>
            </a:pPr>
            <a:endParaRPr lang="en-CA" sz="2000" b="1" noProof="0" dirty="0">
              <a:ea typeface="+mn-lt"/>
              <a:cs typeface="+mn-lt"/>
            </a:endParaRPr>
          </a:p>
          <a:p>
            <a:pPr>
              <a:lnSpc>
                <a:spcPct val="110000"/>
              </a:lnSpc>
              <a:spcBef>
                <a:spcPts val="1200"/>
              </a:spcBef>
            </a:pPr>
            <a:endParaRPr lang="en-CA" sz="2000" noProof="0" dirty="0">
              <a:ea typeface="+mn-lt"/>
              <a:cs typeface="+mn-lt"/>
            </a:endParaRPr>
          </a:p>
          <a:p>
            <a:pPr marL="285750" indent="-285750">
              <a:lnSpc>
                <a:spcPct val="110000"/>
              </a:lnSpc>
              <a:spcBef>
                <a:spcPts val="1200"/>
              </a:spcBef>
              <a:buFont typeface="Arial"/>
              <a:buChar char="•"/>
            </a:pPr>
            <a:endParaRPr lang="en-CA" sz="1600" noProof="0" dirty="0">
              <a:ea typeface="+mn-lt"/>
              <a:cs typeface="+mn-lt"/>
            </a:endParaRPr>
          </a:p>
        </p:txBody>
      </p:sp>
      <p:pic>
        <p:nvPicPr>
          <p:cNvPr id="7" name="Image 6">
            <a:extLst>
              <a:ext uri="{FF2B5EF4-FFF2-40B4-BE49-F238E27FC236}">
                <a16:creationId xmlns:a16="http://schemas.microsoft.com/office/drawing/2014/main" id="{CBACC8B7-FB30-A8BE-FA0E-08F8091979D0}"/>
              </a:ext>
            </a:extLst>
          </p:cNvPr>
          <p:cNvPicPr>
            <a:picLocks noChangeAspect="1"/>
          </p:cNvPicPr>
          <p:nvPr/>
        </p:nvPicPr>
        <p:blipFill rotWithShape="1">
          <a:blip r:embed="rId3">
            <a:clrChange>
              <a:clrFrom>
                <a:srgbClr val="FFFFFF"/>
              </a:clrFrom>
              <a:clrTo>
                <a:srgbClr val="FFFFFF">
                  <a:alpha val="0"/>
                </a:srgbClr>
              </a:clrTo>
            </a:clrChange>
          </a:blip>
          <a:srcRect l="69293" t="52037" r="6611" b="7224"/>
          <a:stretch/>
        </p:blipFill>
        <p:spPr>
          <a:xfrm>
            <a:off x="6564086" y="1808728"/>
            <a:ext cx="5500083" cy="4486035"/>
          </a:xfrm>
          <a:prstGeom prst="rect">
            <a:avLst/>
          </a:prstGeom>
        </p:spPr>
      </p:pic>
      <p:sp>
        <p:nvSpPr>
          <p:cNvPr id="2" name="Espace réservé du texte 15">
            <a:extLst>
              <a:ext uri="{FF2B5EF4-FFF2-40B4-BE49-F238E27FC236}">
                <a16:creationId xmlns:a16="http://schemas.microsoft.com/office/drawing/2014/main" id="{DE56DC3D-7490-DE67-F331-921124F0C28B}"/>
              </a:ext>
            </a:extLst>
          </p:cNvPr>
          <p:cNvSpPr txBox="1">
            <a:spLocks/>
          </p:cNvSpPr>
          <p:nvPr/>
        </p:nvSpPr>
        <p:spPr>
          <a:xfrm>
            <a:off x="698033" y="355274"/>
            <a:ext cx="10795933" cy="586928"/>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r>
              <a:rPr lang="en-CA" noProof="0" dirty="0"/>
              <a:t>2002</a:t>
            </a:r>
          </a:p>
        </p:txBody>
      </p:sp>
    </p:spTree>
    <p:extLst>
      <p:ext uri="{BB962C8B-B14F-4D97-AF65-F5344CB8AC3E}">
        <p14:creationId xmlns:p14="http://schemas.microsoft.com/office/powerpoint/2010/main" val="34269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CD3B512-509F-4847-A362-8F4D7CD84492}"/>
              </a:ext>
            </a:extLst>
          </p:cNvPr>
          <p:cNvSpPr>
            <a:spLocks noGrp="1"/>
          </p:cNvSpPr>
          <p:nvPr>
            <p:ph type="title"/>
          </p:nvPr>
        </p:nvSpPr>
        <p:spPr>
          <a:xfrm>
            <a:off x="485122" y="845372"/>
            <a:ext cx="8779648" cy="894862"/>
          </a:xfrm>
        </p:spPr>
        <p:txBody>
          <a:bodyPr/>
          <a:lstStyle/>
          <a:p>
            <a:r>
              <a:rPr lang="en-CA" noProof="0" dirty="0"/>
              <a:t>Hendricks takes Quebec to court</a:t>
            </a:r>
            <a:endParaRPr lang="en-CA" i="1" noProof="0" dirty="0">
              <a:cs typeface="Arial"/>
            </a:endParaRPr>
          </a:p>
        </p:txBody>
      </p:sp>
      <p:sp>
        <p:nvSpPr>
          <p:cNvPr id="4" name="Espace réservé du texte 3">
            <a:extLst>
              <a:ext uri="{FF2B5EF4-FFF2-40B4-BE49-F238E27FC236}">
                <a16:creationId xmlns:a16="http://schemas.microsoft.com/office/drawing/2014/main" id="{483CB6B5-DBCB-4D45-88CD-910645D41206}"/>
              </a:ext>
            </a:extLst>
          </p:cNvPr>
          <p:cNvSpPr>
            <a:spLocks noGrp="1"/>
          </p:cNvSpPr>
          <p:nvPr>
            <p:ph type="body" sz="quarter" idx="14"/>
          </p:nvPr>
        </p:nvSpPr>
        <p:spPr>
          <a:xfrm>
            <a:off x="3755571" y="1710992"/>
            <a:ext cx="8082644" cy="4838542"/>
          </a:xfrm>
        </p:spPr>
        <p:txBody>
          <a:bodyPr vert="horz" lIns="0" tIns="0" rIns="0" bIns="0" rtlCol="0" anchor="t">
            <a:noAutofit/>
          </a:bodyPr>
          <a:lstStyle/>
          <a:p>
            <a:pPr>
              <a:lnSpc>
                <a:spcPct val="100000"/>
              </a:lnSpc>
              <a:spcBef>
                <a:spcPts val="1200"/>
              </a:spcBef>
            </a:pPr>
            <a:r>
              <a:rPr lang="en-CA" sz="2200" b="1" noProof="0" dirty="0">
                <a:cs typeface="Arial" panose="020B0604020202020204"/>
              </a:rPr>
              <a:t>Decision </a:t>
            </a:r>
          </a:p>
          <a:p>
            <a:pPr marL="342900" indent="-342900">
              <a:lnSpc>
                <a:spcPct val="100000"/>
              </a:lnSpc>
              <a:spcBef>
                <a:spcPts val="1200"/>
              </a:spcBef>
              <a:buChar char="•"/>
            </a:pPr>
            <a:r>
              <a:rPr lang="en-CA" sz="2200" noProof="0" dirty="0">
                <a:cs typeface="Arial" panose="020B0604020202020204"/>
              </a:rPr>
              <a:t>The  </a:t>
            </a:r>
            <a:r>
              <a:rPr lang="en-CA" sz="2200" dirty="0">
                <a:cs typeface="Arial" panose="020B0604020202020204"/>
              </a:rPr>
              <a:t>Quebec Superior Court concludes that the law </a:t>
            </a:r>
            <a:r>
              <a:rPr lang="en-CA" sz="2200" b="1" noProof="0" dirty="0">
                <a:solidFill>
                  <a:schemeClr val="accent1"/>
                </a:solidFill>
                <a:cs typeface="Arial" panose="020B0604020202020204"/>
              </a:rPr>
              <a:t>discriminates against same-sex couples </a:t>
            </a:r>
            <a:r>
              <a:rPr lang="en-CA" sz="2200" noProof="0" dirty="0">
                <a:cs typeface="Arial" panose="020B0604020202020204"/>
              </a:rPr>
              <a:t>by preventing them from getting married.</a:t>
            </a:r>
          </a:p>
          <a:p>
            <a:pPr marL="342900" indent="-342900">
              <a:lnSpc>
                <a:spcPct val="100000"/>
              </a:lnSpc>
              <a:spcBef>
                <a:spcPts val="1200"/>
              </a:spcBef>
              <a:buFont typeface="Arial" panose="020B0604020202020204" pitchFamily="34" charset="0"/>
              <a:buChar char="•"/>
            </a:pPr>
            <a:r>
              <a:rPr lang="en-CA" sz="2200" noProof="0" dirty="0">
                <a:ea typeface="+mn-lt"/>
                <a:cs typeface="+mn-lt"/>
              </a:rPr>
              <a:t>Civil union is </a:t>
            </a:r>
            <a:r>
              <a:rPr lang="en-CA" sz="2200" b="1" noProof="0" dirty="0">
                <a:solidFill>
                  <a:schemeClr val="accent1"/>
                </a:solidFill>
                <a:ea typeface="+mn-lt"/>
                <a:cs typeface="+mn-lt"/>
              </a:rPr>
              <a:t>not an adequate substitute </a:t>
            </a:r>
            <a:r>
              <a:rPr lang="en-CA" sz="2200" noProof="0" dirty="0">
                <a:ea typeface="+mn-lt"/>
                <a:cs typeface="+mn-lt"/>
              </a:rPr>
              <a:t>for marriage: it perpetuates the “special” status of heterosexual couples. </a:t>
            </a:r>
          </a:p>
          <a:p>
            <a:pPr>
              <a:lnSpc>
                <a:spcPct val="100000"/>
              </a:lnSpc>
              <a:spcBef>
                <a:spcPts val="1200"/>
              </a:spcBef>
            </a:pPr>
            <a:r>
              <a:rPr lang="en-CA" sz="2200" b="1" noProof="0" dirty="0">
                <a:ea typeface="+mn-lt"/>
                <a:cs typeface="+mn-lt"/>
              </a:rPr>
              <a:t>Consequence</a:t>
            </a:r>
          </a:p>
          <a:p>
            <a:pPr marL="342900" indent="-342900">
              <a:lnSpc>
                <a:spcPct val="100000"/>
              </a:lnSpc>
              <a:spcBef>
                <a:spcPts val="1200"/>
              </a:spcBef>
              <a:buChar char="•"/>
            </a:pPr>
            <a:r>
              <a:rPr lang="en-CA" sz="2200" noProof="0" dirty="0">
                <a:ea typeface="+mn-lt"/>
                <a:cs typeface="+mn-lt"/>
              </a:rPr>
              <a:t>Same-sex couples should have the right to marry!</a:t>
            </a:r>
          </a:p>
          <a:p>
            <a:pPr marL="342900" indent="-342900">
              <a:lnSpc>
                <a:spcPct val="100000"/>
              </a:lnSpc>
              <a:spcBef>
                <a:spcPts val="1200"/>
              </a:spcBef>
              <a:buChar char="•"/>
            </a:pPr>
            <a:r>
              <a:rPr lang="en-CA" sz="2200" noProof="0" dirty="0">
                <a:cs typeface="Arial" panose="020B0604020202020204"/>
              </a:rPr>
              <a:t>The Court gives the federal government two years to </a:t>
            </a:r>
            <a:r>
              <a:rPr lang="en-CA" sz="2200" b="1" noProof="0" dirty="0">
                <a:solidFill>
                  <a:schemeClr val="accent1"/>
                </a:solidFill>
                <a:cs typeface="Arial" panose="020B0604020202020204"/>
              </a:rPr>
              <a:t>pass a law permitting marriage </a:t>
            </a:r>
            <a:r>
              <a:rPr lang="en-CA" sz="2200" noProof="0" dirty="0">
                <a:cs typeface="Arial" panose="020B0604020202020204"/>
              </a:rPr>
              <a:t>between two people of the same sex. </a:t>
            </a:r>
          </a:p>
          <a:p>
            <a:pPr marL="342900" indent="-342900">
              <a:lnSpc>
                <a:spcPct val="100000"/>
              </a:lnSpc>
              <a:spcBef>
                <a:spcPts val="1200"/>
              </a:spcBef>
              <a:buChar char="•"/>
            </a:pPr>
            <a:endParaRPr lang="en-CA" sz="2200" noProof="0" dirty="0">
              <a:cs typeface="Arial" panose="020B0604020202020204"/>
            </a:endParaRPr>
          </a:p>
          <a:p>
            <a:pPr marL="285750" indent="-285750">
              <a:lnSpc>
                <a:spcPct val="110000"/>
              </a:lnSpc>
              <a:spcBef>
                <a:spcPts val="1200"/>
              </a:spcBef>
              <a:buFont typeface="Arial"/>
              <a:buChar char="•"/>
            </a:pPr>
            <a:endParaRPr lang="en-CA" sz="2200" b="1" noProof="0" dirty="0">
              <a:ea typeface="+mn-lt"/>
              <a:cs typeface="+mn-lt"/>
            </a:endParaRPr>
          </a:p>
          <a:p>
            <a:pPr>
              <a:lnSpc>
                <a:spcPct val="110000"/>
              </a:lnSpc>
              <a:spcBef>
                <a:spcPts val="1200"/>
              </a:spcBef>
            </a:pPr>
            <a:endParaRPr lang="en-CA" sz="2200" noProof="0" dirty="0">
              <a:ea typeface="+mn-lt"/>
              <a:cs typeface="+mn-lt"/>
            </a:endParaRPr>
          </a:p>
          <a:p>
            <a:pPr marL="285750" indent="-285750">
              <a:lnSpc>
                <a:spcPct val="110000"/>
              </a:lnSpc>
              <a:spcBef>
                <a:spcPts val="1200"/>
              </a:spcBef>
              <a:buFont typeface="Arial"/>
              <a:buChar char="•"/>
            </a:pPr>
            <a:endParaRPr lang="en-CA" sz="2200" noProof="0" dirty="0">
              <a:ea typeface="+mn-lt"/>
              <a:cs typeface="+mn-lt"/>
            </a:endParaRPr>
          </a:p>
        </p:txBody>
      </p:sp>
      <p:pic>
        <p:nvPicPr>
          <p:cNvPr id="7" name="Image 6">
            <a:extLst>
              <a:ext uri="{FF2B5EF4-FFF2-40B4-BE49-F238E27FC236}">
                <a16:creationId xmlns:a16="http://schemas.microsoft.com/office/drawing/2014/main" id="{4E1996BB-DC86-D59D-D103-925F930A681D}"/>
              </a:ext>
            </a:extLst>
          </p:cNvPr>
          <p:cNvPicPr>
            <a:picLocks noChangeAspect="1"/>
          </p:cNvPicPr>
          <p:nvPr/>
        </p:nvPicPr>
        <p:blipFill rotWithShape="1">
          <a:blip r:embed="rId3"/>
          <a:srcRect l="32093" t="68850" r="45428" b="4920"/>
          <a:stretch/>
        </p:blipFill>
        <p:spPr>
          <a:xfrm>
            <a:off x="877006" y="3093641"/>
            <a:ext cx="2173714" cy="2172322"/>
          </a:xfrm>
          <a:prstGeom prst="rect">
            <a:avLst/>
          </a:prstGeom>
        </p:spPr>
      </p:pic>
      <p:sp>
        <p:nvSpPr>
          <p:cNvPr id="8" name="Rectangle 7">
            <a:extLst>
              <a:ext uri="{FF2B5EF4-FFF2-40B4-BE49-F238E27FC236}">
                <a16:creationId xmlns:a16="http://schemas.microsoft.com/office/drawing/2014/main" id="{ABE022A4-182B-17D6-A752-199CEA1ED2A7}"/>
              </a:ext>
            </a:extLst>
          </p:cNvPr>
          <p:cNvSpPr/>
          <p:nvPr/>
        </p:nvSpPr>
        <p:spPr>
          <a:xfrm>
            <a:off x="2748642" y="3969124"/>
            <a:ext cx="604157" cy="1182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noProof="0" dirty="0">
              <a:solidFill>
                <a:schemeClr val="tx1"/>
              </a:solidFill>
            </a:endParaRPr>
          </a:p>
        </p:txBody>
      </p:sp>
      <p:sp>
        <p:nvSpPr>
          <p:cNvPr id="9" name="Espace réservé du texte 15">
            <a:extLst>
              <a:ext uri="{FF2B5EF4-FFF2-40B4-BE49-F238E27FC236}">
                <a16:creationId xmlns:a16="http://schemas.microsoft.com/office/drawing/2014/main" id="{3927D069-819E-CFA9-8735-CF3ADBBF66FB}"/>
              </a:ext>
            </a:extLst>
          </p:cNvPr>
          <p:cNvSpPr txBox="1">
            <a:spLocks/>
          </p:cNvSpPr>
          <p:nvPr/>
        </p:nvSpPr>
        <p:spPr>
          <a:xfrm>
            <a:off x="485121" y="356558"/>
            <a:ext cx="10291735" cy="488814"/>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r>
              <a:rPr lang="en-CA" noProof="0" dirty="0"/>
              <a:t>2002</a:t>
            </a:r>
          </a:p>
        </p:txBody>
      </p:sp>
    </p:spTree>
    <p:extLst>
      <p:ext uri="{BB962C8B-B14F-4D97-AF65-F5344CB8AC3E}">
        <p14:creationId xmlns:p14="http://schemas.microsoft.com/office/powerpoint/2010/main" val="2339349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48F09-1201-DBCE-C366-43EE213D54F9}"/>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A4F74C9-26AC-6E3D-5CBC-02A28A8D873C}"/>
              </a:ext>
            </a:extLst>
          </p:cNvPr>
          <p:cNvSpPr>
            <a:spLocks noGrp="1"/>
          </p:cNvSpPr>
          <p:nvPr>
            <p:ph type="body" idx="1"/>
          </p:nvPr>
        </p:nvSpPr>
        <p:spPr>
          <a:xfrm>
            <a:off x="859535" y="1143000"/>
            <a:ext cx="9121798" cy="4572000"/>
          </a:xfrm>
        </p:spPr>
        <p:txBody>
          <a:bodyPr/>
          <a:lstStyle/>
          <a:p>
            <a:r>
              <a:rPr lang="en-CA" noProof="0" dirty="0"/>
              <a:t>Change 4: Same-sex couples can marry</a:t>
            </a:r>
          </a:p>
        </p:txBody>
      </p:sp>
    </p:spTree>
    <p:extLst>
      <p:ext uri="{BB962C8B-B14F-4D97-AF65-F5344CB8AC3E}">
        <p14:creationId xmlns:p14="http://schemas.microsoft.com/office/powerpoint/2010/main" val="109228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CD3B512-509F-4847-A362-8F4D7CD84492}"/>
              </a:ext>
            </a:extLst>
          </p:cNvPr>
          <p:cNvSpPr>
            <a:spLocks noGrp="1"/>
          </p:cNvSpPr>
          <p:nvPr>
            <p:ph type="title"/>
          </p:nvPr>
        </p:nvSpPr>
        <p:spPr>
          <a:xfrm>
            <a:off x="485122" y="845372"/>
            <a:ext cx="10553261" cy="875324"/>
          </a:xfrm>
        </p:spPr>
        <p:txBody>
          <a:bodyPr/>
          <a:lstStyle/>
          <a:p>
            <a:r>
              <a:rPr lang="en-CA" dirty="0">
                <a:cs typeface="Arial"/>
              </a:rPr>
              <a:t>The federal government introduces a bill</a:t>
            </a:r>
            <a:endParaRPr lang="en-CA" noProof="0" dirty="0">
              <a:cs typeface="Arial"/>
            </a:endParaRPr>
          </a:p>
        </p:txBody>
      </p:sp>
      <p:sp>
        <p:nvSpPr>
          <p:cNvPr id="4" name="Espace réservé du texte 3">
            <a:extLst>
              <a:ext uri="{FF2B5EF4-FFF2-40B4-BE49-F238E27FC236}">
                <a16:creationId xmlns:a16="http://schemas.microsoft.com/office/drawing/2014/main" id="{483CB6B5-DBCB-4D45-88CD-910645D41206}"/>
              </a:ext>
            </a:extLst>
          </p:cNvPr>
          <p:cNvSpPr>
            <a:spLocks noGrp="1"/>
          </p:cNvSpPr>
          <p:nvPr>
            <p:ph type="body" sz="quarter" idx="14"/>
          </p:nvPr>
        </p:nvSpPr>
        <p:spPr>
          <a:xfrm>
            <a:off x="485122" y="2273361"/>
            <a:ext cx="7826121" cy="2311278"/>
          </a:xfrm>
        </p:spPr>
        <p:txBody>
          <a:bodyPr vert="horz" lIns="0" tIns="0" rIns="0" bIns="0" rtlCol="0" anchor="t">
            <a:noAutofit/>
          </a:bodyPr>
          <a:lstStyle/>
          <a:p>
            <a:pPr marL="342900" indent="-342900">
              <a:lnSpc>
                <a:spcPct val="100000"/>
              </a:lnSpc>
              <a:spcBef>
                <a:spcPts val="1200"/>
              </a:spcBef>
              <a:buChar char="•"/>
            </a:pPr>
            <a:r>
              <a:rPr lang="en-CA" dirty="0">
                <a:cs typeface="Arial"/>
              </a:rPr>
              <a:t>I</a:t>
            </a:r>
            <a:r>
              <a:rPr lang="en-CA" noProof="0" dirty="0">
                <a:cs typeface="Arial"/>
              </a:rPr>
              <a:t>n 2004, the federal government introduces a bill to confirm that </a:t>
            </a:r>
            <a:r>
              <a:rPr lang="en-CA" b="1" noProof="0" dirty="0">
                <a:solidFill>
                  <a:schemeClr val="accent1"/>
                </a:solidFill>
                <a:cs typeface="Arial" panose="020B0604020202020204"/>
              </a:rPr>
              <a:t>same-sex couples can marry</a:t>
            </a:r>
            <a:r>
              <a:rPr lang="en-CA" noProof="0" dirty="0">
                <a:cs typeface="Arial"/>
              </a:rPr>
              <a:t>. </a:t>
            </a:r>
            <a:endParaRPr lang="en-CA" sz="3600" noProof="0" dirty="0"/>
          </a:p>
          <a:p>
            <a:pPr marL="342900" indent="-342900">
              <a:lnSpc>
                <a:spcPct val="100000"/>
              </a:lnSpc>
              <a:spcBef>
                <a:spcPts val="1200"/>
              </a:spcBef>
              <a:buChar char="•"/>
            </a:pPr>
            <a:r>
              <a:rPr lang="en-CA" noProof="0" dirty="0">
                <a:cs typeface="Arial"/>
              </a:rPr>
              <a:t>The federal government verifies with </a:t>
            </a:r>
            <a:r>
              <a:rPr lang="en-CA" b="1" dirty="0">
                <a:solidFill>
                  <a:schemeClr val="accent1"/>
                </a:solidFill>
                <a:cs typeface="Arial" panose="020B0604020202020204"/>
              </a:rPr>
              <a:t>the Supreme Court </a:t>
            </a:r>
            <a:r>
              <a:rPr lang="en-CA" noProof="0" dirty="0">
                <a:cs typeface="Arial"/>
              </a:rPr>
              <a:t>of Canada that this law is constitutional.</a:t>
            </a:r>
            <a:endParaRPr lang="en-CA" sz="3600" noProof="0" dirty="0">
              <a:cs typeface="Arial"/>
            </a:endParaRPr>
          </a:p>
          <a:p>
            <a:pPr>
              <a:lnSpc>
                <a:spcPct val="100000"/>
              </a:lnSpc>
              <a:spcBef>
                <a:spcPts val="1200"/>
              </a:spcBef>
            </a:pPr>
            <a:endParaRPr lang="en-CA" noProof="0" dirty="0">
              <a:cs typeface="Arial"/>
            </a:endParaRPr>
          </a:p>
          <a:p>
            <a:pPr marL="342900" indent="-342900">
              <a:lnSpc>
                <a:spcPct val="100000"/>
              </a:lnSpc>
              <a:spcBef>
                <a:spcPts val="1200"/>
              </a:spcBef>
              <a:buChar char="•"/>
            </a:pPr>
            <a:endParaRPr lang="en-CA" sz="2000" noProof="0" dirty="0">
              <a:ea typeface="+mn-lt"/>
              <a:cs typeface="+mn-lt"/>
            </a:endParaRPr>
          </a:p>
          <a:p>
            <a:pPr marL="285750" indent="-285750">
              <a:lnSpc>
                <a:spcPct val="110000"/>
              </a:lnSpc>
              <a:spcBef>
                <a:spcPts val="1200"/>
              </a:spcBef>
              <a:buFont typeface="Arial"/>
              <a:buChar char="•"/>
            </a:pPr>
            <a:endParaRPr lang="en-CA" sz="2000" b="1" noProof="0" dirty="0">
              <a:cs typeface="Arial" panose="020B0604020202020204"/>
            </a:endParaRPr>
          </a:p>
          <a:p>
            <a:pPr>
              <a:lnSpc>
                <a:spcPct val="110000"/>
              </a:lnSpc>
              <a:spcBef>
                <a:spcPts val="1200"/>
              </a:spcBef>
            </a:pPr>
            <a:endParaRPr lang="en-CA" sz="2000" noProof="0" dirty="0">
              <a:cs typeface="Arial" panose="020B0604020202020204"/>
            </a:endParaRPr>
          </a:p>
          <a:p>
            <a:pPr marL="285750" indent="-285750">
              <a:lnSpc>
                <a:spcPct val="110000"/>
              </a:lnSpc>
              <a:spcBef>
                <a:spcPts val="1200"/>
              </a:spcBef>
              <a:buFont typeface="Arial"/>
              <a:buChar char="•"/>
            </a:pPr>
            <a:endParaRPr lang="en-CA" sz="1600" noProof="0" dirty="0">
              <a:ea typeface="+mn-lt"/>
              <a:cs typeface="+mn-lt"/>
            </a:endParaRPr>
          </a:p>
        </p:txBody>
      </p:sp>
      <p:pic>
        <p:nvPicPr>
          <p:cNvPr id="7" name="Image 6">
            <a:extLst>
              <a:ext uri="{FF2B5EF4-FFF2-40B4-BE49-F238E27FC236}">
                <a16:creationId xmlns:a16="http://schemas.microsoft.com/office/drawing/2014/main" id="{BC322F5F-0D04-BFF9-2D51-974EA1C9E93B}"/>
              </a:ext>
            </a:extLst>
          </p:cNvPr>
          <p:cNvPicPr>
            <a:picLocks noChangeAspect="1"/>
          </p:cNvPicPr>
          <p:nvPr/>
        </p:nvPicPr>
        <p:blipFill rotWithShape="1">
          <a:blip r:embed="rId3">
            <a:clrChange>
              <a:clrFrom>
                <a:srgbClr val="FFFFFF"/>
              </a:clrFrom>
              <a:clrTo>
                <a:srgbClr val="FFFFFF">
                  <a:alpha val="0"/>
                </a:srgbClr>
              </a:clrTo>
            </a:clrChange>
          </a:blip>
          <a:srcRect l="34963" t="5956" r="47045" b="66210"/>
          <a:stretch/>
        </p:blipFill>
        <p:spPr>
          <a:xfrm>
            <a:off x="7576456" y="1239818"/>
            <a:ext cx="4359730" cy="5618182"/>
          </a:xfrm>
          <a:prstGeom prst="rect">
            <a:avLst/>
          </a:prstGeom>
        </p:spPr>
      </p:pic>
      <p:sp>
        <p:nvSpPr>
          <p:cNvPr id="8" name="Espace réservé du texte 15">
            <a:extLst>
              <a:ext uri="{FF2B5EF4-FFF2-40B4-BE49-F238E27FC236}">
                <a16:creationId xmlns:a16="http://schemas.microsoft.com/office/drawing/2014/main" id="{8E41D0DD-F51B-9C31-293F-CB153E292AC2}"/>
              </a:ext>
            </a:extLst>
          </p:cNvPr>
          <p:cNvSpPr txBox="1">
            <a:spLocks/>
          </p:cNvSpPr>
          <p:nvPr/>
        </p:nvSpPr>
        <p:spPr>
          <a:xfrm>
            <a:off x="485122" y="356558"/>
            <a:ext cx="9386880" cy="415925"/>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r>
              <a:rPr lang="en-CA" noProof="0" dirty="0"/>
              <a:t>2004</a:t>
            </a:r>
          </a:p>
        </p:txBody>
      </p:sp>
    </p:spTree>
    <p:extLst>
      <p:ext uri="{BB962C8B-B14F-4D97-AF65-F5344CB8AC3E}">
        <p14:creationId xmlns:p14="http://schemas.microsoft.com/office/powerpoint/2010/main" val="271326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3" descr="Une image contenant complet&#10;&#10;Description générée automatiquement">
            <a:extLst>
              <a:ext uri="{FF2B5EF4-FFF2-40B4-BE49-F238E27FC236}">
                <a16:creationId xmlns:a16="http://schemas.microsoft.com/office/drawing/2014/main" id="{3F882594-E4B6-8763-89E2-80EAE1EEC626}"/>
              </a:ext>
            </a:extLst>
          </p:cNvPr>
          <p:cNvPicPr>
            <a:picLocks noChangeAspect="1"/>
          </p:cNvPicPr>
          <p:nvPr/>
        </p:nvPicPr>
        <p:blipFill>
          <a:blip r:embed="rId3"/>
          <a:stretch>
            <a:fillRect/>
          </a:stretch>
        </p:blipFill>
        <p:spPr>
          <a:xfrm>
            <a:off x="42472" y="1789177"/>
            <a:ext cx="4971136" cy="4975689"/>
          </a:xfrm>
          <a:prstGeom prst="rect">
            <a:avLst/>
          </a:prstGeom>
        </p:spPr>
      </p:pic>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485122" y="978168"/>
            <a:ext cx="11926989" cy="1765032"/>
          </a:xfrm>
        </p:spPr>
        <p:txBody>
          <a:bodyPr/>
          <a:lstStyle/>
          <a:p>
            <a:r>
              <a:rPr lang="en-CA" noProof="0" dirty="0">
                <a:cs typeface="Arial"/>
              </a:rPr>
              <a:t>Canada adopts the </a:t>
            </a:r>
            <a:r>
              <a:rPr lang="en-CA" i="1" noProof="0" dirty="0">
                <a:solidFill>
                  <a:schemeClr val="accent1"/>
                </a:solidFill>
                <a:cs typeface="Arial"/>
              </a:rPr>
              <a:t>Civil Marriage Act</a:t>
            </a:r>
          </a:p>
        </p:txBody>
      </p:sp>
      <p:sp>
        <p:nvSpPr>
          <p:cNvPr id="15" name="Espace réservé du texte 14">
            <a:extLst>
              <a:ext uri="{FF2B5EF4-FFF2-40B4-BE49-F238E27FC236}">
                <a16:creationId xmlns:a16="http://schemas.microsoft.com/office/drawing/2014/main" id="{FA36EEC9-3F2C-8242-887E-20759CDF92DD}"/>
              </a:ext>
            </a:extLst>
          </p:cNvPr>
          <p:cNvSpPr>
            <a:spLocks noGrp="1"/>
          </p:cNvSpPr>
          <p:nvPr>
            <p:ph type="body" sz="quarter" idx="14"/>
          </p:nvPr>
        </p:nvSpPr>
        <p:spPr>
          <a:xfrm>
            <a:off x="5013608" y="1860684"/>
            <a:ext cx="7097158" cy="4891176"/>
          </a:xfrm>
        </p:spPr>
        <p:txBody>
          <a:bodyPr vert="horz" lIns="0" tIns="0" rIns="0" bIns="0" rtlCol="0" anchor="t">
            <a:noAutofit/>
          </a:bodyPr>
          <a:lstStyle/>
          <a:p>
            <a:pPr>
              <a:lnSpc>
                <a:spcPct val="100000"/>
              </a:lnSpc>
              <a:spcBef>
                <a:spcPts val="1200"/>
              </a:spcBef>
            </a:pPr>
            <a:endParaRPr lang="en-CA" b="1" noProof="0" dirty="0">
              <a:solidFill>
                <a:schemeClr val="accent1"/>
              </a:solidFill>
              <a:ea typeface="+mn-lt"/>
              <a:cs typeface="+mn-lt"/>
            </a:endParaRPr>
          </a:p>
          <a:p>
            <a:pPr marL="605790" lvl="1" indent="-285750">
              <a:lnSpc>
                <a:spcPct val="100000"/>
              </a:lnSpc>
              <a:spcBef>
                <a:spcPts val="1200"/>
              </a:spcBef>
              <a:buFont typeface="Arial"/>
              <a:buChar char="•"/>
            </a:pPr>
            <a:r>
              <a:rPr lang="en-CA" dirty="0">
                <a:ea typeface="+mn-lt"/>
                <a:cs typeface="+mn-lt"/>
              </a:rPr>
              <a:t>Same-sex partners </a:t>
            </a:r>
            <a:r>
              <a:rPr lang="en-CA" noProof="0" dirty="0">
                <a:ea typeface="+mn-lt"/>
                <a:cs typeface="+mn-lt"/>
              </a:rPr>
              <a:t>can officially marry. </a:t>
            </a:r>
          </a:p>
          <a:p>
            <a:pPr marL="971550" lvl="2">
              <a:lnSpc>
                <a:spcPct val="100000"/>
              </a:lnSpc>
              <a:spcBef>
                <a:spcPts val="1200"/>
              </a:spcBef>
              <a:buFont typeface="Wingdings"/>
              <a:buChar char="§"/>
            </a:pPr>
            <a:r>
              <a:rPr lang="en-CA" noProof="0" dirty="0">
                <a:ea typeface="+mn-lt"/>
                <a:cs typeface="+mn-lt"/>
              </a:rPr>
              <a:t>Section 2: “Marriage, for civil purposes, is </a:t>
            </a:r>
            <a:r>
              <a:rPr lang="en-CA" b="1" noProof="0" dirty="0">
                <a:ea typeface="+mn-lt"/>
                <a:cs typeface="+mn-lt"/>
              </a:rPr>
              <a:t>the lawful union of two persons </a:t>
            </a:r>
            <a:r>
              <a:rPr lang="en-CA" noProof="0" dirty="0">
                <a:ea typeface="+mn-lt"/>
                <a:cs typeface="+mn-lt"/>
              </a:rPr>
              <a:t>to the exclusion of all others.”</a:t>
            </a:r>
          </a:p>
          <a:p>
            <a:pPr marL="605790" lvl="1" indent="-285750">
              <a:lnSpc>
                <a:spcPct val="100000"/>
              </a:lnSpc>
              <a:spcBef>
                <a:spcPts val="1200"/>
              </a:spcBef>
              <a:buFont typeface="Arial"/>
              <a:buChar char="•"/>
            </a:pPr>
            <a:endParaRPr lang="en-CA" noProof="0" dirty="0">
              <a:ea typeface="+mn-lt"/>
              <a:cs typeface="+mn-lt"/>
            </a:endParaRPr>
          </a:p>
        </p:txBody>
      </p:sp>
      <p:sp>
        <p:nvSpPr>
          <p:cNvPr id="5" name="Espace réservé du texte 15">
            <a:extLst>
              <a:ext uri="{FF2B5EF4-FFF2-40B4-BE49-F238E27FC236}">
                <a16:creationId xmlns:a16="http://schemas.microsoft.com/office/drawing/2014/main" id="{0460E0F8-8382-BDE3-5EE9-52054F47956A}"/>
              </a:ext>
            </a:extLst>
          </p:cNvPr>
          <p:cNvSpPr txBox="1">
            <a:spLocks/>
          </p:cNvSpPr>
          <p:nvPr/>
        </p:nvSpPr>
        <p:spPr>
          <a:xfrm>
            <a:off x="485121" y="356558"/>
            <a:ext cx="10389707" cy="621610"/>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r>
              <a:rPr lang="en-CA" noProof="0" dirty="0"/>
              <a:t>2005</a:t>
            </a:r>
          </a:p>
        </p:txBody>
      </p:sp>
    </p:spTree>
    <p:extLst>
      <p:ext uri="{BB962C8B-B14F-4D97-AF65-F5344CB8AC3E}">
        <p14:creationId xmlns:p14="http://schemas.microsoft.com/office/powerpoint/2010/main" val="30641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èche vers la droite 8">
            <a:extLst>
              <a:ext uri="{FF2B5EF4-FFF2-40B4-BE49-F238E27FC236}">
                <a16:creationId xmlns:a16="http://schemas.microsoft.com/office/drawing/2014/main" id="{C7F9C83B-D4D7-38A7-85F6-E1410A2C859B}"/>
              </a:ext>
            </a:extLst>
          </p:cNvPr>
          <p:cNvSpPr/>
          <p:nvPr/>
        </p:nvSpPr>
        <p:spPr>
          <a:xfrm>
            <a:off x="24243" y="2893144"/>
            <a:ext cx="11611692" cy="1762960"/>
          </a:xfrm>
          <a:prstGeom prst="rightArrow">
            <a:avLst>
              <a:gd name="adj1" fmla="val 50000"/>
              <a:gd name="adj2" fmla="val 40783"/>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noProof="0" dirty="0">
              <a:solidFill>
                <a:schemeClr val="tx1"/>
              </a:solidFill>
            </a:endParaRPr>
          </a:p>
        </p:txBody>
      </p:sp>
      <p:sp>
        <p:nvSpPr>
          <p:cNvPr id="5" name="ZoneTexte 4">
            <a:extLst>
              <a:ext uri="{FF2B5EF4-FFF2-40B4-BE49-F238E27FC236}">
                <a16:creationId xmlns:a16="http://schemas.microsoft.com/office/drawing/2014/main" id="{84FA3F66-EB63-ECB6-15D1-A34336F6C2CE}"/>
              </a:ext>
            </a:extLst>
          </p:cNvPr>
          <p:cNvSpPr txBox="1"/>
          <p:nvPr/>
        </p:nvSpPr>
        <p:spPr>
          <a:xfrm>
            <a:off x="209909" y="138022"/>
            <a:ext cx="3734933" cy="1077218"/>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CA" sz="4000" b="1" noProof="0" dirty="0">
                <a:solidFill>
                  <a:srgbClr val="F6891F"/>
                </a:solidFill>
              </a:rPr>
              <a:t>Timeline</a:t>
            </a:r>
            <a:br>
              <a:rPr lang="en-CA" sz="2400" noProof="0" dirty="0">
                <a:cs typeface="Arial"/>
              </a:rPr>
            </a:br>
            <a:r>
              <a:rPr lang="en-CA" sz="2400" b="1" noProof="0" dirty="0">
                <a:solidFill>
                  <a:srgbClr val="F6891F"/>
                </a:solidFill>
              </a:rPr>
              <a:t>Towards marriage for all</a:t>
            </a:r>
            <a:endParaRPr lang="en-CA" noProof="0" dirty="0"/>
          </a:p>
        </p:txBody>
      </p:sp>
      <p:sp>
        <p:nvSpPr>
          <p:cNvPr id="2" name="Rectangle 1">
            <a:extLst>
              <a:ext uri="{FF2B5EF4-FFF2-40B4-BE49-F238E27FC236}">
                <a16:creationId xmlns:a16="http://schemas.microsoft.com/office/drawing/2014/main" id="{2FCF53A0-46F9-CC8F-852B-CB445495FE91}"/>
              </a:ext>
            </a:extLst>
          </p:cNvPr>
          <p:cNvSpPr/>
          <p:nvPr/>
        </p:nvSpPr>
        <p:spPr>
          <a:xfrm>
            <a:off x="0" y="3335628"/>
            <a:ext cx="3350824" cy="87576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noProof="0" dirty="0">
                <a:solidFill>
                  <a:schemeClr val="tx1"/>
                </a:solidFill>
              </a:rPr>
              <a:t>From 1892 to 1969</a:t>
            </a:r>
          </a:p>
          <a:p>
            <a:pPr algn="ctr"/>
            <a:r>
              <a:rPr lang="en-CA" i="1" noProof="0" dirty="0">
                <a:solidFill>
                  <a:schemeClr val="tx1"/>
                </a:solidFill>
              </a:rPr>
              <a:t>Criminal Code </a:t>
            </a:r>
            <a:r>
              <a:rPr lang="en-CA" noProof="0" dirty="0">
                <a:solidFill>
                  <a:schemeClr val="tx1"/>
                </a:solidFill>
              </a:rPr>
              <a:t>(document 3)</a:t>
            </a:r>
          </a:p>
        </p:txBody>
      </p:sp>
      <p:sp>
        <p:nvSpPr>
          <p:cNvPr id="3" name="Rectangle 2">
            <a:extLst>
              <a:ext uri="{FF2B5EF4-FFF2-40B4-BE49-F238E27FC236}">
                <a16:creationId xmlns:a16="http://schemas.microsoft.com/office/drawing/2014/main" id="{5F53FE2C-42B4-1E4F-8B89-273AA5C6B8B7}"/>
              </a:ext>
            </a:extLst>
          </p:cNvPr>
          <p:cNvSpPr/>
          <p:nvPr/>
        </p:nvSpPr>
        <p:spPr>
          <a:xfrm>
            <a:off x="3350825" y="3324749"/>
            <a:ext cx="45719" cy="8902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noProof="0" dirty="0">
              <a:solidFill>
                <a:schemeClr val="tx1"/>
              </a:solidFill>
            </a:endParaRPr>
          </a:p>
        </p:txBody>
      </p:sp>
      <p:sp>
        <p:nvSpPr>
          <p:cNvPr id="4" name="ZoneTexte 3">
            <a:extLst>
              <a:ext uri="{FF2B5EF4-FFF2-40B4-BE49-F238E27FC236}">
                <a16:creationId xmlns:a16="http://schemas.microsoft.com/office/drawing/2014/main" id="{38F3CB34-CE29-9789-D4B0-5AC377D2D475}"/>
              </a:ext>
            </a:extLst>
          </p:cNvPr>
          <p:cNvSpPr txBox="1"/>
          <p:nvPr/>
        </p:nvSpPr>
        <p:spPr>
          <a:xfrm>
            <a:off x="984466" y="1577619"/>
            <a:ext cx="2020822" cy="1077218"/>
          </a:xfrm>
          <a:prstGeom prst="rect">
            <a:avLst/>
          </a:prstGeom>
          <a:noFill/>
        </p:spPr>
        <p:txBody>
          <a:bodyPr wrap="square" lIns="91440" tIns="45720" rIns="91440" bIns="45720" rtlCol="0" anchor="t">
            <a:spAutoFit/>
          </a:bodyPr>
          <a:lstStyle/>
          <a:p>
            <a:pPr algn="ctr"/>
            <a:r>
              <a:rPr lang="en-CA" sz="1600" b="1" noProof="0" dirty="0"/>
              <a:t>1969 </a:t>
            </a:r>
          </a:p>
          <a:p>
            <a:pPr algn="ctr"/>
            <a:r>
              <a:rPr lang="en-CA" sz="1600" noProof="0" dirty="0">
                <a:solidFill>
                  <a:schemeClr val="accent2"/>
                </a:solidFill>
              </a:rPr>
              <a:t>Bill C-150 – </a:t>
            </a:r>
            <a:r>
              <a:rPr lang="en-CA" sz="1600" i="1" noProof="0" dirty="0">
                <a:solidFill>
                  <a:schemeClr val="accent2"/>
                </a:solidFill>
              </a:rPr>
              <a:t>Omnibus Bill</a:t>
            </a:r>
            <a:endParaRPr lang="en-CA" sz="1600" i="1" noProof="0" dirty="0">
              <a:solidFill>
                <a:schemeClr val="accent2"/>
              </a:solidFill>
              <a:cs typeface="Arial"/>
            </a:endParaRPr>
          </a:p>
          <a:p>
            <a:endParaRPr lang="en-CA" sz="1600" noProof="0" dirty="0">
              <a:solidFill>
                <a:srgbClr val="212121"/>
              </a:solidFill>
              <a:cs typeface="Arial"/>
            </a:endParaRPr>
          </a:p>
        </p:txBody>
      </p:sp>
      <p:sp>
        <p:nvSpPr>
          <p:cNvPr id="11" name="Rectangle 10">
            <a:extLst>
              <a:ext uri="{FF2B5EF4-FFF2-40B4-BE49-F238E27FC236}">
                <a16:creationId xmlns:a16="http://schemas.microsoft.com/office/drawing/2014/main" id="{6ACC0379-08B2-E9F0-2994-271A03384C41}"/>
              </a:ext>
            </a:extLst>
          </p:cNvPr>
          <p:cNvSpPr/>
          <p:nvPr/>
        </p:nvSpPr>
        <p:spPr>
          <a:xfrm>
            <a:off x="4238149" y="3340721"/>
            <a:ext cx="45720" cy="875764"/>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noProof="0" dirty="0">
              <a:solidFill>
                <a:schemeClr val="tx1"/>
              </a:solidFill>
            </a:endParaRPr>
          </a:p>
        </p:txBody>
      </p:sp>
      <p:sp>
        <p:nvSpPr>
          <p:cNvPr id="12" name="ZoneTexte 11">
            <a:extLst>
              <a:ext uri="{FF2B5EF4-FFF2-40B4-BE49-F238E27FC236}">
                <a16:creationId xmlns:a16="http://schemas.microsoft.com/office/drawing/2014/main" id="{3D676F91-B143-4163-4082-16A2CE161718}"/>
              </a:ext>
            </a:extLst>
          </p:cNvPr>
          <p:cNvSpPr txBox="1"/>
          <p:nvPr/>
        </p:nvSpPr>
        <p:spPr>
          <a:xfrm>
            <a:off x="1899531" y="5250798"/>
            <a:ext cx="2982847" cy="1077218"/>
          </a:xfrm>
          <a:prstGeom prst="rect">
            <a:avLst/>
          </a:prstGeom>
          <a:noFill/>
        </p:spPr>
        <p:txBody>
          <a:bodyPr wrap="square" lIns="91440" tIns="45720" rIns="91440" bIns="45720" rtlCol="0" anchor="t">
            <a:spAutoFit/>
          </a:bodyPr>
          <a:lstStyle/>
          <a:p>
            <a:pPr algn="ctr"/>
            <a:r>
              <a:rPr lang="en-CA" sz="1600" b="1" noProof="0" dirty="0">
                <a:solidFill>
                  <a:srgbClr val="00B0F0"/>
                </a:solidFill>
              </a:rPr>
              <a:t>1977 </a:t>
            </a:r>
          </a:p>
          <a:p>
            <a:pPr algn="ctr"/>
            <a:r>
              <a:rPr lang="en-CA" sz="1200" noProof="0" dirty="0"/>
              <a:t>  </a:t>
            </a:r>
            <a:r>
              <a:rPr lang="en-CA" sz="1600" noProof="0" dirty="0">
                <a:solidFill>
                  <a:srgbClr val="333F48"/>
                </a:solidFill>
              </a:rPr>
              <a:t>Discrimination based on sexual orientation is prohibited in Quebec</a:t>
            </a:r>
            <a:endParaRPr lang="en-CA" sz="1600" noProof="0" dirty="0">
              <a:cs typeface="Arial"/>
            </a:endParaRPr>
          </a:p>
        </p:txBody>
      </p:sp>
      <p:sp>
        <p:nvSpPr>
          <p:cNvPr id="19" name="Rectangle 18">
            <a:extLst>
              <a:ext uri="{FF2B5EF4-FFF2-40B4-BE49-F238E27FC236}">
                <a16:creationId xmlns:a16="http://schemas.microsoft.com/office/drawing/2014/main" id="{6F487C04-A9A5-4C89-4631-1AB996B663E7}"/>
              </a:ext>
            </a:extLst>
          </p:cNvPr>
          <p:cNvSpPr/>
          <p:nvPr/>
        </p:nvSpPr>
        <p:spPr>
          <a:xfrm>
            <a:off x="7463629" y="3324102"/>
            <a:ext cx="73349" cy="89022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noProof="0" dirty="0">
              <a:solidFill>
                <a:schemeClr val="tx1"/>
              </a:solidFill>
            </a:endParaRPr>
          </a:p>
        </p:txBody>
      </p:sp>
      <p:sp>
        <p:nvSpPr>
          <p:cNvPr id="20" name="ZoneTexte 19">
            <a:extLst>
              <a:ext uri="{FF2B5EF4-FFF2-40B4-BE49-F238E27FC236}">
                <a16:creationId xmlns:a16="http://schemas.microsoft.com/office/drawing/2014/main" id="{9292744F-FAE1-0901-1FE8-635460888E59}"/>
              </a:ext>
            </a:extLst>
          </p:cNvPr>
          <p:cNvSpPr txBox="1"/>
          <p:nvPr/>
        </p:nvSpPr>
        <p:spPr>
          <a:xfrm>
            <a:off x="6293071" y="1826182"/>
            <a:ext cx="2020822" cy="830997"/>
          </a:xfrm>
          <a:prstGeom prst="rect">
            <a:avLst/>
          </a:prstGeom>
          <a:noFill/>
        </p:spPr>
        <p:txBody>
          <a:bodyPr wrap="square" lIns="91440" tIns="45720" rIns="91440" bIns="45720" rtlCol="0" anchor="t">
            <a:spAutoFit/>
          </a:bodyPr>
          <a:lstStyle/>
          <a:p>
            <a:pPr algn="ctr"/>
            <a:r>
              <a:rPr lang="en-CA" sz="1600" b="1" noProof="0" dirty="0">
                <a:solidFill>
                  <a:schemeClr val="tx1"/>
                </a:solidFill>
              </a:rPr>
              <a:t>1995 </a:t>
            </a:r>
          </a:p>
          <a:p>
            <a:pPr algn="ctr"/>
            <a:r>
              <a:rPr lang="en-CA" sz="1600" i="1" noProof="0" dirty="0">
                <a:solidFill>
                  <a:schemeClr val="accent2"/>
                </a:solidFill>
              </a:rPr>
              <a:t>Egan v. Canada</a:t>
            </a:r>
            <a:endParaRPr lang="en-CA" sz="1600" i="1" noProof="0" dirty="0">
              <a:solidFill>
                <a:schemeClr val="accent2"/>
              </a:solidFill>
              <a:cs typeface="Arial"/>
            </a:endParaRPr>
          </a:p>
          <a:p>
            <a:endParaRPr lang="en-CA" sz="1600" noProof="0" dirty="0">
              <a:solidFill>
                <a:srgbClr val="212121"/>
              </a:solidFill>
              <a:cs typeface="Arial"/>
            </a:endParaRPr>
          </a:p>
        </p:txBody>
      </p:sp>
      <p:sp>
        <p:nvSpPr>
          <p:cNvPr id="21" name="Rectangle 20">
            <a:extLst>
              <a:ext uri="{FF2B5EF4-FFF2-40B4-BE49-F238E27FC236}">
                <a16:creationId xmlns:a16="http://schemas.microsoft.com/office/drawing/2014/main" id="{2DBE8CDF-4AC0-6984-5933-198A7F0FBDCB}"/>
              </a:ext>
            </a:extLst>
          </p:cNvPr>
          <p:cNvSpPr/>
          <p:nvPr/>
        </p:nvSpPr>
        <p:spPr>
          <a:xfrm>
            <a:off x="8697061" y="3332665"/>
            <a:ext cx="45720" cy="87576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noProof="0" dirty="0">
              <a:solidFill>
                <a:schemeClr val="tx1"/>
              </a:solidFill>
            </a:endParaRPr>
          </a:p>
        </p:txBody>
      </p:sp>
      <p:sp>
        <p:nvSpPr>
          <p:cNvPr id="22" name="ZoneTexte 21">
            <a:extLst>
              <a:ext uri="{FF2B5EF4-FFF2-40B4-BE49-F238E27FC236}">
                <a16:creationId xmlns:a16="http://schemas.microsoft.com/office/drawing/2014/main" id="{BCFB1692-8969-59C8-DA78-D107B86108EB}"/>
              </a:ext>
            </a:extLst>
          </p:cNvPr>
          <p:cNvSpPr txBox="1"/>
          <p:nvPr/>
        </p:nvSpPr>
        <p:spPr>
          <a:xfrm>
            <a:off x="7448817" y="4850465"/>
            <a:ext cx="1780012" cy="1569660"/>
          </a:xfrm>
          <a:prstGeom prst="rect">
            <a:avLst/>
          </a:prstGeom>
          <a:noFill/>
        </p:spPr>
        <p:txBody>
          <a:bodyPr wrap="square" lIns="91440" tIns="45720" rIns="91440" bIns="45720" rtlCol="0" anchor="t">
            <a:spAutoFit/>
          </a:bodyPr>
          <a:lstStyle/>
          <a:p>
            <a:pPr algn="ctr"/>
            <a:r>
              <a:rPr lang="en-CA" sz="1600" b="1" noProof="0" dirty="0">
                <a:solidFill>
                  <a:schemeClr val="accent5"/>
                </a:solidFill>
              </a:rPr>
              <a:t>2002</a:t>
            </a:r>
          </a:p>
          <a:p>
            <a:pPr algn="ctr"/>
            <a:r>
              <a:rPr lang="en-CA" sz="1600" i="1" noProof="0" dirty="0">
                <a:solidFill>
                  <a:schemeClr val="accent2"/>
                </a:solidFill>
              </a:rPr>
              <a:t>Hendrick v. Québec</a:t>
            </a:r>
            <a:endParaRPr lang="en-CA" sz="1600" i="1" noProof="0" dirty="0">
              <a:solidFill>
                <a:schemeClr val="accent2"/>
              </a:solidFill>
              <a:cs typeface="Arial"/>
            </a:endParaRPr>
          </a:p>
          <a:p>
            <a:pPr algn="ctr"/>
            <a:r>
              <a:rPr lang="en-CA" sz="1600" noProof="0" dirty="0">
                <a:solidFill>
                  <a:schemeClr val="accent2"/>
                </a:solidFill>
                <a:cs typeface="Arial"/>
              </a:rPr>
              <a:t>-</a:t>
            </a:r>
          </a:p>
          <a:p>
            <a:pPr algn="ctr"/>
            <a:r>
              <a:rPr lang="en-CA" sz="1600" noProof="0" dirty="0">
                <a:solidFill>
                  <a:schemeClr val="accent2"/>
                </a:solidFill>
              </a:rPr>
              <a:t>Civil union</a:t>
            </a:r>
            <a:endParaRPr lang="en-CA" sz="1600" noProof="0" dirty="0">
              <a:solidFill>
                <a:schemeClr val="accent2"/>
              </a:solidFill>
              <a:cs typeface="Arial"/>
            </a:endParaRPr>
          </a:p>
          <a:p>
            <a:endParaRPr lang="en-CA" sz="1600" noProof="0" dirty="0">
              <a:solidFill>
                <a:srgbClr val="212121"/>
              </a:solidFill>
              <a:cs typeface="Arial"/>
            </a:endParaRPr>
          </a:p>
        </p:txBody>
      </p:sp>
      <p:sp>
        <p:nvSpPr>
          <p:cNvPr id="23" name="Rectangle 22">
            <a:extLst>
              <a:ext uri="{FF2B5EF4-FFF2-40B4-BE49-F238E27FC236}">
                <a16:creationId xmlns:a16="http://schemas.microsoft.com/office/drawing/2014/main" id="{E1BE40D9-C7F8-F17B-9BDA-125721F1867B}"/>
              </a:ext>
            </a:extLst>
          </p:cNvPr>
          <p:cNvSpPr/>
          <p:nvPr/>
        </p:nvSpPr>
        <p:spPr>
          <a:xfrm>
            <a:off x="8860387" y="3335628"/>
            <a:ext cx="73349" cy="87576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noProof="0" dirty="0">
              <a:solidFill>
                <a:schemeClr val="tx1"/>
              </a:solidFill>
            </a:endParaRPr>
          </a:p>
        </p:txBody>
      </p:sp>
      <p:sp>
        <p:nvSpPr>
          <p:cNvPr id="25" name="ZoneTexte 24">
            <a:extLst>
              <a:ext uri="{FF2B5EF4-FFF2-40B4-BE49-F238E27FC236}">
                <a16:creationId xmlns:a16="http://schemas.microsoft.com/office/drawing/2014/main" id="{F377516B-E89D-2C41-2240-7261FBA3AEFA}"/>
              </a:ext>
            </a:extLst>
          </p:cNvPr>
          <p:cNvSpPr txBox="1"/>
          <p:nvPr/>
        </p:nvSpPr>
        <p:spPr>
          <a:xfrm>
            <a:off x="8368052" y="1019945"/>
            <a:ext cx="1780013" cy="1077218"/>
          </a:xfrm>
          <a:prstGeom prst="rect">
            <a:avLst/>
          </a:prstGeom>
          <a:noFill/>
        </p:spPr>
        <p:txBody>
          <a:bodyPr wrap="square" lIns="91440" tIns="45720" rIns="91440" bIns="45720" anchor="t">
            <a:spAutoFit/>
          </a:bodyPr>
          <a:lstStyle/>
          <a:p>
            <a:pPr algn="ctr"/>
            <a:r>
              <a:rPr lang="en-CA" sz="1600" b="1" noProof="0" dirty="0">
                <a:solidFill>
                  <a:schemeClr val="accent1"/>
                </a:solidFill>
              </a:rPr>
              <a:t>2004</a:t>
            </a:r>
          </a:p>
          <a:p>
            <a:pPr algn="ctr"/>
            <a:r>
              <a:rPr lang="en-CA" sz="1600" noProof="0" dirty="0">
                <a:solidFill>
                  <a:schemeClr val="accent2"/>
                </a:solidFill>
              </a:rPr>
              <a:t>Reference regarding same-sex marriage</a:t>
            </a:r>
            <a:endParaRPr lang="en-CA" sz="1600" noProof="0" dirty="0">
              <a:solidFill>
                <a:schemeClr val="accent2"/>
              </a:solidFill>
              <a:cs typeface="Arial"/>
            </a:endParaRPr>
          </a:p>
        </p:txBody>
      </p:sp>
      <p:sp>
        <p:nvSpPr>
          <p:cNvPr id="26" name="Rectangle 25">
            <a:extLst>
              <a:ext uri="{FF2B5EF4-FFF2-40B4-BE49-F238E27FC236}">
                <a16:creationId xmlns:a16="http://schemas.microsoft.com/office/drawing/2014/main" id="{1DED8CEB-869A-4ABD-F620-4177EE0E7101}"/>
              </a:ext>
            </a:extLst>
          </p:cNvPr>
          <p:cNvSpPr/>
          <p:nvPr/>
        </p:nvSpPr>
        <p:spPr>
          <a:xfrm>
            <a:off x="9319854" y="3324750"/>
            <a:ext cx="48358" cy="89022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noProof="0" dirty="0">
              <a:solidFill>
                <a:schemeClr val="tx1"/>
              </a:solidFill>
            </a:endParaRPr>
          </a:p>
        </p:txBody>
      </p:sp>
      <p:sp>
        <p:nvSpPr>
          <p:cNvPr id="27" name="ZoneTexte 26">
            <a:extLst>
              <a:ext uri="{FF2B5EF4-FFF2-40B4-BE49-F238E27FC236}">
                <a16:creationId xmlns:a16="http://schemas.microsoft.com/office/drawing/2014/main" id="{F9FF9305-F0BC-727F-ECDD-4324394A5DE6}"/>
              </a:ext>
            </a:extLst>
          </p:cNvPr>
          <p:cNvSpPr txBox="1"/>
          <p:nvPr/>
        </p:nvSpPr>
        <p:spPr>
          <a:xfrm>
            <a:off x="9070862" y="4883513"/>
            <a:ext cx="2353634" cy="830997"/>
          </a:xfrm>
          <a:prstGeom prst="rect">
            <a:avLst/>
          </a:prstGeom>
          <a:noFill/>
        </p:spPr>
        <p:txBody>
          <a:bodyPr wrap="square" lIns="91440" tIns="45720" rIns="91440" bIns="45720" anchor="t">
            <a:spAutoFit/>
          </a:bodyPr>
          <a:lstStyle/>
          <a:p>
            <a:pPr algn="ctr"/>
            <a:r>
              <a:rPr lang="en-CA" sz="1600" b="1" noProof="0" dirty="0">
                <a:solidFill>
                  <a:schemeClr val="tx1"/>
                </a:solidFill>
              </a:rPr>
              <a:t>2005</a:t>
            </a:r>
          </a:p>
          <a:p>
            <a:pPr algn="ctr"/>
            <a:r>
              <a:rPr lang="en-CA" sz="1600" noProof="0" dirty="0">
                <a:solidFill>
                  <a:schemeClr val="accent2"/>
                </a:solidFill>
              </a:rPr>
              <a:t>Canada permits same-sex marriage</a:t>
            </a:r>
            <a:endParaRPr lang="en-CA" sz="1600" noProof="0" dirty="0">
              <a:solidFill>
                <a:schemeClr val="accent2"/>
              </a:solidFill>
              <a:cs typeface="Arial"/>
            </a:endParaRPr>
          </a:p>
        </p:txBody>
      </p:sp>
      <p:cxnSp>
        <p:nvCxnSpPr>
          <p:cNvPr id="31" name="Connecteur : en arc 30">
            <a:extLst>
              <a:ext uri="{FF2B5EF4-FFF2-40B4-BE49-F238E27FC236}">
                <a16:creationId xmlns:a16="http://schemas.microsoft.com/office/drawing/2014/main" id="{5513E0D4-08E4-2B70-B7DE-5408231E815F}"/>
              </a:ext>
            </a:extLst>
          </p:cNvPr>
          <p:cNvCxnSpPr>
            <a:cxnSpLocks/>
          </p:cNvCxnSpPr>
          <p:nvPr/>
        </p:nvCxnSpPr>
        <p:spPr>
          <a:xfrm rot="16200000" flipV="1">
            <a:off x="2638647" y="2600232"/>
            <a:ext cx="798606" cy="666260"/>
          </a:xfrm>
          <a:prstGeom prst="curvedConnector3">
            <a:avLst>
              <a:gd name="adj1" fmla="val 70147"/>
            </a:avLst>
          </a:prstGeom>
          <a:ln w="28575">
            <a:solidFill>
              <a:schemeClr val="accent2"/>
            </a:solidFill>
            <a:tailEnd type="triangle"/>
          </a:ln>
        </p:spPr>
        <p:style>
          <a:lnRef idx="1">
            <a:schemeClr val="dk1"/>
          </a:lnRef>
          <a:fillRef idx="0">
            <a:schemeClr val="dk1"/>
          </a:fillRef>
          <a:effectRef idx="0">
            <a:schemeClr val="dk1"/>
          </a:effectRef>
          <a:fontRef idx="minor">
            <a:schemeClr val="tx1"/>
          </a:fontRef>
        </p:style>
      </p:cxnSp>
      <p:cxnSp>
        <p:nvCxnSpPr>
          <p:cNvPr id="33" name="Connecteur : en arc 32">
            <a:extLst>
              <a:ext uri="{FF2B5EF4-FFF2-40B4-BE49-F238E27FC236}">
                <a16:creationId xmlns:a16="http://schemas.microsoft.com/office/drawing/2014/main" id="{0485C913-184D-CD81-F1D6-07B7321D47A1}"/>
              </a:ext>
            </a:extLst>
          </p:cNvPr>
          <p:cNvCxnSpPr>
            <a:cxnSpLocks/>
            <a:stCxn id="11" idx="2"/>
            <a:endCxn id="12" idx="0"/>
          </p:cNvCxnSpPr>
          <p:nvPr/>
        </p:nvCxnSpPr>
        <p:spPr>
          <a:xfrm rot="5400000">
            <a:off x="3308826" y="4298614"/>
            <a:ext cx="1034313" cy="870054"/>
          </a:xfrm>
          <a:prstGeom prst="curvedConnector3">
            <a:avLst/>
          </a:prstGeom>
          <a:ln w="38100">
            <a:solidFill>
              <a:srgbClr val="00B0F0"/>
            </a:solidFill>
            <a:tailEnd type="triangle"/>
          </a:ln>
        </p:spPr>
        <p:style>
          <a:lnRef idx="1">
            <a:schemeClr val="accent3"/>
          </a:lnRef>
          <a:fillRef idx="0">
            <a:schemeClr val="accent3"/>
          </a:fillRef>
          <a:effectRef idx="0">
            <a:schemeClr val="accent3"/>
          </a:effectRef>
          <a:fontRef idx="minor">
            <a:schemeClr val="tx1"/>
          </a:fontRef>
        </p:style>
      </p:cxnSp>
      <p:cxnSp>
        <p:nvCxnSpPr>
          <p:cNvPr id="46" name="Connecteur : en arc 45">
            <a:extLst>
              <a:ext uri="{FF2B5EF4-FFF2-40B4-BE49-F238E27FC236}">
                <a16:creationId xmlns:a16="http://schemas.microsoft.com/office/drawing/2014/main" id="{746599A8-7B33-F0B0-A4F3-DD3327D20510}"/>
              </a:ext>
            </a:extLst>
          </p:cNvPr>
          <p:cNvCxnSpPr>
            <a:endCxn id="22" idx="0"/>
          </p:cNvCxnSpPr>
          <p:nvPr/>
        </p:nvCxnSpPr>
        <p:spPr>
          <a:xfrm rot="5400000">
            <a:off x="8212627" y="4343169"/>
            <a:ext cx="633493" cy="381099"/>
          </a:xfrm>
          <a:prstGeom prst="curvedConnector3">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eur : en arc 52">
            <a:extLst>
              <a:ext uri="{FF2B5EF4-FFF2-40B4-BE49-F238E27FC236}">
                <a16:creationId xmlns:a16="http://schemas.microsoft.com/office/drawing/2014/main" id="{2CEBC5CD-7B7E-D3FB-F54F-4744795A53CB}"/>
              </a:ext>
            </a:extLst>
          </p:cNvPr>
          <p:cNvCxnSpPr>
            <a:cxnSpLocks/>
            <a:stCxn id="26" idx="2"/>
            <a:endCxn id="27" idx="0"/>
          </p:cNvCxnSpPr>
          <p:nvPr/>
        </p:nvCxnSpPr>
        <p:spPr>
          <a:xfrm rot="16200000" flipH="1">
            <a:off x="9461585" y="4097418"/>
            <a:ext cx="668543" cy="903646"/>
          </a:xfrm>
          <a:prstGeom prst="curvedConnector3">
            <a:avLst>
              <a:gd name="adj1" fmla="val 50000"/>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34" name="Connecteur : en arc 37">
            <a:extLst>
              <a:ext uri="{FF2B5EF4-FFF2-40B4-BE49-F238E27FC236}">
                <a16:creationId xmlns:a16="http://schemas.microsoft.com/office/drawing/2014/main" id="{FCC4B290-263D-ED9C-142E-F5102255C78E}"/>
              </a:ext>
            </a:extLst>
          </p:cNvPr>
          <p:cNvCxnSpPr>
            <a:cxnSpLocks/>
            <a:stCxn id="19" idx="0"/>
          </p:cNvCxnSpPr>
          <p:nvPr/>
        </p:nvCxnSpPr>
        <p:spPr>
          <a:xfrm rot="16200000" flipV="1">
            <a:off x="6787064" y="2610861"/>
            <a:ext cx="860542" cy="565939"/>
          </a:xfrm>
          <a:prstGeom prst="curvedConnector3">
            <a:avLst>
              <a:gd name="adj1" fmla="val 50000"/>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eur : en arc 52">
            <a:extLst>
              <a:ext uri="{FF2B5EF4-FFF2-40B4-BE49-F238E27FC236}">
                <a16:creationId xmlns:a16="http://schemas.microsoft.com/office/drawing/2014/main" id="{87DA4423-D834-A689-636F-7D68396F954E}"/>
              </a:ext>
            </a:extLst>
          </p:cNvPr>
          <p:cNvCxnSpPr>
            <a:cxnSpLocks/>
            <a:endCxn id="25" idx="2"/>
          </p:cNvCxnSpPr>
          <p:nvPr/>
        </p:nvCxnSpPr>
        <p:spPr>
          <a:xfrm rot="5400000" flipH="1" flipV="1">
            <a:off x="8462575" y="2545238"/>
            <a:ext cx="1243559" cy="347410"/>
          </a:xfrm>
          <a:prstGeom prst="curvedConnector3">
            <a:avLst>
              <a:gd name="adj1" fmla="val 50000"/>
            </a:avLst>
          </a:prstGeom>
          <a:ln w="28575">
            <a:solidFill>
              <a:schemeClr val="accent1"/>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19037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11" grpId="0" animBg="1"/>
      <p:bldP spid="12" grpId="0"/>
      <p:bldP spid="19" grpId="0" animBg="1"/>
      <p:bldP spid="20" grpId="0"/>
      <p:bldP spid="21" grpId="0" animBg="1"/>
      <p:bldP spid="22" grpId="0"/>
      <p:bldP spid="23" grpId="0" animBg="1"/>
      <p:bldP spid="25" grpId="0"/>
      <p:bldP spid="26" grpId="0" animBg="1"/>
      <p:bldP spid="2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èche vers la droite 8">
            <a:extLst>
              <a:ext uri="{FF2B5EF4-FFF2-40B4-BE49-F238E27FC236}">
                <a16:creationId xmlns:a16="http://schemas.microsoft.com/office/drawing/2014/main" id="{C7F9C83B-D4D7-38A7-85F6-E1410A2C859B}"/>
              </a:ext>
            </a:extLst>
          </p:cNvPr>
          <p:cNvSpPr/>
          <p:nvPr/>
        </p:nvSpPr>
        <p:spPr>
          <a:xfrm>
            <a:off x="24243" y="2893144"/>
            <a:ext cx="11611692" cy="1762960"/>
          </a:xfrm>
          <a:prstGeom prst="rightArrow">
            <a:avLst>
              <a:gd name="adj1" fmla="val 50000"/>
              <a:gd name="adj2" fmla="val 40783"/>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noProof="0" dirty="0">
              <a:solidFill>
                <a:schemeClr val="tx1"/>
              </a:solidFill>
            </a:endParaRPr>
          </a:p>
        </p:txBody>
      </p:sp>
      <p:sp>
        <p:nvSpPr>
          <p:cNvPr id="5" name="ZoneTexte 4">
            <a:extLst>
              <a:ext uri="{FF2B5EF4-FFF2-40B4-BE49-F238E27FC236}">
                <a16:creationId xmlns:a16="http://schemas.microsoft.com/office/drawing/2014/main" id="{84FA3F66-EB63-ECB6-15D1-A34336F6C2CE}"/>
              </a:ext>
            </a:extLst>
          </p:cNvPr>
          <p:cNvSpPr txBox="1"/>
          <p:nvPr/>
        </p:nvSpPr>
        <p:spPr>
          <a:xfrm>
            <a:off x="209909" y="138022"/>
            <a:ext cx="3734933" cy="1077218"/>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CA" sz="4000" b="1" noProof="0" dirty="0">
                <a:solidFill>
                  <a:srgbClr val="F6891F"/>
                </a:solidFill>
              </a:rPr>
              <a:t>Timeline</a:t>
            </a:r>
            <a:br>
              <a:rPr lang="en-CA" sz="2400" noProof="0" dirty="0">
                <a:cs typeface="Arial"/>
              </a:rPr>
            </a:br>
            <a:r>
              <a:rPr lang="en-CA" sz="2400" b="1" noProof="0" dirty="0">
                <a:solidFill>
                  <a:srgbClr val="F6891F"/>
                </a:solidFill>
              </a:rPr>
              <a:t>Towards marriage for all</a:t>
            </a:r>
            <a:endParaRPr lang="en-CA" sz="2400" noProof="0" dirty="0"/>
          </a:p>
        </p:txBody>
      </p:sp>
      <p:sp>
        <p:nvSpPr>
          <p:cNvPr id="2" name="Rectangle 1">
            <a:extLst>
              <a:ext uri="{FF2B5EF4-FFF2-40B4-BE49-F238E27FC236}">
                <a16:creationId xmlns:a16="http://schemas.microsoft.com/office/drawing/2014/main" id="{2FCF53A0-46F9-CC8F-852B-CB445495FE91}"/>
              </a:ext>
            </a:extLst>
          </p:cNvPr>
          <p:cNvSpPr/>
          <p:nvPr/>
        </p:nvSpPr>
        <p:spPr>
          <a:xfrm>
            <a:off x="0" y="3335628"/>
            <a:ext cx="3350824" cy="87576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A" b="1" noProof="0" dirty="0">
                <a:solidFill>
                  <a:schemeClr val="tx1"/>
                </a:solidFill>
              </a:rPr>
              <a:t>From 1892 to 1969</a:t>
            </a:r>
          </a:p>
          <a:p>
            <a:pPr algn="ctr"/>
            <a:r>
              <a:rPr lang="en-CA" i="1" noProof="0" dirty="0">
                <a:solidFill>
                  <a:schemeClr val="tx1"/>
                </a:solidFill>
              </a:rPr>
              <a:t>Criminal Code</a:t>
            </a:r>
            <a:endParaRPr lang="en-CA" i="1" noProof="0" dirty="0">
              <a:solidFill>
                <a:schemeClr val="tx1"/>
              </a:solidFill>
              <a:cs typeface="Arial"/>
            </a:endParaRPr>
          </a:p>
        </p:txBody>
      </p:sp>
      <p:sp>
        <p:nvSpPr>
          <p:cNvPr id="3" name="Rectangle 2">
            <a:extLst>
              <a:ext uri="{FF2B5EF4-FFF2-40B4-BE49-F238E27FC236}">
                <a16:creationId xmlns:a16="http://schemas.microsoft.com/office/drawing/2014/main" id="{5F53FE2C-42B4-1E4F-8B89-273AA5C6B8B7}"/>
              </a:ext>
            </a:extLst>
          </p:cNvPr>
          <p:cNvSpPr/>
          <p:nvPr/>
        </p:nvSpPr>
        <p:spPr>
          <a:xfrm>
            <a:off x="3350825" y="3324749"/>
            <a:ext cx="45719" cy="8902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noProof="0" dirty="0">
              <a:solidFill>
                <a:schemeClr val="tx1"/>
              </a:solidFill>
            </a:endParaRPr>
          </a:p>
        </p:txBody>
      </p:sp>
      <p:sp>
        <p:nvSpPr>
          <p:cNvPr id="4" name="ZoneTexte 3">
            <a:extLst>
              <a:ext uri="{FF2B5EF4-FFF2-40B4-BE49-F238E27FC236}">
                <a16:creationId xmlns:a16="http://schemas.microsoft.com/office/drawing/2014/main" id="{38F3CB34-CE29-9789-D4B0-5AC377D2D475}"/>
              </a:ext>
            </a:extLst>
          </p:cNvPr>
          <p:cNvSpPr txBox="1"/>
          <p:nvPr/>
        </p:nvSpPr>
        <p:spPr>
          <a:xfrm>
            <a:off x="984466" y="1577619"/>
            <a:ext cx="2020822" cy="1323439"/>
          </a:xfrm>
          <a:prstGeom prst="rect">
            <a:avLst/>
          </a:prstGeom>
          <a:noFill/>
        </p:spPr>
        <p:txBody>
          <a:bodyPr wrap="square" lIns="91440" tIns="45720" rIns="91440" bIns="45720" rtlCol="0" anchor="t">
            <a:spAutoFit/>
          </a:bodyPr>
          <a:lstStyle/>
          <a:p>
            <a:pPr algn="ctr"/>
            <a:r>
              <a:rPr lang="en-CA" sz="1600" b="1" noProof="0" dirty="0"/>
              <a:t>1969 </a:t>
            </a:r>
          </a:p>
          <a:p>
            <a:pPr algn="ctr"/>
            <a:r>
              <a:rPr lang="en-CA" sz="1600" noProof="0" dirty="0">
                <a:solidFill>
                  <a:schemeClr val="accent2"/>
                </a:solidFill>
              </a:rPr>
              <a:t>Bill C-150 – </a:t>
            </a:r>
            <a:r>
              <a:rPr lang="en-CA" sz="1600" i="1" dirty="0">
                <a:solidFill>
                  <a:schemeClr val="accent2"/>
                </a:solidFill>
              </a:rPr>
              <a:t>Omnibus </a:t>
            </a:r>
            <a:r>
              <a:rPr lang="en-CA" sz="1600" i="1" noProof="0" dirty="0">
                <a:solidFill>
                  <a:schemeClr val="accent2"/>
                </a:solidFill>
              </a:rPr>
              <a:t>Bill</a:t>
            </a:r>
            <a:endParaRPr lang="en-CA" sz="1600" i="1" noProof="0" dirty="0">
              <a:solidFill>
                <a:schemeClr val="accent2"/>
              </a:solidFill>
              <a:cs typeface="Arial"/>
            </a:endParaRPr>
          </a:p>
          <a:p>
            <a:pPr algn="ctr"/>
            <a:endParaRPr lang="en-CA" sz="1600" noProof="0" dirty="0">
              <a:solidFill>
                <a:schemeClr val="accent2"/>
              </a:solidFill>
              <a:cs typeface="Arial"/>
            </a:endParaRPr>
          </a:p>
          <a:p>
            <a:pPr algn="l"/>
            <a:endParaRPr lang="en-CA" sz="1600" noProof="0" dirty="0"/>
          </a:p>
        </p:txBody>
      </p:sp>
      <p:sp>
        <p:nvSpPr>
          <p:cNvPr id="11" name="Rectangle 10">
            <a:extLst>
              <a:ext uri="{FF2B5EF4-FFF2-40B4-BE49-F238E27FC236}">
                <a16:creationId xmlns:a16="http://schemas.microsoft.com/office/drawing/2014/main" id="{6ACC0379-08B2-E9F0-2994-271A03384C41}"/>
              </a:ext>
            </a:extLst>
          </p:cNvPr>
          <p:cNvSpPr/>
          <p:nvPr/>
        </p:nvSpPr>
        <p:spPr>
          <a:xfrm>
            <a:off x="4238149" y="3340721"/>
            <a:ext cx="45720" cy="875764"/>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noProof="0" dirty="0">
              <a:solidFill>
                <a:schemeClr val="tx1"/>
              </a:solidFill>
            </a:endParaRPr>
          </a:p>
        </p:txBody>
      </p:sp>
      <p:sp>
        <p:nvSpPr>
          <p:cNvPr id="12" name="ZoneTexte 11">
            <a:extLst>
              <a:ext uri="{FF2B5EF4-FFF2-40B4-BE49-F238E27FC236}">
                <a16:creationId xmlns:a16="http://schemas.microsoft.com/office/drawing/2014/main" id="{3D676F91-B143-4163-4082-16A2CE161718}"/>
              </a:ext>
            </a:extLst>
          </p:cNvPr>
          <p:cNvSpPr txBox="1"/>
          <p:nvPr/>
        </p:nvSpPr>
        <p:spPr>
          <a:xfrm>
            <a:off x="2287756" y="5471120"/>
            <a:ext cx="3049522" cy="1077218"/>
          </a:xfrm>
          <a:prstGeom prst="rect">
            <a:avLst/>
          </a:prstGeom>
          <a:noFill/>
        </p:spPr>
        <p:txBody>
          <a:bodyPr wrap="square" lIns="91440" tIns="45720" rIns="91440" bIns="45720" rtlCol="0" anchor="t">
            <a:spAutoFit/>
          </a:bodyPr>
          <a:lstStyle/>
          <a:p>
            <a:pPr algn="ctr"/>
            <a:r>
              <a:rPr lang="en-CA" sz="1600" b="1" noProof="0" dirty="0">
                <a:solidFill>
                  <a:srgbClr val="00B0F0"/>
                </a:solidFill>
              </a:rPr>
              <a:t>1977 </a:t>
            </a:r>
          </a:p>
          <a:p>
            <a:pPr algn="ctr"/>
            <a:r>
              <a:rPr lang="en-CA" sz="1200" noProof="0" dirty="0"/>
              <a:t>  </a:t>
            </a:r>
            <a:r>
              <a:rPr lang="en-CA" sz="1600" noProof="0" dirty="0">
                <a:solidFill>
                  <a:srgbClr val="333F48"/>
                </a:solidFill>
              </a:rPr>
              <a:t>Discrimination based on sexual orientation is prohibited in Quebec</a:t>
            </a:r>
            <a:endParaRPr lang="en-CA" noProof="0" dirty="0"/>
          </a:p>
        </p:txBody>
      </p:sp>
      <p:sp>
        <p:nvSpPr>
          <p:cNvPr id="19" name="Rectangle 18">
            <a:extLst>
              <a:ext uri="{FF2B5EF4-FFF2-40B4-BE49-F238E27FC236}">
                <a16:creationId xmlns:a16="http://schemas.microsoft.com/office/drawing/2014/main" id="{6F487C04-A9A5-4C89-4631-1AB996B663E7}"/>
              </a:ext>
            </a:extLst>
          </p:cNvPr>
          <p:cNvSpPr/>
          <p:nvPr/>
        </p:nvSpPr>
        <p:spPr>
          <a:xfrm>
            <a:off x="7463629" y="3324102"/>
            <a:ext cx="73349" cy="89022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noProof="0" dirty="0">
              <a:solidFill>
                <a:schemeClr val="tx1"/>
              </a:solidFill>
            </a:endParaRPr>
          </a:p>
        </p:txBody>
      </p:sp>
      <p:sp>
        <p:nvSpPr>
          <p:cNvPr id="20" name="ZoneTexte 19">
            <a:extLst>
              <a:ext uri="{FF2B5EF4-FFF2-40B4-BE49-F238E27FC236}">
                <a16:creationId xmlns:a16="http://schemas.microsoft.com/office/drawing/2014/main" id="{9292744F-FAE1-0901-1FE8-635460888E59}"/>
              </a:ext>
            </a:extLst>
          </p:cNvPr>
          <p:cNvSpPr txBox="1"/>
          <p:nvPr/>
        </p:nvSpPr>
        <p:spPr>
          <a:xfrm>
            <a:off x="6302596" y="1597582"/>
            <a:ext cx="2020822" cy="830997"/>
          </a:xfrm>
          <a:prstGeom prst="rect">
            <a:avLst/>
          </a:prstGeom>
          <a:noFill/>
        </p:spPr>
        <p:txBody>
          <a:bodyPr wrap="square" lIns="91440" tIns="45720" rIns="91440" bIns="45720" rtlCol="0" anchor="t">
            <a:spAutoFit/>
          </a:bodyPr>
          <a:lstStyle/>
          <a:p>
            <a:pPr algn="ctr"/>
            <a:r>
              <a:rPr lang="en-CA" sz="1600" b="1" noProof="0" dirty="0">
                <a:solidFill>
                  <a:schemeClr val="tx1"/>
                </a:solidFill>
              </a:rPr>
              <a:t>1995 </a:t>
            </a:r>
          </a:p>
          <a:p>
            <a:pPr algn="ctr"/>
            <a:r>
              <a:rPr lang="en-CA" sz="1600" i="1" noProof="0" dirty="0">
                <a:solidFill>
                  <a:schemeClr val="accent2"/>
                </a:solidFill>
              </a:rPr>
              <a:t>Egan v. Canada</a:t>
            </a:r>
            <a:endParaRPr lang="en-CA" sz="1600" i="1" noProof="0" dirty="0">
              <a:solidFill>
                <a:schemeClr val="accent2"/>
              </a:solidFill>
              <a:cs typeface="Arial"/>
            </a:endParaRPr>
          </a:p>
          <a:p>
            <a:endParaRPr lang="en-CA" sz="1600" noProof="0" dirty="0">
              <a:cs typeface="Arial"/>
            </a:endParaRPr>
          </a:p>
        </p:txBody>
      </p:sp>
      <p:sp>
        <p:nvSpPr>
          <p:cNvPr id="21" name="Rectangle 20">
            <a:extLst>
              <a:ext uri="{FF2B5EF4-FFF2-40B4-BE49-F238E27FC236}">
                <a16:creationId xmlns:a16="http://schemas.microsoft.com/office/drawing/2014/main" id="{2DBE8CDF-4AC0-6984-5933-198A7F0FBDCB}"/>
              </a:ext>
            </a:extLst>
          </p:cNvPr>
          <p:cNvSpPr/>
          <p:nvPr/>
        </p:nvSpPr>
        <p:spPr>
          <a:xfrm>
            <a:off x="8697061" y="3332665"/>
            <a:ext cx="45720" cy="87576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noProof="0" dirty="0">
              <a:solidFill>
                <a:schemeClr val="tx1"/>
              </a:solidFill>
            </a:endParaRPr>
          </a:p>
        </p:txBody>
      </p:sp>
      <p:sp>
        <p:nvSpPr>
          <p:cNvPr id="22" name="ZoneTexte 21">
            <a:extLst>
              <a:ext uri="{FF2B5EF4-FFF2-40B4-BE49-F238E27FC236}">
                <a16:creationId xmlns:a16="http://schemas.microsoft.com/office/drawing/2014/main" id="{BCFB1692-8969-59C8-DA78-D107B86108EB}"/>
              </a:ext>
            </a:extLst>
          </p:cNvPr>
          <p:cNvSpPr txBox="1"/>
          <p:nvPr/>
        </p:nvSpPr>
        <p:spPr>
          <a:xfrm>
            <a:off x="7113342" y="4853728"/>
            <a:ext cx="1780012" cy="1815882"/>
          </a:xfrm>
          <a:prstGeom prst="rect">
            <a:avLst/>
          </a:prstGeom>
          <a:noFill/>
        </p:spPr>
        <p:txBody>
          <a:bodyPr wrap="square" lIns="91440" tIns="45720" rIns="91440" bIns="45720" rtlCol="0" anchor="t">
            <a:spAutoFit/>
          </a:bodyPr>
          <a:lstStyle/>
          <a:p>
            <a:pPr algn="ctr"/>
            <a:r>
              <a:rPr lang="en-CA" sz="1600" b="1" noProof="0" dirty="0">
                <a:solidFill>
                  <a:schemeClr val="accent5"/>
                </a:solidFill>
              </a:rPr>
              <a:t>2002</a:t>
            </a:r>
          </a:p>
          <a:p>
            <a:pPr algn="ctr"/>
            <a:r>
              <a:rPr lang="en-CA" sz="1600" i="1" noProof="0" dirty="0">
                <a:solidFill>
                  <a:schemeClr val="accent2"/>
                </a:solidFill>
              </a:rPr>
              <a:t>Hendrick v. Quebec</a:t>
            </a:r>
            <a:endParaRPr lang="en-CA" sz="1600" i="1" noProof="0" dirty="0">
              <a:solidFill>
                <a:schemeClr val="accent2"/>
              </a:solidFill>
              <a:cs typeface="Arial"/>
            </a:endParaRPr>
          </a:p>
          <a:p>
            <a:pPr algn="ctr"/>
            <a:r>
              <a:rPr lang="en-CA" sz="1600" noProof="0" dirty="0">
                <a:solidFill>
                  <a:schemeClr val="accent2"/>
                </a:solidFill>
                <a:cs typeface="Arial"/>
              </a:rPr>
              <a:t>-</a:t>
            </a:r>
          </a:p>
          <a:p>
            <a:pPr algn="ctr"/>
            <a:r>
              <a:rPr lang="en-CA" sz="1600" noProof="0" dirty="0">
                <a:solidFill>
                  <a:schemeClr val="accent2"/>
                </a:solidFill>
              </a:rPr>
              <a:t>Civil union</a:t>
            </a:r>
            <a:endParaRPr lang="en-CA" sz="1600" noProof="0" dirty="0">
              <a:solidFill>
                <a:schemeClr val="accent2"/>
              </a:solidFill>
              <a:cs typeface="Arial"/>
            </a:endParaRPr>
          </a:p>
          <a:p>
            <a:pPr algn="ctr"/>
            <a:endParaRPr lang="en-CA" sz="1600" noProof="0" dirty="0">
              <a:solidFill>
                <a:schemeClr val="accent2"/>
              </a:solidFill>
              <a:cs typeface="Arial"/>
            </a:endParaRPr>
          </a:p>
          <a:p>
            <a:pPr algn="l"/>
            <a:endParaRPr lang="en-CA" sz="1600" noProof="0" dirty="0"/>
          </a:p>
        </p:txBody>
      </p:sp>
      <p:sp>
        <p:nvSpPr>
          <p:cNvPr id="23" name="Rectangle 22">
            <a:extLst>
              <a:ext uri="{FF2B5EF4-FFF2-40B4-BE49-F238E27FC236}">
                <a16:creationId xmlns:a16="http://schemas.microsoft.com/office/drawing/2014/main" id="{E1BE40D9-C7F8-F17B-9BDA-125721F1867B}"/>
              </a:ext>
            </a:extLst>
          </p:cNvPr>
          <p:cNvSpPr/>
          <p:nvPr/>
        </p:nvSpPr>
        <p:spPr>
          <a:xfrm>
            <a:off x="8860387" y="3335628"/>
            <a:ext cx="73349" cy="87576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noProof="0" dirty="0">
              <a:solidFill>
                <a:schemeClr val="tx1"/>
              </a:solidFill>
            </a:endParaRPr>
          </a:p>
        </p:txBody>
      </p:sp>
      <p:sp>
        <p:nvSpPr>
          <p:cNvPr id="25" name="ZoneTexte 24">
            <a:extLst>
              <a:ext uri="{FF2B5EF4-FFF2-40B4-BE49-F238E27FC236}">
                <a16:creationId xmlns:a16="http://schemas.microsoft.com/office/drawing/2014/main" id="{F377516B-E89D-2C41-2240-7261FBA3AEFA}"/>
              </a:ext>
            </a:extLst>
          </p:cNvPr>
          <p:cNvSpPr txBox="1"/>
          <p:nvPr/>
        </p:nvSpPr>
        <p:spPr>
          <a:xfrm>
            <a:off x="8368052" y="1019945"/>
            <a:ext cx="1780013" cy="1077218"/>
          </a:xfrm>
          <a:prstGeom prst="rect">
            <a:avLst/>
          </a:prstGeom>
          <a:noFill/>
        </p:spPr>
        <p:txBody>
          <a:bodyPr wrap="square" lIns="91440" tIns="45720" rIns="91440" bIns="45720" anchor="t">
            <a:spAutoFit/>
          </a:bodyPr>
          <a:lstStyle/>
          <a:p>
            <a:pPr algn="ctr"/>
            <a:r>
              <a:rPr lang="en-CA" sz="1600" b="1" noProof="0" dirty="0">
                <a:solidFill>
                  <a:schemeClr val="accent1"/>
                </a:solidFill>
              </a:rPr>
              <a:t>2004</a:t>
            </a:r>
          </a:p>
          <a:p>
            <a:pPr algn="ctr"/>
            <a:r>
              <a:rPr lang="en-CA" sz="1600" noProof="0" dirty="0">
                <a:solidFill>
                  <a:schemeClr val="accent2"/>
                </a:solidFill>
              </a:rPr>
              <a:t>Reference regarding same-sex marriage</a:t>
            </a:r>
          </a:p>
        </p:txBody>
      </p:sp>
      <p:sp>
        <p:nvSpPr>
          <p:cNvPr id="26" name="Rectangle 25">
            <a:extLst>
              <a:ext uri="{FF2B5EF4-FFF2-40B4-BE49-F238E27FC236}">
                <a16:creationId xmlns:a16="http://schemas.microsoft.com/office/drawing/2014/main" id="{1DED8CEB-869A-4ABD-F620-4177EE0E7101}"/>
              </a:ext>
            </a:extLst>
          </p:cNvPr>
          <p:cNvSpPr/>
          <p:nvPr/>
        </p:nvSpPr>
        <p:spPr>
          <a:xfrm>
            <a:off x="9319854" y="3324750"/>
            <a:ext cx="48358" cy="89022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noProof="0" dirty="0">
              <a:solidFill>
                <a:schemeClr val="tx1"/>
              </a:solidFill>
            </a:endParaRPr>
          </a:p>
        </p:txBody>
      </p:sp>
      <p:sp>
        <p:nvSpPr>
          <p:cNvPr id="27" name="ZoneTexte 26">
            <a:extLst>
              <a:ext uri="{FF2B5EF4-FFF2-40B4-BE49-F238E27FC236}">
                <a16:creationId xmlns:a16="http://schemas.microsoft.com/office/drawing/2014/main" id="{F9FF9305-F0BC-727F-ECDD-4324394A5DE6}"/>
              </a:ext>
            </a:extLst>
          </p:cNvPr>
          <p:cNvSpPr txBox="1"/>
          <p:nvPr/>
        </p:nvSpPr>
        <p:spPr>
          <a:xfrm>
            <a:off x="9723533" y="4865161"/>
            <a:ext cx="2353634" cy="1077218"/>
          </a:xfrm>
          <a:prstGeom prst="rect">
            <a:avLst/>
          </a:prstGeom>
          <a:noFill/>
        </p:spPr>
        <p:txBody>
          <a:bodyPr wrap="square" lIns="91440" tIns="45720" rIns="91440" bIns="45720" anchor="t">
            <a:spAutoFit/>
          </a:bodyPr>
          <a:lstStyle/>
          <a:p>
            <a:pPr algn="ctr"/>
            <a:r>
              <a:rPr lang="en-CA" sz="1600" b="1" noProof="0" dirty="0"/>
              <a:t>2005</a:t>
            </a:r>
          </a:p>
          <a:p>
            <a:pPr algn="ctr"/>
            <a:r>
              <a:rPr lang="en-CA" sz="1600" noProof="0" dirty="0">
                <a:solidFill>
                  <a:schemeClr val="accent2"/>
                </a:solidFill>
              </a:rPr>
              <a:t>Canada permits same-sex marriage</a:t>
            </a:r>
            <a:endParaRPr lang="en-CA" sz="1600" noProof="0" dirty="0">
              <a:solidFill>
                <a:schemeClr val="accent2"/>
              </a:solidFill>
              <a:cs typeface="Arial"/>
            </a:endParaRPr>
          </a:p>
          <a:p>
            <a:pPr algn="ctr"/>
            <a:endParaRPr lang="en-CA" sz="1600" noProof="0" dirty="0">
              <a:solidFill>
                <a:schemeClr val="accent2"/>
              </a:solidFill>
              <a:cs typeface="Arial"/>
            </a:endParaRPr>
          </a:p>
        </p:txBody>
      </p:sp>
      <p:cxnSp>
        <p:nvCxnSpPr>
          <p:cNvPr id="31" name="Connecteur : en arc 30">
            <a:extLst>
              <a:ext uri="{FF2B5EF4-FFF2-40B4-BE49-F238E27FC236}">
                <a16:creationId xmlns:a16="http://schemas.microsoft.com/office/drawing/2014/main" id="{5513E0D4-08E4-2B70-B7DE-5408231E815F}"/>
              </a:ext>
            </a:extLst>
          </p:cNvPr>
          <p:cNvCxnSpPr>
            <a:cxnSpLocks/>
          </p:cNvCxnSpPr>
          <p:nvPr/>
        </p:nvCxnSpPr>
        <p:spPr>
          <a:xfrm rot="16200000" flipV="1">
            <a:off x="2638647" y="2600232"/>
            <a:ext cx="798606" cy="666260"/>
          </a:xfrm>
          <a:prstGeom prst="curvedConnector3">
            <a:avLst>
              <a:gd name="adj1" fmla="val 70147"/>
            </a:avLst>
          </a:prstGeom>
          <a:ln w="28575">
            <a:solidFill>
              <a:schemeClr val="accent2"/>
            </a:solidFill>
            <a:tailEnd type="triangle"/>
          </a:ln>
        </p:spPr>
        <p:style>
          <a:lnRef idx="1">
            <a:schemeClr val="dk1"/>
          </a:lnRef>
          <a:fillRef idx="0">
            <a:schemeClr val="dk1"/>
          </a:fillRef>
          <a:effectRef idx="0">
            <a:schemeClr val="dk1"/>
          </a:effectRef>
          <a:fontRef idx="minor">
            <a:schemeClr val="tx1"/>
          </a:fontRef>
        </p:style>
      </p:cxnSp>
      <p:cxnSp>
        <p:nvCxnSpPr>
          <p:cNvPr id="33" name="Connecteur : en arc 32">
            <a:extLst>
              <a:ext uri="{FF2B5EF4-FFF2-40B4-BE49-F238E27FC236}">
                <a16:creationId xmlns:a16="http://schemas.microsoft.com/office/drawing/2014/main" id="{0485C913-184D-CD81-F1D6-07B7321D47A1}"/>
              </a:ext>
            </a:extLst>
          </p:cNvPr>
          <p:cNvCxnSpPr>
            <a:cxnSpLocks/>
            <a:stCxn id="11" idx="2"/>
            <a:endCxn id="12" idx="0"/>
          </p:cNvCxnSpPr>
          <p:nvPr/>
        </p:nvCxnSpPr>
        <p:spPr>
          <a:xfrm rot="5400000">
            <a:off x="3409446" y="4619556"/>
            <a:ext cx="1254635" cy="448492"/>
          </a:xfrm>
          <a:prstGeom prst="curvedConnector3">
            <a:avLst/>
          </a:prstGeom>
          <a:ln w="38100">
            <a:solidFill>
              <a:srgbClr val="00B0F0"/>
            </a:solidFill>
            <a:tailEnd type="triangle"/>
          </a:ln>
        </p:spPr>
        <p:style>
          <a:lnRef idx="1">
            <a:schemeClr val="accent3"/>
          </a:lnRef>
          <a:fillRef idx="0">
            <a:schemeClr val="accent3"/>
          </a:fillRef>
          <a:effectRef idx="0">
            <a:schemeClr val="accent3"/>
          </a:effectRef>
          <a:fontRef idx="minor">
            <a:schemeClr val="tx1"/>
          </a:fontRef>
        </p:style>
      </p:cxnSp>
      <p:cxnSp>
        <p:nvCxnSpPr>
          <p:cNvPr id="46" name="Connecteur : en arc 45">
            <a:extLst>
              <a:ext uri="{FF2B5EF4-FFF2-40B4-BE49-F238E27FC236}">
                <a16:creationId xmlns:a16="http://schemas.microsoft.com/office/drawing/2014/main" id="{746599A8-7B33-F0B0-A4F3-DD3327D20510}"/>
              </a:ext>
            </a:extLst>
          </p:cNvPr>
          <p:cNvCxnSpPr>
            <a:cxnSpLocks/>
            <a:stCxn id="21" idx="2"/>
            <a:endCxn id="22" idx="0"/>
          </p:cNvCxnSpPr>
          <p:nvPr/>
        </p:nvCxnSpPr>
        <p:spPr>
          <a:xfrm rot="5400000">
            <a:off x="8038986" y="4172792"/>
            <a:ext cx="645299" cy="716573"/>
          </a:xfrm>
          <a:prstGeom prst="curvedConnector3">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eur : en arc 52">
            <a:extLst>
              <a:ext uri="{FF2B5EF4-FFF2-40B4-BE49-F238E27FC236}">
                <a16:creationId xmlns:a16="http://schemas.microsoft.com/office/drawing/2014/main" id="{2CEBC5CD-7B7E-D3FB-F54F-4744795A53CB}"/>
              </a:ext>
            </a:extLst>
          </p:cNvPr>
          <p:cNvCxnSpPr>
            <a:cxnSpLocks/>
            <a:stCxn id="26" idx="2"/>
            <a:endCxn id="27" idx="0"/>
          </p:cNvCxnSpPr>
          <p:nvPr/>
        </p:nvCxnSpPr>
        <p:spPr>
          <a:xfrm rot="16200000" flipH="1">
            <a:off x="9797096" y="3761906"/>
            <a:ext cx="650191" cy="1556317"/>
          </a:xfrm>
          <a:prstGeom prst="curvedConnector3">
            <a:avLst>
              <a:gd name="adj1" fmla="val 50000"/>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34" name="Connecteur : en arc 37">
            <a:extLst>
              <a:ext uri="{FF2B5EF4-FFF2-40B4-BE49-F238E27FC236}">
                <a16:creationId xmlns:a16="http://schemas.microsoft.com/office/drawing/2014/main" id="{FCC4B290-263D-ED9C-142E-F5102255C78E}"/>
              </a:ext>
            </a:extLst>
          </p:cNvPr>
          <p:cNvCxnSpPr>
            <a:cxnSpLocks/>
            <a:stCxn id="19" idx="0"/>
          </p:cNvCxnSpPr>
          <p:nvPr/>
        </p:nvCxnSpPr>
        <p:spPr>
          <a:xfrm rot="16200000" flipV="1">
            <a:off x="6787064" y="2610861"/>
            <a:ext cx="860542" cy="565939"/>
          </a:xfrm>
          <a:prstGeom prst="curvedConnector3">
            <a:avLst>
              <a:gd name="adj1" fmla="val 50000"/>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eur : en arc 52">
            <a:extLst>
              <a:ext uri="{FF2B5EF4-FFF2-40B4-BE49-F238E27FC236}">
                <a16:creationId xmlns:a16="http://schemas.microsoft.com/office/drawing/2014/main" id="{87DA4423-D834-A689-636F-7D68396F954E}"/>
              </a:ext>
            </a:extLst>
          </p:cNvPr>
          <p:cNvCxnSpPr>
            <a:cxnSpLocks/>
          </p:cNvCxnSpPr>
          <p:nvPr/>
        </p:nvCxnSpPr>
        <p:spPr>
          <a:xfrm flipH="1" flipV="1">
            <a:off x="8892283" y="2389580"/>
            <a:ext cx="7694" cy="1323385"/>
          </a:xfrm>
          <a:prstGeom prst="curvedConnector3">
            <a:avLst>
              <a:gd name="adj1" fmla="val 36748"/>
            </a:avLst>
          </a:prstGeom>
          <a:ln w="28575">
            <a:solidFill>
              <a:schemeClr val="accent1"/>
            </a:solidFill>
            <a:tailEnd type="triangle"/>
          </a:ln>
        </p:spPr>
        <p:style>
          <a:lnRef idx="1">
            <a:schemeClr val="accent2"/>
          </a:lnRef>
          <a:fillRef idx="0">
            <a:schemeClr val="accent2"/>
          </a:fillRef>
          <a:effectRef idx="0">
            <a:schemeClr val="accent2"/>
          </a:effectRef>
          <a:fontRef idx="minor">
            <a:schemeClr val="tx1"/>
          </a:fontRef>
        </p:style>
      </p:cxnSp>
      <p:cxnSp>
        <p:nvCxnSpPr>
          <p:cNvPr id="6" name="Connecteur : en arc 16">
            <a:extLst>
              <a:ext uri="{FF2B5EF4-FFF2-40B4-BE49-F238E27FC236}">
                <a16:creationId xmlns:a16="http://schemas.microsoft.com/office/drawing/2014/main" id="{CD06D7FA-799D-03B2-562E-18C31B04367A}"/>
              </a:ext>
            </a:extLst>
          </p:cNvPr>
          <p:cNvCxnSpPr>
            <a:cxnSpLocks/>
            <a:endCxn id="7" idx="0"/>
          </p:cNvCxnSpPr>
          <p:nvPr/>
        </p:nvCxnSpPr>
        <p:spPr>
          <a:xfrm rot="16200000" flipH="1">
            <a:off x="555047" y="4563643"/>
            <a:ext cx="1251204" cy="568550"/>
          </a:xfrm>
          <a:prstGeom prst="curvedConnector3">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936CEF19-A227-66D1-2D70-0DA8B36B295F}"/>
              </a:ext>
            </a:extLst>
          </p:cNvPr>
          <p:cNvSpPr txBox="1"/>
          <p:nvPr/>
        </p:nvSpPr>
        <p:spPr>
          <a:xfrm>
            <a:off x="896376" y="5473520"/>
            <a:ext cx="1137096" cy="1107996"/>
          </a:xfrm>
          <a:prstGeom prst="rect">
            <a:avLst/>
          </a:prstGeom>
          <a:noFill/>
        </p:spPr>
        <p:txBody>
          <a:bodyPr wrap="square" rtlCol="0">
            <a:spAutoFit/>
          </a:bodyPr>
          <a:lstStyle/>
          <a:p>
            <a:pPr algn="l"/>
            <a:r>
              <a:rPr lang="en-CA" sz="2200" b="1" noProof="0" dirty="0">
                <a:solidFill>
                  <a:srgbClr val="00B0F0"/>
                </a:solidFill>
              </a:rPr>
              <a:t>Joel and Pierre</a:t>
            </a:r>
          </a:p>
        </p:txBody>
      </p:sp>
      <p:sp>
        <p:nvSpPr>
          <p:cNvPr id="24" name="ZoneTexte 23">
            <a:extLst>
              <a:ext uri="{FF2B5EF4-FFF2-40B4-BE49-F238E27FC236}">
                <a16:creationId xmlns:a16="http://schemas.microsoft.com/office/drawing/2014/main" id="{848FC508-FC91-F82E-6BBC-23BAD86C6A19}"/>
              </a:ext>
            </a:extLst>
          </p:cNvPr>
          <p:cNvSpPr txBox="1"/>
          <p:nvPr/>
        </p:nvSpPr>
        <p:spPr>
          <a:xfrm>
            <a:off x="8742780" y="5240215"/>
            <a:ext cx="1253261" cy="1107996"/>
          </a:xfrm>
          <a:prstGeom prst="rect">
            <a:avLst/>
          </a:prstGeom>
          <a:noFill/>
        </p:spPr>
        <p:txBody>
          <a:bodyPr wrap="square" rtlCol="0">
            <a:spAutoFit/>
          </a:bodyPr>
          <a:lstStyle/>
          <a:p>
            <a:pPr algn="l"/>
            <a:r>
              <a:rPr lang="en-CA" sz="2200" b="1" noProof="0" dirty="0">
                <a:solidFill>
                  <a:srgbClr val="00B0F0"/>
                </a:solidFill>
              </a:rPr>
              <a:t>Anne and Julie</a:t>
            </a:r>
          </a:p>
        </p:txBody>
      </p:sp>
      <p:cxnSp>
        <p:nvCxnSpPr>
          <p:cNvPr id="36" name="Connecteur : en arc 52">
            <a:extLst>
              <a:ext uri="{FF2B5EF4-FFF2-40B4-BE49-F238E27FC236}">
                <a16:creationId xmlns:a16="http://schemas.microsoft.com/office/drawing/2014/main" id="{A945F9AF-2797-7C94-DAD8-0FCD4A459618}"/>
              </a:ext>
            </a:extLst>
          </p:cNvPr>
          <p:cNvCxnSpPr>
            <a:cxnSpLocks/>
            <a:endCxn id="24" idx="0"/>
          </p:cNvCxnSpPr>
          <p:nvPr/>
        </p:nvCxnSpPr>
        <p:spPr>
          <a:xfrm rot="16200000" flipH="1">
            <a:off x="8581757" y="4452561"/>
            <a:ext cx="1017898" cy="557410"/>
          </a:xfrm>
          <a:prstGeom prst="curvedConnector3">
            <a:avLst>
              <a:gd name="adj1" fmla="val 50000"/>
            </a:avLst>
          </a:prstGeom>
          <a:ln w="28575">
            <a:solidFill>
              <a:srgbClr val="00B0F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33333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11" grpId="0" animBg="1"/>
      <p:bldP spid="12" grpId="0"/>
      <p:bldP spid="19" grpId="0" animBg="1"/>
      <p:bldP spid="20" grpId="0"/>
      <p:bldP spid="21" grpId="0" animBg="1"/>
      <p:bldP spid="22" grpId="0"/>
      <p:bldP spid="23" grpId="0" animBg="1"/>
      <p:bldP spid="25" grpId="0"/>
      <p:bldP spid="26" grpId="0" animBg="1"/>
      <p:bldP spid="27" grpId="0"/>
      <p:bldP spid="7" grpId="0"/>
      <p:bldP spid="2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CE122327-9CF1-1ADA-8B65-C4E80CE94270}"/>
              </a:ext>
            </a:extLst>
          </p:cNvPr>
          <p:cNvSpPr>
            <a:spLocks noGrp="1"/>
          </p:cNvSpPr>
          <p:nvPr>
            <p:ph type="body" idx="1"/>
          </p:nvPr>
        </p:nvSpPr>
        <p:spPr/>
        <p:txBody>
          <a:bodyPr/>
          <a:lstStyle/>
          <a:p>
            <a:r>
              <a:rPr lang="en-CA" sz="5400" noProof="0" dirty="0"/>
              <a:t>Additional Information</a:t>
            </a:r>
          </a:p>
        </p:txBody>
      </p:sp>
      <p:sp>
        <p:nvSpPr>
          <p:cNvPr id="3" name="Espace réservé pour une image  2">
            <a:extLst>
              <a:ext uri="{FF2B5EF4-FFF2-40B4-BE49-F238E27FC236}">
                <a16:creationId xmlns:a16="http://schemas.microsoft.com/office/drawing/2014/main" id="{FF521499-9023-984A-A19D-AD67B323CBA1}"/>
              </a:ext>
            </a:extLst>
          </p:cNvPr>
          <p:cNvSpPr>
            <a:spLocks noGrp="1"/>
          </p:cNvSpPr>
          <p:nvPr>
            <p:ph type="pic" sz="quarter" idx="16"/>
          </p:nvPr>
        </p:nvSpPr>
        <p:spPr/>
        <p:txBody>
          <a:bodyPr/>
          <a:lstStyle/>
          <a:p>
            <a:endParaRPr lang="en-CA" noProof="0" dirty="0"/>
          </a:p>
        </p:txBody>
      </p:sp>
      <p:pic>
        <p:nvPicPr>
          <p:cNvPr id="2" name="Espace réservé pour une image  4">
            <a:extLst>
              <a:ext uri="{FF2B5EF4-FFF2-40B4-BE49-F238E27FC236}">
                <a16:creationId xmlns:a16="http://schemas.microsoft.com/office/drawing/2014/main" id="{D09943A6-9BA3-12E0-EB8D-335B3437669E}"/>
              </a:ext>
            </a:extLst>
          </p:cNvPr>
          <p:cNvPicPr>
            <a:picLocks noChangeAspect="1"/>
          </p:cNvPicPr>
          <p:nvPr/>
        </p:nvPicPr>
        <p:blipFill rotWithShape="1">
          <a:blip r:embed="rId3"/>
          <a:srcRect l="21769" t="5927" r="67458" b="33220"/>
          <a:stretch/>
        </p:blipFill>
        <p:spPr>
          <a:xfrm>
            <a:off x="6976872" y="1417320"/>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pic>
    </p:spTree>
    <p:extLst>
      <p:ext uri="{BB962C8B-B14F-4D97-AF65-F5344CB8AC3E}">
        <p14:creationId xmlns:p14="http://schemas.microsoft.com/office/powerpoint/2010/main" val="241896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p:txBody>
          <a:bodyPr/>
          <a:lstStyle/>
          <a:p>
            <a:r>
              <a:rPr lang="en-CA" noProof="0" dirty="0"/>
              <a:t>Resources</a:t>
            </a:r>
          </a:p>
        </p:txBody>
      </p:sp>
      <p:sp>
        <p:nvSpPr>
          <p:cNvPr id="2" name="Espace réservé du texte 1">
            <a:extLst>
              <a:ext uri="{FF2B5EF4-FFF2-40B4-BE49-F238E27FC236}">
                <a16:creationId xmlns:a16="http://schemas.microsoft.com/office/drawing/2014/main" id="{390698AF-4F1B-D39C-6FAC-7A6F24E6F7D2}"/>
              </a:ext>
            </a:extLst>
          </p:cNvPr>
          <p:cNvSpPr>
            <a:spLocks noGrp="1"/>
          </p:cNvSpPr>
          <p:nvPr>
            <p:ph type="body" sz="quarter" idx="14"/>
          </p:nvPr>
        </p:nvSpPr>
        <p:spPr>
          <a:xfrm>
            <a:off x="886968" y="1792676"/>
            <a:ext cx="10410049" cy="3876604"/>
          </a:xfrm>
        </p:spPr>
        <p:txBody>
          <a:bodyPr vert="horz" lIns="0" tIns="0" rIns="0" bIns="0" rtlCol="0" anchor="t">
            <a:noAutofit/>
          </a:bodyPr>
          <a:lstStyle/>
          <a:p>
            <a:r>
              <a:rPr lang="en-CA" sz="2900" noProof="0" dirty="0">
                <a:ea typeface="+mn-lt"/>
                <a:cs typeface="+mn-lt"/>
                <a:hlinkClick r:id="rId3">
                  <a:extLst>
                    <a:ext uri="{A12FA001-AC4F-418D-AE19-62706E023703}">
                      <ahyp:hlinkClr xmlns:ahyp="http://schemas.microsoft.com/office/drawing/2018/hyperlinkcolor" val="tx"/>
                    </a:ext>
                  </a:extLst>
                </a:hlinkClick>
              </a:rPr>
              <a:t>Rules on Marriage Ceremonies in Quebec | Éducaloi </a:t>
            </a:r>
            <a:endParaRPr lang="en-CA" sz="2900" noProof="0" dirty="0">
              <a:cs typeface="Arial"/>
            </a:endParaRPr>
          </a:p>
          <a:p>
            <a:r>
              <a:rPr lang="en-CA" sz="2900" noProof="0" dirty="0">
                <a:ea typeface="+mn-lt"/>
                <a:cs typeface="+mn-lt"/>
                <a:hlinkClick r:id="rId4">
                  <a:extLst>
                    <a:ext uri="{A12FA001-AC4F-418D-AE19-62706E023703}">
                      <ahyp:hlinkClr xmlns:ahyp="http://schemas.microsoft.com/office/drawing/2018/hyperlinkcolor" val="tx"/>
                    </a:ext>
                  </a:extLst>
                </a:hlinkClick>
              </a:rPr>
              <a:t>Marriage in Quebec | Éducaloi </a:t>
            </a:r>
            <a:endParaRPr lang="en-CA" sz="2900" noProof="0" dirty="0">
              <a:cs typeface="Arial"/>
            </a:endParaRPr>
          </a:p>
          <a:p>
            <a:r>
              <a:rPr lang="en-CA" sz="2900" dirty="0">
                <a:cs typeface="Arial"/>
                <a:hlinkClick r:id="rId5">
                  <a:extLst>
                    <a:ext uri="{A12FA001-AC4F-418D-AE19-62706E023703}">
                      <ahyp:hlinkClr xmlns:ahyp="http://schemas.microsoft.com/office/drawing/2018/hyperlinkcolor" val="tx"/>
                    </a:ext>
                  </a:extLst>
                </a:hlinkClick>
              </a:rPr>
              <a:t>Civil Union</a:t>
            </a:r>
            <a:r>
              <a:rPr lang="en-CA" sz="2900" noProof="0" dirty="0">
                <a:cs typeface="Arial"/>
                <a:hlinkClick r:id="rId5">
                  <a:extLst>
                    <a:ext uri="{A12FA001-AC4F-418D-AE19-62706E023703}">
                      <ahyp:hlinkClr xmlns:ahyp="http://schemas.microsoft.com/office/drawing/2018/hyperlinkcolor" val="tx"/>
                    </a:ext>
                  </a:extLst>
                </a:hlinkClick>
              </a:rPr>
              <a:t> | Éducaloi </a:t>
            </a:r>
            <a:endParaRPr lang="en-CA" sz="2900" noProof="0" dirty="0">
              <a:cs typeface="Arial"/>
            </a:endParaRPr>
          </a:p>
          <a:p>
            <a:r>
              <a:rPr lang="en-CA" sz="2900" noProof="0" dirty="0">
                <a:cs typeface="Arial"/>
                <a:hlinkClick r:id="rId6">
                  <a:extLst>
                    <a:ext uri="{A12FA001-AC4F-418D-AE19-62706E023703}">
                      <ahyp:hlinkClr xmlns:ahyp="http://schemas.microsoft.com/office/drawing/2018/hyperlinkcolor" val="tx"/>
                    </a:ext>
                  </a:extLst>
                </a:hlinkClick>
              </a:rPr>
              <a:t>LGBTQ+ | Éducaloi</a:t>
            </a:r>
          </a:p>
          <a:p>
            <a:r>
              <a:rPr lang="en-CA" noProof="0" dirty="0">
                <a:hlinkClick r:id="rId7">
                  <a:extLst>
                    <a:ext uri="{A12FA001-AC4F-418D-AE19-62706E023703}">
                      <ahyp:hlinkClr xmlns:ahyp="http://schemas.microsoft.com/office/drawing/2018/hyperlinkcolor" val="tx"/>
                    </a:ext>
                  </a:extLst>
                </a:hlinkClick>
              </a:rPr>
              <a:t>Discrimination and Harassment Against LGBTQ+ Persons | Éducaloi </a:t>
            </a:r>
            <a:endParaRPr lang="en-CA" noProof="0" dirty="0">
              <a:cs typeface="Arial"/>
            </a:endParaRPr>
          </a:p>
          <a:p>
            <a:endParaRPr lang="en-CA" noProof="0" dirty="0">
              <a:cs typeface="Arial"/>
            </a:endParaRPr>
          </a:p>
        </p:txBody>
      </p:sp>
    </p:spTree>
    <p:extLst>
      <p:ext uri="{BB962C8B-B14F-4D97-AF65-F5344CB8AC3E}">
        <p14:creationId xmlns:p14="http://schemas.microsoft.com/office/powerpoint/2010/main" val="271039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3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1371084" y="1318693"/>
            <a:ext cx="9449831" cy="1158320"/>
          </a:xfrm>
        </p:spPr>
        <p:txBody>
          <a:bodyPr/>
          <a:lstStyle/>
          <a:p>
            <a:r>
              <a:rPr lang="en-CA" noProof="0" dirty="0">
                <a:ea typeface="+mj-lt"/>
                <a:cs typeface="+mj-lt"/>
              </a:rPr>
              <a:t>Today, two people of the same sex can get married in Quebec.</a:t>
            </a:r>
            <a:endParaRPr lang="en-CA" noProof="0" dirty="0">
              <a:cs typeface="Arial" panose="020B0604020202020204"/>
            </a:endParaRPr>
          </a:p>
        </p:txBody>
      </p:sp>
      <p:sp>
        <p:nvSpPr>
          <p:cNvPr id="2" name="Espace réservé du texte 1">
            <a:extLst>
              <a:ext uri="{FF2B5EF4-FFF2-40B4-BE49-F238E27FC236}">
                <a16:creationId xmlns:a16="http://schemas.microsoft.com/office/drawing/2014/main" id="{EC2968C4-CE77-0C4C-1C7C-057A08996CFE}"/>
              </a:ext>
            </a:extLst>
          </p:cNvPr>
          <p:cNvSpPr>
            <a:spLocks noGrp="1"/>
          </p:cNvSpPr>
          <p:nvPr>
            <p:ph type="body" sz="quarter" idx="15"/>
          </p:nvPr>
        </p:nvSpPr>
        <p:spPr>
          <a:xfrm>
            <a:off x="823905" y="709918"/>
            <a:ext cx="5943600" cy="415925"/>
          </a:xfrm>
        </p:spPr>
        <p:txBody>
          <a:bodyPr/>
          <a:lstStyle/>
          <a:p>
            <a:r>
              <a:rPr lang="en-CA" noProof="0" dirty="0">
                <a:cs typeface="Arial"/>
              </a:rPr>
              <a:t>Marriage</a:t>
            </a:r>
            <a:endParaRPr lang="en-CA" noProof="0" dirty="0"/>
          </a:p>
        </p:txBody>
      </p:sp>
      <p:pic>
        <p:nvPicPr>
          <p:cNvPr id="4" name="Image 3">
            <a:extLst>
              <a:ext uri="{FF2B5EF4-FFF2-40B4-BE49-F238E27FC236}">
                <a16:creationId xmlns:a16="http://schemas.microsoft.com/office/drawing/2014/main" id="{96CCCF26-1469-955E-7412-C30E2ADF694B}"/>
              </a:ext>
            </a:extLst>
          </p:cNvPr>
          <p:cNvPicPr>
            <a:picLocks noChangeAspect="1"/>
          </p:cNvPicPr>
          <p:nvPr/>
        </p:nvPicPr>
        <p:blipFill rotWithShape="1">
          <a:blip r:embed="rId3">
            <a:clrChange>
              <a:clrFrom>
                <a:srgbClr val="FFFFFF"/>
              </a:clrFrom>
              <a:clrTo>
                <a:srgbClr val="FFFFFF">
                  <a:alpha val="0"/>
                </a:srgbClr>
              </a:clrTo>
            </a:clrChange>
          </a:blip>
          <a:srcRect l="2488" t="7496" r="70816" b="52990"/>
          <a:stretch/>
        </p:blipFill>
        <p:spPr>
          <a:xfrm>
            <a:off x="2313527" y="1897853"/>
            <a:ext cx="6649296" cy="4747846"/>
          </a:xfrm>
          <a:prstGeom prst="rect">
            <a:avLst/>
          </a:prstGeom>
        </p:spPr>
      </p:pic>
    </p:spTree>
    <p:extLst>
      <p:ext uri="{BB962C8B-B14F-4D97-AF65-F5344CB8AC3E}">
        <p14:creationId xmlns:p14="http://schemas.microsoft.com/office/powerpoint/2010/main" val="222772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95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5EF7D-1E73-D946-D1AC-D9BBF4A9CF1B}"/>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id="{EA9A24BF-E0F8-BA6C-DF4F-44A82FF309A4}"/>
              </a:ext>
            </a:extLst>
          </p:cNvPr>
          <p:cNvSpPr>
            <a:spLocks noGrp="1"/>
          </p:cNvSpPr>
          <p:nvPr>
            <p:ph type="title"/>
          </p:nvPr>
        </p:nvSpPr>
        <p:spPr>
          <a:xfrm>
            <a:off x="886968" y="851714"/>
            <a:ext cx="6245524" cy="856892"/>
          </a:xfrm>
        </p:spPr>
        <p:txBody>
          <a:bodyPr/>
          <a:lstStyle/>
          <a:p>
            <a:r>
              <a:rPr lang="en-CA" noProof="0" dirty="0">
                <a:cs typeface="Arial" panose="020B0604020202020204"/>
              </a:rPr>
              <a:t>Yet, this wasn’t always the case. </a:t>
            </a:r>
          </a:p>
        </p:txBody>
      </p:sp>
      <p:sp>
        <p:nvSpPr>
          <p:cNvPr id="12" name="Espace réservé du texte 11">
            <a:extLst>
              <a:ext uri="{FF2B5EF4-FFF2-40B4-BE49-F238E27FC236}">
                <a16:creationId xmlns:a16="http://schemas.microsoft.com/office/drawing/2014/main" id="{D8F724A3-1566-F9BE-7AAD-4F10DB6848C3}"/>
              </a:ext>
            </a:extLst>
          </p:cNvPr>
          <p:cNvSpPr>
            <a:spLocks noGrp="1"/>
          </p:cNvSpPr>
          <p:nvPr>
            <p:ph type="body" sz="quarter" idx="14"/>
          </p:nvPr>
        </p:nvSpPr>
        <p:spPr>
          <a:xfrm>
            <a:off x="886968" y="2269381"/>
            <a:ext cx="5486400" cy="3870385"/>
          </a:xfrm>
        </p:spPr>
        <p:txBody>
          <a:bodyPr vert="horz" lIns="0" tIns="0" rIns="0" bIns="0" rtlCol="0" anchor="t">
            <a:noAutofit/>
          </a:bodyPr>
          <a:lstStyle/>
          <a:p>
            <a:pPr marL="457200" indent="-457200">
              <a:buChar char="•"/>
            </a:pPr>
            <a:r>
              <a:rPr lang="en-CA" sz="3200" noProof="0" dirty="0">
                <a:solidFill>
                  <a:schemeClr val="accent2"/>
                </a:solidFill>
                <a:cs typeface="Arial"/>
              </a:rPr>
              <a:t>How did it change? </a:t>
            </a:r>
          </a:p>
          <a:p>
            <a:pPr marL="457200" indent="-457200">
              <a:buChar char="•"/>
            </a:pPr>
            <a:r>
              <a:rPr lang="en-CA" sz="3200" noProof="0" dirty="0">
                <a:solidFill>
                  <a:schemeClr val="accent2"/>
                </a:solidFill>
                <a:cs typeface="Arial"/>
              </a:rPr>
              <a:t>When did it change? </a:t>
            </a:r>
          </a:p>
          <a:p>
            <a:pPr marL="457200" indent="-457200">
              <a:buChar char="•"/>
            </a:pPr>
            <a:r>
              <a:rPr lang="en-CA" sz="3200" noProof="0" dirty="0">
                <a:solidFill>
                  <a:schemeClr val="accent2"/>
                </a:solidFill>
                <a:cs typeface="Arial"/>
              </a:rPr>
              <a:t>Who changed the situation?</a:t>
            </a:r>
          </a:p>
          <a:p>
            <a:endParaRPr lang="en-CA" sz="3200" noProof="0" dirty="0">
              <a:solidFill>
                <a:srgbClr val="333F48"/>
              </a:solidFill>
              <a:cs typeface="Arial"/>
            </a:endParaRPr>
          </a:p>
          <a:p>
            <a:endParaRPr lang="en-CA" sz="3200" noProof="0" dirty="0">
              <a:solidFill>
                <a:srgbClr val="333F48"/>
              </a:solidFill>
              <a:cs typeface="Arial"/>
            </a:endParaRPr>
          </a:p>
          <a:p>
            <a:endParaRPr lang="en-CA" sz="3200" noProof="0" dirty="0">
              <a:solidFill>
                <a:srgbClr val="333F48"/>
              </a:solidFill>
              <a:cs typeface="Arial"/>
            </a:endParaRPr>
          </a:p>
          <a:p>
            <a:endParaRPr lang="en-CA" sz="3200" noProof="0" dirty="0">
              <a:solidFill>
                <a:srgbClr val="333F48"/>
              </a:solidFill>
              <a:cs typeface="Arial"/>
            </a:endParaRPr>
          </a:p>
          <a:p>
            <a:endParaRPr lang="en-CA" sz="3200" noProof="0" dirty="0">
              <a:solidFill>
                <a:srgbClr val="333F48"/>
              </a:solidFill>
              <a:cs typeface="Arial"/>
            </a:endParaRPr>
          </a:p>
          <a:p>
            <a:endParaRPr lang="en-CA" sz="3200" noProof="0" dirty="0">
              <a:solidFill>
                <a:srgbClr val="333F48"/>
              </a:solidFill>
              <a:cs typeface="Arial"/>
            </a:endParaRPr>
          </a:p>
          <a:p>
            <a:endParaRPr lang="en-CA" sz="3200" noProof="0" dirty="0">
              <a:solidFill>
                <a:srgbClr val="333F48"/>
              </a:solidFill>
              <a:cs typeface="Arial"/>
            </a:endParaRPr>
          </a:p>
          <a:p>
            <a:endParaRPr lang="en-CA" sz="3200" noProof="0" dirty="0">
              <a:solidFill>
                <a:srgbClr val="333F48"/>
              </a:solidFill>
              <a:cs typeface="Arial"/>
            </a:endParaRPr>
          </a:p>
          <a:p>
            <a:endParaRPr lang="en-CA" sz="3200" noProof="0" dirty="0">
              <a:solidFill>
                <a:srgbClr val="333F48"/>
              </a:solidFill>
              <a:cs typeface="Arial"/>
            </a:endParaRPr>
          </a:p>
        </p:txBody>
      </p:sp>
      <p:sp>
        <p:nvSpPr>
          <p:cNvPr id="4" name="Espace réservé du texte 3">
            <a:extLst>
              <a:ext uri="{FF2B5EF4-FFF2-40B4-BE49-F238E27FC236}">
                <a16:creationId xmlns:a16="http://schemas.microsoft.com/office/drawing/2014/main" id="{285A0C73-1E6C-F459-CDBB-A5238BEC9548}"/>
              </a:ext>
            </a:extLst>
          </p:cNvPr>
          <p:cNvSpPr>
            <a:spLocks noGrp="1"/>
          </p:cNvSpPr>
          <p:nvPr>
            <p:ph type="body" sz="quarter" idx="15"/>
          </p:nvPr>
        </p:nvSpPr>
        <p:spPr/>
        <p:txBody>
          <a:bodyPr/>
          <a:lstStyle/>
          <a:p>
            <a:r>
              <a:rPr lang="en-CA" dirty="0">
                <a:cs typeface="Arial"/>
              </a:rPr>
              <a:t>M</a:t>
            </a:r>
            <a:r>
              <a:rPr lang="en-CA" noProof="0" dirty="0" err="1">
                <a:cs typeface="Arial"/>
              </a:rPr>
              <a:t>arriage</a:t>
            </a:r>
            <a:r>
              <a:rPr lang="en-CA" noProof="0" dirty="0">
                <a:cs typeface="Arial"/>
              </a:rPr>
              <a:t> </a:t>
            </a:r>
            <a:endParaRPr lang="en-CA" noProof="0" dirty="0"/>
          </a:p>
        </p:txBody>
      </p:sp>
      <p:pic>
        <p:nvPicPr>
          <p:cNvPr id="2" name="Image 1">
            <a:extLst>
              <a:ext uri="{FF2B5EF4-FFF2-40B4-BE49-F238E27FC236}">
                <a16:creationId xmlns:a16="http://schemas.microsoft.com/office/drawing/2014/main" id="{E3BAE6A0-57EF-0D66-B96C-CA11C3939709}"/>
              </a:ext>
            </a:extLst>
          </p:cNvPr>
          <p:cNvPicPr>
            <a:picLocks noChangeAspect="1"/>
          </p:cNvPicPr>
          <p:nvPr/>
        </p:nvPicPr>
        <p:blipFill rotWithShape="1">
          <a:blip r:embed="rId3">
            <a:clrChange>
              <a:clrFrom>
                <a:srgbClr val="FFFFFF"/>
              </a:clrFrom>
              <a:clrTo>
                <a:srgbClr val="FFFFFF">
                  <a:alpha val="0"/>
                </a:srgbClr>
              </a:clrTo>
            </a:clrChange>
          </a:blip>
          <a:srcRect l="80507" r="3464" b="14897"/>
          <a:stretch/>
        </p:blipFill>
        <p:spPr>
          <a:xfrm>
            <a:off x="6692224" y="-987981"/>
            <a:ext cx="5194975" cy="7911520"/>
          </a:xfrm>
          <a:prstGeom prst="rect">
            <a:avLst/>
          </a:prstGeom>
        </p:spPr>
      </p:pic>
    </p:spTree>
    <p:extLst>
      <p:ext uri="{BB962C8B-B14F-4D97-AF65-F5344CB8AC3E}">
        <p14:creationId xmlns:p14="http://schemas.microsoft.com/office/powerpoint/2010/main" val="774032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a:extLst>
              <a:ext uri="{FF2B5EF4-FFF2-40B4-BE49-F238E27FC236}">
                <a16:creationId xmlns:a16="http://schemas.microsoft.com/office/drawing/2014/main" id="{7B8A4FBA-0300-B54D-3B47-E582953EE75A}"/>
              </a:ext>
            </a:extLst>
          </p:cNvPr>
          <p:cNvPicPr>
            <a:picLocks noGrp="1" noChangeAspect="1"/>
          </p:cNvPicPr>
          <p:nvPr>
            <p:ph type="pic" sz="quarter" idx="13"/>
          </p:nvPr>
        </p:nvPicPr>
        <p:blipFill rotWithShape="1">
          <a:blip r:embed="rId3">
            <a:clrChange>
              <a:clrFrom>
                <a:srgbClr val="FFFFFF"/>
              </a:clrFrom>
              <a:clrTo>
                <a:srgbClr val="FFFFFF">
                  <a:alpha val="0"/>
                </a:srgbClr>
              </a:clrTo>
            </a:clrChange>
          </a:blip>
          <a:srcRect l="2727" t="4933" r="79091" b="12897"/>
          <a:stretch/>
        </p:blipFill>
        <p:spPr>
          <a:xfrm>
            <a:off x="6553349" y="1225760"/>
            <a:ext cx="5263512" cy="5298385"/>
          </a:xfrm>
        </p:spPr>
      </p:pic>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886968" y="851714"/>
            <a:ext cx="6245524" cy="856892"/>
          </a:xfrm>
        </p:spPr>
        <p:txBody>
          <a:bodyPr/>
          <a:lstStyle/>
          <a:p>
            <a:r>
              <a:rPr lang="en-CA" noProof="0" dirty="0">
                <a:solidFill>
                  <a:srgbClr val="333F48"/>
                </a:solidFill>
                <a:ea typeface="+mj-lt"/>
                <a:cs typeface="+mj-lt"/>
              </a:rPr>
              <a:t>What is marriage?</a:t>
            </a:r>
            <a:endParaRPr lang="en-CA" noProof="0" dirty="0">
              <a:cs typeface="Arial" panose="020B0604020202020204"/>
            </a:endParaRPr>
          </a:p>
        </p:txBody>
      </p:sp>
      <p:sp>
        <p:nvSpPr>
          <p:cNvPr id="12" name="Espace réservé du texte 11">
            <a:extLst>
              <a:ext uri="{FF2B5EF4-FFF2-40B4-BE49-F238E27FC236}">
                <a16:creationId xmlns:a16="http://schemas.microsoft.com/office/drawing/2014/main" id="{073C5361-ADCE-4741-AA23-B080EC4F9EAF}"/>
              </a:ext>
            </a:extLst>
          </p:cNvPr>
          <p:cNvSpPr>
            <a:spLocks noGrp="1"/>
          </p:cNvSpPr>
          <p:nvPr>
            <p:ph type="body" sz="quarter" idx="14"/>
          </p:nvPr>
        </p:nvSpPr>
        <p:spPr>
          <a:xfrm>
            <a:off x="886968" y="2831037"/>
            <a:ext cx="5486400" cy="856892"/>
          </a:xfrm>
        </p:spPr>
        <p:txBody>
          <a:bodyPr vert="horz" lIns="0" tIns="0" rIns="0" bIns="0" rtlCol="0" anchor="t">
            <a:noAutofit/>
          </a:bodyPr>
          <a:lstStyle/>
          <a:p>
            <a:r>
              <a:rPr lang="en-CA" sz="4000" noProof="0" dirty="0">
                <a:solidFill>
                  <a:srgbClr val="333F48"/>
                </a:solidFill>
                <a:cs typeface="Arial"/>
              </a:rPr>
              <a:t>What do you think marriage is?</a:t>
            </a:r>
            <a:br>
              <a:rPr lang="en-CA" sz="4000" noProof="0" dirty="0">
                <a:solidFill>
                  <a:srgbClr val="333F48"/>
                </a:solidFill>
                <a:cs typeface="Arial"/>
              </a:rPr>
            </a:br>
            <a:endParaRPr lang="en-CA" sz="4000" noProof="0" dirty="0">
              <a:solidFill>
                <a:srgbClr val="333F48"/>
              </a:solidFill>
              <a:cs typeface="Arial"/>
            </a:endParaRPr>
          </a:p>
          <a:p>
            <a:endParaRPr lang="en-CA" sz="4000" noProof="0" dirty="0">
              <a:solidFill>
                <a:srgbClr val="333F48"/>
              </a:solidFill>
              <a:cs typeface="Arial"/>
            </a:endParaRPr>
          </a:p>
          <a:p>
            <a:endParaRPr lang="en-CA" sz="4000" noProof="0" dirty="0">
              <a:solidFill>
                <a:srgbClr val="333F48"/>
              </a:solidFill>
              <a:cs typeface="Arial"/>
            </a:endParaRPr>
          </a:p>
          <a:p>
            <a:endParaRPr lang="en-CA" sz="4000" noProof="0" dirty="0">
              <a:solidFill>
                <a:srgbClr val="333F48"/>
              </a:solidFill>
              <a:cs typeface="Arial"/>
            </a:endParaRPr>
          </a:p>
          <a:p>
            <a:endParaRPr lang="en-CA" sz="4000" noProof="0" dirty="0">
              <a:solidFill>
                <a:srgbClr val="333F48"/>
              </a:solidFill>
              <a:cs typeface="Arial"/>
            </a:endParaRPr>
          </a:p>
          <a:p>
            <a:endParaRPr lang="en-CA" sz="4000" noProof="0" dirty="0">
              <a:solidFill>
                <a:srgbClr val="333F48"/>
              </a:solidFill>
              <a:cs typeface="Arial"/>
            </a:endParaRPr>
          </a:p>
        </p:txBody>
      </p:sp>
      <p:sp>
        <p:nvSpPr>
          <p:cNvPr id="2" name="Espace réservé du texte 1">
            <a:extLst>
              <a:ext uri="{FF2B5EF4-FFF2-40B4-BE49-F238E27FC236}">
                <a16:creationId xmlns:a16="http://schemas.microsoft.com/office/drawing/2014/main" id="{EC2968C4-CE77-0C4C-1C7C-057A08996CFE}"/>
              </a:ext>
            </a:extLst>
          </p:cNvPr>
          <p:cNvSpPr>
            <a:spLocks noGrp="1"/>
          </p:cNvSpPr>
          <p:nvPr>
            <p:ph type="body" sz="quarter" idx="15"/>
          </p:nvPr>
        </p:nvSpPr>
        <p:spPr/>
        <p:txBody>
          <a:bodyPr/>
          <a:lstStyle/>
          <a:p>
            <a:r>
              <a:rPr lang="en-CA" noProof="0" dirty="0">
                <a:cs typeface="Arial"/>
              </a:rPr>
              <a:t>Definition of the concept</a:t>
            </a:r>
          </a:p>
        </p:txBody>
      </p:sp>
    </p:spTree>
    <p:extLst>
      <p:ext uri="{BB962C8B-B14F-4D97-AF65-F5344CB8AC3E}">
        <p14:creationId xmlns:p14="http://schemas.microsoft.com/office/powerpoint/2010/main" val="423914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a:extLst>
              <a:ext uri="{FF2B5EF4-FFF2-40B4-BE49-F238E27FC236}">
                <a16:creationId xmlns:a16="http://schemas.microsoft.com/office/drawing/2014/main" id="{7B8A4FBA-0300-B54D-3B47-E582953EE75A}"/>
              </a:ext>
            </a:extLst>
          </p:cNvPr>
          <p:cNvPicPr>
            <a:picLocks noGrp="1" noChangeAspect="1"/>
          </p:cNvPicPr>
          <p:nvPr>
            <p:ph type="pic" sz="quarter" idx="13"/>
          </p:nvPr>
        </p:nvPicPr>
        <p:blipFill rotWithShape="1">
          <a:blip r:embed="rId3">
            <a:clrChange>
              <a:clrFrom>
                <a:srgbClr val="FFFFFF"/>
              </a:clrFrom>
              <a:clrTo>
                <a:srgbClr val="FFFFFF">
                  <a:alpha val="0"/>
                </a:srgbClr>
              </a:clrTo>
            </a:clrChange>
          </a:blip>
          <a:srcRect l="2727" t="4933" r="79091" b="12897"/>
          <a:stretch/>
        </p:blipFill>
        <p:spPr>
          <a:xfrm>
            <a:off x="6553349" y="1225760"/>
            <a:ext cx="5263512" cy="5298385"/>
          </a:xfrm>
        </p:spPr>
      </p:pic>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886968" y="851714"/>
            <a:ext cx="6245524" cy="856892"/>
          </a:xfrm>
        </p:spPr>
        <p:txBody>
          <a:bodyPr/>
          <a:lstStyle/>
          <a:p>
            <a:r>
              <a:rPr lang="en-CA" noProof="0" dirty="0">
                <a:solidFill>
                  <a:srgbClr val="333F48"/>
                </a:solidFill>
                <a:ea typeface="+mj-lt"/>
                <a:cs typeface="+mj-lt"/>
              </a:rPr>
              <a:t>What is marriage? </a:t>
            </a:r>
            <a:endParaRPr lang="en-CA" noProof="0" dirty="0">
              <a:cs typeface="Arial" panose="020B0604020202020204"/>
            </a:endParaRPr>
          </a:p>
        </p:txBody>
      </p:sp>
      <p:sp>
        <p:nvSpPr>
          <p:cNvPr id="12" name="Espace réservé du texte 11">
            <a:extLst>
              <a:ext uri="{FF2B5EF4-FFF2-40B4-BE49-F238E27FC236}">
                <a16:creationId xmlns:a16="http://schemas.microsoft.com/office/drawing/2014/main" id="{073C5361-ADCE-4741-AA23-B080EC4F9EAF}"/>
              </a:ext>
            </a:extLst>
          </p:cNvPr>
          <p:cNvSpPr>
            <a:spLocks noGrp="1"/>
          </p:cNvSpPr>
          <p:nvPr>
            <p:ph type="body" sz="quarter" idx="14"/>
          </p:nvPr>
        </p:nvSpPr>
        <p:spPr>
          <a:xfrm>
            <a:off x="886968" y="1917689"/>
            <a:ext cx="5486400" cy="3870385"/>
          </a:xfrm>
        </p:spPr>
        <p:txBody>
          <a:bodyPr vert="horz" lIns="0" tIns="0" rIns="0" bIns="0" rtlCol="0" anchor="t">
            <a:noAutofit/>
          </a:bodyPr>
          <a:lstStyle/>
          <a:p>
            <a:r>
              <a:rPr lang="en-CA" sz="3200" noProof="0" dirty="0">
                <a:cs typeface="Arial"/>
              </a:rPr>
              <a:t>A declaration of love: </a:t>
            </a:r>
            <a:r>
              <a:rPr lang="en-CA" sz="3200" dirty="0">
                <a:cs typeface="Arial"/>
              </a:rPr>
              <a:t>spending</a:t>
            </a:r>
            <a:r>
              <a:rPr lang="en-CA" sz="3200" noProof="0" dirty="0">
                <a:cs typeface="Arial"/>
              </a:rPr>
              <a:t> the rest of one’s life with a person </a:t>
            </a:r>
            <a:r>
              <a:rPr lang="en-CA" sz="3200" dirty="0">
                <a:cs typeface="Arial"/>
              </a:rPr>
              <a:t>you</a:t>
            </a:r>
            <a:r>
              <a:rPr lang="en-CA" sz="3200" noProof="0" dirty="0">
                <a:cs typeface="Arial"/>
              </a:rPr>
              <a:t> love.</a:t>
            </a:r>
          </a:p>
          <a:p>
            <a:r>
              <a:rPr lang="en-CA" sz="3200" noProof="0" dirty="0">
                <a:cs typeface="Arial"/>
              </a:rPr>
              <a:t>A </a:t>
            </a:r>
            <a:r>
              <a:rPr lang="en-CA" sz="3200" b="1" noProof="0" dirty="0">
                <a:cs typeface="Arial"/>
              </a:rPr>
              <a:t>contract</a:t>
            </a:r>
            <a:r>
              <a:rPr lang="en-CA" sz="3200" noProof="0" dirty="0">
                <a:cs typeface="Arial"/>
              </a:rPr>
              <a:t>: People who </a:t>
            </a:r>
            <a:r>
              <a:rPr lang="en-CA" sz="3200" dirty="0">
                <a:cs typeface="Arial"/>
              </a:rPr>
              <a:t>marry have rights and responsibilities</a:t>
            </a:r>
            <a:r>
              <a:rPr lang="en-CA" sz="3200" noProof="0" dirty="0">
                <a:cs typeface="Arial"/>
              </a:rPr>
              <a:t>.</a:t>
            </a:r>
          </a:p>
          <a:p>
            <a:endParaRPr lang="en-CA" sz="3200" noProof="0" dirty="0">
              <a:solidFill>
                <a:srgbClr val="333F48"/>
              </a:solidFill>
              <a:cs typeface="Arial"/>
            </a:endParaRPr>
          </a:p>
          <a:p>
            <a:endParaRPr lang="en-CA" sz="3200" noProof="0" dirty="0">
              <a:solidFill>
                <a:srgbClr val="333F48"/>
              </a:solidFill>
              <a:cs typeface="Arial"/>
            </a:endParaRPr>
          </a:p>
          <a:p>
            <a:endParaRPr lang="en-CA" sz="3200" noProof="0" dirty="0">
              <a:solidFill>
                <a:srgbClr val="333F48"/>
              </a:solidFill>
              <a:cs typeface="Arial"/>
            </a:endParaRPr>
          </a:p>
          <a:p>
            <a:endParaRPr lang="en-CA" sz="3200" noProof="0" dirty="0">
              <a:solidFill>
                <a:srgbClr val="333F48"/>
              </a:solidFill>
              <a:cs typeface="Arial"/>
            </a:endParaRPr>
          </a:p>
          <a:p>
            <a:endParaRPr lang="en-CA" sz="3200" noProof="0" dirty="0">
              <a:solidFill>
                <a:srgbClr val="333F48"/>
              </a:solidFill>
              <a:cs typeface="Arial"/>
            </a:endParaRPr>
          </a:p>
        </p:txBody>
      </p:sp>
      <p:sp>
        <p:nvSpPr>
          <p:cNvPr id="2" name="Espace réservé du texte 1">
            <a:extLst>
              <a:ext uri="{FF2B5EF4-FFF2-40B4-BE49-F238E27FC236}">
                <a16:creationId xmlns:a16="http://schemas.microsoft.com/office/drawing/2014/main" id="{EC2968C4-CE77-0C4C-1C7C-057A08996CFE}"/>
              </a:ext>
            </a:extLst>
          </p:cNvPr>
          <p:cNvSpPr>
            <a:spLocks noGrp="1"/>
          </p:cNvSpPr>
          <p:nvPr>
            <p:ph type="body" sz="quarter" idx="15"/>
          </p:nvPr>
        </p:nvSpPr>
        <p:spPr/>
        <p:txBody>
          <a:bodyPr/>
          <a:lstStyle/>
          <a:p>
            <a:r>
              <a:rPr lang="en-CA" noProof="0" dirty="0">
                <a:cs typeface="Arial"/>
              </a:rPr>
              <a:t>Definition of the concept</a:t>
            </a:r>
          </a:p>
        </p:txBody>
      </p:sp>
    </p:spTree>
    <p:extLst>
      <p:ext uri="{BB962C8B-B14F-4D97-AF65-F5344CB8AC3E}">
        <p14:creationId xmlns:p14="http://schemas.microsoft.com/office/powerpoint/2010/main" val="2761164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886967" y="851714"/>
            <a:ext cx="8330090" cy="850962"/>
          </a:xfrm>
        </p:spPr>
        <p:txBody>
          <a:bodyPr/>
          <a:lstStyle/>
          <a:p>
            <a:r>
              <a:rPr lang="en-CA" noProof="0" dirty="0">
                <a:solidFill>
                  <a:srgbClr val="333F48"/>
                </a:solidFill>
                <a:ea typeface="+mj-lt"/>
                <a:cs typeface="+mj-lt"/>
              </a:rPr>
              <a:t>Why get married? </a:t>
            </a:r>
            <a:endParaRPr lang="en-CA" noProof="0" dirty="0">
              <a:cs typeface="Arial" panose="020B0604020202020204"/>
            </a:endParaRPr>
          </a:p>
        </p:txBody>
      </p:sp>
      <p:sp>
        <p:nvSpPr>
          <p:cNvPr id="12" name="Espace réservé du texte 11">
            <a:extLst>
              <a:ext uri="{FF2B5EF4-FFF2-40B4-BE49-F238E27FC236}">
                <a16:creationId xmlns:a16="http://schemas.microsoft.com/office/drawing/2014/main" id="{073C5361-ADCE-4741-AA23-B080EC4F9EAF}"/>
              </a:ext>
            </a:extLst>
          </p:cNvPr>
          <p:cNvSpPr>
            <a:spLocks noGrp="1"/>
          </p:cNvSpPr>
          <p:nvPr>
            <p:ph type="body" sz="quarter" idx="14"/>
          </p:nvPr>
        </p:nvSpPr>
        <p:spPr>
          <a:xfrm>
            <a:off x="841563" y="1702676"/>
            <a:ext cx="5486400" cy="4802034"/>
          </a:xfrm>
        </p:spPr>
        <p:txBody>
          <a:bodyPr vert="horz" lIns="0" tIns="0" rIns="0" bIns="0" rtlCol="0" anchor="t">
            <a:noAutofit/>
          </a:bodyPr>
          <a:lstStyle/>
          <a:p>
            <a:pPr marL="457200" indent="-457200">
              <a:buFont typeface="Arial" panose="020B0604020202020204" pitchFamily="34" charset="0"/>
              <a:buChar char="•"/>
            </a:pPr>
            <a:r>
              <a:rPr lang="en-CA" noProof="0" dirty="0">
                <a:solidFill>
                  <a:srgbClr val="333F48"/>
                </a:solidFill>
                <a:cs typeface="Arial"/>
              </a:rPr>
              <a:t>The legal benefits</a:t>
            </a:r>
          </a:p>
          <a:p>
            <a:pPr marL="457200" indent="-457200">
              <a:buFont typeface="Arial" panose="020B0604020202020204" pitchFamily="34" charset="0"/>
              <a:buChar char="•"/>
            </a:pPr>
            <a:r>
              <a:rPr lang="en-CA" noProof="0" dirty="0">
                <a:solidFill>
                  <a:srgbClr val="333F48"/>
                </a:solidFill>
                <a:cs typeface="Arial"/>
              </a:rPr>
              <a:t>The social recognition</a:t>
            </a:r>
          </a:p>
          <a:p>
            <a:pPr marL="457200" indent="-457200">
              <a:buFont typeface="Arial" panose="020B0604020202020204" pitchFamily="34" charset="0"/>
              <a:buChar char="•"/>
            </a:pPr>
            <a:r>
              <a:rPr lang="en-CA" dirty="0">
                <a:solidFill>
                  <a:schemeClr val="accent2"/>
                </a:solidFill>
                <a:cs typeface="Arial"/>
              </a:rPr>
              <a:t>The values, respect and maintenance of tradition or beliefs</a:t>
            </a:r>
            <a:endParaRPr lang="en-CA" noProof="0" dirty="0">
              <a:solidFill>
                <a:schemeClr val="accent2"/>
              </a:solidFill>
              <a:cs typeface="Arial"/>
            </a:endParaRPr>
          </a:p>
          <a:p>
            <a:pPr marL="777240" lvl="1" indent="-457200">
              <a:buFont typeface="Courier New" panose="020B0604020202020204" pitchFamily="34" charset="0"/>
              <a:buChar char="o"/>
            </a:pPr>
            <a:endParaRPr lang="en-CA" noProof="0" dirty="0">
              <a:cs typeface="Arial" panose="020B0604020202020204"/>
            </a:endParaRPr>
          </a:p>
        </p:txBody>
      </p:sp>
      <p:sp>
        <p:nvSpPr>
          <p:cNvPr id="2" name="Espace réservé du texte 1">
            <a:extLst>
              <a:ext uri="{FF2B5EF4-FFF2-40B4-BE49-F238E27FC236}">
                <a16:creationId xmlns:a16="http://schemas.microsoft.com/office/drawing/2014/main" id="{EC2968C4-CE77-0C4C-1C7C-057A08996CFE}"/>
              </a:ext>
            </a:extLst>
          </p:cNvPr>
          <p:cNvSpPr>
            <a:spLocks noGrp="1"/>
          </p:cNvSpPr>
          <p:nvPr>
            <p:ph type="body" sz="quarter" idx="15"/>
          </p:nvPr>
        </p:nvSpPr>
        <p:spPr/>
        <p:txBody>
          <a:bodyPr/>
          <a:lstStyle/>
          <a:p>
            <a:r>
              <a:rPr lang="en-CA" noProof="0" dirty="0">
                <a:cs typeface="Arial"/>
              </a:rPr>
              <a:t>Definition of the concept</a:t>
            </a:r>
          </a:p>
        </p:txBody>
      </p:sp>
      <p:pic>
        <p:nvPicPr>
          <p:cNvPr id="8" name="Image 7" descr="Une image contenant habits, Visage humain, manche, sourire&#10;&#10;Description générée automatiquement">
            <a:extLst>
              <a:ext uri="{FF2B5EF4-FFF2-40B4-BE49-F238E27FC236}">
                <a16:creationId xmlns:a16="http://schemas.microsoft.com/office/drawing/2014/main" id="{7EAC496A-C52E-71AA-53A5-B73C6309339E}"/>
              </a:ext>
            </a:extLst>
          </p:cNvPr>
          <p:cNvPicPr>
            <a:picLocks noChangeAspect="1"/>
          </p:cNvPicPr>
          <p:nvPr/>
        </p:nvPicPr>
        <p:blipFill rotWithShape="1">
          <a:blip r:embed="rId3">
            <a:clrChange>
              <a:clrFrom>
                <a:srgbClr val="FFFFFF"/>
              </a:clrFrom>
              <a:clrTo>
                <a:srgbClr val="FFFFFF">
                  <a:alpha val="0"/>
                </a:srgbClr>
              </a:clrTo>
            </a:clrChange>
          </a:blip>
          <a:srcRect l="2994" t="15362" r="87090" b="13710"/>
          <a:stretch/>
        </p:blipFill>
        <p:spPr>
          <a:xfrm>
            <a:off x="9217057" y="915238"/>
            <a:ext cx="1706340" cy="2172916"/>
          </a:xfrm>
          <a:prstGeom prst="rect">
            <a:avLst/>
          </a:prstGeom>
        </p:spPr>
      </p:pic>
      <p:pic>
        <p:nvPicPr>
          <p:cNvPr id="4" name="Image 3" descr="Une image contenant habits, personne, Pantalons, debout&#10;&#10;Description générée automatiquement">
            <a:extLst>
              <a:ext uri="{FF2B5EF4-FFF2-40B4-BE49-F238E27FC236}">
                <a16:creationId xmlns:a16="http://schemas.microsoft.com/office/drawing/2014/main" id="{4FC13931-2309-2010-5BF7-4846D37DADF8}"/>
              </a:ext>
            </a:extLst>
          </p:cNvPr>
          <p:cNvPicPr>
            <a:picLocks noChangeAspect="1"/>
          </p:cNvPicPr>
          <p:nvPr/>
        </p:nvPicPr>
        <p:blipFill rotWithShape="1">
          <a:blip r:embed="rId4">
            <a:clrChange>
              <a:clrFrom>
                <a:srgbClr val="FFFFFF"/>
              </a:clrFrom>
              <a:clrTo>
                <a:srgbClr val="FFFFFF">
                  <a:alpha val="0"/>
                </a:srgbClr>
              </a:clrTo>
            </a:clrChange>
          </a:blip>
          <a:srcRect l="49436" t="51213" r="42148" b="25529"/>
          <a:stretch/>
        </p:blipFill>
        <p:spPr>
          <a:xfrm>
            <a:off x="10245832" y="827057"/>
            <a:ext cx="1364322" cy="2221437"/>
          </a:xfrm>
          <a:prstGeom prst="rect">
            <a:avLst/>
          </a:prstGeom>
        </p:spPr>
      </p:pic>
      <p:pic>
        <p:nvPicPr>
          <p:cNvPr id="13" name="Image 12" descr="Une image contenant dessin humoristique, habits, dessin, femme&#10;&#10;Description générée automatiquement">
            <a:extLst>
              <a:ext uri="{FF2B5EF4-FFF2-40B4-BE49-F238E27FC236}">
                <a16:creationId xmlns:a16="http://schemas.microsoft.com/office/drawing/2014/main" id="{B6966ECA-EEB2-0A60-3B92-FDE3C7450EAF}"/>
              </a:ext>
            </a:extLst>
          </p:cNvPr>
          <p:cNvPicPr>
            <a:picLocks noChangeAspect="1"/>
          </p:cNvPicPr>
          <p:nvPr/>
        </p:nvPicPr>
        <p:blipFill>
          <a:blip r:embed="rId5"/>
          <a:stretch>
            <a:fillRect/>
          </a:stretch>
        </p:blipFill>
        <p:spPr>
          <a:xfrm>
            <a:off x="7132661" y="2561199"/>
            <a:ext cx="1835024" cy="1989787"/>
          </a:xfrm>
          <a:prstGeom prst="rect">
            <a:avLst/>
          </a:prstGeom>
        </p:spPr>
      </p:pic>
      <p:pic>
        <p:nvPicPr>
          <p:cNvPr id="23" name="Image 22">
            <a:extLst>
              <a:ext uri="{FF2B5EF4-FFF2-40B4-BE49-F238E27FC236}">
                <a16:creationId xmlns:a16="http://schemas.microsoft.com/office/drawing/2014/main" id="{D50848B7-79C9-2DA2-1A51-9ACBCF352869}"/>
              </a:ext>
            </a:extLst>
          </p:cNvPr>
          <p:cNvPicPr>
            <a:picLocks noChangeAspect="1"/>
          </p:cNvPicPr>
          <p:nvPr/>
        </p:nvPicPr>
        <p:blipFill rotWithShape="1">
          <a:blip r:embed="rId6">
            <a:clrChange>
              <a:clrFrom>
                <a:srgbClr val="FFFFFF"/>
              </a:clrFrom>
              <a:clrTo>
                <a:srgbClr val="FFFFFF">
                  <a:alpha val="0"/>
                </a:srgbClr>
              </a:clrTo>
            </a:clrChange>
          </a:blip>
          <a:srcRect l="8482" t="17125" r="75033" b="40214"/>
          <a:stretch/>
        </p:blipFill>
        <p:spPr>
          <a:xfrm>
            <a:off x="9545135" y="3744533"/>
            <a:ext cx="1981634" cy="2189758"/>
          </a:xfrm>
          <a:prstGeom prst="rect">
            <a:avLst/>
          </a:prstGeom>
        </p:spPr>
      </p:pic>
    </p:spTree>
    <p:extLst>
      <p:ext uri="{BB962C8B-B14F-4D97-AF65-F5344CB8AC3E}">
        <p14:creationId xmlns:p14="http://schemas.microsoft.com/office/powerpoint/2010/main" val="305517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886968" y="851714"/>
            <a:ext cx="7877470" cy="856892"/>
          </a:xfrm>
        </p:spPr>
        <p:txBody>
          <a:bodyPr/>
          <a:lstStyle/>
          <a:p>
            <a:r>
              <a:rPr lang="en-CA" noProof="0" dirty="0">
                <a:solidFill>
                  <a:srgbClr val="333F48"/>
                </a:solidFill>
                <a:ea typeface="+mj-lt"/>
                <a:cs typeface="+mj-lt"/>
              </a:rPr>
              <a:t>Who can marry?</a:t>
            </a:r>
            <a:endParaRPr lang="en-CA" noProof="0" dirty="0">
              <a:solidFill>
                <a:srgbClr val="FF0000"/>
              </a:solidFill>
              <a:cs typeface="Arial" panose="020B0604020202020204"/>
            </a:endParaRPr>
          </a:p>
        </p:txBody>
      </p:sp>
      <p:sp>
        <p:nvSpPr>
          <p:cNvPr id="12" name="Espace réservé du texte 11">
            <a:extLst>
              <a:ext uri="{FF2B5EF4-FFF2-40B4-BE49-F238E27FC236}">
                <a16:creationId xmlns:a16="http://schemas.microsoft.com/office/drawing/2014/main" id="{073C5361-ADCE-4741-AA23-B080EC4F9EAF}"/>
              </a:ext>
            </a:extLst>
          </p:cNvPr>
          <p:cNvSpPr>
            <a:spLocks noGrp="1"/>
          </p:cNvSpPr>
          <p:nvPr>
            <p:ph type="body" sz="quarter" idx="14"/>
          </p:nvPr>
        </p:nvSpPr>
        <p:spPr>
          <a:xfrm>
            <a:off x="6096000" y="1916713"/>
            <a:ext cx="5802701" cy="4402347"/>
          </a:xfrm>
        </p:spPr>
        <p:txBody>
          <a:bodyPr vert="horz" lIns="0" tIns="0" rIns="0" bIns="0" rtlCol="0" anchor="t">
            <a:noAutofit/>
          </a:bodyPr>
          <a:lstStyle/>
          <a:p>
            <a:pPr marL="777240" lvl="1" indent="-457200">
              <a:buFont typeface="Arial" panose="020B0604020202020204" pitchFamily="34" charset="0"/>
              <a:buChar char="•"/>
            </a:pPr>
            <a:r>
              <a:rPr lang="en-CA" sz="3200" noProof="0" dirty="0">
                <a:solidFill>
                  <a:srgbClr val="333F48"/>
                </a:solidFill>
                <a:cs typeface="Arial"/>
              </a:rPr>
              <a:t>16 years old </a:t>
            </a:r>
            <a:r>
              <a:rPr lang="en-CA" sz="3200" dirty="0">
                <a:solidFill>
                  <a:srgbClr val="333F48"/>
                </a:solidFill>
                <a:cs typeface="Arial"/>
              </a:rPr>
              <a:t>or</a:t>
            </a:r>
            <a:r>
              <a:rPr lang="en-CA" sz="3200" noProof="0" dirty="0">
                <a:solidFill>
                  <a:srgbClr val="333F48"/>
                </a:solidFill>
                <a:cs typeface="Arial"/>
              </a:rPr>
              <a:t> over</a:t>
            </a:r>
            <a:endParaRPr lang="en-CA" noProof="0" dirty="0">
              <a:solidFill>
                <a:srgbClr val="212121"/>
              </a:solidFill>
              <a:cs typeface="Arial"/>
            </a:endParaRPr>
          </a:p>
          <a:p>
            <a:pPr marL="777240" lvl="1" indent="-457200">
              <a:buFont typeface="Arial" panose="020B0604020202020204" pitchFamily="34" charset="0"/>
              <a:buChar char="•"/>
            </a:pPr>
            <a:r>
              <a:rPr lang="en-CA" sz="3200" noProof="0" dirty="0">
                <a:solidFill>
                  <a:srgbClr val="333F48"/>
                </a:solidFill>
                <a:cs typeface="Arial"/>
              </a:rPr>
              <a:t>Be “free” from any bond</a:t>
            </a:r>
          </a:p>
          <a:p>
            <a:pPr marL="777240" lvl="1" indent="-457200">
              <a:buChar char="•"/>
            </a:pPr>
            <a:r>
              <a:rPr lang="en-CA" sz="3200" noProof="0" dirty="0">
                <a:solidFill>
                  <a:srgbClr val="333F48"/>
                </a:solidFill>
                <a:cs typeface="Arial"/>
              </a:rPr>
              <a:t>Two consenting and capable people</a:t>
            </a:r>
            <a:endParaRPr lang="en-CA" sz="3200" noProof="0" dirty="0">
              <a:solidFill>
                <a:schemeClr val="accent2"/>
              </a:solidFill>
              <a:cs typeface="Arial"/>
            </a:endParaRPr>
          </a:p>
          <a:p>
            <a:pPr marL="777240" lvl="1" indent="-457200">
              <a:buChar char="•"/>
            </a:pPr>
            <a:r>
              <a:rPr lang="en-CA" sz="3200" noProof="0" dirty="0">
                <a:solidFill>
                  <a:schemeClr val="accent2"/>
                </a:solidFill>
                <a:cs typeface="Arial"/>
              </a:rPr>
              <a:t>Regardless of sex</a:t>
            </a:r>
          </a:p>
          <a:p>
            <a:pPr marL="777240" lvl="1" indent="-457200">
              <a:buFont typeface="Arial"/>
              <a:buChar char="•"/>
            </a:pPr>
            <a:endParaRPr lang="en-CA" sz="3200" noProof="0" dirty="0">
              <a:solidFill>
                <a:srgbClr val="333F48"/>
              </a:solidFill>
              <a:cs typeface="Arial"/>
            </a:endParaRPr>
          </a:p>
          <a:p>
            <a:r>
              <a:rPr lang="en-CA" sz="3200" noProof="0" dirty="0">
                <a:solidFill>
                  <a:srgbClr val="333F48"/>
                </a:solidFill>
                <a:cs typeface="Arial"/>
              </a:rPr>
              <a:t> </a:t>
            </a:r>
          </a:p>
          <a:p>
            <a:pPr indent="0">
              <a:buFont typeface="Arial" panose="020B0604020202020204" pitchFamily="34" charset="0"/>
              <a:buNone/>
            </a:pPr>
            <a:endParaRPr lang="en-CA" sz="3200" noProof="0" dirty="0">
              <a:solidFill>
                <a:srgbClr val="333F48"/>
              </a:solidFill>
              <a:cs typeface="Arial"/>
            </a:endParaRPr>
          </a:p>
          <a:p>
            <a:endParaRPr lang="en-CA" sz="3200" noProof="0" dirty="0">
              <a:solidFill>
                <a:srgbClr val="333F48"/>
              </a:solidFill>
              <a:cs typeface="Arial"/>
            </a:endParaRPr>
          </a:p>
          <a:p>
            <a:endParaRPr lang="en-CA" sz="3200" noProof="0" dirty="0">
              <a:solidFill>
                <a:srgbClr val="333F48"/>
              </a:solidFill>
              <a:cs typeface="Arial"/>
            </a:endParaRPr>
          </a:p>
          <a:p>
            <a:endParaRPr lang="en-CA" sz="3200" noProof="0" dirty="0">
              <a:solidFill>
                <a:srgbClr val="333F48"/>
              </a:solidFill>
              <a:cs typeface="Arial"/>
            </a:endParaRPr>
          </a:p>
        </p:txBody>
      </p:sp>
      <p:sp>
        <p:nvSpPr>
          <p:cNvPr id="4" name="Espace réservé du texte 3">
            <a:extLst>
              <a:ext uri="{FF2B5EF4-FFF2-40B4-BE49-F238E27FC236}">
                <a16:creationId xmlns:a16="http://schemas.microsoft.com/office/drawing/2014/main" id="{4DBD0C86-7775-6CCD-25D2-E8A712F3FF3C}"/>
              </a:ext>
            </a:extLst>
          </p:cNvPr>
          <p:cNvSpPr>
            <a:spLocks noGrp="1"/>
          </p:cNvSpPr>
          <p:nvPr>
            <p:ph type="body" sz="quarter" idx="15"/>
          </p:nvPr>
        </p:nvSpPr>
        <p:spPr>
          <a:xfrm>
            <a:off x="886968" y="435789"/>
            <a:ext cx="5943600" cy="415925"/>
          </a:xfrm>
        </p:spPr>
        <p:txBody>
          <a:bodyPr/>
          <a:lstStyle/>
          <a:p>
            <a:r>
              <a:rPr lang="en-CA" dirty="0">
                <a:cs typeface="Arial"/>
              </a:rPr>
              <a:t>Marriage</a:t>
            </a:r>
            <a:endParaRPr lang="en-CA" noProof="0" dirty="0"/>
          </a:p>
        </p:txBody>
      </p:sp>
      <p:pic>
        <p:nvPicPr>
          <p:cNvPr id="3" name="Image 2" descr="Une image contenant dessin humoristique, clipart, illustration, habits&#10;&#10;Description générée automatiquement">
            <a:extLst>
              <a:ext uri="{FF2B5EF4-FFF2-40B4-BE49-F238E27FC236}">
                <a16:creationId xmlns:a16="http://schemas.microsoft.com/office/drawing/2014/main" id="{1D3F007C-244A-A1BE-3BA5-1B217E402581}"/>
              </a:ext>
            </a:extLst>
          </p:cNvPr>
          <p:cNvPicPr>
            <a:picLocks noChangeAspect="1"/>
          </p:cNvPicPr>
          <p:nvPr/>
        </p:nvPicPr>
        <p:blipFill rotWithShape="1">
          <a:blip r:embed="rId3">
            <a:clrChange>
              <a:clrFrom>
                <a:srgbClr val="FFFFFF"/>
              </a:clrFrom>
              <a:clrTo>
                <a:srgbClr val="FFFFFF">
                  <a:alpha val="0"/>
                </a:srgbClr>
              </a:clrTo>
            </a:clrChange>
          </a:blip>
          <a:srcRect l="35288" t="19439" r="51032" b="14897"/>
          <a:stretch/>
        </p:blipFill>
        <p:spPr>
          <a:xfrm>
            <a:off x="1088135" y="1786563"/>
            <a:ext cx="3959281" cy="5308425"/>
          </a:xfrm>
          <a:prstGeom prst="rect">
            <a:avLst/>
          </a:prstGeom>
        </p:spPr>
      </p:pic>
    </p:spTree>
    <p:extLst>
      <p:ext uri="{BB962C8B-B14F-4D97-AF65-F5344CB8AC3E}">
        <p14:creationId xmlns:p14="http://schemas.microsoft.com/office/powerpoint/2010/main" val="374940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éducaloi - Atelier 2021">
  <a:themeElements>
    <a:clrScheme name="éducaloi">
      <a:dk1>
        <a:srgbClr val="212121"/>
      </a:dk1>
      <a:lt1>
        <a:srgbClr val="FFFFFF"/>
      </a:lt1>
      <a:dk2>
        <a:srgbClr val="000000"/>
      </a:dk2>
      <a:lt2>
        <a:srgbClr val="EAEAEA"/>
      </a:lt2>
      <a:accent1>
        <a:srgbClr val="F6891F"/>
      </a:accent1>
      <a:accent2>
        <a:srgbClr val="333F48"/>
      </a:accent2>
      <a:accent3>
        <a:srgbClr val="C1C6C8"/>
      </a:accent3>
      <a:accent4>
        <a:srgbClr val="919191"/>
      </a:accent4>
      <a:accent5>
        <a:srgbClr val="C0C0C0"/>
      </a:accent5>
      <a:accent6>
        <a:srgbClr val="EAEAEA"/>
      </a:accent6>
      <a:hlink>
        <a:srgbClr val="212121"/>
      </a:hlink>
      <a:folHlink>
        <a:srgbClr val="7979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Modèle PPT Monde scolaire" ma:contentTypeID="0x0101004C945204A754204495478BFC577B170601006316C6FFED623F458193BF6E4E739AC0" ma:contentTypeVersion="3" ma:contentTypeDescription="" ma:contentTypeScope="" ma:versionID="a8e396c7c0dfd1007c88cd1ba97ec416">
  <xsd:schema xmlns:xsd="http://www.w3.org/2001/XMLSchema" xmlns:xs="http://www.w3.org/2001/XMLSchema" xmlns:p="http://schemas.microsoft.com/office/2006/metadata/properties" xmlns:ns2="8ee12ee5-159c-4bfa-a4d1-c6eb204610cd" xmlns:ns3="0b1dad71-e2b4-4bb3-a4a5-5785788cbbb7" targetNamespace="http://schemas.microsoft.com/office/2006/metadata/properties" ma:root="true" ma:fieldsID="5cc0cedfe0eea3e5f8d261d47225595f" ns2:_="" ns3:_="">
    <xsd:import namespace="8ee12ee5-159c-4bfa-a4d1-c6eb204610cd"/>
    <xsd:import namespace="0b1dad71-e2b4-4bb3-a4a5-5785788cbbb7"/>
    <xsd:element name="properties">
      <xsd:complexType>
        <xsd:sequence>
          <xsd:element name="documentManagement">
            <xsd:complexType>
              <xsd:all>
                <xsd:element ref="ns2:_dlc_DocId" minOccurs="0"/>
                <xsd:element ref="ns2:_dlc_DocIdUrl" minOccurs="0"/>
                <xsd:element ref="ns2:_dlc_DocIdPersistId"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12ee5-159c-4bfa-a4d1-c6eb204610cd" elementFormDefault="qualified">
    <xsd:import namespace="http://schemas.microsoft.com/office/2006/documentManagement/types"/>
    <xsd:import namespace="http://schemas.microsoft.com/office/infopath/2007/PartnerControls"/>
    <xsd:element name="_dlc_DocId" ma:index="8" nillable="true" ma:displayName="Valeur d’ID de document" ma:description="Valeur de l’ID de document affecté à cet élément." ma:indexed="true" ma:internalName="_dlc_DocId" ma:readOnly="true">
      <xsd:simpleType>
        <xsd:restriction base="dms:Text"/>
      </xsd:simpleType>
    </xsd:element>
    <xsd:element name="_dlc_DocIdUrl" ma:index="9"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2" nillable="true" ma:displayName="Taxonomy Catch All Column" ma:hidden="true" ma:list="{3dafb937-854e-411a-a98d-3f548e7b41d5}" ma:internalName="TaxCatchAll" ma:showField="CatchAllData" ma:web="8ee12ee5-159c-4bfa-a4d1-c6eb204610c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1dad71-e2b4-4bb3-a4a5-5785788cbbb7" elementFormDefault="qualified">
    <xsd:import namespace="http://schemas.microsoft.com/office/2006/documentManagement/types"/>
    <xsd:import namespace="http://schemas.microsoft.com/office/infopath/2007/PartnerControls"/>
    <xsd:element name="lcf76f155ced4ddcb4097134ff3c332f" ma:index="11" nillable="true" ma:displayName="Image Tags_0" ma:hidden="true" ma:internalName="lcf76f155ced4ddcb4097134ff3c332f">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8ee12ee5-159c-4bfa-a4d1-c6eb204610cd">EDUC-718269152-2048450</_dlc_DocId>
    <_dlc_DocIdUrl xmlns="8ee12ee5-159c-4bfa-a4d1-c6eb204610cd">
      <Url>https://educaloi.sharepoint.com/ms/_layouts/15/DocIdRedir.aspx?ID=EDUC-718269152-2048450</Url>
      <Description>EDUC-718269152-2048450</Description>
    </_dlc_DocIdUrl>
    <lcf76f155ced4ddcb4097134ff3c332f xmlns="0b1dad71-e2b4-4bb3-a4a5-5785788cbbb7" xsi:nil="true"/>
    <TaxCatchAll xmlns="8ee12ee5-159c-4bfa-a4d1-c6eb204610c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8484A96-C4CB-44B5-96EA-51A8863453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e12ee5-159c-4bfa-a4d1-c6eb204610cd"/>
    <ds:schemaRef ds:uri="0b1dad71-e2b4-4bb3-a4a5-5785788cbb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937B8FB-EB27-400B-9495-8EF1A31EAD1C}">
  <ds:schemaRefs>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http://purl.org/dc/terms/"/>
    <ds:schemaRef ds:uri="http://schemas.microsoft.com/office/2006/metadata/properties"/>
    <ds:schemaRef ds:uri="0b1dad71-e2b4-4bb3-a4a5-5785788cbbb7"/>
    <ds:schemaRef ds:uri="8ee12ee5-159c-4bfa-a4d1-c6eb204610cd"/>
    <ds:schemaRef ds:uri="http://www.w3.org/XML/1998/namespace"/>
    <ds:schemaRef ds:uri="http://purl.org/dc/elements/1.1/"/>
  </ds:schemaRefs>
</ds:datastoreItem>
</file>

<file path=customXml/itemProps3.xml><?xml version="1.0" encoding="utf-8"?>
<ds:datastoreItem xmlns:ds="http://schemas.openxmlformats.org/officeDocument/2006/customXml" ds:itemID="{A7DB8ED9-BD7A-4829-916A-CD4153AAA2B2}">
  <ds:schemaRefs>
    <ds:schemaRef ds:uri="http://schemas.microsoft.com/sharepoint/v3/contenttype/forms"/>
  </ds:schemaRefs>
</ds:datastoreItem>
</file>

<file path=customXml/itemProps4.xml><?xml version="1.0" encoding="utf-8"?>
<ds:datastoreItem xmlns:ds="http://schemas.openxmlformats.org/officeDocument/2006/customXml" ds:itemID="{192376A1-4D4A-4668-AD77-09FBE1D2F905}">
  <ds:schemaRefs>
    <ds:schemaRef ds:uri="http://schemas.microsoft.com/sharepoint/events"/>
  </ds:schemaRefs>
</ds:datastoreItem>
</file>

<file path=docMetadata/LabelInfo.xml><?xml version="1.0" encoding="utf-8"?>
<clbl:labelList xmlns:clbl="http://schemas.microsoft.com/office/2020/mipLabelMetadata">
  <clbl:label id="{14de1f37-1bdd-4a47-9c9f-50418b0dd2e9}" enabled="0" method="" siteId="{14de1f37-1bdd-4a47-9c9f-50418b0dd2e9}" removed="1"/>
</clbl:labelList>
</file>

<file path=docProps/app.xml><?xml version="1.0" encoding="utf-8"?>
<Properties xmlns="http://schemas.openxmlformats.org/officeDocument/2006/extended-properties" xmlns:vt="http://schemas.openxmlformats.org/officeDocument/2006/docPropsVTypes">
  <TotalTime>3199</TotalTime>
  <Words>8289</Words>
  <Application>Microsoft Office PowerPoint</Application>
  <PresentationFormat>Grand écran</PresentationFormat>
  <Paragraphs>806</Paragraphs>
  <Slides>40</Slides>
  <Notes>40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40</vt:i4>
      </vt:variant>
    </vt:vector>
  </HeadingPairs>
  <TitlesOfParts>
    <vt:vector size="49" baseType="lpstr">
      <vt:lpstr>Arial</vt:lpstr>
      <vt:lpstr>Arial,Sans-Serif</vt:lpstr>
      <vt:lpstr>Calibri</vt:lpstr>
      <vt:lpstr>Courier New</vt:lpstr>
      <vt:lpstr>Helvetica Light</vt:lpstr>
      <vt:lpstr>Police système</vt:lpstr>
      <vt:lpstr>Wingdings</vt:lpstr>
      <vt:lpstr>Wingdings,Sans-Serif</vt:lpstr>
      <vt:lpstr>éducaloi - Atelier 2021</vt:lpstr>
      <vt:lpstr>Présentation PowerPoint</vt:lpstr>
      <vt:lpstr>Objectives of the activity</vt:lpstr>
      <vt:lpstr>Présentation PowerPoint</vt:lpstr>
      <vt:lpstr>Today, two people of the same sex can get married in Quebec.</vt:lpstr>
      <vt:lpstr>Yet, this wasn’t always the case. </vt:lpstr>
      <vt:lpstr>What is marriage?</vt:lpstr>
      <vt:lpstr>What is marriage? </vt:lpstr>
      <vt:lpstr>Why get married? </vt:lpstr>
      <vt:lpstr>Who can marry?</vt:lpstr>
      <vt:lpstr>Do you know of other forms of union?</vt:lpstr>
      <vt:lpstr>Présentation PowerPoint</vt:lpstr>
      <vt:lpstr>The governments’ legislatures</vt:lpstr>
      <vt:lpstr>The division of powers</vt:lpstr>
      <vt:lpstr>Présentation PowerPoint</vt:lpstr>
      <vt:lpstr>Reconstructing the timeline</vt:lpstr>
      <vt:lpstr>Présentation PowerPoint</vt:lpstr>
      <vt:lpstr>Présentation PowerPoint</vt:lpstr>
      <vt:lpstr>Homosexuality is a crime</vt:lpstr>
      <vt:lpstr>1969: Homosexuality is decriminalized</vt:lpstr>
      <vt:lpstr>Présentation PowerPoint</vt:lpstr>
      <vt:lpstr>1977: Discrimination based on sexual orientation is prohibited in Quebec</vt:lpstr>
      <vt:lpstr>Canada adopts the Charter of Rights and Freedoms</vt:lpstr>
      <vt:lpstr>Egan takes the Canadian government to court</vt:lpstr>
      <vt:lpstr>Egan takes the Canadian government to court</vt:lpstr>
      <vt:lpstr>A seemingly contradictory decision</vt:lpstr>
      <vt:lpstr>Canada prohibits discrimination based on sexual orientation</vt:lpstr>
      <vt:lpstr>Présentation PowerPoint</vt:lpstr>
      <vt:lpstr>Quebec creates the civil union</vt:lpstr>
      <vt:lpstr>The law recognizes same-sex parents</vt:lpstr>
      <vt:lpstr>Another court case to gain the right to marry</vt:lpstr>
      <vt:lpstr>Hendricks takes Quebec to court</vt:lpstr>
      <vt:lpstr>Présentation PowerPoint</vt:lpstr>
      <vt:lpstr>The federal government introduces a bill</vt:lpstr>
      <vt:lpstr>Canada adopts the Civil Marriage Act</vt:lpstr>
      <vt:lpstr>Présentation PowerPoint</vt:lpstr>
      <vt:lpstr>Présentation PowerPoint</vt:lpstr>
      <vt:lpstr>Présentation PowerPoint</vt:lpstr>
      <vt:lpstr>Resources</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Sophie Le Bigot</dc:creator>
  <cp:lastModifiedBy>Julianne Chu</cp:lastModifiedBy>
  <cp:revision>97</cp:revision>
  <cp:lastPrinted>2025-10-24T18:32:46Z</cp:lastPrinted>
  <dcterms:created xsi:type="dcterms:W3CDTF">2021-02-22T16:21:34Z</dcterms:created>
  <dcterms:modified xsi:type="dcterms:W3CDTF">2025-12-22T20:23:14Z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0x0101004C945204A754204495478BFC577B170601006316C6FFED623F458193BF6E4E739AC0</vt:lpwstr>
  </property>
  <property fmtid="{D5CDD505-2E9C-101B-9397-08002B2CF9AE}" pid="3" name="MediaServiceImageTags">
    <vt:lpwstr/>
  </property>
  <property fmtid="{D5CDD505-2E9C-101B-9397-08002B2CF9AE}" pid="4" name="_dlc_DocIdItemGuid">
    <vt:lpwstr>92f13b22-06ed-44d5-b6ee-a95fa2811d89</vt:lpwstr>
  </property>
</Properties>
</file>