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84"/>
  </p:notesMasterIdLst>
  <p:sldIdLst>
    <p:sldId id="468" r:id="rId6"/>
    <p:sldId id="433" r:id="rId7"/>
    <p:sldId id="333" r:id="rId8"/>
    <p:sldId id="432" r:id="rId9"/>
    <p:sldId id="450" r:id="rId10"/>
    <p:sldId id="387" r:id="rId11"/>
    <p:sldId id="261" r:id="rId12"/>
    <p:sldId id="404" r:id="rId13"/>
    <p:sldId id="475" r:id="rId14"/>
    <p:sldId id="388" r:id="rId15"/>
    <p:sldId id="256" r:id="rId16"/>
    <p:sldId id="406" r:id="rId17"/>
    <p:sldId id="476" r:id="rId18"/>
    <p:sldId id="391" r:id="rId19"/>
    <p:sldId id="264" r:id="rId20"/>
    <p:sldId id="407" r:id="rId21"/>
    <p:sldId id="477" r:id="rId22"/>
    <p:sldId id="431" r:id="rId23"/>
    <p:sldId id="271" r:id="rId24"/>
    <p:sldId id="408" r:id="rId25"/>
    <p:sldId id="478" r:id="rId26"/>
    <p:sldId id="389" r:id="rId27"/>
    <p:sldId id="274" r:id="rId28"/>
    <p:sldId id="409" r:id="rId29"/>
    <p:sldId id="479" r:id="rId30"/>
    <p:sldId id="473" r:id="rId31"/>
    <p:sldId id="474" r:id="rId32"/>
    <p:sldId id="410" r:id="rId33"/>
    <p:sldId id="480" r:id="rId34"/>
    <p:sldId id="393" r:id="rId35"/>
    <p:sldId id="262" r:id="rId36"/>
    <p:sldId id="411" r:id="rId37"/>
    <p:sldId id="481" r:id="rId38"/>
    <p:sldId id="394" r:id="rId39"/>
    <p:sldId id="272" r:id="rId40"/>
    <p:sldId id="412" r:id="rId41"/>
    <p:sldId id="482" r:id="rId42"/>
    <p:sldId id="395" r:id="rId43"/>
    <p:sldId id="422" r:id="rId44"/>
    <p:sldId id="413" r:id="rId45"/>
    <p:sldId id="483" r:id="rId46"/>
    <p:sldId id="396" r:id="rId47"/>
    <p:sldId id="423" r:id="rId48"/>
    <p:sldId id="414" r:id="rId49"/>
    <p:sldId id="484" r:id="rId50"/>
    <p:sldId id="397" r:id="rId51"/>
    <p:sldId id="424" r:id="rId52"/>
    <p:sldId id="415" r:id="rId53"/>
    <p:sldId id="485" r:id="rId54"/>
    <p:sldId id="398" r:id="rId55"/>
    <p:sldId id="425" r:id="rId56"/>
    <p:sldId id="416" r:id="rId57"/>
    <p:sldId id="486" r:id="rId58"/>
    <p:sldId id="399" r:id="rId59"/>
    <p:sldId id="426" r:id="rId60"/>
    <p:sldId id="417" r:id="rId61"/>
    <p:sldId id="487" r:id="rId62"/>
    <p:sldId id="400" r:id="rId63"/>
    <p:sldId id="427" r:id="rId64"/>
    <p:sldId id="418" r:id="rId65"/>
    <p:sldId id="488" r:id="rId66"/>
    <p:sldId id="401" r:id="rId67"/>
    <p:sldId id="428" r:id="rId68"/>
    <p:sldId id="419" r:id="rId69"/>
    <p:sldId id="489" r:id="rId70"/>
    <p:sldId id="402" r:id="rId71"/>
    <p:sldId id="429" r:id="rId72"/>
    <p:sldId id="420" r:id="rId73"/>
    <p:sldId id="472" r:id="rId74"/>
    <p:sldId id="490" r:id="rId75"/>
    <p:sldId id="403" r:id="rId76"/>
    <p:sldId id="430" r:id="rId77"/>
    <p:sldId id="421" r:id="rId78"/>
    <p:sldId id="491" r:id="rId79"/>
    <p:sldId id="334" r:id="rId80"/>
    <p:sldId id="469" r:id="rId81"/>
    <p:sldId id="335" r:id="rId82"/>
    <p:sldId id="492" r:id="rId8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A02AD71-CD6F-4EAA-831B-ADB1254D04B0}">
          <p14:sldIdLst>
            <p14:sldId id="468"/>
            <p14:sldId id="433"/>
            <p14:sldId id="333"/>
            <p14:sldId id="432"/>
            <p14:sldId id="450"/>
          </p14:sldIdLst>
        </p14:section>
        <p14:section name="Hunting and fishing" id="{0CC4B7A0-598C-4DF2-8DB2-A0E22F0AFD7A}">
          <p14:sldIdLst>
            <p14:sldId id="387"/>
            <p14:sldId id="261"/>
            <p14:sldId id="404"/>
            <p14:sldId id="475"/>
          </p14:sldIdLst>
        </p14:section>
        <p14:section name="Going to school" id="{D39604F2-A97F-4A37-B52F-F9597D8B8884}">
          <p14:sldIdLst>
            <p14:sldId id="388"/>
            <p14:sldId id="256"/>
            <p14:sldId id="406"/>
            <p14:sldId id="476"/>
          </p14:sldIdLst>
        </p14:section>
        <p14:section name="Working and school" id="{1B1DD364-F890-4604-AF1A-1D34CD1B2F6A}">
          <p14:sldIdLst>
            <p14:sldId id="391"/>
            <p14:sldId id="264"/>
            <p14:sldId id="407"/>
            <p14:sldId id="477"/>
          </p14:sldIdLst>
        </p14:section>
        <p14:section name="Hitting in sports" id="{708AACA8-502C-4A78-990E-D35261A703B9}">
          <p14:sldIdLst>
            <p14:sldId id="431"/>
            <p14:sldId id="271"/>
            <p14:sldId id="408"/>
            <p14:sldId id="478"/>
          </p14:sldIdLst>
        </p14:section>
        <p14:section name="Voting and running for office" id="{D267A1A9-FC35-450D-A6BB-F02EED9B79CE}">
          <p14:sldIdLst>
            <p14:sldId id="389"/>
            <p14:sldId id="274"/>
            <p14:sldId id="409"/>
            <p14:sldId id="479"/>
          </p14:sldIdLst>
        </p14:section>
        <p14:section name="Photos on social media" id="{47BB0707-F9A9-4376-B4A4-ED5180F75026}">
          <p14:sldIdLst>
            <p14:sldId id="473"/>
            <p14:sldId id="474"/>
            <p14:sldId id="410"/>
            <p14:sldId id="480"/>
          </p14:sldIdLst>
        </p14:section>
        <p14:section name="Comments on social media" id="{BDA5D401-B27B-4820-9563-30B2C0E8C734}">
          <p14:sldIdLst>
            <p14:sldId id="393"/>
            <p14:sldId id="262"/>
            <p14:sldId id="411"/>
            <p14:sldId id="481"/>
          </p14:sldIdLst>
        </p14:section>
        <p14:section name="Crime in the community" id="{D1BC6986-2477-4AAE-A14B-A73AE22C59B3}">
          <p14:sldIdLst>
            <p14:sldId id="394"/>
            <p14:sldId id="272"/>
            <p14:sldId id="412"/>
            <p14:sldId id="482"/>
          </p14:sldIdLst>
        </p14:section>
        <p14:section name="Justice committee workers" id="{38FCB531-F783-4D82-8A3F-1E754BFBCDDC}">
          <p14:sldIdLst>
            <p14:sldId id="395"/>
            <p14:sldId id="422"/>
            <p14:sldId id="413"/>
            <p14:sldId id="483"/>
          </p14:sldIdLst>
        </p14:section>
        <p14:section name="Bullying" id="{8564D4A0-B296-4F9E-A960-071CE846236D}">
          <p14:sldIdLst>
            <p14:sldId id="396"/>
            <p14:sldId id="423"/>
            <p14:sldId id="414"/>
            <p14:sldId id="484"/>
          </p14:sldIdLst>
        </p14:section>
        <p14:section name="Drinking and driving" id="{C6D7AB4D-306B-496A-8651-7677A959F3C1}">
          <p14:sldIdLst>
            <p14:sldId id="397"/>
            <p14:sldId id="424"/>
            <p14:sldId id="415"/>
            <p14:sldId id="485"/>
          </p14:sldIdLst>
        </p14:section>
        <p14:section name="Using weed" id="{380DF01B-1AE9-4273-A3A6-AF66CA1DFDCD}">
          <p14:sldIdLst>
            <p14:sldId id="398"/>
            <p14:sldId id="425"/>
            <p14:sldId id="416"/>
            <p14:sldId id="486"/>
          </p14:sldIdLst>
        </p14:section>
        <p14:section name="Choosing where to live after parents separate" id="{B060716A-CA62-49FA-9D6D-C01FCB7A37B3}">
          <p14:sldIdLst>
            <p14:sldId id="399"/>
            <p14:sldId id="426"/>
            <p14:sldId id="417"/>
            <p14:sldId id="487"/>
          </p14:sldIdLst>
        </p14:section>
        <p14:section name="Parents using physical punishment" id="{019EE65C-2FD0-4160-AA24-A96D8CEBF210}">
          <p14:sldIdLst>
            <p14:sldId id="400"/>
            <p14:sldId id="427"/>
            <p14:sldId id="418"/>
            <p14:sldId id="488"/>
          </p14:sldIdLst>
        </p14:section>
        <p14:section name="Child protection services" id="{7213229C-D69D-4327-904E-3C443B1F2827}">
          <p14:sldIdLst>
            <p14:sldId id="401"/>
            <p14:sldId id="428"/>
            <p14:sldId id="419"/>
            <p14:sldId id="489"/>
          </p14:sldIdLst>
        </p14:section>
        <p14:section name="Age of consent for physical intimacy" id="{C6866E32-C94C-42D1-9C94-3D51D9A05264}">
          <p14:sldIdLst>
            <p14:sldId id="402"/>
            <p14:sldId id="429"/>
            <p14:sldId id="420"/>
            <p14:sldId id="472"/>
            <p14:sldId id="490"/>
          </p14:sldIdLst>
        </p14:section>
        <p14:section name="Sharing sexual pictures and videos" id="{618820F4-6582-47D3-889B-91F84BB3EF58}">
          <p14:sldIdLst>
            <p14:sldId id="403"/>
            <p14:sldId id="430"/>
            <p14:sldId id="421"/>
            <p14:sldId id="491"/>
          </p14:sldIdLst>
        </p14:section>
        <p14:section name="Conclusion" id="{53216CE4-315C-46B9-9E76-5572337B14F5}">
          <p14:sldIdLst>
            <p14:sldId id="334"/>
            <p14:sldId id="469"/>
            <p14:sldId id="335"/>
            <p14:sldId id="4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29E431A-BDED-0C8C-955C-D7547D4B81C0}" name="Rebecca Schur" initials="RS" userId="S::rebecca.schur@educaloi.qc.ca::b0631657-2b5c-4d87-ae78-d388ee36552a" providerId="AD"/>
  <p188:author id="{29167D29-987C-2F25-C921-6E3A3CC2619D}" name="Megan Hébert-Lefebvre" initials="MH" userId="d122b9c9a8ea4a79" providerId="Windows Live"/>
  <p188:author id="{57F428A2-6993-16F3-4FCD-426E22BF0C46}" name="Marie-Maude R. Beauvais" initials="MR" userId="S::marie-maude.r.beauvais@educaloi.qc.ca::21344f0b-6930-43c6-9bc0-e8569753fe62" providerId="AD"/>
  <p188:author id="{5213BBAD-8C2B-8EB6-3D3E-AC15D3FF1025}" name="Julianne Chu" initials="JC" userId="S::julianne.chu@educaloi.qc.ca::e8f7f30b-d745-4019-beff-dc20084e4c5d" providerId="AD"/>
  <p188:author id="{F19697E4-C673-4C25-85A7-649E01A1A598}" name="emma peress" initials="ep" userId="S::emma.peress@educaloi.qc.ca::1d5d27be-1240-462d-83a7-76f300ce6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ACE"/>
    <a:srgbClr val="F6891F"/>
    <a:srgbClr val="333F48"/>
    <a:srgbClr val="09ADBF"/>
    <a:srgbClr val="C2C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889" autoAdjust="0"/>
  </p:normalViewPr>
  <p:slideViewPr>
    <p:cSldViewPr snapToGrid="0">
      <p:cViewPr varScale="1">
        <p:scale>
          <a:sx n="52" d="100"/>
          <a:sy n="52" d="100"/>
        </p:scale>
        <p:origin x="40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B19CF-44FB-4B80-B079-CC6B9D75BB27}" type="datetimeFigureOut">
              <a:rPr lang="fr-CA" smtClean="0"/>
              <a:t>2026-03-27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FC95C-4B18-4270-8A71-69930A0CC8C1}" type="slidenum">
              <a:rPr lang="fr-CA" smtClean="0"/>
              <a:t>‹n°›</a:t>
            </a:fld>
            <a:endParaRPr lang="fr-CA"/>
          </a:p>
        </p:txBody>
      </p:sp>
    </p:spTree>
    <p:extLst>
      <p:ext uri="{BB962C8B-B14F-4D97-AF65-F5344CB8AC3E}">
        <p14:creationId xmlns:p14="http://schemas.microsoft.com/office/powerpoint/2010/main" val="2075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teljeunes.com/hom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doctrine.caij.qc.ca/collection-de-droit/2023/4/c-90e302d1-1bf4-823d-d0e2-d2b153db7507/"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spcAft>
                <a:spcPts val="800"/>
              </a:spcAft>
            </a:pPr>
            <a:r>
              <a:rPr lang="en-CA" sz="1200" dirty="0">
                <a:effectLst/>
                <a:latin typeface="Arial" panose="020B0604020202020204" pitchFamily="34" charset="0"/>
                <a:ea typeface="Arial" panose="020B0604020202020204" pitchFamily="34" charset="0"/>
                <a:cs typeface="Arial" panose="020B0604020202020204" pitchFamily="34" charset="0"/>
              </a:rPr>
              <a:t>ABOUT ÉDUCALOI</a:t>
            </a:r>
          </a:p>
          <a:p>
            <a:pPr>
              <a:lnSpc>
                <a:spcPct val="150000"/>
              </a:lnSpc>
              <a:spcAft>
                <a:spcPts val="800"/>
              </a:spcAft>
            </a:pPr>
            <a:r>
              <a:rPr lang="en-CA" sz="1200" dirty="0">
                <a:effectLst/>
                <a:latin typeface="Arial" panose="020B0604020202020204" pitchFamily="34" charset="0"/>
                <a:ea typeface="Arial" panose="020B0604020202020204" pitchFamily="34" charset="0"/>
                <a:cs typeface="Arial" panose="020B0604020202020204" pitchFamily="34" charset="0"/>
              </a:rPr>
              <a:t>Éducaloi is a neutral and independent organization with a recognized expertise in legal education and clear legal communication. Its mission is to explain the law to the population of Quebec in everyday language and to enhance their legal competencies.</a:t>
            </a:r>
            <a:endParaRPr lang="en-CA" sz="1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CA" sz="1200" dirty="0">
                <a:effectLst/>
                <a:latin typeface="Arial" panose="020B0604020202020204" pitchFamily="34" charset="0"/>
                <a:ea typeface="Arial" panose="020B0604020202020204" pitchFamily="34" charset="0"/>
                <a:cs typeface="Arial" panose="020B0604020202020204" pitchFamily="34" charset="0"/>
              </a:rPr>
              <a:t> </a:t>
            </a:r>
            <a:endParaRPr lang="en-CA" sz="1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CA" sz="1200" dirty="0">
                <a:effectLst/>
                <a:latin typeface="Arial" panose="020B0604020202020204" pitchFamily="34" charset="0"/>
                <a:ea typeface="Arial" panose="020B0604020202020204" pitchFamily="34" charset="0"/>
                <a:cs typeface="Arial" panose="020B0604020202020204" pitchFamily="34" charset="0"/>
              </a:rPr>
              <a:t>ACKNOWLEDGEMENTS</a:t>
            </a:r>
            <a:endParaRPr lang="en-CA" sz="1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CA" sz="1200" dirty="0">
                <a:effectLst/>
                <a:latin typeface="Arial" panose="020B0604020202020204" pitchFamily="34" charset="0"/>
                <a:ea typeface="Arial" panose="020B0604020202020204" pitchFamily="34" charset="0"/>
                <a:cs typeface="Arial" panose="020B0604020202020204" pitchFamily="34" charset="0"/>
              </a:rPr>
              <a:t>This PowerPoint presentation was designed for volunteer legal professionals interested in facilitating the </a:t>
            </a:r>
            <a:r>
              <a:rPr lang="en-CA" sz="1200" i="1" dirty="0">
                <a:effectLst/>
                <a:latin typeface="Arial" panose="020B0604020202020204" pitchFamily="34" charset="0"/>
                <a:ea typeface="Arial" panose="020B0604020202020204" pitchFamily="34" charset="0"/>
                <a:cs typeface="Arial" panose="020B0604020202020204" pitchFamily="34" charset="0"/>
              </a:rPr>
              <a:t>Have Your Say! </a:t>
            </a:r>
            <a:r>
              <a:rPr lang="en-CA" sz="1200" i="0" dirty="0">
                <a:effectLst/>
                <a:latin typeface="Arial" panose="020B0604020202020204" pitchFamily="34" charset="0"/>
                <a:ea typeface="Arial" panose="020B0604020202020204" pitchFamily="34" charset="0"/>
                <a:cs typeface="Arial" panose="020B0604020202020204" pitchFamily="34" charset="0"/>
              </a:rPr>
              <a:t>workshop</a:t>
            </a:r>
            <a:r>
              <a:rPr lang="en-CA" sz="1200" dirty="0">
                <a:effectLst/>
                <a:latin typeface="Arial" panose="020B0604020202020204" pitchFamily="34" charset="0"/>
                <a:ea typeface="Arial" panose="020B0604020202020204" pitchFamily="34" charset="0"/>
                <a:cs typeface="Arial" panose="020B0604020202020204" pitchFamily="34" charset="0"/>
              </a:rPr>
              <a:t>, a learning experience designed for schools in Inuit communities in Nunavik. Éducaloi thanks school personnel at </a:t>
            </a:r>
            <a:r>
              <a:rPr lang="en-CA" sz="1200" dirty="0" err="1">
                <a:effectLst/>
                <a:latin typeface="Arial" panose="020B0604020202020204" pitchFamily="34" charset="0"/>
                <a:ea typeface="Arial" panose="020B0604020202020204" pitchFamily="34" charset="0"/>
                <a:cs typeface="Arial" panose="020B0604020202020204" pitchFamily="34" charset="0"/>
              </a:rPr>
              <a:t>Ulluriaq</a:t>
            </a:r>
            <a:r>
              <a:rPr lang="en-CA" sz="1200" dirty="0">
                <a:effectLst/>
                <a:latin typeface="Arial" panose="020B0604020202020204" pitchFamily="34" charset="0"/>
                <a:ea typeface="Arial" panose="020B0604020202020204" pitchFamily="34" charset="0"/>
                <a:cs typeface="Arial" panose="020B0604020202020204" pitchFamily="34" charset="0"/>
              </a:rPr>
              <a:t> School in Kangiqsualujjuaq for their ongoing support, discussions and comments during the creation of this learning experience. Éducaloi thanks </a:t>
            </a:r>
            <a:r>
              <a:rPr lang="en-CA" sz="1200" dirty="0" err="1">
                <a:effectLst/>
                <a:latin typeface="Arial" panose="020B0604020202020204" pitchFamily="34" charset="0"/>
                <a:ea typeface="Arial" panose="020B0604020202020204" pitchFamily="34" charset="0"/>
                <a:cs typeface="Arial" panose="020B0604020202020204" pitchFamily="34" charset="0"/>
              </a:rPr>
              <a:t>Ulluriaq</a:t>
            </a:r>
            <a:r>
              <a:rPr lang="en-CA" sz="1200" dirty="0">
                <a:effectLst/>
                <a:latin typeface="Arial" panose="020B0604020202020204" pitchFamily="34" charset="0"/>
                <a:ea typeface="Arial" panose="020B0604020202020204" pitchFamily="34" charset="0"/>
                <a:cs typeface="Arial" panose="020B0604020202020204" pitchFamily="34" charset="0"/>
              </a:rPr>
              <a:t> School students for their participation in a week of activities that inspired the activities in this learning experience. Finally, Éducaloi also thanks Justice Pro Bono for their collaboration and support on this project.</a:t>
            </a:r>
            <a:endParaRPr lang="en-CA"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a:t>
            </a:fld>
            <a:endParaRPr lang="fr-CA"/>
          </a:p>
        </p:txBody>
      </p:sp>
    </p:spTree>
    <p:extLst>
      <p:ext uri="{BB962C8B-B14F-4D97-AF65-F5344CB8AC3E}">
        <p14:creationId xmlns:p14="http://schemas.microsoft.com/office/powerpoint/2010/main" val="272350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10</a:t>
            </a:fld>
            <a:endParaRPr lang="fr-CA"/>
          </a:p>
        </p:txBody>
      </p:sp>
    </p:spTree>
    <p:extLst>
      <p:ext uri="{BB962C8B-B14F-4D97-AF65-F5344CB8AC3E}">
        <p14:creationId xmlns:p14="http://schemas.microsoft.com/office/powerpoint/2010/main" val="287738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11</a:t>
            </a:fld>
            <a:endParaRPr lang="fr-CA"/>
          </a:p>
        </p:txBody>
      </p:sp>
    </p:spTree>
    <p:extLst>
      <p:ext uri="{BB962C8B-B14F-4D97-AF65-F5344CB8AC3E}">
        <p14:creationId xmlns:p14="http://schemas.microsoft.com/office/powerpoint/2010/main" val="3820321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some additional information if you have time.</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IDEAS FOR ADDITIONAL INFORMATION TO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Exceptions = People don’t have to go to school if they go to home school, have health problems or a disability, have been expelled, live too far away and don’t have access to free transportation, or if they need to work to support their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When you go to school, you learn knowledge and skills. Some jobs might require a certain level of schooling.</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What’s next if you graduate with your high school diploma? You can participate in the </a:t>
            </a:r>
            <a:r>
              <a:rPr lang="en-CA" sz="1200" b="0" i="0" noProof="0" dirty="0">
                <a:solidFill>
                  <a:srgbClr val="4F5C69"/>
                </a:solidFill>
                <a:effectLst/>
                <a:latin typeface="Arial" panose="020B0604020202020204" pitchFamily="34" charset="0"/>
                <a:cs typeface="Arial" panose="020B0604020202020204" pitchFamily="34" charset="0"/>
              </a:rPr>
              <a:t>Nunavik </a:t>
            </a:r>
            <a:r>
              <a:rPr lang="en-CA" sz="1200" b="0" i="0" noProof="0" dirty="0" err="1">
                <a:solidFill>
                  <a:srgbClr val="4F5C69"/>
                </a:solidFill>
                <a:effectLst/>
                <a:latin typeface="Arial" panose="020B0604020202020204" pitchFamily="34" charset="0"/>
                <a:cs typeface="Arial" panose="020B0604020202020204" pitchFamily="34" charset="0"/>
              </a:rPr>
              <a:t>Sivunitsavut</a:t>
            </a:r>
            <a:r>
              <a:rPr lang="en-CA" sz="1200" b="0" i="0" noProof="0" dirty="0">
                <a:solidFill>
                  <a:srgbClr val="4F5C69"/>
                </a:solidFill>
                <a:effectLst/>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rPr>
              <a:t>(NS) program if you’re a beneficiary of the James Bay Agreement or go to CÉGEP.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The Kativik School Board offers funding for post-secondary education.</a:t>
            </a:r>
          </a:p>
          <a:p>
            <a:pPr marL="171450" indent="-171450">
              <a:buFont typeface="Arial" panose="020B0604020202020204" pitchFamily="34" charset="0"/>
              <a:buChar char="•"/>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SOURCES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Education Act</a:t>
            </a:r>
            <a:r>
              <a:rPr lang="en-CA" sz="1200" b="0" i="0" noProof="0" dirty="0">
                <a:solidFill>
                  <a:srgbClr val="212529"/>
                </a:solidFill>
                <a:effectLst/>
                <a:latin typeface="Arial" panose="020B0604020202020204" pitchFamily="34" charset="0"/>
                <a:cs typeface="Arial" panose="020B0604020202020204" pitchFamily="34" charset="0"/>
              </a:rPr>
              <a:t>, CQLR c I-13.3, s 722.</a:t>
            </a:r>
            <a:endParaRPr lang="en-CA" sz="1200" b="0" i="1" noProof="0" dirty="0">
              <a:solidFill>
                <a:srgbClr val="212529"/>
              </a:solidFill>
              <a:effectLst/>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The Education Act for Cree, Inuit and Naskapi Native Persons</a:t>
            </a:r>
            <a:r>
              <a:rPr lang="en-CA" sz="1200" b="0" i="0" noProof="0" dirty="0">
                <a:solidFill>
                  <a:srgbClr val="212529"/>
                </a:solidFill>
                <a:effectLst/>
                <a:latin typeface="Arial" panose="020B0604020202020204" pitchFamily="34" charset="0"/>
                <a:cs typeface="Arial" panose="020B0604020202020204" pitchFamily="34" charset="0"/>
              </a:rPr>
              <a:t>, CQLR c I-14</a:t>
            </a:r>
            <a:r>
              <a:rPr lang="en-CA" sz="1200" noProof="0" dirty="0">
                <a:effectLst/>
                <a:latin typeface="Arial" panose="020B0604020202020204" pitchFamily="34" charset="0"/>
                <a:ea typeface="Calibri" panose="020F0502020204030204" pitchFamily="34" charset="0"/>
                <a:cs typeface="Arial" panose="020B0604020202020204" pitchFamily="34" charset="0"/>
              </a:rPr>
              <a:t>, ss 256 to 260, 604, 679.</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College Education Regulations</a:t>
            </a:r>
            <a:r>
              <a:rPr lang="en-CA" sz="1200" b="0" i="0" noProof="0" dirty="0">
                <a:solidFill>
                  <a:srgbClr val="212529"/>
                </a:solidFill>
                <a:effectLst/>
                <a:latin typeface="Arial" panose="020B0604020202020204" pitchFamily="34" charset="0"/>
                <a:cs typeface="Arial" panose="020B0604020202020204" pitchFamily="34" charset="0"/>
              </a:rPr>
              <a:t>, CQLR c C-29, r 4, s 2 ; </a:t>
            </a:r>
            <a:r>
              <a:rPr lang="en-CA" sz="1200" b="0" i="1" noProof="0" dirty="0">
                <a:solidFill>
                  <a:srgbClr val="212529"/>
                </a:solidFill>
                <a:effectLst/>
                <a:latin typeface="Arial" panose="020B0604020202020204" pitchFamily="34" charset="0"/>
                <a:cs typeface="Arial" panose="020B0604020202020204" pitchFamily="34" charset="0"/>
              </a:rPr>
              <a:t>General and Vocational Colleges Act</a:t>
            </a:r>
            <a:r>
              <a:rPr lang="en-CA" sz="1200" b="0" i="0" noProof="0" dirty="0">
                <a:solidFill>
                  <a:srgbClr val="212529"/>
                </a:solidFill>
                <a:effectLst/>
                <a:latin typeface="Arial" panose="020B0604020202020204" pitchFamily="34" charset="0"/>
                <a:cs typeface="Arial" panose="020B0604020202020204" pitchFamily="34" charset="0"/>
              </a:rPr>
              <a:t>, CQLR c C-29, ss 18 and 19, al 1, para e.</a:t>
            </a:r>
            <a:endParaRPr lang="en-CA" sz="1200" b="0" i="0" noProof="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Nunavik </a:t>
            </a:r>
            <a:r>
              <a:rPr lang="en-CA" sz="1200" noProof="0" dirty="0" err="1">
                <a:latin typeface="Arial" panose="020B0604020202020204" pitchFamily="34" charset="0"/>
                <a:cs typeface="Arial" panose="020B0604020202020204" pitchFamily="34" charset="0"/>
              </a:rPr>
              <a:t>Sivunitsavut</a:t>
            </a:r>
            <a:r>
              <a:rPr lang="en-CA" sz="1200" noProof="0" dirty="0">
                <a:latin typeface="Arial" panose="020B0604020202020204" pitchFamily="34" charset="0"/>
                <a:cs typeface="Arial" panose="020B0604020202020204" pitchFamily="34" charset="0"/>
              </a:rPr>
              <a:t>, « Future Students » (accessed on April 18, 2024), https://sivunitsavut.ca/future-students/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Kativik </a:t>
            </a:r>
            <a:r>
              <a:rPr lang="en-CA" sz="1200" noProof="0" dirty="0" err="1">
                <a:latin typeface="Arial" panose="020B0604020202020204" pitchFamily="34" charset="0"/>
                <a:cs typeface="Arial" panose="020B0604020202020204" pitchFamily="34" charset="0"/>
              </a:rPr>
              <a:t>Ilisarniliriniq</a:t>
            </a:r>
            <a:r>
              <a:rPr lang="en-CA" sz="1200" noProof="0" dirty="0">
                <a:latin typeface="Arial" panose="020B0604020202020204" pitchFamily="34" charset="0"/>
                <a:cs typeface="Arial" panose="020B0604020202020204" pitchFamily="34" charset="0"/>
              </a:rPr>
              <a:t>, « </a:t>
            </a:r>
            <a:r>
              <a:rPr lang="en-CA" sz="1200" i="0" noProof="0" dirty="0">
                <a:latin typeface="Arial" panose="020B0604020202020204" pitchFamily="34" charset="0"/>
                <a:cs typeface="Arial" panose="020B0604020202020204" pitchFamily="34" charset="0"/>
              </a:rPr>
              <a:t>Policy on Post-secondary Education Sponsorship Program”</a:t>
            </a:r>
            <a:r>
              <a:rPr lang="en-CA" sz="1200" i="1"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rPr>
              <a:t>CC 2016/2017-48, CC 2019/2020-08, CC 2019/2020-85, CC 2020/2021-53, CC 2021/2022-51 and CC 2021/2022-78, https://www.kativik.qc.ca/wp-content/uploads/2021/09/SP-01-Post-Secondary-Education_Sponsorship-Program_E_2022-10.pdf</a:t>
            </a:r>
            <a:endParaRPr lang="en-CA" sz="1200" i="1"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12</a:t>
            </a:fld>
            <a:endParaRPr lang="fr-CA"/>
          </a:p>
        </p:txBody>
      </p:sp>
    </p:spTree>
    <p:extLst>
      <p:ext uri="{BB962C8B-B14F-4D97-AF65-F5344CB8AC3E}">
        <p14:creationId xmlns:p14="http://schemas.microsoft.com/office/powerpoint/2010/main" val="137510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like or not like about going to school?</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the age 15? Should it be younger or older?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Should it be a free choice at any age?</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13</a:t>
            </a:fld>
            <a:endParaRPr lang="fr-CA"/>
          </a:p>
        </p:txBody>
      </p:sp>
    </p:spTree>
    <p:extLst>
      <p:ext uri="{BB962C8B-B14F-4D97-AF65-F5344CB8AC3E}">
        <p14:creationId xmlns:p14="http://schemas.microsoft.com/office/powerpoint/2010/main" val="115065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14</a:t>
            </a:fld>
            <a:endParaRPr lang="fr-CA"/>
          </a:p>
        </p:txBody>
      </p:sp>
    </p:spTree>
    <p:extLst>
      <p:ext uri="{BB962C8B-B14F-4D97-AF65-F5344CB8AC3E}">
        <p14:creationId xmlns:p14="http://schemas.microsoft.com/office/powerpoint/2010/main" val="390895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0E8C5-FE0B-6771-3A07-1831DE8575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5C3C8A-7DC0-CA73-F40F-2F1E22CD53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70344A-70A1-180B-80AB-FA2FA6B8A3E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10200BE-F8BD-2DCA-579F-2FBADD18CDF9}"/>
              </a:ext>
            </a:extLst>
          </p:cNvPr>
          <p:cNvSpPr>
            <a:spLocks noGrp="1"/>
          </p:cNvSpPr>
          <p:nvPr>
            <p:ph type="sldNum" sz="quarter" idx="5"/>
          </p:nvPr>
        </p:nvSpPr>
        <p:spPr/>
        <p:txBody>
          <a:bodyPr/>
          <a:lstStyle/>
          <a:p>
            <a:fld id="{E13FC95C-4B18-4270-8A71-69930A0CC8C1}" type="slidenum">
              <a:rPr lang="fr-CA" smtClean="0"/>
              <a:t>15</a:t>
            </a:fld>
            <a:endParaRPr lang="fr-CA"/>
          </a:p>
        </p:txBody>
      </p:sp>
    </p:spTree>
    <p:extLst>
      <p:ext uri="{BB962C8B-B14F-4D97-AF65-F5344CB8AC3E}">
        <p14:creationId xmlns:p14="http://schemas.microsoft.com/office/powerpoint/2010/main" val="508312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some additional information if you have time.</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Students must be 14 or older to work most jobs.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Students under 14 can work some jobs, like being a babysitter or working at a small family business owned by one of their parents.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Until the end of the school year when a student turns 15, school usually has to come before work. </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Students can’t work during school hours unless they need to support their family.</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SOURCES</a:t>
            </a:r>
          </a:p>
          <a:p>
            <a:pPr marL="285750" indent="-285750" algn="l" rtl="0" fontAlgn="base">
              <a:buFont typeface="Arial" panose="020B0604020202020204" pitchFamily="34" charset="0"/>
              <a:buChar char="•"/>
            </a:pPr>
            <a:r>
              <a:rPr lang="en-CA" sz="1200" b="0" i="1" u="none" strike="noStrike" noProof="0" dirty="0">
                <a:solidFill>
                  <a:srgbClr val="000000"/>
                </a:solidFill>
                <a:effectLst/>
                <a:latin typeface="Arial" panose="020B0604020202020204" pitchFamily="34" charset="0"/>
                <a:cs typeface="Arial" panose="020B0604020202020204" pitchFamily="34" charset="0"/>
              </a:rPr>
              <a:t>Act respecting labour standards</a:t>
            </a:r>
            <a:r>
              <a:rPr lang="en-CA" sz="1200" b="0" i="0" u="none" strike="noStrike" noProof="0" dirty="0">
                <a:solidFill>
                  <a:srgbClr val="000000"/>
                </a:solidFill>
                <a:effectLst/>
                <a:latin typeface="Arial" panose="020B0604020202020204" pitchFamily="34" charset="0"/>
                <a:cs typeface="Arial" panose="020B0604020202020204" pitchFamily="34" charset="0"/>
              </a:rPr>
              <a:t>, CQLR c N-1.1, ss 84.2-84.7.</a:t>
            </a:r>
            <a:r>
              <a:rPr lang="en-CA" sz="1200" b="0" i="0" noProof="0" dirty="0">
                <a:solidFill>
                  <a:srgbClr val="444444"/>
                </a:solidFill>
                <a:effectLst/>
                <a:latin typeface="Arial" panose="020B0604020202020204" pitchFamily="34" charset="0"/>
                <a:cs typeface="Arial" panose="020B0604020202020204" pitchFamily="34" charset="0"/>
              </a:rPr>
              <a:t>​</a:t>
            </a:r>
            <a:endParaRPr lang="en-CA" sz="1200" b="0" i="0" u="none" strike="noStrike" noProof="0" dirty="0">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CA" sz="1200" b="0" i="1" u="none" strike="noStrike" noProof="0" dirty="0">
                <a:solidFill>
                  <a:srgbClr val="000000"/>
                </a:solidFill>
                <a:effectLst/>
                <a:latin typeface="Arial" panose="020B0604020202020204" pitchFamily="34" charset="0"/>
                <a:cs typeface="Arial" panose="020B0604020202020204" pitchFamily="34" charset="0"/>
              </a:rPr>
              <a:t>Regulation respecting labour standards</a:t>
            </a:r>
            <a:r>
              <a:rPr lang="en-CA" sz="1200" b="0" i="0" u="none" strike="noStrike" noProof="0" dirty="0">
                <a:solidFill>
                  <a:srgbClr val="000000"/>
                </a:solidFill>
                <a:effectLst/>
                <a:latin typeface="Arial" panose="020B0604020202020204" pitchFamily="34" charset="0"/>
                <a:cs typeface="Arial" panose="020B0604020202020204" pitchFamily="34" charset="0"/>
              </a:rPr>
              <a:t>, ss 35.0.3., 35.1, 35.2.</a:t>
            </a:r>
            <a:r>
              <a:rPr lang="en-CA" sz="1200" b="0" i="0" noProof="0" dirty="0">
                <a:solidFill>
                  <a:srgbClr val="444444"/>
                </a:solidFill>
                <a:effectLst/>
                <a:latin typeface="Arial" panose="020B0604020202020204" pitchFamily="34" charset="0"/>
                <a:cs typeface="Arial" panose="020B0604020202020204" pitchFamily="34" charset="0"/>
              </a:rPr>
              <a:t>​</a:t>
            </a:r>
            <a:endParaRPr lang="en-CA" sz="1200" b="0" i="1" noProof="0" dirty="0">
              <a:solidFill>
                <a:srgbClr val="212529"/>
              </a:solidFill>
              <a:effectLst/>
              <a:latin typeface="Arial" panose="020B0604020202020204" pitchFamily="34" charset="0"/>
              <a:cs typeface="Arial" panose="020B0604020202020204" pitchFamily="34" charset="0"/>
            </a:endParaRPr>
          </a:p>
          <a:p>
            <a:pPr marL="280035" marR="0" lvl="0" indent="-280035" algn="l" defTabSz="914400" rtl="0" eaLnBrk="1" fontAlgn="auto" latinLnBrk="0" hangingPunct="1">
              <a:lnSpc>
                <a:spcPct val="100000"/>
              </a:lnSpc>
              <a:spcBef>
                <a:spcPct val="0"/>
              </a:spcBef>
              <a:spcAft>
                <a:spcPct val="0"/>
              </a:spcAft>
              <a:buClrTx/>
              <a:buSzTx/>
              <a:buFont typeface="Arial"/>
              <a:buChar char="•"/>
              <a:tabLst/>
              <a:defRPr/>
            </a:pPr>
            <a:r>
              <a:rPr lang="en-CA" sz="1200" b="0" i="1" noProof="0" dirty="0">
                <a:solidFill>
                  <a:srgbClr val="212529"/>
                </a:solidFill>
                <a:effectLst/>
                <a:latin typeface="Arial" panose="020B0604020202020204" pitchFamily="34" charset="0"/>
                <a:cs typeface="Arial" panose="020B0604020202020204" pitchFamily="34" charset="0"/>
              </a:rPr>
              <a:t>Education Act</a:t>
            </a:r>
            <a:r>
              <a:rPr lang="en-CA" sz="1200" b="0" i="0" noProof="0" dirty="0">
                <a:solidFill>
                  <a:srgbClr val="212529"/>
                </a:solidFill>
                <a:effectLst/>
                <a:latin typeface="Arial" panose="020B0604020202020204" pitchFamily="34" charset="0"/>
                <a:cs typeface="Arial" panose="020B0604020202020204" pitchFamily="34" charset="0"/>
              </a:rPr>
              <a:t>, CQLR c I-13.3, s 722.</a:t>
            </a:r>
            <a:endParaRPr lang="en-CA" sz="1200" b="0" i="1" noProof="0" dirty="0">
              <a:solidFill>
                <a:srgbClr val="212529"/>
              </a:solidFill>
              <a:effectLst/>
              <a:latin typeface="Arial" panose="020B0604020202020204" pitchFamily="34" charset="0"/>
              <a:cs typeface="Arial" panose="020B0604020202020204" pitchFamily="34" charset="0"/>
            </a:endParaRPr>
          </a:p>
          <a:p>
            <a:pPr marL="280035" marR="0" lvl="0" indent="-280035" algn="l" defTabSz="914400" rtl="0" eaLnBrk="1" fontAlgn="auto" latinLnBrk="0" hangingPunct="1">
              <a:lnSpc>
                <a:spcPct val="100000"/>
              </a:lnSpc>
              <a:spcBef>
                <a:spcPct val="0"/>
              </a:spcBef>
              <a:spcAft>
                <a:spcPct val="0"/>
              </a:spcAft>
              <a:buClrTx/>
              <a:buSzTx/>
              <a:buFont typeface="Arial"/>
              <a:buChar char="•"/>
              <a:tabLst/>
              <a:defRPr/>
            </a:pPr>
            <a:r>
              <a:rPr lang="en-CA" sz="1200" b="0" i="1" noProof="0" dirty="0">
                <a:solidFill>
                  <a:srgbClr val="212529"/>
                </a:solidFill>
                <a:effectLst/>
                <a:latin typeface="Arial" panose="020B0604020202020204" pitchFamily="34" charset="0"/>
                <a:cs typeface="Arial" panose="020B0604020202020204" pitchFamily="34" charset="0"/>
              </a:rPr>
              <a:t>The Education Act for Cree, Inuit and Naskapi Native Persons</a:t>
            </a:r>
            <a:r>
              <a:rPr lang="en-CA" sz="1200" b="0" i="0" noProof="0" dirty="0">
                <a:solidFill>
                  <a:srgbClr val="212529"/>
                </a:solidFill>
                <a:effectLst/>
                <a:latin typeface="Arial" panose="020B0604020202020204" pitchFamily="34" charset="0"/>
                <a:cs typeface="Arial" panose="020B0604020202020204" pitchFamily="34" charset="0"/>
              </a:rPr>
              <a:t>, CQLR c I-14</a:t>
            </a:r>
            <a:r>
              <a:rPr lang="en-CA" sz="1200" i="1" noProof="0" dirty="0">
                <a:latin typeface="Arial" panose="020B0604020202020204" pitchFamily="34" charset="0"/>
                <a:cs typeface="Arial" panose="020B0604020202020204" pitchFamily="34" charset="0"/>
              </a:rPr>
              <a:t>, </a:t>
            </a:r>
            <a:r>
              <a:rPr lang="en-CA" sz="1200" i="0" noProof="0" dirty="0">
                <a:latin typeface="Arial" panose="020B0604020202020204" pitchFamily="34" charset="0"/>
                <a:cs typeface="Arial" panose="020B0604020202020204" pitchFamily="34" charset="0"/>
              </a:rPr>
              <a:t>ss 259, 260, 604, 679.</a:t>
            </a: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16</a:t>
            </a:fld>
            <a:endParaRPr lang="fr-CA"/>
          </a:p>
        </p:txBody>
      </p:sp>
    </p:spTree>
    <p:extLst>
      <p:ext uri="{BB962C8B-B14F-4D97-AF65-F5344CB8AC3E}">
        <p14:creationId xmlns:p14="http://schemas.microsoft.com/office/powerpoint/2010/main" val="125538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jobs do you have? What jobs do you want?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Should students be allowed to work instead of going to school if they want to?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can the community do to help people get jobs?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17</a:t>
            </a:fld>
            <a:endParaRPr lang="fr-CA"/>
          </a:p>
        </p:txBody>
      </p:sp>
    </p:spTree>
    <p:extLst>
      <p:ext uri="{BB962C8B-B14F-4D97-AF65-F5344CB8AC3E}">
        <p14:creationId xmlns:p14="http://schemas.microsoft.com/office/powerpoint/2010/main" val="223125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18</a:t>
            </a:fld>
            <a:endParaRPr lang="fr-CA"/>
          </a:p>
        </p:txBody>
      </p:sp>
    </p:spTree>
    <p:extLst>
      <p:ext uri="{BB962C8B-B14F-4D97-AF65-F5344CB8AC3E}">
        <p14:creationId xmlns:p14="http://schemas.microsoft.com/office/powerpoint/2010/main" val="304541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19419-98CD-C9EC-8948-7C4FDB07A5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0C0496-5A09-B9F8-BCFA-7D9BE306DC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A3D01F-C18B-8516-B583-5F0D97394673}"/>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F030267D-6AFB-4FC6-0367-B7669AEF54A5}"/>
              </a:ext>
            </a:extLst>
          </p:cNvPr>
          <p:cNvSpPr>
            <a:spLocks noGrp="1"/>
          </p:cNvSpPr>
          <p:nvPr>
            <p:ph type="sldNum" sz="quarter" idx="5"/>
          </p:nvPr>
        </p:nvSpPr>
        <p:spPr/>
        <p:txBody>
          <a:bodyPr/>
          <a:lstStyle/>
          <a:p>
            <a:fld id="{E13FC95C-4B18-4270-8A71-69930A0CC8C1}" type="slidenum">
              <a:rPr lang="fr-CA" smtClean="0"/>
              <a:t>19</a:t>
            </a:fld>
            <a:endParaRPr lang="fr-CA"/>
          </a:p>
        </p:txBody>
      </p:sp>
    </p:spTree>
    <p:extLst>
      <p:ext uri="{BB962C8B-B14F-4D97-AF65-F5344CB8AC3E}">
        <p14:creationId xmlns:p14="http://schemas.microsoft.com/office/powerpoint/2010/main" val="131105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SPECIAL INSTRUCTIONS FOR VOLUNTEER LEGAL PROFESSIONALS</a:t>
            </a:r>
          </a:p>
          <a:p>
            <a:pPr>
              <a:lnSpc>
                <a:spcPct val="150000"/>
              </a:lnSpc>
              <a:spcBef>
                <a:spcPts val="1200"/>
              </a:spcBef>
              <a:spcAft>
                <a:spcPts val="1200"/>
              </a:spcAft>
            </a:pPr>
            <a:r>
              <a:rPr lang="en-CA" sz="1200" noProof="0" dirty="0">
                <a:effectLst/>
                <a:latin typeface="Arial" panose="020B0604020202020204" pitchFamily="34" charset="0"/>
                <a:ea typeface="Arial" panose="020B0604020202020204" pitchFamily="34" charset="0"/>
                <a:cs typeface="Arial" panose="020B0604020202020204" pitchFamily="34" charset="0"/>
              </a:rPr>
              <a:t>If you are meeting these students for the first time, introduce yourself! Tell students about where you are from, talk about your background if you feel comfortable doing so, and name the Indigenous nation that inhabits the territory you live on. Talk about your professional journey as well. This might be the first time students meet a legal professional!</a:t>
            </a:r>
            <a:endParaRPr lang="en-CA" sz="1200" noProof="0" dirty="0">
              <a:effectLst/>
              <a:latin typeface="Arial" panose="020B0604020202020204" pitchFamily="34" charset="0"/>
              <a:ea typeface="Calibri" panose="020F0502020204030204" pitchFamily="34" charset="0"/>
              <a:cs typeface="Arial" panose="020B0604020202020204" pitchFamily="34" charset="0"/>
            </a:endParaRP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INSTRUCTIONS FOR TEACHERS AND VOLUNTEER LEGAL PROFESSIONALS</a:t>
            </a:r>
          </a:p>
          <a:p>
            <a:pPr marL="342900" lvl="0" indent="-342900">
              <a:lnSpc>
                <a:spcPct val="150000"/>
              </a:lnSpc>
              <a:spcBef>
                <a:spcPts val="1200"/>
              </a:spcBef>
              <a:spcAft>
                <a:spcPts val="1200"/>
              </a:spcAft>
              <a:buFont typeface="Symbol" panose="05050102010706020507" pitchFamily="18" charset="2"/>
              <a:buChar char=""/>
            </a:pPr>
            <a:r>
              <a:rPr lang="en-CA" sz="12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Explain the workshop’s learning objectives. </a:t>
            </a:r>
            <a:endParaRPr lang="en-CA" sz="1200" noProof="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Bef>
                <a:spcPts val="1200"/>
              </a:spcBef>
              <a:spcAft>
                <a:spcPts val="1200"/>
              </a:spcAft>
              <a:buFont typeface="Symbol" panose="05050102010706020507" pitchFamily="18" charset="2"/>
              <a:buChar char=""/>
            </a:pPr>
            <a:r>
              <a:rPr lang="en-CA" sz="12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Explain that students will be asked to express their opinions about some legal rules.</a:t>
            </a:r>
            <a:r>
              <a:rPr lang="en-CA" sz="1200" noProof="0"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50000"/>
              </a:lnSpc>
              <a:spcBef>
                <a:spcPts val="1200"/>
              </a:spcBef>
              <a:spcAft>
                <a:spcPts val="1200"/>
              </a:spcAft>
              <a:buFont typeface="Symbol" panose="05050102010706020507" pitchFamily="18" charset="2"/>
              <a:buChar char=""/>
            </a:pPr>
            <a:r>
              <a:rPr lang="en-CA" sz="12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Highlight that one of the workshop’s objectives is to give students space to talk about their experience and what they think about rules. Assure them that they are in a safe environment to share their opinions, but that they are not required to share if they don’t want to.</a:t>
            </a:r>
            <a:endParaRPr lang="en-CA" sz="1200" noProof="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Bef>
                <a:spcPts val="1200"/>
              </a:spcBef>
              <a:spcAft>
                <a:spcPts val="1200"/>
              </a:spcAft>
              <a:buFont typeface="Symbol" panose="05050102010706020507" pitchFamily="18" charset="2"/>
              <a:buChar char=""/>
            </a:pPr>
            <a:r>
              <a:rPr lang="en-CA" sz="1200" b="0" i="0" noProof="0" dirty="0">
                <a:solidFill>
                  <a:srgbClr val="000000"/>
                </a:solidFill>
                <a:effectLst/>
                <a:latin typeface="Arial" panose="020B0604020202020204" pitchFamily="34" charset="0"/>
                <a:cs typeface="Arial" panose="020B0604020202020204" pitchFamily="34" charset="0"/>
              </a:rPr>
              <a:t>Also, acknowledge that students might each have their own experience of rules, and their experience might be neutral, negative, or positive. Set the expectation that it’s normal for different people to have different experiences and that it’s important for students to be respectful during the discussion. Mention that it’s important to know the rules that impact our lives, particularly if we want to help transform them.</a:t>
            </a:r>
            <a:endParaRPr lang="en-CA" sz="1200" noProof="0" dirty="0">
              <a:latin typeface="Arial" panose="020B0604020202020204" pitchFamily="34" charset="0"/>
              <a:cs typeface="Arial" panose="020B0604020202020204" pitchFamily="34" charset="0"/>
            </a:endParaRPr>
          </a:p>
          <a:p>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a:t>
            </a:fld>
            <a:endParaRPr lang="fr-CA"/>
          </a:p>
        </p:txBody>
      </p:sp>
    </p:spTree>
    <p:extLst>
      <p:ext uri="{BB962C8B-B14F-4D97-AF65-F5344CB8AC3E}">
        <p14:creationId xmlns:p14="http://schemas.microsoft.com/office/powerpoint/2010/main" val="279349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When people agree to play a sport, they agree to the rules. </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If the rules allow physical contact, players accept the risk that they might get a little hurt by accident.</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But agreeing to play a sport doesn’t mean you agree to get seriously hurt. A player can get in trouble if they go too far.</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CA" i="1" noProof="0" dirty="0">
                <a:latin typeface="Arial" panose="020B0604020202020204" pitchFamily="34" charset="0"/>
                <a:cs typeface="Arial" panose="020B0604020202020204" pitchFamily="34" charset="0"/>
              </a:rPr>
              <a:t>Criminal Code, </a:t>
            </a:r>
            <a:r>
              <a:rPr lang="en-CA" i="0" noProof="0" dirty="0">
                <a:latin typeface="Arial" panose="020B0604020202020204" pitchFamily="34" charset="0"/>
                <a:cs typeface="Arial" panose="020B0604020202020204" pitchFamily="34" charset="0"/>
              </a:rPr>
              <a:t>RCS 1985, c C-46</a:t>
            </a:r>
            <a:r>
              <a:rPr lang="en-CA" i="1" noProof="0" dirty="0">
                <a:latin typeface="Arial" panose="020B0604020202020204" pitchFamily="34" charset="0"/>
                <a:cs typeface="Arial" panose="020B0604020202020204" pitchFamily="34" charset="0"/>
              </a:rPr>
              <a:t>, </a:t>
            </a:r>
            <a:r>
              <a:rPr lang="en-CA" noProof="0" dirty="0">
                <a:latin typeface="Arial" panose="020B0604020202020204" pitchFamily="34" charset="0"/>
                <a:cs typeface="Arial" panose="020B0604020202020204" pitchFamily="34" charset="0"/>
              </a:rPr>
              <a:t>ss </a:t>
            </a:r>
            <a:r>
              <a:rPr lang="en-CA" i="0" noProof="0" dirty="0">
                <a:latin typeface="Arial" panose="020B0604020202020204" pitchFamily="34" charset="0"/>
                <a:cs typeface="Arial" panose="020B0604020202020204" pitchFamily="34" charset="0"/>
              </a:rPr>
              <a:t>14, 265(1).</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CA" b="0" i="1" u="none" noProof="0" dirty="0">
                <a:solidFill>
                  <a:srgbClr val="212529"/>
                </a:solidFill>
                <a:effectLst/>
                <a:latin typeface="Arial" panose="020B0604020202020204" pitchFamily="34" charset="0"/>
                <a:cs typeface="Arial" panose="020B0604020202020204" pitchFamily="34" charset="0"/>
              </a:rPr>
              <a:t>LSJPA — 1166</a:t>
            </a:r>
            <a:r>
              <a:rPr lang="en-CA" b="0" i="0" noProof="0" dirty="0">
                <a:solidFill>
                  <a:srgbClr val="212529"/>
                </a:solidFill>
                <a:effectLst/>
                <a:latin typeface="Arial" panose="020B0604020202020204" pitchFamily="34" charset="0"/>
                <a:cs typeface="Arial" panose="020B0604020202020204" pitchFamily="34" charset="0"/>
              </a:rPr>
              <a:t>, 2011 QCCQ 18725 (CanLII) aux paras 16 à 19.</a:t>
            </a:r>
            <a:endParaRPr lang="en-CA" i="1" noProof="0" dirty="0">
              <a:effectLst/>
              <a:latin typeface="Arial" panose="020B0604020202020204" pitchFamily="34" charset="0"/>
              <a:ea typeface="Arial" panose="020B0604020202020204" pitchFamily="34" charset="0"/>
              <a:cs typeface="Arial" panose="020B0604020202020204" pitchFamily="34" charset="0"/>
            </a:endParaRPr>
          </a:p>
          <a:p>
            <a:pPr marL="280035" indent="-280035">
              <a:spcBef>
                <a:spcPct val="0"/>
              </a:spcBef>
              <a:spcAft>
                <a:spcPct val="0"/>
              </a:spcAft>
              <a:buFont typeface="Arial" panose="020B0604020202020204" pitchFamily="34" charset="0"/>
              <a:buChar char="•"/>
            </a:pPr>
            <a:r>
              <a:rPr lang="en-CA" i="1" noProof="0" dirty="0">
                <a:latin typeface="Arial" panose="020B0604020202020204" pitchFamily="34" charset="0"/>
                <a:cs typeface="Arial" panose="020B0604020202020204" pitchFamily="34" charset="0"/>
              </a:rPr>
              <a:t>Zaccardo v </a:t>
            </a:r>
            <a:r>
              <a:rPr lang="en-CA" i="1" noProof="0" dirty="0" err="1">
                <a:latin typeface="Arial" panose="020B0604020202020204" pitchFamily="34" charset="0"/>
                <a:cs typeface="Arial" panose="020B0604020202020204" pitchFamily="34" charset="0"/>
              </a:rPr>
              <a:t>Chartis</a:t>
            </a:r>
            <a:r>
              <a:rPr lang="en-CA" i="1" noProof="0" dirty="0">
                <a:latin typeface="Arial" panose="020B0604020202020204" pitchFamily="34" charset="0"/>
                <a:cs typeface="Arial" panose="020B0604020202020204" pitchFamily="34" charset="0"/>
              </a:rPr>
              <a:t> Insurance Company of Canada</a:t>
            </a:r>
            <a:r>
              <a:rPr lang="en-CA" noProof="0" dirty="0">
                <a:latin typeface="Arial" panose="020B0604020202020204" pitchFamily="34" charset="0"/>
                <a:cs typeface="Arial" panose="020B0604020202020204" pitchFamily="34" charset="0"/>
              </a:rPr>
              <a:t>, 2016 QCCS 398.</a:t>
            </a:r>
          </a:p>
          <a:p>
            <a:pPr marL="737235" lvl="1" indent="-280035">
              <a:spcBef>
                <a:spcPct val="0"/>
              </a:spcBef>
              <a:spcAft>
                <a:spcPct val="0"/>
              </a:spcAft>
              <a:buFont typeface="Arial" panose="020B0604020202020204" pitchFamily="34" charset="0"/>
              <a:buChar char="•"/>
            </a:pPr>
            <a:r>
              <a:rPr lang="en-CA" u="sng" noProof="0" dirty="0">
                <a:latin typeface="Arial" panose="020B0604020202020204" pitchFamily="34" charset="0"/>
                <a:cs typeface="Arial" panose="020B0604020202020204" pitchFamily="34" charset="0"/>
              </a:rPr>
              <a:t>Appeal dismissed:</a:t>
            </a:r>
            <a:r>
              <a:rPr lang="en-CA" i="1" noProof="0" dirty="0">
                <a:latin typeface="Arial" panose="020B0604020202020204" pitchFamily="34" charset="0"/>
                <a:cs typeface="Arial" panose="020B0604020202020204" pitchFamily="34" charset="0"/>
              </a:rPr>
              <a:t> </a:t>
            </a:r>
            <a:r>
              <a:rPr lang="en-CA" i="1" noProof="0" dirty="0" err="1">
                <a:latin typeface="Arial" panose="020B0604020202020204" pitchFamily="34" charset="0"/>
                <a:cs typeface="Arial" panose="020B0604020202020204" pitchFamily="34" charset="0"/>
              </a:rPr>
              <a:t>Aig</a:t>
            </a:r>
            <a:r>
              <a:rPr lang="en-CA" i="1" noProof="0" dirty="0">
                <a:latin typeface="Arial" panose="020B0604020202020204" pitchFamily="34" charset="0"/>
                <a:cs typeface="Arial" panose="020B0604020202020204" pitchFamily="34" charset="0"/>
              </a:rPr>
              <a:t> Insurance Company of Canada) v Zaccardo</a:t>
            </a:r>
            <a:r>
              <a:rPr lang="en-CA" noProof="0" dirty="0">
                <a:latin typeface="Arial" panose="020B0604020202020204" pitchFamily="34" charset="0"/>
                <a:cs typeface="Arial" panose="020B0604020202020204" pitchFamily="34" charset="0"/>
              </a:rPr>
              <a:t>, 2016 QCCA 787.</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20</a:t>
            </a:fld>
            <a:endParaRPr lang="fr-CA"/>
          </a:p>
        </p:txBody>
      </p:sp>
    </p:spTree>
    <p:extLst>
      <p:ext uri="{BB962C8B-B14F-4D97-AF65-F5344CB8AC3E}">
        <p14:creationId xmlns:p14="http://schemas.microsoft.com/office/powerpoint/2010/main" val="2845482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sports do you like to play?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physical contact in sports?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should happen when someone gets hurt?</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21</a:t>
            </a:fld>
            <a:endParaRPr lang="fr-CA"/>
          </a:p>
        </p:txBody>
      </p:sp>
    </p:spTree>
    <p:extLst>
      <p:ext uri="{BB962C8B-B14F-4D97-AF65-F5344CB8AC3E}">
        <p14:creationId xmlns:p14="http://schemas.microsoft.com/office/powerpoint/2010/main" val="126533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22</a:t>
            </a:fld>
            <a:endParaRPr lang="fr-CA"/>
          </a:p>
        </p:txBody>
      </p:sp>
    </p:spTree>
    <p:extLst>
      <p:ext uri="{BB962C8B-B14F-4D97-AF65-F5344CB8AC3E}">
        <p14:creationId xmlns:p14="http://schemas.microsoft.com/office/powerpoint/2010/main" val="287738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F7841-0D16-4AEF-7307-872A38DE2E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FE4D6F-A8AA-18C5-DCFB-55271754B7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EC8457-9503-5110-5891-6AE37806DF5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22FFDDEE-F34C-3FB6-77A7-755FD6D4485B}"/>
              </a:ext>
            </a:extLst>
          </p:cNvPr>
          <p:cNvSpPr>
            <a:spLocks noGrp="1"/>
          </p:cNvSpPr>
          <p:nvPr>
            <p:ph type="sldNum" sz="quarter" idx="5"/>
          </p:nvPr>
        </p:nvSpPr>
        <p:spPr/>
        <p:txBody>
          <a:bodyPr/>
          <a:lstStyle/>
          <a:p>
            <a:fld id="{E13FC95C-4B18-4270-8A71-69930A0CC8C1}" type="slidenum">
              <a:rPr lang="fr-CA" smtClean="0"/>
              <a:t>23</a:t>
            </a:fld>
            <a:endParaRPr lang="fr-CA"/>
          </a:p>
        </p:txBody>
      </p:sp>
    </p:spTree>
    <p:extLst>
      <p:ext uri="{BB962C8B-B14F-4D97-AF65-F5344CB8AC3E}">
        <p14:creationId xmlns:p14="http://schemas.microsoft.com/office/powerpoint/2010/main" val="3587787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some additional information if you have time.</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To be mayor of their community, students need to be 18 or older, a Canadian citizen, and living in the community for at least 36 months, among other things.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The mayor runs the community together with councillors.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The mayor and councillors are elected every three years by the community or chosen without an election.</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Students also need to be 18 or older to run for provincial and federal government.</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Act respecting elections and referendums in municipalities</a:t>
            </a:r>
            <a:r>
              <a:rPr lang="en-CA" sz="1200" b="0" i="0" noProof="0" dirty="0">
                <a:solidFill>
                  <a:srgbClr val="212529"/>
                </a:solidFill>
                <a:effectLst/>
                <a:latin typeface="Arial" panose="020B0604020202020204" pitchFamily="34" charset="0"/>
                <a:cs typeface="Arial" panose="020B0604020202020204" pitchFamily="34" charset="0"/>
              </a:rPr>
              <a:t>, CQLR </a:t>
            </a:r>
            <a:r>
              <a:rPr lang="en-CA" sz="1200" u="none"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c E-22, s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Act respecting Northern villages and the Kativik Regional Government</a:t>
            </a:r>
            <a:r>
              <a:rPr lang="en-CA" sz="1200" u="none"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CQLR c V-61, ss 19, 20, 22, 23, 31.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Election Act</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CQLR c E-3.3, ss 1, 2, 234 to 236.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Canada Elections Act</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SC 2000 c 9, ss 3, 6, 65. </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24</a:t>
            </a:fld>
            <a:endParaRPr lang="fr-CA"/>
          </a:p>
        </p:txBody>
      </p:sp>
    </p:spTree>
    <p:extLst>
      <p:ext uri="{BB962C8B-B14F-4D97-AF65-F5344CB8AC3E}">
        <p14:creationId xmlns:p14="http://schemas.microsoft.com/office/powerpoint/2010/main" val="1519683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Would you want to be mayor?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Who is the mayor of your community?</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the requirements for being mayor?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the way mayors are chosen?</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25</a:t>
            </a:fld>
            <a:endParaRPr lang="fr-CA"/>
          </a:p>
        </p:txBody>
      </p:sp>
    </p:spTree>
    <p:extLst>
      <p:ext uri="{BB962C8B-B14F-4D97-AF65-F5344CB8AC3E}">
        <p14:creationId xmlns:p14="http://schemas.microsoft.com/office/powerpoint/2010/main" val="78014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26</a:t>
            </a:fld>
            <a:endParaRPr lang="fr-CA"/>
          </a:p>
        </p:txBody>
      </p:sp>
    </p:spTree>
    <p:extLst>
      <p:ext uri="{BB962C8B-B14F-4D97-AF65-F5344CB8AC3E}">
        <p14:creationId xmlns:p14="http://schemas.microsoft.com/office/powerpoint/2010/main" val="2667398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6072-21B4-25C2-CD1C-264C573E0C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C4308C-E28C-376E-5A5D-A24CDF054C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ADDE0C-D26F-1CFA-ECA0-0076F1DE304D}"/>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B1549DD-7068-A26D-01A4-C0EFA74F3599}"/>
              </a:ext>
            </a:extLst>
          </p:cNvPr>
          <p:cNvSpPr>
            <a:spLocks noGrp="1"/>
          </p:cNvSpPr>
          <p:nvPr>
            <p:ph type="sldNum" sz="quarter" idx="5"/>
          </p:nvPr>
        </p:nvSpPr>
        <p:spPr/>
        <p:txBody>
          <a:bodyPr/>
          <a:lstStyle/>
          <a:p>
            <a:fld id="{E13FC95C-4B18-4270-8A71-69930A0CC8C1}" type="slidenum">
              <a:rPr lang="fr-CA" smtClean="0"/>
              <a:t>27</a:t>
            </a:fld>
            <a:endParaRPr lang="fr-CA"/>
          </a:p>
        </p:txBody>
      </p:sp>
    </p:spTree>
    <p:extLst>
      <p:ext uri="{BB962C8B-B14F-4D97-AF65-F5344CB8AC3E}">
        <p14:creationId xmlns:p14="http://schemas.microsoft.com/office/powerpoint/2010/main" val="237745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Everyone has the right to their image and their private life.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If you take a photo of someone in private, you usually need their permission to share it on public social media. </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Parents can give this permission for their children. For example, the school may have parents’ permission to take photos of students and post them.</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Exception = someone can use a photo that they took in a public place if you just happen to be in the background or part of a crowd.</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318135" marR="0" lvl="0" indent="-318135" algn="l" defTabSz="914400" rtl="0" eaLnBrk="1" fontAlgn="auto" latinLnBrk="0" hangingPunct="1">
              <a:lnSpc>
                <a:spcPct val="100000"/>
              </a:lnSpc>
              <a:spcBef>
                <a:spcPct val="0"/>
              </a:spcBef>
              <a:spcAft>
                <a:spcPct val="0"/>
              </a:spcAft>
              <a:buClrTx/>
              <a:buSzTx/>
              <a:buFont typeface="Arial"/>
              <a:buChar char="•"/>
              <a:tabLst/>
              <a:defRPr/>
            </a:pPr>
            <a:r>
              <a:rPr lang="en-CA" i="1" noProof="0" dirty="0">
                <a:latin typeface="Arial" panose="020B0604020202020204" pitchFamily="34" charset="0"/>
                <a:cs typeface="Arial" panose="020B0604020202020204" pitchFamily="34" charset="0"/>
              </a:rPr>
              <a:t>Civil Code of Québec, </a:t>
            </a:r>
            <a:r>
              <a:rPr lang="en-CA" b="0" i="0" noProof="0" dirty="0">
                <a:solidFill>
                  <a:srgbClr val="212529"/>
                </a:solidFill>
                <a:effectLst/>
                <a:latin typeface="Arial" panose="020B0604020202020204" pitchFamily="34" charset="0"/>
                <a:cs typeface="Arial" panose="020B0604020202020204" pitchFamily="34" charset="0"/>
              </a:rPr>
              <a:t>CQLR c CCQ-1991, </a:t>
            </a:r>
            <a:r>
              <a:rPr lang="en-CA" i="0" noProof="0" dirty="0">
                <a:latin typeface="Arial" panose="020B0604020202020204" pitchFamily="34" charset="0"/>
                <a:cs typeface="Arial" panose="020B0604020202020204" pitchFamily="34" charset="0"/>
              </a:rPr>
              <a:t>ss</a:t>
            </a:r>
            <a:r>
              <a:rPr lang="en-CA" i="1" noProof="0" dirty="0">
                <a:latin typeface="Arial" panose="020B0604020202020204" pitchFamily="34" charset="0"/>
                <a:cs typeface="Arial" panose="020B0604020202020204" pitchFamily="34" charset="0"/>
              </a:rPr>
              <a:t> </a:t>
            </a:r>
            <a:r>
              <a:rPr lang="en-CA" i="0" noProof="0" dirty="0">
                <a:latin typeface="Arial" panose="020B0604020202020204" pitchFamily="34" charset="0"/>
                <a:cs typeface="Arial" panose="020B0604020202020204" pitchFamily="34" charset="0"/>
              </a:rPr>
              <a:t>35 to 36.</a:t>
            </a:r>
          </a:p>
          <a:p>
            <a:pPr marL="318135" indent="-31813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Charter of Human Rights and Freedoms</a:t>
            </a:r>
            <a:r>
              <a:rPr lang="en-CA" noProof="0" dirty="0">
                <a:latin typeface="Arial" panose="020B0604020202020204" pitchFamily="34" charset="0"/>
                <a:cs typeface="Arial" panose="020B0604020202020204" pitchFamily="34" charset="0"/>
              </a:rPr>
              <a:t>, CQLR c C-12, ss 4 and 5.</a:t>
            </a:r>
          </a:p>
          <a:p>
            <a:pPr marL="318135" marR="0" lvl="0" indent="-318135" algn="l" defTabSz="914400" rtl="0" eaLnBrk="1" fontAlgn="auto" latinLnBrk="0" hangingPunct="1">
              <a:lnSpc>
                <a:spcPct val="100000"/>
              </a:lnSpc>
              <a:spcBef>
                <a:spcPct val="0"/>
              </a:spcBef>
              <a:spcAft>
                <a:spcPct val="0"/>
              </a:spcAft>
              <a:buClrTx/>
              <a:buSzTx/>
              <a:buFont typeface="Arial"/>
              <a:buChar char="•"/>
              <a:tabLst/>
              <a:defRPr/>
            </a:pPr>
            <a:r>
              <a:rPr lang="en-CA" i="1" noProof="0" dirty="0">
                <a:latin typeface="Arial" panose="020B0604020202020204" pitchFamily="34" charset="0"/>
                <a:cs typeface="Arial" panose="020B0604020202020204" pitchFamily="34" charset="0"/>
              </a:rPr>
              <a:t>Aubry v Éditions Vice-Versa, </a:t>
            </a:r>
            <a:r>
              <a:rPr lang="en-CA" b="0" i="0" noProof="0" dirty="0">
                <a:solidFill>
                  <a:srgbClr val="212529"/>
                </a:solidFill>
                <a:effectLst/>
                <a:latin typeface="Arial" panose="020B0604020202020204" pitchFamily="34" charset="0"/>
                <a:cs typeface="Arial" panose="020B0604020202020204" pitchFamily="34" charset="0"/>
              </a:rPr>
              <a:t>[1998] 1 SCR 591</a:t>
            </a:r>
            <a:r>
              <a:rPr lang="en-CA" b="0" i="1" noProof="0" dirty="0">
                <a:solidFill>
                  <a:srgbClr val="212529"/>
                </a:solidFill>
                <a:effectLst/>
                <a:latin typeface="Arial" panose="020B0604020202020204" pitchFamily="34" charset="0"/>
                <a:cs typeface="Arial" panose="020B0604020202020204" pitchFamily="34" charset="0"/>
              </a:rPr>
              <a:t> </a:t>
            </a:r>
            <a:r>
              <a:rPr lang="en-CA" b="0" i="0" noProof="0" dirty="0">
                <a:solidFill>
                  <a:srgbClr val="212529"/>
                </a:solidFill>
                <a:effectLst/>
                <a:latin typeface="Arial" panose="020B0604020202020204" pitchFamily="34" charset="0"/>
                <a:cs typeface="Arial" panose="020B0604020202020204" pitchFamily="34" charset="0"/>
              </a:rPr>
              <a:t>at</a:t>
            </a:r>
            <a:r>
              <a:rPr lang="en-CA" i="0" noProof="0" dirty="0">
                <a:latin typeface="Arial" panose="020B0604020202020204" pitchFamily="34" charset="0"/>
                <a:cs typeface="Arial" panose="020B0604020202020204" pitchFamily="34" charset="0"/>
              </a:rPr>
              <a:t> paras 53-54, 58-59.</a:t>
            </a:r>
          </a:p>
          <a:p>
            <a:pPr marL="318135" marR="0" lvl="0" indent="-318135" algn="l" defTabSz="914400" rtl="0" eaLnBrk="1" fontAlgn="auto" latinLnBrk="0" hangingPunct="1">
              <a:lnSpc>
                <a:spcPct val="100000"/>
              </a:lnSpc>
              <a:spcBef>
                <a:spcPct val="0"/>
              </a:spcBef>
              <a:spcAft>
                <a:spcPct val="0"/>
              </a:spcAft>
              <a:buClrTx/>
              <a:buSzTx/>
              <a:buFont typeface="Arial"/>
              <a:buChar char="•"/>
              <a:tabLst/>
              <a:defRPr/>
            </a:pPr>
            <a:r>
              <a:rPr lang="en-CA" b="0" i="1" noProof="0" dirty="0" err="1">
                <a:solidFill>
                  <a:srgbClr val="212529"/>
                </a:solidFill>
                <a:effectLst/>
                <a:latin typeface="Arial" panose="020B0604020202020204" pitchFamily="34" charset="0"/>
                <a:cs typeface="Arial" panose="020B0604020202020204" pitchFamily="34" charset="0"/>
              </a:rPr>
              <a:t>Chihane</a:t>
            </a:r>
            <a:r>
              <a:rPr lang="en-CA" b="0" i="1" noProof="0" dirty="0">
                <a:solidFill>
                  <a:srgbClr val="212529"/>
                </a:solidFill>
                <a:effectLst/>
                <a:latin typeface="Arial" panose="020B0604020202020204" pitchFamily="34" charset="0"/>
                <a:cs typeface="Arial" panose="020B0604020202020204" pitchFamily="34" charset="0"/>
              </a:rPr>
              <a:t> v Association de la </a:t>
            </a:r>
            <a:r>
              <a:rPr lang="en-CA" b="0" i="1" noProof="0" dirty="0" err="1">
                <a:solidFill>
                  <a:srgbClr val="212529"/>
                </a:solidFill>
                <a:effectLst/>
                <a:latin typeface="Arial" panose="020B0604020202020204" pitchFamily="34" charset="0"/>
                <a:cs typeface="Arial" panose="020B0604020202020204" pitchFamily="34" charset="0"/>
              </a:rPr>
              <a:t>sépulture</a:t>
            </a:r>
            <a:r>
              <a:rPr lang="en-CA" b="0" i="1" noProof="0" dirty="0">
                <a:solidFill>
                  <a:srgbClr val="212529"/>
                </a:solidFill>
                <a:effectLst/>
                <a:latin typeface="Arial" panose="020B0604020202020204" pitchFamily="34" charset="0"/>
                <a:cs typeface="Arial" panose="020B0604020202020204" pitchFamily="34" charset="0"/>
              </a:rPr>
              <a:t> </a:t>
            </a:r>
            <a:r>
              <a:rPr lang="en-CA" b="0" i="1" noProof="0" dirty="0" err="1">
                <a:solidFill>
                  <a:srgbClr val="212529"/>
                </a:solidFill>
                <a:effectLst/>
                <a:latin typeface="Arial" panose="020B0604020202020204" pitchFamily="34" charset="0"/>
                <a:cs typeface="Arial" panose="020B0604020202020204" pitchFamily="34" charset="0"/>
              </a:rPr>
              <a:t>musulmane</a:t>
            </a:r>
            <a:r>
              <a:rPr lang="en-CA" b="0" i="1" noProof="0" dirty="0">
                <a:solidFill>
                  <a:srgbClr val="212529"/>
                </a:solidFill>
                <a:effectLst/>
                <a:latin typeface="Arial" panose="020B0604020202020204" pitchFamily="34" charset="0"/>
                <a:cs typeface="Arial" panose="020B0604020202020204" pitchFamily="34" charset="0"/>
              </a:rPr>
              <a:t> au Québec</a:t>
            </a:r>
            <a:r>
              <a:rPr lang="en-CA" b="0" i="0" noProof="0" dirty="0">
                <a:solidFill>
                  <a:srgbClr val="212529"/>
                </a:solidFill>
                <a:effectLst/>
                <a:latin typeface="Arial" panose="020B0604020202020204" pitchFamily="34" charset="0"/>
                <a:cs typeface="Arial" panose="020B0604020202020204" pitchFamily="34" charset="0"/>
              </a:rPr>
              <a:t>, 2023 QCCQ 9911 (CanLII).</a:t>
            </a:r>
            <a:endParaRPr lang="en-CA" i="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28</a:t>
            </a:fld>
            <a:endParaRPr lang="fr-CA"/>
          </a:p>
        </p:txBody>
      </p:sp>
    </p:spTree>
    <p:extLst>
      <p:ext uri="{BB962C8B-B14F-4D97-AF65-F5344CB8AC3E}">
        <p14:creationId xmlns:p14="http://schemas.microsoft.com/office/powerpoint/2010/main" val="3181746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like or not like about social media?</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posting photos on social media?</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Should people need your permission to put your photo on social media?</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29</a:t>
            </a:fld>
            <a:endParaRPr lang="fr-CA"/>
          </a:p>
        </p:txBody>
      </p:sp>
    </p:spTree>
    <p:extLst>
      <p:ext uri="{BB962C8B-B14F-4D97-AF65-F5344CB8AC3E}">
        <p14:creationId xmlns:p14="http://schemas.microsoft.com/office/powerpoint/2010/main" val="44862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Explain that you may be discussing some sensitive topics today.</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Offer to students that it can sometimes help to talk to someone and ask for support if they’re going through something.</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Explain the options for getting help that are on the slide: talking to someone in their community who they trust or contacting Tel-Jeunes by chat, text, or phone.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Tel-jeunes is a free and confidential helpline that’s available in French or English. Tel-jeunes counsellors can be reached by chat, text, or phone. They will listen without judgement and can suggest resources and provide information on many subjects: bullying and violence, sexuality, work, school, etc. See the website, </a:t>
            </a:r>
            <a:r>
              <a:rPr lang="en-CA" sz="1200" b="0" i="0" u="sng" strike="noStrike" noProof="0" dirty="0">
                <a:solidFill>
                  <a:srgbClr val="212121"/>
                </a:solidFill>
                <a:effectLst/>
                <a:latin typeface="Arial" panose="020B0604020202020204" pitchFamily="34" charset="0"/>
                <a:cs typeface="Arial" panose="020B0604020202020204" pitchFamily="34" charset="0"/>
                <a:hlinkClick r:id="rId3"/>
              </a:rPr>
              <a:t>http://en.teljeunes.com/home</a:t>
            </a:r>
            <a:r>
              <a:rPr lang="en-CA" sz="1200" b="0" i="0" u="none" strike="noStrike" noProof="0" dirty="0">
                <a:solidFill>
                  <a:srgbClr val="000000"/>
                </a:solidFill>
                <a:effectLst/>
                <a:latin typeface="Arial" panose="020B0604020202020204" pitchFamily="34" charset="0"/>
                <a:cs typeface="Arial" panose="020B0604020202020204" pitchFamily="34" charset="0"/>
              </a:rPr>
              <a:t>, text 514-600-1002 or call 1-800-263-2266.</a:t>
            </a:r>
            <a:r>
              <a:rPr lang="en-CA" sz="1200" b="0" i="0" noProof="0" dirty="0">
                <a:solidFill>
                  <a:srgbClr val="444444"/>
                </a:solidFill>
                <a:effectLst/>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a:t>
            </a:fld>
            <a:endParaRPr lang="fr-CA"/>
          </a:p>
        </p:txBody>
      </p:sp>
    </p:spTree>
    <p:extLst>
      <p:ext uri="{BB962C8B-B14F-4D97-AF65-F5344CB8AC3E}">
        <p14:creationId xmlns:p14="http://schemas.microsoft.com/office/powerpoint/2010/main" val="3065926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30</a:t>
            </a:fld>
            <a:endParaRPr lang="fr-CA"/>
          </a:p>
        </p:txBody>
      </p:sp>
    </p:spTree>
    <p:extLst>
      <p:ext uri="{BB962C8B-B14F-4D97-AF65-F5344CB8AC3E}">
        <p14:creationId xmlns:p14="http://schemas.microsoft.com/office/powerpoint/2010/main" val="2078556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31</a:t>
            </a:fld>
            <a:endParaRPr lang="fr-CA"/>
          </a:p>
        </p:txBody>
      </p:sp>
    </p:spTree>
    <p:extLst>
      <p:ext uri="{BB962C8B-B14F-4D97-AF65-F5344CB8AC3E}">
        <p14:creationId xmlns:p14="http://schemas.microsoft.com/office/powerpoint/2010/main" val="1325080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can’t say whatever you want on social media or in person.</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People have the right to their good reputation. Spreading nasty stories about someone isn’t allowed.</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It’s also not allowed to threaten violence or encourage others to hate a group of people. A group of people might be based on race or religion, for example. The police might get involved in this case.</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280035" marR="0" lvl="0" indent="-280035" algn="l" defTabSz="914400" rtl="0" eaLnBrk="1" fontAlgn="auto" latinLnBrk="0" hangingPunct="1">
              <a:lnSpc>
                <a:spcPct val="100000"/>
              </a:lnSpc>
              <a:spcBef>
                <a:spcPct val="0"/>
              </a:spcBef>
              <a:spcAft>
                <a:spcPct val="0"/>
              </a:spcAft>
              <a:buClrTx/>
              <a:buSzTx/>
              <a:buFont typeface="Arial"/>
              <a:buChar char="•"/>
              <a:tabLst/>
              <a:defRPr/>
            </a:pPr>
            <a:r>
              <a:rPr lang="en-CA" i="1" noProof="0" dirty="0">
                <a:solidFill>
                  <a:srgbClr val="212529"/>
                </a:solidFill>
                <a:latin typeface="Arial" panose="020B0604020202020204" pitchFamily="34" charset="0"/>
                <a:ea typeface="Open Sans"/>
                <a:cs typeface="Arial" panose="020B0604020202020204" pitchFamily="34" charset="0"/>
              </a:rPr>
              <a:t>Charter of Human Rights and Freedoms, </a:t>
            </a:r>
            <a:r>
              <a:rPr lang="en-CA" noProof="0" dirty="0">
                <a:solidFill>
                  <a:srgbClr val="212529"/>
                </a:solidFill>
                <a:latin typeface="Arial" panose="020B0604020202020204" pitchFamily="34" charset="0"/>
                <a:ea typeface="Open Sans"/>
                <a:cs typeface="Arial" panose="020B0604020202020204" pitchFamily="34" charset="0"/>
              </a:rPr>
              <a:t>CQLR c C-12</a:t>
            </a:r>
            <a:r>
              <a:rPr lang="en-CA" i="1" noProof="0" dirty="0">
                <a:latin typeface="Arial" panose="020B0604020202020204" pitchFamily="34" charset="0"/>
                <a:cs typeface="Arial" panose="020B0604020202020204" pitchFamily="34" charset="0"/>
              </a:rPr>
              <a:t>, </a:t>
            </a:r>
            <a:r>
              <a:rPr lang="en-CA" i="0" noProof="0" dirty="0">
                <a:latin typeface="Arial" panose="020B0604020202020204" pitchFamily="34" charset="0"/>
                <a:cs typeface="Arial" panose="020B0604020202020204" pitchFamily="34" charset="0"/>
              </a:rPr>
              <a:t>ss 3, 4, 9.1.</a:t>
            </a:r>
            <a:endParaRPr lang="en-CA" i="1" noProof="0" dirty="0">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defRPr/>
            </a:pPr>
            <a:r>
              <a:rPr lang="en-CA" i="1" noProof="0" dirty="0" err="1">
                <a:latin typeface="Arial" panose="020B0604020202020204" pitchFamily="34" charset="0"/>
                <a:cs typeface="Arial" panose="020B0604020202020204" pitchFamily="34" charset="0"/>
              </a:rPr>
              <a:t>Prud’homme</a:t>
            </a:r>
            <a:r>
              <a:rPr lang="en-CA" i="1" noProof="0" dirty="0">
                <a:latin typeface="Arial" panose="020B0604020202020204" pitchFamily="34" charset="0"/>
                <a:cs typeface="Arial" panose="020B0604020202020204" pitchFamily="34" charset="0"/>
              </a:rPr>
              <a:t> v </a:t>
            </a:r>
            <a:r>
              <a:rPr lang="en-CA" i="1" noProof="0" dirty="0" err="1">
                <a:latin typeface="Arial" panose="020B0604020202020204" pitchFamily="34" charset="0"/>
                <a:cs typeface="Arial" panose="020B0604020202020204" pitchFamily="34" charset="0"/>
              </a:rPr>
              <a:t>Prud’homme</a:t>
            </a:r>
            <a:r>
              <a:rPr lang="en-CA" i="1" noProof="0" dirty="0">
                <a:latin typeface="Arial" panose="020B0604020202020204" pitchFamily="34" charset="0"/>
                <a:cs typeface="Arial" panose="020B0604020202020204" pitchFamily="34" charset="0"/>
              </a:rPr>
              <a:t>, </a:t>
            </a:r>
            <a:r>
              <a:rPr lang="en-CA" noProof="0" dirty="0">
                <a:solidFill>
                  <a:srgbClr val="000000"/>
                </a:solidFill>
                <a:latin typeface="Arial" panose="020B0604020202020204" pitchFamily="34" charset="0"/>
                <a:ea typeface="Open Sans"/>
                <a:cs typeface="Arial" panose="020B0604020202020204" pitchFamily="34" charset="0"/>
              </a:rPr>
              <a:t>2002 SCC 85</a:t>
            </a:r>
            <a:r>
              <a:rPr lang="en-CA" i="0" noProof="0" dirty="0">
                <a:latin typeface="Arial" panose="020B0604020202020204" pitchFamily="34" charset="0"/>
                <a:cs typeface="Arial" panose="020B0604020202020204" pitchFamily="34" charset="0"/>
              </a:rPr>
              <a:t>, at paras </a:t>
            </a:r>
            <a:r>
              <a:rPr lang="en-CA" noProof="0" dirty="0">
                <a:latin typeface="Arial" panose="020B0604020202020204" pitchFamily="34" charset="0"/>
                <a:cs typeface="Arial" panose="020B0604020202020204" pitchFamily="34" charset="0"/>
              </a:rPr>
              <a:t>36-43</a:t>
            </a:r>
            <a:r>
              <a:rPr lang="en-CA" i="0" noProof="0" dirty="0">
                <a:latin typeface="Arial" panose="020B0604020202020204" pitchFamily="34" charset="0"/>
                <a:cs typeface="Arial" panose="020B0604020202020204" pitchFamily="34" charset="0"/>
              </a:rPr>
              <a:t>.</a:t>
            </a:r>
            <a:endParaRPr lang="en-CA" noProof="0" dirty="0">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Criminal Code, </a:t>
            </a:r>
            <a:r>
              <a:rPr lang="en-CA" i="0" noProof="0" dirty="0">
                <a:latin typeface="Arial" panose="020B0604020202020204" pitchFamily="34" charset="0"/>
                <a:cs typeface="Arial" panose="020B0604020202020204" pitchFamily="34" charset="0"/>
              </a:rPr>
              <a:t>RCS 1985, c C-46</a:t>
            </a:r>
            <a:r>
              <a:rPr lang="en-CA" i="1" noProof="0" dirty="0">
                <a:latin typeface="Arial" panose="020B0604020202020204" pitchFamily="34" charset="0"/>
                <a:cs typeface="Arial" panose="020B0604020202020204" pitchFamily="34" charset="0"/>
              </a:rPr>
              <a:t>, </a:t>
            </a:r>
            <a:r>
              <a:rPr lang="en-CA" i="0" noProof="0" dirty="0">
                <a:latin typeface="Arial" panose="020B0604020202020204" pitchFamily="34" charset="0"/>
                <a:cs typeface="Arial" panose="020B0604020202020204" pitchFamily="34" charset="0"/>
              </a:rPr>
              <a:t>ss 264.1, 319.</a:t>
            </a:r>
            <a:endParaRPr lang="en-CA" noProof="0" dirty="0">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R v Keegstra, </a:t>
            </a:r>
            <a:r>
              <a:rPr lang="en-CA" i="0" noProof="0" dirty="0">
                <a:latin typeface="Arial" panose="020B0604020202020204" pitchFamily="34" charset="0"/>
                <a:cs typeface="Arial" panose="020B0604020202020204" pitchFamily="34" charset="0"/>
              </a:rPr>
              <a:t>[1990] 3 SCR 697.</a:t>
            </a:r>
            <a:endParaRPr lang="en-CA" noProof="0" dirty="0">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R v </a:t>
            </a:r>
            <a:r>
              <a:rPr lang="en-CA" i="1" noProof="0" dirty="0" err="1">
                <a:latin typeface="Arial" panose="020B0604020202020204" pitchFamily="34" charset="0"/>
                <a:cs typeface="Arial" panose="020B0604020202020204" pitchFamily="34" charset="0"/>
              </a:rPr>
              <a:t>Gagné</a:t>
            </a:r>
            <a:r>
              <a:rPr lang="en-CA" i="1" noProof="0" dirty="0">
                <a:latin typeface="Arial" panose="020B0604020202020204" pitchFamily="34" charset="0"/>
                <a:cs typeface="Arial" panose="020B0604020202020204" pitchFamily="34" charset="0"/>
              </a:rPr>
              <a:t>, </a:t>
            </a:r>
            <a:r>
              <a:rPr lang="en-CA" i="0" noProof="0" dirty="0">
                <a:latin typeface="Arial" panose="020B0604020202020204" pitchFamily="34" charset="0"/>
                <a:cs typeface="Arial" panose="020B0604020202020204" pitchFamily="34" charset="0"/>
              </a:rPr>
              <a:t>2011 QCCA 2157.</a:t>
            </a: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32</a:t>
            </a:fld>
            <a:endParaRPr lang="fr-CA"/>
          </a:p>
        </p:txBody>
      </p:sp>
    </p:spTree>
    <p:extLst>
      <p:ext uri="{BB962C8B-B14F-4D97-AF65-F5344CB8AC3E}">
        <p14:creationId xmlns:p14="http://schemas.microsoft.com/office/powerpoint/2010/main" val="3880965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What do you like or not like about social media?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Can words hurt?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What do you think we should do when people say hurtful things?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33</a:t>
            </a:fld>
            <a:endParaRPr lang="fr-CA"/>
          </a:p>
        </p:txBody>
      </p:sp>
    </p:spTree>
    <p:extLst>
      <p:ext uri="{BB962C8B-B14F-4D97-AF65-F5344CB8AC3E}">
        <p14:creationId xmlns:p14="http://schemas.microsoft.com/office/powerpoint/2010/main" val="3592941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34</a:t>
            </a:fld>
            <a:endParaRPr lang="fr-CA"/>
          </a:p>
        </p:txBody>
      </p:sp>
    </p:spTree>
    <p:extLst>
      <p:ext uri="{BB962C8B-B14F-4D97-AF65-F5344CB8AC3E}">
        <p14:creationId xmlns:p14="http://schemas.microsoft.com/office/powerpoint/2010/main" val="1550818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86DF-B869-F996-69FD-83A865945C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71763-89DE-C9C4-D6FB-8113DE4C1B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5EDFE2-3AD7-9FF3-0CE2-DB84671FDEFF}"/>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Read the 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This topic goes together with « Justice committees ». We suggest doing both if you have time.</a:t>
            </a:r>
          </a:p>
        </p:txBody>
      </p:sp>
      <p:sp>
        <p:nvSpPr>
          <p:cNvPr id="4" name="Espace réservé du numéro de diapositive 3">
            <a:extLst>
              <a:ext uri="{FF2B5EF4-FFF2-40B4-BE49-F238E27FC236}">
                <a16:creationId xmlns:a16="http://schemas.microsoft.com/office/drawing/2014/main" id="{821EEECD-8826-14E3-3C0E-0868983E362B}"/>
              </a:ext>
            </a:extLst>
          </p:cNvPr>
          <p:cNvSpPr>
            <a:spLocks noGrp="1"/>
          </p:cNvSpPr>
          <p:nvPr>
            <p:ph type="sldNum" sz="quarter" idx="5"/>
          </p:nvPr>
        </p:nvSpPr>
        <p:spPr/>
        <p:txBody>
          <a:bodyPr/>
          <a:lstStyle/>
          <a:p>
            <a:fld id="{E13FC95C-4B18-4270-8A71-69930A0CC8C1}" type="slidenum">
              <a:rPr lang="fr-CA" smtClean="0"/>
              <a:t>35</a:t>
            </a:fld>
            <a:endParaRPr lang="fr-CA"/>
          </a:p>
        </p:txBody>
      </p:sp>
    </p:spTree>
    <p:extLst>
      <p:ext uri="{BB962C8B-B14F-4D97-AF65-F5344CB8AC3E}">
        <p14:creationId xmlns:p14="http://schemas.microsoft.com/office/powerpoint/2010/main" val="10843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This topic goes together with « Justice committees ». We suggest doing both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Damaging property is hurtful to the owner and the community. It might stop others from using the property and getting something good out of it. It costs money to repair.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Part of the police’s job is to keep the community peaceful and safe. They also get involved when someone commits a crime.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When someone under 18 commits a crime, the goal is to help them reconnect with their community and understand what to do differently in the future. Justice committee workers can help someone through this process.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Criminal Code</a:t>
            </a:r>
            <a:r>
              <a:rPr lang="en-CA" b="0" i="0" noProof="0" dirty="0">
                <a:solidFill>
                  <a:srgbClr val="212529"/>
                </a:solidFill>
                <a:effectLst/>
                <a:latin typeface="Arial" panose="020B0604020202020204" pitchFamily="34" charset="0"/>
                <a:cs typeface="Arial" panose="020B0604020202020204" pitchFamily="34" charset="0"/>
              </a:rPr>
              <a:t>, RSC 1985, c C-46, s </a:t>
            </a:r>
            <a:r>
              <a:rPr lang="en-CA" noProof="0" dirty="0">
                <a:latin typeface="Arial" panose="020B0604020202020204" pitchFamily="34" charset="0"/>
                <a:cs typeface="Arial" panose="020B0604020202020204" pitchFamily="34" charset="0"/>
              </a:rPr>
              <a:t>430.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Youth Criminal Justice Act</a:t>
            </a:r>
            <a:r>
              <a:rPr lang="en-CA" b="0" i="0" noProof="0" dirty="0">
                <a:solidFill>
                  <a:srgbClr val="212529"/>
                </a:solidFill>
                <a:effectLst/>
                <a:latin typeface="Arial" panose="020B0604020202020204" pitchFamily="34" charset="0"/>
                <a:cs typeface="Arial" panose="020B0604020202020204" pitchFamily="34" charset="0"/>
              </a:rPr>
              <a:t>, SC 2002, c 1, s 3.</a:t>
            </a:r>
            <a:endParaRPr lang="en-CA"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sz="1200" b="0" i="0" noProof="0" dirty="0">
                <a:solidFill>
                  <a:srgbClr val="212529"/>
                </a:solidFill>
                <a:effectLst/>
                <a:latin typeface="Arial" panose="020B0604020202020204" pitchFamily="34" charset="0"/>
                <a:cs typeface="Arial" panose="020B0604020202020204" pitchFamily="34" charset="0"/>
              </a:rPr>
              <a:t>, sect 20, para 20.0.24, and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sz="1200" noProof="0" dirty="0">
                <a:latin typeface="Arial" panose="020B0604020202020204" pitchFamily="34" charset="0"/>
                <a:cs typeface="Arial" panose="020B0604020202020204" pitchFamily="34" charset="0"/>
              </a:rPr>
              <a:t>https://krg.ca/en-CA/departments/public-security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err="1">
                <a:latin typeface="Arial" panose="020B0604020202020204" pitchFamily="34" charset="0"/>
                <a:cs typeface="Arial" panose="020B0604020202020204" pitchFamily="34" charset="0"/>
              </a:rPr>
              <a:t>Makivvik</a:t>
            </a:r>
            <a:r>
              <a:rPr lang="en-CA" sz="1200" noProof="0" dirty="0">
                <a:latin typeface="Arial" panose="020B0604020202020204" pitchFamily="34" charset="0"/>
                <a:cs typeface="Arial" panose="020B0604020202020204" pitchFamily="34" charset="0"/>
              </a:rPr>
              <a:t> Corporation, “</a:t>
            </a:r>
            <a:r>
              <a:rPr lang="en-CA" sz="1200" noProof="0" dirty="0" err="1">
                <a:latin typeface="Arial" panose="020B0604020202020204" pitchFamily="34" charset="0"/>
                <a:cs typeface="Arial" panose="020B0604020202020204" pitchFamily="34" charset="0"/>
              </a:rPr>
              <a:t>Makivvik</a:t>
            </a:r>
            <a:r>
              <a:rPr lang="en-CA" sz="1200" noProof="0" dirty="0">
                <a:latin typeface="Arial" panose="020B0604020202020204" pitchFamily="34" charset="0"/>
                <a:cs typeface="Arial" panose="020B0604020202020204" pitchFamily="34" charset="0"/>
              </a:rPr>
              <a:t> Justice Program”, </a:t>
            </a:r>
            <a:r>
              <a:rPr lang="en-CA" noProof="0" dirty="0">
                <a:latin typeface="Arial" panose="020B0604020202020204" pitchFamily="34" charset="0"/>
                <a:cs typeface="Arial" panose="020B0604020202020204" pitchFamily="34" charset="0"/>
              </a:rPr>
              <a:t>https://www.makivvik.ca/current/makivik-justice-program/</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36</a:t>
            </a:fld>
            <a:endParaRPr lang="fr-CA"/>
          </a:p>
        </p:txBody>
      </p:sp>
    </p:spTree>
    <p:extLst>
      <p:ext uri="{BB962C8B-B14F-4D97-AF65-F5344CB8AC3E}">
        <p14:creationId xmlns:p14="http://schemas.microsoft.com/office/powerpoint/2010/main" val="3527734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Has something like this happened in your community?</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can communities do about property damage and other crime?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having police in the community?</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37</a:t>
            </a:fld>
            <a:endParaRPr lang="fr-CA"/>
          </a:p>
        </p:txBody>
      </p:sp>
    </p:spTree>
    <p:extLst>
      <p:ext uri="{BB962C8B-B14F-4D97-AF65-F5344CB8AC3E}">
        <p14:creationId xmlns:p14="http://schemas.microsoft.com/office/powerpoint/2010/main" val="1920351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38</a:t>
            </a:fld>
            <a:endParaRPr lang="fr-CA"/>
          </a:p>
        </p:txBody>
      </p:sp>
    </p:spTree>
    <p:extLst>
      <p:ext uri="{BB962C8B-B14F-4D97-AF65-F5344CB8AC3E}">
        <p14:creationId xmlns:p14="http://schemas.microsoft.com/office/powerpoint/2010/main" val="919417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86DF-B869-F996-69FD-83A865945C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71763-89DE-C9C4-D6FB-8113DE4C1B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5EDFE2-3AD7-9FF3-0CE2-DB84671FDEFF}"/>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Read the 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This topic goes together with « Crime in the community ». We suggest doing both if you have time.</a:t>
            </a:r>
          </a:p>
        </p:txBody>
      </p:sp>
      <p:sp>
        <p:nvSpPr>
          <p:cNvPr id="4" name="Espace réservé du numéro de diapositive 3">
            <a:extLst>
              <a:ext uri="{FF2B5EF4-FFF2-40B4-BE49-F238E27FC236}">
                <a16:creationId xmlns:a16="http://schemas.microsoft.com/office/drawing/2014/main" id="{821EEECD-8826-14E3-3C0E-0868983E362B}"/>
              </a:ext>
            </a:extLst>
          </p:cNvPr>
          <p:cNvSpPr>
            <a:spLocks noGrp="1"/>
          </p:cNvSpPr>
          <p:nvPr>
            <p:ph type="sldNum" sz="quarter" idx="5"/>
          </p:nvPr>
        </p:nvSpPr>
        <p:spPr/>
        <p:txBody>
          <a:bodyPr/>
          <a:lstStyle/>
          <a:p>
            <a:fld id="{E13FC95C-4B18-4270-8A71-69930A0CC8C1}" type="slidenum">
              <a:rPr lang="fr-CA" smtClean="0"/>
              <a:t>39</a:t>
            </a:fld>
            <a:endParaRPr lang="fr-CA"/>
          </a:p>
        </p:txBody>
      </p:sp>
    </p:spTree>
    <p:extLst>
      <p:ext uri="{BB962C8B-B14F-4D97-AF65-F5344CB8AC3E}">
        <p14:creationId xmlns:p14="http://schemas.microsoft.com/office/powerpoint/2010/main" val="1347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INSTRUCTIONS FOR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Read out the text under « Information to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noProof="0" dirty="0">
                <a:latin typeface="Arial" panose="020B0604020202020204" pitchFamily="34" charset="0"/>
                <a:cs typeface="Arial" panose="020B0604020202020204" pitchFamily="34" charset="0"/>
              </a:rPr>
              <a:t>INSTRUCTIONS FOR TEACHERS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If the students didn’t do the « What are rules? » pre-workshop activity, read out the text under « Information to present ».</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If the students already did the « What are rules ? » pre-workshop activity, you can just remind them of the main points.</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INFORMATION TO PRESENT</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When you go inside your home or your school, do you take your outside boots off or do you leave them on? You probably take them off. </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These places usually have a rule that you need to take off your boots when you come inside.</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Rules tell us what we can and can’t do at home, at school and in our community. </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You learn rules from your family, teachers, and members of your community, like elders. </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Some rules are said out loud. Other rules are written down. </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Different communities can have different rules. Sometimes, rules can change over time.</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Rules tell us how to treat each other well. By taking off your outside boots when you come inside, you help keep the floor clean, and everyone’s socks dry!</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(If you have time) What other rules do you know?</a:t>
            </a:r>
          </a:p>
          <a:p>
            <a:pPr marL="285750" indent="-285750">
              <a:lnSpc>
                <a:spcPct val="150000"/>
              </a:lnSpc>
              <a:spcBef>
                <a:spcPts val="600"/>
              </a:spcBef>
              <a:spcAft>
                <a:spcPts val="800"/>
              </a:spcAft>
              <a:buFont typeface="Arial" panose="020B0604020202020204" pitchFamily="34" charset="0"/>
              <a:buChar char="•"/>
            </a:pPr>
            <a:r>
              <a:rPr lang="en-CA" sz="1200" noProof="0" dirty="0">
                <a:solidFill>
                  <a:srgbClr val="333F48"/>
                </a:solidFill>
                <a:effectLst/>
                <a:latin typeface="Arial" panose="020B0604020202020204" pitchFamily="34" charset="0"/>
                <a:ea typeface="Arial" panose="020B0604020202020204" pitchFamily="34" charset="0"/>
                <a:cs typeface="Arial" panose="020B0604020202020204" pitchFamily="34" charset="0"/>
              </a:rPr>
              <a:t>Today, we will be talking about some legal rules.</a:t>
            </a: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a:t>
            </a:fld>
            <a:endParaRPr lang="fr-CA"/>
          </a:p>
        </p:txBody>
      </p:sp>
    </p:spTree>
    <p:extLst>
      <p:ext uri="{BB962C8B-B14F-4D97-AF65-F5344CB8AC3E}">
        <p14:creationId xmlns:p14="http://schemas.microsoft.com/office/powerpoint/2010/main" val="1365953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This topic goes together with « Crime in the community ». We suggest doing both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Community justice workers might get involved before or after someone has committed a crime. They might also get involved when people have a conflict.</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They support people who are rejoining their community after committing a crime.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They help people heal and find solutions to problems.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sz="1200" b="0" i="0" noProof="0" dirty="0">
                <a:solidFill>
                  <a:srgbClr val="212529"/>
                </a:solidFill>
                <a:effectLst/>
                <a:latin typeface="Arial" panose="020B0604020202020204" pitchFamily="34" charset="0"/>
                <a:cs typeface="Arial" panose="020B0604020202020204" pitchFamily="34" charset="0"/>
              </a:rPr>
              <a:t>, sect 20, para 20.0.24.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err="1">
                <a:latin typeface="Arial" panose="020B0604020202020204" pitchFamily="34" charset="0"/>
                <a:cs typeface="Arial" panose="020B0604020202020204" pitchFamily="34" charset="0"/>
              </a:rPr>
              <a:t>Makivvik</a:t>
            </a:r>
            <a:r>
              <a:rPr lang="en-CA" sz="1200" noProof="0" dirty="0">
                <a:latin typeface="Arial" panose="020B0604020202020204" pitchFamily="34" charset="0"/>
                <a:cs typeface="Arial" panose="020B0604020202020204" pitchFamily="34" charset="0"/>
              </a:rPr>
              <a:t> Corporation, “</a:t>
            </a:r>
            <a:r>
              <a:rPr lang="en-CA" sz="1200" noProof="0" dirty="0" err="1">
                <a:latin typeface="Arial" panose="020B0604020202020204" pitchFamily="34" charset="0"/>
                <a:cs typeface="Arial" panose="020B0604020202020204" pitchFamily="34" charset="0"/>
              </a:rPr>
              <a:t>Makivvik</a:t>
            </a:r>
            <a:r>
              <a:rPr lang="en-CA" sz="1200" noProof="0" dirty="0">
                <a:latin typeface="Arial" panose="020B0604020202020204" pitchFamily="34" charset="0"/>
                <a:cs typeface="Arial" panose="020B0604020202020204" pitchFamily="34" charset="0"/>
              </a:rPr>
              <a:t> Justice Program”, </a:t>
            </a:r>
            <a:r>
              <a:rPr lang="en-CA" noProof="0" dirty="0">
                <a:latin typeface="Arial" panose="020B0604020202020204" pitchFamily="34" charset="0"/>
                <a:cs typeface="Arial" panose="020B0604020202020204" pitchFamily="34" charset="0"/>
              </a:rPr>
              <a:t>https://www.makivvik.ca/current/makivik-justice-program/</a:t>
            </a:r>
            <a:endParaRPr lang="en-CA" sz="1200" b="0" i="0"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noProof="0" dirty="0">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40</a:t>
            </a:fld>
            <a:endParaRPr lang="fr-CA"/>
          </a:p>
        </p:txBody>
      </p:sp>
    </p:spTree>
    <p:extLst>
      <p:ext uri="{BB962C8B-B14F-4D97-AF65-F5344CB8AC3E}">
        <p14:creationId xmlns:p14="http://schemas.microsoft.com/office/powerpoint/2010/main" val="510228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Have you ever heard of justice committee workers?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Have you heard of people going to jail?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should communities do when someone is part of a conflict?</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41</a:t>
            </a:fld>
            <a:endParaRPr lang="fr-CA"/>
          </a:p>
        </p:txBody>
      </p:sp>
    </p:spTree>
    <p:extLst>
      <p:ext uri="{BB962C8B-B14F-4D97-AF65-F5344CB8AC3E}">
        <p14:creationId xmlns:p14="http://schemas.microsoft.com/office/powerpoint/2010/main" val="397500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42</a:t>
            </a:fld>
            <a:endParaRPr lang="fr-CA"/>
          </a:p>
        </p:txBody>
      </p:sp>
    </p:spTree>
    <p:extLst>
      <p:ext uri="{BB962C8B-B14F-4D97-AF65-F5344CB8AC3E}">
        <p14:creationId xmlns:p14="http://schemas.microsoft.com/office/powerpoint/2010/main" val="18630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43</a:t>
            </a:fld>
            <a:endParaRPr lang="fr-CA"/>
          </a:p>
        </p:txBody>
      </p:sp>
    </p:spTree>
    <p:extLst>
      <p:ext uri="{BB962C8B-B14F-4D97-AF65-F5344CB8AC3E}">
        <p14:creationId xmlns:p14="http://schemas.microsoft.com/office/powerpoint/2010/main" val="2868881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Bullying is unwanted and repeated aggressive behaviour. The person or people bullying have more power than the person being bullied. </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Bullying can be words or actions. Bullying can happen in person or online. Bullying is harmful.</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Bullying isn’t allowed. Schools must stop bullying and help students who are being bullied.</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Education Act</a:t>
            </a:r>
            <a:r>
              <a:rPr lang="en-CA" b="0" i="0" noProof="0" dirty="0">
                <a:solidFill>
                  <a:srgbClr val="212529"/>
                </a:solidFill>
                <a:effectLst/>
                <a:latin typeface="Arial" panose="020B0604020202020204" pitchFamily="34" charset="0"/>
                <a:cs typeface="Arial" panose="020B0604020202020204" pitchFamily="34" charset="0"/>
              </a:rPr>
              <a:t>, CQLR c I-13.3, s 722.</a:t>
            </a:r>
            <a:endParaRPr lang="en-CA"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The Education Act for Cree, Inuit and Naskapi Native Persons</a:t>
            </a:r>
            <a:r>
              <a:rPr lang="en-CA" b="0" i="0" noProof="0" dirty="0">
                <a:solidFill>
                  <a:srgbClr val="212529"/>
                </a:solidFill>
                <a:effectLst/>
                <a:latin typeface="Arial" panose="020B0604020202020204" pitchFamily="34" charset="0"/>
                <a:cs typeface="Arial" panose="020B0604020202020204" pitchFamily="34" charset="0"/>
              </a:rPr>
              <a:t>, CQLR c I-14, ss 605 to 607.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noProof="0" dirty="0">
                <a:latin typeface="Arial" panose="020B0604020202020204" pitchFamily="34" charset="0"/>
                <a:cs typeface="Arial" panose="020B0604020202020204" pitchFamily="34" charset="0"/>
              </a:rPr>
              <a:t>Kativik </a:t>
            </a:r>
            <a:r>
              <a:rPr lang="en-CA" i="0" noProof="0" dirty="0" err="1">
                <a:latin typeface="Arial" panose="020B0604020202020204" pitchFamily="34" charset="0"/>
                <a:cs typeface="Arial" panose="020B0604020202020204" pitchFamily="34" charset="0"/>
              </a:rPr>
              <a:t>Ilisarniliriniq</a:t>
            </a:r>
            <a:r>
              <a:rPr lang="en-CA" i="0" noProof="0" dirty="0">
                <a:latin typeface="Arial" panose="020B0604020202020204" pitchFamily="34" charset="0"/>
                <a:cs typeface="Arial" panose="020B0604020202020204" pitchFamily="34" charset="0"/>
              </a:rPr>
              <a:t>, “Directive Against Bullying And For The Promotion Of Peaceful And Responsive Schools”</a:t>
            </a:r>
            <a:r>
              <a:rPr lang="en-CA" i="1" noProof="0" dirty="0">
                <a:latin typeface="Arial" panose="020B0604020202020204" pitchFamily="34" charset="0"/>
                <a:cs typeface="Arial" panose="020B0604020202020204" pitchFamily="34" charset="0"/>
              </a:rPr>
              <a:t>, </a:t>
            </a:r>
            <a:r>
              <a:rPr lang="en-CA" noProof="0" dirty="0">
                <a:latin typeface="Arial" panose="020B0604020202020204" pitchFamily="34" charset="0"/>
                <a:cs typeface="Arial" panose="020B0604020202020204" pitchFamily="34" charset="0"/>
              </a:rPr>
              <a:t>CC 2005/2006-54, 2012/2013-14 and CC 2015/16-05, https://www.kativik.qc.ca/wp-content/uploads/2021/09/ADM-16-Directive-Against-Bullying-Promoting-Peaceful-Responsive-School-E.pdf</a:t>
            </a:r>
            <a:endParaRPr lang="en-CA" b="0" i="1" noProof="0" dirty="0">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44</a:t>
            </a:fld>
            <a:endParaRPr lang="fr-CA"/>
          </a:p>
        </p:txBody>
      </p:sp>
    </p:spTree>
    <p:extLst>
      <p:ext uri="{BB962C8B-B14F-4D97-AF65-F5344CB8AC3E}">
        <p14:creationId xmlns:p14="http://schemas.microsoft.com/office/powerpoint/2010/main" val="203311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Have you talked about bullying in your school?</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should schools do about bullying?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How can you help someone who’s being bullying?</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45</a:t>
            </a:fld>
            <a:endParaRPr lang="fr-CA"/>
          </a:p>
        </p:txBody>
      </p:sp>
    </p:spTree>
    <p:extLst>
      <p:ext uri="{BB962C8B-B14F-4D97-AF65-F5344CB8AC3E}">
        <p14:creationId xmlns:p14="http://schemas.microsoft.com/office/powerpoint/2010/main" val="1188462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46</a:t>
            </a:fld>
            <a:endParaRPr lang="fr-CA"/>
          </a:p>
        </p:txBody>
      </p:sp>
    </p:spTree>
    <p:extLst>
      <p:ext uri="{BB962C8B-B14F-4D97-AF65-F5344CB8AC3E}">
        <p14:creationId xmlns:p14="http://schemas.microsoft.com/office/powerpoint/2010/main" val="3489608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47</a:t>
            </a:fld>
            <a:endParaRPr lang="fr-CA"/>
          </a:p>
        </p:txBody>
      </p:sp>
    </p:spTree>
    <p:extLst>
      <p:ext uri="{BB962C8B-B14F-4D97-AF65-F5344CB8AC3E}">
        <p14:creationId xmlns:p14="http://schemas.microsoft.com/office/powerpoint/2010/main" val="3610747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some additional information if you have time.</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People 21 and under aren’t allowed to have any alcohol in their system when they drive.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Older adults aren’t allowed to go over a certain limit.</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The police are allowed to stop someone and test for alcohol or drugs.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Child protection services or the police might get involved in this type of situation. </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SOURCES</a:t>
            </a:r>
          </a:p>
          <a:p>
            <a:pPr marL="285750" indent="-285750">
              <a:lnSpc>
                <a:spcPct val="115000"/>
              </a:lnSpc>
              <a:spcBef>
                <a:spcPts val="600"/>
              </a:spcBef>
              <a:spcAft>
                <a:spcPts val="1200"/>
              </a:spcAft>
              <a:buFont typeface="Arial" panose="020B0604020202020204" pitchFamily="34" charset="0"/>
              <a:buChar cha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Highway Safety Code</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CQLR c C-24.2, ss 202.1.2, 202.1.3, 202.1.4, 202.2, 202.3, 202.4, al 2, 202.8.</a:t>
            </a:r>
          </a:p>
          <a:p>
            <a:pPr marL="285750" indent="-285750">
              <a:lnSpc>
                <a:spcPct val="115000"/>
              </a:lnSpc>
              <a:spcBef>
                <a:spcPts val="600"/>
              </a:spcBef>
              <a:spcAft>
                <a:spcPts val="1200"/>
              </a:spcAft>
              <a:buFont typeface="Arial" panose="020B0604020202020204" pitchFamily="34" charset="0"/>
              <a:buChar cha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Criminal Code</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RCS 1985, c C-46, ss 320.11 "operate," 320.13, 320.14, 320.19, 320.27, 320.28, 320.35, 320.38. </a:t>
            </a:r>
          </a:p>
          <a:p>
            <a:pPr marL="285750" indent="-285750">
              <a:lnSpc>
                <a:spcPct val="115000"/>
              </a:lnSpc>
              <a:spcBef>
                <a:spcPts val="600"/>
              </a:spcBef>
              <a:spcAft>
                <a:spcPts val="1200"/>
              </a:spcAft>
              <a:buFont typeface="Arial" panose="020B0604020202020204" pitchFamily="34" charset="0"/>
              <a:buChar cha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Blood Drug Concentration Regulations</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SOR/2018-148. </a:t>
            </a:r>
          </a:p>
          <a:p>
            <a:pPr marL="285750" indent="-285750">
              <a:lnSpc>
                <a:spcPct val="115000"/>
              </a:lnSpc>
              <a:spcBef>
                <a:spcPts val="600"/>
              </a:spcBef>
              <a:spcAft>
                <a:spcPts val="1200"/>
              </a:spcAft>
              <a:buFont typeface="Arial" panose="020B0604020202020204" pitchFamily="34" charset="0"/>
              <a:buChar cha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Pronovost v R</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2018 QCCA 2212.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ss 38 à 38.3, 49 à 51, 131.1 à 131.5.</a:t>
            </a:r>
            <a:endParaRPr lang="en-CA" sz="1200"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sz="1200" b="0" i="0" noProof="0" dirty="0">
                <a:solidFill>
                  <a:srgbClr val="212529"/>
                </a:solidFill>
                <a:effectLst/>
                <a:latin typeface="Arial" panose="020B0604020202020204" pitchFamily="34" charset="0"/>
                <a:cs typeface="Arial" panose="020B0604020202020204" pitchFamily="34" charset="0"/>
              </a:rPr>
              <a:t>,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sz="1200" noProof="0" dirty="0">
                <a:latin typeface="Arial" panose="020B0604020202020204" pitchFamily="34" charset="0"/>
                <a:cs typeface="Arial" panose="020B0604020202020204" pitchFamily="34" charset="0"/>
              </a:rPr>
              <a:t>https://krg.ca/en-CA/departments/public-security</a:t>
            </a:r>
            <a:endPar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48</a:t>
            </a:fld>
            <a:endParaRPr lang="fr-CA"/>
          </a:p>
        </p:txBody>
      </p:sp>
    </p:spTree>
    <p:extLst>
      <p:ext uri="{BB962C8B-B14F-4D97-AF65-F5344CB8AC3E}">
        <p14:creationId xmlns:p14="http://schemas.microsoft.com/office/powerpoint/2010/main" val="816088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drinking and driving?</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should happen when people drink and drive?</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49</a:t>
            </a:fld>
            <a:endParaRPr lang="fr-CA"/>
          </a:p>
        </p:txBody>
      </p:sp>
    </p:spTree>
    <p:extLst>
      <p:ext uri="{BB962C8B-B14F-4D97-AF65-F5344CB8AC3E}">
        <p14:creationId xmlns:p14="http://schemas.microsoft.com/office/powerpoint/2010/main" val="299751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During the workshop, you will ask students if they agree with a rule, and they will each choose one of these four answers. </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The goal is to encourage everyone to participate and to get the discussion going.</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We have suggested some methods below for how to run this activity. Some of them are more involved and require some preparation. One of them doesn’t require any preparation.</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You can choose to run this activity in whatever way works best for you and for the students. You can even choose a method we didn’t suggest.</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If your chosen method isn’t working, you can change partway through the workshop and try something different.</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STUDENTS RAISE HANDS (NO PREPARATION REQUIRED)</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Explain that students will be able to use these four possible answers as a way to express whether they agree with a legal rule.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Point to each answer on the slide one after the other and tell students to raise their hand when you’re pointing at the answer they choose.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Students may raise their hand multiple times or not at all. That’s OK. Don’t scold them or force them to raise their hand once.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To test it out, ask a fun question as an icebreaker. Here’s an example: “Do you like music?“</a:t>
            </a:r>
          </a:p>
          <a:p>
            <a:endParaRPr lang="en-CA" sz="12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noProof="0" dirty="0">
                <a:latin typeface="Arial" panose="020B0604020202020204" pitchFamily="34" charset="0"/>
                <a:cs typeface="Arial" panose="020B0604020202020204" pitchFamily="34" charset="0"/>
              </a:rPr>
              <a:t>STUDENTS SHOW ANSWERS ON A SHEET OF PAPER (PREPARATION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Required preparation = The guide for this workshop includes an appendix with full-page-sized versions of the four possible answers. Print enough copies so that each student has one of each answer. Another option is to ask students to write each of the four answers on a separate sheet of paper.</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Explain that students will be able to use these four possible answers as a way to express whether they agree with a legal rule.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Tell students to choose one of the four answers and lift up that sheet of paper so everyone can see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Students may change their answer to follow the majority or their friends. That’s OK. Don’t scold them or force them to go back to their original answer.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To test it out, ask a fun question as an icebreaker. Here’s an example: “Do you like music?“</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STUDENTS MOVE AROUND (PREPARATION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Required preparation = The guide for this workshop includes an appendix with full-page-sized versions of the four possible answers. Print out one of each answer and put them up in the four corners of the classroom. Another option is to write each of the four answers on a separate sheet of paper and put those up instead.</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Explain that students will be able to use these four possible answers as a way to express whether they agree with a legal rule.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Tell students to choose one of the four answers and move to the corner of the room that matches their answer.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Students may change position to follow the majority or their friends. That’s OK. Don’t scold them or force them to go back.</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To test it out, ask a fun question as an icebreaker. Here’s an example: “Do you like music?“</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a:t>
            </a:fld>
            <a:endParaRPr lang="fr-CA"/>
          </a:p>
        </p:txBody>
      </p:sp>
    </p:spTree>
    <p:extLst>
      <p:ext uri="{BB962C8B-B14F-4D97-AF65-F5344CB8AC3E}">
        <p14:creationId xmlns:p14="http://schemas.microsoft.com/office/powerpoint/2010/main" val="3645756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50</a:t>
            </a:fld>
            <a:endParaRPr lang="fr-CA"/>
          </a:p>
        </p:txBody>
      </p:sp>
    </p:spTree>
    <p:extLst>
      <p:ext uri="{BB962C8B-B14F-4D97-AF65-F5344CB8AC3E}">
        <p14:creationId xmlns:p14="http://schemas.microsoft.com/office/powerpoint/2010/main" val="707061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51</a:t>
            </a:fld>
            <a:endParaRPr lang="fr-CA"/>
          </a:p>
        </p:txBody>
      </p:sp>
    </p:spTree>
    <p:extLst>
      <p:ext uri="{BB962C8B-B14F-4D97-AF65-F5344CB8AC3E}">
        <p14:creationId xmlns:p14="http://schemas.microsoft.com/office/powerpoint/2010/main" val="3761545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Someone under 21 isn’t allowed to buy weed.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Someone 21 or older isn’t allowed to buy weed for someone under 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It’s also not allowed to help or encourage someone else to do one of these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Sometimes, child protection services or the police might get involved.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Cannabis Regulation Act</a:t>
            </a:r>
            <a:r>
              <a:rPr lang="en-CA" b="0" i="0" noProof="0" dirty="0">
                <a:solidFill>
                  <a:srgbClr val="212529"/>
                </a:solidFill>
                <a:effectLst/>
                <a:latin typeface="Arial" panose="020B0604020202020204" pitchFamily="34" charset="0"/>
                <a:cs typeface="Arial" panose="020B0604020202020204" pitchFamily="34" charset="0"/>
              </a:rPr>
              <a:t>, CQLR c C-5.3, ss 4, 10, 25, 35, 38, 39, 88.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Cannabis Act</a:t>
            </a:r>
            <a:r>
              <a:rPr lang="en-CA" b="0" i="0" noProof="0" dirty="0">
                <a:solidFill>
                  <a:srgbClr val="212529"/>
                </a:solidFill>
                <a:effectLst/>
                <a:latin typeface="Arial" panose="020B0604020202020204" pitchFamily="34" charset="0"/>
                <a:cs typeface="Arial" panose="020B0604020202020204" pitchFamily="34" charset="0"/>
              </a:rPr>
              <a:t>, SC 2018, c 16, s 2, “young person”, and ss 8(1)(c), 8(2)(a)(ii), 8(2)(b)(ii), 9(1)(b), 9(5)(ii), 12(7), 12(10), 69(1), 69(3)(b).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Kativik </a:t>
            </a:r>
            <a:r>
              <a:rPr lang="en-CA" b="0" i="0" noProof="0" dirty="0" err="1">
                <a:solidFill>
                  <a:srgbClr val="212529"/>
                </a:solidFill>
                <a:effectLst/>
                <a:latin typeface="Arial" panose="020B0604020202020204" pitchFamily="34" charset="0"/>
                <a:cs typeface="Arial" panose="020B0604020202020204" pitchFamily="34" charset="0"/>
              </a:rPr>
              <a:t>Ilisarniliriniq</a:t>
            </a:r>
            <a:r>
              <a:rPr lang="en-CA" b="0" i="0" noProof="0" dirty="0">
                <a:solidFill>
                  <a:srgbClr val="212529"/>
                </a:solidFill>
                <a:effectLst/>
                <a:latin typeface="Arial" panose="020B0604020202020204" pitchFamily="34" charset="0"/>
                <a:cs typeface="Arial" panose="020B0604020202020204" pitchFamily="34" charset="0"/>
              </a:rPr>
              <a:t>, “</a:t>
            </a:r>
            <a:r>
              <a:rPr lang="en-CA" noProof="0" dirty="0">
                <a:latin typeface="Arial" panose="020B0604020202020204" pitchFamily="34" charset="0"/>
                <a:cs typeface="Arial" panose="020B0604020202020204" pitchFamily="34" charset="0"/>
              </a:rPr>
              <a:t>Psychoactive Substance Use Procedure On School Grounds”, CS-03, https://www.kativik.qc.ca/wp-content/uploads/2024/03/CS-03-Psychoactive-substance-use-procedure-on-school-grounds-E-2024-03.pdf</a:t>
            </a:r>
            <a:endParaRPr lang="en-CA" b="0" i="0"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Youth Protection Act</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CQLR P-34.1, ss 38 à 38.3, 49 à 51, 131.1 à 131.5.</a:t>
            </a:r>
            <a:endParaRPr lang="en-CA"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b="0" i="0" noProof="0" dirty="0">
                <a:solidFill>
                  <a:srgbClr val="212529"/>
                </a:solidFill>
                <a:effectLst/>
                <a:latin typeface="Arial" panose="020B0604020202020204" pitchFamily="34" charset="0"/>
                <a:cs typeface="Arial" panose="020B0604020202020204" pitchFamily="34" charset="0"/>
              </a:rPr>
              <a:t>,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noProof="0" dirty="0">
                <a:latin typeface="Arial" panose="020B0604020202020204" pitchFamily="34" charset="0"/>
                <a:cs typeface="Arial" panose="020B0604020202020204" pitchFamily="34" charset="0"/>
              </a:rPr>
              <a:t>https://krg.ca/en-CA/departments/public-security</a:t>
            </a:r>
            <a:endParaRPr lang="en-CA" b="0" i="0" noProof="0" dirty="0">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52</a:t>
            </a:fld>
            <a:endParaRPr lang="fr-CA"/>
          </a:p>
        </p:txBody>
      </p:sp>
    </p:spTree>
    <p:extLst>
      <p:ext uri="{BB962C8B-B14F-4D97-AF65-F5344CB8AC3E}">
        <p14:creationId xmlns:p14="http://schemas.microsoft.com/office/powerpoint/2010/main" val="1115771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think about the age 21? Should it be younger or older?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Should it be a free choice at any age?</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53</a:t>
            </a:fld>
            <a:endParaRPr lang="fr-CA"/>
          </a:p>
        </p:txBody>
      </p:sp>
    </p:spTree>
    <p:extLst>
      <p:ext uri="{BB962C8B-B14F-4D97-AF65-F5344CB8AC3E}">
        <p14:creationId xmlns:p14="http://schemas.microsoft.com/office/powerpoint/2010/main" val="2519297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54</a:t>
            </a:fld>
            <a:endParaRPr lang="fr-CA"/>
          </a:p>
        </p:txBody>
      </p:sp>
    </p:spTree>
    <p:extLst>
      <p:ext uri="{BB962C8B-B14F-4D97-AF65-F5344CB8AC3E}">
        <p14:creationId xmlns:p14="http://schemas.microsoft.com/office/powerpoint/2010/main" val="2449966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55</a:t>
            </a:fld>
            <a:endParaRPr lang="fr-CA"/>
          </a:p>
        </p:txBody>
      </p:sp>
    </p:spTree>
    <p:extLst>
      <p:ext uri="{BB962C8B-B14F-4D97-AF65-F5344CB8AC3E}">
        <p14:creationId xmlns:p14="http://schemas.microsoft.com/office/powerpoint/2010/main" val="3206661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After separating, parents can agree on what will happen next or ask a judge to decide.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 child can say where they want to live. A judge must take what they say seriously and keep it in mind. Parents should also do this when they’re coming to an agreement.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 a child gets older and more mature, what they want becomes more of a deciding factor. As of age 12, judges usually go with what the child wants.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But judges and parents always have to do what’s best for the child. This can sometimes be different from what the child wants, because other factors matter too.</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Here are some examples of other factors to consider when deciding what’s best for a child: </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the child’s age,</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the child’s needs,</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each parent’s ability to care for the child,</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the relationship between the child, each parent and the other members of the child’s family,</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the willingness of each parent to maintain the relationship between the child and the other parent,</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the physical and mental health of the child and each parent,</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each parents’ lifestyle, if it has a direct impact on the child,</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keeping siblings together (brothers and sisters),</a:t>
            </a:r>
          </a:p>
          <a:p>
            <a:pPr marL="661670" lvl="2" indent="-179705">
              <a:spcBef>
                <a:spcPct val="0"/>
              </a:spcBef>
              <a:spcAft>
                <a:spcPct val="0"/>
              </a:spcAft>
              <a:buFont typeface="Wingdings" panose="05000000000000000000" pitchFamily="2" charset="2"/>
              <a:buChar char="§"/>
            </a:pPr>
            <a:r>
              <a:rPr lang="en-CA" noProof="0" dirty="0">
                <a:latin typeface="Arial" panose="020B0604020202020204" pitchFamily="34" charset="0"/>
                <a:cs typeface="Arial" panose="020B0604020202020204" pitchFamily="34" charset="0"/>
              </a:rPr>
              <a:t>stability for the child.</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245745" indent="-18986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Civil Code of Québec, </a:t>
            </a:r>
            <a:r>
              <a:rPr lang="en-CA" b="0" i="0" noProof="0" dirty="0">
                <a:solidFill>
                  <a:srgbClr val="212529"/>
                </a:solidFill>
                <a:effectLst/>
                <a:latin typeface="Arial" panose="020B0604020202020204" pitchFamily="34" charset="0"/>
                <a:cs typeface="Arial" panose="020B0604020202020204" pitchFamily="34" charset="0"/>
              </a:rPr>
              <a:t>CQLR c CCQ-1991 </a:t>
            </a:r>
            <a:r>
              <a:rPr lang="en-CA" i="0" noProof="0" dirty="0">
                <a:latin typeface="Arial" panose="020B0604020202020204" pitchFamily="34" charset="0"/>
                <a:cs typeface="Arial" panose="020B0604020202020204" pitchFamily="34" charset="0"/>
              </a:rPr>
              <a:t>ss 33, 34.</a:t>
            </a:r>
          </a:p>
          <a:p>
            <a:pPr marL="245745" indent="-18986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Divorce Act</a:t>
            </a:r>
            <a:r>
              <a:rPr lang="en-CA" i="0" noProof="0" dirty="0">
                <a:latin typeface="Arial" panose="020B0604020202020204" pitchFamily="34" charset="0"/>
                <a:cs typeface="Arial" panose="020B0604020202020204" pitchFamily="34" charset="0"/>
              </a:rPr>
              <a:t>, RSC 1985, c 3 (2</a:t>
            </a:r>
            <a:r>
              <a:rPr lang="en-CA" i="0" baseline="30000" noProof="0" dirty="0">
                <a:latin typeface="Arial" panose="020B0604020202020204" pitchFamily="34" charset="0"/>
                <a:cs typeface="Arial" panose="020B0604020202020204" pitchFamily="34" charset="0"/>
              </a:rPr>
              <a:t>nd</a:t>
            </a:r>
            <a:r>
              <a:rPr lang="en-CA" i="0" noProof="0" dirty="0">
                <a:latin typeface="Arial" panose="020B0604020202020204" pitchFamily="34" charset="0"/>
                <a:cs typeface="Arial" panose="020B0604020202020204" pitchFamily="34" charset="0"/>
              </a:rPr>
              <a:t> Supp), s 16.</a:t>
            </a:r>
          </a:p>
          <a:p>
            <a:pPr marL="245745" marR="0" lvl="0" indent="-189865" algn="l" defTabSz="914400" rtl="0" eaLnBrk="1" fontAlgn="auto" latinLnBrk="0" hangingPunct="1">
              <a:lnSpc>
                <a:spcPct val="100000"/>
              </a:lnSpc>
              <a:spcBef>
                <a:spcPct val="0"/>
              </a:spcBef>
              <a:spcAft>
                <a:spcPct val="0"/>
              </a:spcAft>
              <a:buClrTx/>
              <a:buSzTx/>
              <a:buFont typeface="Arial"/>
              <a:buChar char="•"/>
              <a:tabLst/>
              <a:defRPr/>
            </a:pPr>
            <a:r>
              <a:rPr lang="en-CA" i="1" noProof="0" dirty="0">
                <a:latin typeface="Arial" panose="020B0604020202020204" pitchFamily="34" charset="0"/>
                <a:cs typeface="Arial" panose="020B0604020202020204" pitchFamily="34" charset="0"/>
              </a:rPr>
              <a:t>Droit de la famille - 071132, </a:t>
            </a:r>
            <a:r>
              <a:rPr lang="en-CA" i="0" noProof="0" dirty="0">
                <a:latin typeface="Arial" panose="020B0604020202020204" pitchFamily="34" charset="0"/>
                <a:cs typeface="Arial" panose="020B0604020202020204" pitchFamily="34" charset="0"/>
              </a:rPr>
              <a:t>2007 QCCA 697, confirmed by </a:t>
            </a:r>
            <a:r>
              <a:rPr lang="en-CA" i="1" noProof="0" dirty="0">
                <a:latin typeface="Arial" panose="020B0604020202020204" pitchFamily="34" charset="0"/>
                <a:cs typeface="Arial" panose="020B0604020202020204" pitchFamily="34" charset="0"/>
              </a:rPr>
              <a:t>Droit de la famille-072706</a:t>
            </a:r>
            <a:r>
              <a:rPr lang="en-CA" i="0" noProof="0" dirty="0">
                <a:latin typeface="Arial" panose="020B0604020202020204" pitchFamily="34" charset="0"/>
                <a:cs typeface="Arial" panose="020B0604020202020204" pitchFamily="34" charset="0"/>
              </a:rPr>
              <a:t>, 2007 QCCS 5266, at para 58 and following.</a:t>
            </a:r>
          </a:p>
          <a:p>
            <a:pPr marL="245745" indent="-18986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Droit de la famille - 091617, </a:t>
            </a:r>
            <a:r>
              <a:rPr lang="en-CA" i="0" noProof="0" dirty="0">
                <a:latin typeface="Arial" panose="020B0604020202020204" pitchFamily="34" charset="0"/>
                <a:cs typeface="Arial" panose="020B0604020202020204" pitchFamily="34" charset="0"/>
              </a:rPr>
              <a:t>2009 QCCS 3065.</a:t>
            </a:r>
            <a:endParaRPr lang="en-CA" noProof="0" dirty="0">
              <a:latin typeface="Arial" panose="020B0604020202020204" pitchFamily="34" charset="0"/>
              <a:cs typeface="Arial" panose="020B0604020202020204" pitchFamily="34" charset="0"/>
            </a:endParaRPr>
          </a:p>
          <a:p>
            <a:pPr marL="245745" indent="-18986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Droit de la famille - 091635, </a:t>
            </a:r>
            <a:r>
              <a:rPr lang="en-CA" i="0" noProof="0" dirty="0">
                <a:latin typeface="Arial" panose="020B0604020202020204" pitchFamily="34" charset="0"/>
                <a:cs typeface="Arial" panose="020B0604020202020204" pitchFamily="34" charset="0"/>
              </a:rPr>
              <a:t>2009 QCCS 3083.</a:t>
            </a:r>
            <a:endParaRPr lang="en-CA" noProof="0" dirty="0">
              <a:latin typeface="Arial" panose="020B0604020202020204" pitchFamily="34" charset="0"/>
              <a:cs typeface="Arial" panose="020B0604020202020204" pitchFamily="34" charset="0"/>
            </a:endParaRPr>
          </a:p>
          <a:p>
            <a:pPr marL="245745" indent="-18986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Droit de la famille - 111013, </a:t>
            </a:r>
            <a:r>
              <a:rPr lang="en-CA" i="0" noProof="0" dirty="0">
                <a:latin typeface="Arial" panose="020B0604020202020204" pitchFamily="34" charset="0"/>
                <a:cs typeface="Arial" panose="020B0604020202020204" pitchFamily="34" charset="0"/>
              </a:rPr>
              <a:t>2011 QCCS 1727, at para 25.</a:t>
            </a:r>
            <a:endParaRPr lang="en-CA" noProof="0" dirty="0">
              <a:latin typeface="Arial" panose="020B0604020202020204" pitchFamily="34" charset="0"/>
              <a:cs typeface="Arial" panose="020B0604020202020204" pitchFamily="34" charset="0"/>
            </a:endParaRPr>
          </a:p>
          <a:p>
            <a:pPr marL="245745" indent="-18986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Droit de la famille - 19983</a:t>
            </a:r>
            <a:r>
              <a:rPr lang="en-CA" noProof="0" dirty="0">
                <a:latin typeface="Arial" panose="020B0604020202020204" pitchFamily="34" charset="0"/>
                <a:cs typeface="Arial" panose="020B0604020202020204" pitchFamily="34" charset="0"/>
              </a:rPr>
              <a:t>, 2019 QCCS 2046.</a:t>
            </a:r>
          </a:p>
          <a:p>
            <a:pPr marL="245745" indent="-189865">
              <a:spcBef>
                <a:spcPct val="0"/>
              </a:spcBef>
              <a:spcAft>
                <a:spcPct val="0"/>
              </a:spcAft>
              <a:buFont typeface="Arial"/>
              <a:buChar char="•"/>
            </a:pPr>
            <a:r>
              <a:rPr lang="en-CA" b="0" i="0" noProof="0" dirty="0">
                <a:solidFill>
                  <a:srgbClr val="333333"/>
                </a:solidFill>
                <a:effectLst/>
                <a:highlight>
                  <a:srgbClr val="FFFFFF"/>
                </a:highlight>
                <a:latin typeface="Arial" panose="020B0604020202020204" pitchFamily="34" charset="0"/>
                <a:cs typeface="Arial" panose="020B0604020202020204" pitchFamily="34" charset="0"/>
              </a:rPr>
              <a:t>Suzanne Guillet, «</a:t>
            </a:r>
            <a:r>
              <a:rPr lang="en-CA" sz="1200" b="0" i="0" kern="1200" noProof="0" dirty="0">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Les droits de </a:t>
            </a:r>
            <a:r>
              <a:rPr lang="en-CA" sz="1200" b="0" i="0" kern="1200" noProof="0" dirty="0" err="1">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l'enfant</a:t>
            </a:r>
            <a:r>
              <a:rPr lang="en-CA" sz="1200" b="0" i="0" kern="1200" noProof="0" dirty="0">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 à </a:t>
            </a:r>
            <a:r>
              <a:rPr lang="en-CA" sz="1200" b="0" i="0" kern="1200" noProof="0" dirty="0" err="1">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l'occasion</a:t>
            </a:r>
            <a:r>
              <a:rPr lang="en-CA" sz="1200" b="0" i="0" kern="1200" noProof="0" dirty="0">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 d'un </a:t>
            </a:r>
            <a:r>
              <a:rPr lang="en-CA" sz="1200" b="0" i="0" kern="1200" noProof="0" dirty="0" err="1">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litige</a:t>
            </a:r>
            <a:r>
              <a:rPr lang="en-CA" sz="1200" b="0" i="0" kern="1200" noProof="0" dirty="0">
                <a:solidFill>
                  <a:srgbClr val="333333"/>
                </a:solidFill>
                <a:effectLst/>
                <a:highlight>
                  <a:srgbClr val="FFFFFF"/>
                </a:highligh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 familial</a:t>
            </a:r>
            <a:r>
              <a:rPr lang="en-CA" b="0" i="0" noProof="0" dirty="0">
                <a:solidFill>
                  <a:srgbClr val="333333"/>
                </a:solidFill>
                <a:effectLst/>
                <a:highlight>
                  <a:srgbClr val="FFFFFF"/>
                </a:highlight>
                <a:latin typeface="Arial" panose="020B0604020202020204" pitchFamily="34" charset="0"/>
                <a:cs typeface="Arial" panose="020B0604020202020204" pitchFamily="34" charset="0"/>
              </a:rPr>
              <a:t>» in École du Barreau du Québec, Droit de la famille, Collection de droit 2023-2024, vol. 4, Montréal, CAIJ, 2023, 79, pp. 124-125.</a:t>
            </a:r>
          </a:p>
          <a:p>
            <a:pPr marL="245745" indent="-189865">
              <a:spcBef>
                <a:spcPct val="0"/>
              </a:spcBef>
              <a:spcAft>
                <a:spcPct val="0"/>
              </a:spcAft>
              <a:buFont typeface="Arial"/>
              <a:buChar char="•"/>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56</a:t>
            </a:fld>
            <a:endParaRPr lang="fr-CA"/>
          </a:p>
        </p:txBody>
      </p:sp>
    </p:spTree>
    <p:extLst>
      <p:ext uri="{BB962C8B-B14F-4D97-AF65-F5344CB8AC3E}">
        <p14:creationId xmlns:p14="http://schemas.microsoft.com/office/powerpoint/2010/main" val="4140070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should happen when parents separate?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Do you think children should get to decide where they want to live?</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57</a:t>
            </a:fld>
            <a:endParaRPr lang="fr-CA"/>
          </a:p>
        </p:txBody>
      </p:sp>
    </p:spTree>
    <p:extLst>
      <p:ext uri="{BB962C8B-B14F-4D97-AF65-F5344CB8AC3E}">
        <p14:creationId xmlns:p14="http://schemas.microsoft.com/office/powerpoint/2010/main" val="3587409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58</a:t>
            </a:fld>
            <a:endParaRPr lang="fr-CA"/>
          </a:p>
        </p:txBody>
      </p:sp>
    </p:spTree>
    <p:extLst>
      <p:ext uri="{BB962C8B-B14F-4D97-AF65-F5344CB8AC3E}">
        <p14:creationId xmlns:p14="http://schemas.microsoft.com/office/powerpoint/2010/main" val="505090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59</a:t>
            </a:fld>
            <a:endParaRPr lang="fr-CA"/>
          </a:p>
        </p:txBody>
      </p:sp>
    </p:spTree>
    <p:extLst>
      <p:ext uri="{BB962C8B-B14F-4D97-AF65-F5344CB8AC3E}">
        <p14:creationId xmlns:p14="http://schemas.microsoft.com/office/powerpoint/2010/main" val="328784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a:t>
            </a:fld>
            <a:endParaRPr lang="fr-CA"/>
          </a:p>
        </p:txBody>
      </p:sp>
    </p:spTree>
    <p:extLst>
      <p:ext uri="{BB962C8B-B14F-4D97-AF65-F5344CB8AC3E}">
        <p14:creationId xmlns:p14="http://schemas.microsoft.com/office/powerpoint/2010/main" val="2877384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Parents aren’t allowed to use any physical punishment with a teenager or a child under two.</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For children between these ages, parents are allowed to discipline them with light physical punishment. But parents aren’t allowed to hit their children in anger.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Parents are never allowed to seriously hurt the child, be degrading or inhumane, hit the child using objects, or hit the child in the face or head. This type of punishment is too extreme.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Child protection services or the police might get involved in this type of situation to keep the child safe. </a:t>
            </a:r>
          </a:p>
          <a:p>
            <a:pPr marL="171450" indent="-171450">
              <a:buFont typeface="Arial" panose="020B0604020202020204" pitchFamily="34" charset="0"/>
              <a:buChar char="•"/>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endParaRPr lang="en-CA" i="1" noProof="0" dirty="0">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Canadian Foundation for Children, Youth and the Law v AG, </a:t>
            </a:r>
            <a:r>
              <a:rPr lang="en-CA" i="0" noProof="0" dirty="0">
                <a:latin typeface="Arial" panose="020B0604020202020204" pitchFamily="34" charset="0"/>
                <a:cs typeface="Arial" panose="020B0604020202020204" pitchFamily="34" charset="0"/>
              </a:rPr>
              <a:t>2004 SCC 4, at paras</a:t>
            </a:r>
            <a:r>
              <a:rPr lang="en-CA" i="1" noProof="0" dirty="0">
                <a:latin typeface="Arial" panose="020B0604020202020204" pitchFamily="34" charset="0"/>
                <a:cs typeface="Arial" panose="020B0604020202020204" pitchFamily="34" charset="0"/>
              </a:rPr>
              <a:t> </a:t>
            </a:r>
            <a:r>
              <a:rPr lang="en-CA" i="0" noProof="0" dirty="0">
                <a:latin typeface="Arial" panose="020B0604020202020204" pitchFamily="34" charset="0"/>
                <a:cs typeface="Arial" panose="020B0604020202020204" pitchFamily="34" charset="0"/>
              </a:rPr>
              <a:t>24-25, 30, 38, 40, 46, 81.</a:t>
            </a:r>
            <a:endParaRPr lang="en-CA" noProof="0" dirty="0">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en-CA" i="1" noProof="0" dirty="0">
                <a:latin typeface="Arial" panose="020B0604020202020204" pitchFamily="34" charset="0"/>
                <a:cs typeface="Arial" panose="020B0604020202020204" pitchFamily="34" charset="0"/>
              </a:rPr>
              <a:t>Criminal Code, </a:t>
            </a:r>
            <a:r>
              <a:rPr lang="en-CA" i="0" noProof="0" dirty="0">
                <a:latin typeface="Arial" panose="020B0604020202020204" pitchFamily="34" charset="0"/>
                <a:cs typeface="Arial" panose="020B0604020202020204" pitchFamily="34" charset="0"/>
              </a:rPr>
              <a:t>RCS 1985, c C-46, s 43.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Youth Protection Act</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CQLR P-34.1, ss 38 à 38.3, 49 à 51, 131.1 à 131.5.</a:t>
            </a:r>
            <a:endParaRPr lang="en-CA"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b="0" i="0" noProof="0" dirty="0">
                <a:solidFill>
                  <a:srgbClr val="212529"/>
                </a:solidFill>
                <a:effectLst/>
                <a:latin typeface="Arial" panose="020B0604020202020204" pitchFamily="34" charset="0"/>
                <a:cs typeface="Arial" panose="020B0604020202020204" pitchFamily="34" charset="0"/>
              </a:rPr>
              <a:t>,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noProof="0" dirty="0">
                <a:latin typeface="Arial" panose="020B0604020202020204" pitchFamily="34" charset="0"/>
                <a:cs typeface="Arial" panose="020B0604020202020204" pitchFamily="34" charset="0"/>
              </a:rPr>
              <a:t>https://krg.ca/en-CA/departments/public-security</a:t>
            </a: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60</a:t>
            </a:fld>
            <a:endParaRPr lang="fr-CA"/>
          </a:p>
        </p:txBody>
      </p:sp>
    </p:spTree>
    <p:extLst>
      <p:ext uri="{BB962C8B-B14F-4D97-AF65-F5344CB8AC3E}">
        <p14:creationId xmlns:p14="http://schemas.microsoft.com/office/powerpoint/2010/main" val="622788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How should parents treat their children?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Do you think physical punishment should be allowed? </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61</a:t>
            </a:fld>
            <a:endParaRPr lang="fr-CA"/>
          </a:p>
        </p:txBody>
      </p:sp>
    </p:spTree>
    <p:extLst>
      <p:ext uri="{BB962C8B-B14F-4D97-AF65-F5344CB8AC3E}">
        <p14:creationId xmlns:p14="http://schemas.microsoft.com/office/powerpoint/2010/main" val="1901022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62</a:t>
            </a:fld>
            <a:endParaRPr lang="fr-CA"/>
          </a:p>
        </p:txBody>
      </p:sp>
    </p:spTree>
    <p:extLst>
      <p:ext uri="{BB962C8B-B14F-4D97-AF65-F5344CB8AC3E}">
        <p14:creationId xmlns:p14="http://schemas.microsoft.com/office/powerpoint/2010/main" val="3823140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63</a:t>
            </a:fld>
            <a:endParaRPr lang="fr-CA"/>
          </a:p>
        </p:txBody>
      </p:sp>
    </p:spTree>
    <p:extLst>
      <p:ext uri="{BB962C8B-B14F-4D97-AF65-F5344CB8AC3E}">
        <p14:creationId xmlns:p14="http://schemas.microsoft.com/office/powerpoint/2010/main" val="2992870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some additional information if you have time.</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Indigenous communities in Canada have the right to create their own child protection services. If a community doesn’t have their own child protection services, they use the government’s services. </a:t>
            </a:r>
          </a:p>
          <a:p>
            <a:pPr marL="171450" indent="-171450">
              <a:buFont typeface="Arial" panose="020B0604020202020204" pitchFamily="34" charset="0"/>
              <a:buChar char="•"/>
            </a:pPr>
            <a:r>
              <a:rPr lang="en-CA" sz="1200" b="0" i="0" noProof="0" dirty="0" err="1">
                <a:solidFill>
                  <a:srgbClr val="33647E"/>
                </a:solidFill>
                <a:effectLst/>
                <a:latin typeface="Arial" panose="020B0604020202020204" pitchFamily="34" charset="0"/>
                <a:cs typeface="Arial" panose="020B0604020202020204" pitchFamily="34" charset="0"/>
              </a:rPr>
              <a:t>Nunavimmi</a:t>
            </a:r>
            <a:r>
              <a:rPr lang="en-CA" sz="1200" b="0" i="0" noProof="0" dirty="0">
                <a:solidFill>
                  <a:srgbClr val="33647E"/>
                </a:solidFill>
                <a:effectLst/>
                <a:latin typeface="Arial" panose="020B0604020202020204" pitchFamily="34" charset="0"/>
                <a:cs typeface="Arial" panose="020B0604020202020204" pitchFamily="34" charset="0"/>
              </a:rPr>
              <a:t> </a:t>
            </a:r>
            <a:r>
              <a:rPr lang="en-CA" sz="1200" b="0" i="0" noProof="0" dirty="0" err="1">
                <a:solidFill>
                  <a:srgbClr val="33647E"/>
                </a:solidFill>
                <a:effectLst/>
                <a:latin typeface="Arial" panose="020B0604020202020204" pitchFamily="34" charset="0"/>
                <a:cs typeface="Arial" panose="020B0604020202020204" pitchFamily="34" charset="0"/>
              </a:rPr>
              <a:t>Ilagiit</a:t>
            </a:r>
            <a:r>
              <a:rPr lang="en-CA" sz="1200" b="0" i="0" noProof="0" dirty="0">
                <a:solidFill>
                  <a:srgbClr val="33647E"/>
                </a:solidFill>
                <a:effectLst/>
                <a:latin typeface="Arial" panose="020B0604020202020204" pitchFamily="34" charset="0"/>
                <a:cs typeface="Arial" panose="020B0604020202020204" pitchFamily="34" charset="0"/>
              </a:rPr>
              <a:t> </a:t>
            </a:r>
            <a:r>
              <a:rPr lang="en-CA" sz="1200" b="0" i="0" noProof="0" dirty="0" err="1">
                <a:solidFill>
                  <a:srgbClr val="33647E"/>
                </a:solidFill>
                <a:effectLst/>
                <a:latin typeface="Arial" panose="020B0604020202020204" pitchFamily="34" charset="0"/>
                <a:cs typeface="Arial" panose="020B0604020202020204" pitchFamily="34" charset="0"/>
              </a:rPr>
              <a:t>Papatauvinga</a:t>
            </a:r>
            <a:r>
              <a:rPr lang="en-CA" sz="1200" b="0" i="0" noProof="0" dirty="0">
                <a:solidFill>
                  <a:srgbClr val="33647E"/>
                </a:solidFill>
                <a:effectLst/>
                <a:latin typeface="Arial" panose="020B0604020202020204" pitchFamily="34" charset="0"/>
                <a:cs typeface="Arial" panose="020B0604020202020204" pitchFamily="34" charset="0"/>
              </a:rPr>
              <a:t> offers child protection services based on Inuit knowledge in some Northern communities.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Child protection services are supposed to make sure children are safe and taken care of.</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The government’s child protection services must maintain Inuit children’s connection with their culture. They must keep the child in the family or in the community if they can.</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Child protection services might get involved if a child:</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has no one to take care of them,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isn’t being cared for by the people who are supposed to do that,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is being abused psychologically, physically, or sexually,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is a danger to themselves or others,</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runs away from home.</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SOURCES</a:t>
            </a:r>
          </a:p>
          <a:p>
            <a:pPr marL="171450" indent="-171450">
              <a:buFont typeface="Arial" panose="020B0604020202020204" pitchFamily="34" charset="0"/>
              <a:buChar char="•"/>
            </a:pPr>
            <a:r>
              <a:rPr lang="en-CA" sz="1200" noProof="0" dirty="0" err="1">
                <a:latin typeface="Arial" panose="020B0604020202020204" pitchFamily="34" charset="0"/>
                <a:cs typeface="Arial" panose="020B0604020202020204" pitchFamily="34" charset="0"/>
              </a:rPr>
              <a:t>Nunavimmi</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Ilagiit</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Papatauvinga</a:t>
            </a:r>
            <a:r>
              <a:rPr lang="en-CA" sz="1200" noProof="0" dirty="0">
                <a:latin typeface="Arial" panose="020B0604020202020204" pitchFamily="34" charset="0"/>
                <a:cs typeface="Arial" panose="020B0604020202020204" pitchFamily="34" charset="0"/>
              </a:rPr>
              <a:t>, https://nunavimmiilagiit.ca/</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Nunavik Regional Board of Health and Social Services, ‘’</a:t>
            </a:r>
            <a:r>
              <a:rPr lang="en-CA" sz="1200" noProof="0" dirty="0" err="1">
                <a:latin typeface="Arial" panose="020B0604020202020204" pitchFamily="34" charset="0"/>
                <a:cs typeface="Arial" panose="020B0604020202020204" pitchFamily="34" charset="0"/>
              </a:rPr>
              <a:t>Nunavimmi</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Ilagiit</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Papatauvinga</a:t>
            </a:r>
            <a:r>
              <a:rPr lang="en-CA" sz="1200" noProof="0" dirty="0">
                <a:latin typeface="Arial" panose="020B0604020202020204" pitchFamily="34" charset="0"/>
                <a:cs typeface="Arial" panose="020B0604020202020204" pitchFamily="34" charset="0"/>
              </a:rPr>
              <a:t>: a Project for Family Services in Nunavik Supported by the </a:t>
            </a:r>
            <a:r>
              <a:rPr lang="en-CA" sz="1200" noProof="0" dirty="0" err="1">
                <a:latin typeface="Arial" panose="020B0604020202020204" pitchFamily="34" charset="0"/>
                <a:cs typeface="Arial" panose="020B0604020202020204" pitchFamily="34" charset="0"/>
              </a:rPr>
              <a:t>NRBHSS’’,https</a:t>
            </a:r>
            <a:r>
              <a:rPr lang="en-CA" sz="1200" noProof="0" dirty="0">
                <a:latin typeface="Arial" panose="020B0604020202020204" pitchFamily="34" charset="0"/>
                <a:cs typeface="Arial" panose="020B0604020202020204" pitchFamily="34" charset="0"/>
              </a:rPr>
              <a:t>://nrbhss.ca/sites/default/files/Press_release_NIP_EN.pdf</a:t>
            </a:r>
            <a:endPar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Youth Protection Act</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CQLR P-34.1, ss 38 à 38.3, 49 à 51, 131.1 à 131.5.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An Act Respecting First Nations, Inuit and Métis Children, Youth and Families</a:t>
            </a:r>
            <a:r>
              <a:rPr lang="en-CA" sz="1200" b="0" i="0" noProof="0" dirty="0">
                <a:solidFill>
                  <a:srgbClr val="212529"/>
                </a:solidFill>
                <a:effectLst/>
                <a:latin typeface="Arial" panose="020B0604020202020204" pitchFamily="34" charset="0"/>
                <a:cs typeface="Arial" panose="020B0604020202020204" pitchFamily="34" charset="0"/>
              </a:rPr>
              <a:t>, SC 2019</a:t>
            </a:r>
            <a:r>
              <a:rPr lang="en-CA" sz="1200" kern="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 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Reference re An Act respecting First Nations, Inuit and Métis Children, Youth and Families</a:t>
            </a:r>
            <a:r>
              <a:rPr lang="en-CA" sz="1200" b="0" i="0" noProof="0" dirty="0">
                <a:solidFill>
                  <a:srgbClr val="212529"/>
                </a:solidFill>
                <a:effectLst/>
                <a:latin typeface="Arial" panose="020B0604020202020204" pitchFamily="34" charset="0"/>
                <a:cs typeface="Arial" panose="020B0604020202020204" pitchFamily="34" charset="0"/>
              </a:rPr>
              <a:t>, 2024 SCC 5</a:t>
            </a:r>
            <a:r>
              <a:rPr lang="en-CA" sz="1200" kern="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64</a:t>
            </a:fld>
            <a:endParaRPr lang="fr-CA"/>
          </a:p>
        </p:txBody>
      </p:sp>
    </p:spTree>
    <p:extLst>
      <p:ext uri="{BB962C8B-B14F-4D97-AF65-F5344CB8AC3E}">
        <p14:creationId xmlns:p14="http://schemas.microsoft.com/office/powerpoint/2010/main" val="4050685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Should your community make its own child protection services?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services would you want?</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65</a:t>
            </a:fld>
            <a:endParaRPr lang="fr-CA"/>
          </a:p>
        </p:txBody>
      </p:sp>
    </p:spTree>
    <p:extLst>
      <p:ext uri="{BB962C8B-B14F-4D97-AF65-F5344CB8AC3E}">
        <p14:creationId xmlns:p14="http://schemas.microsoft.com/office/powerpoint/2010/main" val="1432221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66</a:t>
            </a:fld>
            <a:endParaRPr lang="fr-CA"/>
          </a:p>
        </p:txBody>
      </p:sp>
    </p:spTree>
    <p:extLst>
      <p:ext uri="{BB962C8B-B14F-4D97-AF65-F5344CB8AC3E}">
        <p14:creationId xmlns:p14="http://schemas.microsoft.com/office/powerpoint/2010/main" val="14761169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67</a:t>
            </a:fld>
            <a:endParaRPr lang="fr-CA"/>
          </a:p>
        </p:txBody>
      </p:sp>
    </p:spTree>
    <p:extLst>
      <p:ext uri="{BB962C8B-B14F-4D97-AF65-F5344CB8AC3E}">
        <p14:creationId xmlns:p14="http://schemas.microsoft.com/office/powerpoint/2010/main" val="1296113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Physical intimacy includes kissing and touching, it’s not just sex.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Angelina is 14 turning 15, so she can only be physically intimate with someone less than 5 years older than her. This person also can’t have power over Angelina.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It doesn’t matter if Angelina wants to be physically intimate with Douglas. It’s not allowed.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Child protection services or the police might get involved in this type of situation. Angelina won’t get in trouble, but Douglas could. </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indent="-171450">
              <a:spcBef>
                <a:spcPct val="0"/>
              </a:spcBef>
              <a:spcAft>
                <a:spcPct val="0"/>
              </a:spcAft>
              <a:buFont typeface="Arial" panose="020B0604020202020204" pitchFamily="34" charset="0"/>
              <a:buChar char="•"/>
            </a:pPr>
            <a:r>
              <a:rPr lang="en-CA" i="1" noProof="0" dirty="0">
                <a:latin typeface="Arial" panose="020B0604020202020204" pitchFamily="34" charset="0"/>
                <a:cs typeface="Arial" panose="020B0604020202020204" pitchFamily="34" charset="0"/>
              </a:rPr>
              <a:t>Criminal Code, </a:t>
            </a:r>
            <a:r>
              <a:rPr lang="en-CA" i="0" noProof="0" dirty="0">
                <a:latin typeface="Arial" panose="020B0604020202020204" pitchFamily="34" charset="0"/>
                <a:cs typeface="Arial" panose="020B0604020202020204" pitchFamily="34" charset="0"/>
              </a:rPr>
              <a:t>RCS 1985, c C-46, ss 150.1(1), (2), (2.1), 151, 152, 153 (1).</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CA" i="1" noProof="0" dirty="0">
                <a:latin typeface="Arial" panose="020B0604020202020204" pitchFamily="34" charset="0"/>
                <a:cs typeface="Arial" panose="020B0604020202020204" pitchFamily="34" charset="0"/>
              </a:rPr>
              <a:t>Civil Code of Québec, </a:t>
            </a:r>
            <a:r>
              <a:rPr lang="en-CA" b="0" i="0" noProof="0" dirty="0">
                <a:solidFill>
                  <a:srgbClr val="212529"/>
                </a:solidFill>
                <a:effectLst/>
                <a:latin typeface="Arial" panose="020B0604020202020204" pitchFamily="34" charset="0"/>
                <a:cs typeface="Arial" panose="020B0604020202020204" pitchFamily="34" charset="0"/>
              </a:rPr>
              <a:t>CQLR c CCQ-1991, </a:t>
            </a:r>
            <a:r>
              <a:rPr lang="en-CA" i="0" noProof="0" dirty="0">
                <a:latin typeface="Arial" panose="020B0604020202020204" pitchFamily="34" charset="0"/>
                <a:cs typeface="Arial" panose="020B0604020202020204" pitchFamily="34" charset="0"/>
              </a:rPr>
              <a:t>ss 33, 599, 601.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Youth Protection Act</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CQLR P-34.1, ss 38 à 38.3, 49 à 51, 131.1 à 131.5.</a:t>
            </a:r>
            <a:endParaRPr lang="en-CA"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b="0" i="0" noProof="0" dirty="0">
                <a:solidFill>
                  <a:srgbClr val="212529"/>
                </a:solidFill>
                <a:effectLst/>
                <a:latin typeface="Arial" panose="020B0604020202020204" pitchFamily="34" charset="0"/>
                <a:cs typeface="Arial" panose="020B0604020202020204" pitchFamily="34" charset="0"/>
              </a:rPr>
              <a:t>,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noProof="0" dirty="0">
                <a:latin typeface="Arial" panose="020B0604020202020204" pitchFamily="34" charset="0"/>
                <a:cs typeface="Arial" panose="020B0604020202020204" pitchFamily="34" charset="0"/>
              </a:rPr>
              <a:t>https://krg.ca/en-CA/departments/public-security</a:t>
            </a:r>
            <a:endParaRPr lang="en-CA" b="0" i="0" noProof="0" dirty="0">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68</a:t>
            </a:fld>
            <a:endParaRPr lang="fr-CA"/>
          </a:p>
        </p:txBody>
      </p:sp>
    </p:spTree>
    <p:extLst>
      <p:ext uri="{BB962C8B-B14F-4D97-AF65-F5344CB8AC3E}">
        <p14:creationId xmlns:p14="http://schemas.microsoft.com/office/powerpoint/2010/main" val="564086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No matter what, both people must say yes before having physical intimacy. If one person doesn’t clearly say yes, then they can’t have physical intimacy.</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But depending on their age and relationship, some people still can’t have physical intimacy even if they both say yes. </a:t>
            </a:r>
            <a:r>
              <a:rPr lang="en-CA" noProof="0" dirty="0">
                <a:latin typeface="Arial" panose="020B0604020202020204" pitchFamily="34" charset="0"/>
                <a:cs typeface="Arial" panose="020B0604020202020204" pitchFamily="34" charset="0"/>
              </a:rPr>
              <a:t>This slide explains which age gaps are allowed and which aren’t. It also explains when it matters whether the older person has power over the younger person.</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Examples of someone who has power over a young person include a teacher or a coach.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The person who’s younger or under someone else’s power can ask for help in this situation. They won’t get in trouble.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Child protection services or the police might get involved in this type of situation. The person who’s older or has power over the other person could get in trouble. </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indent="-171450">
              <a:spcBef>
                <a:spcPct val="0"/>
              </a:spcBef>
              <a:spcAft>
                <a:spcPct val="0"/>
              </a:spcAft>
              <a:buFont typeface="Arial" panose="020B0604020202020204" pitchFamily="34" charset="0"/>
              <a:buChar char="•"/>
            </a:pPr>
            <a:r>
              <a:rPr lang="en-CA" i="1" noProof="0" dirty="0">
                <a:latin typeface="Arial" panose="020B0604020202020204" pitchFamily="34" charset="0"/>
                <a:cs typeface="Arial" panose="020B0604020202020204" pitchFamily="34" charset="0"/>
              </a:rPr>
              <a:t>Criminal Code, </a:t>
            </a:r>
            <a:r>
              <a:rPr lang="en-CA" i="0" noProof="0" dirty="0">
                <a:latin typeface="Arial" panose="020B0604020202020204" pitchFamily="34" charset="0"/>
                <a:cs typeface="Arial" panose="020B0604020202020204" pitchFamily="34" charset="0"/>
              </a:rPr>
              <a:t>RCS 1985, c C-46, ss 150.1(1), (2), (2.1), 151, 152, 153 (1).</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fr-FR" sz="1200" b="0" i="1" kern="1200" dirty="0">
                <a:solidFill>
                  <a:schemeClr val="tx1"/>
                </a:solidFill>
                <a:effectLst/>
                <a:latin typeface="Arial" panose="020B0604020202020204" pitchFamily="34" charset="0"/>
                <a:ea typeface="+mn-ea"/>
                <a:cs typeface="Arial" panose="020B0604020202020204" pitchFamily="34" charset="0"/>
              </a:rPr>
              <a:t>R c Lapointe</a:t>
            </a:r>
            <a:r>
              <a:rPr lang="fr-FR" sz="1200" b="0" i="0" kern="1200" dirty="0">
                <a:solidFill>
                  <a:schemeClr val="tx1"/>
                </a:solidFill>
                <a:effectLst/>
                <a:latin typeface="Arial" panose="020B0604020202020204" pitchFamily="34" charset="0"/>
                <a:ea typeface="+mn-ea"/>
                <a:cs typeface="Arial" panose="020B0604020202020204" pitchFamily="34" charset="0"/>
              </a:rPr>
              <a:t>, 2016 QCCQ 1951; </a:t>
            </a:r>
            <a:r>
              <a:rPr lang="fr-FR" sz="1200" b="0" i="1" kern="1200" dirty="0">
                <a:solidFill>
                  <a:schemeClr val="tx1"/>
                </a:solidFill>
                <a:effectLst/>
                <a:latin typeface="Arial" panose="020B0604020202020204" pitchFamily="34" charset="0"/>
                <a:ea typeface="+mn-ea"/>
                <a:cs typeface="Arial" panose="020B0604020202020204" pitchFamily="34" charset="0"/>
              </a:rPr>
              <a:t>R c Brunet</a:t>
            </a:r>
            <a:r>
              <a:rPr lang="fr-FR" sz="1200" b="0" i="0" kern="1200" dirty="0">
                <a:solidFill>
                  <a:schemeClr val="tx1"/>
                </a:solidFill>
                <a:effectLst/>
                <a:latin typeface="Arial" panose="020B0604020202020204" pitchFamily="34" charset="0"/>
                <a:ea typeface="+mn-ea"/>
                <a:cs typeface="Arial" panose="020B0604020202020204" pitchFamily="34" charset="0"/>
              </a:rPr>
              <a:t>, 2021 QCCQ 13162.</a:t>
            </a:r>
            <a:endParaRPr lang="en-CA" i="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CA" i="1" noProof="0" dirty="0">
                <a:latin typeface="Arial" panose="020B0604020202020204" pitchFamily="34" charset="0"/>
                <a:cs typeface="Arial" panose="020B0604020202020204" pitchFamily="34" charset="0"/>
              </a:rPr>
              <a:t>Civil Code of Québec, </a:t>
            </a:r>
            <a:r>
              <a:rPr lang="en-CA" b="0" i="0" noProof="0" dirty="0">
                <a:solidFill>
                  <a:srgbClr val="212529"/>
                </a:solidFill>
                <a:effectLst/>
                <a:latin typeface="Arial" panose="020B0604020202020204" pitchFamily="34" charset="0"/>
                <a:cs typeface="Arial" panose="020B0604020202020204" pitchFamily="34" charset="0"/>
              </a:rPr>
              <a:t>CQLR c CCQ-1991, </a:t>
            </a:r>
            <a:r>
              <a:rPr lang="en-CA" i="0" noProof="0" dirty="0">
                <a:latin typeface="Arial" panose="020B0604020202020204" pitchFamily="34" charset="0"/>
                <a:cs typeface="Arial" panose="020B0604020202020204" pitchFamily="34" charset="0"/>
              </a:rPr>
              <a:t>ss 33, 599, 601.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Youth Protection Act</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CQLR P-34.1, ss 38 à 38.3, 49 à 51, 131.1 à 131.5.</a:t>
            </a:r>
            <a:endParaRPr lang="en-CA"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b="0" i="0" noProof="0" dirty="0">
                <a:solidFill>
                  <a:srgbClr val="212529"/>
                </a:solidFill>
                <a:effectLst/>
                <a:latin typeface="Arial" panose="020B0604020202020204" pitchFamily="34" charset="0"/>
                <a:cs typeface="Arial" panose="020B0604020202020204" pitchFamily="34" charset="0"/>
              </a:rPr>
              <a:t>,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noProof="0" dirty="0">
                <a:latin typeface="Arial" panose="020B0604020202020204" pitchFamily="34" charset="0"/>
                <a:cs typeface="Arial" panose="020B0604020202020204" pitchFamily="34" charset="0"/>
              </a:rPr>
              <a:t>https://krg.ca/en-CA/departments/public-security</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69</a:t>
            </a:fld>
            <a:endParaRPr lang="fr-CA"/>
          </a:p>
        </p:txBody>
      </p:sp>
    </p:spTree>
    <p:extLst>
      <p:ext uri="{BB962C8B-B14F-4D97-AF65-F5344CB8AC3E}">
        <p14:creationId xmlns:p14="http://schemas.microsoft.com/office/powerpoint/2010/main" val="240598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DBADD-941F-E18C-C60A-34DA690A93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524D34-A41A-990F-6882-6BB13FF11A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3A8831-53C7-0A06-A23B-B81EB48191B7}"/>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INSTRUCTIONS FOR TEACHERS AND VOLUNTEER LEGAL PROFESSIONALS</a:t>
            </a:r>
            <a:endParaRPr lang="fr-CA"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11A7EBDA-77DC-1F95-E6DD-80848006721F}"/>
              </a:ext>
            </a:extLst>
          </p:cNvPr>
          <p:cNvSpPr>
            <a:spLocks noGrp="1"/>
          </p:cNvSpPr>
          <p:nvPr>
            <p:ph type="sldNum" sz="quarter" idx="5"/>
          </p:nvPr>
        </p:nvSpPr>
        <p:spPr/>
        <p:txBody>
          <a:bodyPr/>
          <a:lstStyle/>
          <a:p>
            <a:fld id="{E13FC95C-4B18-4270-8A71-69930A0CC8C1}" type="slidenum">
              <a:rPr lang="fr-CA" smtClean="0"/>
              <a:t>7</a:t>
            </a:fld>
            <a:endParaRPr lang="fr-CA"/>
          </a:p>
        </p:txBody>
      </p:sp>
    </p:spTree>
    <p:extLst>
      <p:ext uri="{BB962C8B-B14F-4D97-AF65-F5344CB8AC3E}">
        <p14:creationId xmlns:p14="http://schemas.microsoft.com/office/powerpoint/2010/main" val="17439805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Do you think there should be a maximum age difference for physical intimacy?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Do you think the maximum age difference should be bigger or smaller? </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70</a:t>
            </a:fld>
            <a:endParaRPr lang="fr-CA"/>
          </a:p>
        </p:txBody>
      </p:sp>
    </p:spTree>
    <p:extLst>
      <p:ext uri="{BB962C8B-B14F-4D97-AF65-F5344CB8AC3E}">
        <p14:creationId xmlns:p14="http://schemas.microsoft.com/office/powerpoint/2010/main" val="21378102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dirty="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71</a:t>
            </a:fld>
            <a:endParaRPr lang="fr-CA"/>
          </a:p>
        </p:txBody>
      </p:sp>
    </p:spTree>
    <p:extLst>
      <p:ext uri="{BB962C8B-B14F-4D97-AF65-F5344CB8AC3E}">
        <p14:creationId xmlns:p14="http://schemas.microsoft.com/office/powerpoint/2010/main" val="2123464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INSTRUCTIONS FOR TEACHERS AND VOLUNTEER LEGAL PROFESSIONALS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Read the story.</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72</a:t>
            </a:fld>
            <a:endParaRPr lang="fr-CA"/>
          </a:p>
        </p:txBody>
      </p:sp>
    </p:spTree>
    <p:extLst>
      <p:ext uri="{BB962C8B-B14F-4D97-AF65-F5344CB8AC3E}">
        <p14:creationId xmlns:p14="http://schemas.microsoft.com/office/powerpoint/2010/main" val="5063537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sz="1200"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Share some additional information if you have time.</a:t>
            </a:r>
          </a:p>
          <a:p>
            <a:endParaRPr lang="en-CA" sz="1200" noProof="0" dirty="0">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Sexual pictures or videos show a naked person, private parts of the body like someone’s boobs or butt, or people having sex.</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Usually, no one is allowed to make, share, have, or look at sexual pictures or videos of someone under 18. </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Exception = people under 18 in a relationship can make and share sexual pictures and videos with each other as long as they don’t share them with anyone else.</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If the person in the sexual picture or video is 18 or older, people are only allowed to share it if the person in it gives their permission.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The person in the picture or video can get help from someone in the community or an organization like </a:t>
            </a:r>
            <a:r>
              <a:rPr lang="fr-CA" sz="1200" b="0" i="0" kern="1200" dirty="0">
                <a:solidFill>
                  <a:schemeClr val="tx1"/>
                </a:solidFill>
                <a:effectLst/>
                <a:latin typeface="Arial" panose="020B0604020202020204" pitchFamily="34" charset="0"/>
                <a:ea typeface="+mn-ea"/>
                <a:cs typeface="Arial" panose="020B0604020202020204" pitchFamily="34" charset="0"/>
              </a:rPr>
              <a:t>CAVAC Nunavik (</a:t>
            </a:r>
            <a:r>
              <a:rPr lang="fr-CA" sz="1200" b="0" i="0" kern="1200" dirty="0" err="1">
                <a:solidFill>
                  <a:schemeClr val="tx1"/>
                </a:solidFill>
                <a:effectLst/>
                <a:latin typeface="Arial" panose="020B0604020202020204" pitchFamily="34" charset="0"/>
                <a:ea typeface="+mn-ea"/>
                <a:cs typeface="Arial" panose="020B0604020202020204" pitchFamily="34" charset="0"/>
              </a:rPr>
              <a:t>Sapummijiit</a:t>
            </a:r>
            <a:r>
              <a:rPr lang="fr-CA" sz="1200" b="0" i="0" kern="1200" dirty="0">
                <a:solidFill>
                  <a:schemeClr val="tx1"/>
                </a:solidFill>
                <a:effectLst/>
                <a:latin typeface="Arial" panose="020B0604020202020204" pitchFamily="34" charset="0"/>
                <a:ea typeface="+mn-ea"/>
                <a:cs typeface="Arial" panose="020B0604020202020204" pitchFamily="34" charset="0"/>
              </a:rPr>
              <a:t>).</a:t>
            </a:r>
            <a:r>
              <a:rPr lang="en-CA" sz="1200" noProof="0" dirty="0">
                <a:latin typeface="Arial" panose="020B0604020202020204" pitchFamily="34" charset="0"/>
                <a:cs typeface="Arial" panose="020B0604020202020204" pitchFamily="34" charset="0"/>
              </a:rPr>
              <a:t> They can also fill out an online form to get a court order for the picture or video to be taken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a:latin typeface="Arial" panose="020B0604020202020204" pitchFamily="34" charset="0"/>
                <a:cs typeface="Arial" panose="020B0604020202020204" pitchFamily="34" charset="0"/>
              </a:rPr>
              <a:t>When sexual pictures or videos of someone under 18 are shared, child protection services or the police might get involved. The person who shared the picture or video could get in trouble. The person in the picture or video won’t get in trouble.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SOURCES</a:t>
            </a:r>
          </a:p>
          <a:p>
            <a:pPr marL="285750" indent="-285750">
              <a:lnSpc>
                <a:spcPct val="115000"/>
              </a:lnSpc>
              <a:spcBef>
                <a:spcPts val="600"/>
              </a:spcBef>
              <a:spcAft>
                <a:spcPts val="1200"/>
              </a:spcAft>
              <a:buFont typeface="Arial" panose="020B0604020202020204" pitchFamily="34" charset="0"/>
              <a:buChar cha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Criminal Code</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RCS 1985, c C-46, ss 150.1, 162.1, 163.1, 171.1, 173, 264, 273.1, 372(3).</a:t>
            </a:r>
          </a:p>
          <a:p>
            <a:pPr marL="285750" indent="-285750">
              <a:lnSpc>
                <a:spcPct val="115000"/>
              </a:lnSpc>
              <a:spcBef>
                <a:spcPts val="600"/>
              </a:spcBef>
              <a:spcAft>
                <a:spcPts val="1200"/>
              </a:spcAft>
              <a:buFont typeface="Arial" panose="020B0604020202020204" pitchFamily="34" charset="0"/>
              <a:buChar char="•"/>
            </a:pPr>
            <a:r>
              <a:rPr lang="en-CA" sz="1200" i="1"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R v Sharpe</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[2001] 1 SCR 45.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Youth Protection Act</a:t>
            </a:r>
            <a:r>
              <a:rPr lang="en-CA" sz="1200" noProof="0" dirty="0">
                <a:solidFill>
                  <a:srgbClr val="FF0000"/>
                </a:solidFill>
                <a:effectLst/>
                <a:latin typeface="Arial" panose="020B0604020202020204" pitchFamily="34" charset="0"/>
                <a:ea typeface="Calibri" panose="020F0502020204030204" pitchFamily="34" charset="0"/>
                <a:cs typeface="Arial" panose="020B0604020202020204" pitchFamily="34" charset="0"/>
              </a:rPr>
              <a:t>, CQLR P-34.1, ss 38 à 38.3, 49 à 51, 131.1 à 131.5.</a:t>
            </a:r>
            <a:endParaRPr lang="en-CA" sz="1200"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noProof="0" dirty="0">
                <a:solidFill>
                  <a:srgbClr val="212529"/>
                </a:solidFill>
                <a:effectLst/>
                <a:latin typeface="Arial" panose="020B0604020202020204" pitchFamily="34" charset="0"/>
                <a:cs typeface="Arial" panose="020B0604020202020204" pitchFamily="34" charset="0"/>
              </a:rPr>
              <a:t>James Bay and Northern Québec Agreement</a:t>
            </a:r>
            <a:r>
              <a:rPr lang="en-CA" sz="1200" b="0" i="0" noProof="0" dirty="0">
                <a:solidFill>
                  <a:srgbClr val="212529"/>
                </a:solidFill>
                <a:effectLst/>
                <a:latin typeface="Arial" panose="020B0604020202020204" pitchFamily="34" charset="0"/>
                <a:cs typeface="Arial" panose="020B0604020202020204" pitchFamily="34" charset="0"/>
              </a:rPr>
              <a:t>, sect 21.</a:t>
            </a:r>
            <a:endParaRPr lang="en-CA" sz="1200"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noProof="0" dirty="0">
                <a:solidFill>
                  <a:srgbClr val="212529"/>
                </a:solidFill>
                <a:effectLst/>
                <a:latin typeface="Arial" panose="020B0604020202020204" pitchFamily="34" charset="0"/>
                <a:cs typeface="Arial" panose="020B0604020202020204" pitchFamily="34" charset="0"/>
              </a:rPr>
              <a:t>Nunavik Police Service, “Public Security”, </a:t>
            </a:r>
            <a:r>
              <a:rPr lang="en-CA" sz="1200" noProof="0" dirty="0">
                <a:latin typeface="Arial" panose="020B0604020202020204" pitchFamily="34" charset="0"/>
                <a:cs typeface="Arial" panose="020B0604020202020204" pitchFamily="34" charset="0"/>
              </a:rPr>
              <a:t>https://krg.ca/en-CA/departments/public-security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noProof="0" dirty="0">
                <a:solidFill>
                  <a:srgbClr val="212529"/>
                </a:solidFill>
                <a:effectLst/>
                <a:latin typeface="Arial" panose="020B0604020202020204" pitchFamily="34" charset="0"/>
                <a:cs typeface="Arial" panose="020B0604020202020204" pitchFamily="34" charset="0"/>
              </a:rPr>
              <a:t>Act to counter non-consensual sharing of intimate images, </a:t>
            </a:r>
            <a:r>
              <a:rPr lang="en-US" sz="1200" b="0" i="0" noProof="0" dirty="0">
                <a:solidFill>
                  <a:srgbClr val="212529"/>
                </a:solidFill>
                <a:effectLst/>
                <a:latin typeface="Arial" panose="020B0604020202020204" pitchFamily="34" charset="0"/>
                <a:cs typeface="Arial" panose="020B0604020202020204" pitchFamily="34" charset="0"/>
              </a:rPr>
              <a:t>CQLR </a:t>
            </a:r>
            <a:r>
              <a:rPr lang="fr-CA" sz="1200" b="0" i="0" kern="1200" dirty="0">
                <a:solidFill>
                  <a:schemeClr val="tx1"/>
                </a:solidFill>
                <a:effectLst/>
                <a:latin typeface="Arial" panose="020B0604020202020204" pitchFamily="34" charset="0"/>
                <a:ea typeface="+mn-ea"/>
                <a:cs typeface="Arial" panose="020B0604020202020204" pitchFamily="34" charset="0"/>
              </a:rPr>
              <a:t>P-9.0002, s 2, 3, 6, 7, 8.</a:t>
            </a:r>
            <a:endParaRPr lang="en-US" sz="1200" b="0" i="1"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dirty="0" err="1">
                <a:solidFill>
                  <a:srgbClr val="333F48"/>
                </a:solidFill>
                <a:effectLst/>
                <a:latin typeface="Arial" panose="020B0604020202020204" pitchFamily="34" charset="0"/>
                <a:ea typeface="Calibri" panose="020F0502020204030204" pitchFamily="34" charset="0"/>
                <a:cs typeface="Arial" panose="020B0604020202020204" pitchFamily="34" charset="0"/>
              </a:rPr>
              <a:t>Gouvernement</a:t>
            </a:r>
            <a:r>
              <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rPr>
              <a:t> du Québec, “</a:t>
            </a:r>
            <a:r>
              <a:rPr lang="en-US" sz="1200" b="0" i="0" kern="1200" dirty="0">
                <a:solidFill>
                  <a:schemeClr val="tx1"/>
                </a:solidFill>
                <a:effectLst/>
                <a:latin typeface="Arial" panose="020B0604020202020204" pitchFamily="34" charset="0"/>
                <a:ea typeface="+mn-ea"/>
                <a:cs typeface="Arial" panose="020B0604020202020204" pitchFamily="34" charset="0"/>
              </a:rPr>
              <a:t>Non-consensual sharing of an intimate image” (consulted on November 28, 2025), https://www.quebec.ca/en/justice-and-civil-status/support-victims-crime/non-consensual-sharing-intimate-image</a:t>
            </a:r>
            <a:endParaRPr lang="en-CA" sz="1200" b="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600"/>
              </a:spcBef>
              <a:spcAft>
                <a:spcPts val="1200"/>
              </a:spcAft>
              <a:buFont typeface="Arial" panose="020B0604020202020204" pitchFamily="34" charset="0"/>
              <a:buChar char="•"/>
            </a:pPr>
            <a:endParaRPr lang="en-CA" sz="1200" noProof="0" dirty="0">
              <a:solidFill>
                <a:srgbClr val="333F48"/>
              </a:solidFill>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73</a:t>
            </a:fld>
            <a:endParaRPr lang="fr-CA"/>
          </a:p>
        </p:txBody>
      </p:sp>
    </p:spTree>
    <p:extLst>
      <p:ext uri="{BB962C8B-B14F-4D97-AF65-F5344CB8AC3E}">
        <p14:creationId xmlns:p14="http://schemas.microsoft.com/office/powerpoint/2010/main" val="1454239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should the rules be for sending and sharing nudes?</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should happen when someone shares nudes on social media?</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74</a:t>
            </a:fld>
            <a:endParaRPr lang="fr-CA"/>
          </a:p>
        </p:txBody>
      </p:sp>
    </p:spTree>
    <p:extLst>
      <p:ext uri="{BB962C8B-B14F-4D97-AF65-F5344CB8AC3E}">
        <p14:creationId xmlns:p14="http://schemas.microsoft.com/office/powerpoint/2010/main" val="34603164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defRPr/>
            </a:pPr>
            <a:r>
              <a:rPr lang="en-US" sz="1200" dirty="0">
                <a:latin typeface="Arial" panose="020B0604020202020204" pitchFamily="34" charset="0"/>
                <a:cs typeface="Arial" panose="020B0604020202020204" pitchFamily="34" charset="0"/>
              </a:rPr>
              <a:t>INSTRUCTIONS FOR TEACHERS AND VOLUNTEER LEGAL PROFESSIONALS</a:t>
            </a:r>
            <a:endParaRPr lang="en-US" sz="1200" b="0" i="0" dirty="0">
              <a:solidFill>
                <a:srgbClr val="000000"/>
              </a:solidFill>
              <a:effectLst/>
              <a:latin typeface="Arial" panose="020B0604020202020204" pitchFamily="34" charset="0"/>
              <a:cs typeface="Arial" panose="020B0604020202020204" pitchFamily="34" charset="0"/>
            </a:endParaRPr>
          </a:p>
          <a:p>
            <a:pPr marL="285750" indent="-285750" algn="l" rtl="0" fontAlgn="base">
              <a:buFont typeface="Arial"/>
              <a:buChar char="•"/>
            </a:pPr>
            <a:r>
              <a:rPr lang="en-US" sz="1200" b="0" i="0" dirty="0">
                <a:solidFill>
                  <a:srgbClr val="000000"/>
                </a:solidFill>
                <a:effectLst/>
                <a:latin typeface="Arial" panose="020B0604020202020204" pitchFamily="34" charset="0"/>
                <a:cs typeface="Arial" panose="020B0604020202020204" pitchFamily="34" charset="0"/>
              </a:rPr>
              <a:t>If students are doing the optional questionnaire, hand it out.</a:t>
            </a:r>
          </a:p>
          <a:p>
            <a:pPr marL="285750" indent="-285750" algn="l" rtl="0" fontAlgn="base">
              <a:buFont typeface="Arial"/>
              <a:buChar char="•"/>
            </a:pPr>
            <a:r>
              <a:rPr lang="en-US" sz="1200" b="0" i="0" dirty="0">
                <a:solidFill>
                  <a:srgbClr val="000000"/>
                </a:solidFill>
                <a:effectLst/>
                <a:latin typeface="Arial" panose="020B0604020202020204" pitchFamily="34" charset="0"/>
                <a:cs typeface="Arial" panose="020B0604020202020204" pitchFamily="34" charset="0"/>
              </a:rPr>
              <a:t>If you’re not using the printed questionnaire, ask the following questions to get feedback on the workshop and help students reflect on their learning: </a:t>
            </a:r>
          </a:p>
          <a:p>
            <a:pPr marL="742950" lvl="1" indent="-285750" algn="l" rtl="0" fontAlgn="base">
              <a:buFont typeface="Courier New" panose="020B0604020202020204" pitchFamily="34" charset="0"/>
              <a:buChar char="o"/>
            </a:pPr>
            <a:r>
              <a:rPr lang="en-US" sz="1200" b="0" i="0" dirty="0">
                <a:solidFill>
                  <a:srgbClr val="000000"/>
                </a:solidFill>
                <a:effectLst/>
                <a:latin typeface="Arial" panose="020B0604020202020204" pitchFamily="34" charset="0"/>
                <a:cs typeface="Arial" panose="020B0604020202020204" pitchFamily="34" charset="0"/>
              </a:rPr>
              <a:t>What did you learn during the workshop? </a:t>
            </a:r>
          </a:p>
          <a:p>
            <a:pPr marL="742950" lvl="1" indent="-285750" fontAlgn="base">
              <a:buFont typeface="Courier New" panose="020B0604020202020204" pitchFamily="34" charset="0"/>
              <a:buChar char="o"/>
            </a:pPr>
            <a:r>
              <a:rPr lang="en-US" sz="1200" b="0" i="0" dirty="0">
                <a:solidFill>
                  <a:srgbClr val="000000"/>
                </a:solidFill>
                <a:effectLst/>
                <a:latin typeface="Arial" panose="020B0604020202020204" pitchFamily="34" charset="0"/>
                <a:cs typeface="Arial" panose="020B0604020202020204" pitchFamily="34" charset="0"/>
              </a:rPr>
              <a:t>How will you use what you learned in your life? </a:t>
            </a:r>
            <a:endParaRPr lang="en-US" sz="1200" dirty="0">
              <a:solidFill>
                <a:srgbClr val="000000"/>
              </a:solidFill>
              <a:latin typeface="Arial" panose="020B0604020202020204" pitchFamily="34" charset="0"/>
              <a:cs typeface="Arial" panose="020B0604020202020204" pitchFamily="34" charset="0"/>
            </a:endParaRPr>
          </a:p>
          <a:p>
            <a:pPr indent="-285750">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Invite the students to share their answers aloud.  </a:t>
            </a:r>
            <a:endParaRPr lang="en-US" sz="1200" dirty="0">
              <a:solidFill>
                <a:srgbClr val="000000"/>
              </a:solidFill>
              <a:latin typeface="Arial" panose="020B0604020202020204" pitchFamily="34" charset="0"/>
              <a:cs typeface="Arial" panose="020B0604020202020204" pitchFamily="34" charset="0"/>
            </a:endParaRPr>
          </a:p>
          <a:p>
            <a:pPr indent="-285750">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Wrap up the workshop.</a:t>
            </a:r>
          </a:p>
          <a:p>
            <a:endParaRPr lang="en-CA" sz="12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75</a:t>
            </a:fld>
            <a:endParaRPr lang="fr-CA"/>
          </a:p>
        </p:txBody>
      </p:sp>
    </p:spTree>
    <p:extLst>
      <p:ext uri="{BB962C8B-B14F-4D97-AF65-F5344CB8AC3E}">
        <p14:creationId xmlns:p14="http://schemas.microsoft.com/office/powerpoint/2010/main" val="1540411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76</a:t>
            </a:fld>
            <a:endParaRPr lang="fr-CA"/>
          </a:p>
        </p:txBody>
      </p:sp>
    </p:spTree>
    <p:extLst>
      <p:ext uri="{BB962C8B-B14F-4D97-AF65-F5344CB8AC3E}">
        <p14:creationId xmlns:p14="http://schemas.microsoft.com/office/powerpoint/2010/main" val="8971436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77</a:t>
            </a:fld>
            <a:endParaRPr lang="fr-CA"/>
          </a:p>
        </p:txBody>
      </p:sp>
    </p:spTree>
    <p:extLst>
      <p:ext uri="{BB962C8B-B14F-4D97-AF65-F5344CB8AC3E}">
        <p14:creationId xmlns:p14="http://schemas.microsoft.com/office/powerpoint/2010/main" val="9443877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noProof="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78</a:t>
            </a:fld>
            <a:endParaRPr lang="fr-CA"/>
          </a:p>
        </p:txBody>
      </p:sp>
    </p:spTree>
    <p:extLst>
      <p:ext uri="{BB962C8B-B14F-4D97-AF65-F5344CB8AC3E}">
        <p14:creationId xmlns:p14="http://schemas.microsoft.com/office/powerpoint/2010/main" val="132033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legal information on the slide.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Share some additional information if you have time.</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IDEAS FOR ADDITIONAL INFORMATION TO SHARE</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The right to hunt and fish belongs to Inuit communities and Inuit beneficiaries.</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Other people need to get permission before hunting or fishing on Inuit land.</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noProof="0" dirty="0">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Inuit right to hunt and fish: </a:t>
            </a:r>
            <a:r>
              <a:rPr lang="en-CA" b="0" i="1" noProof="0" dirty="0">
                <a:solidFill>
                  <a:srgbClr val="212529"/>
                </a:solidFill>
                <a:effectLst/>
                <a:latin typeface="Arial" panose="020B0604020202020204" pitchFamily="34" charset="0"/>
                <a:cs typeface="Arial" panose="020B0604020202020204" pitchFamily="34" charset="0"/>
              </a:rPr>
              <a:t>Act respecting hunting and fishing rights in the James Bay and New Québec territories</a:t>
            </a:r>
            <a:r>
              <a:rPr lang="en-CA" b="0" i="0" noProof="0" dirty="0">
                <a:solidFill>
                  <a:srgbClr val="212529"/>
                </a:solidFill>
                <a:effectLst/>
                <a:latin typeface="Arial" panose="020B0604020202020204" pitchFamily="34" charset="0"/>
                <a:cs typeface="Arial" panose="020B0604020202020204" pitchFamily="34" charset="0"/>
              </a:rPr>
              <a:t>, CQLR c D-13.1, s 1 al 1, paras (g) and (q), and ss 10, 12, 13, 13.1, 15, 15.3, 16, 19, 20, 21, 32.8, 32.10, 32.11, 35, 36, 37, 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See also </a:t>
            </a:r>
            <a:r>
              <a:rPr lang="en-CA" b="0" i="1" noProof="0" dirty="0">
                <a:solidFill>
                  <a:srgbClr val="212529"/>
                </a:solidFill>
                <a:effectLst/>
                <a:latin typeface="Arial" panose="020B0604020202020204" pitchFamily="34" charset="0"/>
                <a:cs typeface="Arial" panose="020B0604020202020204" pitchFamily="34" charset="0"/>
              </a:rPr>
              <a:t>Act respecting Cree, Inuit and Naskapi Native persons, </a:t>
            </a:r>
            <a:r>
              <a:rPr lang="en-CA" b="0" i="0" noProof="0" dirty="0">
                <a:solidFill>
                  <a:srgbClr val="212529"/>
                </a:solidFill>
                <a:effectLst/>
                <a:latin typeface="Arial" panose="020B0604020202020204" pitchFamily="34" charset="0"/>
                <a:cs typeface="Arial" panose="020B0604020202020204" pitchFamily="34" charset="0"/>
              </a:rPr>
              <a:t>CQLR c A-33.1.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noProof="0" dirty="0">
                <a:solidFill>
                  <a:srgbClr val="212529"/>
                </a:solidFill>
                <a:effectLst/>
                <a:latin typeface="Arial" panose="020B0604020202020204" pitchFamily="34" charset="0"/>
                <a:cs typeface="Arial" panose="020B0604020202020204" pitchFamily="34" charset="0"/>
              </a:rPr>
              <a:t>See also </a:t>
            </a:r>
            <a:r>
              <a:rPr lang="en-CA" b="0" i="1" cap="none" noProof="0" dirty="0">
                <a:solidFill>
                  <a:srgbClr val="212529"/>
                </a:solidFill>
                <a:effectLst/>
                <a:latin typeface="Arial" panose="020B0604020202020204" pitchFamily="34" charset="0"/>
                <a:cs typeface="Arial" panose="020B0604020202020204" pitchFamily="34" charset="0"/>
              </a:rPr>
              <a:t>Act respecting the land regime in the James Bay and New Québec territories</a:t>
            </a:r>
            <a:r>
              <a:rPr lang="en-CA" b="0" i="0" cap="none" noProof="0" dirty="0">
                <a:solidFill>
                  <a:srgbClr val="212529"/>
                </a:solidFill>
                <a:effectLst/>
                <a:latin typeface="Arial" panose="020B0604020202020204" pitchFamily="34" charset="0"/>
                <a:cs typeface="Arial" panose="020B0604020202020204" pitchFamily="34" charset="0"/>
              </a:rPr>
              <a:t>, CQLR c R-13.1.</a:t>
            </a:r>
            <a:endParaRPr lang="en-CA" b="0" i="1" cap="none" noProof="0" dirty="0">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0" i="1" noProof="0" dirty="0">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8</a:t>
            </a:fld>
            <a:endParaRPr lang="fr-CA"/>
          </a:p>
        </p:txBody>
      </p:sp>
    </p:spTree>
    <p:extLst>
      <p:ext uri="{BB962C8B-B14F-4D97-AF65-F5344CB8AC3E}">
        <p14:creationId xmlns:p14="http://schemas.microsoft.com/office/powerpoint/2010/main" val="260266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a:latin typeface="Arial" panose="020B0604020202020204" pitchFamily="34" charset="0"/>
                <a:cs typeface="Arial" panose="020B0604020202020204" pitchFamily="34" charset="0"/>
              </a:rPr>
              <a:t>INSTRUCTIONS FOR TEACHERS AND VOLUNTEER LEGAL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Ask students if they agree with this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latin typeface="Arial" panose="020B0604020202020204" pitchFamily="34" charset="0"/>
                <a:cs typeface="Arial" panose="020B0604020202020204" pitchFamily="34" charset="0"/>
              </a:rPr>
              <a:t>Run the activity where students choose one of the four answers using your chosen method (raise hands, show paper, move around, or other).</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Ask if one or two students can share why they chose their answer. Thank anyone who shares and validate what they have to say.</a:t>
            </a:r>
          </a:p>
          <a:p>
            <a:pPr marL="171450"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You can refer back to the rule to prompt discussion. Here are some ideas for questions you can ask:</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 you like to hunt or fish for?</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What does hunting and fishing mean to you and your community? </a:t>
            </a:r>
          </a:p>
          <a:p>
            <a:pPr marL="628650" lvl="1" indent="-171450">
              <a:buFont typeface="Arial" panose="020B0604020202020204" pitchFamily="34" charset="0"/>
              <a:buChar char="•"/>
            </a:pPr>
            <a:r>
              <a:rPr lang="en-CA" noProof="0" dirty="0">
                <a:latin typeface="Arial" panose="020B0604020202020204" pitchFamily="34" charset="0"/>
                <a:cs typeface="Arial" panose="020B0604020202020204" pitchFamily="34" charset="0"/>
              </a:rPr>
              <a:t>Why is it important to have this right? </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9</a:t>
            </a:fld>
            <a:endParaRPr lang="fr-CA"/>
          </a:p>
        </p:txBody>
      </p:sp>
    </p:spTree>
    <p:extLst>
      <p:ext uri="{BB962C8B-B14F-4D97-AF65-F5344CB8AC3E}">
        <p14:creationId xmlns:p14="http://schemas.microsoft.com/office/powerpoint/2010/main" val="216836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svg"/><Relationship Id="rId7"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hyperlink" Target="https://www.youtube.com/c/educaloi/videos" TargetMode="External"/><Relationship Id="rId5" Type="http://schemas.openxmlformats.org/officeDocument/2006/relationships/hyperlink" Target="https://www.instagram.com/educaloi/?hl=fr-ca" TargetMode="External"/><Relationship Id="rId4" Type="http://schemas.openxmlformats.org/officeDocument/2006/relationships/image" Target="../media/image15.png"/><Relationship Id="rId9"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s://www.youtube.com/c/educaloi/videos" TargetMode="External"/><Relationship Id="rId3" Type="http://schemas.openxmlformats.org/officeDocument/2006/relationships/image" Target="../media/image13.svg"/><Relationship Id="rId7" Type="http://schemas.openxmlformats.org/officeDocument/2006/relationships/hyperlink" Target="https://www.instagram.com/educaloi/?hl=fr-ca"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hyperlink" Target="https://www.facebook.com/educaloi/?ref=page_internal"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27/03/2026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27/03/2026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27/03/2026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138107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87975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74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2281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2057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39665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99625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6536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27/03/2026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57691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1004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6" name="Image 5">
            <a:extLst>
              <a:ext uri="{FF2B5EF4-FFF2-40B4-BE49-F238E27FC236}">
                <a16:creationId xmlns:a16="http://schemas.microsoft.com/office/drawing/2014/main" id="{B2A6A55E-305E-5BF0-18C5-7DC01217CA17}"/>
              </a:ext>
            </a:extLst>
          </p:cNvPr>
          <p:cNvPicPr>
            <a:picLocks noChangeAspect="1"/>
          </p:cNvPicPr>
          <p:nvPr userDrawn="1"/>
        </p:nvPicPr>
        <p:blipFill>
          <a:blip r:embed="rId2"/>
          <a:stretch>
            <a:fillRect/>
          </a:stretch>
        </p:blipFill>
        <p:spPr>
          <a:xfrm rot="19333207">
            <a:off x="6426120" y="3666939"/>
            <a:ext cx="6757827" cy="5638656"/>
          </a:xfrm>
          <a:prstGeom prst="rect">
            <a:avLst/>
          </a:prstGeom>
        </p:spPr>
      </p:pic>
    </p:spTree>
    <p:extLst>
      <p:ext uri="{BB962C8B-B14F-4D97-AF65-F5344CB8AC3E}">
        <p14:creationId xmlns:p14="http://schemas.microsoft.com/office/powerpoint/2010/main" val="38220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28539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8205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954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Image 3">
            <a:extLst>
              <a:ext uri="{FF2B5EF4-FFF2-40B4-BE49-F238E27FC236}">
                <a16:creationId xmlns:a16="http://schemas.microsoft.com/office/drawing/2014/main" id="{AB1A1453-F89E-1DE5-3FB2-E6605043E214}"/>
              </a:ext>
            </a:extLst>
          </p:cNvPr>
          <p:cNvPicPr>
            <a:picLocks noChangeAspect="1"/>
          </p:cNvPicPr>
          <p:nvPr userDrawn="1"/>
        </p:nvPicPr>
        <p:blipFill>
          <a:blip r:embed="rId2"/>
          <a:stretch>
            <a:fillRect/>
          </a:stretch>
        </p:blipFill>
        <p:spPr>
          <a:xfrm rot="12292729">
            <a:off x="7995252" y="-420834"/>
            <a:ext cx="6906072" cy="5762350"/>
          </a:xfrm>
          <a:prstGeom prst="rect">
            <a:avLst/>
          </a:prstGeom>
        </p:spPr>
      </p:pic>
    </p:spTree>
    <p:extLst>
      <p:ext uri="{BB962C8B-B14F-4D97-AF65-F5344CB8AC3E}">
        <p14:creationId xmlns:p14="http://schemas.microsoft.com/office/powerpoint/2010/main" val="82658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4" name="Image 13">
            <a:extLst>
              <a:ext uri="{FF2B5EF4-FFF2-40B4-BE49-F238E27FC236}">
                <a16:creationId xmlns:a16="http://schemas.microsoft.com/office/drawing/2014/main" id="{FE9FC2DC-5D53-0483-8C71-994DFA588070}"/>
              </a:ext>
            </a:extLst>
          </p:cNvPr>
          <p:cNvPicPr>
            <a:picLocks noChangeAspect="1"/>
          </p:cNvPicPr>
          <p:nvPr userDrawn="1"/>
        </p:nvPicPr>
        <p:blipFill>
          <a:blip r:embed="rId2"/>
          <a:stretch>
            <a:fillRect/>
          </a:stretch>
        </p:blipFill>
        <p:spPr>
          <a:xfrm rot="18964139">
            <a:off x="5516684" y="2662177"/>
            <a:ext cx="7772400" cy="6485205"/>
          </a:xfrm>
          <a:prstGeom prst="rect">
            <a:avLst/>
          </a:prstGeom>
        </p:spPr>
      </p:pic>
    </p:spTree>
    <p:extLst>
      <p:ext uri="{BB962C8B-B14F-4D97-AF65-F5344CB8AC3E}">
        <p14:creationId xmlns:p14="http://schemas.microsoft.com/office/powerpoint/2010/main" val="375090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0382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3413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27/03/2026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59D853CC-3DF0-272E-781B-B800A998EDD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4352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2972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7756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55086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09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0798A0BB-DE09-BF5E-E299-C6376A6327CE}"/>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108084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2331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rgbClr val="05ACD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rgbClr val="F6891F"/>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13174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64988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rgbClr val="05ACD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88466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27/03/2026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rgbClr val="05ACD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408363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D366FA-862A-09DB-B8CA-2100C08C48EB}"/>
              </a:ext>
            </a:extLst>
          </p:cNvPr>
          <p:cNvPicPr>
            <a:picLocks noChangeAspect="1"/>
          </p:cNvPicPr>
          <p:nvPr userDrawn="1"/>
        </p:nvPicPr>
        <p:blipFill>
          <a:blip r:embed="rId2"/>
          <a:stretch>
            <a:fillRect/>
          </a:stretch>
        </p:blipFill>
        <p:spPr>
          <a:xfrm>
            <a:off x="2395959" y="2888461"/>
            <a:ext cx="7772400" cy="1081078"/>
          </a:xfrm>
          <a:prstGeom prst="rect">
            <a:avLst/>
          </a:prstGeom>
        </p:spPr>
      </p:pic>
    </p:spTree>
    <p:extLst>
      <p:ext uri="{BB962C8B-B14F-4D97-AF65-F5344CB8AC3E}">
        <p14:creationId xmlns:p14="http://schemas.microsoft.com/office/powerpoint/2010/main" val="336305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8"/>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90208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386846" y="1456435"/>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386846" y="3004192"/>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386846" y="4633517"/>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639208" y="2841488"/>
            <a:ext cx="633224" cy="633184"/>
            <a:chOff x="539551" y="2747719"/>
            <a:chExt cx="1689499" cy="1689393"/>
          </a:xfrm>
        </p:grpSpPr>
        <p:sp>
          <p:nvSpPr>
            <p:cNvPr id="10" name="Oval 18">
              <a:hlinkClick r:id="rId6"/>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6639208" y="1293731"/>
            <a:ext cx="633224" cy="633184"/>
            <a:chOff x="2675683" y="2747719"/>
            <a:chExt cx="1689500" cy="1689393"/>
          </a:xfrm>
        </p:grpSpPr>
        <p:sp>
          <p:nvSpPr>
            <p:cNvPr id="12" name="Oval 24">
              <a:hlinkClick r:id="rId5"/>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6639208" y="4470813"/>
            <a:ext cx="633224" cy="633184"/>
            <a:chOff x="7305431" y="4396728"/>
            <a:chExt cx="633224" cy="633184"/>
          </a:xfrm>
        </p:grpSpPr>
        <p:sp>
          <p:nvSpPr>
            <p:cNvPr id="41" name="Oval 24">
              <a:hlinkClick r:id="rId7"/>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5" name="Groupe 4">
            <a:extLst>
              <a:ext uri="{FF2B5EF4-FFF2-40B4-BE49-F238E27FC236}">
                <a16:creationId xmlns:a16="http://schemas.microsoft.com/office/drawing/2014/main" id="{65348B77-182C-622A-F40C-D2E621AFDB71}"/>
              </a:ext>
            </a:extLst>
          </p:cNvPr>
          <p:cNvGrpSpPr/>
          <p:nvPr userDrawn="1"/>
        </p:nvGrpSpPr>
        <p:grpSpPr>
          <a:xfrm>
            <a:off x="643919" y="1456435"/>
            <a:ext cx="5171662" cy="3102997"/>
            <a:chOff x="507494" y="560769"/>
            <a:chExt cx="5171662" cy="3102997"/>
          </a:xfrm>
        </p:grpSpPr>
        <p:sp>
          <p:nvSpPr>
            <p:cNvPr id="4" name="Rectangle 3">
              <a:extLst>
                <a:ext uri="{FF2B5EF4-FFF2-40B4-BE49-F238E27FC236}">
                  <a16:creationId xmlns:a16="http://schemas.microsoft.com/office/drawing/2014/main" id="{526C68BD-49FE-0902-98CE-3A13642E8E8C}"/>
                </a:ext>
              </a:extLst>
            </p:cNvPr>
            <p:cNvSpPr/>
            <p:nvPr userDrawn="1"/>
          </p:nvSpPr>
          <p:spPr>
            <a:xfrm>
              <a:off x="1178787" y="789166"/>
              <a:ext cx="3860059" cy="2501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pic>
          <p:nvPicPr>
            <p:cNvPr id="3" name="Image 2">
              <a:extLst>
                <a:ext uri="{FF2B5EF4-FFF2-40B4-BE49-F238E27FC236}">
                  <a16:creationId xmlns:a16="http://schemas.microsoft.com/office/drawing/2014/main" id="{CF1A95BE-5B56-99E6-079B-621CAD8BD590}"/>
                </a:ext>
              </a:extLst>
            </p:cNvPr>
            <p:cNvPicPr>
              <a:picLocks noChangeAspect="1"/>
            </p:cNvPicPr>
            <p:nvPr userDrawn="1"/>
          </p:nvPicPr>
          <p:blipFill>
            <a:blip r:embed="rId8"/>
            <a:stretch>
              <a:fillRect/>
            </a:stretch>
          </p:blipFill>
          <p:spPr>
            <a:xfrm>
              <a:off x="1228826" y="978252"/>
              <a:ext cx="3728998" cy="2177165"/>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507494" y="560769"/>
              <a:ext cx="5171662" cy="3102997"/>
            </a:xfrm>
            <a:prstGeom prst="rect">
              <a:avLst/>
            </a:prstGeom>
          </p:spPr>
        </p:pic>
      </p:grpSp>
    </p:spTree>
    <p:extLst>
      <p:ext uri="{BB962C8B-B14F-4D97-AF65-F5344CB8AC3E}">
        <p14:creationId xmlns:p14="http://schemas.microsoft.com/office/powerpoint/2010/main" val="202062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5"/>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6"/>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808658" y="1385316"/>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808658" y="2933073"/>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808658" y="45623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061020" y="2770369"/>
            <a:ext cx="633224" cy="633184"/>
            <a:chOff x="539551" y="2747719"/>
            <a:chExt cx="1689499" cy="1689393"/>
          </a:xfrm>
        </p:grpSpPr>
        <p:sp>
          <p:nvSpPr>
            <p:cNvPr id="10" name="Oval 18">
              <a:hlinkClick r:id="rId8"/>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061020" y="1222612"/>
            <a:ext cx="633224" cy="633184"/>
            <a:chOff x="2675683" y="2747719"/>
            <a:chExt cx="1689500" cy="1689393"/>
          </a:xfrm>
        </p:grpSpPr>
        <p:sp>
          <p:nvSpPr>
            <p:cNvPr id="12" name="Oval 24">
              <a:hlinkClick r:id="rId7"/>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061020" y="4399694"/>
            <a:ext cx="633224" cy="633184"/>
            <a:chOff x="7305431" y="4396728"/>
            <a:chExt cx="633224" cy="633184"/>
          </a:xfrm>
        </p:grpSpPr>
        <p:sp>
          <p:nvSpPr>
            <p:cNvPr id="41" name="Oval 24">
              <a:hlinkClick r:id="rId9"/>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94077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27/03/2026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27/03/2026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27/03/2026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27/03/2026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27/03/2026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sv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fr-FR" smtClean="0"/>
              <a:t>27/03/2026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621102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14.xml"/><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39.png"/><Relationship Id="rId4" Type="http://schemas.openxmlformats.org/officeDocument/2006/relationships/slide" Target="slide6.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3.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10.xml"/><Relationship Id="rId4" Type="http://schemas.openxmlformats.org/officeDocument/2006/relationships/slide" Target="slide18.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4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14.xml"/><Relationship Id="rId4" Type="http://schemas.openxmlformats.org/officeDocument/2006/relationships/slide" Target="slide22.xm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3.png"/><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18.xml"/><Relationship Id="rId4" Type="http://schemas.openxmlformats.org/officeDocument/2006/relationships/slide" Target="slide26.xml"/><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3.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30.xml"/><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46.png"/><Relationship Id="rId4" Type="http://schemas.openxmlformats.org/officeDocument/2006/relationships/slide" Target="slide22.xml"/><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46.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34.xml"/><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slide" Target="slide26.xml"/><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8.emf"/><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30.xml"/><Relationship Id="rId4" Type="http://schemas.openxmlformats.org/officeDocument/2006/relationships/slide" Target="slide38.xml"/><Relationship Id="rId9"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49.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34.xml"/><Relationship Id="rId4" Type="http://schemas.openxmlformats.org/officeDocument/2006/relationships/slide" Target="slide42.xml"/><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3.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0.png"/><Relationship Id="rId7"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38.xml"/><Relationship Id="rId4" Type="http://schemas.openxmlformats.org/officeDocument/2006/relationships/slide" Target="slide46.xml"/><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0.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1.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42.xml"/><Relationship Id="rId4" Type="http://schemas.openxmlformats.org/officeDocument/2006/relationships/slide" Target="slide50.xml"/><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1.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54.xml"/><Relationship Id="rId7"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52.png"/><Relationship Id="rId4" Type="http://schemas.openxmlformats.org/officeDocument/2006/relationships/slide" Target="slide46.xml"/><Relationship Id="rId9"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2.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58.xml"/><Relationship Id="rId7"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slide" Target="slide50.xml"/><Relationship Id="rId9"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8.emf"/><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4.png"/><Relationship Id="rId7"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54.xml"/><Relationship Id="rId4" Type="http://schemas.openxmlformats.org/officeDocument/2006/relationships/slide" Target="slide62.xml"/><Relationship Id="rId9"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10.xml"/><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2.xml"/><Relationship Id="rId4" Type="http://schemas.openxmlformats.org/officeDocument/2006/relationships/image" Target="../media/image33.jpeg"/><Relationship Id="rId9"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66.xml"/><Relationship Id="rId7"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55.png"/><Relationship Id="rId4" Type="http://schemas.openxmlformats.org/officeDocument/2006/relationships/slide" Target="slide58.xml"/><Relationship Id="rId9"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5.pn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6.png"/><Relationship Id="rId7"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62.xml"/><Relationship Id="rId4" Type="http://schemas.openxmlformats.org/officeDocument/2006/relationships/slide" Target="slide71.xml"/><Relationship Id="rId9"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3.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3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7.png"/><Relationship Id="rId7"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slide" Target="slide66.xml"/><Relationship Id="rId4" Type="http://schemas.openxmlformats.org/officeDocument/2006/relationships/slide" Target="slide75.xml"/><Relationship Id="rId9"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7.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71.xml"/><Relationship Id="rId7" Type="http://schemas.openxmlformats.org/officeDocument/2006/relationships/image" Target="../media/image28.em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4.png"/><Relationship Id="rId9"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84331" y="3436096"/>
            <a:ext cx="3787321" cy="1616529"/>
          </a:xfrm>
        </p:spPr>
        <p:txBody>
          <a:bodyPr vert="horz" lIns="91440" tIns="45720" rIns="91440" bIns="45720" rtlCol="0" anchor="b">
            <a:noAutofit/>
          </a:bodyPr>
          <a:lstStyle/>
          <a:p>
            <a:r>
              <a:rPr lang="en-CA" sz="9600" b="1" noProof="0">
                <a:solidFill>
                  <a:srgbClr val="F6891F"/>
                </a:solidFill>
                <a:latin typeface="Arial"/>
                <a:cs typeface="Arial"/>
              </a:rPr>
              <a:t>Have</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1983014" y="4803264"/>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Your</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3352800" y="4526585"/>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Say!</a:t>
            </a:r>
            <a:r>
              <a:rPr lang="en-CA" sz="8000" noProof="0">
                <a:solidFill>
                  <a:srgbClr val="F6891F"/>
                </a:solidFill>
                <a:latin typeface="Arial"/>
                <a:cs typeface="Arial"/>
              </a:rPr>
              <a:t>​</a:t>
            </a:r>
            <a:endParaRPr lang="en-CA" noProof="0">
              <a:solidFill>
                <a:srgbClr val="F6891F"/>
              </a:solidFill>
            </a:endParaRPr>
          </a:p>
        </p:txBody>
      </p:sp>
      <p:sp>
        <p:nvSpPr>
          <p:cNvPr id="18" name="ZoneTexte 17">
            <a:extLst>
              <a:ext uri="{FF2B5EF4-FFF2-40B4-BE49-F238E27FC236}">
                <a16:creationId xmlns:a16="http://schemas.microsoft.com/office/drawing/2014/main" id="{B9648EB2-BA2E-F283-B2F2-6B1BA4C62BC1}"/>
              </a:ext>
            </a:extLst>
          </p:cNvPr>
          <p:cNvSpPr txBox="1"/>
          <p:nvPr/>
        </p:nvSpPr>
        <p:spPr>
          <a:xfrm>
            <a:off x="3352800" y="5669584"/>
            <a:ext cx="22079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600" noProof="0">
                <a:solidFill>
                  <a:srgbClr val="1BAACE"/>
                </a:solidFill>
                <a:latin typeface="Arial"/>
              </a:rPr>
              <a:t>workshop</a:t>
            </a:r>
            <a:endParaRPr lang="en-CA" sz="3600" noProof="0">
              <a:solidFill>
                <a:srgbClr val="1BAACE"/>
              </a:solidFill>
            </a:endParaRPr>
          </a:p>
        </p:txBody>
      </p:sp>
      <p:pic>
        <p:nvPicPr>
          <p:cNvPr id="7" name="Image 6">
            <a:extLst>
              <a:ext uri="{FF2B5EF4-FFF2-40B4-BE49-F238E27FC236}">
                <a16:creationId xmlns:a16="http://schemas.microsoft.com/office/drawing/2014/main" id="{E852BF83-3503-302D-729E-339CAEE01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753" y="5850024"/>
            <a:ext cx="1133061" cy="755374"/>
          </a:xfrm>
          <a:prstGeom prst="rect">
            <a:avLst/>
          </a:prstGeom>
        </p:spPr>
      </p:pic>
      <p:pic>
        <p:nvPicPr>
          <p:cNvPr id="12" name="Graphique 11">
            <a:extLst>
              <a:ext uri="{FF2B5EF4-FFF2-40B4-BE49-F238E27FC236}">
                <a16:creationId xmlns:a16="http://schemas.microsoft.com/office/drawing/2014/main" id="{4A51C498-84F4-47E0-CD65-CE59934FBA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16201" y="5853758"/>
            <a:ext cx="1167989" cy="874106"/>
          </a:xfrm>
          <a:prstGeom prst="rect">
            <a:avLst/>
          </a:prstGeom>
        </p:spPr>
      </p:pic>
      <p:pic>
        <p:nvPicPr>
          <p:cNvPr id="19" name="Image 18">
            <a:extLst>
              <a:ext uri="{FF2B5EF4-FFF2-40B4-BE49-F238E27FC236}">
                <a16:creationId xmlns:a16="http://schemas.microsoft.com/office/drawing/2014/main" id="{8045BF82-F2E4-9459-7258-F29E6D80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57" y="-2824739"/>
            <a:ext cx="11811628" cy="11811628"/>
          </a:xfrm>
          <a:prstGeom prst="rect">
            <a:avLst/>
          </a:prstGeom>
        </p:spPr>
      </p:pic>
      <p:pic>
        <p:nvPicPr>
          <p:cNvPr id="3" name="Image 2">
            <a:extLst>
              <a:ext uri="{FF2B5EF4-FFF2-40B4-BE49-F238E27FC236}">
                <a16:creationId xmlns:a16="http://schemas.microsoft.com/office/drawing/2014/main" id="{3BFAB0D5-C903-8E03-D4A5-C292DB851A06}"/>
              </a:ext>
            </a:extLst>
          </p:cNvPr>
          <p:cNvPicPr>
            <a:picLocks noChangeAspect="1"/>
          </p:cNvPicPr>
          <p:nvPr/>
        </p:nvPicPr>
        <p:blipFill>
          <a:blip r:embed="rId6"/>
          <a:srcRect l="2685" t="8654" r="2013" b="11538"/>
          <a:stretch>
            <a:fillRect/>
          </a:stretch>
        </p:blipFill>
        <p:spPr>
          <a:xfrm>
            <a:off x="8110252" y="5816131"/>
            <a:ext cx="1404894" cy="823667"/>
          </a:xfrm>
          <a:prstGeom prst="rect">
            <a:avLst/>
          </a:prstGeom>
        </p:spPr>
      </p:pic>
    </p:spTree>
    <p:extLst>
      <p:ext uri="{BB962C8B-B14F-4D97-AF65-F5344CB8AC3E}">
        <p14:creationId xmlns:p14="http://schemas.microsoft.com/office/powerpoint/2010/main" val="319176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5010283" cy="1672973"/>
          </a:xfrm>
        </p:spPr>
        <p:txBody>
          <a:bodyPr vert="horz" lIns="91440" tIns="45720" rIns="91440" bIns="45720" rtlCol="0" anchor="b">
            <a:noAutofit/>
          </a:bodyPr>
          <a:lstStyle/>
          <a:p>
            <a:r>
              <a:rPr lang="en-CA" sz="9600" b="1" noProof="0">
                <a:solidFill>
                  <a:srgbClr val="F6891F"/>
                </a:solidFill>
                <a:latin typeface="Arial"/>
                <a:cs typeface="Arial"/>
              </a:rPr>
              <a:t>Going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to</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91262" y="3671661"/>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school</a:t>
            </a:r>
            <a:endParaRPr lang="en-CA" noProof="0">
              <a:solidFill>
                <a:srgbClr val="F6891F"/>
              </a:solidFill>
            </a:endParaRPr>
          </a:p>
        </p:txBody>
      </p:sp>
      <p:sp>
        <p:nvSpPr>
          <p:cNvPr id="10" name="ZoneTexte 9">
            <a:hlinkClick r:id="rId3" action="ppaction://hlinksldjump"/>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4"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6" name="Image 5">
            <a:extLst>
              <a:ext uri="{FF2B5EF4-FFF2-40B4-BE49-F238E27FC236}">
                <a16:creationId xmlns:a16="http://schemas.microsoft.com/office/drawing/2014/main" id="{FEFF222F-B30C-30BE-16C1-FC60748257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11"/>
          <a:stretch/>
        </p:blipFill>
        <p:spPr>
          <a:xfrm>
            <a:off x="6730452" y="471858"/>
            <a:ext cx="6014984" cy="5428962"/>
          </a:xfrm>
          <a:prstGeom prst="rect">
            <a:avLst/>
          </a:prstGeom>
        </p:spPr>
      </p:pic>
      <p:pic>
        <p:nvPicPr>
          <p:cNvPr id="5" name="Image 4">
            <a:extLst>
              <a:ext uri="{FF2B5EF4-FFF2-40B4-BE49-F238E27FC236}">
                <a16:creationId xmlns:a16="http://schemas.microsoft.com/office/drawing/2014/main" id="{7DC6FF99-51A7-D9D9-07C7-FCDA16D7E25F}"/>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C3A23411-4972-0404-675D-401D37729A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3265CCD6-AC5D-C0D8-B32E-1734D8E0A285}"/>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A2930508-E506-7F87-3ECB-6A00A6AD8BAF}"/>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186858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F6AE17-C098-D0C2-30FC-1D59CDE4B1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32" t="15163" r="20552"/>
          <a:stretch/>
        </p:blipFill>
        <p:spPr>
          <a:xfrm>
            <a:off x="8138722" y="2781547"/>
            <a:ext cx="3524224" cy="3550723"/>
          </a:xfrm>
          <a:prstGeom prst="rect">
            <a:avLst/>
          </a:prstGeom>
        </p:spPr>
      </p:pic>
      <p:pic>
        <p:nvPicPr>
          <p:cNvPr id="8" name="Image 7">
            <a:extLst>
              <a:ext uri="{FF2B5EF4-FFF2-40B4-BE49-F238E27FC236}">
                <a16:creationId xmlns:a16="http://schemas.microsoft.com/office/drawing/2014/main" id="{DB74669C-CFA7-6F25-5469-5FB644DEC5F3}"/>
              </a:ext>
            </a:extLst>
          </p:cNvPr>
          <p:cNvPicPr>
            <a:picLocks noChangeAspect="1"/>
          </p:cNvPicPr>
          <p:nvPr/>
        </p:nvPicPr>
        <p:blipFill>
          <a:blip r:embed="rId4">
            <a:alphaModFix amt="20000"/>
          </a:blip>
          <a:stretch>
            <a:fillRect/>
          </a:stretch>
        </p:blipFill>
        <p:spPr>
          <a:xfrm>
            <a:off x="529054" y="2134508"/>
            <a:ext cx="7875757" cy="2336952"/>
          </a:xfrm>
          <a:prstGeom prst="rect">
            <a:avLst/>
          </a:prstGeom>
        </p:spPr>
      </p:pic>
      <p:sp>
        <p:nvSpPr>
          <p:cNvPr id="3" name="Titre 3">
            <a:extLst>
              <a:ext uri="{FF2B5EF4-FFF2-40B4-BE49-F238E27FC236}">
                <a16:creationId xmlns:a16="http://schemas.microsoft.com/office/drawing/2014/main" id="{9A4906BF-6298-ADB9-B980-4B59AC00ACE9}"/>
              </a:ext>
            </a:extLst>
          </p:cNvPr>
          <p:cNvSpPr txBox="1">
            <a:spLocks/>
          </p:cNvSpPr>
          <p:nvPr/>
        </p:nvSpPr>
        <p:spPr>
          <a:xfrm>
            <a:off x="1015093" y="5257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Jaco’s story</a:t>
            </a:r>
          </a:p>
        </p:txBody>
      </p:sp>
      <p:sp>
        <p:nvSpPr>
          <p:cNvPr id="7" name="Espace réservé du contenu 4">
            <a:extLst>
              <a:ext uri="{FF2B5EF4-FFF2-40B4-BE49-F238E27FC236}">
                <a16:creationId xmlns:a16="http://schemas.microsoft.com/office/drawing/2014/main" id="{26FB20D6-4DEB-752A-9624-D2BCDB139E99}"/>
              </a:ext>
            </a:extLst>
          </p:cNvPr>
          <p:cNvSpPr txBox="1">
            <a:spLocks/>
          </p:cNvSpPr>
          <p:nvPr/>
        </p:nvSpPr>
        <p:spPr>
          <a:xfrm>
            <a:off x="1015093" y="2311022"/>
            <a:ext cx="9100457" cy="21604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14. </a:t>
            </a:r>
          </a:p>
          <a:p>
            <a:pPr marL="0" indent="0">
              <a:lnSpc>
                <a:spcPct val="100000"/>
              </a:lnSpc>
              <a:spcBef>
                <a:spcPts val="1200"/>
              </a:spcBef>
              <a:buNone/>
            </a:pPr>
            <a:r>
              <a:rPr lang="en-CA" sz="2400" noProof="0">
                <a:solidFill>
                  <a:srgbClr val="333F48"/>
                </a:solidFill>
                <a:latin typeface="Arial"/>
                <a:cs typeface="Calibri"/>
              </a:rPr>
              <a:t>I do not want to go to school. </a:t>
            </a:r>
          </a:p>
          <a:p>
            <a:pPr marL="0" indent="0">
              <a:lnSpc>
                <a:spcPct val="100000"/>
              </a:lnSpc>
              <a:spcBef>
                <a:spcPts val="1200"/>
              </a:spcBef>
              <a:buNone/>
            </a:pPr>
            <a:r>
              <a:rPr lang="en-CA" sz="2400" noProof="0">
                <a:solidFill>
                  <a:srgbClr val="333F48"/>
                </a:solidFill>
                <a:latin typeface="Arial"/>
                <a:cs typeface="Calibri"/>
              </a:rPr>
              <a:t>I do not see the point. </a:t>
            </a:r>
          </a:p>
          <a:p>
            <a:pPr marL="0" indent="0">
              <a:lnSpc>
                <a:spcPct val="100000"/>
              </a:lnSpc>
              <a:spcBef>
                <a:spcPts val="1200"/>
              </a:spcBef>
              <a:buNone/>
            </a:pPr>
            <a:r>
              <a:rPr lang="en-CA" sz="2400" noProof="0">
                <a:solidFill>
                  <a:srgbClr val="333F48"/>
                </a:solidFill>
                <a:latin typeface="Arial"/>
                <a:cs typeface="Calibri"/>
              </a:rPr>
              <a:t>I would rather go out on the land.</a:t>
            </a:r>
          </a:p>
        </p:txBody>
      </p:sp>
      <p:sp>
        <p:nvSpPr>
          <p:cNvPr id="13" name="Titre 1">
            <a:extLst>
              <a:ext uri="{FF2B5EF4-FFF2-40B4-BE49-F238E27FC236}">
                <a16:creationId xmlns:a16="http://schemas.microsoft.com/office/drawing/2014/main" id="{3C85F852-6876-D7C5-30E1-46E7A5CEF102}"/>
              </a:ext>
            </a:extLst>
          </p:cNvPr>
          <p:cNvSpPr txBox="1">
            <a:spLocks/>
          </p:cNvSpPr>
          <p:nvPr/>
        </p:nvSpPr>
        <p:spPr>
          <a:xfrm>
            <a:off x="1043956" y="262865"/>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sz="2800" b="1" noProof="0">
              <a:solidFill>
                <a:srgbClr val="F6891F"/>
              </a:solidFill>
              <a:latin typeface="Arial"/>
              <a:cs typeface="Arial"/>
            </a:endParaRPr>
          </a:p>
        </p:txBody>
      </p:sp>
      <p:sp>
        <p:nvSpPr>
          <p:cNvPr id="2" name="Titre 1">
            <a:extLst>
              <a:ext uri="{FF2B5EF4-FFF2-40B4-BE49-F238E27FC236}">
                <a16:creationId xmlns:a16="http://schemas.microsoft.com/office/drawing/2014/main" id="{15685544-7FB5-A472-38DF-C6C67F8D6A16}"/>
              </a:ext>
            </a:extLst>
          </p:cNvPr>
          <p:cNvSpPr txBox="1">
            <a:spLocks/>
          </p:cNvSpPr>
          <p:nvPr/>
        </p:nvSpPr>
        <p:spPr>
          <a:xfrm>
            <a:off x="1015093"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Going to school</a:t>
            </a:r>
          </a:p>
        </p:txBody>
      </p:sp>
      <p:pic>
        <p:nvPicPr>
          <p:cNvPr id="4" name="Image 3">
            <a:extLst>
              <a:ext uri="{FF2B5EF4-FFF2-40B4-BE49-F238E27FC236}">
                <a16:creationId xmlns:a16="http://schemas.microsoft.com/office/drawing/2014/main" id="{176C23AE-A3DB-6049-AEBF-53D58ACFAE40}"/>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29054" y="474994"/>
            <a:ext cx="486039" cy="375576"/>
          </a:xfrm>
          <a:prstGeom prst="rect">
            <a:avLst/>
          </a:prstGeom>
        </p:spPr>
      </p:pic>
      <p:pic>
        <p:nvPicPr>
          <p:cNvPr id="9" name="Image 8">
            <a:extLst>
              <a:ext uri="{FF2B5EF4-FFF2-40B4-BE49-F238E27FC236}">
                <a16:creationId xmlns:a16="http://schemas.microsoft.com/office/drawing/2014/main" id="{78E32332-0AA8-77FB-2578-D63F472DDEDA}"/>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78408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39713B0-EFBE-0911-2A0E-9B161008D40B}"/>
              </a:ext>
            </a:extLst>
          </p:cNvPr>
          <p:cNvPicPr>
            <a:picLocks noChangeAspect="1"/>
          </p:cNvPicPr>
          <p:nvPr/>
        </p:nvPicPr>
        <p:blipFill>
          <a:blip r:embed="rId3"/>
          <a:stretch>
            <a:fillRect/>
          </a:stretch>
        </p:blipFill>
        <p:spPr>
          <a:xfrm>
            <a:off x="2284468"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Going to school</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881722" y="3016924"/>
            <a:ext cx="6428555" cy="1751816"/>
          </a:xfrm>
        </p:spPr>
        <p:txBody>
          <a:bodyPr vert="horz" lIns="91440" tIns="45720" rIns="91440" bIns="45720" rtlCol="0" anchor="t">
            <a:normAutofit/>
          </a:bodyPr>
          <a:lstStyle/>
          <a:p>
            <a:pPr marL="0" indent="0" algn="ctr">
              <a:lnSpc>
                <a:spcPct val="120000"/>
              </a:lnSpc>
              <a:spcBef>
                <a:spcPts val="1400"/>
              </a:spcBef>
              <a:buNone/>
            </a:pPr>
            <a:r>
              <a:rPr lang="en-CA" sz="2400" noProof="0">
                <a:solidFill>
                  <a:srgbClr val="333F48"/>
                </a:solidFill>
                <a:latin typeface="Arial"/>
                <a:ea typeface="+mn-lt"/>
                <a:cs typeface="+mn-lt"/>
              </a:rPr>
              <a:t>Jaco has to go to school until the end of the school year when he turns 15.</a:t>
            </a:r>
            <a:endParaRPr lang="en-CA" sz="1600" noProof="0">
              <a:solidFill>
                <a:srgbClr val="000000"/>
              </a:solidFill>
              <a:latin typeface="Arial"/>
              <a:ea typeface="+mn-lt"/>
              <a:cs typeface="Arial"/>
            </a:endParaRPr>
          </a:p>
          <a:p>
            <a:pPr marL="0" indent="0" algn="ctr">
              <a:lnSpc>
                <a:spcPct val="120000"/>
              </a:lnSpc>
              <a:spcBef>
                <a:spcPts val="1400"/>
              </a:spcBef>
              <a:buNone/>
            </a:pPr>
            <a:r>
              <a:rPr lang="en-CA" sz="2400" noProof="0">
                <a:solidFill>
                  <a:srgbClr val="333F48"/>
                </a:solidFill>
                <a:latin typeface="Arial"/>
                <a:ea typeface="+mn-lt"/>
                <a:cs typeface="+mn-lt"/>
              </a:rPr>
              <a:t>Jaco can keep going to school if he wants to!</a:t>
            </a:r>
            <a:endParaRPr lang="en-CA" sz="1600" noProof="0">
              <a:solidFill>
                <a:srgbClr val="000000"/>
              </a:solidFill>
              <a:latin typeface="Arial"/>
              <a:ea typeface="+mn-lt"/>
              <a:cs typeface="Arial"/>
            </a:endParaRPr>
          </a:p>
          <a:p>
            <a:pPr marL="0" indent="0">
              <a:buNone/>
            </a:pPr>
            <a:endParaRPr lang="en-CA" noProof="0">
              <a:solidFill>
                <a:srgbClr val="333F48"/>
              </a:solidFill>
            </a:endParaRPr>
          </a:p>
        </p:txBody>
      </p:sp>
      <p:pic>
        <p:nvPicPr>
          <p:cNvPr id="8" name="Image 7">
            <a:extLst>
              <a:ext uri="{FF2B5EF4-FFF2-40B4-BE49-F238E27FC236}">
                <a16:creationId xmlns:a16="http://schemas.microsoft.com/office/drawing/2014/main" id="{9203666B-CCF1-B515-0DAB-8B0276AB4089}"/>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913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28DF8F4A-0A57-9A2F-BB56-A191850F382F}"/>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4005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96B0A2D-DA20-7F88-E43B-952C8EDB6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83630"/>
            <a:ext cx="6858000" cy="6858000"/>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5633522" cy="1672973"/>
          </a:xfrm>
        </p:spPr>
        <p:txBody>
          <a:bodyPr vert="horz" lIns="91440" tIns="45720" rIns="91440" bIns="45720" rtlCol="0" anchor="b">
            <a:noAutofit/>
          </a:bodyPr>
          <a:lstStyle/>
          <a:p>
            <a:r>
              <a:rPr lang="en-CA" sz="9600" b="1" noProof="0">
                <a:solidFill>
                  <a:srgbClr val="F6891F"/>
                </a:solidFill>
                <a:latin typeface="Arial"/>
                <a:cs typeface="Arial"/>
              </a:rPr>
              <a:t>Working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and</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91262" y="3671661"/>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school</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80778466-234C-7AB3-9660-0FD264453D7B}"/>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48BBEC4F-500A-6A04-640F-0F06A897C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299768C6-37DD-D3D5-CE83-1FD66B50F283}"/>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6823B08F-EDF7-8579-B2FB-ABD380F7EB4A}"/>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317933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49E5-E769-DBEE-D086-A60EDD45714C}"/>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7D54003-B3A7-CAC3-4B0A-B4395470303C}"/>
              </a:ext>
            </a:extLst>
          </p:cNvPr>
          <p:cNvPicPr>
            <a:picLocks noChangeAspect="1"/>
          </p:cNvPicPr>
          <p:nvPr/>
        </p:nvPicPr>
        <p:blipFill>
          <a:blip r:embed="rId3">
            <a:alphaModFix amt="20000"/>
          </a:blip>
          <a:stretch>
            <a:fillRect/>
          </a:stretch>
        </p:blipFill>
        <p:spPr>
          <a:xfrm>
            <a:off x="772073" y="2138285"/>
            <a:ext cx="8000843" cy="2881360"/>
          </a:xfrm>
          <a:prstGeom prst="rect">
            <a:avLst/>
          </a:prstGeom>
        </p:spPr>
      </p:pic>
      <p:sp>
        <p:nvSpPr>
          <p:cNvPr id="7" name="Titre 3">
            <a:extLst>
              <a:ext uri="{FF2B5EF4-FFF2-40B4-BE49-F238E27FC236}">
                <a16:creationId xmlns:a16="http://schemas.microsoft.com/office/drawing/2014/main" id="{8BF852D5-618D-0745-19C5-78D6A1FCF759}"/>
              </a:ext>
            </a:extLst>
          </p:cNvPr>
          <p:cNvSpPr txBox="1">
            <a:spLocks/>
          </p:cNvSpPr>
          <p:nvPr/>
        </p:nvSpPr>
        <p:spPr>
          <a:xfrm>
            <a:off x="1015093" y="5127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Simon’s story</a:t>
            </a:r>
          </a:p>
        </p:txBody>
      </p:sp>
      <p:sp>
        <p:nvSpPr>
          <p:cNvPr id="9" name="Espace réservé du contenu 4">
            <a:extLst>
              <a:ext uri="{FF2B5EF4-FFF2-40B4-BE49-F238E27FC236}">
                <a16:creationId xmlns:a16="http://schemas.microsoft.com/office/drawing/2014/main" id="{420C1F1F-73E6-C613-E3C1-20DF99717038}"/>
              </a:ext>
            </a:extLst>
          </p:cNvPr>
          <p:cNvSpPr txBox="1">
            <a:spLocks/>
          </p:cNvSpPr>
          <p:nvPr/>
        </p:nvSpPr>
        <p:spPr>
          <a:xfrm>
            <a:off x="1261453" y="2305807"/>
            <a:ext cx="5825890" cy="25463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ea typeface="+mn-lt"/>
                <a:cs typeface="+mn-lt"/>
              </a:rPr>
              <a:t>I am 15. </a:t>
            </a:r>
            <a:endParaRPr lang="en-CA" noProof="0">
              <a:solidFill>
                <a:srgbClr val="000000"/>
              </a:solidFill>
              <a:latin typeface="Arial"/>
              <a:ea typeface="+mn-lt"/>
              <a:cs typeface="Arial"/>
            </a:endParaRPr>
          </a:p>
          <a:p>
            <a:pPr marL="0" indent="0">
              <a:lnSpc>
                <a:spcPct val="100000"/>
              </a:lnSpc>
              <a:spcBef>
                <a:spcPts val="1200"/>
              </a:spcBef>
              <a:buNone/>
            </a:pPr>
            <a:r>
              <a:rPr lang="en-CA" sz="2400" noProof="0">
                <a:solidFill>
                  <a:srgbClr val="333F48"/>
                </a:solidFill>
                <a:latin typeface="Arial"/>
                <a:ea typeface="+mn-lt"/>
                <a:cs typeface="+mn-lt"/>
              </a:rPr>
              <a:t>I work as a cashier at the co-op. </a:t>
            </a:r>
            <a:endParaRPr lang="en-CA" noProof="0">
              <a:solidFill>
                <a:srgbClr val="000000"/>
              </a:solidFill>
              <a:latin typeface="Arial"/>
              <a:ea typeface="+mn-lt"/>
              <a:cs typeface="Arial"/>
            </a:endParaRPr>
          </a:p>
          <a:p>
            <a:pPr marL="0" indent="0">
              <a:lnSpc>
                <a:spcPct val="100000"/>
              </a:lnSpc>
              <a:spcBef>
                <a:spcPts val="1200"/>
              </a:spcBef>
              <a:buNone/>
            </a:pPr>
            <a:r>
              <a:rPr lang="en-CA" sz="2400" noProof="0">
                <a:solidFill>
                  <a:srgbClr val="333F48"/>
                </a:solidFill>
                <a:latin typeface="Arial"/>
                <a:ea typeface="+mn-lt"/>
                <a:cs typeface="+mn-lt"/>
              </a:rPr>
              <a:t>I scan things fast. </a:t>
            </a:r>
            <a:endParaRPr lang="en-CA" noProof="0">
              <a:solidFill>
                <a:srgbClr val="000000"/>
              </a:solidFill>
              <a:latin typeface="Arial"/>
              <a:ea typeface="+mn-lt"/>
              <a:cs typeface="Arial"/>
            </a:endParaRPr>
          </a:p>
          <a:p>
            <a:pPr marL="0" indent="0">
              <a:lnSpc>
                <a:spcPct val="100000"/>
              </a:lnSpc>
              <a:spcBef>
                <a:spcPts val="1200"/>
              </a:spcBef>
              <a:buNone/>
            </a:pPr>
            <a:r>
              <a:rPr lang="en-CA" sz="2400" noProof="0">
                <a:solidFill>
                  <a:srgbClr val="333F48"/>
                </a:solidFill>
                <a:latin typeface="Arial"/>
                <a:ea typeface="+mn-lt"/>
                <a:cs typeface="+mn-lt"/>
              </a:rPr>
              <a:t>I am good at giving the right change. </a:t>
            </a:r>
            <a:endParaRPr lang="en-CA" noProof="0">
              <a:solidFill>
                <a:srgbClr val="000000"/>
              </a:solidFill>
              <a:latin typeface="Arial"/>
              <a:ea typeface="+mn-lt"/>
              <a:cs typeface="Arial"/>
            </a:endParaRPr>
          </a:p>
          <a:p>
            <a:pPr marL="0" indent="0">
              <a:lnSpc>
                <a:spcPct val="100000"/>
              </a:lnSpc>
              <a:spcBef>
                <a:spcPts val="1200"/>
              </a:spcBef>
              <a:buNone/>
            </a:pPr>
            <a:r>
              <a:rPr lang="en-CA" sz="2400" noProof="0">
                <a:solidFill>
                  <a:srgbClr val="333F48"/>
                </a:solidFill>
                <a:latin typeface="Arial"/>
                <a:ea typeface="+mn-lt"/>
                <a:cs typeface="+mn-lt"/>
              </a:rPr>
              <a:t>I like having a job and making money.</a:t>
            </a:r>
            <a:endParaRPr lang="en-CA" noProof="0">
              <a:solidFill>
                <a:srgbClr val="000000"/>
              </a:solidFill>
              <a:latin typeface="Arial"/>
              <a:ea typeface="+mn-lt"/>
              <a:cs typeface="Arial"/>
            </a:endParaRPr>
          </a:p>
          <a:p>
            <a:pPr marL="0" indent="0">
              <a:lnSpc>
                <a:spcPct val="100000"/>
              </a:lnSpc>
              <a:spcBef>
                <a:spcPts val="1200"/>
              </a:spcBef>
              <a:buNone/>
            </a:pPr>
            <a:endParaRPr lang="en-CA" sz="2400" noProof="0">
              <a:solidFill>
                <a:srgbClr val="333F48"/>
              </a:solidFill>
              <a:latin typeface="Arial"/>
              <a:ea typeface="Calibri"/>
              <a:cs typeface="Calibri"/>
            </a:endParaRPr>
          </a:p>
        </p:txBody>
      </p:sp>
      <p:sp>
        <p:nvSpPr>
          <p:cNvPr id="2" name="Titre 1">
            <a:extLst>
              <a:ext uri="{FF2B5EF4-FFF2-40B4-BE49-F238E27FC236}">
                <a16:creationId xmlns:a16="http://schemas.microsoft.com/office/drawing/2014/main" id="{722A2310-C400-79EF-1E53-069F8065A00E}"/>
              </a:ext>
            </a:extLst>
          </p:cNvPr>
          <p:cNvSpPr txBox="1">
            <a:spLocks/>
          </p:cNvSpPr>
          <p:nvPr/>
        </p:nvSpPr>
        <p:spPr>
          <a:xfrm>
            <a:off x="1015093"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Working and school</a:t>
            </a:r>
          </a:p>
        </p:txBody>
      </p:sp>
      <p:pic>
        <p:nvPicPr>
          <p:cNvPr id="3" name="Image 2">
            <a:extLst>
              <a:ext uri="{FF2B5EF4-FFF2-40B4-BE49-F238E27FC236}">
                <a16:creationId xmlns:a16="http://schemas.microsoft.com/office/drawing/2014/main" id="{2394AE2B-BFBF-B6E7-4A5B-1D2B027D679B}"/>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29054" y="474994"/>
            <a:ext cx="486039" cy="375576"/>
          </a:xfrm>
          <a:prstGeom prst="rect">
            <a:avLst/>
          </a:prstGeom>
        </p:spPr>
      </p:pic>
      <p:pic>
        <p:nvPicPr>
          <p:cNvPr id="4" name="Image 3">
            <a:extLst>
              <a:ext uri="{FF2B5EF4-FFF2-40B4-BE49-F238E27FC236}">
                <a16:creationId xmlns:a16="http://schemas.microsoft.com/office/drawing/2014/main" id="{4DCB89DD-0562-E8A7-D685-48D05FE07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68" t="19914" r="21367" b="13823"/>
          <a:stretch/>
        </p:blipFill>
        <p:spPr>
          <a:xfrm>
            <a:off x="8001076" y="2205916"/>
            <a:ext cx="4129806" cy="4373909"/>
          </a:xfrm>
          <a:prstGeom prst="rect">
            <a:avLst/>
          </a:prstGeom>
        </p:spPr>
      </p:pic>
      <p:sp>
        <p:nvSpPr>
          <p:cNvPr id="8" name="Rectangle 7">
            <a:extLst>
              <a:ext uri="{FF2B5EF4-FFF2-40B4-BE49-F238E27FC236}">
                <a16:creationId xmlns:a16="http://schemas.microsoft.com/office/drawing/2014/main" id="{65B39B8B-5731-272B-60C2-4774492E16CE}"/>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Image 9">
            <a:extLst>
              <a:ext uri="{FF2B5EF4-FFF2-40B4-BE49-F238E27FC236}">
                <a16:creationId xmlns:a16="http://schemas.microsoft.com/office/drawing/2014/main" id="{1571AB18-EFA9-8084-94D9-EF639E9A0439}"/>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61715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8398823-C3BC-E3F3-B5F2-D51000FF39C1}"/>
              </a:ext>
            </a:extLst>
          </p:cNvPr>
          <p:cNvPicPr>
            <a:picLocks noChangeAspect="1"/>
          </p:cNvPicPr>
          <p:nvPr/>
        </p:nvPicPr>
        <p:blipFill>
          <a:blip r:embed="rId3"/>
          <a:stretch>
            <a:fillRect/>
          </a:stretch>
        </p:blipFill>
        <p:spPr>
          <a:xfrm>
            <a:off x="2315110" y="2371028"/>
            <a:ext cx="7561780" cy="3239358"/>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1029971" y="489050"/>
            <a:ext cx="5508172" cy="1383104"/>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1029971" y="-5948"/>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Working and school</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43932" y="469046"/>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501558" y="2652855"/>
            <a:ext cx="7188884" cy="2675703"/>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ea typeface="+mn-lt"/>
                <a:cs typeface="+mn-lt"/>
              </a:rPr>
              <a:t>Simon can work most jobs </a:t>
            </a:r>
            <a:br>
              <a:rPr lang="en-CA" sz="2400" noProof="0">
                <a:solidFill>
                  <a:srgbClr val="333F48"/>
                </a:solidFill>
                <a:latin typeface="Arial"/>
                <a:ea typeface="+mn-lt"/>
                <a:cs typeface="+mn-lt"/>
              </a:rPr>
            </a:br>
            <a:r>
              <a:rPr lang="en-CA" sz="2400" noProof="0">
                <a:solidFill>
                  <a:srgbClr val="333F48"/>
                </a:solidFill>
                <a:latin typeface="Arial"/>
                <a:ea typeface="+mn-lt"/>
                <a:cs typeface="+mn-lt"/>
              </a:rPr>
              <a:t>because he is older than 14.</a:t>
            </a:r>
            <a:endParaRPr lang="en-CA" sz="2400" noProof="0">
              <a:solidFill>
                <a:srgbClr val="000000"/>
              </a:solidFill>
              <a:latin typeface="Calibri" panose="020F0502020204030204"/>
              <a:ea typeface="+mn-lt"/>
              <a:cs typeface="+mn-lt"/>
            </a:endParaRPr>
          </a:p>
          <a:p>
            <a:pPr marL="0" indent="0" algn="ctr">
              <a:lnSpc>
                <a:spcPct val="120000"/>
              </a:lnSpc>
              <a:spcBef>
                <a:spcPts val="1400"/>
              </a:spcBef>
              <a:buNone/>
            </a:pPr>
            <a:r>
              <a:rPr lang="en-CA" sz="2400" noProof="0">
                <a:solidFill>
                  <a:srgbClr val="333F48"/>
                </a:solidFill>
                <a:latin typeface="Arial"/>
                <a:ea typeface="+mn-lt"/>
                <a:cs typeface="+mn-lt"/>
              </a:rPr>
              <a:t>Students under 14 can work some jobs, like at their family’s small business.</a:t>
            </a:r>
            <a:endParaRPr lang="en-CA" sz="2400" noProof="0">
              <a:solidFill>
                <a:srgbClr val="000000"/>
              </a:solidFill>
              <a:latin typeface="Calibri" panose="020F0502020204030204"/>
              <a:ea typeface="+mn-lt"/>
              <a:cs typeface="+mn-lt"/>
            </a:endParaRPr>
          </a:p>
          <a:p>
            <a:pPr marL="0" indent="0" algn="ctr">
              <a:lnSpc>
                <a:spcPct val="120000"/>
              </a:lnSpc>
              <a:spcBef>
                <a:spcPts val="1400"/>
              </a:spcBef>
              <a:buNone/>
            </a:pPr>
            <a:r>
              <a:rPr lang="en-CA" sz="2400" noProof="0">
                <a:solidFill>
                  <a:srgbClr val="333F48"/>
                </a:solidFill>
                <a:latin typeface="Arial"/>
                <a:ea typeface="+mn-lt"/>
                <a:cs typeface="Arial"/>
              </a:rPr>
              <a:t>Students usually can’t work during school hours. </a:t>
            </a:r>
            <a:endParaRPr lang="en-CA" sz="2400" noProof="0">
              <a:ea typeface="Calibri"/>
              <a:cs typeface="Calibri"/>
            </a:endParaRPr>
          </a:p>
        </p:txBody>
      </p:sp>
      <p:pic>
        <p:nvPicPr>
          <p:cNvPr id="8" name="Image 7">
            <a:extLst>
              <a:ext uri="{FF2B5EF4-FFF2-40B4-BE49-F238E27FC236}">
                <a16:creationId xmlns:a16="http://schemas.microsoft.com/office/drawing/2014/main" id="{3C7D728F-5C66-EAA8-282F-EBC441633D8C}"/>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63764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4A8A03A2-F94E-7AC0-581D-ACDF64871A91}"/>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69016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DE9ECC9-FE90-417A-B160-AD63F3038E41}"/>
              </a:ext>
            </a:extLst>
          </p:cNvPr>
          <p:cNvPicPr>
            <a:picLocks noChangeAspect="1"/>
          </p:cNvPicPr>
          <p:nvPr/>
        </p:nvPicPr>
        <p:blipFill rotWithShape="1">
          <a:blip r:embed="rId3">
            <a:extLst>
              <a:ext uri="{28A0092B-C50C-407E-A947-70E740481C1C}">
                <a14:useLocalDpi xmlns:a14="http://schemas.microsoft.com/office/drawing/2010/main" val="0"/>
              </a:ext>
            </a:extLst>
          </a:blip>
          <a:srcRect t="23531" b="16789"/>
          <a:stretch/>
        </p:blipFill>
        <p:spPr>
          <a:xfrm>
            <a:off x="2247063" y="723865"/>
            <a:ext cx="9303327" cy="5552244"/>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5010283" cy="1672973"/>
          </a:xfrm>
        </p:spPr>
        <p:txBody>
          <a:bodyPr vert="horz" lIns="91440" tIns="45720" rIns="91440" bIns="45720" rtlCol="0" anchor="b">
            <a:noAutofit/>
          </a:bodyPr>
          <a:lstStyle/>
          <a:p>
            <a:r>
              <a:rPr lang="en-CA" sz="9600" b="1" noProof="0">
                <a:solidFill>
                  <a:srgbClr val="F6891F"/>
                </a:solidFill>
                <a:latin typeface="Arial"/>
                <a:cs typeface="Arial"/>
              </a:rPr>
              <a:t>Hitting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in</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91262" y="3671661"/>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sports</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C2464405-867E-1DF1-7EA4-1E6CF617D734}"/>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352930F9-D8E3-AFA8-C7CF-AEACEE19A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B21966F8-9F3D-ADF9-C5D9-08BCD5DCCA1F}"/>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D23F7B83-EAA9-BFFF-CC21-9E2F27F0DF69}"/>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2101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86E5B-1D88-298E-B635-D702A422854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3F15A37-3A5F-1C51-843C-06EE2498B49E}"/>
              </a:ext>
            </a:extLst>
          </p:cNvPr>
          <p:cNvPicPr>
            <a:picLocks noChangeAspect="1"/>
          </p:cNvPicPr>
          <p:nvPr/>
        </p:nvPicPr>
        <p:blipFill rotWithShape="1">
          <a:blip r:embed="rId3">
            <a:extLst>
              <a:ext uri="{28A0092B-C50C-407E-A947-70E740481C1C}">
                <a14:useLocalDpi xmlns:a14="http://schemas.microsoft.com/office/drawing/2010/main" val="0"/>
              </a:ext>
            </a:extLst>
          </a:blip>
          <a:srcRect l="49058" t="37298" r="5074" b="21803"/>
          <a:stretch/>
        </p:blipFill>
        <p:spPr>
          <a:xfrm>
            <a:off x="7917929" y="3100332"/>
            <a:ext cx="4085015" cy="3642469"/>
          </a:xfrm>
          <a:prstGeom prst="rect">
            <a:avLst/>
          </a:prstGeom>
        </p:spPr>
      </p:pic>
      <p:pic>
        <p:nvPicPr>
          <p:cNvPr id="8" name="Image 7">
            <a:extLst>
              <a:ext uri="{FF2B5EF4-FFF2-40B4-BE49-F238E27FC236}">
                <a16:creationId xmlns:a16="http://schemas.microsoft.com/office/drawing/2014/main" id="{03AA9DA9-C122-36A9-4D62-C1FBC2D1C649}"/>
              </a:ext>
            </a:extLst>
          </p:cNvPr>
          <p:cNvPicPr>
            <a:picLocks noChangeAspect="1"/>
          </p:cNvPicPr>
          <p:nvPr/>
        </p:nvPicPr>
        <p:blipFill>
          <a:blip r:embed="rId4"/>
          <a:stretch>
            <a:fillRect/>
          </a:stretch>
        </p:blipFill>
        <p:spPr>
          <a:xfrm>
            <a:off x="772073" y="1890426"/>
            <a:ext cx="7772400" cy="3642469"/>
          </a:xfrm>
          <a:prstGeom prst="rect">
            <a:avLst/>
          </a:prstGeom>
        </p:spPr>
      </p:pic>
      <p:sp>
        <p:nvSpPr>
          <p:cNvPr id="7" name="Titre 3">
            <a:extLst>
              <a:ext uri="{FF2B5EF4-FFF2-40B4-BE49-F238E27FC236}">
                <a16:creationId xmlns:a16="http://schemas.microsoft.com/office/drawing/2014/main" id="{43951869-32DF-250B-1DA3-2C834E4A0943}"/>
              </a:ext>
            </a:extLst>
          </p:cNvPr>
          <p:cNvSpPr txBox="1">
            <a:spLocks/>
          </p:cNvSpPr>
          <p:nvPr/>
        </p:nvSpPr>
        <p:spPr>
          <a:xfrm>
            <a:off x="1015093" y="5127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Alec’s story</a:t>
            </a:r>
          </a:p>
        </p:txBody>
      </p:sp>
      <p:sp>
        <p:nvSpPr>
          <p:cNvPr id="9" name="Espace réservé du contenu 4">
            <a:extLst>
              <a:ext uri="{FF2B5EF4-FFF2-40B4-BE49-F238E27FC236}">
                <a16:creationId xmlns:a16="http://schemas.microsoft.com/office/drawing/2014/main" id="{3B1135CB-4A90-8D81-B60C-F6FB5283FFFC}"/>
              </a:ext>
            </a:extLst>
          </p:cNvPr>
          <p:cNvSpPr txBox="1">
            <a:spLocks/>
          </p:cNvSpPr>
          <p:nvPr/>
        </p:nvSpPr>
        <p:spPr>
          <a:xfrm>
            <a:off x="1423229" y="2188754"/>
            <a:ext cx="9100457" cy="26738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12. </a:t>
            </a:r>
          </a:p>
          <a:p>
            <a:pPr marL="0" indent="0">
              <a:lnSpc>
                <a:spcPct val="100000"/>
              </a:lnSpc>
              <a:spcBef>
                <a:spcPts val="1200"/>
              </a:spcBef>
              <a:buNone/>
            </a:pPr>
            <a:r>
              <a:rPr lang="en-CA" sz="2400" noProof="0">
                <a:solidFill>
                  <a:srgbClr val="333F48"/>
                </a:solidFill>
                <a:latin typeface="Arial"/>
                <a:cs typeface="Calibri"/>
              </a:rPr>
              <a:t>I am on the school’s hockey team. </a:t>
            </a:r>
          </a:p>
          <a:p>
            <a:pPr marL="0" indent="0">
              <a:lnSpc>
                <a:spcPct val="100000"/>
              </a:lnSpc>
              <a:spcBef>
                <a:spcPts val="1200"/>
              </a:spcBef>
              <a:buNone/>
            </a:pPr>
            <a:r>
              <a:rPr lang="en-CA" sz="2400" noProof="0">
                <a:solidFill>
                  <a:srgbClr val="333F48"/>
                </a:solidFill>
                <a:latin typeface="Arial"/>
                <a:cs typeface="Calibri"/>
              </a:rPr>
              <a:t>During a game, I bodychecked another player. </a:t>
            </a:r>
          </a:p>
          <a:p>
            <a:pPr marL="0" indent="0">
              <a:lnSpc>
                <a:spcPct val="100000"/>
              </a:lnSpc>
              <a:spcBef>
                <a:spcPts val="1200"/>
              </a:spcBef>
              <a:buNone/>
            </a:pPr>
            <a:r>
              <a:rPr lang="en-CA" sz="2400" noProof="0">
                <a:solidFill>
                  <a:srgbClr val="333F48"/>
                </a:solidFill>
                <a:latin typeface="Arial"/>
                <a:cs typeface="Calibri"/>
              </a:rPr>
              <a:t>The other player fell and sprained their ankle. </a:t>
            </a:r>
          </a:p>
          <a:p>
            <a:pPr marL="0" indent="0">
              <a:lnSpc>
                <a:spcPct val="100000"/>
              </a:lnSpc>
              <a:spcBef>
                <a:spcPts val="1200"/>
              </a:spcBef>
              <a:buNone/>
            </a:pPr>
            <a:r>
              <a:rPr lang="en-CA" sz="2400" noProof="0">
                <a:solidFill>
                  <a:srgbClr val="333F48"/>
                </a:solidFill>
                <a:latin typeface="Arial"/>
                <a:cs typeface="Calibri"/>
              </a:rPr>
              <a:t>I feel bad the other player got hurt. </a:t>
            </a:r>
          </a:p>
          <a:p>
            <a:pPr marL="0" indent="0">
              <a:lnSpc>
                <a:spcPct val="100000"/>
              </a:lnSpc>
              <a:spcBef>
                <a:spcPts val="1200"/>
              </a:spcBef>
              <a:buNone/>
            </a:pPr>
            <a:r>
              <a:rPr lang="en-CA" sz="2400" noProof="0">
                <a:solidFill>
                  <a:srgbClr val="333F48"/>
                </a:solidFill>
                <a:latin typeface="Arial"/>
                <a:cs typeface="Calibri"/>
              </a:rPr>
              <a:t>It was an accident.</a:t>
            </a:r>
            <a:endParaRPr lang="en-CA" sz="2400" noProof="0">
              <a:solidFill>
                <a:srgbClr val="000000"/>
              </a:solidFill>
              <a:latin typeface="Arial"/>
              <a:cs typeface="Arial"/>
            </a:endParaRPr>
          </a:p>
        </p:txBody>
      </p:sp>
      <p:sp>
        <p:nvSpPr>
          <p:cNvPr id="2" name="Titre 1">
            <a:extLst>
              <a:ext uri="{FF2B5EF4-FFF2-40B4-BE49-F238E27FC236}">
                <a16:creationId xmlns:a16="http://schemas.microsoft.com/office/drawing/2014/main" id="{13F6FF32-4D24-AEF4-F6A8-9E94862921A8}"/>
              </a:ext>
            </a:extLst>
          </p:cNvPr>
          <p:cNvSpPr txBox="1">
            <a:spLocks/>
          </p:cNvSpPr>
          <p:nvPr/>
        </p:nvSpPr>
        <p:spPr>
          <a:xfrm>
            <a:off x="1015093"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a:solidFill>
                  <a:srgbClr val="F6891F"/>
                </a:solidFill>
                <a:latin typeface="Arial"/>
                <a:cs typeface="Arial"/>
              </a:rPr>
              <a:t>Hitting in sports</a:t>
            </a:r>
            <a:endParaRPr lang="en-CA" sz="2800" b="1" noProof="0">
              <a:solidFill>
                <a:srgbClr val="F6891F"/>
              </a:solidFill>
              <a:latin typeface="Arial"/>
              <a:cs typeface="Arial"/>
            </a:endParaRPr>
          </a:p>
        </p:txBody>
      </p:sp>
      <p:pic>
        <p:nvPicPr>
          <p:cNvPr id="3" name="Image 2">
            <a:extLst>
              <a:ext uri="{FF2B5EF4-FFF2-40B4-BE49-F238E27FC236}">
                <a16:creationId xmlns:a16="http://schemas.microsoft.com/office/drawing/2014/main" id="{B99C8A67-46F7-9978-1C07-BA28A6A27B69}"/>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29054" y="474994"/>
            <a:ext cx="486039" cy="375576"/>
          </a:xfrm>
          <a:prstGeom prst="rect">
            <a:avLst/>
          </a:prstGeom>
        </p:spPr>
      </p:pic>
      <p:sp>
        <p:nvSpPr>
          <p:cNvPr id="6" name="Rectangle 5">
            <a:extLst>
              <a:ext uri="{FF2B5EF4-FFF2-40B4-BE49-F238E27FC236}">
                <a16:creationId xmlns:a16="http://schemas.microsoft.com/office/drawing/2014/main" id="{910D1FF0-7309-084E-FBAF-9CCB9B43A861}"/>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Image 9">
            <a:extLst>
              <a:ext uri="{FF2B5EF4-FFF2-40B4-BE49-F238E27FC236}">
                <a16:creationId xmlns:a16="http://schemas.microsoft.com/office/drawing/2014/main" id="{01BAD577-2438-A2F5-9454-BA28BBBF355C}"/>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7720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45DBD1-1E60-2577-EBAC-20941F9ADA16}"/>
              </a:ext>
            </a:extLst>
          </p:cNvPr>
          <p:cNvSpPr>
            <a:spLocks noGrp="1"/>
          </p:cNvSpPr>
          <p:nvPr>
            <p:ph type="title"/>
          </p:nvPr>
        </p:nvSpPr>
        <p:spPr>
          <a:xfrm>
            <a:off x="747932" y="728756"/>
            <a:ext cx="10515600" cy="1325563"/>
          </a:xfrm>
        </p:spPr>
        <p:txBody>
          <a:bodyPr/>
          <a:lstStyle/>
          <a:p>
            <a:r>
              <a:rPr lang="en-CA" b="1" noProof="0">
                <a:solidFill>
                  <a:srgbClr val="333F48"/>
                </a:solidFill>
                <a:latin typeface="Arial"/>
                <a:cs typeface="Arial"/>
              </a:rPr>
              <a:t>Workshop goals</a:t>
            </a:r>
          </a:p>
        </p:txBody>
      </p:sp>
      <p:sp>
        <p:nvSpPr>
          <p:cNvPr id="3" name="Espace réservé du contenu 2">
            <a:extLst>
              <a:ext uri="{FF2B5EF4-FFF2-40B4-BE49-F238E27FC236}">
                <a16:creationId xmlns:a16="http://schemas.microsoft.com/office/drawing/2014/main" id="{98B6C99B-A2BF-EAAF-9332-7923CDA05DE9}"/>
              </a:ext>
            </a:extLst>
          </p:cNvPr>
          <p:cNvSpPr>
            <a:spLocks noGrp="1"/>
          </p:cNvSpPr>
          <p:nvPr>
            <p:ph idx="1"/>
          </p:nvPr>
        </p:nvSpPr>
        <p:spPr>
          <a:xfrm>
            <a:off x="4837208" y="4290256"/>
            <a:ext cx="2887136" cy="1564625"/>
          </a:xfrm>
        </p:spPr>
        <p:txBody>
          <a:bodyPr vert="horz" lIns="91440" tIns="45720" rIns="91440" bIns="45720" rtlCol="0" anchor="t">
            <a:normAutofit/>
          </a:bodyPr>
          <a:lstStyle/>
          <a:p>
            <a:pPr marL="0" lvl="0" indent="0" algn="ctr">
              <a:lnSpc>
                <a:spcPct val="100000"/>
              </a:lnSpc>
              <a:buNone/>
            </a:pPr>
            <a:r>
              <a:rPr lang="en-CA" sz="2400" noProof="0">
                <a:solidFill>
                  <a:srgbClr val="F6891F"/>
                </a:solidFill>
                <a:effectLst/>
                <a:latin typeface="Arial"/>
                <a:ea typeface="Arial" panose="020B0604020202020204" pitchFamily="34" charset="0"/>
                <a:cs typeface="Times New Roman"/>
              </a:rPr>
              <a:t>Decide what you think about these rules.</a:t>
            </a:r>
          </a:p>
        </p:txBody>
      </p:sp>
      <p:sp>
        <p:nvSpPr>
          <p:cNvPr id="10" name="Espace réservé du contenu 2">
            <a:extLst>
              <a:ext uri="{FF2B5EF4-FFF2-40B4-BE49-F238E27FC236}">
                <a16:creationId xmlns:a16="http://schemas.microsoft.com/office/drawing/2014/main" id="{054F3DA6-7A2D-C4B7-3E23-979CFCD52657}"/>
              </a:ext>
            </a:extLst>
          </p:cNvPr>
          <p:cNvSpPr txBox="1">
            <a:spLocks/>
          </p:cNvSpPr>
          <p:nvPr/>
        </p:nvSpPr>
        <p:spPr>
          <a:xfrm>
            <a:off x="1298021" y="4290256"/>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CA" sz="2400" noProof="0">
                <a:solidFill>
                  <a:srgbClr val="F6891F"/>
                </a:solidFill>
                <a:latin typeface="Helvetica" pitchFamily="2" charset="0"/>
                <a:ea typeface="Arial" panose="020B0604020202020204" pitchFamily="34" charset="0"/>
                <a:cs typeface="Times New Roman"/>
              </a:rPr>
              <a:t>Identify and understand some legal rules that affect your everyday life. </a:t>
            </a:r>
            <a:endParaRPr lang="en-CA" noProof="0">
              <a:solidFill>
                <a:srgbClr val="F6891F"/>
              </a:solidFill>
              <a:latin typeface="Helvetica" pitchFamily="2" charset="0"/>
              <a:cs typeface="Calibri"/>
            </a:endParaRPr>
          </a:p>
        </p:txBody>
      </p:sp>
      <p:sp>
        <p:nvSpPr>
          <p:cNvPr id="16" name="Espace réservé du contenu 2">
            <a:extLst>
              <a:ext uri="{FF2B5EF4-FFF2-40B4-BE49-F238E27FC236}">
                <a16:creationId xmlns:a16="http://schemas.microsoft.com/office/drawing/2014/main" id="{68DBAEB9-C7F7-1A27-E659-A51E7C2CDA39}"/>
              </a:ext>
            </a:extLst>
          </p:cNvPr>
          <p:cNvSpPr txBox="1">
            <a:spLocks/>
          </p:cNvSpPr>
          <p:nvPr/>
        </p:nvSpPr>
        <p:spPr>
          <a:xfrm>
            <a:off x="7992792" y="4181779"/>
            <a:ext cx="3270740" cy="728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CA" sz="2400" noProof="0">
                <a:solidFill>
                  <a:srgbClr val="F6891F"/>
                </a:solidFill>
                <a:latin typeface="Arial"/>
                <a:ea typeface="Arial" panose="020B0604020202020204" pitchFamily="34" charset="0"/>
                <a:cs typeface="Times New Roman"/>
              </a:rPr>
              <a:t>Express your opinion.</a:t>
            </a:r>
          </a:p>
        </p:txBody>
      </p:sp>
      <p:sp>
        <p:nvSpPr>
          <p:cNvPr id="15" name="Titre 1">
            <a:extLst>
              <a:ext uri="{FF2B5EF4-FFF2-40B4-BE49-F238E27FC236}">
                <a16:creationId xmlns:a16="http://schemas.microsoft.com/office/drawing/2014/main" id="{94F65BDB-AB25-3F16-F468-6FB248A72D2F}"/>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Have Your Say! </a:t>
            </a:r>
            <a:r>
              <a:rPr lang="en-CA" sz="2800" noProof="0">
                <a:solidFill>
                  <a:srgbClr val="1BAACE"/>
                </a:solidFill>
                <a:latin typeface="Arial"/>
                <a:cs typeface="Arial"/>
              </a:rPr>
              <a:t>workshop</a:t>
            </a:r>
          </a:p>
        </p:txBody>
      </p:sp>
      <p:pic>
        <p:nvPicPr>
          <p:cNvPr id="18" name="Image 17">
            <a:extLst>
              <a:ext uri="{FF2B5EF4-FFF2-40B4-BE49-F238E27FC236}">
                <a16:creationId xmlns:a16="http://schemas.microsoft.com/office/drawing/2014/main" id="{4E79EDD2-1128-7E56-4B9C-3EBF278A40D7}"/>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pic>
        <p:nvPicPr>
          <p:cNvPr id="6" name="Image 5">
            <a:extLst>
              <a:ext uri="{FF2B5EF4-FFF2-40B4-BE49-F238E27FC236}">
                <a16:creationId xmlns:a16="http://schemas.microsoft.com/office/drawing/2014/main" id="{8AE270A7-148E-25E6-54D2-D13ABF73562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2170499" y="2471573"/>
            <a:ext cx="1525781" cy="1570175"/>
          </a:xfrm>
          <a:prstGeom prst="rect">
            <a:avLst/>
          </a:prstGeom>
        </p:spPr>
      </p:pic>
      <p:pic>
        <p:nvPicPr>
          <p:cNvPr id="7" name="Image 6">
            <a:extLst>
              <a:ext uri="{FF2B5EF4-FFF2-40B4-BE49-F238E27FC236}">
                <a16:creationId xmlns:a16="http://schemas.microsoft.com/office/drawing/2014/main" id="{618AB758-DA96-ACD7-533E-99A37FF6DD35}"/>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5333109" y="2471572"/>
            <a:ext cx="1525781" cy="1570175"/>
          </a:xfrm>
          <a:prstGeom prst="rect">
            <a:avLst/>
          </a:prstGeom>
        </p:spPr>
      </p:pic>
      <p:pic>
        <p:nvPicPr>
          <p:cNvPr id="8" name="Image 7">
            <a:extLst>
              <a:ext uri="{FF2B5EF4-FFF2-40B4-BE49-F238E27FC236}">
                <a16:creationId xmlns:a16="http://schemas.microsoft.com/office/drawing/2014/main" id="{BE59BCB4-9867-41CD-E94F-D7C5A1106D6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8712937" y="2471571"/>
            <a:ext cx="1525781" cy="1570175"/>
          </a:xfrm>
          <a:prstGeom prst="rect">
            <a:avLst/>
          </a:prstGeom>
        </p:spPr>
      </p:pic>
      <p:pic>
        <p:nvPicPr>
          <p:cNvPr id="14" name="Image 13">
            <a:extLst>
              <a:ext uri="{FF2B5EF4-FFF2-40B4-BE49-F238E27FC236}">
                <a16:creationId xmlns:a16="http://schemas.microsoft.com/office/drawing/2014/main" id="{47E22BAB-EB3A-F263-8CC1-3C49247C9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453" y="2697745"/>
            <a:ext cx="1345872" cy="1039992"/>
          </a:xfrm>
          <a:prstGeom prst="rect">
            <a:avLst/>
          </a:prstGeom>
        </p:spPr>
      </p:pic>
      <p:pic>
        <p:nvPicPr>
          <p:cNvPr id="19" name="Image 18">
            <a:extLst>
              <a:ext uri="{FF2B5EF4-FFF2-40B4-BE49-F238E27FC236}">
                <a16:creationId xmlns:a16="http://schemas.microsoft.com/office/drawing/2014/main" id="{1AA21C49-BB86-8BDF-E32F-4D49E40E7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235" y="2672875"/>
            <a:ext cx="1306378" cy="1009474"/>
          </a:xfrm>
          <a:prstGeom prst="rect">
            <a:avLst/>
          </a:prstGeom>
        </p:spPr>
      </p:pic>
      <p:pic>
        <p:nvPicPr>
          <p:cNvPr id="21" name="Image 20">
            <a:extLst>
              <a:ext uri="{FF2B5EF4-FFF2-40B4-BE49-F238E27FC236}">
                <a16:creationId xmlns:a16="http://schemas.microsoft.com/office/drawing/2014/main" id="{188F82E2-1D1B-9613-3626-5B7E86E19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026" y="2680624"/>
            <a:ext cx="1317981" cy="1018440"/>
          </a:xfrm>
          <a:prstGeom prst="rect">
            <a:avLst/>
          </a:prstGeom>
        </p:spPr>
      </p:pic>
      <p:pic>
        <p:nvPicPr>
          <p:cNvPr id="4" name="Image 3">
            <a:extLst>
              <a:ext uri="{FF2B5EF4-FFF2-40B4-BE49-F238E27FC236}">
                <a16:creationId xmlns:a16="http://schemas.microsoft.com/office/drawing/2014/main" id="{05F7405C-644C-A05B-5EDB-CE407B3EFF8A}"/>
              </a:ext>
            </a:extLst>
          </p:cNvPr>
          <p:cNvPicPr>
            <a:picLocks noChangeAspect="1"/>
          </p:cNvPicPr>
          <p:nvPr/>
        </p:nvPicPr>
        <p:blipFill>
          <a:blip r:embed="rId8"/>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705542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B1CED88-78A1-3F90-ED1D-B22BB277B962}"/>
              </a:ext>
            </a:extLst>
          </p:cNvPr>
          <p:cNvPicPr>
            <a:picLocks noChangeAspect="1"/>
          </p:cNvPicPr>
          <p:nvPr/>
        </p:nvPicPr>
        <p:blipFill>
          <a:blip r:embed="rId3"/>
          <a:stretch>
            <a:fillRect/>
          </a:stretch>
        </p:blipFill>
        <p:spPr>
          <a:xfrm>
            <a:off x="2297915"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968065" y="532535"/>
            <a:ext cx="5508172" cy="1325563"/>
          </a:xfrm>
        </p:spPr>
        <p:txBody>
          <a:bodyPr/>
          <a:lstStyle/>
          <a:p>
            <a:r>
              <a:rPr lang="en-CA" b="1" noProof="0" dirty="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968065"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dirty="0">
                <a:solidFill>
                  <a:srgbClr val="F6891F"/>
                </a:solidFill>
                <a:latin typeface="Arial"/>
                <a:cs typeface="Arial"/>
              </a:rPr>
              <a:t>Hitting in sports</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82026" y="474994"/>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3006152" y="3058251"/>
            <a:ext cx="6145306" cy="1575742"/>
          </a:xfrm>
        </p:spPr>
        <p:txBody>
          <a:bodyPr vert="horz" lIns="91440" tIns="45720" rIns="91440" bIns="45720" rtlCol="0" anchor="t">
            <a:normAutofit/>
          </a:bodyPr>
          <a:lstStyle/>
          <a:p>
            <a:pPr marL="0" indent="0" algn="ctr">
              <a:lnSpc>
                <a:spcPct val="120000"/>
              </a:lnSpc>
              <a:spcBef>
                <a:spcPts val="1400"/>
              </a:spcBef>
              <a:buNone/>
            </a:pPr>
            <a:r>
              <a:rPr lang="en-CA" sz="2400" noProof="0" dirty="0">
                <a:solidFill>
                  <a:srgbClr val="333F48"/>
                </a:solidFill>
                <a:latin typeface="Arial"/>
                <a:cs typeface="Calibri"/>
              </a:rPr>
              <a:t>Alec can bodycheck other players if the rules allow it.</a:t>
            </a:r>
          </a:p>
          <a:p>
            <a:pPr marL="0" indent="0" algn="ctr">
              <a:lnSpc>
                <a:spcPct val="120000"/>
              </a:lnSpc>
              <a:spcBef>
                <a:spcPts val="1400"/>
              </a:spcBef>
              <a:buNone/>
            </a:pPr>
            <a:r>
              <a:rPr lang="en-CA" sz="2400" noProof="0" dirty="0">
                <a:solidFill>
                  <a:srgbClr val="333F48"/>
                </a:solidFill>
                <a:latin typeface="Arial"/>
                <a:cs typeface="Calibri"/>
              </a:rPr>
              <a:t>Alec must bodycheck safely.</a:t>
            </a:r>
            <a:endParaRPr lang="en-CA" sz="2400" noProof="0" dirty="0">
              <a:solidFill>
                <a:srgbClr val="333F48"/>
              </a:solidFill>
              <a:latin typeface="Arial"/>
            </a:endParaRPr>
          </a:p>
        </p:txBody>
      </p:sp>
      <p:pic>
        <p:nvPicPr>
          <p:cNvPr id="8" name="Image 7">
            <a:extLst>
              <a:ext uri="{FF2B5EF4-FFF2-40B4-BE49-F238E27FC236}">
                <a16:creationId xmlns:a16="http://schemas.microsoft.com/office/drawing/2014/main" id="{4FF17C48-7244-8A47-FA09-08FE5F3D5CE0}"/>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99703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C8256E58-BDFB-B4CB-C0F9-9EFBE43CEB5F}"/>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57539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84D5ED-A24D-58A5-21FC-8A6F7E0CB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935" y="-1092154"/>
            <a:ext cx="13472909" cy="9410724"/>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210151" y="723865"/>
            <a:ext cx="5010283" cy="1672973"/>
          </a:xfrm>
        </p:spPr>
        <p:txBody>
          <a:bodyPr vert="horz" lIns="91440" tIns="45720" rIns="91440" bIns="45720" rtlCol="0" anchor="b">
            <a:noAutofit/>
          </a:bodyPr>
          <a:lstStyle/>
          <a:p>
            <a:r>
              <a:rPr lang="en-CA" sz="9600" b="1" noProof="0">
                <a:solidFill>
                  <a:srgbClr val="F6891F"/>
                </a:solidFill>
                <a:latin typeface="Arial"/>
                <a:cs typeface="Arial"/>
              </a:rPr>
              <a:t>Voting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2860037" y="2154178"/>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and</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338935" y="2639499"/>
            <a:ext cx="427689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running</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sp>
        <p:nvSpPr>
          <p:cNvPr id="6" name="ZoneTexte 5">
            <a:extLst>
              <a:ext uri="{FF2B5EF4-FFF2-40B4-BE49-F238E27FC236}">
                <a16:creationId xmlns:a16="http://schemas.microsoft.com/office/drawing/2014/main" id="{FCB489FC-BFF1-133C-928E-FEF84053446E}"/>
              </a:ext>
            </a:extLst>
          </p:cNvPr>
          <p:cNvSpPr txBox="1"/>
          <p:nvPr/>
        </p:nvSpPr>
        <p:spPr>
          <a:xfrm>
            <a:off x="1323911" y="3613208"/>
            <a:ext cx="524594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for office</a:t>
            </a:r>
            <a:endParaRPr lang="en-CA" noProof="0">
              <a:solidFill>
                <a:srgbClr val="F6891F"/>
              </a:solidFill>
            </a:endParaRPr>
          </a:p>
        </p:txBody>
      </p:sp>
      <p:pic>
        <p:nvPicPr>
          <p:cNvPr id="5" name="Image 4">
            <a:extLst>
              <a:ext uri="{FF2B5EF4-FFF2-40B4-BE49-F238E27FC236}">
                <a16:creationId xmlns:a16="http://schemas.microsoft.com/office/drawing/2014/main" id="{C4B295C9-4EDE-285E-EAAD-9A2058BACC0B}"/>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2B2A1222-FE73-EF36-D03E-39CEB9E67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8987115B-39CE-D941-179D-CB0B66B96768}"/>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56EF0905-B96A-546B-4C93-E7664D1AF9CD}"/>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222689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E8C9-82E3-A698-8711-51D08E0CF1A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181A943-36CA-ED8B-D116-C7B812ECC2A7}"/>
              </a:ext>
            </a:extLst>
          </p:cNvPr>
          <p:cNvPicPr>
            <a:picLocks noChangeAspect="1"/>
          </p:cNvPicPr>
          <p:nvPr/>
        </p:nvPicPr>
        <p:blipFill rotWithShape="1">
          <a:blip r:embed="rId3">
            <a:extLst>
              <a:ext uri="{28A0092B-C50C-407E-A947-70E740481C1C}">
                <a14:useLocalDpi xmlns:a14="http://schemas.microsoft.com/office/drawing/2010/main" val="0"/>
              </a:ext>
            </a:extLst>
          </a:blip>
          <a:srcRect l="29029" t="24693" r="36187" b="23368"/>
          <a:stretch/>
        </p:blipFill>
        <p:spPr>
          <a:xfrm>
            <a:off x="7310210" y="2013531"/>
            <a:ext cx="4378107" cy="4566294"/>
          </a:xfrm>
          <a:prstGeom prst="rect">
            <a:avLst/>
          </a:prstGeom>
        </p:spPr>
      </p:pic>
      <p:pic>
        <p:nvPicPr>
          <p:cNvPr id="8" name="Image 7">
            <a:extLst>
              <a:ext uri="{FF2B5EF4-FFF2-40B4-BE49-F238E27FC236}">
                <a16:creationId xmlns:a16="http://schemas.microsoft.com/office/drawing/2014/main" id="{8008ACC9-C441-95F4-6CD4-B2C86A3E0821}"/>
              </a:ext>
            </a:extLst>
          </p:cNvPr>
          <p:cNvPicPr>
            <a:picLocks noChangeAspect="1"/>
          </p:cNvPicPr>
          <p:nvPr/>
        </p:nvPicPr>
        <p:blipFill>
          <a:blip r:embed="rId4"/>
          <a:stretch>
            <a:fillRect/>
          </a:stretch>
        </p:blipFill>
        <p:spPr>
          <a:xfrm>
            <a:off x="725045" y="1921055"/>
            <a:ext cx="7772400" cy="1507945"/>
          </a:xfrm>
          <a:prstGeom prst="rect">
            <a:avLst/>
          </a:prstGeom>
        </p:spPr>
      </p:pic>
      <p:sp>
        <p:nvSpPr>
          <p:cNvPr id="7" name="Titre 3">
            <a:extLst>
              <a:ext uri="{FF2B5EF4-FFF2-40B4-BE49-F238E27FC236}">
                <a16:creationId xmlns:a16="http://schemas.microsoft.com/office/drawing/2014/main" id="{1E0BE30C-A1FF-2112-1CFC-BCA00E3EBB9E}"/>
              </a:ext>
            </a:extLst>
          </p:cNvPr>
          <p:cNvSpPr txBox="1">
            <a:spLocks/>
          </p:cNvSpPr>
          <p:nvPr/>
        </p:nvSpPr>
        <p:spPr>
          <a:xfrm>
            <a:off x="1015093" y="4823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Louisa’s story</a:t>
            </a:r>
          </a:p>
        </p:txBody>
      </p:sp>
      <p:sp>
        <p:nvSpPr>
          <p:cNvPr id="9" name="Espace réservé du contenu 4">
            <a:extLst>
              <a:ext uri="{FF2B5EF4-FFF2-40B4-BE49-F238E27FC236}">
                <a16:creationId xmlns:a16="http://schemas.microsoft.com/office/drawing/2014/main" id="{A840F081-D905-418E-ED0E-C355A5EB2498}"/>
              </a:ext>
            </a:extLst>
          </p:cNvPr>
          <p:cNvSpPr txBox="1">
            <a:spLocks/>
          </p:cNvSpPr>
          <p:nvPr/>
        </p:nvSpPr>
        <p:spPr>
          <a:xfrm>
            <a:off x="1015093" y="2174963"/>
            <a:ext cx="9100457" cy="1254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13. </a:t>
            </a:r>
          </a:p>
          <a:p>
            <a:pPr marL="0" indent="0">
              <a:lnSpc>
                <a:spcPct val="100000"/>
              </a:lnSpc>
              <a:spcBef>
                <a:spcPts val="1200"/>
              </a:spcBef>
              <a:buNone/>
            </a:pPr>
            <a:r>
              <a:rPr lang="en-CA" sz="2400" noProof="0">
                <a:solidFill>
                  <a:srgbClr val="333F48"/>
                </a:solidFill>
                <a:latin typeface="Arial"/>
                <a:cs typeface="Calibri"/>
              </a:rPr>
              <a:t>I want to be mayor of my community one day.</a:t>
            </a:r>
            <a:endParaRPr lang="en-CA" sz="2400" noProof="0">
              <a:solidFill>
                <a:srgbClr val="333F48"/>
              </a:solidFill>
              <a:latin typeface="Arial"/>
            </a:endParaRPr>
          </a:p>
        </p:txBody>
      </p:sp>
      <p:sp>
        <p:nvSpPr>
          <p:cNvPr id="2" name="Titre 1">
            <a:extLst>
              <a:ext uri="{FF2B5EF4-FFF2-40B4-BE49-F238E27FC236}">
                <a16:creationId xmlns:a16="http://schemas.microsoft.com/office/drawing/2014/main" id="{B33CA7E5-6C57-C556-8F63-8695F59F59D6}"/>
              </a:ext>
            </a:extLst>
          </p:cNvPr>
          <p:cNvSpPr txBox="1">
            <a:spLocks/>
          </p:cNvSpPr>
          <p:nvPr/>
        </p:nvSpPr>
        <p:spPr>
          <a:xfrm>
            <a:off x="968065"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Voting and running for office</a:t>
            </a:r>
          </a:p>
        </p:txBody>
      </p:sp>
      <p:pic>
        <p:nvPicPr>
          <p:cNvPr id="3" name="Image 2">
            <a:extLst>
              <a:ext uri="{FF2B5EF4-FFF2-40B4-BE49-F238E27FC236}">
                <a16:creationId xmlns:a16="http://schemas.microsoft.com/office/drawing/2014/main" id="{8AF70622-B035-F193-4BE8-769B02FF60AD}"/>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482026" y="474994"/>
            <a:ext cx="486039" cy="375576"/>
          </a:xfrm>
          <a:prstGeom prst="rect">
            <a:avLst/>
          </a:prstGeom>
        </p:spPr>
      </p:pic>
      <p:sp>
        <p:nvSpPr>
          <p:cNvPr id="6" name="Rectangle 5">
            <a:extLst>
              <a:ext uri="{FF2B5EF4-FFF2-40B4-BE49-F238E27FC236}">
                <a16:creationId xmlns:a16="http://schemas.microsoft.com/office/drawing/2014/main" id="{7F1DD0A6-79D6-4FCB-0930-ED7AF0EC3E5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Image 9">
            <a:extLst>
              <a:ext uri="{FF2B5EF4-FFF2-40B4-BE49-F238E27FC236}">
                <a16:creationId xmlns:a16="http://schemas.microsoft.com/office/drawing/2014/main" id="{8D383AEE-91BB-AEA1-265F-9FA99A55AD82}"/>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496960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45F7321-60C0-AC63-583D-751F049D31D9}"/>
              </a:ext>
            </a:extLst>
          </p:cNvPr>
          <p:cNvPicPr>
            <a:picLocks noChangeAspect="1"/>
          </p:cNvPicPr>
          <p:nvPr/>
        </p:nvPicPr>
        <p:blipFill>
          <a:blip r:embed="rId3"/>
          <a:stretch>
            <a:fillRect/>
          </a:stretch>
        </p:blipFill>
        <p:spPr>
          <a:xfrm>
            <a:off x="2297915"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968065" y="532535"/>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968065"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Voting and running for office</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82026" y="474994"/>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520563" y="3686984"/>
            <a:ext cx="7126941" cy="441263"/>
          </a:xfrm>
        </p:spPr>
        <p:txBody>
          <a:bodyPr vert="horz" lIns="91440" tIns="45720" rIns="91440" bIns="45720" rtlCol="0" anchor="t">
            <a:normAutofit/>
          </a:bodyPr>
          <a:lstStyle/>
          <a:p>
            <a:pPr marL="0" indent="0" algn="ctr">
              <a:buNone/>
            </a:pPr>
            <a:r>
              <a:rPr lang="en-CA" sz="2400" noProof="0">
                <a:solidFill>
                  <a:srgbClr val="333F48"/>
                </a:solidFill>
                <a:latin typeface="Arial"/>
                <a:cs typeface="Calibri"/>
              </a:rPr>
              <a:t>Louisa can be mayor when she is 18 or older.</a:t>
            </a:r>
            <a:endParaRPr lang="en-CA" sz="2400" noProof="0">
              <a:solidFill>
                <a:srgbClr val="333F48"/>
              </a:solidFill>
              <a:latin typeface="Arial"/>
            </a:endParaRPr>
          </a:p>
        </p:txBody>
      </p:sp>
      <p:pic>
        <p:nvPicPr>
          <p:cNvPr id="8" name="Image 7">
            <a:extLst>
              <a:ext uri="{FF2B5EF4-FFF2-40B4-BE49-F238E27FC236}">
                <a16:creationId xmlns:a16="http://schemas.microsoft.com/office/drawing/2014/main" id="{64A7586C-84AB-E657-6A08-9C2E8C43113F}"/>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68974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CA7831BF-006A-0DFC-E0BA-413C0D6B876E}"/>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53673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543154" y="1428290"/>
            <a:ext cx="5010283" cy="1672973"/>
          </a:xfrm>
        </p:spPr>
        <p:txBody>
          <a:bodyPr vert="horz" lIns="91440" tIns="45720" rIns="91440" bIns="45720" rtlCol="0" anchor="b">
            <a:noAutofit/>
          </a:bodyPr>
          <a:lstStyle/>
          <a:p>
            <a:r>
              <a:rPr lang="fr-CA" sz="9600" b="1">
                <a:solidFill>
                  <a:srgbClr val="F6891F"/>
                </a:solidFill>
                <a:latin typeface="Arial"/>
                <a:cs typeface="Arial"/>
              </a:rPr>
              <a:t>Photos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93040" y="2858603"/>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a:solidFill>
                  <a:srgbClr val="F6891F"/>
                </a:solidFill>
                <a:latin typeface="Arial"/>
              </a:rPr>
              <a:t>on social</a:t>
            </a:r>
            <a:endParaRPr lang="fr-FR" sz="440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016869" y="3462956"/>
            <a:ext cx="329266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8000" b="1">
                <a:solidFill>
                  <a:srgbClr val="F6891F"/>
                </a:solidFill>
                <a:latin typeface="Arial"/>
              </a:rPr>
              <a:t>media</a:t>
            </a:r>
            <a:endParaRPr lang="fr-FR">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fr-FR">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fr-FR">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4" action="ppaction://hlinksldjump">
                  <a:extLst>
                    <a:ext uri="{A12FA001-AC4F-418D-AE19-62706E023703}">
                      <ahyp:hlinkClr xmlns:ahyp="http://schemas.microsoft.com/office/drawing/2018/hyperlinkcolor" val="tx"/>
                    </a:ext>
                  </a:extLst>
                </a:hlinkClick>
              </a:rPr>
              <a:t>PREVIOUS TOPIC</a:t>
            </a:r>
            <a:endParaRPr lang="fr-FR">
              <a:solidFill>
                <a:srgbClr val="1BAACE"/>
              </a:solidFill>
            </a:endParaRPr>
          </a:p>
        </p:txBody>
      </p:sp>
      <p:pic>
        <p:nvPicPr>
          <p:cNvPr id="5" name="Image 4">
            <a:extLst>
              <a:ext uri="{FF2B5EF4-FFF2-40B4-BE49-F238E27FC236}">
                <a16:creationId xmlns:a16="http://schemas.microsoft.com/office/drawing/2014/main" id="{99CE74C6-28F9-D0FE-3B62-1B457104E1B5}"/>
              </a:ext>
            </a:extLst>
          </p:cNvPr>
          <p:cNvPicPr>
            <a:picLocks noChangeAspect="1"/>
          </p:cNvPicPr>
          <p:nvPr/>
        </p:nvPicPr>
        <p:blipFill rotWithShape="1">
          <a:blip r:embed="rId5">
            <a:extLst>
              <a:ext uri="{28A0092B-C50C-407E-A947-70E740481C1C}">
                <a14:useLocalDpi xmlns:a14="http://schemas.microsoft.com/office/drawing/2010/main" val="0"/>
              </a:ext>
            </a:extLst>
          </a:blip>
          <a:srcRect l="25902" t="34181" r="25293" b="23046"/>
          <a:stretch/>
        </p:blipFill>
        <p:spPr>
          <a:xfrm>
            <a:off x="5779974" y="725634"/>
            <a:ext cx="6169331" cy="5406731"/>
          </a:xfrm>
          <a:prstGeom prst="rect">
            <a:avLst/>
          </a:prstGeom>
        </p:spPr>
      </p:pic>
      <p:pic>
        <p:nvPicPr>
          <p:cNvPr id="6" name="Image 5">
            <a:extLst>
              <a:ext uri="{FF2B5EF4-FFF2-40B4-BE49-F238E27FC236}">
                <a16:creationId xmlns:a16="http://schemas.microsoft.com/office/drawing/2014/main" id="{897B4D9D-23B9-2D8C-18A1-FB269338EC85}"/>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A6BE410D-57F7-A82D-3E5A-9D01671A2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555DB780-31B7-9E40-1220-E66005D337F4}"/>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EF42E91D-1228-D6D3-2B8D-25AB405019AA}"/>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186297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BB196-B6C3-D83C-8171-2617327F8AB6}"/>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AC7DCEE9-90AF-A35B-0FA6-0E59645F5F8C}"/>
              </a:ext>
            </a:extLst>
          </p:cNvPr>
          <p:cNvPicPr>
            <a:picLocks noChangeAspect="1"/>
          </p:cNvPicPr>
          <p:nvPr/>
        </p:nvPicPr>
        <p:blipFill>
          <a:blip r:embed="rId3">
            <a:alphaModFix amt="12000"/>
          </a:blip>
          <a:stretch>
            <a:fillRect/>
          </a:stretch>
        </p:blipFill>
        <p:spPr>
          <a:xfrm>
            <a:off x="775516" y="1754683"/>
            <a:ext cx="8409427" cy="3853120"/>
          </a:xfrm>
          <a:prstGeom prst="rect">
            <a:avLst/>
          </a:prstGeom>
        </p:spPr>
      </p:pic>
      <p:sp>
        <p:nvSpPr>
          <p:cNvPr id="23" name="Titre 3">
            <a:extLst>
              <a:ext uri="{FF2B5EF4-FFF2-40B4-BE49-F238E27FC236}">
                <a16:creationId xmlns:a16="http://schemas.microsoft.com/office/drawing/2014/main" id="{4367E642-CEB4-D8AA-468A-B423CFA49A63}"/>
              </a:ext>
            </a:extLst>
          </p:cNvPr>
          <p:cNvSpPr txBox="1">
            <a:spLocks/>
          </p:cNvSpPr>
          <p:nvPr/>
        </p:nvSpPr>
        <p:spPr>
          <a:xfrm>
            <a:off x="1222120" y="4834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a:t>
            </a:r>
            <a:r>
              <a:rPr lang="en-CA" b="1" noProof="0" err="1">
                <a:solidFill>
                  <a:srgbClr val="333F48"/>
                </a:solidFill>
                <a:latin typeface="Arial"/>
                <a:cs typeface="Arial"/>
              </a:rPr>
              <a:t>Markusie’s</a:t>
            </a:r>
            <a:r>
              <a:rPr lang="en-CA" b="1" noProof="0">
                <a:solidFill>
                  <a:srgbClr val="333F48"/>
                </a:solidFill>
                <a:latin typeface="Arial"/>
                <a:cs typeface="Arial"/>
              </a:rPr>
              <a:t> story</a:t>
            </a:r>
          </a:p>
        </p:txBody>
      </p:sp>
      <p:sp>
        <p:nvSpPr>
          <p:cNvPr id="25" name="Espace réservé du contenu 4">
            <a:extLst>
              <a:ext uri="{FF2B5EF4-FFF2-40B4-BE49-F238E27FC236}">
                <a16:creationId xmlns:a16="http://schemas.microsoft.com/office/drawing/2014/main" id="{CAE14CA9-653B-F07C-AF68-75A46053977E}"/>
              </a:ext>
            </a:extLst>
          </p:cNvPr>
          <p:cNvSpPr txBox="1">
            <a:spLocks/>
          </p:cNvSpPr>
          <p:nvPr/>
        </p:nvSpPr>
        <p:spPr>
          <a:xfrm>
            <a:off x="1389605" y="2014196"/>
            <a:ext cx="7425093" cy="3474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14. </a:t>
            </a:r>
            <a:endParaRPr lang="en-CA" sz="2400" noProof="0">
              <a:solidFill>
                <a:srgbClr val="000000"/>
              </a:solidFill>
              <a:latin typeface="Arial" panose="020B0604020202020204" pitchFamily="34" charset="0"/>
              <a:ea typeface="Calibri" panose="020F0502020204030204"/>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classmates with Brianna.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Brianna took my photo when we were hanging out at my house.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Brianna put my photo on her public Facebook without my permission.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want Brianna to take the photo down.</a:t>
            </a:r>
            <a:endParaRPr lang="en-CA" sz="2400" noProof="0">
              <a:latin typeface="Arial" panose="020B0604020202020204" pitchFamily="34" charset="0"/>
              <a:ea typeface="Calibri"/>
              <a:cs typeface="Arial" panose="020B0604020202020204" pitchFamily="34" charset="0"/>
            </a:endParaRPr>
          </a:p>
          <a:p>
            <a:pPr marL="0" indent="0">
              <a:lnSpc>
                <a:spcPct val="100000"/>
              </a:lnSpc>
              <a:spcBef>
                <a:spcPts val="1200"/>
              </a:spcBef>
              <a:buNone/>
            </a:pPr>
            <a:endParaRPr lang="en-CA" sz="2400" noProof="0">
              <a:solidFill>
                <a:srgbClr val="333F48"/>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2EDED7AA-0E4C-ADD6-5F1E-B60808618EEA}"/>
              </a:ext>
            </a:extLst>
          </p:cNvPr>
          <p:cNvSpPr txBox="1">
            <a:spLocks/>
          </p:cNvSpPr>
          <p:nvPr/>
        </p:nvSpPr>
        <p:spPr>
          <a:xfrm>
            <a:off x="1261555"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Photos on social media</a:t>
            </a:r>
          </a:p>
        </p:txBody>
      </p:sp>
      <p:pic>
        <p:nvPicPr>
          <p:cNvPr id="3" name="Image 2">
            <a:extLst>
              <a:ext uri="{FF2B5EF4-FFF2-40B4-BE49-F238E27FC236}">
                <a16:creationId xmlns:a16="http://schemas.microsoft.com/office/drawing/2014/main" id="{AB0C3039-41E7-36F1-53D3-7AC6BCE52A45}"/>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5516" y="474994"/>
            <a:ext cx="486039" cy="375576"/>
          </a:xfrm>
          <a:prstGeom prst="rect">
            <a:avLst/>
          </a:prstGeom>
        </p:spPr>
      </p:pic>
      <p:sp>
        <p:nvSpPr>
          <p:cNvPr id="7" name="Rectangle 6">
            <a:extLst>
              <a:ext uri="{FF2B5EF4-FFF2-40B4-BE49-F238E27FC236}">
                <a16:creationId xmlns:a16="http://schemas.microsoft.com/office/drawing/2014/main" id="{2A14F101-4F86-8C09-3E9F-BE682F24D9B0}"/>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2" name="Rectangle 11">
            <a:extLst>
              <a:ext uri="{FF2B5EF4-FFF2-40B4-BE49-F238E27FC236}">
                <a16:creationId xmlns:a16="http://schemas.microsoft.com/office/drawing/2014/main" id="{4A4A5DCC-BAA8-4EDA-A7BE-2D6FF7B0563E}"/>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3" name="Rectangle 12">
            <a:extLst>
              <a:ext uri="{FF2B5EF4-FFF2-40B4-BE49-F238E27FC236}">
                <a16:creationId xmlns:a16="http://schemas.microsoft.com/office/drawing/2014/main" id="{AE9FF43B-07C6-B303-A3A7-B73EDEDEFD18}"/>
              </a:ext>
            </a:extLst>
          </p:cNvPr>
          <p:cNvSpPr/>
          <p:nvPr/>
        </p:nvSpPr>
        <p:spPr>
          <a:xfrm>
            <a:off x="8814698" y="33530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 name="Image 3">
            <a:extLst>
              <a:ext uri="{FF2B5EF4-FFF2-40B4-BE49-F238E27FC236}">
                <a16:creationId xmlns:a16="http://schemas.microsoft.com/office/drawing/2014/main" id="{0F7AB9B6-8052-4E6D-56A9-3DD239F2907C}"/>
              </a:ext>
            </a:extLst>
          </p:cNvPr>
          <p:cNvPicPr>
            <a:picLocks noChangeAspect="1"/>
          </p:cNvPicPr>
          <p:nvPr/>
        </p:nvPicPr>
        <p:blipFill rotWithShape="1">
          <a:blip r:embed="rId5">
            <a:extLst>
              <a:ext uri="{28A0092B-C50C-407E-A947-70E740481C1C}">
                <a14:useLocalDpi xmlns:a14="http://schemas.microsoft.com/office/drawing/2010/main" val="0"/>
              </a:ext>
            </a:extLst>
          </a:blip>
          <a:srcRect l="27268" t="35519" r="28618" b="23478"/>
          <a:stretch/>
        </p:blipFill>
        <p:spPr>
          <a:xfrm>
            <a:off x="7772453" y="2912360"/>
            <a:ext cx="3945606" cy="3667465"/>
          </a:xfrm>
          <a:prstGeom prst="rect">
            <a:avLst/>
          </a:prstGeom>
        </p:spPr>
      </p:pic>
      <p:pic>
        <p:nvPicPr>
          <p:cNvPr id="8" name="Image 7">
            <a:extLst>
              <a:ext uri="{FF2B5EF4-FFF2-40B4-BE49-F238E27FC236}">
                <a16:creationId xmlns:a16="http://schemas.microsoft.com/office/drawing/2014/main" id="{F65C2122-0CBF-3DAC-D6F6-146F9982BA1F}"/>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01241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891F">
            <a:alpha val="17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591725D9-4E29-354A-4DC8-66E13C192894}"/>
              </a:ext>
            </a:extLst>
          </p:cNvPr>
          <p:cNvPicPr>
            <a:picLocks noChangeAspect="1"/>
          </p:cNvPicPr>
          <p:nvPr/>
        </p:nvPicPr>
        <p:blipFill>
          <a:blip r:embed="rId3"/>
          <a:stretch>
            <a:fillRect/>
          </a:stretch>
        </p:blipFill>
        <p:spPr>
          <a:xfrm>
            <a:off x="2297915"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1261555" y="532535"/>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1261555"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Photos on social media</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5516" y="474994"/>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801470" y="2865934"/>
            <a:ext cx="6589059" cy="2053795"/>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cs typeface="Calibri"/>
              </a:rPr>
              <a:t>Brianna needs to ask permission before posting a picture of </a:t>
            </a:r>
            <a:r>
              <a:rPr lang="en-CA" sz="2400" noProof="0" err="1">
                <a:solidFill>
                  <a:srgbClr val="333F48"/>
                </a:solidFill>
                <a:latin typeface="Arial"/>
                <a:cs typeface="Calibri"/>
              </a:rPr>
              <a:t>Markusie</a:t>
            </a:r>
            <a:r>
              <a:rPr lang="en-CA" sz="2400" noProof="0">
                <a:solidFill>
                  <a:srgbClr val="333F48"/>
                </a:solidFill>
                <a:latin typeface="Arial"/>
                <a:cs typeface="Calibri"/>
              </a:rPr>
              <a:t>.</a:t>
            </a:r>
          </a:p>
          <a:p>
            <a:pPr marL="0" indent="0" algn="ctr">
              <a:lnSpc>
                <a:spcPct val="120000"/>
              </a:lnSpc>
              <a:spcBef>
                <a:spcPts val="1400"/>
              </a:spcBef>
              <a:buNone/>
            </a:pPr>
            <a:r>
              <a:rPr lang="en-CA" sz="2400" noProof="0">
                <a:solidFill>
                  <a:srgbClr val="333F48"/>
                </a:solidFill>
                <a:latin typeface="Arial"/>
                <a:cs typeface="Calibri"/>
              </a:rPr>
              <a:t>Brianna needs to take the photo down if </a:t>
            </a:r>
            <a:r>
              <a:rPr lang="en-CA" sz="2400" noProof="0" err="1">
                <a:solidFill>
                  <a:srgbClr val="333F48"/>
                </a:solidFill>
                <a:latin typeface="Arial"/>
                <a:cs typeface="Calibri"/>
              </a:rPr>
              <a:t>Markusie</a:t>
            </a:r>
            <a:r>
              <a:rPr lang="en-CA" sz="2400" noProof="0">
                <a:solidFill>
                  <a:srgbClr val="333F48"/>
                </a:solidFill>
                <a:latin typeface="Arial"/>
                <a:cs typeface="Calibri"/>
              </a:rPr>
              <a:t> wants her to.</a:t>
            </a:r>
            <a:endParaRPr lang="en-CA" sz="2400" noProof="0">
              <a:solidFill>
                <a:srgbClr val="333F48"/>
              </a:solidFill>
              <a:latin typeface="Arial"/>
            </a:endParaRPr>
          </a:p>
        </p:txBody>
      </p:sp>
      <p:pic>
        <p:nvPicPr>
          <p:cNvPr id="8" name="Image 7">
            <a:extLst>
              <a:ext uri="{FF2B5EF4-FFF2-40B4-BE49-F238E27FC236}">
                <a16:creationId xmlns:a16="http://schemas.microsoft.com/office/drawing/2014/main" id="{8B448EEB-3BC3-CF00-0837-259B646363AB}"/>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9326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11DB2FEA-7205-4CC1-FFFB-1FC020DF0E64}"/>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48398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3323E17-5EBB-B11F-D533-F283CFD7904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7367153" y="2592144"/>
            <a:ext cx="1525781" cy="1570175"/>
          </a:xfrm>
          <a:prstGeom prst="rect">
            <a:avLst/>
          </a:prstGeom>
        </p:spPr>
      </p:pic>
      <p:sp>
        <p:nvSpPr>
          <p:cNvPr id="5" name="Titre 1">
            <a:extLst>
              <a:ext uri="{FF2B5EF4-FFF2-40B4-BE49-F238E27FC236}">
                <a16:creationId xmlns:a16="http://schemas.microsoft.com/office/drawing/2014/main" id="{7C7F0CA0-2037-B698-CC52-898AC548C8D2}"/>
              </a:ext>
            </a:extLst>
          </p:cNvPr>
          <p:cNvSpPr txBox="1">
            <a:spLocks/>
          </p:cNvSpPr>
          <p:nvPr/>
        </p:nvSpPr>
        <p:spPr>
          <a:xfrm>
            <a:off x="747932" y="769319"/>
            <a:ext cx="5190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Where to get help</a:t>
            </a:r>
            <a:endParaRPr lang="en-CA" noProof="0">
              <a:solidFill>
                <a:srgbClr val="333F48"/>
              </a:solidFill>
            </a:endParaRPr>
          </a:p>
        </p:txBody>
      </p:sp>
      <p:sp>
        <p:nvSpPr>
          <p:cNvPr id="4" name="Espace réservé du contenu 2">
            <a:extLst>
              <a:ext uri="{FF2B5EF4-FFF2-40B4-BE49-F238E27FC236}">
                <a16:creationId xmlns:a16="http://schemas.microsoft.com/office/drawing/2014/main" id="{162A5B17-730D-01B1-4401-3EF0A005CEA0}"/>
              </a:ext>
            </a:extLst>
          </p:cNvPr>
          <p:cNvSpPr txBox="1">
            <a:spLocks/>
          </p:cNvSpPr>
          <p:nvPr/>
        </p:nvSpPr>
        <p:spPr>
          <a:xfrm>
            <a:off x="6494675" y="4348197"/>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noProof="0">
                <a:solidFill>
                  <a:srgbClr val="F6891F"/>
                </a:solidFill>
                <a:latin typeface="Arial"/>
                <a:cs typeface="Arial"/>
              </a:rPr>
              <a:t>Contact Tel-Jeunes by chat, text, or phone.</a:t>
            </a:r>
          </a:p>
        </p:txBody>
      </p:sp>
      <p:sp>
        <p:nvSpPr>
          <p:cNvPr id="9" name="Espace réservé du contenu 2">
            <a:extLst>
              <a:ext uri="{FF2B5EF4-FFF2-40B4-BE49-F238E27FC236}">
                <a16:creationId xmlns:a16="http://schemas.microsoft.com/office/drawing/2014/main" id="{09046273-9137-93C2-F544-6A76B2E73FFD}"/>
              </a:ext>
            </a:extLst>
          </p:cNvPr>
          <p:cNvSpPr txBox="1">
            <a:spLocks/>
          </p:cNvSpPr>
          <p:nvPr/>
        </p:nvSpPr>
        <p:spPr>
          <a:xfrm>
            <a:off x="2266842" y="4348197"/>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noProof="0">
                <a:solidFill>
                  <a:srgbClr val="F6891F"/>
                </a:solidFill>
                <a:latin typeface="Arial"/>
                <a:cs typeface="Arial"/>
              </a:rPr>
              <a:t>Talk to someone in your community who you trust.</a:t>
            </a:r>
          </a:p>
        </p:txBody>
      </p:sp>
      <p:sp>
        <p:nvSpPr>
          <p:cNvPr id="19" name="Titre 1">
            <a:extLst>
              <a:ext uri="{FF2B5EF4-FFF2-40B4-BE49-F238E27FC236}">
                <a16:creationId xmlns:a16="http://schemas.microsoft.com/office/drawing/2014/main" id="{467C4639-D9CE-7E66-01D9-1E4B5D987FAD}"/>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Have Your Say! </a:t>
            </a:r>
            <a:r>
              <a:rPr lang="en-CA" sz="2800" noProof="0">
                <a:solidFill>
                  <a:srgbClr val="1BAACE"/>
                </a:solidFill>
                <a:latin typeface="Arial"/>
                <a:cs typeface="Arial"/>
              </a:rPr>
              <a:t>workshop</a:t>
            </a:r>
          </a:p>
        </p:txBody>
      </p:sp>
      <p:pic>
        <p:nvPicPr>
          <p:cNvPr id="20" name="Image 19">
            <a:extLst>
              <a:ext uri="{FF2B5EF4-FFF2-40B4-BE49-F238E27FC236}">
                <a16:creationId xmlns:a16="http://schemas.microsoft.com/office/drawing/2014/main" id="{5A5F7167-22F6-11F3-1F39-F957FD9E669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pic>
        <p:nvPicPr>
          <p:cNvPr id="3" name="Image 2">
            <a:extLst>
              <a:ext uri="{FF2B5EF4-FFF2-40B4-BE49-F238E27FC236}">
                <a16:creationId xmlns:a16="http://schemas.microsoft.com/office/drawing/2014/main" id="{6B526D03-668F-BB62-071E-296BC2AECDB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3136337" y="2592144"/>
            <a:ext cx="1525781" cy="1570175"/>
          </a:xfrm>
          <a:prstGeom prst="rect">
            <a:avLst/>
          </a:prstGeom>
        </p:spPr>
      </p:pic>
      <p:pic>
        <p:nvPicPr>
          <p:cNvPr id="10" name="Image 9">
            <a:extLst>
              <a:ext uri="{FF2B5EF4-FFF2-40B4-BE49-F238E27FC236}">
                <a16:creationId xmlns:a16="http://schemas.microsoft.com/office/drawing/2014/main" id="{C5111BCD-CCCB-7C5C-5C2E-B88110A01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76" y="2779184"/>
            <a:ext cx="1318850" cy="1019111"/>
          </a:xfrm>
          <a:prstGeom prst="rect">
            <a:avLst/>
          </a:prstGeom>
        </p:spPr>
      </p:pic>
      <p:pic>
        <p:nvPicPr>
          <p:cNvPr id="13" name="Image 12">
            <a:extLst>
              <a:ext uri="{FF2B5EF4-FFF2-40B4-BE49-F238E27FC236}">
                <a16:creationId xmlns:a16="http://schemas.microsoft.com/office/drawing/2014/main" id="{6552BFC2-68DB-3ACA-6602-E9172916D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0723" y="2880859"/>
            <a:ext cx="1138640" cy="879858"/>
          </a:xfrm>
          <a:prstGeom prst="rect">
            <a:avLst/>
          </a:prstGeom>
        </p:spPr>
      </p:pic>
      <p:pic>
        <p:nvPicPr>
          <p:cNvPr id="2" name="Image 1">
            <a:extLst>
              <a:ext uri="{FF2B5EF4-FFF2-40B4-BE49-F238E27FC236}">
                <a16:creationId xmlns:a16="http://schemas.microsoft.com/office/drawing/2014/main" id="{55021403-6980-248B-5114-C6EF83EF26CD}"/>
              </a:ext>
            </a:extLst>
          </p:cNvPr>
          <p:cNvPicPr>
            <a:picLocks noChangeAspect="1"/>
          </p:cNvPicPr>
          <p:nvPr/>
        </p:nvPicPr>
        <p:blipFill>
          <a:blip r:embed="rId7"/>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5266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6799968" cy="1672973"/>
          </a:xfrm>
        </p:spPr>
        <p:txBody>
          <a:bodyPr vert="horz" lIns="91440" tIns="45720" rIns="91440" bIns="45720" rtlCol="0" anchor="b">
            <a:noAutofit/>
          </a:bodyPr>
          <a:lstStyle/>
          <a:p>
            <a:r>
              <a:rPr lang="en-CA" sz="9600" b="1" noProof="0">
                <a:solidFill>
                  <a:srgbClr val="F6891F"/>
                </a:solidFill>
                <a:latin typeface="Arial"/>
                <a:cs typeface="Arial"/>
              </a:rPr>
              <a:t>Comments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on social</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91262" y="3671661"/>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media</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4"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DB94490C-0B3F-A426-BFCC-59FEB78A7911}"/>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D6DBD3CE-D445-4553-D522-59D30B437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13" name="Image 12">
            <a:extLst>
              <a:ext uri="{FF2B5EF4-FFF2-40B4-BE49-F238E27FC236}">
                <a16:creationId xmlns:a16="http://schemas.microsoft.com/office/drawing/2014/main" id="{047F391C-4F59-B2A8-3FC6-3BD3AE85B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350" y="386030"/>
            <a:ext cx="6337499" cy="6337499"/>
          </a:xfrm>
          <a:prstGeom prst="rect">
            <a:avLst/>
          </a:prstGeom>
        </p:spPr>
      </p:pic>
      <p:pic>
        <p:nvPicPr>
          <p:cNvPr id="3" name="Image 2">
            <a:extLst>
              <a:ext uri="{FF2B5EF4-FFF2-40B4-BE49-F238E27FC236}">
                <a16:creationId xmlns:a16="http://schemas.microsoft.com/office/drawing/2014/main" id="{621C4032-AB3D-95CC-E601-1A7FE0FD8C6C}"/>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0DADD073-08F1-CE49-76A7-3CC4CC02CEF6}"/>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723444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D50DA27-68B7-E49C-85CA-56EC93140F14}"/>
              </a:ext>
            </a:extLst>
          </p:cNvPr>
          <p:cNvPicPr>
            <a:picLocks noChangeAspect="1"/>
          </p:cNvPicPr>
          <p:nvPr/>
        </p:nvPicPr>
        <p:blipFill>
          <a:blip r:embed="rId3">
            <a:alphaModFix amt="12000"/>
          </a:blip>
          <a:stretch>
            <a:fillRect/>
          </a:stretch>
        </p:blipFill>
        <p:spPr>
          <a:xfrm>
            <a:off x="908072" y="1800557"/>
            <a:ext cx="7476220" cy="3738979"/>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1147346" y="475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Kathy’s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536613" y="2088730"/>
            <a:ext cx="6291838" cy="31626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15. </a:t>
            </a:r>
          </a:p>
          <a:p>
            <a:pPr marL="0" indent="0">
              <a:lnSpc>
                <a:spcPct val="100000"/>
              </a:lnSpc>
              <a:spcBef>
                <a:spcPts val="1200"/>
              </a:spcBef>
              <a:buNone/>
            </a:pPr>
            <a:r>
              <a:rPr lang="en-CA" sz="2400" noProof="0">
                <a:solidFill>
                  <a:srgbClr val="333F48"/>
                </a:solidFill>
                <a:latin typeface="Arial"/>
                <a:cs typeface="Calibri"/>
              </a:rPr>
              <a:t>I am Facebook friends with lots of people in my community. </a:t>
            </a:r>
          </a:p>
          <a:p>
            <a:pPr marL="0" indent="0">
              <a:lnSpc>
                <a:spcPct val="100000"/>
              </a:lnSpc>
              <a:spcBef>
                <a:spcPts val="1200"/>
              </a:spcBef>
              <a:buNone/>
            </a:pPr>
            <a:r>
              <a:rPr lang="en-CA" sz="2400" noProof="0">
                <a:solidFill>
                  <a:srgbClr val="333F48"/>
                </a:solidFill>
                <a:latin typeface="Arial"/>
                <a:cs typeface="Calibri"/>
              </a:rPr>
              <a:t>I often see people getting into fights and calling each other names on Facebook. </a:t>
            </a:r>
          </a:p>
          <a:p>
            <a:pPr marL="0" indent="0">
              <a:lnSpc>
                <a:spcPct val="100000"/>
              </a:lnSpc>
              <a:spcBef>
                <a:spcPts val="1200"/>
              </a:spcBef>
              <a:buNone/>
            </a:pPr>
            <a:r>
              <a:rPr lang="en-CA" sz="2400" noProof="0">
                <a:solidFill>
                  <a:srgbClr val="333F48"/>
                </a:solidFill>
                <a:latin typeface="Arial"/>
                <a:cs typeface="Calibri"/>
              </a:rPr>
              <a:t>I </a:t>
            </a:r>
            <a:r>
              <a:rPr lang="en-CA" sz="2400">
                <a:solidFill>
                  <a:srgbClr val="333F48"/>
                </a:solidFill>
                <a:latin typeface="Arial"/>
                <a:cs typeface="Calibri"/>
              </a:rPr>
              <a:t>think</a:t>
            </a:r>
            <a:r>
              <a:rPr lang="en-CA" sz="2400" noProof="0">
                <a:solidFill>
                  <a:srgbClr val="333F48"/>
                </a:solidFill>
                <a:latin typeface="Arial"/>
                <a:cs typeface="Calibri"/>
              </a:rPr>
              <a:t> it’s funny that people get so upset over nothing.</a:t>
            </a:r>
            <a:endParaRPr lang="en-CA" sz="2400" noProof="0">
              <a:solidFill>
                <a:srgbClr val="333F48"/>
              </a:solidFill>
              <a:latin typeface="Arial"/>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1147346"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Comments on social media</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61307" y="474994"/>
            <a:ext cx="486039" cy="375576"/>
          </a:xfrm>
          <a:prstGeom prst="rect">
            <a:avLst/>
          </a:prstGeom>
        </p:spPr>
      </p:pic>
      <p:sp>
        <p:nvSpPr>
          <p:cNvPr id="6" name="Rectangle 5">
            <a:extLst>
              <a:ext uri="{FF2B5EF4-FFF2-40B4-BE49-F238E27FC236}">
                <a16:creationId xmlns:a16="http://schemas.microsoft.com/office/drawing/2014/main" id="{9BF55AD5-3769-CDEF-A146-7D400EDB4ED6}"/>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0" name="Rectangle 9">
            <a:extLst>
              <a:ext uri="{FF2B5EF4-FFF2-40B4-BE49-F238E27FC236}">
                <a16:creationId xmlns:a16="http://schemas.microsoft.com/office/drawing/2014/main" id="{A5F79CB4-43FC-DC3E-8138-EC52FF17C973}"/>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1" name="Image 10">
            <a:extLst>
              <a:ext uri="{FF2B5EF4-FFF2-40B4-BE49-F238E27FC236}">
                <a16:creationId xmlns:a16="http://schemas.microsoft.com/office/drawing/2014/main" id="{504140B1-0A88-67ED-742F-79EF93E12CE9}"/>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CA301D0B-0A5E-60A1-754E-B0957D841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6051" y="1999098"/>
            <a:ext cx="4750528" cy="4750528"/>
          </a:xfrm>
          <a:prstGeom prst="rect">
            <a:avLst/>
          </a:prstGeom>
        </p:spPr>
      </p:pic>
    </p:spTree>
    <p:extLst>
      <p:ext uri="{BB962C8B-B14F-4D97-AF65-F5344CB8AC3E}">
        <p14:creationId xmlns:p14="http://schemas.microsoft.com/office/powerpoint/2010/main" val="57454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EE64D72-AFF7-FD78-227D-C768D1BA48A2}"/>
              </a:ext>
            </a:extLst>
          </p:cNvPr>
          <p:cNvPicPr>
            <a:picLocks noChangeAspect="1"/>
          </p:cNvPicPr>
          <p:nvPr/>
        </p:nvPicPr>
        <p:blipFill>
          <a:blip r:embed="rId3"/>
          <a:stretch>
            <a:fillRect/>
          </a:stretch>
        </p:blipFill>
        <p:spPr>
          <a:xfrm>
            <a:off x="2297915"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1154332" y="532535"/>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1154332"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Comments on social media</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68293" y="474994"/>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332305" y="3058251"/>
            <a:ext cx="7229475" cy="2362622"/>
          </a:xfrm>
        </p:spPr>
        <p:txBody>
          <a:bodyPr vert="horz" lIns="91440" tIns="45720" rIns="91440" bIns="45720" rtlCol="0" anchor="t">
            <a:normAutofit/>
          </a:bodyPr>
          <a:lstStyle/>
          <a:p>
            <a:pPr marL="0" indent="0" algn="ctr">
              <a:buNone/>
            </a:pPr>
            <a:r>
              <a:rPr lang="en-CA" sz="2400" b="1" noProof="0">
                <a:solidFill>
                  <a:srgbClr val="333F48"/>
                </a:solidFill>
                <a:latin typeface="Arial"/>
                <a:cs typeface="Calibri"/>
              </a:rPr>
              <a:t>People aren’t allowed to say things that: </a:t>
            </a:r>
          </a:p>
          <a:p>
            <a:pPr marL="898525" lvl="1">
              <a:lnSpc>
                <a:spcPct val="100000"/>
              </a:lnSpc>
              <a:buFont typeface="Arial"/>
              <a:buChar char="•"/>
            </a:pPr>
            <a:r>
              <a:rPr lang="en-CA" noProof="0">
                <a:solidFill>
                  <a:srgbClr val="333F48"/>
                </a:solidFill>
                <a:latin typeface="Arial"/>
                <a:cs typeface="Calibri"/>
              </a:rPr>
              <a:t>hurt someone’s reputation,</a:t>
            </a:r>
          </a:p>
          <a:p>
            <a:pPr marL="898525" lvl="1">
              <a:lnSpc>
                <a:spcPct val="100000"/>
              </a:lnSpc>
              <a:buFont typeface="Arial"/>
              <a:buChar char="•"/>
            </a:pPr>
            <a:r>
              <a:rPr lang="en-CA" noProof="0">
                <a:solidFill>
                  <a:srgbClr val="333F48"/>
                </a:solidFill>
                <a:latin typeface="Arial"/>
                <a:cs typeface="Calibri"/>
              </a:rPr>
              <a:t>threaten violence,</a:t>
            </a:r>
          </a:p>
          <a:p>
            <a:pPr marL="898525" lvl="1">
              <a:lnSpc>
                <a:spcPct val="100000"/>
              </a:lnSpc>
              <a:buFont typeface="Arial"/>
              <a:buChar char="•"/>
            </a:pPr>
            <a:r>
              <a:rPr lang="en-CA" noProof="0">
                <a:solidFill>
                  <a:srgbClr val="333F48"/>
                </a:solidFill>
                <a:latin typeface="Arial"/>
                <a:cs typeface="Calibri"/>
              </a:rPr>
              <a:t>encourage others to hate a group of people. </a:t>
            </a:r>
            <a:endParaRPr lang="en-CA" noProof="0">
              <a:solidFill>
                <a:srgbClr val="333F48"/>
              </a:solidFill>
              <a:latin typeface="Arial"/>
            </a:endParaRPr>
          </a:p>
        </p:txBody>
      </p:sp>
      <p:pic>
        <p:nvPicPr>
          <p:cNvPr id="8" name="Image 7">
            <a:extLst>
              <a:ext uri="{FF2B5EF4-FFF2-40B4-BE49-F238E27FC236}">
                <a16:creationId xmlns:a16="http://schemas.microsoft.com/office/drawing/2014/main" id="{D605E675-7CFC-D23E-20B8-5964D174979C}"/>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484168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8D76E3CA-DC21-B3B0-5917-A291623E9FD6}"/>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502033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DA3829A-5602-E7E5-5A76-53F4FFBE9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512" y="-1367044"/>
            <a:ext cx="8225044" cy="8225044"/>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5010283" cy="1672973"/>
          </a:xfrm>
        </p:spPr>
        <p:txBody>
          <a:bodyPr vert="horz" lIns="91440" tIns="45720" rIns="91440" bIns="45720" rtlCol="0" anchor="b">
            <a:noAutofit/>
          </a:bodyPr>
          <a:lstStyle/>
          <a:p>
            <a:r>
              <a:rPr lang="fr-CA" sz="9600" b="1">
                <a:solidFill>
                  <a:srgbClr val="F6891F"/>
                </a:solidFill>
                <a:latin typeface="Arial"/>
                <a:cs typeface="Arial"/>
              </a:rPr>
              <a:t>Crime</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a:solidFill>
                  <a:srgbClr val="F6891F"/>
                </a:solidFill>
                <a:latin typeface="Arial"/>
              </a:rPr>
              <a:t>In the</a:t>
            </a:r>
            <a:endParaRPr lang="fr-FR" sz="440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959245" y="3549488"/>
            <a:ext cx="655244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a:solidFill>
                  <a:srgbClr val="F6891F"/>
                </a:solidFill>
                <a:latin typeface="Arial"/>
              </a:rPr>
              <a:t>community</a:t>
            </a:r>
            <a:endParaRPr lang="fr-FR">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fr-FR">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fr-FR">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fr-FR">
              <a:solidFill>
                <a:srgbClr val="1BAACE"/>
              </a:solidFill>
            </a:endParaRPr>
          </a:p>
        </p:txBody>
      </p:sp>
      <p:pic>
        <p:nvPicPr>
          <p:cNvPr id="5" name="Image 4">
            <a:extLst>
              <a:ext uri="{FF2B5EF4-FFF2-40B4-BE49-F238E27FC236}">
                <a16:creationId xmlns:a16="http://schemas.microsoft.com/office/drawing/2014/main" id="{9BE05AA4-F1FB-0DA8-0B64-5AA93A1729AB}"/>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6" name="Image 5">
            <a:extLst>
              <a:ext uri="{FF2B5EF4-FFF2-40B4-BE49-F238E27FC236}">
                <a16:creationId xmlns:a16="http://schemas.microsoft.com/office/drawing/2014/main" id="{01493226-7D69-69C4-9335-C9F3C4091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67D8478F-3375-E338-B1B9-49C2F2E00E0E}"/>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872C3726-00E6-3288-B340-59186E227A8E}"/>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3701332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D7A7-DF88-F4D7-5A88-5662CE1FD7A1}"/>
            </a:ext>
          </a:extLst>
        </p:cNvPr>
        <p:cNvGrpSpPr/>
        <p:nvPr/>
      </p:nvGrpSpPr>
      <p:grpSpPr>
        <a:xfrm>
          <a:off x="0" y="0"/>
          <a:ext cx="0" cy="0"/>
          <a:chOff x="0" y="0"/>
          <a:chExt cx="0" cy="0"/>
        </a:xfrm>
      </p:grpSpPr>
      <p:pic>
        <p:nvPicPr>
          <p:cNvPr id="47" name="Image 46">
            <a:extLst>
              <a:ext uri="{FF2B5EF4-FFF2-40B4-BE49-F238E27FC236}">
                <a16:creationId xmlns:a16="http://schemas.microsoft.com/office/drawing/2014/main" id="{B15311E2-EB34-855E-0935-FC2CE142A64C}"/>
              </a:ext>
            </a:extLst>
          </p:cNvPr>
          <p:cNvPicPr>
            <a:picLocks noChangeAspect="1"/>
          </p:cNvPicPr>
          <p:nvPr/>
        </p:nvPicPr>
        <p:blipFill>
          <a:blip r:embed="rId3">
            <a:alphaModFix amt="12000"/>
          </a:blip>
          <a:stretch>
            <a:fillRect/>
          </a:stretch>
        </p:blipFill>
        <p:spPr>
          <a:xfrm>
            <a:off x="674469" y="1855908"/>
            <a:ext cx="6877128" cy="3738979"/>
          </a:xfrm>
          <a:prstGeom prst="rect">
            <a:avLst/>
          </a:prstGeom>
        </p:spPr>
      </p:pic>
      <p:sp>
        <p:nvSpPr>
          <p:cNvPr id="3" name="Titre 3">
            <a:extLst>
              <a:ext uri="{FF2B5EF4-FFF2-40B4-BE49-F238E27FC236}">
                <a16:creationId xmlns:a16="http://schemas.microsoft.com/office/drawing/2014/main" id="{A15A5A7A-B11B-ED80-7BC9-C7A6E2BCC666}"/>
              </a:ext>
            </a:extLst>
          </p:cNvPr>
          <p:cNvSpPr txBox="1">
            <a:spLocks/>
          </p:cNvSpPr>
          <p:nvPr/>
        </p:nvSpPr>
        <p:spPr>
          <a:xfrm>
            <a:off x="1001932" y="577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Kaitlyn’s story </a:t>
            </a:r>
            <a:r>
              <a:rPr lang="en-CA" sz="3600" b="1" noProof="0">
                <a:solidFill>
                  <a:srgbClr val="333F48"/>
                </a:solidFill>
                <a:latin typeface="Arial"/>
                <a:cs typeface="Arial"/>
              </a:rPr>
              <a:t>(Part 1)</a:t>
            </a:r>
          </a:p>
        </p:txBody>
      </p:sp>
      <p:sp>
        <p:nvSpPr>
          <p:cNvPr id="7" name="Espace réservé du contenu 4">
            <a:extLst>
              <a:ext uri="{FF2B5EF4-FFF2-40B4-BE49-F238E27FC236}">
                <a16:creationId xmlns:a16="http://schemas.microsoft.com/office/drawing/2014/main" id="{AF8D0FAE-3ED4-2CBA-35BD-F97F1A169EB1}"/>
              </a:ext>
            </a:extLst>
          </p:cNvPr>
          <p:cNvSpPr txBox="1">
            <a:spLocks/>
          </p:cNvSpPr>
          <p:nvPr/>
        </p:nvSpPr>
        <p:spPr>
          <a:xfrm>
            <a:off x="1316259" y="2203088"/>
            <a:ext cx="931817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12. </a:t>
            </a:r>
          </a:p>
          <a:p>
            <a:pPr marL="0" indent="0">
              <a:lnSpc>
                <a:spcPct val="100000"/>
              </a:lnSpc>
              <a:spcBef>
                <a:spcPts val="1200"/>
              </a:spcBef>
              <a:buNone/>
            </a:pPr>
            <a:r>
              <a:rPr lang="en-CA" sz="2400" noProof="0">
                <a:solidFill>
                  <a:srgbClr val="333F48"/>
                </a:solidFill>
                <a:latin typeface="Arial"/>
                <a:cs typeface="Calibri"/>
              </a:rPr>
              <a:t>I threw rocks at a building in town. </a:t>
            </a:r>
          </a:p>
          <a:p>
            <a:pPr marL="0" indent="0">
              <a:lnSpc>
                <a:spcPct val="100000"/>
              </a:lnSpc>
              <a:spcBef>
                <a:spcPts val="1200"/>
              </a:spcBef>
              <a:buNone/>
            </a:pPr>
            <a:r>
              <a:rPr lang="en-CA" sz="2400" noProof="0">
                <a:solidFill>
                  <a:srgbClr val="333F48"/>
                </a:solidFill>
                <a:latin typeface="Arial"/>
                <a:cs typeface="Calibri"/>
              </a:rPr>
              <a:t>I broke a window. </a:t>
            </a:r>
          </a:p>
          <a:p>
            <a:pPr marL="0" indent="0">
              <a:lnSpc>
                <a:spcPct val="100000"/>
              </a:lnSpc>
              <a:spcBef>
                <a:spcPts val="1200"/>
              </a:spcBef>
              <a:buNone/>
            </a:pPr>
            <a:r>
              <a:rPr lang="en-CA" sz="2400" noProof="0">
                <a:solidFill>
                  <a:srgbClr val="333F48"/>
                </a:solidFill>
                <a:latin typeface="Arial"/>
                <a:cs typeface="Calibri"/>
              </a:rPr>
              <a:t>I didn’t realize the cops were right there. </a:t>
            </a:r>
          </a:p>
          <a:p>
            <a:pPr marL="0" indent="0">
              <a:lnSpc>
                <a:spcPct val="100000"/>
              </a:lnSpc>
              <a:spcBef>
                <a:spcPts val="1200"/>
              </a:spcBef>
              <a:buNone/>
            </a:pPr>
            <a:r>
              <a:rPr lang="en-CA" sz="2400" noProof="0">
                <a:solidFill>
                  <a:srgbClr val="333F48"/>
                </a:solidFill>
                <a:latin typeface="Arial"/>
                <a:cs typeface="Calibri"/>
              </a:rPr>
              <a:t>The cops saw me do it. </a:t>
            </a:r>
          </a:p>
          <a:p>
            <a:pPr marL="0" indent="0">
              <a:lnSpc>
                <a:spcPct val="100000"/>
              </a:lnSpc>
              <a:spcBef>
                <a:spcPts val="1200"/>
              </a:spcBef>
              <a:buNone/>
            </a:pPr>
            <a:r>
              <a:rPr lang="en-CA" sz="2400" noProof="0">
                <a:solidFill>
                  <a:srgbClr val="333F48"/>
                </a:solidFill>
                <a:latin typeface="Arial"/>
                <a:cs typeface="Calibri"/>
              </a:rPr>
              <a:t>I am scared about what will happen.</a:t>
            </a:r>
            <a:endParaRPr lang="en-CA" sz="2400" noProof="0">
              <a:solidFill>
                <a:srgbClr val="000000"/>
              </a:solidFill>
              <a:latin typeface="Arial"/>
              <a:cs typeface="Arial"/>
            </a:endParaRPr>
          </a:p>
        </p:txBody>
      </p:sp>
      <p:sp>
        <p:nvSpPr>
          <p:cNvPr id="10" name="Titre 1">
            <a:extLst>
              <a:ext uri="{FF2B5EF4-FFF2-40B4-BE49-F238E27FC236}">
                <a16:creationId xmlns:a16="http://schemas.microsoft.com/office/drawing/2014/main" id="{D012F855-9AED-52B8-E19C-DE45D36478E5}"/>
              </a:ext>
            </a:extLst>
          </p:cNvPr>
          <p:cNvSpPr txBox="1">
            <a:spLocks/>
          </p:cNvSpPr>
          <p:nvPr/>
        </p:nvSpPr>
        <p:spPr>
          <a:xfrm>
            <a:off x="1001932" y="54968"/>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Crime in the community</a:t>
            </a:r>
          </a:p>
        </p:txBody>
      </p:sp>
      <p:pic>
        <p:nvPicPr>
          <p:cNvPr id="11" name="Image 10">
            <a:extLst>
              <a:ext uri="{FF2B5EF4-FFF2-40B4-BE49-F238E27FC236}">
                <a16:creationId xmlns:a16="http://schemas.microsoft.com/office/drawing/2014/main" id="{ECA787B2-C0A7-545E-7ABA-2172010A806E}"/>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15893" y="529962"/>
            <a:ext cx="486039" cy="375576"/>
          </a:xfrm>
          <a:prstGeom prst="rect">
            <a:avLst/>
          </a:prstGeom>
        </p:spPr>
      </p:pic>
      <p:pic>
        <p:nvPicPr>
          <p:cNvPr id="2" name="Image 1">
            <a:extLst>
              <a:ext uri="{FF2B5EF4-FFF2-40B4-BE49-F238E27FC236}">
                <a16:creationId xmlns:a16="http://schemas.microsoft.com/office/drawing/2014/main" id="{BEA907C3-E161-B726-3C53-4E46E3F982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19" t="27630" r="22906" b="7026"/>
          <a:stretch/>
        </p:blipFill>
        <p:spPr>
          <a:xfrm>
            <a:off x="8000322" y="2574031"/>
            <a:ext cx="3592410" cy="3980395"/>
          </a:xfrm>
          <a:prstGeom prst="rect">
            <a:avLst/>
          </a:prstGeom>
        </p:spPr>
      </p:pic>
      <p:sp>
        <p:nvSpPr>
          <p:cNvPr id="5" name="Rectangle 4">
            <a:extLst>
              <a:ext uri="{FF2B5EF4-FFF2-40B4-BE49-F238E27FC236}">
                <a16:creationId xmlns:a16="http://schemas.microsoft.com/office/drawing/2014/main" id="{D192477A-A30B-CD63-A1FA-CA4DB266E3B6}"/>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8" name="Rectangle 7">
            <a:extLst>
              <a:ext uri="{FF2B5EF4-FFF2-40B4-BE49-F238E27FC236}">
                <a16:creationId xmlns:a16="http://schemas.microsoft.com/office/drawing/2014/main" id="{EA07AE29-77D2-D258-ABE8-AB6F7A4E4E78}"/>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 name="Image 5">
            <a:extLst>
              <a:ext uri="{FF2B5EF4-FFF2-40B4-BE49-F238E27FC236}">
                <a16:creationId xmlns:a16="http://schemas.microsoft.com/office/drawing/2014/main" id="{2AAD7A61-4EB6-F37E-A10E-69DDA99BEAC6}"/>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929619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36A3F73-FDE3-F632-F0D4-D5D7BFED99B3}"/>
              </a:ext>
            </a:extLst>
          </p:cNvPr>
          <p:cNvPicPr>
            <a:picLocks noChangeAspect="1"/>
          </p:cNvPicPr>
          <p:nvPr/>
        </p:nvPicPr>
        <p:blipFill>
          <a:blip r:embed="rId3"/>
          <a:stretch>
            <a:fillRect/>
          </a:stretch>
        </p:blipFill>
        <p:spPr>
          <a:xfrm>
            <a:off x="2311362"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1001932" y="587503"/>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1001932" y="54968"/>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Crime in the community</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15893" y="529962"/>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854942" y="3058251"/>
            <a:ext cx="6474619" cy="1637735"/>
          </a:xfrm>
        </p:spPr>
        <p:txBody>
          <a:bodyPr vert="horz" lIns="91440" tIns="45720" rIns="91440" bIns="45720" rtlCol="0" anchor="t">
            <a:normAutofit/>
          </a:bodyPr>
          <a:lstStyle/>
          <a:p>
            <a:pPr marL="0" indent="0" algn="ctr">
              <a:lnSpc>
                <a:spcPct val="120000"/>
              </a:lnSpc>
              <a:spcBef>
                <a:spcPts val="1400"/>
              </a:spcBef>
              <a:buNone/>
            </a:pPr>
            <a:r>
              <a:rPr lang="en-CA" sz="2400" noProof="0">
                <a:solidFill>
                  <a:srgbClr val="333F48"/>
                </a:solidFill>
                <a:latin typeface="Arial" panose="020B0604020202020204" pitchFamily="34" charset="0"/>
                <a:cs typeface="Arial" panose="020B0604020202020204" pitchFamily="34" charset="0"/>
              </a:rPr>
              <a:t>Damaging property is a crime. </a:t>
            </a:r>
          </a:p>
          <a:p>
            <a:pPr marL="0" indent="0" algn="ctr">
              <a:lnSpc>
                <a:spcPct val="120000"/>
              </a:lnSpc>
              <a:spcBef>
                <a:spcPts val="1400"/>
              </a:spcBef>
              <a:buNone/>
            </a:pPr>
            <a:r>
              <a:rPr lang="en-CA" sz="2400" noProof="0">
                <a:solidFill>
                  <a:srgbClr val="333F48"/>
                </a:solidFill>
                <a:latin typeface="Arial" panose="020B0604020202020204" pitchFamily="34" charset="0"/>
                <a:cs typeface="Arial" panose="020B0604020202020204" pitchFamily="34" charset="0"/>
              </a:rPr>
              <a:t>Sometimes, the police or justice committee workers might get involved.</a:t>
            </a:r>
          </a:p>
        </p:txBody>
      </p:sp>
      <p:pic>
        <p:nvPicPr>
          <p:cNvPr id="8" name="Image 7">
            <a:extLst>
              <a:ext uri="{FF2B5EF4-FFF2-40B4-BE49-F238E27FC236}">
                <a16:creationId xmlns:a16="http://schemas.microsoft.com/office/drawing/2014/main" id="{8D0C4E44-71AA-AE59-213D-B969A4D763EB}"/>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962720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9EB27B44-8756-781C-F88C-5D698A336C62}"/>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892488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BED95B-7C3A-140A-0C27-4090AE037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512" y="-1367044"/>
            <a:ext cx="8225044" cy="8225044"/>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5010283" cy="1672973"/>
          </a:xfrm>
        </p:spPr>
        <p:txBody>
          <a:bodyPr vert="horz" lIns="91440" tIns="45720" rIns="91440" bIns="45720" rtlCol="0" anchor="b">
            <a:noAutofit/>
          </a:bodyPr>
          <a:lstStyle/>
          <a:p>
            <a:r>
              <a:rPr lang="en-CA" sz="9600" b="1" noProof="0">
                <a:solidFill>
                  <a:srgbClr val="F6891F"/>
                </a:solidFill>
                <a:latin typeface="Arial"/>
                <a:cs typeface="Arial"/>
              </a:rPr>
              <a:t>Justice</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3" y="3186340"/>
            <a:ext cx="32144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err="1">
                <a:solidFill>
                  <a:srgbClr val="F6891F"/>
                </a:solidFill>
                <a:latin typeface="Arial"/>
              </a:rPr>
              <a:t>commitee</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247063" y="3682034"/>
            <a:ext cx="45933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workers</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B0B9389F-9B38-4C1E-5BE6-8FF2F2544FCF}"/>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D8BDFBAF-F721-BE56-45A0-F835317B0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6" name="Image 5">
            <a:extLst>
              <a:ext uri="{FF2B5EF4-FFF2-40B4-BE49-F238E27FC236}">
                <a16:creationId xmlns:a16="http://schemas.microsoft.com/office/drawing/2014/main" id="{FD716C59-D9DE-38A4-D32C-E6B9583F6154}"/>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76706FD8-EFD5-C237-B9BA-3616C7F052F8}"/>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344140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D7A7-DF88-F4D7-5A88-5662CE1FD7A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0781F077-5839-02D7-39B9-ADB1C29187AB}"/>
              </a:ext>
            </a:extLst>
          </p:cNvPr>
          <p:cNvPicPr>
            <a:picLocks noChangeAspect="1"/>
          </p:cNvPicPr>
          <p:nvPr/>
        </p:nvPicPr>
        <p:blipFill>
          <a:blip r:embed="rId3">
            <a:alphaModFix amt="12000"/>
          </a:blip>
          <a:stretch>
            <a:fillRect/>
          </a:stretch>
        </p:blipFill>
        <p:spPr>
          <a:xfrm>
            <a:off x="651896" y="1873613"/>
            <a:ext cx="8461107" cy="3767770"/>
          </a:xfrm>
          <a:prstGeom prst="rect">
            <a:avLst/>
          </a:prstGeom>
        </p:spPr>
      </p:pic>
      <p:pic>
        <p:nvPicPr>
          <p:cNvPr id="4" name="Image 3">
            <a:extLst>
              <a:ext uri="{FF2B5EF4-FFF2-40B4-BE49-F238E27FC236}">
                <a16:creationId xmlns:a16="http://schemas.microsoft.com/office/drawing/2014/main" id="{8C691AD4-476B-EFA1-DD14-03037B9CD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30" t="27630" r="22906" b="7026"/>
          <a:stretch/>
        </p:blipFill>
        <p:spPr>
          <a:xfrm>
            <a:off x="8545866" y="2755693"/>
            <a:ext cx="3315698" cy="3737856"/>
          </a:xfrm>
          <a:prstGeom prst="rect">
            <a:avLst/>
          </a:prstGeom>
        </p:spPr>
      </p:pic>
      <p:sp>
        <p:nvSpPr>
          <p:cNvPr id="3" name="Titre 3">
            <a:extLst>
              <a:ext uri="{FF2B5EF4-FFF2-40B4-BE49-F238E27FC236}">
                <a16:creationId xmlns:a16="http://schemas.microsoft.com/office/drawing/2014/main" id="{A15A5A7A-B11B-ED80-7BC9-C7A6E2BCC666}"/>
              </a:ext>
            </a:extLst>
          </p:cNvPr>
          <p:cNvSpPr txBox="1">
            <a:spLocks/>
          </p:cNvSpPr>
          <p:nvPr/>
        </p:nvSpPr>
        <p:spPr>
          <a:xfrm>
            <a:off x="1001932" y="577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Kaitlyn’s story </a:t>
            </a:r>
            <a:r>
              <a:rPr lang="en-CA" sz="3600" b="1" noProof="0">
                <a:solidFill>
                  <a:srgbClr val="333F48"/>
                </a:solidFill>
                <a:latin typeface="Arial"/>
                <a:cs typeface="Arial"/>
              </a:rPr>
              <a:t>(Part 2)</a:t>
            </a:r>
          </a:p>
        </p:txBody>
      </p:sp>
      <p:sp>
        <p:nvSpPr>
          <p:cNvPr id="7" name="Espace réservé du contenu 4">
            <a:extLst>
              <a:ext uri="{FF2B5EF4-FFF2-40B4-BE49-F238E27FC236}">
                <a16:creationId xmlns:a16="http://schemas.microsoft.com/office/drawing/2014/main" id="{AF8D0FAE-3ED4-2CBA-35BD-F97F1A169EB1}"/>
              </a:ext>
            </a:extLst>
          </p:cNvPr>
          <p:cNvSpPr txBox="1">
            <a:spLocks/>
          </p:cNvSpPr>
          <p:nvPr/>
        </p:nvSpPr>
        <p:spPr>
          <a:xfrm>
            <a:off x="1207770" y="2203088"/>
            <a:ext cx="931817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12. </a:t>
            </a:r>
          </a:p>
          <a:p>
            <a:pPr marL="0" indent="0">
              <a:lnSpc>
                <a:spcPct val="100000"/>
              </a:lnSpc>
              <a:spcBef>
                <a:spcPts val="1200"/>
              </a:spcBef>
              <a:buNone/>
            </a:pPr>
            <a:r>
              <a:rPr lang="en-CA" sz="2400" noProof="0">
                <a:solidFill>
                  <a:srgbClr val="333F48"/>
                </a:solidFill>
                <a:latin typeface="Arial"/>
                <a:cs typeface="Calibri"/>
              </a:rPr>
              <a:t>I got arrested for throwing rocks at a building in town. </a:t>
            </a:r>
          </a:p>
          <a:p>
            <a:pPr marL="0" indent="0">
              <a:lnSpc>
                <a:spcPct val="100000"/>
              </a:lnSpc>
              <a:spcBef>
                <a:spcPts val="1200"/>
              </a:spcBef>
              <a:buNone/>
            </a:pPr>
            <a:r>
              <a:rPr lang="en-CA" sz="2400" noProof="0">
                <a:solidFill>
                  <a:srgbClr val="333F48"/>
                </a:solidFill>
                <a:latin typeface="Arial"/>
                <a:cs typeface="Calibri"/>
              </a:rPr>
              <a:t>I meet with a justice committee worker. </a:t>
            </a:r>
          </a:p>
          <a:p>
            <a:pPr marL="0" indent="0">
              <a:lnSpc>
                <a:spcPct val="100000"/>
              </a:lnSpc>
              <a:spcBef>
                <a:spcPts val="1200"/>
              </a:spcBef>
              <a:buNone/>
            </a:pPr>
            <a:r>
              <a:rPr lang="en-CA" sz="2400" noProof="0">
                <a:solidFill>
                  <a:srgbClr val="333F48"/>
                </a:solidFill>
                <a:latin typeface="Arial"/>
                <a:cs typeface="Calibri"/>
              </a:rPr>
              <a:t>The justice committee worker and I go fishing together. </a:t>
            </a:r>
          </a:p>
          <a:p>
            <a:pPr marL="0" indent="0">
              <a:lnSpc>
                <a:spcPct val="100000"/>
              </a:lnSpc>
              <a:spcBef>
                <a:spcPts val="1200"/>
              </a:spcBef>
              <a:buNone/>
            </a:pPr>
            <a:r>
              <a:rPr lang="en-CA" sz="2400" noProof="0">
                <a:solidFill>
                  <a:srgbClr val="333F48"/>
                </a:solidFill>
                <a:latin typeface="Arial"/>
                <a:cs typeface="Calibri"/>
              </a:rPr>
              <a:t>We talk about what happened. </a:t>
            </a:r>
          </a:p>
          <a:p>
            <a:pPr marL="0" indent="0">
              <a:lnSpc>
                <a:spcPct val="100000"/>
              </a:lnSpc>
              <a:spcBef>
                <a:spcPts val="1200"/>
              </a:spcBef>
              <a:buNone/>
            </a:pPr>
            <a:r>
              <a:rPr lang="en-CA" sz="2400" noProof="0">
                <a:solidFill>
                  <a:srgbClr val="333F48"/>
                </a:solidFill>
                <a:latin typeface="Arial"/>
                <a:cs typeface="Calibri"/>
              </a:rPr>
              <a:t>I want to do something good for the community now.</a:t>
            </a:r>
            <a:endParaRPr lang="en-CA" sz="2400" noProof="0">
              <a:solidFill>
                <a:srgbClr val="333F48"/>
              </a:solidFill>
              <a:latin typeface="Arial"/>
            </a:endParaRPr>
          </a:p>
        </p:txBody>
      </p:sp>
      <p:sp>
        <p:nvSpPr>
          <p:cNvPr id="10" name="Titre 1">
            <a:extLst>
              <a:ext uri="{FF2B5EF4-FFF2-40B4-BE49-F238E27FC236}">
                <a16:creationId xmlns:a16="http://schemas.microsoft.com/office/drawing/2014/main" id="{D012F855-9AED-52B8-E19C-DE45D36478E5}"/>
              </a:ext>
            </a:extLst>
          </p:cNvPr>
          <p:cNvSpPr txBox="1">
            <a:spLocks/>
          </p:cNvSpPr>
          <p:nvPr/>
        </p:nvSpPr>
        <p:spPr>
          <a:xfrm>
            <a:off x="1001932" y="54968"/>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a:solidFill>
                  <a:srgbClr val="F6891F"/>
                </a:solidFill>
                <a:latin typeface="Arial"/>
                <a:cs typeface="Arial"/>
              </a:rPr>
              <a:t>Justice committee workers</a:t>
            </a:r>
            <a:endParaRPr lang="en-CA" sz="2800" b="1" noProof="0" dirty="0">
              <a:solidFill>
                <a:srgbClr val="F6891F"/>
              </a:solidFill>
              <a:latin typeface="Arial"/>
              <a:cs typeface="Arial"/>
            </a:endParaRPr>
          </a:p>
        </p:txBody>
      </p:sp>
      <p:pic>
        <p:nvPicPr>
          <p:cNvPr id="11" name="Image 10">
            <a:extLst>
              <a:ext uri="{FF2B5EF4-FFF2-40B4-BE49-F238E27FC236}">
                <a16:creationId xmlns:a16="http://schemas.microsoft.com/office/drawing/2014/main" id="{ECA787B2-C0A7-545E-7ABA-2172010A806E}"/>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15893" y="529962"/>
            <a:ext cx="486039" cy="375576"/>
          </a:xfrm>
          <a:prstGeom prst="rect">
            <a:avLst/>
          </a:prstGeom>
        </p:spPr>
      </p:pic>
      <p:sp>
        <p:nvSpPr>
          <p:cNvPr id="6" name="Rectangle 5">
            <a:extLst>
              <a:ext uri="{FF2B5EF4-FFF2-40B4-BE49-F238E27FC236}">
                <a16:creationId xmlns:a16="http://schemas.microsoft.com/office/drawing/2014/main" id="{919BD786-5FB6-E2A7-C31F-A92A30B2320A}"/>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8" name="Rectangle 7">
            <a:extLst>
              <a:ext uri="{FF2B5EF4-FFF2-40B4-BE49-F238E27FC236}">
                <a16:creationId xmlns:a16="http://schemas.microsoft.com/office/drawing/2014/main" id="{167B63D7-97CC-5663-B4CB-63F4C3EA66B1}"/>
              </a:ext>
            </a:extLst>
          </p:cNvPr>
          <p:cNvSpPr/>
          <p:nvPr/>
        </p:nvSpPr>
        <p:spPr>
          <a:xfrm>
            <a:off x="8662298" y="3075158"/>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9" name="Image 8">
            <a:extLst>
              <a:ext uri="{FF2B5EF4-FFF2-40B4-BE49-F238E27FC236}">
                <a16:creationId xmlns:a16="http://schemas.microsoft.com/office/drawing/2014/main" id="{0C63B4BA-D3DE-6978-D209-F21541A2D949}"/>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98373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2000"/>
          </a:scheme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1065172"/>
            <a:ext cx="5508172" cy="773529"/>
          </a:xfrm>
        </p:spPr>
        <p:txBody>
          <a:bodyPr/>
          <a:lstStyle/>
          <a:p>
            <a:r>
              <a:rPr lang="en-CA" b="1" noProof="0">
                <a:solidFill>
                  <a:srgbClr val="333F48"/>
                </a:solidFill>
                <a:latin typeface="Arial"/>
                <a:cs typeface="Arial"/>
              </a:rPr>
              <a:t>What are rules ?</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Have Your Say! </a:t>
            </a:r>
            <a:r>
              <a:rPr lang="en-CA" sz="2800" noProof="0">
                <a:solidFill>
                  <a:srgbClr val="1BAACE"/>
                </a:solidFill>
                <a:latin typeface="Arial"/>
                <a:cs typeface="Arial"/>
              </a:rPr>
              <a:t>workshop</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pic>
        <p:nvPicPr>
          <p:cNvPr id="8" name="Image 7">
            <a:extLst>
              <a:ext uri="{FF2B5EF4-FFF2-40B4-BE49-F238E27FC236}">
                <a16:creationId xmlns:a16="http://schemas.microsoft.com/office/drawing/2014/main" id="{24444E4A-0239-128D-E5EC-3D7A75F72636}"/>
              </a:ext>
            </a:extLst>
          </p:cNvPr>
          <p:cNvPicPr>
            <a:picLocks noChangeAspect="1"/>
          </p:cNvPicPr>
          <p:nvPr/>
        </p:nvPicPr>
        <p:blipFill rotWithShape="1">
          <a:blip r:embed="rId4">
            <a:extLst>
              <a:ext uri="{28A0092B-C50C-407E-A947-70E740481C1C}">
                <a14:useLocalDpi xmlns:a14="http://schemas.microsoft.com/office/drawing/2010/main" val="0"/>
              </a:ext>
            </a:extLst>
          </a:blip>
          <a:srcRect t="8944"/>
          <a:stretch/>
        </p:blipFill>
        <p:spPr>
          <a:xfrm>
            <a:off x="3040859" y="1732010"/>
            <a:ext cx="6430489" cy="5855395"/>
          </a:xfrm>
          <a:prstGeom prst="rect">
            <a:avLst/>
          </a:prstGeom>
        </p:spPr>
      </p:pic>
      <p:pic>
        <p:nvPicPr>
          <p:cNvPr id="4" name="Image 3">
            <a:extLst>
              <a:ext uri="{FF2B5EF4-FFF2-40B4-BE49-F238E27FC236}">
                <a16:creationId xmlns:a16="http://schemas.microsoft.com/office/drawing/2014/main" id="{1DC788F7-E03D-F2D1-0377-E61423209B9A}"/>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124123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5F8C9B4-A01E-2FC6-556A-D88156F082DA}"/>
              </a:ext>
            </a:extLst>
          </p:cNvPr>
          <p:cNvPicPr>
            <a:picLocks noChangeAspect="1"/>
          </p:cNvPicPr>
          <p:nvPr/>
        </p:nvPicPr>
        <p:blipFill>
          <a:blip r:embed="rId3"/>
          <a:stretch>
            <a:fillRect/>
          </a:stretch>
        </p:blipFill>
        <p:spPr>
          <a:xfrm>
            <a:off x="2329292"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1029971" y="532535"/>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1029971"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Justice committee workers</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43932" y="474994"/>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912745" y="2809128"/>
            <a:ext cx="6366510" cy="2167408"/>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cs typeface="Calibri"/>
              </a:rPr>
              <a:t>Justice committee workers help people affected by crime or a conflict. </a:t>
            </a:r>
          </a:p>
          <a:p>
            <a:pPr marL="0" indent="0" algn="ctr">
              <a:lnSpc>
                <a:spcPct val="120000"/>
              </a:lnSpc>
              <a:spcBef>
                <a:spcPts val="1400"/>
              </a:spcBef>
              <a:buNone/>
            </a:pPr>
            <a:r>
              <a:rPr lang="en-CA" sz="2400" noProof="0">
                <a:solidFill>
                  <a:srgbClr val="333F48"/>
                </a:solidFill>
                <a:latin typeface="Arial"/>
                <a:cs typeface="Calibri"/>
              </a:rPr>
              <a:t>Justice committee workers use Inuit knowledge and ways.</a:t>
            </a:r>
            <a:endParaRPr lang="en-CA" sz="2400" noProof="0">
              <a:solidFill>
                <a:srgbClr val="333F48"/>
              </a:solidFill>
              <a:latin typeface="Arial"/>
            </a:endParaRPr>
          </a:p>
        </p:txBody>
      </p:sp>
      <p:pic>
        <p:nvPicPr>
          <p:cNvPr id="8" name="Image 7">
            <a:extLst>
              <a:ext uri="{FF2B5EF4-FFF2-40B4-BE49-F238E27FC236}">
                <a16:creationId xmlns:a16="http://schemas.microsoft.com/office/drawing/2014/main" id="{725CB81B-ECB5-6A61-2088-22C322B864FC}"/>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56986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D2015779-49B2-DF08-3BAD-883F1507F7D7}"/>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007836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7FD3D13-9740-5717-F622-5EDA2DD28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566" y="83630"/>
            <a:ext cx="6858000" cy="6858000"/>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767569" y="2592513"/>
            <a:ext cx="5010283" cy="1672973"/>
          </a:xfrm>
        </p:spPr>
        <p:txBody>
          <a:bodyPr vert="horz" lIns="91440" tIns="45720" rIns="91440" bIns="45720" rtlCol="0" anchor="b">
            <a:noAutofit/>
          </a:bodyPr>
          <a:lstStyle/>
          <a:p>
            <a:r>
              <a:rPr lang="en-CA" sz="9600" b="1" noProof="0">
                <a:solidFill>
                  <a:srgbClr val="F6891F"/>
                </a:solidFill>
                <a:latin typeface="Arial"/>
                <a:cs typeface="Arial"/>
              </a:rPr>
              <a:t>Bullying</a:t>
            </a: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F8AFB8A9-0E90-39D6-8F97-A471381F2235}"/>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65BF11BD-C309-056F-740A-81573EFFA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C8E2671F-8C89-4EEB-2CD2-2F37D6890563}"/>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CA86B4F0-8548-925A-1E7E-8D31CC3D6AAD}"/>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992559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7D682FCC-876C-7103-72F3-225285E6A9F6}"/>
              </a:ext>
            </a:extLst>
          </p:cNvPr>
          <p:cNvPicPr>
            <a:picLocks noChangeAspect="1"/>
          </p:cNvPicPr>
          <p:nvPr/>
        </p:nvPicPr>
        <p:blipFill>
          <a:blip r:embed="rId3">
            <a:alphaModFix amt="12000"/>
          </a:blip>
          <a:stretch>
            <a:fillRect/>
          </a:stretch>
        </p:blipFill>
        <p:spPr>
          <a:xfrm>
            <a:off x="661308" y="1748263"/>
            <a:ext cx="7165336" cy="3598652"/>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1147346" y="475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err="1">
                <a:solidFill>
                  <a:srgbClr val="333F48"/>
                </a:solidFill>
                <a:latin typeface="Arial"/>
                <a:cs typeface="Arial"/>
              </a:rPr>
              <a:t>Listen</a:t>
            </a:r>
            <a:r>
              <a:rPr lang="fr-CA" b="1">
                <a:solidFill>
                  <a:srgbClr val="333F48"/>
                </a:solidFill>
                <a:latin typeface="Arial"/>
                <a:cs typeface="Arial"/>
              </a:rPr>
              <a:t> to </a:t>
            </a:r>
            <a:r>
              <a:rPr lang="fr-CA" b="1" err="1">
                <a:solidFill>
                  <a:srgbClr val="333F48"/>
                </a:solidFill>
                <a:latin typeface="Arial"/>
                <a:cs typeface="Arial"/>
              </a:rPr>
              <a:t>Robert’s</a:t>
            </a:r>
            <a:r>
              <a:rPr lang="fr-CA" b="1">
                <a:solidFill>
                  <a:srgbClr val="333F48"/>
                </a:solidFill>
                <a:latin typeface="Arial"/>
                <a:cs typeface="Arial"/>
              </a:rPr>
              <a:t>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702670" y="2045424"/>
            <a:ext cx="5516926" cy="30574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a:solidFill>
                  <a:srgbClr val="333F48"/>
                </a:solidFill>
                <a:latin typeface="Arial"/>
                <a:cs typeface="Calibri"/>
              </a:rPr>
              <a:t>I </a:t>
            </a:r>
            <a:r>
              <a:rPr lang="fr-CA" sz="2400" err="1">
                <a:solidFill>
                  <a:srgbClr val="333F48"/>
                </a:solidFill>
                <a:latin typeface="Arial"/>
                <a:cs typeface="Calibri"/>
              </a:rPr>
              <a:t>am</a:t>
            </a:r>
            <a:r>
              <a:rPr lang="fr-CA" sz="2400">
                <a:solidFill>
                  <a:srgbClr val="333F48"/>
                </a:solidFill>
                <a:latin typeface="Arial"/>
                <a:cs typeface="Calibri"/>
              </a:rPr>
              <a:t> 14. </a:t>
            </a:r>
          </a:p>
          <a:p>
            <a:pPr marL="0" indent="0">
              <a:lnSpc>
                <a:spcPct val="100000"/>
              </a:lnSpc>
              <a:spcBef>
                <a:spcPts val="1200"/>
              </a:spcBef>
              <a:buNone/>
            </a:pPr>
            <a:r>
              <a:rPr lang="fr-CA" sz="2400">
                <a:solidFill>
                  <a:srgbClr val="333F48"/>
                </a:solidFill>
                <a:latin typeface="Arial"/>
                <a:cs typeface="Calibri"/>
              </a:rPr>
              <a:t>I </a:t>
            </a:r>
            <a:r>
              <a:rPr lang="fr-CA" sz="2400" err="1">
                <a:solidFill>
                  <a:srgbClr val="333F48"/>
                </a:solidFill>
                <a:latin typeface="Arial"/>
                <a:cs typeface="Calibri"/>
              </a:rPr>
              <a:t>don't</a:t>
            </a:r>
            <a:r>
              <a:rPr lang="fr-CA" sz="2400">
                <a:solidFill>
                  <a:srgbClr val="333F48"/>
                </a:solidFill>
                <a:latin typeface="Arial"/>
                <a:cs typeface="Calibri"/>
              </a:rPr>
              <a:t> have a lot of </a:t>
            </a:r>
            <a:r>
              <a:rPr lang="fr-CA" sz="2400" err="1">
                <a:solidFill>
                  <a:srgbClr val="333F48"/>
                </a:solidFill>
                <a:latin typeface="Arial"/>
                <a:cs typeface="Calibri"/>
              </a:rPr>
              <a:t>friends</a:t>
            </a:r>
            <a:r>
              <a:rPr lang="fr-CA" sz="2400">
                <a:solidFill>
                  <a:srgbClr val="333F48"/>
                </a:solidFill>
                <a:latin typeface="Arial"/>
                <a:cs typeface="Calibri"/>
              </a:rPr>
              <a:t>. </a:t>
            </a:r>
          </a:p>
          <a:p>
            <a:pPr marL="0" indent="0">
              <a:lnSpc>
                <a:spcPct val="100000"/>
              </a:lnSpc>
              <a:spcBef>
                <a:spcPts val="1200"/>
              </a:spcBef>
              <a:buNone/>
            </a:pPr>
            <a:r>
              <a:rPr lang="fr-CA" sz="2400" err="1">
                <a:solidFill>
                  <a:srgbClr val="333F48"/>
                </a:solidFill>
                <a:latin typeface="Arial"/>
                <a:cs typeface="Calibri"/>
              </a:rPr>
              <a:t>My</a:t>
            </a:r>
            <a:r>
              <a:rPr lang="fr-CA" sz="2400">
                <a:solidFill>
                  <a:srgbClr val="333F48"/>
                </a:solidFill>
                <a:latin typeface="Arial"/>
                <a:cs typeface="Calibri"/>
              </a:rPr>
              <a:t> </a:t>
            </a:r>
            <a:r>
              <a:rPr lang="fr-CA" sz="2400" err="1">
                <a:solidFill>
                  <a:srgbClr val="333F48"/>
                </a:solidFill>
                <a:latin typeface="Arial"/>
                <a:cs typeface="Calibri"/>
              </a:rPr>
              <a:t>classmates</a:t>
            </a:r>
            <a:r>
              <a:rPr lang="fr-CA" sz="2400">
                <a:solidFill>
                  <a:srgbClr val="333F48"/>
                </a:solidFill>
                <a:latin typeface="Arial"/>
                <a:cs typeface="Calibri"/>
              </a:rPr>
              <a:t> </a:t>
            </a:r>
            <a:r>
              <a:rPr lang="fr-CA" sz="2400" err="1">
                <a:solidFill>
                  <a:srgbClr val="333F48"/>
                </a:solidFill>
                <a:latin typeface="Arial"/>
                <a:cs typeface="Calibri"/>
              </a:rPr>
              <a:t>make</a:t>
            </a:r>
            <a:r>
              <a:rPr lang="fr-CA" sz="2400">
                <a:solidFill>
                  <a:srgbClr val="333F48"/>
                </a:solidFill>
                <a:latin typeface="Arial"/>
                <a:cs typeface="Calibri"/>
              </a:rPr>
              <a:t> fun of him. </a:t>
            </a:r>
          </a:p>
          <a:p>
            <a:pPr marL="0" indent="0">
              <a:lnSpc>
                <a:spcPct val="100000"/>
              </a:lnSpc>
              <a:spcBef>
                <a:spcPts val="1200"/>
              </a:spcBef>
              <a:buNone/>
            </a:pPr>
            <a:r>
              <a:rPr lang="fr-CA" sz="2400">
                <a:solidFill>
                  <a:srgbClr val="333F48"/>
                </a:solidFill>
                <a:latin typeface="Arial"/>
                <a:cs typeface="Calibri"/>
              </a:rPr>
              <a:t>They call me </a:t>
            </a:r>
            <a:r>
              <a:rPr lang="fr-CA" sz="2400" err="1">
                <a:solidFill>
                  <a:srgbClr val="333F48"/>
                </a:solidFill>
                <a:latin typeface="Arial"/>
                <a:cs typeface="Calibri"/>
              </a:rPr>
              <a:t>names</a:t>
            </a:r>
            <a:r>
              <a:rPr lang="fr-CA" sz="2400">
                <a:solidFill>
                  <a:srgbClr val="333F48"/>
                </a:solidFill>
                <a:latin typeface="Arial"/>
                <a:cs typeface="Calibri"/>
              </a:rPr>
              <a:t> all the time. </a:t>
            </a:r>
          </a:p>
          <a:p>
            <a:pPr marL="0" indent="0">
              <a:lnSpc>
                <a:spcPct val="100000"/>
              </a:lnSpc>
              <a:spcBef>
                <a:spcPts val="1200"/>
              </a:spcBef>
              <a:buNone/>
            </a:pPr>
            <a:r>
              <a:rPr lang="fr-CA" sz="2400">
                <a:solidFill>
                  <a:srgbClr val="333F48"/>
                </a:solidFill>
                <a:latin typeface="Arial"/>
                <a:cs typeface="Calibri"/>
              </a:rPr>
              <a:t>I </a:t>
            </a:r>
            <a:r>
              <a:rPr lang="fr-CA" sz="2400" err="1">
                <a:solidFill>
                  <a:srgbClr val="333F48"/>
                </a:solidFill>
                <a:latin typeface="Arial"/>
                <a:cs typeface="Calibri"/>
              </a:rPr>
              <a:t>am</a:t>
            </a:r>
            <a:r>
              <a:rPr lang="fr-CA" sz="2400">
                <a:solidFill>
                  <a:srgbClr val="333F48"/>
                </a:solidFill>
                <a:latin typeface="Arial"/>
                <a:cs typeface="Calibri"/>
              </a:rPr>
              <a:t> </a:t>
            </a:r>
            <a:r>
              <a:rPr lang="fr-CA" sz="2400" err="1">
                <a:solidFill>
                  <a:srgbClr val="333F48"/>
                </a:solidFill>
                <a:latin typeface="Arial"/>
                <a:cs typeface="Calibri"/>
              </a:rPr>
              <a:t>sad</a:t>
            </a:r>
            <a:r>
              <a:rPr lang="fr-CA" sz="2400">
                <a:solidFill>
                  <a:srgbClr val="333F48"/>
                </a:solidFill>
                <a:latin typeface="Arial"/>
                <a:cs typeface="Calibri"/>
              </a:rPr>
              <a:t> and </a:t>
            </a:r>
            <a:r>
              <a:rPr lang="fr-CA" sz="2400" err="1">
                <a:solidFill>
                  <a:srgbClr val="333F48"/>
                </a:solidFill>
                <a:latin typeface="Arial"/>
                <a:cs typeface="Calibri"/>
              </a:rPr>
              <a:t>anxious</a:t>
            </a:r>
            <a:r>
              <a:rPr lang="fr-CA" sz="2400">
                <a:solidFill>
                  <a:srgbClr val="333F48"/>
                </a:solidFill>
                <a:latin typeface="Arial"/>
                <a:cs typeface="Calibri"/>
              </a:rPr>
              <a:t>. </a:t>
            </a:r>
          </a:p>
          <a:p>
            <a:pPr marL="0" indent="0">
              <a:lnSpc>
                <a:spcPct val="100000"/>
              </a:lnSpc>
              <a:spcBef>
                <a:spcPts val="1200"/>
              </a:spcBef>
              <a:buNone/>
            </a:pPr>
            <a:r>
              <a:rPr lang="fr-CA" sz="2400">
                <a:solidFill>
                  <a:srgbClr val="333F48"/>
                </a:solidFill>
                <a:latin typeface="Arial"/>
                <a:cs typeface="Calibri"/>
              </a:rPr>
              <a:t>I </a:t>
            </a:r>
            <a:r>
              <a:rPr lang="fr-CA" sz="2400" err="1">
                <a:solidFill>
                  <a:srgbClr val="333F48"/>
                </a:solidFill>
                <a:latin typeface="Arial"/>
                <a:cs typeface="Calibri"/>
              </a:rPr>
              <a:t>don't</a:t>
            </a:r>
            <a:r>
              <a:rPr lang="fr-CA" sz="2400">
                <a:solidFill>
                  <a:srgbClr val="333F48"/>
                </a:solidFill>
                <a:latin typeface="Arial"/>
                <a:cs typeface="Calibri"/>
              </a:rPr>
              <a:t> like </a:t>
            </a:r>
            <a:r>
              <a:rPr lang="fr-CA" sz="2400" err="1">
                <a:solidFill>
                  <a:srgbClr val="333F48"/>
                </a:solidFill>
                <a:latin typeface="Arial"/>
                <a:cs typeface="Calibri"/>
              </a:rPr>
              <a:t>going</a:t>
            </a:r>
            <a:r>
              <a:rPr lang="fr-CA" sz="2400">
                <a:solidFill>
                  <a:srgbClr val="333F48"/>
                </a:solidFill>
                <a:latin typeface="Arial"/>
                <a:cs typeface="Calibri"/>
              </a:rPr>
              <a:t> to </a:t>
            </a:r>
            <a:r>
              <a:rPr lang="fr-CA" sz="2400" err="1">
                <a:solidFill>
                  <a:srgbClr val="333F48"/>
                </a:solidFill>
                <a:latin typeface="Arial"/>
                <a:cs typeface="Calibri"/>
              </a:rPr>
              <a:t>school</a:t>
            </a:r>
            <a:r>
              <a:rPr lang="fr-CA" sz="2400">
                <a:solidFill>
                  <a:srgbClr val="333F48"/>
                </a:solidFill>
                <a:latin typeface="Arial"/>
                <a:cs typeface="Calibri"/>
              </a:rPr>
              <a:t>.</a:t>
            </a:r>
            <a:endParaRPr lang="fr-CA" sz="2400">
              <a:solidFill>
                <a:srgbClr val="000000"/>
              </a:solidFill>
              <a:latin typeface="Arial"/>
              <a:cs typeface="Arial"/>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1147346"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err="1">
                <a:solidFill>
                  <a:srgbClr val="F6891F"/>
                </a:solidFill>
                <a:latin typeface="Arial"/>
                <a:cs typeface="Arial"/>
              </a:rPr>
              <a:t>Bullying</a:t>
            </a:r>
            <a:endParaRPr lang="fr-CA" sz="2800" b="1">
              <a:solidFill>
                <a:srgbClr val="F6891F"/>
              </a:solidFill>
              <a:latin typeface="Arial"/>
              <a:cs typeface="Arial"/>
            </a:endParaRP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61307" y="474994"/>
            <a:ext cx="486039" cy="375576"/>
          </a:xfrm>
          <a:prstGeom prst="rect">
            <a:avLst/>
          </a:prstGeom>
        </p:spPr>
      </p:pic>
      <p:pic>
        <p:nvPicPr>
          <p:cNvPr id="4" name="Image 3">
            <a:extLst>
              <a:ext uri="{FF2B5EF4-FFF2-40B4-BE49-F238E27FC236}">
                <a16:creationId xmlns:a16="http://schemas.microsoft.com/office/drawing/2014/main" id="{4AA6F5A5-7F4C-FD3F-B64C-645B75CC75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37" t="5707" r="16738" b="8158"/>
          <a:stretch/>
        </p:blipFill>
        <p:spPr>
          <a:xfrm>
            <a:off x="8086290" y="1945943"/>
            <a:ext cx="3444402" cy="4633882"/>
          </a:xfrm>
          <a:prstGeom prst="rect">
            <a:avLst/>
          </a:prstGeom>
        </p:spPr>
      </p:pic>
      <p:sp>
        <p:nvSpPr>
          <p:cNvPr id="6" name="Rectangle 5">
            <a:extLst>
              <a:ext uri="{FF2B5EF4-FFF2-40B4-BE49-F238E27FC236}">
                <a16:creationId xmlns:a16="http://schemas.microsoft.com/office/drawing/2014/main" id="{8EDEA323-A3B4-7DE5-4AB1-65A941DD08ED}"/>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6D89C4E-D9B1-EA8C-BC60-4B93889D2188}"/>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A4A79A9A-E820-8F9B-9E15-0A2BBF6724E5}"/>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775523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80DB10F-6344-D20B-FD08-4408C93D6CC9}"/>
              </a:ext>
            </a:extLst>
          </p:cNvPr>
          <p:cNvPicPr>
            <a:picLocks noChangeAspect="1"/>
          </p:cNvPicPr>
          <p:nvPr/>
        </p:nvPicPr>
        <p:blipFill>
          <a:blip r:embed="rId3"/>
          <a:stretch>
            <a:fillRect/>
          </a:stretch>
        </p:blipFill>
        <p:spPr>
          <a:xfrm>
            <a:off x="2176892"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1071535" y="532535"/>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1071535" y="0"/>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Bullying</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85496" y="474994"/>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686050" y="3669030"/>
            <a:ext cx="6812280" cy="445770"/>
          </a:xfrm>
        </p:spPr>
        <p:txBody>
          <a:bodyPr vert="horz" lIns="91440" tIns="45720" rIns="91440" bIns="45720" rtlCol="0" anchor="t">
            <a:normAutofit/>
          </a:bodyPr>
          <a:lstStyle/>
          <a:p>
            <a:pPr marL="0" indent="0" algn="ctr">
              <a:buNone/>
            </a:pPr>
            <a:r>
              <a:rPr lang="en-CA" sz="2400" noProof="0">
                <a:solidFill>
                  <a:srgbClr val="333F48"/>
                </a:solidFill>
                <a:latin typeface="Arial"/>
                <a:cs typeface="Calibri"/>
              </a:rPr>
              <a:t>Robert’s classmates aren’t allowed to bully him.</a:t>
            </a:r>
            <a:endParaRPr lang="en-CA" sz="2400" noProof="0">
              <a:solidFill>
                <a:srgbClr val="000000"/>
              </a:solidFill>
              <a:latin typeface="Arial"/>
              <a:cs typeface="Arial"/>
            </a:endParaRPr>
          </a:p>
          <a:p>
            <a:pPr marL="0" indent="0" algn="ctr">
              <a:buNone/>
            </a:pPr>
            <a:endParaRPr lang="en-CA" sz="1600" noProof="0"/>
          </a:p>
        </p:txBody>
      </p:sp>
      <p:pic>
        <p:nvPicPr>
          <p:cNvPr id="8" name="Image 7">
            <a:extLst>
              <a:ext uri="{FF2B5EF4-FFF2-40B4-BE49-F238E27FC236}">
                <a16:creationId xmlns:a16="http://schemas.microsoft.com/office/drawing/2014/main" id="{727E36BE-0B9C-911C-E845-E32A24C38487}"/>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592121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9A086062-9170-16D3-40B5-AC90D5E84838}"/>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081169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B12988A-FDF2-DD25-4548-1BB90E334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273" y="-787839"/>
            <a:ext cx="8717797" cy="8717797"/>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589445" y="1756027"/>
            <a:ext cx="6043830" cy="1672973"/>
          </a:xfrm>
        </p:spPr>
        <p:txBody>
          <a:bodyPr vert="horz" lIns="91440" tIns="45720" rIns="91440" bIns="45720" rtlCol="0" anchor="b">
            <a:noAutofit/>
          </a:bodyPr>
          <a:lstStyle/>
          <a:p>
            <a:r>
              <a:rPr lang="en-CA" sz="9600" b="1" noProof="0">
                <a:solidFill>
                  <a:srgbClr val="F6891F"/>
                </a:solidFill>
                <a:latin typeface="Arial"/>
                <a:cs typeface="Arial"/>
              </a:rPr>
              <a:t>Drinking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239331"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and</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718229" y="3671661"/>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driving</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7E4FA56F-98A2-84A5-F002-BDE5A08099C2}"/>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C393B2D3-6EEF-C5E2-12EE-1D4E9519A6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3DF57A5B-DDA1-4CB4-3807-E76FD8840A02}"/>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079620C8-7745-5669-410A-BB62ED747EB2}"/>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395877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D7873BEA-CBB2-4F06-2D7A-4E1BD26FDF28}"/>
              </a:ext>
            </a:extLst>
          </p:cNvPr>
          <p:cNvPicPr>
            <a:picLocks noChangeAspect="1"/>
          </p:cNvPicPr>
          <p:nvPr/>
        </p:nvPicPr>
        <p:blipFill>
          <a:blip r:embed="rId3">
            <a:alphaModFix amt="12000"/>
          </a:blip>
          <a:stretch>
            <a:fillRect/>
          </a:stretch>
        </p:blipFill>
        <p:spPr>
          <a:xfrm>
            <a:off x="545959" y="2014207"/>
            <a:ext cx="7296184" cy="3366182"/>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Peggy’s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290494" y="2121369"/>
            <a:ext cx="6302348" cy="31527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15. </a:t>
            </a:r>
          </a:p>
          <a:p>
            <a:pPr marL="0" indent="0">
              <a:lnSpc>
                <a:spcPct val="100000"/>
              </a:lnSpc>
              <a:spcBef>
                <a:spcPts val="1200"/>
              </a:spcBef>
              <a:buNone/>
            </a:pPr>
            <a:r>
              <a:rPr lang="en-CA" sz="2400" noProof="0">
                <a:solidFill>
                  <a:srgbClr val="333F48"/>
                </a:solidFill>
                <a:latin typeface="Arial"/>
                <a:cs typeface="Calibri"/>
              </a:rPr>
              <a:t>I was drinking with my friends. </a:t>
            </a:r>
          </a:p>
          <a:p>
            <a:pPr marL="0" indent="0">
              <a:lnSpc>
                <a:spcPct val="100000"/>
              </a:lnSpc>
              <a:spcBef>
                <a:spcPts val="1200"/>
              </a:spcBef>
              <a:buNone/>
            </a:pPr>
            <a:r>
              <a:rPr lang="en-CA" sz="2400" noProof="0">
                <a:solidFill>
                  <a:srgbClr val="333F48"/>
                </a:solidFill>
                <a:latin typeface="Arial"/>
                <a:cs typeface="Calibri"/>
              </a:rPr>
              <a:t>I drove my ATV home. </a:t>
            </a:r>
          </a:p>
          <a:p>
            <a:pPr marL="0" indent="0">
              <a:lnSpc>
                <a:spcPct val="100000"/>
              </a:lnSpc>
              <a:spcBef>
                <a:spcPts val="1200"/>
              </a:spcBef>
              <a:buNone/>
            </a:pPr>
            <a:r>
              <a:rPr lang="en-CA" sz="2400" noProof="0">
                <a:solidFill>
                  <a:srgbClr val="333F48"/>
                </a:solidFill>
                <a:latin typeface="Arial"/>
                <a:cs typeface="Calibri"/>
              </a:rPr>
              <a:t>I lost control and rolled the ATV. </a:t>
            </a:r>
          </a:p>
          <a:p>
            <a:pPr marL="0" indent="0">
              <a:lnSpc>
                <a:spcPct val="100000"/>
              </a:lnSpc>
              <a:spcBef>
                <a:spcPts val="1200"/>
              </a:spcBef>
              <a:buNone/>
            </a:pPr>
            <a:r>
              <a:rPr lang="en-CA" sz="2400" noProof="0">
                <a:solidFill>
                  <a:srgbClr val="333F48"/>
                </a:solidFill>
                <a:latin typeface="Arial"/>
                <a:cs typeface="Calibri"/>
              </a:rPr>
              <a:t>I thought I could drink and still drive safe. </a:t>
            </a:r>
          </a:p>
          <a:p>
            <a:pPr marL="0" indent="0">
              <a:lnSpc>
                <a:spcPct val="100000"/>
              </a:lnSpc>
              <a:spcBef>
                <a:spcPts val="1200"/>
              </a:spcBef>
              <a:buNone/>
            </a:pPr>
            <a:r>
              <a:rPr lang="en-CA" sz="2400" noProof="0">
                <a:solidFill>
                  <a:srgbClr val="333F48"/>
                </a:solidFill>
                <a:latin typeface="Arial"/>
                <a:cs typeface="Calibri"/>
              </a:rPr>
              <a:t>I think I made a mistake.</a:t>
            </a:r>
            <a:endParaRPr lang="en-CA" sz="2400" noProof="0">
              <a:solidFill>
                <a:srgbClr val="333F48"/>
              </a:solidFill>
              <a:latin typeface="Arial"/>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Drinking and driving</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pic>
        <p:nvPicPr>
          <p:cNvPr id="4" name="Image 3">
            <a:extLst>
              <a:ext uri="{FF2B5EF4-FFF2-40B4-BE49-F238E27FC236}">
                <a16:creationId xmlns:a16="http://schemas.microsoft.com/office/drawing/2014/main" id="{B484BBFC-138D-5231-9901-34AFA1B6FD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84" t="24289" r="20420" b="22881"/>
          <a:stretch/>
        </p:blipFill>
        <p:spPr>
          <a:xfrm>
            <a:off x="7453448" y="2888044"/>
            <a:ext cx="4192593" cy="3691781"/>
          </a:xfrm>
          <a:prstGeom prst="rect">
            <a:avLst/>
          </a:prstGeom>
        </p:spPr>
      </p:pic>
      <p:sp>
        <p:nvSpPr>
          <p:cNvPr id="6" name="Rectangle 5">
            <a:extLst>
              <a:ext uri="{FF2B5EF4-FFF2-40B4-BE49-F238E27FC236}">
                <a16:creationId xmlns:a16="http://schemas.microsoft.com/office/drawing/2014/main" id="{EEA18105-2546-E4CD-74BC-18DE56F0918B}"/>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8" name="Image 7">
            <a:extLst>
              <a:ext uri="{FF2B5EF4-FFF2-40B4-BE49-F238E27FC236}">
                <a16:creationId xmlns:a16="http://schemas.microsoft.com/office/drawing/2014/main" id="{F851E4C6-5767-7495-F811-B611521F391E}"/>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952594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1917713-B50F-3BCC-471D-401444DBCCB9}"/>
              </a:ext>
            </a:extLst>
          </p:cNvPr>
          <p:cNvPicPr>
            <a:picLocks noChangeAspect="1"/>
          </p:cNvPicPr>
          <p:nvPr/>
        </p:nvPicPr>
        <p:blipFill>
          <a:blip r:embed="rId3"/>
          <a:stretch>
            <a:fillRect/>
          </a:stretch>
        </p:blipFill>
        <p:spPr>
          <a:xfrm>
            <a:off x="2314052"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Drinking and driving</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677372" y="3058251"/>
            <a:ext cx="6835140" cy="1773733"/>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cs typeface="Calibri"/>
              </a:rPr>
              <a:t>Drinking and driving is a crime.</a:t>
            </a:r>
          </a:p>
          <a:p>
            <a:pPr marL="0" indent="0" algn="ctr">
              <a:lnSpc>
                <a:spcPct val="120000"/>
              </a:lnSpc>
              <a:spcBef>
                <a:spcPts val="1400"/>
              </a:spcBef>
              <a:buNone/>
            </a:pPr>
            <a:r>
              <a:rPr lang="en-CA" sz="2400" noProof="0">
                <a:solidFill>
                  <a:srgbClr val="333F48"/>
                </a:solidFill>
                <a:latin typeface="Arial"/>
              </a:rPr>
              <a:t>Sometimes, the police or child protection services might get involved.</a:t>
            </a:r>
          </a:p>
          <a:p>
            <a:pPr marL="0" indent="0" algn="ctr">
              <a:buNone/>
            </a:pPr>
            <a:endParaRPr lang="en-CA" sz="1600" noProof="0"/>
          </a:p>
        </p:txBody>
      </p:sp>
      <p:pic>
        <p:nvPicPr>
          <p:cNvPr id="7" name="Image 6">
            <a:extLst>
              <a:ext uri="{FF2B5EF4-FFF2-40B4-BE49-F238E27FC236}">
                <a16:creationId xmlns:a16="http://schemas.microsoft.com/office/drawing/2014/main" id="{90402B69-9D72-C659-401F-7D59A1A0F68C}"/>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930042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5FE4B8AD-D469-B84B-78C9-8793944CB21D}"/>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61432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D0AA975B-0C94-5EC5-3959-D013BA52EE67}"/>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4250934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97809" y="1968701"/>
            <a:ext cx="5010283" cy="1672973"/>
          </a:xfrm>
        </p:spPr>
        <p:txBody>
          <a:bodyPr vert="horz" lIns="91440" tIns="45720" rIns="91440" bIns="45720" rtlCol="0" anchor="b">
            <a:noAutofit/>
          </a:bodyPr>
          <a:lstStyle/>
          <a:p>
            <a:r>
              <a:rPr lang="en-CA" sz="9600" b="1" noProof="0">
                <a:solidFill>
                  <a:srgbClr val="F6891F"/>
                </a:solidFill>
                <a:latin typeface="Arial"/>
                <a:cs typeface="Arial"/>
              </a:rPr>
              <a:t>Using</a:t>
            </a:r>
          </a:p>
        </p:txBody>
      </p:sp>
      <p:sp>
        <p:nvSpPr>
          <p:cNvPr id="17" name="ZoneTexte 16">
            <a:extLst>
              <a:ext uri="{FF2B5EF4-FFF2-40B4-BE49-F238E27FC236}">
                <a16:creationId xmlns:a16="http://schemas.microsoft.com/office/drawing/2014/main" id="{14AB3BFF-8765-4D67-6845-AD07DEEB91CE}"/>
              </a:ext>
            </a:extLst>
          </p:cNvPr>
          <p:cNvSpPr txBox="1"/>
          <p:nvPr/>
        </p:nvSpPr>
        <p:spPr>
          <a:xfrm>
            <a:off x="2609197" y="3523634"/>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weed</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4"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7" name="Image 6">
            <a:extLst>
              <a:ext uri="{FF2B5EF4-FFF2-40B4-BE49-F238E27FC236}">
                <a16:creationId xmlns:a16="http://schemas.microsoft.com/office/drawing/2014/main" id="{7B6C3492-EF6E-FE30-C82D-17F388F1D1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02"/>
          <a:stretch/>
        </p:blipFill>
        <p:spPr>
          <a:xfrm>
            <a:off x="6096000" y="-449451"/>
            <a:ext cx="5698870" cy="6858000"/>
          </a:xfrm>
          <a:prstGeom prst="rect">
            <a:avLst/>
          </a:prstGeom>
        </p:spPr>
      </p:pic>
      <p:pic>
        <p:nvPicPr>
          <p:cNvPr id="5" name="Image 4">
            <a:extLst>
              <a:ext uri="{FF2B5EF4-FFF2-40B4-BE49-F238E27FC236}">
                <a16:creationId xmlns:a16="http://schemas.microsoft.com/office/drawing/2014/main" id="{5DF816C9-1196-913E-BBE7-659DB9D0AF7A}"/>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EA9CA41A-2EE2-12CA-D68C-B032A8E1F1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152F6B6A-5006-72BA-52C2-4CC19B6ED743}"/>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FBD8FEA1-A1AD-6F95-493A-11242B58A0A9}"/>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1163809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5F0C933A-E80A-F654-EF06-1A324CE245FF}"/>
              </a:ext>
            </a:extLst>
          </p:cNvPr>
          <p:cNvPicPr>
            <a:picLocks noChangeAspect="1"/>
          </p:cNvPicPr>
          <p:nvPr/>
        </p:nvPicPr>
        <p:blipFill>
          <a:blip r:embed="rId3">
            <a:alphaModFix amt="12000"/>
          </a:blip>
          <a:stretch>
            <a:fillRect/>
          </a:stretch>
        </p:blipFill>
        <p:spPr>
          <a:xfrm>
            <a:off x="727138" y="1867199"/>
            <a:ext cx="7589815" cy="3262740"/>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Amelia’s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488207" y="2015067"/>
            <a:ext cx="6369434" cy="29227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14. </a:t>
            </a:r>
            <a:endParaRPr lang="en-CA" sz="2400" noProof="0">
              <a:solidFill>
                <a:srgbClr val="000000"/>
              </a:solidFill>
              <a:latin typeface="Arial" panose="020B0604020202020204" pitchFamily="34" charset="0"/>
              <a:ea typeface="Calibri" panose="020F0502020204030204"/>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hang out with my friends in an abandoned shack in town.</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Sometimes my friends have weed.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don’t always want to smoke weed.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feel pressure to smoke weed to fit in.</a:t>
            </a:r>
            <a:endParaRPr lang="en-CA" sz="2400" noProof="0">
              <a:latin typeface="Arial" panose="020B0604020202020204" pitchFamily="34" charset="0"/>
              <a:ea typeface="Calibri"/>
              <a:cs typeface="Arial" panose="020B0604020202020204" pitchFamily="34" charset="0"/>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Using weed</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pic>
        <p:nvPicPr>
          <p:cNvPr id="4" name="Image 3">
            <a:extLst>
              <a:ext uri="{FF2B5EF4-FFF2-40B4-BE49-F238E27FC236}">
                <a16:creationId xmlns:a16="http://schemas.microsoft.com/office/drawing/2014/main" id="{6BFA48C3-D492-BEFB-40B5-F1FD66C88B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46" t="16595" r="8050" b="11265"/>
          <a:stretch/>
        </p:blipFill>
        <p:spPr>
          <a:xfrm>
            <a:off x="7711470" y="2638820"/>
            <a:ext cx="3881262" cy="3562160"/>
          </a:xfrm>
          <a:prstGeom prst="rect">
            <a:avLst/>
          </a:prstGeom>
        </p:spPr>
      </p:pic>
      <p:sp>
        <p:nvSpPr>
          <p:cNvPr id="6" name="Rectangle 5">
            <a:extLst>
              <a:ext uri="{FF2B5EF4-FFF2-40B4-BE49-F238E27FC236}">
                <a16:creationId xmlns:a16="http://schemas.microsoft.com/office/drawing/2014/main" id="{E24E65FD-EBE3-C0E9-CCD4-1DAB5543E4B7}"/>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8" name="Image 7">
            <a:extLst>
              <a:ext uri="{FF2B5EF4-FFF2-40B4-BE49-F238E27FC236}">
                <a16:creationId xmlns:a16="http://schemas.microsoft.com/office/drawing/2014/main" id="{1C91CC81-2E02-3BD8-888A-9AF9F7FB5556}"/>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560628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910E7CE-D70E-11C7-8F04-CC2AC59F7736}"/>
              </a:ext>
            </a:extLst>
          </p:cNvPr>
          <p:cNvPicPr>
            <a:picLocks noChangeAspect="1"/>
          </p:cNvPicPr>
          <p:nvPr/>
        </p:nvPicPr>
        <p:blipFill>
          <a:blip r:embed="rId3"/>
          <a:stretch>
            <a:fillRect/>
          </a:stretch>
        </p:blipFill>
        <p:spPr>
          <a:xfrm>
            <a:off x="2231609" y="2525714"/>
            <a:ext cx="7726665"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Using weed</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374477" y="3273736"/>
            <a:ext cx="7440930" cy="1238191"/>
          </a:xfrm>
        </p:spPr>
        <p:txBody>
          <a:bodyPr vert="horz" lIns="91440" tIns="45720" rIns="91440" bIns="45720" rtlCol="0" anchor="t">
            <a:normAutofit/>
          </a:bodyPr>
          <a:lstStyle/>
          <a:p>
            <a:pPr marL="0" indent="0" algn="ctr">
              <a:lnSpc>
                <a:spcPct val="120000"/>
              </a:lnSpc>
              <a:spcBef>
                <a:spcPts val="1400"/>
              </a:spcBef>
              <a:buNone/>
            </a:pPr>
            <a:r>
              <a:rPr lang="en-CA" sz="2400" noProof="0">
                <a:solidFill>
                  <a:srgbClr val="333F48"/>
                </a:solidFill>
                <a:latin typeface="Arial"/>
                <a:cs typeface="Calibri"/>
              </a:rPr>
              <a:t>Amelia and her friends are too young to have weed. </a:t>
            </a:r>
          </a:p>
          <a:p>
            <a:pPr marL="0" indent="0" algn="ctr">
              <a:lnSpc>
                <a:spcPct val="120000"/>
              </a:lnSpc>
              <a:spcBef>
                <a:spcPts val="1400"/>
              </a:spcBef>
              <a:buNone/>
            </a:pPr>
            <a:r>
              <a:rPr lang="en-CA" sz="2400" noProof="0">
                <a:solidFill>
                  <a:srgbClr val="333F48"/>
                </a:solidFill>
                <a:latin typeface="Arial"/>
                <a:cs typeface="Calibri"/>
              </a:rPr>
              <a:t>People who are 21 or older can have weed.</a:t>
            </a:r>
            <a:endParaRPr lang="en-CA" sz="2400" noProof="0">
              <a:solidFill>
                <a:srgbClr val="333F48"/>
              </a:solidFill>
              <a:latin typeface="Arial"/>
            </a:endParaRPr>
          </a:p>
          <a:p>
            <a:pPr marL="0" indent="0" algn="ctr">
              <a:buNone/>
            </a:pPr>
            <a:endParaRPr lang="en-CA" sz="1600" noProof="0"/>
          </a:p>
        </p:txBody>
      </p:sp>
      <p:pic>
        <p:nvPicPr>
          <p:cNvPr id="8" name="Image 7">
            <a:extLst>
              <a:ext uri="{FF2B5EF4-FFF2-40B4-BE49-F238E27FC236}">
                <a16:creationId xmlns:a16="http://schemas.microsoft.com/office/drawing/2014/main" id="{43A43DD5-E2A6-B959-0864-60628B2A8236}"/>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804257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0DDB173C-866A-F94B-0CAC-B94ED5E86056}"/>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181666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536877"/>
            <a:ext cx="6170797" cy="1672973"/>
          </a:xfrm>
        </p:spPr>
        <p:txBody>
          <a:bodyPr vert="horz" lIns="91440" tIns="45720" rIns="91440" bIns="45720" rtlCol="0" anchor="b">
            <a:noAutofit/>
          </a:bodyPr>
          <a:lstStyle/>
          <a:p>
            <a:r>
              <a:rPr lang="en-CA" sz="9600" b="1" noProof="0">
                <a:solidFill>
                  <a:srgbClr val="F6891F"/>
                </a:solidFill>
                <a:latin typeface="Arial"/>
                <a:cs typeface="Arial"/>
              </a:rPr>
              <a:t>Choosing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2018081" y="1990655"/>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Where to live after</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91262" y="2452511"/>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parents</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4"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1491536" y="3375213"/>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separate</a:t>
            </a:r>
            <a:endParaRPr lang="en-CA" noProof="0">
              <a:solidFill>
                <a:srgbClr val="F6891F"/>
              </a:solidFill>
            </a:endParaRPr>
          </a:p>
        </p:txBody>
      </p:sp>
      <p:pic>
        <p:nvPicPr>
          <p:cNvPr id="5" name="Image 4">
            <a:extLst>
              <a:ext uri="{FF2B5EF4-FFF2-40B4-BE49-F238E27FC236}">
                <a16:creationId xmlns:a16="http://schemas.microsoft.com/office/drawing/2014/main" id="{B9227025-B766-2E63-43FF-8D53DA150F8D}"/>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7" name="Image 6">
            <a:extLst>
              <a:ext uri="{FF2B5EF4-FFF2-40B4-BE49-F238E27FC236}">
                <a16:creationId xmlns:a16="http://schemas.microsoft.com/office/drawing/2014/main" id="{3345DD44-528B-365F-7717-9CFB64A75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13" name="Image 12">
            <a:extLst>
              <a:ext uri="{FF2B5EF4-FFF2-40B4-BE49-F238E27FC236}">
                <a16:creationId xmlns:a16="http://schemas.microsoft.com/office/drawing/2014/main" id="{C0FD73F4-997F-AF0A-6317-2E78A35CE1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4567" y="146520"/>
            <a:ext cx="6579824" cy="6579824"/>
          </a:xfrm>
          <a:prstGeom prst="rect">
            <a:avLst/>
          </a:prstGeom>
        </p:spPr>
      </p:pic>
      <p:pic>
        <p:nvPicPr>
          <p:cNvPr id="6" name="Image 5">
            <a:extLst>
              <a:ext uri="{FF2B5EF4-FFF2-40B4-BE49-F238E27FC236}">
                <a16:creationId xmlns:a16="http://schemas.microsoft.com/office/drawing/2014/main" id="{8D3299A1-4410-DDB7-5AA0-240E34781F02}"/>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E9AD494E-59DA-9D36-D6EF-75D5B06F35AC}"/>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434822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9E3DC4DD-00B0-0DFC-7B80-3CEB7219DF9D}"/>
              </a:ext>
            </a:extLst>
          </p:cNvPr>
          <p:cNvPicPr>
            <a:picLocks noChangeAspect="1"/>
          </p:cNvPicPr>
          <p:nvPr/>
        </p:nvPicPr>
        <p:blipFill>
          <a:blip r:embed="rId3">
            <a:alphaModFix amt="12000"/>
          </a:blip>
          <a:stretch>
            <a:fillRect/>
          </a:stretch>
        </p:blipFill>
        <p:spPr>
          <a:xfrm>
            <a:off x="727138" y="2156336"/>
            <a:ext cx="6851533" cy="2686598"/>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Walter’s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316865" y="2490921"/>
            <a:ext cx="5672077" cy="20949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panose="020B0604020202020204" pitchFamily="34" charset="0"/>
                <a:ea typeface="+mn-lt"/>
                <a:cs typeface="Arial" panose="020B0604020202020204" pitchFamily="34" charset="0"/>
              </a:rPr>
              <a:t>I am 12. </a:t>
            </a:r>
            <a:endParaRPr lang="en-CA" sz="2400" noProof="0">
              <a:solidFill>
                <a:srgbClr val="000000"/>
              </a:solidFill>
              <a:latin typeface="Arial" panose="020B0604020202020204" pitchFamily="34" charset="0"/>
              <a:ea typeface="+mn-lt"/>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ea typeface="+mn-lt"/>
                <a:cs typeface="Arial" panose="020B0604020202020204" pitchFamily="34" charset="0"/>
              </a:rPr>
              <a:t>My parents are separating. </a:t>
            </a:r>
            <a:endParaRPr lang="en-CA" sz="2400" noProof="0">
              <a:solidFill>
                <a:srgbClr val="000000"/>
              </a:solidFill>
              <a:latin typeface="Arial" panose="020B0604020202020204" pitchFamily="34" charset="0"/>
              <a:ea typeface="+mn-lt"/>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ea typeface="+mn-lt"/>
                <a:cs typeface="Arial" panose="020B0604020202020204" pitchFamily="34" charset="0"/>
              </a:rPr>
              <a:t>My parents will live in different houses. </a:t>
            </a:r>
            <a:endParaRPr lang="en-CA" sz="2400" noProof="0">
              <a:solidFill>
                <a:srgbClr val="000000"/>
              </a:solidFill>
              <a:latin typeface="Arial" panose="020B0604020202020204" pitchFamily="34" charset="0"/>
              <a:ea typeface="+mn-lt"/>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ea typeface="+mn-lt"/>
                <a:cs typeface="Arial" panose="020B0604020202020204" pitchFamily="34" charset="0"/>
              </a:rPr>
              <a:t>I want to live with both of my parents.</a:t>
            </a:r>
            <a:endParaRPr lang="en-CA" sz="2400" noProof="0">
              <a:latin typeface="Arial" panose="020B0604020202020204" pitchFamily="34" charset="0"/>
              <a:ea typeface="Calibri"/>
              <a:cs typeface="Arial" panose="020B0604020202020204" pitchFamily="34" charset="0"/>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82228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Choosing where to live after parents separate</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sp>
        <p:nvSpPr>
          <p:cNvPr id="6" name="Rectangle 5">
            <a:extLst>
              <a:ext uri="{FF2B5EF4-FFF2-40B4-BE49-F238E27FC236}">
                <a16:creationId xmlns:a16="http://schemas.microsoft.com/office/drawing/2014/main" id="{E271DA0B-5459-7755-0DBD-D50B87658B45}"/>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 name="Image 3">
            <a:extLst>
              <a:ext uri="{FF2B5EF4-FFF2-40B4-BE49-F238E27FC236}">
                <a16:creationId xmlns:a16="http://schemas.microsoft.com/office/drawing/2014/main" id="{3D8620F0-E16F-BFFA-FA80-B5738A159363}"/>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0" name="Image 9">
            <a:extLst>
              <a:ext uri="{FF2B5EF4-FFF2-40B4-BE49-F238E27FC236}">
                <a16:creationId xmlns:a16="http://schemas.microsoft.com/office/drawing/2014/main" id="{0B78C967-2299-7F01-95A0-A4987CE94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69" y="1806091"/>
            <a:ext cx="5261184" cy="5261184"/>
          </a:xfrm>
          <a:prstGeom prst="rect">
            <a:avLst/>
          </a:prstGeom>
        </p:spPr>
      </p:pic>
    </p:spTree>
    <p:extLst>
      <p:ext uri="{BB962C8B-B14F-4D97-AF65-F5344CB8AC3E}">
        <p14:creationId xmlns:p14="http://schemas.microsoft.com/office/powerpoint/2010/main" val="1607102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ABB039A-597B-0CE4-2828-FDADDBC170A6}"/>
              </a:ext>
            </a:extLst>
          </p:cNvPr>
          <p:cNvPicPr>
            <a:picLocks noChangeAspect="1"/>
          </p:cNvPicPr>
          <p:nvPr/>
        </p:nvPicPr>
        <p:blipFill>
          <a:blip r:embed="rId3"/>
          <a:stretch>
            <a:fillRect/>
          </a:stretch>
        </p:blipFill>
        <p:spPr>
          <a:xfrm>
            <a:off x="2314052" y="2417736"/>
            <a:ext cx="7561780" cy="2944678"/>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8731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Choosing where to live after parents separate</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873882" y="2746658"/>
            <a:ext cx="6442119" cy="2292348"/>
          </a:xfrm>
        </p:spPr>
        <p:txBody>
          <a:bodyPr vert="horz" lIns="91440" tIns="45720" rIns="91440" bIns="45720" rtlCol="0" anchor="t">
            <a:normAutofit/>
          </a:bodyPr>
          <a:lstStyle/>
          <a:p>
            <a:pPr marL="0" indent="0" algn="ctr">
              <a:lnSpc>
                <a:spcPct val="120000"/>
              </a:lnSpc>
              <a:spcBef>
                <a:spcPts val="1400"/>
              </a:spcBef>
              <a:buNone/>
            </a:pPr>
            <a:r>
              <a:rPr lang="en-CA" sz="2400" noProof="0">
                <a:solidFill>
                  <a:srgbClr val="333F48"/>
                </a:solidFill>
                <a:latin typeface="Arial"/>
                <a:cs typeface="Calibri"/>
              </a:rPr>
              <a:t>Walter can say who he wants to live with. </a:t>
            </a:r>
          </a:p>
          <a:p>
            <a:pPr marL="0" indent="0" algn="ctr">
              <a:lnSpc>
                <a:spcPct val="120000"/>
              </a:lnSpc>
              <a:spcBef>
                <a:spcPts val="1400"/>
              </a:spcBef>
              <a:buNone/>
            </a:pPr>
            <a:r>
              <a:rPr lang="en-CA" sz="2400" noProof="0">
                <a:solidFill>
                  <a:srgbClr val="333F48"/>
                </a:solidFill>
                <a:latin typeface="Arial"/>
                <a:cs typeface="Calibri"/>
              </a:rPr>
              <a:t>His parents or a judge must keep what he says in mind.</a:t>
            </a:r>
          </a:p>
          <a:p>
            <a:pPr marL="0" indent="0" algn="ctr">
              <a:lnSpc>
                <a:spcPct val="120000"/>
              </a:lnSpc>
              <a:spcBef>
                <a:spcPts val="1400"/>
              </a:spcBef>
              <a:buNone/>
            </a:pPr>
            <a:r>
              <a:rPr lang="en-CA" sz="2400" noProof="0">
                <a:solidFill>
                  <a:srgbClr val="333F48"/>
                </a:solidFill>
                <a:latin typeface="Arial"/>
                <a:cs typeface="Calibri"/>
              </a:rPr>
              <a:t>His parents or a judge will decide what’s best.</a:t>
            </a:r>
            <a:endParaRPr lang="en-CA" sz="2400" noProof="0">
              <a:solidFill>
                <a:srgbClr val="333F48"/>
              </a:solidFill>
              <a:latin typeface="Arial"/>
            </a:endParaRPr>
          </a:p>
          <a:p>
            <a:pPr marL="0" indent="0" algn="ctr">
              <a:lnSpc>
                <a:spcPct val="120000"/>
              </a:lnSpc>
              <a:spcBef>
                <a:spcPts val="1400"/>
              </a:spcBef>
              <a:buNone/>
            </a:pPr>
            <a:endParaRPr lang="en-CA" sz="1600" noProof="0"/>
          </a:p>
        </p:txBody>
      </p:sp>
      <p:pic>
        <p:nvPicPr>
          <p:cNvPr id="8" name="Image 7">
            <a:extLst>
              <a:ext uri="{FF2B5EF4-FFF2-40B4-BE49-F238E27FC236}">
                <a16:creationId xmlns:a16="http://schemas.microsoft.com/office/drawing/2014/main" id="{25C844D1-8316-594C-FA98-0433BBA5C5ED}"/>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536184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F9C2F014-A776-9DCC-1942-CB7910C5CB60}"/>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179202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E3FFBE1-43CD-F589-66CF-7692C9B13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75" t="21994" r="25087" b="16031"/>
          <a:stretch/>
        </p:blipFill>
        <p:spPr>
          <a:xfrm>
            <a:off x="6603034" y="396074"/>
            <a:ext cx="5506582" cy="6223274"/>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536877"/>
            <a:ext cx="6170797" cy="1672973"/>
          </a:xfrm>
        </p:spPr>
        <p:txBody>
          <a:bodyPr vert="horz" lIns="91440" tIns="45720" rIns="91440" bIns="45720" rtlCol="0" anchor="b">
            <a:noAutofit/>
          </a:bodyPr>
          <a:lstStyle/>
          <a:p>
            <a:r>
              <a:rPr lang="en-CA" sz="9600" b="1" noProof="0">
                <a:solidFill>
                  <a:srgbClr val="F6891F"/>
                </a:solidFill>
                <a:latin typeface="Arial"/>
                <a:cs typeface="Arial"/>
              </a:rPr>
              <a:t>Parents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2018081" y="1990655"/>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using</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396651" y="2408578"/>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physical</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959762" y="3395183"/>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punishment</a:t>
            </a:r>
            <a:endParaRPr lang="en-CA" noProof="0">
              <a:solidFill>
                <a:srgbClr val="F6891F"/>
              </a:solidFill>
            </a:endParaRPr>
          </a:p>
        </p:txBody>
      </p:sp>
      <p:pic>
        <p:nvPicPr>
          <p:cNvPr id="5" name="Image 4">
            <a:extLst>
              <a:ext uri="{FF2B5EF4-FFF2-40B4-BE49-F238E27FC236}">
                <a16:creationId xmlns:a16="http://schemas.microsoft.com/office/drawing/2014/main" id="{65C949A2-2F53-C623-8528-3B5B24368ED6}"/>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D2CE75C1-05C4-E3B9-B93B-0FA1A5040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6" name="Image 5">
            <a:extLst>
              <a:ext uri="{FF2B5EF4-FFF2-40B4-BE49-F238E27FC236}">
                <a16:creationId xmlns:a16="http://schemas.microsoft.com/office/drawing/2014/main" id="{E457E228-C1F7-1203-5F31-F0CA3F175EAE}"/>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78B7DC28-1E19-272A-3FB3-CBE532A90A42}"/>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183641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B1BC1635-C4B1-123E-5233-166B6C4FAAFC}"/>
              </a:ext>
            </a:extLst>
          </p:cNvPr>
          <p:cNvPicPr>
            <a:picLocks noChangeAspect="1"/>
          </p:cNvPicPr>
          <p:nvPr/>
        </p:nvPicPr>
        <p:blipFill>
          <a:blip r:embed="rId3">
            <a:alphaModFix amt="12000"/>
          </a:blip>
          <a:stretch>
            <a:fillRect/>
          </a:stretch>
        </p:blipFill>
        <p:spPr>
          <a:xfrm>
            <a:off x="540886" y="2014206"/>
            <a:ext cx="9248965" cy="2828728"/>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a:t>
            </a:r>
            <a:r>
              <a:rPr lang="en-CA" b="1" noProof="0" err="1">
                <a:solidFill>
                  <a:srgbClr val="333F48"/>
                </a:solidFill>
                <a:latin typeface="Arial"/>
                <a:cs typeface="Arial"/>
              </a:rPr>
              <a:t>Adamie’s</a:t>
            </a:r>
            <a:r>
              <a:rPr lang="en-CA" b="1" noProof="0">
                <a:solidFill>
                  <a:srgbClr val="333F48"/>
                </a:solidFill>
                <a:latin typeface="Arial"/>
                <a:cs typeface="Arial"/>
              </a:rPr>
              <a:t>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078073" y="2169884"/>
            <a:ext cx="9100457" cy="26730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13. </a:t>
            </a:r>
            <a:endParaRPr lang="en-CA" sz="2400" noProof="0">
              <a:solidFill>
                <a:srgbClr val="000000"/>
              </a:solidFill>
              <a:latin typeface="Arial" panose="020B0604020202020204" pitchFamily="34" charset="0"/>
              <a:ea typeface="Calibri" panose="020F0502020204030204"/>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got in a fight with my mom.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didn’t want to listen to her because she had been drinking.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My mom got angry and slapped me in the face.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feel hurt, scared and angry.</a:t>
            </a:r>
            <a:endParaRPr lang="en-CA" sz="2400" noProof="0">
              <a:latin typeface="Arial" panose="020B0604020202020204" pitchFamily="34" charset="0"/>
              <a:ea typeface="Calibri"/>
              <a:cs typeface="Arial" panose="020B0604020202020204" pitchFamily="34" charset="0"/>
            </a:endParaRPr>
          </a:p>
          <a:p>
            <a:pPr marL="0" indent="0">
              <a:lnSpc>
                <a:spcPct val="100000"/>
              </a:lnSpc>
              <a:buNone/>
            </a:pPr>
            <a:endParaRPr lang="en-CA" sz="2400" noProof="0">
              <a:solidFill>
                <a:srgbClr val="333F48"/>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82228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Parents using physical punishment</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pic>
        <p:nvPicPr>
          <p:cNvPr id="4" name="Image 3">
            <a:extLst>
              <a:ext uri="{FF2B5EF4-FFF2-40B4-BE49-F238E27FC236}">
                <a16:creationId xmlns:a16="http://schemas.microsoft.com/office/drawing/2014/main" id="{7158ECF2-1D3F-7FE8-4865-5F0A4EFD8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54" t="26956" r="34006" b="22129"/>
          <a:stretch/>
        </p:blipFill>
        <p:spPr>
          <a:xfrm>
            <a:off x="8605484" y="2710438"/>
            <a:ext cx="3082833" cy="3778541"/>
          </a:xfrm>
          <a:prstGeom prst="rect">
            <a:avLst/>
          </a:prstGeom>
        </p:spPr>
      </p:pic>
      <p:sp>
        <p:nvSpPr>
          <p:cNvPr id="6" name="Rectangle 5">
            <a:extLst>
              <a:ext uri="{FF2B5EF4-FFF2-40B4-BE49-F238E27FC236}">
                <a16:creationId xmlns:a16="http://schemas.microsoft.com/office/drawing/2014/main" id="{B5A76834-8754-B9E6-AC84-D23B90DDAB5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8" name="Image 7">
            <a:extLst>
              <a:ext uri="{FF2B5EF4-FFF2-40B4-BE49-F238E27FC236}">
                <a16:creationId xmlns:a16="http://schemas.microsoft.com/office/drawing/2014/main" id="{B6A41CA3-E2C6-7E8E-B637-0E1837D8671F}"/>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87275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756027"/>
            <a:ext cx="5010283" cy="1672973"/>
          </a:xfrm>
        </p:spPr>
        <p:txBody>
          <a:bodyPr vert="horz" lIns="91440" tIns="45720" rIns="91440" bIns="45720" rtlCol="0" anchor="b">
            <a:noAutofit/>
          </a:bodyPr>
          <a:lstStyle/>
          <a:p>
            <a:r>
              <a:rPr lang="en-CA" sz="9600" b="1" noProof="0">
                <a:solidFill>
                  <a:srgbClr val="F6891F"/>
                </a:solidFill>
                <a:latin typeface="Arial"/>
                <a:cs typeface="Arial"/>
              </a:rPr>
              <a:t>Hunting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and</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91262" y="3671661"/>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fishing</a:t>
            </a:r>
            <a:r>
              <a:rPr lang="en-CA" sz="8000" noProof="0">
                <a:solidFill>
                  <a:srgbClr val="F6891F"/>
                </a:solidFill>
                <a:latin typeface="Arial"/>
                <a:cs typeface="Arial"/>
              </a:rPr>
              <a:t>​</a:t>
            </a:r>
            <a:endParaRPr lang="en-CA" noProof="0">
              <a:solidFill>
                <a:srgbClr val="F6891F"/>
              </a:solidFill>
            </a:endParaRPr>
          </a:p>
        </p:txBody>
      </p:sp>
      <p:pic>
        <p:nvPicPr>
          <p:cNvPr id="4" name="Image 3">
            <a:hlinkClick r:id="rId3" action="ppaction://hlinksldjump" highlightClick="1"/>
            <a:extLst>
              <a:ext uri="{FF2B5EF4-FFF2-40B4-BE49-F238E27FC236}">
                <a16:creationId xmlns:a16="http://schemas.microsoft.com/office/drawing/2014/main" id="{22A8E1E8-3421-5D0A-1A73-68A9E9E9F026}"/>
              </a:ext>
            </a:extLst>
          </p:cNvPr>
          <p:cNvPicPr>
            <a:picLocks noChangeAspect="1"/>
          </p:cNvPicPr>
          <p:nvPr/>
        </p:nvPicPr>
        <p:blipFill>
          <a:blip r:embed="rId4"/>
          <a:stretch>
            <a:fillRect/>
          </a:stretch>
        </p:blipFill>
        <p:spPr>
          <a:xfrm>
            <a:off x="2766398" y="4970444"/>
            <a:ext cx="1127601" cy="459266"/>
          </a:xfrm>
          <a:prstGeom prst="rect">
            <a:avLst/>
          </a:prstGeom>
        </p:spPr>
      </p:pic>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u="sng" noProof="0">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en-CA" u="sng"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u="sng"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u="sng" noProof="0">
              <a:solidFill>
                <a:srgbClr val="1BAACE"/>
              </a:solidFill>
            </a:endParaRPr>
          </a:p>
        </p:txBody>
      </p:sp>
      <p:pic>
        <p:nvPicPr>
          <p:cNvPr id="7" name="Image 6">
            <a:extLst>
              <a:ext uri="{FF2B5EF4-FFF2-40B4-BE49-F238E27FC236}">
                <a16:creationId xmlns:a16="http://schemas.microsoft.com/office/drawing/2014/main" id="{F4D12512-9375-21A4-877C-481486A05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343" y="453665"/>
            <a:ext cx="6807247" cy="5105435"/>
          </a:xfrm>
          <a:prstGeom prst="rect">
            <a:avLst/>
          </a:prstGeom>
        </p:spPr>
      </p:pic>
      <p:pic>
        <p:nvPicPr>
          <p:cNvPr id="3" name="Image 2">
            <a:extLst>
              <a:ext uri="{FF2B5EF4-FFF2-40B4-BE49-F238E27FC236}">
                <a16:creationId xmlns:a16="http://schemas.microsoft.com/office/drawing/2014/main" id="{EA11F715-1026-8195-581A-07C5A3393245}"/>
              </a:ext>
            </a:extLst>
          </p:cNvPr>
          <p:cNvPicPr>
            <a:picLocks noChangeAspect="1"/>
          </p:cNvPicPr>
          <p:nvPr/>
        </p:nvPicPr>
        <p:blipFill>
          <a:blip r:embed="rId7"/>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6CA587CB-4622-DB51-D291-D9F7930EE3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13" name="Image 12">
            <a:extLst>
              <a:ext uri="{FF2B5EF4-FFF2-40B4-BE49-F238E27FC236}">
                <a16:creationId xmlns:a16="http://schemas.microsoft.com/office/drawing/2014/main" id="{2DD2AFF3-B893-D718-1061-030FFAFC0F3D}"/>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1863271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6978C11-7577-58F2-B342-4EC18EB2C87D}"/>
              </a:ext>
            </a:extLst>
          </p:cNvPr>
          <p:cNvPicPr>
            <a:picLocks noChangeAspect="1"/>
          </p:cNvPicPr>
          <p:nvPr/>
        </p:nvPicPr>
        <p:blipFill>
          <a:blip r:embed="rId3"/>
          <a:stretch>
            <a:fillRect/>
          </a:stretch>
        </p:blipFill>
        <p:spPr>
          <a:xfrm>
            <a:off x="2314052"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8731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Parents using physical punishment</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217420" y="3691890"/>
            <a:ext cx="7818119" cy="445770"/>
          </a:xfrm>
        </p:spPr>
        <p:txBody>
          <a:bodyPr vert="horz" lIns="91440" tIns="45720" rIns="91440" bIns="45720" rtlCol="0" anchor="t">
            <a:normAutofit/>
          </a:bodyPr>
          <a:lstStyle/>
          <a:p>
            <a:pPr marL="0" indent="0" algn="ctr">
              <a:buNone/>
            </a:pPr>
            <a:r>
              <a:rPr lang="en-CA" sz="2400" noProof="0" err="1">
                <a:solidFill>
                  <a:srgbClr val="333F48"/>
                </a:solidFill>
                <a:latin typeface="Arial"/>
                <a:cs typeface="Calibri"/>
              </a:rPr>
              <a:t>Adamie’s</a:t>
            </a:r>
            <a:r>
              <a:rPr lang="en-CA" sz="2400" noProof="0">
                <a:solidFill>
                  <a:srgbClr val="333F48"/>
                </a:solidFill>
                <a:latin typeface="Arial"/>
                <a:cs typeface="Calibri"/>
              </a:rPr>
              <a:t> mom isn’t allowed to slap him in the face. </a:t>
            </a:r>
            <a:endParaRPr lang="en-CA" sz="2400" noProof="0">
              <a:solidFill>
                <a:srgbClr val="000000"/>
              </a:solidFill>
              <a:latin typeface="Arial"/>
              <a:cs typeface="Arial"/>
            </a:endParaRPr>
          </a:p>
        </p:txBody>
      </p:sp>
      <p:pic>
        <p:nvPicPr>
          <p:cNvPr id="8" name="Image 7">
            <a:extLst>
              <a:ext uri="{FF2B5EF4-FFF2-40B4-BE49-F238E27FC236}">
                <a16:creationId xmlns:a16="http://schemas.microsoft.com/office/drawing/2014/main" id="{6BCD6B36-D1BE-6466-1BCA-C0C75137BE80}"/>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404627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CC384772-4B08-081A-465B-48C754A136A9}"/>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828660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187312" y="1816607"/>
            <a:ext cx="6170797" cy="1365054"/>
          </a:xfrm>
        </p:spPr>
        <p:txBody>
          <a:bodyPr vert="horz" lIns="91440" tIns="45720" rIns="91440" bIns="45720" rtlCol="0" anchor="b">
            <a:noAutofit/>
          </a:bodyPr>
          <a:lstStyle/>
          <a:p>
            <a:r>
              <a:rPr lang="fr-CA" sz="9600" b="1">
                <a:solidFill>
                  <a:srgbClr val="F6891F"/>
                </a:solidFill>
                <a:latin typeface="Arial"/>
                <a:cs typeface="Arial"/>
              </a:rPr>
              <a:t>Child</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1354452" y="2877693"/>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a:solidFill>
                  <a:srgbClr val="F6891F"/>
                </a:solidFill>
                <a:latin typeface="Arial"/>
              </a:rPr>
              <a:t>protection</a:t>
            </a:r>
            <a:endParaRPr lang="fr-FR" sz="440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fr-FR">
                <a:solidFill>
                  <a:srgbClr val="F6891F"/>
                </a:solidFill>
                <a:hlinkClick r:id="rId3" action="ppaction://hlinksldjump">
                  <a:extLst>
                    <a:ext uri="{A12FA001-AC4F-418D-AE19-62706E023703}">
                      <ahyp:hlinkClr xmlns:ahyp="http://schemas.microsoft.com/office/drawing/2018/hyperlinkcolor" val="tx"/>
                    </a:ext>
                  </a:extLst>
                </a:hlinkClick>
              </a:rPr>
              <a:t>NEXT TOPIC</a:t>
            </a:r>
            <a:endParaRPr lang="fr-FR">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4" action="ppaction://hlinksldjump">
                  <a:extLst>
                    <a:ext uri="{A12FA001-AC4F-418D-AE19-62706E023703}">
                      <ahyp:hlinkClr xmlns:ahyp="http://schemas.microsoft.com/office/drawing/2018/hyperlinkcolor" val="tx"/>
                    </a:ext>
                  </a:extLst>
                </a:hlinkClick>
              </a:rPr>
              <a:t>PREVIOUS TOPIC</a:t>
            </a:r>
            <a:endParaRPr lang="fr-FR">
              <a:solidFill>
                <a:srgbClr val="1BAACE"/>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2147528" y="3262414"/>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a:solidFill>
                  <a:srgbClr val="F6891F"/>
                </a:solidFill>
                <a:latin typeface="Arial"/>
              </a:rPr>
              <a:t>services</a:t>
            </a:r>
            <a:endParaRPr lang="fr-FR">
              <a:solidFill>
                <a:srgbClr val="F6891F"/>
              </a:solidFill>
            </a:endParaRPr>
          </a:p>
        </p:txBody>
      </p:sp>
      <p:pic>
        <p:nvPicPr>
          <p:cNvPr id="9" name="Image 8">
            <a:extLst>
              <a:ext uri="{FF2B5EF4-FFF2-40B4-BE49-F238E27FC236}">
                <a16:creationId xmlns:a16="http://schemas.microsoft.com/office/drawing/2014/main" id="{E0DA3B44-A33B-7D98-450C-03389F5BF8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31"/>
          <a:stretch/>
        </p:blipFill>
        <p:spPr>
          <a:xfrm>
            <a:off x="6633275" y="538375"/>
            <a:ext cx="6005676" cy="5428962"/>
          </a:xfrm>
          <a:prstGeom prst="rect">
            <a:avLst/>
          </a:prstGeom>
        </p:spPr>
      </p:pic>
      <p:pic>
        <p:nvPicPr>
          <p:cNvPr id="5" name="Image 4">
            <a:extLst>
              <a:ext uri="{FF2B5EF4-FFF2-40B4-BE49-F238E27FC236}">
                <a16:creationId xmlns:a16="http://schemas.microsoft.com/office/drawing/2014/main" id="{D12864A7-C2E9-6FA5-1481-1BA26CAB0153}"/>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0761849E-188A-8FC1-0D1F-D8E08837C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6" name="Image 5">
            <a:extLst>
              <a:ext uri="{FF2B5EF4-FFF2-40B4-BE49-F238E27FC236}">
                <a16:creationId xmlns:a16="http://schemas.microsoft.com/office/drawing/2014/main" id="{2B4D4D5B-04F5-8B10-4D77-AE5A4794C3EF}"/>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2A670ADB-AE39-FA2E-1771-417C98AEF442}"/>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1296803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CB64736-8F84-3335-D731-EA178A9BFCEB}"/>
              </a:ext>
            </a:extLst>
          </p:cNvPr>
          <p:cNvPicPr>
            <a:picLocks noChangeAspect="1"/>
          </p:cNvPicPr>
          <p:nvPr/>
        </p:nvPicPr>
        <p:blipFill>
          <a:blip r:embed="rId3">
            <a:alphaModFix amt="12000"/>
          </a:blip>
          <a:stretch>
            <a:fillRect/>
          </a:stretch>
        </p:blipFill>
        <p:spPr>
          <a:xfrm>
            <a:off x="653538" y="2014206"/>
            <a:ext cx="7875757" cy="2464638"/>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Brian’s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078073" y="2220253"/>
            <a:ext cx="7160454" cy="20534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a:cs typeface="Calibri"/>
              </a:rPr>
              <a:t>I am 16. </a:t>
            </a:r>
            <a:endParaRPr lang="en-CA" sz="1600" noProof="0">
              <a:solidFill>
                <a:srgbClr val="000000"/>
              </a:solidFill>
              <a:latin typeface="Calibri" panose="020F0502020204030204"/>
              <a:ea typeface="Calibri" panose="020F0502020204030204"/>
              <a:cs typeface="Calibri"/>
            </a:endParaRPr>
          </a:p>
          <a:p>
            <a:pPr marL="0" indent="0">
              <a:lnSpc>
                <a:spcPct val="100000"/>
              </a:lnSpc>
              <a:spcBef>
                <a:spcPts val="1200"/>
              </a:spcBef>
              <a:buNone/>
            </a:pPr>
            <a:r>
              <a:rPr lang="en-CA" sz="2400" noProof="0">
                <a:solidFill>
                  <a:srgbClr val="333F48"/>
                </a:solidFill>
                <a:latin typeface="Arial"/>
                <a:cs typeface="Calibri"/>
              </a:rPr>
              <a:t>I feel angry and depressed. </a:t>
            </a:r>
            <a:endParaRPr lang="en-CA" sz="1600" noProof="0">
              <a:solidFill>
                <a:srgbClr val="000000"/>
              </a:solidFill>
              <a:latin typeface="Calibri" panose="020F0502020204030204"/>
              <a:ea typeface="Calibri"/>
              <a:cs typeface="Calibri"/>
            </a:endParaRPr>
          </a:p>
          <a:p>
            <a:pPr marL="0" indent="0">
              <a:lnSpc>
                <a:spcPct val="100000"/>
              </a:lnSpc>
              <a:spcBef>
                <a:spcPts val="1200"/>
              </a:spcBef>
              <a:buNone/>
            </a:pPr>
            <a:r>
              <a:rPr lang="en-CA" sz="2400" noProof="0">
                <a:solidFill>
                  <a:srgbClr val="333F48"/>
                </a:solidFill>
                <a:latin typeface="Arial"/>
                <a:cs typeface="Calibri"/>
              </a:rPr>
              <a:t>I yell at my parents when they try to talk to me. </a:t>
            </a:r>
            <a:endParaRPr lang="en-CA" sz="1600" noProof="0">
              <a:solidFill>
                <a:srgbClr val="000000"/>
              </a:solidFill>
              <a:latin typeface="Calibri" panose="020F0502020204030204"/>
              <a:ea typeface="Calibri"/>
              <a:cs typeface="Calibri"/>
            </a:endParaRPr>
          </a:p>
          <a:p>
            <a:pPr marL="0" indent="0">
              <a:lnSpc>
                <a:spcPct val="100000"/>
              </a:lnSpc>
              <a:spcBef>
                <a:spcPts val="1200"/>
              </a:spcBef>
              <a:buNone/>
            </a:pPr>
            <a:r>
              <a:rPr lang="en-CA" sz="2400" noProof="0">
                <a:solidFill>
                  <a:srgbClr val="333F48"/>
                </a:solidFill>
                <a:latin typeface="Arial"/>
                <a:cs typeface="Calibri"/>
              </a:rPr>
              <a:t>Sometimes, I run away from home for a while.</a:t>
            </a:r>
            <a:endParaRPr lang="en-CA" sz="1600" noProof="0">
              <a:ea typeface="Calibri"/>
              <a:cs typeface="Calibri"/>
            </a:endParaRPr>
          </a:p>
          <a:p>
            <a:pPr marL="0" indent="0">
              <a:lnSpc>
                <a:spcPct val="100000"/>
              </a:lnSpc>
              <a:spcBef>
                <a:spcPts val="1200"/>
              </a:spcBef>
              <a:buNone/>
            </a:pPr>
            <a:endParaRPr lang="en-CA" sz="2400" noProof="0">
              <a:solidFill>
                <a:srgbClr val="333F48"/>
              </a:solidFill>
              <a:latin typeface="Arial"/>
              <a:cs typeface="Calibri"/>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82228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Child protection services</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pic>
        <p:nvPicPr>
          <p:cNvPr id="4" name="Image 3">
            <a:extLst>
              <a:ext uri="{FF2B5EF4-FFF2-40B4-BE49-F238E27FC236}">
                <a16:creationId xmlns:a16="http://schemas.microsoft.com/office/drawing/2014/main" id="{276DD358-5FA4-2CC6-335C-3DFF0C3EFD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62" t="9686" r="22056"/>
          <a:stretch/>
        </p:blipFill>
        <p:spPr>
          <a:xfrm>
            <a:off x="8388382" y="2578818"/>
            <a:ext cx="3299935" cy="3800051"/>
          </a:xfrm>
          <a:prstGeom prst="rect">
            <a:avLst/>
          </a:prstGeom>
        </p:spPr>
      </p:pic>
      <p:sp>
        <p:nvSpPr>
          <p:cNvPr id="8" name="Rectangle 7">
            <a:extLst>
              <a:ext uri="{FF2B5EF4-FFF2-40B4-BE49-F238E27FC236}">
                <a16:creationId xmlns:a16="http://schemas.microsoft.com/office/drawing/2014/main" id="{ABB2F637-8B0D-30ED-1314-2E26BA1BBE6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Image 9">
            <a:extLst>
              <a:ext uri="{FF2B5EF4-FFF2-40B4-BE49-F238E27FC236}">
                <a16:creationId xmlns:a16="http://schemas.microsoft.com/office/drawing/2014/main" id="{EBB3B5D1-99D8-3805-D1FD-9CF45D7882C6}"/>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4139624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140EF43-A973-6D7D-C19B-62C1AAE3A7DF}"/>
              </a:ext>
            </a:extLst>
          </p:cNvPr>
          <p:cNvPicPr>
            <a:picLocks noChangeAspect="1"/>
          </p:cNvPicPr>
          <p:nvPr/>
        </p:nvPicPr>
        <p:blipFill>
          <a:blip r:embed="rId3"/>
          <a:stretch>
            <a:fillRect/>
          </a:stretch>
        </p:blipFill>
        <p:spPr>
          <a:xfrm>
            <a:off x="2314052"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8731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Child protection services</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3207491" y="2885175"/>
            <a:ext cx="5774902" cy="2015313"/>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cs typeface="Calibri"/>
              </a:rPr>
              <a:t>Brian and his parents can get help from the community. </a:t>
            </a:r>
          </a:p>
          <a:p>
            <a:pPr marL="0" indent="0" algn="ctr">
              <a:lnSpc>
                <a:spcPct val="120000"/>
              </a:lnSpc>
              <a:spcBef>
                <a:spcPts val="1400"/>
              </a:spcBef>
              <a:buNone/>
            </a:pPr>
            <a:r>
              <a:rPr lang="en-CA" sz="2400" noProof="0">
                <a:solidFill>
                  <a:srgbClr val="333F48"/>
                </a:solidFill>
                <a:latin typeface="Arial"/>
                <a:cs typeface="Calibri"/>
              </a:rPr>
              <a:t>Sometimes, child protection services might get involved.</a:t>
            </a:r>
            <a:endParaRPr lang="en-CA" sz="2400" noProof="0">
              <a:solidFill>
                <a:srgbClr val="000000"/>
              </a:solidFill>
              <a:latin typeface="Arial"/>
              <a:cs typeface="Arial"/>
            </a:endParaRPr>
          </a:p>
        </p:txBody>
      </p:sp>
      <p:pic>
        <p:nvPicPr>
          <p:cNvPr id="8" name="Image 7">
            <a:extLst>
              <a:ext uri="{FF2B5EF4-FFF2-40B4-BE49-F238E27FC236}">
                <a16:creationId xmlns:a16="http://schemas.microsoft.com/office/drawing/2014/main" id="{8FF54BB2-5650-EF90-445E-F93C4B8E729F}"/>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71601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6BC2356F-9502-8BF0-B639-DF2846F85A31}"/>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066967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7BBC0A7-6775-A3A2-77AC-662A2BB29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187" y="-28224"/>
            <a:ext cx="9801877" cy="6846536"/>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536877"/>
            <a:ext cx="6170797" cy="1672973"/>
          </a:xfrm>
        </p:spPr>
        <p:txBody>
          <a:bodyPr vert="horz" lIns="91440" tIns="45720" rIns="91440" bIns="45720" rtlCol="0" anchor="b">
            <a:noAutofit/>
          </a:bodyPr>
          <a:lstStyle/>
          <a:p>
            <a:r>
              <a:rPr lang="fr-CA" sz="9600" b="1">
                <a:solidFill>
                  <a:srgbClr val="F6891F"/>
                </a:solidFill>
                <a:latin typeface="Arial"/>
                <a:cs typeface="Arial"/>
              </a:rPr>
              <a:t>Age of</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1822118" y="2067790"/>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a:solidFill>
                  <a:srgbClr val="F6891F"/>
                </a:solidFill>
                <a:latin typeface="Arial"/>
              </a:rPr>
              <a:t>consent for</a:t>
            </a:r>
            <a:endParaRPr lang="fr-FR" sz="440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517545" y="2542419"/>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a:solidFill>
                  <a:srgbClr val="F6891F"/>
                </a:solidFill>
                <a:latin typeface="Arial"/>
              </a:rPr>
              <a:t>physical</a:t>
            </a:r>
            <a:endParaRPr lang="fr-FR">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fr-FR">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fr-FR">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fr-FR">
              <a:solidFill>
                <a:srgbClr val="1BAACE"/>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1685974" y="3576086"/>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a:solidFill>
                  <a:srgbClr val="F6891F"/>
                </a:solidFill>
                <a:latin typeface="Arial"/>
              </a:rPr>
              <a:t>intimacy</a:t>
            </a:r>
            <a:endParaRPr lang="fr-FR">
              <a:solidFill>
                <a:srgbClr val="F6891F"/>
              </a:solidFill>
            </a:endParaRPr>
          </a:p>
        </p:txBody>
      </p:sp>
      <p:pic>
        <p:nvPicPr>
          <p:cNvPr id="5" name="Image 4">
            <a:extLst>
              <a:ext uri="{FF2B5EF4-FFF2-40B4-BE49-F238E27FC236}">
                <a16:creationId xmlns:a16="http://schemas.microsoft.com/office/drawing/2014/main" id="{D4182290-E6F6-C0F1-C80F-F89B627B1521}"/>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7" name="Image 6">
            <a:extLst>
              <a:ext uri="{FF2B5EF4-FFF2-40B4-BE49-F238E27FC236}">
                <a16:creationId xmlns:a16="http://schemas.microsoft.com/office/drawing/2014/main" id="{57675D26-D15B-38D6-B912-9861A3759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6" name="Image 5">
            <a:extLst>
              <a:ext uri="{FF2B5EF4-FFF2-40B4-BE49-F238E27FC236}">
                <a16:creationId xmlns:a16="http://schemas.microsoft.com/office/drawing/2014/main" id="{69AFF620-4C57-3B5F-A333-AD7C9EA5A09C}"/>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4CBB5DBA-F097-B4D2-9203-309BB87F16B1}"/>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2496959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F4568A5-AC6C-1272-AF24-E95ABDC35E73}"/>
              </a:ext>
            </a:extLst>
          </p:cNvPr>
          <p:cNvPicPr>
            <a:picLocks noChangeAspect="1"/>
          </p:cNvPicPr>
          <p:nvPr/>
        </p:nvPicPr>
        <p:blipFill>
          <a:blip r:embed="rId3">
            <a:alphaModFix amt="12000"/>
          </a:blip>
          <a:stretch>
            <a:fillRect/>
          </a:stretch>
        </p:blipFill>
        <p:spPr>
          <a:xfrm>
            <a:off x="541957" y="2014205"/>
            <a:ext cx="8370767" cy="3828656"/>
          </a:xfrm>
          <a:prstGeom prst="rect">
            <a:avLst/>
          </a:prstGeom>
        </p:spPr>
      </p:pic>
      <p:pic>
        <p:nvPicPr>
          <p:cNvPr id="10" name="Image 9">
            <a:extLst>
              <a:ext uri="{FF2B5EF4-FFF2-40B4-BE49-F238E27FC236}">
                <a16:creationId xmlns:a16="http://schemas.microsoft.com/office/drawing/2014/main" id="{E9DC7816-256D-F981-BCD6-73BEB8E2A759}"/>
              </a:ext>
            </a:extLst>
          </p:cNvPr>
          <p:cNvPicPr>
            <a:picLocks noChangeAspect="1"/>
          </p:cNvPicPr>
          <p:nvPr/>
        </p:nvPicPr>
        <p:blipFill rotWithShape="1">
          <a:blip r:embed="rId4">
            <a:extLst>
              <a:ext uri="{28A0092B-C50C-407E-A947-70E740481C1C}">
                <a14:useLocalDpi xmlns:a14="http://schemas.microsoft.com/office/drawing/2010/main" val="0"/>
              </a:ext>
            </a:extLst>
          </a:blip>
          <a:srcRect l="31851" t="9517" r="24279" b="6916"/>
          <a:stretch/>
        </p:blipFill>
        <p:spPr>
          <a:xfrm>
            <a:off x="8536314" y="2573713"/>
            <a:ext cx="3082834" cy="4101815"/>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Angelina’s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036029" y="2124763"/>
            <a:ext cx="7476542" cy="36084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14. </a:t>
            </a:r>
            <a:endParaRPr lang="en-CA" sz="2400" noProof="0">
              <a:solidFill>
                <a:srgbClr val="000000"/>
              </a:solidFill>
              <a:latin typeface="Arial" panose="020B0604020202020204" pitchFamily="34" charset="0"/>
              <a:ea typeface="Calibri" panose="020F0502020204030204"/>
              <a:cs typeface="Arial" panose="020B0604020202020204" pitchFamily="34" charset="0"/>
            </a:endParaRPr>
          </a:p>
          <a:p>
            <a:pPr marL="0" indent="0">
              <a:lnSpc>
                <a:spcPct val="120000"/>
              </a:lnSpc>
              <a:spcBef>
                <a:spcPts val="1200"/>
              </a:spcBef>
              <a:buNone/>
            </a:pPr>
            <a:r>
              <a:rPr lang="en-CA" sz="2400" noProof="0">
                <a:solidFill>
                  <a:srgbClr val="333F48"/>
                </a:solidFill>
                <a:latin typeface="Arial" panose="020B0604020202020204" pitchFamily="34" charset="0"/>
                <a:cs typeface="Arial" panose="020B0604020202020204" pitchFamily="34" charset="0"/>
              </a:rPr>
              <a:t>My 15</a:t>
            </a:r>
            <a:r>
              <a:rPr lang="en-CA" sz="2400" baseline="30000" noProof="0">
                <a:solidFill>
                  <a:srgbClr val="333F48"/>
                </a:solidFill>
                <a:latin typeface="Arial" panose="020B0604020202020204" pitchFamily="34" charset="0"/>
                <a:cs typeface="Arial" panose="020B0604020202020204" pitchFamily="34" charset="0"/>
              </a:rPr>
              <a:t>th</a:t>
            </a:r>
            <a:r>
              <a:rPr lang="en-CA" sz="2400" noProof="0">
                <a:solidFill>
                  <a:srgbClr val="333F48"/>
                </a:solidFill>
                <a:latin typeface="Arial" panose="020B0604020202020204" pitchFamily="34" charset="0"/>
                <a:cs typeface="Arial" panose="020B0604020202020204" pitchFamily="34" charset="0"/>
              </a:rPr>
              <a:t> birthday is coming up.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2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going to hang out with some friends to celebrate.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20000"/>
              </a:lnSpc>
              <a:spcBef>
                <a:spcPts val="1200"/>
              </a:spcBef>
              <a:buNone/>
            </a:pPr>
            <a:r>
              <a:rPr lang="en-CA" sz="2400" noProof="0">
                <a:solidFill>
                  <a:srgbClr val="333F48"/>
                </a:solidFill>
                <a:latin typeface="Arial" panose="020B0604020202020204" pitchFamily="34" charset="0"/>
                <a:cs typeface="Arial" panose="020B0604020202020204" pitchFamily="34" charset="0"/>
              </a:rPr>
              <a:t>I hope that my brother’s friend, Douglas, will come.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20000"/>
              </a:lnSpc>
              <a:spcBef>
                <a:spcPts val="1200"/>
              </a:spcBef>
              <a:buNone/>
            </a:pPr>
            <a:r>
              <a:rPr lang="en-CA" sz="2400" noProof="0">
                <a:solidFill>
                  <a:srgbClr val="333F48"/>
                </a:solidFill>
                <a:latin typeface="Arial" panose="020B0604020202020204" pitchFamily="34" charset="0"/>
                <a:cs typeface="Arial" panose="020B0604020202020204" pitchFamily="34" charset="0"/>
              </a:rPr>
              <a:t>I have a crush on Douglas.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20000"/>
              </a:lnSpc>
              <a:spcBef>
                <a:spcPts val="1200"/>
              </a:spcBef>
              <a:buNone/>
            </a:pPr>
            <a:r>
              <a:rPr lang="en-CA" sz="2400" noProof="0">
                <a:solidFill>
                  <a:srgbClr val="333F48"/>
                </a:solidFill>
                <a:latin typeface="Arial" panose="020B0604020202020204" pitchFamily="34" charset="0"/>
                <a:cs typeface="Arial" panose="020B0604020202020204" pitchFamily="34" charset="0"/>
              </a:rPr>
              <a:t>Douglas is 21.</a:t>
            </a:r>
            <a:endParaRPr lang="en-CA" sz="2400" noProof="0">
              <a:latin typeface="Arial" panose="020B0604020202020204" pitchFamily="34" charset="0"/>
              <a:ea typeface="Calibri"/>
              <a:cs typeface="Arial" panose="020B0604020202020204" pitchFamily="34" charset="0"/>
            </a:endParaRPr>
          </a:p>
          <a:p>
            <a:pPr marL="0" indent="0">
              <a:buNone/>
            </a:pPr>
            <a:endParaRPr lang="en-CA" sz="2400" noProof="0">
              <a:solidFill>
                <a:srgbClr val="333F48"/>
              </a:solidFill>
              <a:latin typeface="Arial"/>
              <a:cs typeface="Calibri"/>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82228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Age of consent for physical intimacy</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sp>
        <p:nvSpPr>
          <p:cNvPr id="8" name="Rectangle 7">
            <a:extLst>
              <a:ext uri="{FF2B5EF4-FFF2-40B4-BE49-F238E27FC236}">
                <a16:creationId xmlns:a16="http://schemas.microsoft.com/office/drawing/2014/main" id="{FBA1889A-109B-852E-8F41-22261988781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2" name="Rectangle 11">
            <a:extLst>
              <a:ext uri="{FF2B5EF4-FFF2-40B4-BE49-F238E27FC236}">
                <a16:creationId xmlns:a16="http://schemas.microsoft.com/office/drawing/2014/main" id="{BA5ACE42-17FA-5C58-DF5C-E32B01222A34}"/>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 name="Image 3">
            <a:extLst>
              <a:ext uri="{FF2B5EF4-FFF2-40B4-BE49-F238E27FC236}">
                <a16:creationId xmlns:a16="http://schemas.microsoft.com/office/drawing/2014/main" id="{0615C692-2851-0488-A8AD-D10DAD092C22}"/>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972574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8818BAD-9FB4-DEF1-69A8-F8E641962B9F}"/>
              </a:ext>
            </a:extLst>
          </p:cNvPr>
          <p:cNvPicPr>
            <a:picLocks noChangeAspect="1"/>
          </p:cNvPicPr>
          <p:nvPr/>
        </p:nvPicPr>
        <p:blipFill>
          <a:blip r:embed="rId3"/>
          <a:stretch>
            <a:fillRect/>
          </a:stretch>
        </p:blipFill>
        <p:spPr>
          <a:xfrm>
            <a:off x="2315109" y="2039937"/>
            <a:ext cx="7561780" cy="4288412"/>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8731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Age of consent for physical intimacy</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151387" y="2383298"/>
            <a:ext cx="7889223" cy="3601689"/>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cs typeface="Calibri"/>
              </a:rPr>
              <a:t>Douglas is too old to have physical </a:t>
            </a:r>
            <a:br>
              <a:rPr lang="en-CA" sz="2400" noProof="0">
                <a:solidFill>
                  <a:srgbClr val="333F48"/>
                </a:solidFill>
                <a:latin typeface="Arial"/>
                <a:cs typeface="Calibri"/>
              </a:rPr>
            </a:br>
            <a:r>
              <a:rPr lang="en-CA" sz="2400" noProof="0">
                <a:solidFill>
                  <a:srgbClr val="333F48"/>
                </a:solidFill>
                <a:latin typeface="Arial"/>
                <a:cs typeface="Calibri"/>
              </a:rPr>
              <a:t>intimacy with Angelina.</a:t>
            </a:r>
          </a:p>
          <a:p>
            <a:pPr marL="0" indent="0" algn="ctr">
              <a:lnSpc>
                <a:spcPct val="120000"/>
              </a:lnSpc>
              <a:spcBef>
                <a:spcPts val="1400"/>
              </a:spcBef>
              <a:buNone/>
            </a:pPr>
            <a:r>
              <a:rPr lang="en-CA" sz="2400" noProof="0">
                <a:solidFill>
                  <a:srgbClr val="333F48"/>
                </a:solidFill>
                <a:latin typeface="Arial"/>
                <a:cs typeface="Calibri"/>
              </a:rPr>
              <a:t>Physical intimacy includes kissing, </a:t>
            </a:r>
            <a:br>
              <a:rPr lang="en-CA" sz="2400" noProof="0">
                <a:solidFill>
                  <a:srgbClr val="333F48"/>
                </a:solidFill>
                <a:latin typeface="Arial"/>
                <a:cs typeface="Calibri"/>
              </a:rPr>
            </a:br>
            <a:r>
              <a:rPr lang="en-CA" sz="2400" noProof="0">
                <a:solidFill>
                  <a:srgbClr val="333F48"/>
                </a:solidFill>
                <a:latin typeface="Arial"/>
                <a:cs typeface="Calibri"/>
              </a:rPr>
              <a:t>sexual touching and sex. </a:t>
            </a:r>
          </a:p>
          <a:p>
            <a:pPr marL="0" indent="0" algn="ctr">
              <a:lnSpc>
                <a:spcPct val="120000"/>
              </a:lnSpc>
              <a:spcBef>
                <a:spcPts val="1400"/>
              </a:spcBef>
              <a:buNone/>
            </a:pPr>
            <a:r>
              <a:rPr lang="en-CA" sz="2400" noProof="0">
                <a:solidFill>
                  <a:srgbClr val="333F48"/>
                </a:solidFill>
                <a:latin typeface="Arial"/>
                <a:cs typeface="Calibri"/>
              </a:rPr>
              <a:t>Angelina can have physical intimacy with </a:t>
            </a:r>
            <a:br>
              <a:rPr lang="en-CA" sz="2400" noProof="0">
                <a:solidFill>
                  <a:srgbClr val="333F48"/>
                </a:solidFill>
                <a:latin typeface="Arial"/>
                <a:cs typeface="Calibri"/>
              </a:rPr>
            </a:br>
            <a:r>
              <a:rPr lang="en-CA" sz="2400" noProof="0">
                <a:solidFill>
                  <a:srgbClr val="333F48"/>
                </a:solidFill>
                <a:latin typeface="Arial"/>
                <a:cs typeface="Calibri"/>
              </a:rPr>
              <a:t>someone who is less than 5 years older and has </a:t>
            </a:r>
            <a:br>
              <a:rPr lang="en-CA" sz="2400" noProof="0">
                <a:solidFill>
                  <a:srgbClr val="333F48"/>
                </a:solidFill>
                <a:latin typeface="Arial"/>
                <a:cs typeface="Calibri"/>
              </a:rPr>
            </a:br>
            <a:r>
              <a:rPr lang="en-CA" sz="2400" noProof="0">
                <a:solidFill>
                  <a:srgbClr val="333F48"/>
                </a:solidFill>
                <a:latin typeface="Arial"/>
                <a:cs typeface="Calibri"/>
              </a:rPr>
              <a:t>no power over her.</a:t>
            </a:r>
          </a:p>
        </p:txBody>
      </p:sp>
      <p:pic>
        <p:nvPicPr>
          <p:cNvPr id="8" name="Image 7">
            <a:extLst>
              <a:ext uri="{FF2B5EF4-FFF2-40B4-BE49-F238E27FC236}">
                <a16:creationId xmlns:a16="http://schemas.microsoft.com/office/drawing/2014/main" id="{281983F9-7AF2-7C41-C2E5-61AE98BD90D8}"/>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817048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C9711507-8224-67D4-BFCE-353F6FA26A9A}"/>
              </a:ext>
            </a:extLst>
          </p:cNvPr>
          <p:cNvGraphicFramePr>
            <a:graphicFrameLocks noGrp="1"/>
          </p:cNvGraphicFramePr>
          <p:nvPr>
            <p:extLst>
              <p:ext uri="{D42A27DB-BD31-4B8C-83A1-F6EECF244321}">
                <p14:modId xmlns:p14="http://schemas.microsoft.com/office/powerpoint/2010/main" val="1077892964"/>
              </p:ext>
            </p:extLst>
          </p:nvPr>
        </p:nvGraphicFramePr>
        <p:xfrm>
          <a:off x="802591" y="1362677"/>
          <a:ext cx="10586817" cy="4843925"/>
        </p:xfrm>
        <a:graphic>
          <a:graphicData uri="http://schemas.openxmlformats.org/drawingml/2006/table">
            <a:tbl>
              <a:tblPr firstRow="1" bandRow="1">
                <a:tableStyleId>{0E3FDE45-AF77-4B5C-9715-49D594BDF05E}</a:tableStyleId>
              </a:tblPr>
              <a:tblGrid>
                <a:gridCol w="2169164">
                  <a:extLst>
                    <a:ext uri="{9D8B030D-6E8A-4147-A177-3AD203B41FA5}">
                      <a16:colId xmlns:a16="http://schemas.microsoft.com/office/drawing/2014/main" val="1120221347"/>
                    </a:ext>
                  </a:extLst>
                </a:gridCol>
                <a:gridCol w="1845623">
                  <a:extLst>
                    <a:ext uri="{9D8B030D-6E8A-4147-A177-3AD203B41FA5}">
                      <a16:colId xmlns:a16="http://schemas.microsoft.com/office/drawing/2014/main" val="2624306590"/>
                    </a:ext>
                  </a:extLst>
                </a:gridCol>
                <a:gridCol w="6572030">
                  <a:extLst>
                    <a:ext uri="{9D8B030D-6E8A-4147-A177-3AD203B41FA5}">
                      <a16:colId xmlns:a16="http://schemas.microsoft.com/office/drawing/2014/main" val="2756425820"/>
                    </a:ext>
                  </a:extLst>
                </a:gridCol>
              </a:tblGrid>
              <a:tr h="885712">
                <a:tc>
                  <a:txBody>
                    <a:bodyPr/>
                    <a:lstStyle/>
                    <a:p>
                      <a:pPr algn="ctr"/>
                      <a:endParaRPr lang="en-CA" noProof="0"/>
                    </a:p>
                    <a:p>
                      <a:pPr algn="ctr"/>
                      <a:r>
                        <a:rPr lang="en-CA" sz="2400" noProof="0"/>
                        <a:t> </a:t>
                      </a:r>
                      <a:r>
                        <a:rPr lang="en-CA" sz="2400" b="1" kern="1200" noProof="0">
                          <a:solidFill>
                            <a:srgbClr val="333F48"/>
                          </a:solidFill>
                          <a:latin typeface="Arial"/>
                          <a:ea typeface="+mn-ea"/>
                          <a:cs typeface="Arial"/>
                        </a:rPr>
                        <a:t>Age</a:t>
                      </a:r>
                    </a:p>
                  </a:txBody>
                  <a:tcPr marL="137160" marR="137160" marT="137160" marB="137160">
                    <a:lnL>
                      <a:noFill/>
                    </a:lnL>
                    <a:lnR>
                      <a:noFill/>
                    </a:lnR>
                    <a:lnT w="12700" cmpd="sng">
                      <a:noFill/>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noProof="0"/>
                    </a:p>
                  </a:txBody>
                  <a:tcPr marL="137160" marR="137160" marT="137160" marB="137160">
                    <a:lnL>
                      <a:noFill/>
                    </a:lnL>
                    <a:lnR>
                      <a:noFill/>
                    </a:lnR>
                    <a:lnT w="12700" cmpd="sng">
                      <a:noFill/>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noProof="0">
                          <a:solidFill>
                            <a:srgbClr val="333F48"/>
                          </a:solidFill>
                          <a:latin typeface="Arial"/>
                          <a:cs typeface="Arial"/>
                        </a:rPr>
                        <a:t>Who can have physical intimacy with someone this age?</a:t>
                      </a:r>
                      <a:endParaRPr lang="en-CA" sz="2400" b="1" noProof="0">
                        <a:latin typeface="Arial"/>
                        <a:cs typeface="Arial"/>
                      </a:endParaRPr>
                    </a:p>
                  </a:txBody>
                  <a:tcPr marL="137160" marR="137160" marT="137160" marB="137160">
                    <a:lnL>
                      <a:noFill/>
                    </a:lnL>
                    <a:lnR>
                      <a:noFill/>
                    </a:lnR>
                    <a:lnT w="12700" cmpd="sng">
                      <a:noFill/>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838136"/>
                  </a:ext>
                </a:extLst>
              </a:tr>
              <a:tr h="688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noProof="0">
                          <a:solidFill>
                            <a:srgbClr val="333F48"/>
                          </a:solidFill>
                          <a:latin typeface="Arial"/>
                          <a:cs typeface="Arial"/>
                        </a:rPr>
                        <a:t>11 </a:t>
                      </a:r>
                      <a:r>
                        <a:rPr lang="en-CA" sz="1800" b="1" noProof="0">
                          <a:solidFill>
                            <a:srgbClr val="333F48"/>
                          </a:solidFill>
                          <a:latin typeface="Arial"/>
                          <a:cs typeface="Arial"/>
                        </a:rPr>
                        <a:t>and younger</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pPr>
                        <a:spcBef>
                          <a:spcPts val="0"/>
                        </a:spcBef>
                      </a:pPr>
                      <a:endParaRPr lang="en-CA" noProof="0"/>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pPr>
                        <a:spcBef>
                          <a:spcPts val="0"/>
                        </a:spcBef>
                      </a:pPr>
                      <a:r>
                        <a:rPr lang="en-CA" sz="1800" b="1" noProof="0">
                          <a:solidFill>
                            <a:srgbClr val="1BAACE"/>
                          </a:solidFill>
                          <a:latin typeface="Arial"/>
                          <a:cs typeface="Arial"/>
                        </a:rPr>
                        <a:t>No one. </a:t>
                      </a:r>
                      <a:r>
                        <a:rPr lang="en-CA" sz="1800" b="0" noProof="0">
                          <a:solidFill>
                            <a:srgbClr val="333F48"/>
                          </a:solidFill>
                          <a:latin typeface="Arial"/>
                          <a:cs typeface="Arial"/>
                        </a:rPr>
                        <a:t>They’re t</a:t>
                      </a:r>
                      <a:r>
                        <a:rPr lang="en-CA" sz="1800" noProof="0">
                          <a:solidFill>
                            <a:srgbClr val="333F48"/>
                          </a:solidFill>
                          <a:latin typeface="Arial"/>
                          <a:cs typeface="Arial"/>
                        </a:rPr>
                        <a:t>oo young for physical intimacy.</a:t>
                      </a:r>
                      <a:endParaRPr lang="en-CA" noProof="0">
                        <a:latin typeface="Arial"/>
                        <a:cs typeface="Arial"/>
                      </a:endParaRP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extLst>
                  <a:ext uri="{0D108BD9-81ED-4DB2-BD59-A6C34878D82A}">
                    <a16:rowId xmlns:a16="http://schemas.microsoft.com/office/drawing/2014/main" val="474144894"/>
                  </a:ext>
                </a:extLst>
              </a:tr>
              <a:tr h="8857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noProof="0">
                          <a:solidFill>
                            <a:srgbClr val="333F48"/>
                          </a:solidFill>
                          <a:latin typeface="Arial"/>
                          <a:cs typeface="Arial"/>
                        </a:rPr>
                        <a:t>12 to 13</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endParaRPr lang="en-CA" noProof="0"/>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r>
                        <a:rPr lang="en-CA" sz="1800" noProof="0">
                          <a:solidFill>
                            <a:srgbClr val="333F48"/>
                          </a:solidFill>
                          <a:latin typeface="Arial"/>
                        </a:rPr>
                        <a:t>Someone </a:t>
                      </a:r>
                      <a:r>
                        <a:rPr lang="en-CA" sz="1800" b="1" noProof="0">
                          <a:solidFill>
                            <a:srgbClr val="1BAACE"/>
                          </a:solidFill>
                          <a:latin typeface="Arial"/>
                        </a:rPr>
                        <a:t>less than 2 years older</a:t>
                      </a:r>
                      <a:r>
                        <a:rPr lang="en-CA" sz="1800" noProof="0">
                          <a:solidFill>
                            <a:srgbClr val="333F48"/>
                          </a:solidFill>
                          <a:latin typeface="Arial"/>
                        </a:rPr>
                        <a:t> who</a:t>
                      </a:r>
                    </a:p>
                    <a:p>
                      <a:r>
                        <a:rPr lang="en-CA" sz="1800" noProof="0">
                          <a:solidFill>
                            <a:srgbClr val="333F48"/>
                          </a:solidFill>
                          <a:latin typeface="Arial"/>
                        </a:rPr>
                        <a:t>has </a:t>
                      </a:r>
                      <a:r>
                        <a:rPr lang="en-CA" sz="1800" b="1" noProof="0">
                          <a:solidFill>
                            <a:srgbClr val="F6891F"/>
                          </a:solidFill>
                          <a:latin typeface="Arial"/>
                        </a:rPr>
                        <a:t>no power </a:t>
                      </a:r>
                      <a:r>
                        <a:rPr lang="en-CA" sz="1800" noProof="0">
                          <a:solidFill>
                            <a:srgbClr val="333F48"/>
                          </a:solidFill>
                          <a:latin typeface="Arial"/>
                        </a:rPr>
                        <a:t>over them.</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extLst>
                  <a:ext uri="{0D108BD9-81ED-4DB2-BD59-A6C34878D82A}">
                    <a16:rowId xmlns:a16="http://schemas.microsoft.com/office/drawing/2014/main" val="801709533"/>
                  </a:ext>
                </a:extLst>
              </a:tr>
              <a:tr h="8857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noProof="0">
                          <a:solidFill>
                            <a:srgbClr val="333F48"/>
                          </a:solidFill>
                          <a:latin typeface="Arial"/>
                          <a:cs typeface="Arial"/>
                        </a:rPr>
                        <a:t>14 to 15</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endParaRPr lang="en-CA" noProof="0"/>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r>
                        <a:rPr lang="en-CA" sz="1800" noProof="0">
                          <a:solidFill>
                            <a:srgbClr val="333F48"/>
                          </a:solidFill>
                          <a:latin typeface="Arial"/>
                        </a:rPr>
                        <a:t>Someone </a:t>
                      </a:r>
                      <a:r>
                        <a:rPr lang="en-CA" sz="1800" b="1" noProof="0">
                          <a:solidFill>
                            <a:srgbClr val="1BAACE"/>
                          </a:solidFill>
                          <a:latin typeface="Arial"/>
                        </a:rPr>
                        <a:t>less than 5 years</a:t>
                      </a:r>
                      <a:r>
                        <a:rPr lang="en-CA" sz="1800" noProof="0">
                          <a:solidFill>
                            <a:srgbClr val="333F48"/>
                          </a:solidFill>
                          <a:latin typeface="Arial"/>
                        </a:rPr>
                        <a:t> </a:t>
                      </a:r>
                      <a:r>
                        <a:rPr lang="en-CA" sz="1800" b="1" noProof="0">
                          <a:solidFill>
                            <a:srgbClr val="1BAACE"/>
                          </a:solidFill>
                          <a:latin typeface="Arial"/>
                        </a:rPr>
                        <a:t>older</a:t>
                      </a:r>
                      <a:r>
                        <a:rPr lang="en-CA" sz="1800" noProof="0">
                          <a:solidFill>
                            <a:srgbClr val="333F48"/>
                          </a:solidFill>
                          <a:latin typeface="Arial"/>
                        </a:rPr>
                        <a:t> who</a:t>
                      </a:r>
                    </a:p>
                    <a:p>
                      <a:r>
                        <a:rPr lang="en-CA" sz="1800" noProof="0">
                          <a:solidFill>
                            <a:srgbClr val="333F48"/>
                          </a:solidFill>
                          <a:latin typeface="Arial"/>
                        </a:rPr>
                        <a:t>has </a:t>
                      </a:r>
                      <a:r>
                        <a:rPr lang="en-CA" sz="1800" b="1" noProof="0">
                          <a:solidFill>
                            <a:srgbClr val="F6891F"/>
                          </a:solidFill>
                          <a:latin typeface="Arial"/>
                        </a:rPr>
                        <a:t>no power </a:t>
                      </a:r>
                      <a:r>
                        <a:rPr lang="en-CA" sz="1800" noProof="0">
                          <a:solidFill>
                            <a:srgbClr val="333F48"/>
                          </a:solidFill>
                          <a:latin typeface="Arial"/>
                        </a:rPr>
                        <a:t>over them.</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extLst>
                  <a:ext uri="{0D108BD9-81ED-4DB2-BD59-A6C34878D82A}">
                    <a16:rowId xmlns:a16="http://schemas.microsoft.com/office/drawing/2014/main" val="491349683"/>
                  </a:ext>
                </a:extLst>
              </a:tr>
              <a:tr h="688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noProof="0">
                          <a:solidFill>
                            <a:srgbClr val="333F48"/>
                          </a:solidFill>
                          <a:latin typeface="Arial"/>
                          <a:cs typeface="Arial"/>
                        </a:rPr>
                        <a:t>16 to 17</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endParaRPr lang="en-CA" noProof="0"/>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noProof="0">
                          <a:solidFill>
                            <a:srgbClr val="333F48"/>
                          </a:solidFill>
                          <a:latin typeface="Arial"/>
                        </a:rPr>
                        <a:t>Someone who has </a:t>
                      </a:r>
                      <a:r>
                        <a:rPr lang="en-CA" sz="1800" b="1" noProof="0">
                          <a:solidFill>
                            <a:srgbClr val="F6891F"/>
                          </a:solidFill>
                          <a:latin typeface="Arial"/>
                        </a:rPr>
                        <a:t>no power </a:t>
                      </a:r>
                      <a:r>
                        <a:rPr lang="en-CA" sz="1800" noProof="0">
                          <a:solidFill>
                            <a:srgbClr val="333F48"/>
                          </a:solidFill>
                          <a:latin typeface="Arial"/>
                        </a:rPr>
                        <a:t>over them.</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extLst>
                  <a:ext uri="{0D108BD9-81ED-4DB2-BD59-A6C34878D82A}">
                    <a16:rowId xmlns:a16="http://schemas.microsoft.com/office/drawing/2014/main" val="495834430"/>
                  </a:ext>
                </a:extLst>
              </a:tr>
              <a:tr h="688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noProof="0">
                          <a:solidFill>
                            <a:srgbClr val="333F48"/>
                          </a:solidFill>
                          <a:latin typeface="Arial"/>
                          <a:cs typeface="Arial"/>
                        </a:rPr>
                        <a:t>18 </a:t>
                      </a:r>
                      <a:r>
                        <a:rPr lang="en-CA" sz="1800" b="1" noProof="0">
                          <a:solidFill>
                            <a:srgbClr val="333F48"/>
                          </a:solidFill>
                          <a:latin typeface="Arial"/>
                          <a:cs typeface="Arial"/>
                        </a:rPr>
                        <a:t>and older </a:t>
                      </a:r>
                    </a:p>
                  </a:txBody>
                  <a:tcPr marL="137160" marR="137160" marT="137160" marB="137160" anchor="ctr">
                    <a:lnL>
                      <a:noFill/>
                    </a:lnL>
                    <a:lnR>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noProof="0"/>
                    </a:p>
                  </a:txBody>
                  <a:tcPr marL="137160" marR="137160" marT="137160" marB="137160" anchor="ctr">
                    <a:lnL>
                      <a:noFill/>
                    </a:lnL>
                    <a:lnR>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noProof="0">
                          <a:solidFill>
                            <a:srgbClr val="1BAACE"/>
                          </a:solidFill>
                          <a:latin typeface="Arial"/>
                        </a:rPr>
                        <a:t>Anyone.</a:t>
                      </a:r>
                      <a:endParaRPr lang="en-CA" b="1" noProof="0">
                        <a:solidFill>
                          <a:srgbClr val="1BAACE"/>
                        </a:solidFill>
                      </a:endParaRPr>
                    </a:p>
                  </a:txBody>
                  <a:tcPr marL="137160" marR="137160" marT="137160" marB="137160" anchor="ctr">
                    <a:lnL>
                      <a:noFill/>
                    </a:lnL>
                    <a:lnR>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6239951"/>
                  </a:ext>
                </a:extLst>
              </a:tr>
            </a:tbl>
          </a:graphicData>
        </a:graphic>
      </p:graphicFrame>
      <p:sp>
        <p:nvSpPr>
          <p:cNvPr id="6" name="Titre 1">
            <a:extLst>
              <a:ext uri="{FF2B5EF4-FFF2-40B4-BE49-F238E27FC236}">
                <a16:creationId xmlns:a16="http://schemas.microsoft.com/office/drawing/2014/main" id="{081E697B-4657-8A36-D929-325D748CCE1F}"/>
              </a:ext>
            </a:extLst>
          </p:cNvPr>
          <p:cNvSpPr txBox="1">
            <a:spLocks/>
          </p:cNvSpPr>
          <p:nvPr/>
        </p:nvSpPr>
        <p:spPr>
          <a:xfrm>
            <a:off x="747932" y="181839"/>
            <a:ext cx="8731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Age of consent for physical intimacy</a:t>
            </a:r>
          </a:p>
        </p:txBody>
      </p:sp>
      <p:pic>
        <p:nvPicPr>
          <p:cNvPr id="7" name="Image 6">
            <a:extLst>
              <a:ext uri="{FF2B5EF4-FFF2-40B4-BE49-F238E27FC236}">
                <a16:creationId xmlns:a16="http://schemas.microsoft.com/office/drawing/2014/main" id="{94E3A192-23DD-1CD9-8674-4CAEE6242B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pic>
        <p:nvPicPr>
          <p:cNvPr id="2" name="Image 1">
            <a:extLst>
              <a:ext uri="{FF2B5EF4-FFF2-40B4-BE49-F238E27FC236}">
                <a16:creationId xmlns:a16="http://schemas.microsoft.com/office/drawing/2014/main" id="{8D1F4DEE-FE1A-82D0-4D89-3E5F99A9EB1C}"/>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3" name="Image 2">
            <a:extLst>
              <a:ext uri="{FF2B5EF4-FFF2-40B4-BE49-F238E27FC236}">
                <a16:creationId xmlns:a16="http://schemas.microsoft.com/office/drawing/2014/main" id="{E5D6F3E6-E183-9F8F-38FB-7307EDA20397}"/>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3420655" y="4908563"/>
            <a:ext cx="995742" cy="464706"/>
          </a:xfrm>
          <a:prstGeom prst="rect">
            <a:avLst/>
          </a:prstGeom>
        </p:spPr>
      </p:pic>
      <p:pic>
        <p:nvPicPr>
          <p:cNvPr id="5" name="Image 4">
            <a:extLst>
              <a:ext uri="{FF2B5EF4-FFF2-40B4-BE49-F238E27FC236}">
                <a16:creationId xmlns:a16="http://schemas.microsoft.com/office/drawing/2014/main" id="{FE079708-392C-F5A7-3679-4303DB634AF7}"/>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3420655" y="5642854"/>
            <a:ext cx="995742" cy="464706"/>
          </a:xfrm>
          <a:prstGeom prst="rect">
            <a:avLst/>
          </a:prstGeom>
        </p:spPr>
      </p:pic>
      <p:pic>
        <p:nvPicPr>
          <p:cNvPr id="8" name="Image 7">
            <a:extLst>
              <a:ext uri="{FF2B5EF4-FFF2-40B4-BE49-F238E27FC236}">
                <a16:creationId xmlns:a16="http://schemas.microsoft.com/office/drawing/2014/main" id="{D37E9282-F25E-82A1-D4E0-5C52E5CBF576}"/>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3420655" y="4152581"/>
            <a:ext cx="995742" cy="464706"/>
          </a:xfrm>
          <a:prstGeom prst="rect">
            <a:avLst/>
          </a:prstGeom>
        </p:spPr>
      </p:pic>
      <p:pic>
        <p:nvPicPr>
          <p:cNvPr id="14" name="Image 13">
            <a:extLst>
              <a:ext uri="{FF2B5EF4-FFF2-40B4-BE49-F238E27FC236}">
                <a16:creationId xmlns:a16="http://schemas.microsoft.com/office/drawing/2014/main" id="{A6BE7A61-7599-03D0-E28B-FBCCA93F2993}"/>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3420655" y="3284945"/>
            <a:ext cx="995742" cy="464706"/>
          </a:xfrm>
          <a:prstGeom prst="rect">
            <a:avLst/>
          </a:prstGeom>
        </p:spPr>
      </p:pic>
      <p:pic>
        <p:nvPicPr>
          <p:cNvPr id="15" name="Image 14">
            <a:extLst>
              <a:ext uri="{FF2B5EF4-FFF2-40B4-BE49-F238E27FC236}">
                <a16:creationId xmlns:a16="http://schemas.microsoft.com/office/drawing/2014/main" id="{1893E9E2-C91B-3DB1-95C0-C6C4A7279B6A}"/>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3420655" y="2462173"/>
            <a:ext cx="995742" cy="464706"/>
          </a:xfrm>
          <a:prstGeom prst="rect">
            <a:avLst/>
          </a:prstGeom>
        </p:spPr>
      </p:pic>
    </p:spTree>
    <p:extLst>
      <p:ext uri="{BB962C8B-B14F-4D97-AF65-F5344CB8AC3E}">
        <p14:creationId xmlns:p14="http://schemas.microsoft.com/office/powerpoint/2010/main" val="3163019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6B63-2F90-A1E6-1E6C-158B8A201DC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5C61570-0E0F-00B4-7E89-0EC12467CC11}"/>
              </a:ext>
            </a:extLst>
          </p:cNvPr>
          <p:cNvPicPr>
            <a:picLocks noChangeAspect="1"/>
          </p:cNvPicPr>
          <p:nvPr/>
        </p:nvPicPr>
        <p:blipFill>
          <a:blip r:embed="rId3">
            <a:alphaModFix amt="20000"/>
          </a:blip>
          <a:stretch>
            <a:fillRect/>
          </a:stretch>
        </p:blipFill>
        <p:spPr>
          <a:xfrm>
            <a:off x="472525" y="2381527"/>
            <a:ext cx="8191028" cy="2639924"/>
          </a:xfrm>
          <a:prstGeom prst="rect">
            <a:avLst/>
          </a:prstGeom>
        </p:spPr>
      </p:pic>
      <p:sp>
        <p:nvSpPr>
          <p:cNvPr id="4" name="Titre 3">
            <a:extLst>
              <a:ext uri="{FF2B5EF4-FFF2-40B4-BE49-F238E27FC236}">
                <a16:creationId xmlns:a16="http://schemas.microsoft.com/office/drawing/2014/main" id="{0463EFB3-412F-6247-19CC-F74D7A3DAE69}"/>
              </a:ext>
            </a:extLst>
          </p:cNvPr>
          <p:cNvSpPr>
            <a:spLocks noGrp="1"/>
          </p:cNvSpPr>
          <p:nvPr>
            <p:ph type="title"/>
          </p:nvPr>
        </p:nvSpPr>
        <p:spPr>
          <a:xfrm>
            <a:off x="830529" y="680620"/>
            <a:ext cx="10515600" cy="1325563"/>
          </a:xfrm>
        </p:spPr>
        <p:txBody>
          <a:bodyPr/>
          <a:lstStyle/>
          <a:p>
            <a:r>
              <a:rPr lang="en-CA" b="1" noProof="0">
                <a:solidFill>
                  <a:srgbClr val="333F48"/>
                </a:solidFill>
                <a:latin typeface="Arial"/>
                <a:cs typeface="Arial"/>
              </a:rPr>
              <a:t>Listen to </a:t>
            </a:r>
            <a:r>
              <a:rPr lang="en-CA" b="1" noProof="0" err="1">
                <a:solidFill>
                  <a:srgbClr val="333F48"/>
                </a:solidFill>
                <a:latin typeface="Arial"/>
                <a:cs typeface="Arial"/>
              </a:rPr>
              <a:t>Eliyassie’s</a:t>
            </a:r>
            <a:r>
              <a:rPr lang="en-CA" b="1" noProof="0">
                <a:solidFill>
                  <a:srgbClr val="333F48"/>
                </a:solidFill>
                <a:latin typeface="Arial"/>
                <a:cs typeface="Arial"/>
              </a:rPr>
              <a:t> story</a:t>
            </a:r>
          </a:p>
        </p:txBody>
      </p:sp>
      <p:sp>
        <p:nvSpPr>
          <p:cNvPr id="5" name="Espace réservé du contenu 4">
            <a:extLst>
              <a:ext uri="{FF2B5EF4-FFF2-40B4-BE49-F238E27FC236}">
                <a16:creationId xmlns:a16="http://schemas.microsoft.com/office/drawing/2014/main" id="{BB607A47-6E75-0591-C036-6B1B02282751}"/>
              </a:ext>
            </a:extLst>
          </p:cNvPr>
          <p:cNvSpPr>
            <a:spLocks noGrp="1"/>
          </p:cNvSpPr>
          <p:nvPr>
            <p:ph idx="1"/>
          </p:nvPr>
        </p:nvSpPr>
        <p:spPr>
          <a:xfrm>
            <a:off x="775850" y="2656969"/>
            <a:ext cx="7734048" cy="2089039"/>
          </a:xfrm>
        </p:spPr>
        <p:txBody>
          <a:bodyPr vert="horz" lIns="91440" tIns="45720" rIns="91440" bIns="45720" rtlCol="0" anchor="t">
            <a:noAutofit/>
          </a:bodyPr>
          <a:lstStyle/>
          <a:p>
            <a:pPr marL="0" indent="0">
              <a:lnSpc>
                <a:spcPct val="100000"/>
              </a:lnSpc>
              <a:spcBef>
                <a:spcPts val="1200"/>
              </a:spcBef>
              <a:buNone/>
            </a:pPr>
            <a:r>
              <a:rPr lang="en-CA" sz="2400" noProof="0">
                <a:solidFill>
                  <a:srgbClr val="333F48"/>
                </a:solidFill>
                <a:latin typeface="Arial"/>
                <a:cs typeface="Arial"/>
              </a:rPr>
              <a:t>I am 12. </a:t>
            </a:r>
          </a:p>
          <a:p>
            <a:pPr marL="0" indent="0">
              <a:lnSpc>
                <a:spcPct val="100000"/>
              </a:lnSpc>
              <a:spcBef>
                <a:spcPts val="1200"/>
              </a:spcBef>
              <a:buNone/>
            </a:pPr>
            <a:r>
              <a:rPr lang="en-CA" sz="2400" noProof="0">
                <a:solidFill>
                  <a:srgbClr val="333F48"/>
                </a:solidFill>
                <a:latin typeface="Arial"/>
                <a:cs typeface="Arial"/>
              </a:rPr>
              <a:t>I go hunting for ptarmigan with my community. </a:t>
            </a:r>
          </a:p>
          <a:p>
            <a:pPr marL="0" indent="0">
              <a:lnSpc>
                <a:spcPct val="100000"/>
              </a:lnSpc>
              <a:spcBef>
                <a:spcPts val="1200"/>
              </a:spcBef>
              <a:buNone/>
            </a:pPr>
            <a:r>
              <a:rPr lang="en-CA" sz="2400" noProof="0">
                <a:solidFill>
                  <a:srgbClr val="333F48"/>
                </a:solidFill>
                <a:latin typeface="Arial"/>
                <a:cs typeface="Arial"/>
              </a:rPr>
              <a:t>I help clean the ptarmigan and prepare the meat. </a:t>
            </a:r>
          </a:p>
          <a:p>
            <a:pPr marL="0" indent="0">
              <a:lnSpc>
                <a:spcPct val="100000"/>
              </a:lnSpc>
              <a:spcBef>
                <a:spcPts val="1200"/>
              </a:spcBef>
              <a:buNone/>
            </a:pPr>
            <a:r>
              <a:rPr lang="en-CA" sz="2400" noProof="0">
                <a:solidFill>
                  <a:srgbClr val="333F48"/>
                </a:solidFill>
                <a:latin typeface="Arial"/>
                <a:cs typeface="Arial"/>
              </a:rPr>
              <a:t>I love going out on the land and preparing country food.</a:t>
            </a:r>
          </a:p>
        </p:txBody>
      </p:sp>
      <p:sp>
        <p:nvSpPr>
          <p:cNvPr id="10" name="Titre 1">
            <a:extLst>
              <a:ext uri="{FF2B5EF4-FFF2-40B4-BE49-F238E27FC236}">
                <a16:creationId xmlns:a16="http://schemas.microsoft.com/office/drawing/2014/main" id="{A1949158-ECE0-8757-F468-E02169A9F406}"/>
              </a:ext>
            </a:extLst>
          </p:cNvPr>
          <p:cNvSpPr txBox="1">
            <a:spLocks/>
          </p:cNvSpPr>
          <p:nvPr/>
        </p:nvSpPr>
        <p:spPr>
          <a:xfrm>
            <a:off x="830529" y="85128"/>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Hunting and fishing</a:t>
            </a:r>
          </a:p>
        </p:txBody>
      </p:sp>
      <p:sp>
        <p:nvSpPr>
          <p:cNvPr id="24" name="ZoneTexte 23">
            <a:extLst>
              <a:ext uri="{FF2B5EF4-FFF2-40B4-BE49-F238E27FC236}">
                <a16:creationId xmlns:a16="http://schemas.microsoft.com/office/drawing/2014/main" id="{E7B160D8-A913-0C87-C590-5FD90A75E8AA}"/>
              </a:ext>
            </a:extLst>
          </p:cNvPr>
          <p:cNvSpPr txBox="1"/>
          <p:nvPr/>
        </p:nvSpPr>
        <p:spPr>
          <a:xfrm>
            <a:off x="10730935" y="6200980"/>
            <a:ext cx="22079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noProof="0">
                <a:solidFill>
                  <a:srgbClr val="FFFFFF"/>
                </a:solidFill>
                <a:latin typeface="Arial"/>
              </a:rPr>
              <a:t>workshop</a:t>
            </a:r>
            <a:endParaRPr lang="en-CA" sz="1600" noProof="0"/>
          </a:p>
        </p:txBody>
      </p:sp>
      <p:pic>
        <p:nvPicPr>
          <p:cNvPr id="23" name="Image 22">
            <a:extLst>
              <a:ext uri="{FF2B5EF4-FFF2-40B4-BE49-F238E27FC236}">
                <a16:creationId xmlns:a16="http://schemas.microsoft.com/office/drawing/2014/main" id="{C219C056-5332-9589-6615-F63700E5E137}"/>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73027" y="560121"/>
            <a:ext cx="486039" cy="375576"/>
          </a:xfrm>
          <a:prstGeom prst="rect">
            <a:avLst/>
          </a:prstGeom>
        </p:spPr>
      </p:pic>
      <p:pic>
        <p:nvPicPr>
          <p:cNvPr id="7" name="Image 6">
            <a:extLst>
              <a:ext uri="{FF2B5EF4-FFF2-40B4-BE49-F238E27FC236}">
                <a16:creationId xmlns:a16="http://schemas.microsoft.com/office/drawing/2014/main" id="{77E51B66-1B5C-7A7A-77CA-ED2B19D68A32}"/>
              </a:ext>
            </a:extLst>
          </p:cNvPr>
          <p:cNvPicPr>
            <a:picLocks noChangeAspect="1"/>
          </p:cNvPicPr>
          <p:nvPr/>
        </p:nvPicPr>
        <p:blipFill rotWithShape="1">
          <a:blip r:embed="rId5">
            <a:extLst>
              <a:ext uri="{28A0092B-C50C-407E-A947-70E740481C1C}">
                <a14:useLocalDpi xmlns:a14="http://schemas.microsoft.com/office/drawing/2010/main" val="0"/>
              </a:ext>
            </a:extLst>
          </a:blip>
          <a:srcRect l="34930" t="4445" r="598"/>
          <a:stretch/>
        </p:blipFill>
        <p:spPr>
          <a:xfrm>
            <a:off x="8260598" y="2885736"/>
            <a:ext cx="3287010" cy="3653798"/>
          </a:xfrm>
          <a:prstGeom prst="rect">
            <a:avLst/>
          </a:prstGeom>
        </p:spPr>
      </p:pic>
      <p:pic>
        <p:nvPicPr>
          <p:cNvPr id="9" name="Image 8">
            <a:extLst>
              <a:ext uri="{FF2B5EF4-FFF2-40B4-BE49-F238E27FC236}">
                <a16:creationId xmlns:a16="http://schemas.microsoft.com/office/drawing/2014/main" id="{FA19303B-BE91-3B4F-5016-D3007DE03B31}"/>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954356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74AACA4D-B1B2-2BA7-9C59-A4C7D30AED4E}"/>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668552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5EEFFB0-BFA2-AEB8-E26E-B0B740764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833" y="-332185"/>
            <a:ext cx="6858000" cy="6858000"/>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226424"/>
            <a:ext cx="6170797" cy="1672973"/>
          </a:xfrm>
        </p:spPr>
        <p:txBody>
          <a:bodyPr vert="horz" lIns="91440" tIns="45720" rIns="91440" bIns="45720" rtlCol="0" anchor="b">
            <a:noAutofit/>
          </a:bodyPr>
          <a:lstStyle/>
          <a:p>
            <a:r>
              <a:rPr lang="en-CA" sz="9600" b="1" noProof="0">
                <a:solidFill>
                  <a:srgbClr val="F6891F"/>
                </a:solidFill>
                <a:latin typeface="Arial"/>
                <a:cs typeface="Arial"/>
              </a:rPr>
              <a:t>Sharing</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2327307" y="2712095"/>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400" b="1" noProof="0">
                <a:solidFill>
                  <a:srgbClr val="F6891F"/>
                </a:solidFill>
                <a:latin typeface="Arial"/>
              </a:rPr>
              <a:t>sexual pictures</a:t>
            </a:r>
            <a:endParaRPr lang="en-CA" sz="4400" noProof="0">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285141" y="3326905"/>
            <a:ext cx="61707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8000" b="1" noProof="0">
                <a:solidFill>
                  <a:srgbClr val="F6891F"/>
                </a:solidFill>
                <a:latin typeface="Arial"/>
              </a:rPr>
              <a:t>and videos</a:t>
            </a:r>
            <a:endParaRPr lang="en-CA" noProof="0">
              <a:solidFill>
                <a:srgbClr val="F6891F"/>
              </a:solidFill>
            </a:endParaRPr>
          </a:p>
        </p:txBody>
      </p:sp>
      <p:sp>
        <p:nvSpPr>
          <p:cNvPr id="10" name="ZoneTexte 9">
            <a:extLst>
              <a:ext uri="{FF2B5EF4-FFF2-40B4-BE49-F238E27FC236}">
                <a16:creationId xmlns:a16="http://schemas.microsoft.com/office/drawing/2014/main" id="{8BAA61EB-DEEE-A768-9F88-93430FFBF9A8}"/>
              </a:ext>
            </a:extLst>
          </p:cNvPr>
          <p:cNvSpPr txBox="1"/>
          <p:nvPr/>
        </p:nvSpPr>
        <p:spPr>
          <a:xfrm>
            <a:off x="1445831" y="5026581"/>
            <a:ext cx="1602465" cy="369332"/>
          </a:xfrm>
          <a:prstGeom prst="rect">
            <a:avLst/>
          </a:prstGeom>
          <a:noFill/>
        </p:spPr>
        <p:txBody>
          <a:bodyPr wrap="square" rtlCol="0">
            <a:spAutoFit/>
          </a:bodyPr>
          <a:lstStyle/>
          <a:p>
            <a:r>
              <a:rPr lang="en-CA" noProof="0">
                <a:solidFill>
                  <a:srgbClr val="F6891F"/>
                </a:solidFill>
                <a:hlinkClick r:id="rId4" action="ppaction://hlinksldjump">
                  <a:extLst>
                    <a:ext uri="{A12FA001-AC4F-418D-AE19-62706E023703}">
                      <ahyp:hlinkClr xmlns:ahyp="http://schemas.microsoft.com/office/drawing/2018/hyperlinkcolor" val="tx"/>
                    </a:ext>
                  </a:extLst>
                </a:hlinkClick>
              </a:rPr>
              <a:t>NEXT TOPIC</a:t>
            </a:r>
            <a:endParaRPr lang="en-CA" noProof="0">
              <a:solidFill>
                <a:srgbClr val="F6891F"/>
              </a:solidFill>
            </a:endParaRPr>
          </a:p>
        </p:txBody>
      </p:sp>
      <p:sp>
        <p:nvSpPr>
          <p:cNvPr id="11" name="ZoneTexte 10">
            <a:extLst>
              <a:ext uri="{FF2B5EF4-FFF2-40B4-BE49-F238E27FC236}">
                <a16:creationId xmlns:a16="http://schemas.microsoft.com/office/drawing/2014/main" id="{0459F1D7-F716-DF01-33C5-83BB0883BF82}"/>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5"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5" name="Image 4">
            <a:extLst>
              <a:ext uri="{FF2B5EF4-FFF2-40B4-BE49-F238E27FC236}">
                <a16:creationId xmlns:a16="http://schemas.microsoft.com/office/drawing/2014/main" id="{9C78A38D-3DA5-EBE4-705E-63CD9C2250A4}"/>
              </a:ext>
            </a:extLst>
          </p:cNvPr>
          <p:cNvPicPr>
            <a:picLocks noChangeAspect="1"/>
          </p:cNvPicPr>
          <p:nvPr/>
        </p:nvPicPr>
        <p:blipFill>
          <a:blip r:embed="rId6"/>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19843FD5-A1CC-2D9B-2303-A6F0F8331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06" y="5079962"/>
            <a:ext cx="250694" cy="250694"/>
          </a:xfrm>
          <a:prstGeom prst="rect">
            <a:avLst/>
          </a:prstGeom>
        </p:spPr>
      </p:pic>
      <p:pic>
        <p:nvPicPr>
          <p:cNvPr id="3" name="Image 2">
            <a:extLst>
              <a:ext uri="{FF2B5EF4-FFF2-40B4-BE49-F238E27FC236}">
                <a16:creationId xmlns:a16="http://schemas.microsoft.com/office/drawing/2014/main" id="{B5C51EED-4FC7-F0D3-4A6D-04261A288195}"/>
              </a:ext>
            </a:extLst>
          </p:cNvPr>
          <p:cNvPicPr>
            <a:picLocks noChangeAspect="1"/>
          </p:cNvPicPr>
          <p:nvPr/>
        </p:nvPicPr>
        <p:blipFill rotWithShape="1">
          <a:blip r:embed="rId8">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CDF059C7-4B29-E20B-7CCA-6A8101076FC6}"/>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Tree>
    <p:extLst>
      <p:ext uri="{BB962C8B-B14F-4D97-AF65-F5344CB8AC3E}">
        <p14:creationId xmlns:p14="http://schemas.microsoft.com/office/powerpoint/2010/main" val="3109433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BF31D5CB-2427-8CC1-C1FA-7C8F13771766}"/>
              </a:ext>
            </a:extLst>
          </p:cNvPr>
          <p:cNvPicPr>
            <a:picLocks noChangeAspect="1"/>
          </p:cNvPicPr>
          <p:nvPr/>
        </p:nvPicPr>
        <p:blipFill>
          <a:blip r:embed="rId3">
            <a:alphaModFix amt="12000"/>
          </a:blip>
          <a:stretch>
            <a:fillRect/>
          </a:stretch>
        </p:blipFill>
        <p:spPr>
          <a:xfrm>
            <a:off x="484118" y="1896368"/>
            <a:ext cx="7843656" cy="4194719"/>
          </a:xfrm>
          <a:prstGeom prst="rect">
            <a:avLst/>
          </a:prstGeom>
        </p:spPr>
      </p:pic>
      <p:sp>
        <p:nvSpPr>
          <p:cNvPr id="7" name="Titre 3">
            <a:extLst>
              <a:ext uri="{FF2B5EF4-FFF2-40B4-BE49-F238E27FC236}">
                <a16:creationId xmlns:a16="http://schemas.microsoft.com/office/drawing/2014/main" id="{3C1DC694-19D8-E82A-772B-8E2BB441FE86}"/>
              </a:ext>
            </a:extLst>
          </p:cNvPr>
          <p:cNvSpPr txBox="1">
            <a:spLocks/>
          </p:cNvSpPr>
          <p:nvPr/>
        </p:nvSpPr>
        <p:spPr>
          <a:xfrm>
            <a:off x="727138" y="6895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333F48"/>
                </a:solidFill>
                <a:latin typeface="Arial"/>
                <a:cs typeface="Arial"/>
              </a:rPr>
              <a:t>Listen to </a:t>
            </a:r>
            <a:r>
              <a:rPr lang="en-CA" b="1" noProof="0" err="1">
                <a:solidFill>
                  <a:srgbClr val="333F48"/>
                </a:solidFill>
                <a:latin typeface="Arial"/>
                <a:cs typeface="Arial"/>
              </a:rPr>
              <a:t>Davidee’s</a:t>
            </a:r>
            <a:r>
              <a:rPr lang="en-CA" b="1" noProof="0">
                <a:solidFill>
                  <a:srgbClr val="333F48"/>
                </a:solidFill>
                <a:latin typeface="Arial"/>
                <a:cs typeface="Arial"/>
              </a:rPr>
              <a:t> story</a:t>
            </a:r>
          </a:p>
        </p:txBody>
      </p:sp>
      <p:sp>
        <p:nvSpPr>
          <p:cNvPr id="9" name="Espace réservé du contenu 4">
            <a:extLst>
              <a:ext uri="{FF2B5EF4-FFF2-40B4-BE49-F238E27FC236}">
                <a16:creationId xmlns:a16="http://schemas.microsoft.com/office/drawing/2014/main" id="{5CA7E28A-4CAC-608D-1D45-F8CE020C3B11}"/>
              </a:ext>
            </a:extLst>
          </p:cNvPr>
          <p:cNvSpPr txBox="1">
            <a:spLocks/>
          </p:cNvSpPr>
          <p:nvPr/>
        </p:nvSpPr>
        <p:spPr>
          <a:xfrm>
            <a:off x="1171063" y="2092475"/>
            <a:ext cx="7046019" cy="39986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16. </a:t>
            </a:r>
            <a:endParaRPr lang="en-CA" sz="2400" noProof="0">
              <a:solidFill>
                <a:srgbClr val="000000"/>
              </a:solidFill>
              <a:latin typeface="Arial" panose="020B0604020202020204" pitchFamily="34" charset="0"/>
              <a:ea typeface="Calibri" panose="020F0502020204030204"/>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was going out with Kimberly.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Kimberly sent me some nudes when we were together.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Kimberly broke up with me.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feel very angry and sad. </a:t>
            </a:r>
            <a:endParaRPr lang="en-CA" sz="2400" noProof="0">
              <a:solidFill>
                <a:srgbClr val="000000"/>
              </a:solidFill>
              <a:latin typeface="Arial" panose="020B0604020202020204" pitchFamily="34" charset="0"/>
              <a:ea typeface="Calibri"/>
              <a:cs typeface="Arial" panose="020B0604020202020204" pitchFamily="34" charset="0"/>
            </a:endParaRPr>
          </a:p>
          <a:p>
            <a:pPr marL="0" indent="0">
              <a:lnSpc>
                <a:spcPct val="100000"/>
              </a:lnSpc>
              <a:spcBef>
                <a:spcPts val="1200"/>
              </a:spcBef>
              <a:buNone/>
            </a:pPr>
            <a:r>
              <a:rPr lang="en-CA" sz="2400" noProof="0">
                <a:solidFill>
                  <a:srgbClr val="333F48"/>
                </a:solidFill>
                <a:latin typeface="Arial" panose="020B0604020202020204" pitchFamily="34" charset="0"/>
                <a:cs typeface="Arial" panose="020B0604020202020204" pitchFamily="34" charset="0"/>
              </a:rPr>
              <a:t>I am thinking about sharing Kimberly’s nudes on social media to get back at her.</a:t>
            </a:r>
            <a:endParaRPr lang="en-CA" sz="2400" noProof="0">
              <a:latin typeface="Arial" panose="020B0604020202020204" pitchFamily="34" charset="0"/>
              <a:ea typeface="Calibri"/>
              <a:cs typeface="Arial" panose="020B0604020202020204" pitchFamily="34" charset="0"/>
            </a:endParaRPr>
          </a:p>
          <a:p>
            <a:pPr marL="0" indent="0">
              <a:lnSpc>
                <a:spcPct val="100000"/>
              </a:lnSpc>
              <a:buNone/>
            </a:pPr>
            <a:endParaRPr lang="en-CA" sz="2400" noProof="0">
              <a:solidFill>
                <a:srgbClr val="333F48"/>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48A63039-4F1F-78E4-E875-56AB4193EE34}"/>
              </a:ext>
            </a:extLst>
          </p:cNvPr>
          <p:cNvSpPr txBox="1">
            <a:spLocks/>
          </p:cNvSpPr>
          <p:nvPr/>
        </p:nvSpPr>
        <p:spPr>
          <a:xfrm>
            <a:off x="727138" y="213649"/>
            <a:ext cx="82228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Sharing sexual pictures and videos</a:t>
            </a:r>
          </a:p>
        </p:txBody>
      </p:sp>
      <p:pic>
        <p:nvPicPr>
          <p:cNvPr id="3" name="Image 2">
            <a:extLst>
              <a:ext uri="{FF2B5EF4-FFF2-40B4-BE49-F238E27FC236}">
                <a16:creationId xmlns:a16="http://schemas.microsoft.com/office/drawing/2014/main" id="{15F9BFA3-5FF1-6C3C-44AB-9D718C19D5A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1099" y="688643"/>
            <a:ext cx="486039" cy="375576"/>
          </a:xfrm>
          <a:prstGeom prst="rect">
            <a:avLst/>
          </a:prstGeom>
        </p:spPr>
      </p:pic>
      <p:pic>
        <p:nvPicPr>
          <p:cNvPr id="4" name="Image 3">
            <a:extLst>
              <a:ext uri="{FF2B5EF4-FFF2-40B4-BE49-F238E27FC236}">
                <a16:creationId xmlns:a16="http://schemas.microsoft.com/office/drawing/2014/main" id="{F1E79EDE-2B5D-744F-AD8F-C78C0A72A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39" t="18420" r="15283" b="10065"/>
          <a:stretch/>
        </p:blipFill>
        <p:spPr>
          <a:xfrm>
            <a:off x="7784401" y="2618268"/>
            <a:ext cx="3651282" cy="3829975"/>
          </a:xfrm>
          <a:prstGeom prst="rect">
            <a:avLst/>
          </a:prstGeom>
          <a:ln>
            <a:noFill/>
          </a:ln>
        </p:spPr>
      </p:pic>
      <p:sp>
        <p:nvSpPr>
          <p:cNvPr id="8" name="Rectangle 7">
            <a:extLst>
              <a:ext uri="{FF2B5EF4-FFF2-40B4-BE49-F238E27FC236}">
                <a16:creationId xmlns:a16="http://schemas.microsoft.com/office/drawing/2014/main" id="{4122CB8E-78FE-F519-CE54-6DD9F08299F9}"/>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Image 9">
            <a:extLst>
              <a:ext uri="{FF2B5EF4-FFF2-40B4-BE49-F238E27FC236}">
                <a16:creationId xmlns:a16="http://schemas.microsoft.com/office/drawing/2014/main" id="{46D8DD69-460B-96EA-CA79-B8D1E331728E}"/>
              </a:ext>
            </a:extLst>
          </p:cNvPr>
          <p:cNvPicPr>
            <a:picLocks noChangeAspect="1"/>
          </p:cNvPicPr>
          <p:nvPr/>
        </p:nvPicPr>
        <p:blipFill>
          <a:blip r:embed="rId6"/>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1526456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4106497-670B-50B7-9BE5-48335D9EAFAA}"/>
              </a:ext>
            </a:extLst>
          </p:cNvPr>
          <p:cNvPicPr>
            <a:picLocks noChangeAspect="1"/>
          </p:cNvPicPr>
          <p:nvPr/>
        </p:nvPicPr>
        <p:blipFill>
          <a:blip r:embed="rId3"/>
          <a:stretch>
            <a:fillRect/>
          </a:stretch>
        </p:blipFill>
        <p:spPr>
          <a:xfrm>
            <a:off x="2315110" y="2572472"/>
            <a:ext cx="7561780" cy="3571154"/>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8731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Sharing sexual pictures and videos</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3532513" y="3077694"/>
            <a:ext cx="5126973" cy="2560709"/>
          </a:xfrm>
        </p:spPr>
        <p:txBody>
          <a:bodyPr vert="horz" lIns="91440" tIns="45720" rIns="91440" bIns="45720" rtlCol="0" anchor="t">
            <a:noAutofit/>
          </a:bodyPr>
          <a:lstStyle/>
          <a:p>
            <a:pPr marL="0" indent="0" algn="ctr">
              <a:lnSpc>
                <a:spcPct val="120000"/>
              </a:lnSpc>
              <a:spcBef>
                <a:spcPts val="1400"/>
              </a:spcBef>
              <a:buNone/>
            </a:pPr>
            <a:r>
              <a:rPr lang="en-CA" sz="2400" noProof="0">
                <a:solidFill>
                  <a:srgbClr val="333F48"/>
                </a:solidFill>
                <a:latin typeface="Arial"/>
                <a:cs typeface="Calibri"/>
              </a:rPr>
              <a:t>Sharing someone’s nudes on social media is a crime.</a:t>
            </a:r>
          </a:p>
          <a:p>
            <a:pPr marL="0" indent="0" algn="ctr">
              <a:lnSpc>
                <a:spcPct val="120000"/>
              </a:lnSpc>
              <a:spcBef>
                <a:spcPts val="1400"/>
              </a:spcBef>
              <a:buNone/>
            </a:pPr>
            <a:r>
              <a:rPr lang="en-CA" sz="2400" noProof="0">
                <a:solidFill>
                  <a:srgbClr val="333F48"/>
                </a:solidFill>
                <a:latin typeface="Arial"/>
              </a:rPr>
              <a:t>Sometimes, the police or child protection services might get involved.</a:t>
            </a:r>
            <a:endParaRPr lang="en-CA" sz="2400" noProof="0">
              <a:solidFill>
                <a:srgbClr val="333F48"/>
              </a:solidFill>
              <a:latin typeface="Arial"/>
              <a:cs typeface="Arial"/>
            </a:endParaRPr>
          </a:p>
          <a:p>
            <a:pPr marL="0" indent="0" algn="ctr">
              <a:lnSpc>
                <a:spcPct val="120000"/>
              </a:lnSpc>
              <a:spcBef>
                <a:spcPts val="1400"/>
              </a:spcBef>
              <a:buNone/>
            </a:pPr>
            <a:endParaRPr lang="en-CA" sz="1600" noProof="0">
              <a:solidFill>
                <a:srgbClr val="333F48"/>
              </a:solidFill>
            </a:endParaRPr>
          </a:p>
        </p:txBody>
      </p:sp>
      <p:pic>
        <p:nvPicPr>
          <p:cNvPr id="8" name="Image 7">
            <a:extLst>
              <a:ext uri="{FF2B5EF4-FFF2-40B4-BE49-F238E27FC236}">
                <a16:creationId xmlns:a16="http://schemas.microsoft.com/office/drawing/2014/main" id="{47704CA6-4736-3F2A-4A79-D8D2552DA7CF}"/>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95454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3" name="Image 2">
            <a:extLst>
              <a:ext uri="{FF2B5EF4-FFF2-40B4-BE49-F238E27FC236}">
                <a16:creationId xmlns:a16="http://schemas.microsoft.com/office/drawing/2014/main" id="{C57E7E21-35A8-CD6E-8B97-E142D6E66507}"/>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348046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38C1056-2EF4-FFBD-E6BC-F414C857BED7}"/>
              </a:ext>
            </a:extLst>
          </p:cNvPr>
          <p:cNvSpPr txBox="1">
            <a:spLocks/>
          </p:cNvSpPr>
          <p:nvPr/>
        </p:nvSpPr>
        <p:spPr>
          <a:xfrm>
            <a:off x="739784" y="729821"/>
            <a:ext cx="5190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noProof="0">
                <a:solidFill>
                  <a:srgbClr val="F6891F"/>
                </a:solidFill>
                <a:latin typeface="Arial"/>
                <a:cs typeface="Arial"/>
              </a:rPr>
              <a:t>Conclusion</a:t>
            </a:r>
          </a:p>
        </p:txBody>
      </p:sp>
      <p:sp>
        <p:nvSpPr>
          <p:cNvPr id="6" name="Espace réservé du contenu 2">
            <a:extLst>
              <a:ext uri="{FF2B5EF4-FFF2-40B4-BE49-F238E27FC236}">
                <a16:creationId xmlns:a16="http://schemas.microsoft.com/office/drawing/2014/main" id="{F8B793E1-5F2B-897D-3CF4-C0C16CBC4A48}"/>
              </a:ext>
            </a:extLst>
          </p:cNvPr>
          <p:cNvSpPr txBox="1">
            <a:spLocks/>
          </p:cNvSpPr>
          <p:nvPr/>
        </p:nvSpPr>
        <p:spPr>
          <a:xfrm>
            <a:off x="7459476" y="4290695"/>
            <a:ext cx="1739014" cy="4558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noProof="0">
                <a:solidFill>
                  <a:srgbClr val="F6891F"/>
                </a:solidFill>
                <a:latin typeface="Arial"/>
                <a:cs typeface="Arial"/>
              </a:rPr>
              <a:t>Questions?</a:t>
            </a:r>
          </a:p>
        </p:txBody>
      </p:sp>
      <p:sp>
        <p:nvSpPr>
          <p:cNvPr id="10" name="Espace réservé du contenu 2">
            <a:extLst>
              <a:ext uri="{FF2B5EF4-FFF2-40B4-BE49-F238E27FC236}">
                <a16:creationId xmlns:a16="http://schemas.microsoft.com/office/drawing/2014/main" id="{5D8408EF-D8FC-1545-99FB-BA6474CA0D14}"/>
              </a:ext>
            </a:extLst>
          </p:cNvPr>
          <p:cNvSpPr txBox="1">
            <a:spLocks/>
          </p:cNvSpPr>
          <p:nvPr/>
        </p:nvSpPr>
        <p:spPr>
          <a:xfrm>
            <a:off x="2462422" y="4290695"/>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noProof="0">
                <a:solidFill>
                  <a:srgbClr val="F6891F"/>
                </a:solidFill>
                <a:latin typeface="Arial"/>
                <a:cs typeface="Arial"/>
              </a:rPr>
              <a:t>What did you learn?</a:t>
            </a:r>
          </a:p>
          <a:p>
            <a:pPr marL="0" indent="0" algn="ctr">
              <a:buNone/>
            </a:pPr>
            <a:endParaRPr lang="en-CA" sz="2400" noProof="0">
              <a:solidFill>
                <a:srgbClr val="F6891F"/>
              </a:solidFill>
              <a:latin typeface="Arial"/>
              <a:cs typeface="Arial"/>
            </a:endParaRPr>
          </a:p>
        </p:txBody>
      </p:sp>
      <p:sp>
        <p:nvSpPr>
          <p:cNvPr id="18" name="ZoneTexte 17">
            <a:extLst>
              <a:ext uri="{FF2B5EF4-FFF2-40B4-BE49-F238E27FC236}">
                <a16:creationId xmlns:a16="http://schemas.microsoft.com/office/drawing/2014/main" id="{B82561EB-D13A-136D-EB10-9B058584B2B4}"/>
              </a:ext>
            </a:extLst>
          </p:cNvPr>
          <p:cNvSpPr txBox="1"/>
          <p:nvPr/>
        </p:nvSpPr>
        <p:spPr>
          <a:xfrm>
            <a:off x="1851923" y="5719943"/>
            <a:ext cx="2250365" cy="369332"/>
          </a:xfrm>
          <a:prstGeom prst="rect">
            <a:avLst/>
          </a:prstGeom>
          <a:noFill/>
        </p:spPr>
        <p:txBody>
          <a:bodyPr wrap="square" rtlCol="0">
            <a:spAutoFit/>
          </a:bodyPr>
          <a:lstStyle/>
          <a:p>
            <a:r>
              <a:rPr lang="en-CA" noProof="0">
                <a:solidFill>
                  <a:srgbClr val="1BAACE"/>
                </a:solidFill>
                <a:hlinkClick r:id="rId3" action="ppaction://hlinksldjump">
                  <a:extLst>
                    <a:ext uri="{A12FA001-AC4F-418D-AE19-62706E023703}">
                      <ahyp:hlinkClr xmlns:ahyp="http://schemas.microsoft.com/office/drawing/2018/hyperlinkcolor" val="tx"/>
                    </a:ext>
                  </a:extLst>
                </a:hlinkClick>
              </a:rPr>
              <a:t>PREVIOUS TOPIC</a:t>
            </a:r>
            <a:endParaRPr lang="en-CA" noProof="0">
              <a:solidFill>
                <a:srgbClr val="1BAACE"/>
              </a:solidFill>
            </a:endParaRPr>
          </a:p>
        </p:txBody>
      </p:sp>
      <p:pic>
        <p:nvPicPr>
          <p:cNvPr id="2" name="Image 1">
            <a:extLst>
              <a:ext uri="{FF2B5EF4-FFF2-40B4-BE49-F238E27FC236}">
                <a16:creationId xmlns:a16="http://schemas.microsoft.com/office/drawing/2014/main" id="{C40B21A3-D2AA-FDDD-939E-B119AD9DD7C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3276335" y="2488153"/>
            <a:ext cx="1525781" cy="1570175"/>
          </a:xfrm>
          <a:prstGeom prst="rect">
            <a:avLst/>
          </a:prstGeom>
        </p:spPr>
      </p:pic>
      <p:pic>
        <p:nvPicPr>
          <p:cNvPr id="3" name="Image 2">
            <a:extLst>
              <a:ext uri="{FF2B5EF4-FFF2-40B4-BE49-F238E27FC236}">
                <a16:creationId xmlns:a16="http://schemas.microsoft.com/office/drawing/2014/main" id="{E2FB78FD-ACE4-C2EA-B410-D9C6F7171389}"/>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7566094" y="2466510"/>
            <a:ext cx="1525781" cy="1570175"/>
          </a:xfrm>
          <a:prstGeom prst="rect">
            <a:avLst/>
          </a:prstGeom>
        </p:spPr>
      </p:pic>
      <p:pic>
        <p:nvPicPr>
          <p:cNvPr id="8" name="Image 7">
            <a:extLst>
              <a:ext uri="{FF2B5EF4-FFF2-40B4-BE49-F238E27FC236}">
                <a16:creationId xmlns:a16="http://schemas.microsoft.com/office/drawing/2014/main" id="{56D27B66-DE92-D478-0E89-A3DF509F3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685" y="2680447"/>
            <a:ext cx="1359109" cy="1050220"/>
          </a:xfrm>
          <a:prstGeom prst="rect">
            <a:avLst/>
          </a:prstGeom>
        </p:spPr>
      </p:pic>
      <p:pic>
        <p:nvPicPr>
          <p:cNvPr id="13" name="Image 12">
            <a:extLst>
              <a:ext uri="{FF2B5EF4-FFF2-40B4-BE49-F238E27FC236}">
                <a16:creationId xmlns:a16="http://schemas.microsoft.com/office/drawing/2014/main" id="{5C9C720D-3B3F-55A4-8411-55D4C7655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1337" y="2662090"/>
            <a:ext cx="1525781" cy="1179013"/>
          </a:xfrm>
          <a:prstGeom prst="rect">
            <a:avLst/>
          </a:prstGeom>
        </p:spPr>
      </p:pic>
      <p:pic>
        <p:nvPicPr>
          <p:cNvPr id="5" name="Image 4">
            <a:extLst>
              <a:ext uri="{FF2B5EF4-FFF2-40B4-BE49-F238E27FC236}">
                <a16:creationId xmlns:a16="http://schemas.microsoft.com/office/drawing/2014/main" id="{6E9F98B4-C7FC-0CCE-A712-5E9B6B67E9E4}"/>
              </a:ext>
            </a:extLst>
          </p:cNvPr>
          <p:cNvPicPr>
            <a:picLocks noChangeAspect="1"/>
          </p:cNvPicPr>
          <p:nvPr/>
        </p:nvPicPr>
        <p:blipFill>
          <a:blip r:embed="rId7"/>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BF4B7501-826A-12ED-0103-EDC8B5C06F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2982" y="5780460"/>
            <a:ext cx="250694" cy="250694"/>
          </a:xfrm>
          <a:prstGeom prst="rect">
            <a:avLst/>
          </a:prstGeom>
        </p:spPr>
      </p:pic>
      <p:pic>
        <p:nvPicPr>
          <p:cNvPr id="11" name="Image 10">
            <a:extLst>
              <a:ext uri="{FF2B5EF4-FFF2-40B4-BE49-F238E27FC236}">
                <a16:creationId xmlns:a16="http://schemas.microsoft.com/office/drawing/2014/main" id="{5306A0F1-4C03-0E16-AEF2-B49AA929D565}"/>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696955" y="5661940"/>
            <a:ext cx="1282262" cy="702331"/>
          </a:xfrm>
          <a:prstGeom prst="rect">
            <a:avLst/>
          </a:prstGeom>
        </p:spPr>
      </p:pic>
    </p:spTree>
    <p:extLst>
      <p:ext uri="{BB962C8B-B14F-4D97-AF65-F5344CB8AC3E}">
        <p14:creationId xmlns:p14="http://schemas.microsoft.com/office/powerpoint/2010/main" val="2535471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63A3711-91AD-72C2-B78D-A1228A1263BC}"/>
              </a:ext>
            </a:extLst>
          </p:cNvPr>
          <p:cNvPicPr>
            <a:picLocks noChangeAspect="1"/>
          </p:cNvPicPr>
          <p:nvPr/>
        </p:nvPicPr>
        <p:blipFill>
          <a:blip r:embed="rId3"/>
          <a:stretch>
            <a:fillRect/>
          </a:stretch>
        </p:blipFill>
        <p:spPr>
          <a:xfrm>
            <a:off x="1441372" y="1449440"/>
            <a:ext cx="9134820" cy="3959119"/>
          </a:xfrm>
          <a:prstGeom prst="rect">
            <a:avLst/>
          </a:prstGeom>
        </p:spPr>
      </p:pic>
    </p:spTree>
    <p:extLst>
      <p:ext uri="{BB962C8B-B14F-4D97-AF65-F5344CB8AC3E}">
        <p14:creationId xmlns:p14="http://schemas.microsoft.com/office/powerpoint/2010/main" val="2007074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0D4C2B-D89F-3B71-1772-44106503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677" y="1922320"/>
            <a:ext cx="4543425" cy="3028950"/>
          </a:xfrm>
          <a:prstGeom prst="rect">
            <a:avLst/>
          </a:prstGeom>
        </p:spPr>
      </p:pic>
    </p:spTree>
    <p:extLst>
      <p:ext uri="{BB962C8B-B14F-4D97-AF65-F5344CB8AC3E}">
        <p14:creationId xmlns:p14="http://schemas.microsoft.com/office/powerpoint/2010/main" val="1349494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58EF-A0CB-DB2B-871E-0841D0491E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477898-3157-9130-99CF-C5BF2B9997CB}"/>
              </a:ext>
            </a:extLst>
          </p:cNvPr>
          <p:cNvSpPr>
            <a:spLocks noGrp="1"/>
          </p:cNvSpPr>
          <p:nvPr>
            <p:ph type="title"/>
          </p:nvPr>
        </p:nvSpPr>
        <p:spPr>
          <a:xfrm>
            <a:off x="886968" y="801189"/>
            <a:ext cx="10421938" cy="914400"/>
          </a:xfrm>
        </p:spPr>
        <p:txBody>
          <a:bodyPr/>
          <a:lstStyle/>
          <a:p>
            <a:br>
              <a:rPr lang="fr-FR"/>
            </a:br>
            <a:r>
              <a:rPr lang="fr-FR"/>
              <a:t>Important Notice</a:t>
            </a:r>
          </a:p>
        </p:txBody>
      </p:sp>
      <p:pic>
        <p:nvPicPr>
          <p:cNvPr id="5" name="Image 4">
            <a:extLst>
              <a:ext uri="{FF2B5EF4-FFF2-40B4-BE49-F238E27FC236}">
                <a16:creationId xmlns:a16="http://schemas.microsoft.com/office/drawing/2014/main" id="{6C7A96E8-01DD-EAE8-684E-2BC2D7FBFF2F}"/>
              </a:ext>
            </a:extLst>
          </p:cNvPr>
          <p:cNvPicPr>
            <a:picLocks noChangeAspect="1"/>
          </p:cNvPicPr>
          <p:nvPr/>
        </p:nvPicPr>
        <p:blipFill>
          <a:blip r:embed="rId3"/>
          <a:stretch>
            <a:fillRect/>
          </a:stretch>
        </p:blipFill>
        <p:spPr>
          <a:xfrm rot="695432">
            <a:off x="-1515388" y="3717524"/>
            <a:ext cx="4137511" cy="3452294"/>
          </a:xfrm>
          <a:prstGeom prst="rect">
            <a:avLst/>
          </a:prstGeom>
        </p:spPr>
      </p:pic>
      <p:pic>
        <p:nvPicPr>
          <p:cNvPr id="7" name="Image 6">
            <a:extLst>
              <a:ext uri="{FF2B5EF4-FFF2-40B4-BE49-F238E27FC236}">
                <a16:creationId xmlns:a16="http://schemas.microsoft.com/office/drawing/2014/main" id="{915C4F67-D49F-14CC-2271-94E86C120843}"/>
              </a:ext>
            </a:extLst>
          </p:cNvPr>
          <p:cNvPicPr>
            <a:picLocks noChangeAspect="1"/>
          </p:cNvPicPr>
          <p:nvPr/>
        </p:nvPicPr>
        <p:blipFill>
          <a:blip r:embed="rId4"/>
          <a:stretch>
            <a:fillRect/>
          </a:stretch>
        </p:blipFill>
        <p:spPr>
          <a:xfrm rot="7291791">
            <a:off x="-911606" y="-1548943"/>
            <a:ext cx="5093029" cy="4253724"/>
          </a:xfrm>
          <a:prstGeom prst="rect">
            <a:avLst/>
          </a:prstGeom>
        </p:spPr>
      </p:pic>
      <p:pic>
        <p:nvPicPr>
          <p:cNvPr id="9" name="Image 8">
            <a:extLst>
              <a:ext uri="{FF2B5EF4-FFF2-40B4-BE49-F238E27FC236}">
                <a16:creationId xmlns:a16="http://schemas.microsoft.com/office/drawing/2014/main" id="{69117866-78C0-A27E-925D-E069D19D1B8B}"/>
              </a:ext>
            </a:extLst>
          </p:cNvPr>
          <p:cNvPicPr>
            <a:picLocks noChangeAspect="1"/>
          </p:cNvPicPr>
          <p:nvPr/>
        </p:nvPicPr>
        <p:blipFill>
          <a:blip r:embed="rId5"/>
          <a:stretch>
            <a:fillRect/>
          </a:stretch>
        </p:blipFill>
        <p:spPr>
          <a:xfrm rot="798890">
            <a:off x="7950992" y="2393368"/>
            <a:ext cx="5695120" cy="4751946"/>
          </a:xfrm>
          <a:prstGeom prst="rect">
            <a:avLst/>
          </a:prstGeom>
        </p:spPr>
      </p:pic>
      <p:pic>
        <p:nvPicPr>
          <p:cNvPr id="11" name="Image 10">
            <a:extLst>
              <a:ext uri="{FF2B5EF4-FFF2-40B4-BE49-F238E27FC236}">
                <a16:creationId xmlns:a16="http://schemas.microsoft.com/office/drawing/2014/main" id="{BC8A74AF-B194-5016-C08A-5149FA0044AA}"/>
              </a:ext>
            </a:extLst>
          </p:cNvPr>
          <p:cNvPicPr>
            <a:picLocks noChangeAspect="1"/>
          </p:cNvPicPr>
          <p:nvPr/>
        </p:nvPicPr>
        <p:blipFill>
          <a:blip r:embed="rId6"/>
          <a:stretch>
            <a:fillRect/>
          </a:stretch>
        </p:blipFill>
        <p:spPr>
          <a:xfrm>
            <a:off x="6360908" y="-93455"/>
            <a:ext cx="4233325" cy="3532240"/>
          </a:xfrm>
          <a:prstGeom prst="rect">
            <a:avLst/>
          </a:prstGeom>
        </p:spPr>
      </p:pic>
      <p:sp>
        <p:nvSpPr>
          <p:cNvPr id="3" name="Espace réservé du contenu 2">
            <a:extLst>
              <a:ext uri="{FF2B5EF4-FFF2-40B4-BE49-F238E27FC236}">
                <a16:creationId xmlns:a16="http://schemas.microsoft.com/office/drawing/2014/main" id="{23E380C7-D205-8AB7-265B-08B3CD22F4FF}"/>
              </a:ext>
            </a:extLst>
          </p:cNvPr>
          <p:cNvSpPr>
            <a:spLocks noGrp="1"/>
          </p:cNvSpPr>
          <p:nvPr>
            <p:ph sz="quarter" idx="15"/>
          </p:nvPr>
        </p:nvSpPr>
        <p:spPr>
          <a:xfrm>
            <a:off x="880872" y="1715589"/>
            <a:ext cx="10424160" cy="4114800"/>
          </a:xfrm>
        </p:spPr>
        <p:txBody>
          <a:bodyPr vert="horz" lIns="0" tIns="0" rIns="0" bIns="0" rtlCol="0" anchor="t">
            <a:noAutofit/>
          </a:bodyPr>
          <a:lstStyle/>
          <a:p>
            <a:endParaRPr lang="en-CA" noProof="0">
              <a:solidFill>
                <a:srgbClr val="333F48"/>
              </a:solidFill>
              <a:cs typeface="Arial"/>
            </a:endParaRPr>
          </a:p>
          <a:p>
            <a:r>
              <a:rPr lang="en-CA" b="1">
                <a:solidFill>
                  <a:srgbClr val="333F48"/>
                </a:solidFill>
                <a:cs typeface="Arial"/>
              </a:rPr>
              <a:t>December</a:t>
            </a:r>
            <a:r>
              <a:rPr lang="en-CA" b="1" noProof="0">
                <a:solidFill>
                  <a:srgbClr val="333F48"/>
                </a:solidFill>
                <a:cs typeface="Arial"/>
              </a:rPr>
              <a:t> 2025 </a:t>
            </a:r>
            <a:r>
              <a:rPr lang="en-CA" noProof="0">
                <a:solidFill>
                  <a:srgbClr val="333F48"/>
                </a:solidFill>
                <a:cs typeface="Arial"/>
              </a:rPr>
              <a:t>Version</a:t>
            </a:r>
            <a:endParaRPr lang="en-CA" noProof="0"/>
          </a:p>
          <a:p>
            <a:endParaRPr lang="en-CA" noProof="0"/>
          </a:p>
          <a:p>
            <a:r>
              <a:rPr lang="en-CA" noProof="0">
                <a:solidFill>
                  <a:srgbClr val="333F48"/>
                </a:solidFill>
                <a:cs typeface="Arial"/>
              </a:rPr>
              <a:t>This information applies to Inuit communities in Quebec and isn’t legal advice. This presentation can’t be reproduced without Éducaloi’s written permission.</a:t>
            </a:r>
          </a:p>
          <a:p>
            <a:r>
              <a:rPr lang="en-CA" noProof="0">
                <a:solidFill>
                  <a:srgbClr val="333F48"/>
                </a:solidFill>
                <a:cs typeface="Arial"/>
              </a:rPr>
              <a:t>© Éducaloi</a:t>
            </a:r>
            <a:r>
              <a:rPr lang="en-CA" noProof="0">
                <a:solidFill>
                  <a:srgbClr val="000000"/>
                </a:solidFill>
                <a:cs typeface="Arial"/>
              </a:rPr>
              <a:t> </a:t>
            </a:r>
            <a:endParaRPr lang="en-CA" noProof="0"/>
          </a:p>
          <a:p>
            <a:endParaRPr lang="en-CA" noProof="0">
              <a:cs typeface="Arial"/>
            </a:endParaRPr>
          </a:p>
        </p:txBody>
      </p:sp>
    </p:spTree>
    <p:extLst>
      <p:ext uri="{BB962C8B-B14F-4D97-AF65-F5344CB8AC3E}">
        <p14:creationId xmlns:p14="http://schemas.microsoft.com/office/powerpoint/2010/main" val="30160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099AAFA-26D1-4279-67D4-408A03D0A94C}"/>
              </a:ext>
            </a:extLst>
          </p:cNvPr>
          <p:cNvPicPr>
            <a:picLocks noChangeAspect="1"/>
          </p:cNvPicPr>
          <p:nvPr/>
        </p:nvPicPr>
        <p:blipFill>
          <a:blip r:embed="rId3"/>
          <a:stretch>
            <a:fillRect/>
          </a:stretch>
        </p:blipFill>
        <p:spPr>
          <a:xfrm>
            <a:off x="2297915" y="2525716"/>
            <a:ext cx="7561780" cy="2734233"/>
          </a:xfrm>
          <a:prstGeom prst="rect">
            <a:avLst/>
          </a:prstGeom>
        </p:spPr>
      </p:pic>
      <p:sp>
        <p:nvSpPr>
          <p:cNvPr id="2" name="Titre 1">
            <a:extLst>
              <a:ext uri="{FF2B5EF4-FFF2-40B4-BE49-F238E27FC236}">
                <a16:creationId xmlns:a16="http://schemas.microsoft.com/office/drawing/2014/main" id="{132F541A-F7C7-2382-B2D7-EEC0C0BAF5ED}"/>
              </a:ext>
            </a:extLst>
          </p:cNvPr>
          <p:cNvSpPr>
            <a:spLocks noGrp="1"/>
          </p:cNvSpPr>
          <p:nvPr>
            <p:ph type="title"/>
          </p:nvPr>
        </p:nvSpPr>
        <p:spPr>
          <a:xfrm>
            <a:off x="747932" y="714374"/>
            <a:ext cx="5508172" cy="1325563"/>
          </a:xfrm>
        </p:spPr>
        <p:txBody>
          <a:bodyPr/>
          <a:lstStyle/>
          <a:p>
            <a:r>
              <a:rPr lang="en-CA" b="1" noProof="0">
                <a:solidFill>
                  <a:srgbClr val="333F48"/>
                </a:solidFill>
                <a:latin typeface="Arial"/>
                <a:cs typeface="Arial"/>
              </a:rPr>
              <a:t>Learn the rule</a:t>
            </a:r>
          </a:p>
        </p:txBody>
      </p:sp>
      <p:sp>
        <p:nvSpPr>
          <p:cNvPr id="5" name="Titre 1">
            <a:extLst>
              <a:ext uri="{FF2B5EF4-FFF2-40B4-BE49-F238E27FC236}">
                <a16:creationId xmlns:a16="http://schemas.microsoft.com/office/drawing/2014/main" id="{6F078B52-25E7-B430-2916-80F369A85EEF}"/>
              </a:ext>
            </a:extLst>
          </p:cNvPr>
          <p:cNvSpPr txBox="1">
            <a:spLocks/>
          </p:cNvSpPr>
          <p:nvPr/>
        </p:nvSpPr>
        <p:spPr>
          <a:xfrm>
            <a:off x="747932" y="181839"/>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rgbClr val="F6891F"/>
                </a:solidFill>
                <a:latin typeface="Arial"/>
                <a:cs typeface="Arial"/>
              </a:rPr>
              <a:t>Hunting and fishing</a:t>
            </a:r>
          </a:p>
        </p:txBody>
      </p:sp>
      <p:pic>
        <p:nvPicPr>
          <p:cNvPr id="6" name="Image 5">
            <a:extLst>
              <a:ext uri="{FF2B5EF4-FFF2-40B4-BE49-F238E27FC236}">
                <a16:creationId xmlns:a16="http://schemas.microsoft.com/office/drawing/2014/main" id="{69E3B648-CAC8-EDBE-0B40-C9B3F00707F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56833"/>
            <a:ext cx="486039" cy="375576"/>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999429" y="3421343"/>
            <a:ext cx="6158752" cy="942978"/>
          </a:xfrm>
        </p:spPr>
        <p:txBody>
          <a:bodyPr vert="horz" lIns="91440" tIns="45720" rIns="91440" bIns="45720" rtlCol="0" anchor="t">
            <a:noAutofit/>
          </a:bodyPr>
          <a:lstStyle/>
          <a:p>
            <a:pPr marL="0" indent="0" algn="ctr">
              <a:lnSpc>
                <a:spcPct val="120000"/>
              </a:lnSpc>
              <a:spcBef>
                <a:spcPts val="1400"/>
              </a:spcBef>
              <a:buNone/>
            </a:pPr>
            <a:r>
              <a:rPr lang="en-CA" sz="2400" noProof="0" err="1">
                <a:solidFill>
                  <a:srgbClr val="333F48"/>
                </a:solidFill>
                <a:latin typeface="Arial"/>
                <a:ea typeface="+mn-lt"/>
                <a:cs typeface="+mn-lt"/>
              </a:rPr>
              <a:t>Eliyassie</a:t>
            </a:r>
            <a:r>
              <a:rPr lang="en-CA" sz="2400" noProof="0">
                <a:solidFill>
                  <a:srgbClr val="333F48"/>
                </a:solidFill>
                <a:latin typeface="Arial"/>
                <a:ea typeface="+mn-lt"/>
                <a:cs typeface="+mn-lt"/>
              </a:rPr>
              <a:t> and </a:t>
            </a:r>
            <a:r>
              <a:rPr lang="en-CA" sz="2400" noProof="0">
                <a:solidFill>
                  <a:srgbClr val="333F48"/>
                </a:solidFill>
                <a:latin typeface="Arial"/>
                <a:ea typeface="+mn-lt"/>
                <a:cs typeface="Calibri"/>
              </a:rPr>
              <a:t>his </a:t>
            </a:r>
            <a:r>
              <a:rPr lang="en-CA" sz="2400" noProof="0">
                <a:solidFill>
                  <a:srgbClr val="333F48"/>
                </a:solidFill>
                <a:latin typeface="Arial"/>
                <a:ea typeface="+mn-lt"/>
                <a:cs typeface="Arial"/>
              </a:rPr>
              <a:t>community </a:t>
            </a:r>
            <a:r>
              <a:rPr lang="en-CA" sz="2400" noProof="0">
                <a:solidFill>
                  <a:srgbClr val="333F48"/>
                </a:solidFill>
                <a:latin typeface="Arial"/>
                <a:cs typeface="Arial"/>
              </a:rPr>
              <a:t>have the right to hunt and fish on their land all year long.</a:t>
            </a:r>
            <a:endParaRPr lang="en-CA" noProof="0">
              <a:solidFill>
                <a:srgbClr val="333F48"/>
              </a:solidFill>
              <a:latin typeface="Arial"/>
              <a:ea typeface="Calibri" panose="020F0502020204030204"/>
              <a:cs typeface="Calibri" panose="020F0502020204030204"/>
            </a:endParaRPr>
          </a:p>
          <a:p>
            <a:pPr marL="0" indent="0" algn="ctr">
              <a:lnSpc>
                <a:spcPct val="120000"/>
              </a:lnSpc>
              <a:spcBef>
                <a:spcPts val="1400"/>
              </a:spcBef>
              <a:buNone/>
            </a:pPr>
            <a:endParaRPr lang="en-CA" noProof="0">
              <a:solidFill>
                <a:srgbClr val="333F48"/>
              </a:solidFill>
            </a:endParaRPr>
          </a:p>
        </p:txBody>
      </p:sp>
      <p:pic>
        <p:nvPicPr>
          <p:cNvPr id="8" name="Image 7">
            <a:extLst>
              <a:ext uri="{FF2B5EF4-FFF2-40B4-BE49-F238E27FC236}">
                <a16:creationId xmlns:a16="http://schemas.microsoft.com/office/drawing/2014/main" id="{E7629D36-68F2-0371-63D2-193B1DEA46EB}"/>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389009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90665C3-A3C8-6F31-217B-C2D11FE3EF1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4" name="Image 13">
            <a:extLst>
              <a:ext uri="{FF2B5EF4-FFF2-40B4-BE49-F238E27FC236}">
                <a16:creationId xmlns:a16="http://schemas.microsoft.com/office/drawing/2014/main" id="{DF0851A0-36C7-7B9A-B28E-C845F59743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990DD62C-08A3-1F0A-5462-6F5B490D4199}"/>
              </a:ext>
            </a:extLst>
          </p:cNvPr>
          <p:cNvSpPr txBox="1"/>
          <p:nvPr/>
        </p:nvSpPr>
        <p:spPr>
          <a:xfrm>
            <a:off x="1447163" y="1208284"/>
            <a:ext cx="2201681" cy="1477328"/>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totally!</a:t>
            </a:r>
          </a:p>
          <a:p>
            <a:endParaRPr lang="en-CA" noProof="0"/>
          </a:p>
        </p:txBody>
      </p:sp>
      <p:sp>
        <p:nvSpPr>
          <p:cNvPr id="6" name="ZoneTexte 5">
            <a:extLst>
              <a:ext uri="{FF2B5EF4-FFF2-40B4-BE49-F238E27FC236}">
                <a16:creationId xmlns:a16="http://schemas.microsoft.com/office/drawing/2014/main" id="{1721C5BA-87D4-0024-B23C-E18E5E359113}"/>
              </a:ext>
            </a:extLst>
          </p:cNvPr>
          <p:cNvSpPr txBox="1"/>
          <p:nvPr/>
        </p:nvSpPr>
        <p:spPr>
          <a:xfrm>
            <a:off x="8496533" y="1113433"/>
            <a:ext cx="2201681" cy="1754326"/>
          </a:xfrm>
          <a:prstGeom prst="rect">
            <a:avLst/>
          </a:prstGeom>
          <a:noFill/>
        </p:spPr>
        <p:txBody>
          <a:bodyPr wrap="square" rtlCol="0">
            <a:spAutoFit/>
          </a:bodyPr>
          <a:lstStyle/>
          <a:p>
            <a:pPr algn="ctr"/>
            <a:r>
              <a:rPr lang="en-CA" sz="3600" b="1" noProof="0">
                <a:solidFill>
                  <a:schemeClr val="bg1"/>
                </a:solidFill>
                <a:latin typeface="Arial"/>
                <a:cs typeface="Calibri"/>
              </a:rPr>
              <a:t>Yes</a:t>
            </a:r>
          </a:p>
          <a:p>
            <a:pPr algn="ctr"/>
            <a:r>
              <a:rPr lang="en-CA" sz="3600" b="1" noProof="0">
                <a:solidFill>
                  <a:schemeClr val="bg1"/>
                </a:solidFill>
                <a:latin typeface="Arial"/>
                <a:cs typeface="Calibri"/>
              </a:rPr>
              <a:t>and</a:t>
            </a:r>
          </a:p>
          <a:p>
            <a:pPr algn="ctr"/>
            <a:r>
              <a:rPr lang="en-CA" sz="3600" b="1" noProof="0">
                <a:solidFill>
                  <a:schemeClr val="bg1"/>
                </a:solidFill>
                <a:latin typeface="Arial"/>
                <a:cs typeface="Calibri"/>
              </a:rPr>
              <a:t>no.</a:t>
            </a:r>
          </a:p>
        </p:txBody>
      </p:sp>
      <p:sp>
        <p:nvSpPr>
          <p:cNvPr id="7" name="ZoneTexte 6">
            <a:extLst>
              <a:ext uri="{FF2B5EF4-FFF2-40B4-BE49-F238E27FC236}">
                <a16:creationId xmlns:a16="http://schemas.microsoft.com/office/drawing/2014/main" id="{C8490903-2EC5-DFDB-B189-BDCBB54F93C8}"/>
              </a:ext>
            </a:extLst>
          </p:cNvPr>
          <p:cNvSpPr txBox="1"/>
          <p:nvPr/>
        </p:nvSpPr>
        <p:spPr>
          <a:xfrm>
            <a:off x="1153820" y="449273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Definitely</a:t>
            </a:r>
          </a:p>
          <a:p>
            <a:pPr algn="ctr"/>
            <a:r>
              <a:rPr lang="en-CA" sz="3600" b="1" noProof="0">
                <a:solidFill>
                  <a:schemeClr val="bg1"/>
                </a:solidFill>
                <a:latin typeface="Arial"/>
                <a:cs typeface="Calibri"/>
              </a:rPr>
              <a:t>not!</a:t>
            </a:r>
          </a:p>
          <a:p>
            <a:endParaRPr lang="en-CA" noProof="0"/>
          </a:p>
        </p:txBody>
      </p:sp>
      <p:sp>
        <p:nvSpPr>
          <p:cNvPr id="12" name="ZoneTexte 11">
            <a:extLst>
              <a:ext uri="{FF2B5EF4-FFF2-40B4-BE49-F238E27FC236}">
                <a16:creationId xmlns:a16="http://schemas.microsoft.com/office/drawing/2014/main" id="{3FE0AF78-7D0E-D417-741F-469FC57F554E}"/>
              </a:ext>
            </a:extLst>
          </p:cNvPr>
          <p:cNvSpPr txBox="1"/>
          <p:nvPr/>
        </p:nvSpPr>
        <p:spPr>
          <a:xfrm>
            <a:off x="8040754" y="4390003"/>
            <a:ext cx="2964137" cy="1477328"/>
          </a:xfrm>
          <a:prstGeom prst="rect">
            <a:avLst/>
          </a:prstGeom>
          <a:noFill/>
        </p:spPr>
        <p:txBody>
          <a:bodyPr wrap="square" rtlCol="0">
            <a:spAutoFit/>
          </a:bodyPr>
          <a:lstStyle/>
          <a:p>
            <a:pPr algn="ctr"/>
            <a:r>
              <a:rPr lang="en-CA" sz="3600" b="1" noProof="0">
                <a:solidFill>
                  <a:schemeClr val="bg1"/>
                </a:solidFill>
                <a:latin typeface="Arial"/>
                <a:cs typeface="Calibri"/>
              </a:rPr>
              <a:t>I don</a:t>
            </a:r>
            <a:r>
              <a:rPr lang="en-CA" sz="3600" noProof="0">
                <a:solidFill>
                  <a:schemeClr val="bg1"/>
                </a:solidFill>
                <a:latin typeface="Arial"/>
                <a:ea typeface="+mn-lt"/>
                <a:cs typeface="+mn-lt"/>
              </a:rPr>
              <a:t>’</a:t>
            </a:r>
            <a:r>
              <a:rPr lang="en-CA" sz="3600" b="1" noProof="0">
                <a:solidFill>
                  <a:schemeClr val="bg1"/>
                </a:solidFill>
                <a:latin typeface="Arial"/>
                <a:cs typeface="Calibri"/>
              </a:rPr>
              <a:t>t </a:t>
            </a:r>
          </a:p>
          <a:p>
            <a:pPr algn="ctr"/>
            <a:r>
              <a:rPr lang="en-CA" sz="3600" b="1" noProof="0">
                <a:solidFill>
                  <a:schemeClr val="bg1"/>
                </a:solidFill>
                <a:latin typeface="Arial"/>
                <a:cs typeface="Calibri"/>
              </a:rPr>
              <a:t>know.</a:t>
            </a:r>
          </a:p>
          <a:p>
            <a:endParaRPr lang="en-CA" noProof="0"/>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 name="Titre 1">
            <a:extLst>
              <a:ext uri="{FF2B5EF4-FFF2-40B4-BE49-F238E27FC236}">
                <a16:creationId xmlns:a16="http://schemas.microsoft.com/office/drawing/2014/main" id="{F6D4F2C2-497D-664B-2517-EA921649D013}"/>
              </a:ext>
            </a:extLst>
          </p:cNvPr>
          <p:cNvSpPr txBox="1">
            <a:spLocks/>
          </p:cNvSpPr>
          <p:nvPr/>
        </p:nvSpPr>
        <p:spPr>
          <a:xfrm>
            <a:off x="4393322" y="2773721"/>
            <a:ext cx="3408147"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noProof="0">
                <a:solidFill>
                  <a:srgbClr val="1BAACE"/>
                </a:solidFill>
                <a:latin typeface="Arial"/>
                <a:cs typeface="Arial"/>
              </a:rPr>
              <a:t>Do you agree with this rule?</a:t>
            </a:r>
          </a:p>
        </p:txBody>
      </p:sp>
      <p:pic>
        <p:nvPicPr>
          <p:cNvPr id="8" name="Image 7">
            <a:extLst>
              <a:ext uri="{FF2B5EF4-FFF2-40B4-BE49-F238E27FC236}">
                <a16:creationId xmlns:a16="http://schemas.microsoft.com/office/drawing/2014/main" id="{8BFF3DFD-D6E5-1463-3D9A-CF25A85DEFD8}"/>
              </a:ext>
            </a:extLst>
          </p:cNvPr>
          <p:cNvPicPr>
            <a:picLocks noChangeAspect="1"/>
          </p:cNvPicPr>
          <p:nvPr/>
        </p:nvPicPr>
        <p:blipFill>
          <a:blip r:embed="rId5"/>
          <a:stretch>
            <a:fillRect/>
          </a:stretch>
        </p:blipFill>
        <p:spPr>
          <a:xfrm>
            <a:off x="11435683" y="278175"/>
            <a:ext cx="505269" cy="505269"/>
          </a:xfrm>
          <a:prstGeom prst="rect">
            <a:avLst/>
          </a:prstGeom>
        </p:spPr>
      </p:pic>
    </p:spTree>
    <p:extLst>
      <p:ext uri="{BB962C8B-B14F-4D97-AF65-F5344CB8AC3E}">
        <p14:creationId xmlns:p14="http://schemas.microsoft.com/office/powerpoint/2010/main" val="20366127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7" ma:contentTypeDescription="Crée un document." ma:contentTypeScope="" ma:versionID="e55204d8053739d8bdbfc60cabc43579">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a09376ec387760361c6d4993a11b817"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element ref="ns2:Type_x0020_de_x0020_conten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element name="Type_x0020_de_x0020_contenu" ma:index="73" nillable="true" ma:displayName="Type de publication" ma:format="Dropdown" ma:internalName="Type_x0020_de_x0020_contenu">
      <xsd:complexType>
        <xsd:complexContent>
          <xsd:extension base="dms:MultiChoice">
            <xsd:sequence>
              <xsd:element name="Value" maxOccurs="unbounded" minOccurs="0" nillable="true">
                <xsd:simpleType>
                  <xsd:restriction base="dms:Choice">
                    <xsd:enumeration value="Guide"/>
                    <xsd:enumeration value="Dépliant"/>
                    <xsd:enumeration value="Infographie"/>
                    <xsd:enumeration value="Affiche"/>
                    <xsd:enumeration value="Bande dessiné"/>
                    <xsd:enumeration value="Jeu-questionnaire"/>
                    <xsd:enumeration value="Outil interactif"/>
                    <xsd:enumeration value="Atelier/Formation"/>
                    <xsd:enumeration value="Vidéo"/>
                    <xsd:enumeration value="Autr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TaxCatchAll xmlns="7c4c9101-ca6c-4953-bf15-5ed2fb777a67" xsi:nil="true"/>
    <Date_Alerte xmlns="319a9c1d-6107-471a-83e8-1a40088b2974" xsi:nil="true"/>
    <Language xmlns="http://schemas.microsoft.com/sharepoint/v3">Anglais</Language>
    <EnLigneEN xmlns="7c4c9101-ca6c-4953-bf15-5ed2fb777a67">false</EnLigneEN>
    <EnVeille xmlns="7c4c9101-ca6c-4953-bf15-5ed2fb777a67">true</EnVeille>
    <_Enstock xmlns="319a9c1d-6107-471a-83e8-1a40088b2974">false</_Enstock>
    <Classement xmlns="319a9c1d-6107-471a-83e8-1a40088b2974">Education_juridique</Classement>
    <Partenariat xmlns="7c4c9101-ca6c-4953-bf15-5ed2fb777a67" xsi:nil="true"/>
    <Derniers_animateurs xmlns="7c4c9101-ca6c-4953-bf15-5ed2fb777a67">
      <UserInfo>
        <DisplayName/>
        <AccountId xsi:nil="true"/>
        <AccountType/>
      </UserInfo>
    </Derniers_animateurs>
    <nb_x0020_pages xmlns="7c4c9101-ca6c-4953-bf15-5ed2fb777a67" xsi:nil="true"/>
    <MediaServiceAutoKeyPoints xmlns="319a9c1d-6107-471a-83e8-1a40088b2974" xsi:nil="true"/>
    <Dernière_x0020_animation xmlns="7c4c9101-ca6c-4953-bf15-5ed2fb777a67" xsi:nil="true"/>
    <DocumentSetDescription xmlns="http://schemas.microsoft.com/sharepoint/v3" xsi:nil="true"/>
    <Disciplines_x0020_scolaires xmlns="7c4c9101-ca6c-4953-bf15-5ed2fb777a67" xsi:nil="true"/>
    <Coordo_x0020_responsable xmlns="7c4c9101-ca6c-4953-bf15-5ed2fb777a67">
      <UserInfo>
        <DisplayName/>
        <AccountId xsi:nil="true"/>
        <AccountType/>
      </UserInfo>
    </Coordo_x0020_responsable>
    <Refonte_migré xmlns="7c4c9101-ca6c-4953-bf15-5ed2fb777a67">false</Refonte_migré>
    <DateDePublication xmlns="7c4c9101-ca6c-4953-bf15-5ed2fb777a67" xsi:nil="true"/>
    <EnLigneFR xmlns="7c4c9101-ca6c-4953-bf15-5ed2fb777a67">false</EnLigneFR>
    <MiseAJour xmlns="7c4c9101-ca6c-4953-bf15-5ed2fb777a67" xsi:nil="true"/>
    <EnLigneEnFrSur xmlns="7c4c9101-ca6c-4953-bf15-5ed2fb777a67" xsi:nil="true"/>
    <Durée_x0020__x0028_minutes_x0029_ xmlns="7c4c9101-ca6c-4953-bf15-5ed2fb777a67" xsi:nil="true"/>
    <Type_x0020_d_x0027_activité xmlns="7c4c9101-ca6c-4953-bf15-5ed2fb777a67" xsi:nil="true"/>
    <_Statut xmlns="319a9c1d-6107-471a-83e8-1a40088b2974">
      <Value>Hors ligne</Value>
    </_Statut>
    <PublicCible xmlns="7c4c9101-ca6c-4953-bf15-5ed2fb777a67">
      <Value>Secondaire - Premier cycle</Value>
      <Value>Secondaire - Deuxième cycle</Value>
    </PublicCible>
    <Descriptif xmlns="7c4c9101-ca6c-4953-bf15-5ed2fb777a67" xsi:nil="true"/>
    <Champ_x0020_d_x0027_expertise12 xmlns="7c4c9101-ca6c-4953-bf15-5ed2fb777a67" xsi:nil="true"/>
    <Année_x0020_de_x0020_développement xmlns="7c4c9101-ca6c-4953-bf15-5ed2fb777a67">Choisir</Année_x0020_de_x0020_développement>
    <Thème_Vidéo xmlns="7c4c9101-ca6c-4953-bf15-5ed2fb777a67">(À définir)</Thème_Vidéo>
    <Client_x00e8_les xmlns="319a9c1d-6107-471a-83e8-1a40088b2974" xsi:nil="true"/>
    <MediaServiceObjectDetectorVersions xmlns="319a9c1d-6107-471a-83e8-1a40088b2974" xsi:nil="true"/>
    <PublishingExpirationDate xmlns="http://schemas.microsoft.com/sharepoint/v3" xsi:nil="true"/>
    <Date_x0020_de_x0020_validation_x0020_juridique_x0020_compl_x00e8_te xmlns="319a9c1d-6107-471a-83e8-1a40088b2974">2025-11-28T05:00:00+00:00</Date_x0020_de_x0020_validation_x0020_juridique_x0020_compl_x00e8_te>
    <Poids xmlns="7c4c9101-ca6c-4953-bf15-5ed2fb777a67" xsi:nil="true"/>
    <Publications_x0020_liées xmlns="7c4c9101-ca6c-4953-bf15-5ed2fb777a67">
      <Value>Faire un choix</Value>
    </Publications_x0020_liées>
    <Date_x0020_d_x0027_impression xmlns="7c4c9101-ca6c-4953-bf15-5ed2fb777a67" xsi:nil="true"/>
    <Categorie xmlns="7c4c9101-ca6c-4953-bf15-5ed2fb777a67" xsi:nil="true"/>
    <PublishingStartDate xmlns="http://schemas.microsoft.com/sharepoint/v3" xsi:nil="true"/>
    <Niveau_x0020_suggéré xmlns="7c4c9101-ca6c-4953-bf15-5ed2fb777a67" xsi:nil="true"/>
    <Graphiste xmlns="7c4c9101-ca6c-4953-bf15-5ed2fb777a67" xsi:nil="true"/>
    <MediaServiceLocation xmlns="319a9c1d-6107-471a-83e8-1a40088b2974" xsi:nil="true"/>
    <_Lien xmlns="319a9c1d-6107-471a-83e8-1a40088b2974">
      <Url xsi:nil="true"/>
      <Description xsi:nil="true"/>
    </_Lien>
    <Titre_x0020_anglais xmlns="7c4c9101-ca6c-4953-bf15-5ed2fb777a67" xsi:nil="true"/>
    <Notes1 xmlns="7c4c9101-ca6c-4953-bf15-5ed2fb777a67">Pour les communautés inuites au Nunavik</Notes1>
    <Disponible xmlns="7c4c9101-ca6c-4953-bf15-5ed2fb777a67">true</Disponible>
    <À_x0020_lire_x0020_aussi xmlns="7c4c9101-ca6c-4953-bf15-5ed2fb777a67">
      <Value>-</Value>
    </À_x0020_lire_x0020_aussi>
    <MediaServiceSearchProperties xmlns="319a9c1d-6107-471a-83e8-1a40088b2974" xsi:nil="true"/>
    <Date_x0020_de_x0020_validation_x0020_CCD_x002f_p_x00e9_dago_x002f_graphique xmlns="319a9c1d-6107-471a-83e8-1a40088b2974" xsi:nil="true"/>
    <Langue_x0020_de_x0020_la_x0020_présentation xmlns="7c4c9101-ca6c-4953-bf15-5ed2fb777a67">Anglais</Langue_x0020_de_x0020_la_x0020_présentation>
    <Intervenants xmlns="7c4c9101-ca6c-4953-bf15-5ed2fb777a67">false</Intervenants>
    <i907d86ec4584f6cb358ae81bbc1ea6b xmlns="319a9c1d-6107-471a-83e8-1a40088b2974">
      <Terms xmlns="http://schemas.microsoft.com/office/infopath/2007/PartnerControls"/>
    </i907d86ec4584f6cb358ae81bbc1ea6b>
    <Publi_x00e9__x0020_sur xmlns="319a9c1d-6107-471a-83e8-1a40088b2974" xsi:nil="true"/>
    <Type_x0020_de_x0020_contenu xmlns="7c4c9101-ca6c-4953-bf15-5ed2fb777a67" xsi:nil="true"/>
  </documentManagement>
</p:properties>
</file>

<file path=customXml/itemProps1.xml><?xml version="1.0" encoding="utf-8"?>
<ds:datastoreItem xmlns:ds="http://schemas.openxmlformats.org/officeDocument/2006/customXml" ds:itemID="{5728C468-18F2-4229-BEBD-2CA1D4FE3AA3}">
  <ds:schemaRefs>
    <ds:schemaRef ds:uri="http://schemas.microsoft.com/sharepoint/v3/contenttype/forms"/>
  </ds:schemaRefs>
</ds:datastoreItem>
</file>

<file path=customXml/itemProps2.xml><?xml version="1.0" encoding="utf-8"?>
<ds:datastoreItem xmlns:ds="http://schemas.openxmlformats.org/officeDocument/2006/customXml" ds:itemID="{2E9FC8BA-36C2-4F27-8D68-B98EB71993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9BD9D0-F995-47A0-89DC-B7A3812685D8}">
  <ds:schemaRefs>
    <ds:schemaRef ds:uri="http://schemas.microsoft.com/office/2006/documentManagement/types"/>
    <ds:schemaRef ds:uri="http://purl.org/dc/terms/"/>
    <ds:schemaRef ds:uri="http://purl.org/dc/dcmitype/"/>
    <ds:schemaRef ds:uri="319a9c1d-6107-471a-83e8-1a40088b2974"/>
    <ds:schemaRef ds:uri="http://schemas.microsoft.com/sharepoint/v3"/>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7c4c9101-ca6c-4953-bf15-5ed2fb777a6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55</TotalTime>
  <Words>9814</Words>
  <Application>Microsoft Office PowerPoint</Application>
  <PresentationFormat>Grand écran</PresentationFormat>
  <Paragraphs>1107</Paragraphs>
  <Slides>78</Slides>
  <Notes>78</Notes>
  <HiddenSlides>0</HiddenSlides>
  <MMClips>0</MMClips>
  <ScaleCrop>false</ScaleCrop>
  <HeadingPairs>
    <vt:vector size="4" baseType="variant">
      <vt:variant>
        <vt:lpstr>Thème</vt:lpstr>
      </vt:variant>
      <vt:variant>
        <vt:i4>2</vt:i4>
      </vt:variant>
      <vt:variant>
        <vt:lpstr>Titres des diapositives</vt:lpstr>
      </vt:variant>
      <vt:variant>
        <vt:i4>78</vt:i4>
      </vt:variant>
    </vt:vector>
  </HeadingPairs>
  <TitlesOfParts>
    <vt:vector size="80" baseType="lpstr">
      <vt:lpstr>Thème Office</vt:lpstr>
      <vt:lpstr>éducaloi - Atelier 2021</vt:lpstr>
      <vt:lpstr>Have</vt:lpstr>
      <vt:lpstr>Workshop goals</vt:lpstr>
      <vt:lpstr>Présentation PowerPoint</vt:lpstr>
      <vt:lpstr>What are rules ?</vt:lpstr>
      <vt:lpstr>Présentation PowerPoint</vt:lpstr>
      <vt:lpstr>Hunting</vt:lpstr>
      <vt:lpstr>Listen to Eliyassie’s story</vt:lpstr>
      <vt:lpstr>Learn the rule</vt:lpstr>
      <vt:lpstr>Présentation PowerPoint</vt:lpstr>
      <vt:lpstr>Going</vt:lpstr>
      <vt:lpstr>Présentation PowerPoint</vt:lpstr>
      <vt:lpstr>Learn the rule</vt:lpstr>
      <vt:lpstr>Présentation PowerPoint</vt:lpstr>
      <vt:lpstr>Working</vt:lpstr>
      <vt:lpstr>Présentation PowerPoint</vt:lpstr>
      <vt:lpstr>Learn the rule</vt:lpstr>
      <vt:lpstr>Présentation PowerPoint</vt:lpstr>
      <vt:lpstr>Hitting</vt:lpstr>
      <vt:lpstr>Présentation PowerPoint</vt:lpstr>
      <vt:lpstr>Learn the rule</vt:lpstr>
      <vt:lpstr>Présentation PowerPoint</vt:lpstr>
      <vt:lpstr>Voting</vt:lpstr>
      <vt:lpstr>Présentation PowerPoint</vt:lpstr>
      <vt:lpstr>Learn the rule</vt:lpstr>
      <vt:lpstr>Présentation PowerPoint</vt:lpstr>
      <vt:lpstr>Photos</vt:lpstr>
      <vt:lpstr>Présentation PowerPoint</vt:lpstr>
      <vt:lpstr>Learn the rule</vt:lpstr>
      <vt:lpstr>Présentation PowerPoint</vt:lpstr>
      <vt:lpstr>Comments</vt:lpstr>
      <vt:lpstr>Présentation PowerPoint</vt:lpstr>
      <vt:lpstr>Learn the rule</vt:lpstr>
      <vt:lpstr>Présentation PowerPoint</vt:lpstr>
      <vt:lpstr>Crime</vt:lpstr>
      <vt:lpstr>Présentation PowerPoint</vt:lpstr>
      <vt:lpstr>Learn the rule</vt:lpstr>
      <vt:lpstr>Présentation PowerPoint</vt:lpstr>
      <vt:lpstr>Justice</vt:lpstr>
      <vt:lpstr>Présentation PowerPoint</vt:lpstr>
      <vt:lpstr>Learn the rule</vt:lpstr>
      <vt:lpstr>Présentation PowerPoint</vt:lpstr>
      <vt:lpstr>Bullying</vt:lpstr>
      <vt:lpstr>Présentation PowerPoint</vt:lpstr>
      <vt:lpstr>Learn the rule</vt:lpstr>
      <vt:lpstr>Présentation PowerPoint</vt:lpstr>
      <vt:lpstr>Drinking</vt:lpstr>
      <vt:lpstr>Présentation PowerPoint</vt:lpstr>
      <vt:lpstr>Learn the rule</vt:lpstr>
      <vt:lpstr>Présentation PowerPoint</vt:lpstr>
      <vt:lpstr>Using</vt:lpstr>
      <vt:lpstr>Présentation PowerPoint</vt:lpstr>
      <vt:lpstr>Learn the rule</vt:lpstr>
      <vt:lpstr>Présentation PowerPoint</vt:lpstr>
      <vt:lpstr>Choosing</vt:lpstr>
      <vt:lpstr>Présentation PowerPoint</vt:lpstr>
      <vt:lpstr>Learn the rule</vt:lpstr>
      <vt:lpstr>Présentation PowerPoint</vt:lpstr>
      <vt:lpstr>Parents</vt:lpstr>
      <vt:lpstr>Présentation PowerPoint</vt:lpstr>
      <vt:lpstr>Learn the rule</vt:lpstr>
      <vt:lpstr>Présentation PowerPoint</vt:lpstr>
      <vt:lpstr>Child</vt:lpstr>
      <vt:lpstr>Présentation PowerPoint</vt:lpstr>
      <vt:lpstr>Learn the rule</vt:lpstr>
      <vt:lpstr>Présentation PowerPoint</vt:lpstr>
      <vt:lpstr>Age of</vt:lpstr>
      <vt:lpstr>Présentation PowerPoint</vt:lpstr>
      <vt:lpstr>Learn the rule</vt:lpstr>
      <vt:lpstr>Présentation PowerPoint</vt:lpstr>
      <vt:lpstr>Présentation PowerPoint</vt:lpstr>
      <vt:lpstr>Sharing</vt:lpstr>
      <vt:lpstr>Présentation PowerPoint</vt:lpstr>
      <vt:lpstr>Learn the rule</vt:lpstr>
      <vt:lpstr>Présentation PowerPoint</vt:lpstr>
      <vt:lpstr>Présentation PowerPoint</vt:lpstr>
      <vt:lpstr>Présentation PowerPoint</vt:lpstr>
      <vt:lpstr>Présentation PowerPoint</vt:lpstr>
      <vt:lpstr> Important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Julianne Chu</cp:lastModifiedBy>
  <cp:revision>25</cp:revision>
  <dcterms:created xsi:type="dcterms:W3CDTF">2024-02-27T15:42:07Z</dcterms:created>
  <dcterms:modified xsi:type="dcterms:W3CDTF">2026-03-27T15:06:25Z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_dlc_DocIdItemGuid">
    <vt:lpwstr>b291d8a9-19ee-444a-8827-13d6b5ba0f90</vt:lpwstr>
  </property>
  <property fmtid="{D5CDD505-2E9C-101B-9397-08002B2CF9AE}" pid="4" name="MediaServiceImageTags">
    <vt:lpwstr/>
  </property>
  <property fmtid="{D5CDD505-2E9C-101B-9397-08002B2CF9AE}" pid="5" name="Publications">
    <vt:bool>false</vt:bool>
  </property>
</Properties>
</file>