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7.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8.xml" ContentType="application/vnd.openxmlformats-officedocument.presentationml.notesSlide+xml"/>
  <Override PartName="/ppt/comments/modernComment_17A_174BB3AB.xml" ContentType="application/vnd.ms-powerpoint.comment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1.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2.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13.xml" ContentType="application/vnd.openxmlformats-officedocument.presentationml.notesSlide+xml"/>
  <Override PartName="/ppt/comments/modernComment_168_5B104282.xml" ContentType="application/vnd.ms-powerpoint.comment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4.xml" ContentType="application/vnd.openxmlformats-officedocument.presentationml.notesSlide+xml"/>
  <Override PartName="/ppt/tags/tag35.xml" ContentType="application/vnd.openxmlformats-officedocument.presentationml.tags+xml"/>
  <Override PartName="/ppt/notesSlides/notesSlide15.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16.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17.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18.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19.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20.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21.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22.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23.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24.xml" ContentType="application/vnd.openxmlformats-officedocument.presentationml.notesSlide+xml"/>
  <Override PartName="/ppt/tags/tag78.xml" ContentType="application/vnd.openxmlformats-officedocument.presentationml.tags+xml"/>
  <Override PartName="/ppt/notesSlides/notesSlide25.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notesSlides/notesSlide26.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notesSlides/notesSlide27.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28.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29.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notesSlides/notesSlide30.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31.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notesSlides/notesSlide32.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notesSlides/notesSlide33.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34.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notesSlides/notesSlide35.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notesSlides/notesSlide36.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notesSlides/notesSlide37.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notesSlides/notesSlide38.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notesSlides/notesSlide39.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notesSlides/notesSlide40.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notesSlides/notesSlide41.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notesSlides/notesSlide42.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notesSlides/notesSlide43.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omments/modernComment_14B_6F1D13A4.xml" ContentType="application/vnd.ms-powerpoint.comments+xml"/>
  <Override PartName="/ppt/notesSlides/notesSlide46.xml" ContentType="application/vnd.openxmlformats-officedocument.presentationml.notesSlide+xml"/>
  <Override PartName="/ppt/comments/modernComment_158_52734B52.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52"/>
  </p:notesMasterIdLst>
  <p:handoutMasterIdLst>
    <p:handoutMasterId r:id="rId53"/>
  </p:handoutMasterIdLst>
  <p:sldIdLst>
    <p:sldId id="261" r:id="rId6"/>
    <p:sldId id="315" r:id="rId7"/>
    <p:sldId id="398" r:id="rId8"/>
    <p:sldId id="372" r:id="rId9"/>
    <p:sldId id="377" r:id="rId10"/>
    <p:sldId id="270" r:id="rId11"/>
    <p:sldId id="375" r:id="rId12"/>
    <p:sldId id="378" r:id="rId13"/>
    <p:sldId id="355" r:id="rId14"/>
    <p:sldId id="376" r:id="rId15"/>
    <p:sldId id="379" r:id="rId16"/>
    <p:sldId id="359" r:id="rId17"/>
    <p:sldId id="360" r:id="rId18"/>
    <p:sldId id="263" r:id="rId19"/>
    <p:sldId id="399" r:id="rId20"/>
    <p:sldId id="373" r:id="rId21"/>
    <p:sldId id="380" r:id="rId22"/>
    <p:sldId id="363" r:id="rId23"/>
    <p:sldId id="381" r:id="rId24"/>
    <p:sldId id="382" r:id="rId25"/>
    <p:sldId id="364" r:id="rId26"/>
    <p:sldId id="365" r:id="rId27"/>
    <p:sldId id="366" r:id="rId28"/>
    <p:sldId id="357" r:id="rId29"/>
    <p:sldId id="400" r:id="rId30"/>
    <p:sldId id="383" r:id="rId31"/>
    <p:sldId id="361" r:id="rId32"/>
    <p:sldId id="374" r:id="rId33"/>
    <p:sldId id="384" r:id="rId34"/>
    <p:sldId id="385" r:id="rId35"/>
    <p:sldId id="386" r:id="rId36"/>
    <p:sldId id="370" r:id="rId37"/>
    <p:sldId id="371" r:id="rId38"/>
    <p:sldId id="389" r:id="rId39"/>
    <p:sldId id="387" r:id="rId40"/>
    <p:sldId id="388" r:id="rId41"/>
    <p:sldId id="390" r:id="rId42"/>
    <p:sldId id="391" r:id="rId43"/>
    <p:sldId id="392" r:id="rId44"/>
    <p:sldId id="393" r:id="rId45"/>
    <p:sldId id="394" r:id="rId46"/>
    <p:sldId id="395" r:id="rId47"/>
    <p:sldId id="396" r:id="rId48"/>
    <p:sldId id="397" r:id="rId49"/>
    <p:sldId id="331" r:id="rId50"/>
    <p:sldId id="344" r:id="rId5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423F5081-D811-4404-91D5-BC9A6D391395}">
          <p14:sldIdLst>
            <p14:sldId id="261"/>
            <p14:sldId id="315"/>
          </p14:sldIdLst>
        </p14:section>
        <p14:section name="Mes responsabilités" id="{0E9338EF-78C2-4A0A-B25E-72E012ABB199}">
          <p14:sldIdLst>
            <p14:sldId id="398"/>
            <p14:sldId id="372"/>
            <p14:sldId id="377"/>
            <p14:sldId id="270"/>
            <p14:sldId id="375"/>
            <p14:sldId id="378"/>
            <p14:sldId id="355"/>
            <p14:sldId id="376"/>
            <p14:sldId id="379"/>
            <p14:sldId id="359"/>
            <p14:sldId id="360"/>
            <p14:sldId id="263"/>
          </p14:sldIdLst>
        </p14:section>
        <p14:section name="Mes libertés" id="{CCFF906C-DEB5-4BCB-A65C-F42B3B8DB5A5}">
          <p14:sldIdLst>
            <p14:sldId id="399"/>
            <p14:sldId id="373"/>
            <p14:sldId id="380"/>
            <p14:sldId id="363"/>
            <p14:sldId id="381"/>
            <p14:sldId id="382"/>
            <p14:sldId id="364"/>
            <p14:sldId id="365"/>
            <p14:sldId id="366"/>
            <p14:sldId id="357"/>
          </p14:sldIdLst>
        </p14:section>
        <p14:section name="Protections" id="{5508CFF7-4961-4BCA-B356-79B47FD12BEE}">
          <p14:sldIdLst>
            <p14:sldId id="400"/>
            <p14:sldId id="383"/>
            <p14:sldId id="361"/>
            <p14:sldId id="374"/>
            <p14:sldId id="384"/>
            <p14:sldId id="385"/>
            <p14:sldId id="386"/>
            <p14:sldId id="370"/>
            <p14:sldId id="371"/>
          </p14:sldIdLst>
        </p14:section>
        <p14:section name="Mises en situation supplémentaires" id="{DA202B6D-073B-40A7-93EB-F8EB78594322}">
          <p14:sldIdLst>
            <p14:sldId id="389"/>
            <p14:sldId id="387"/>
            <p14:sldId id="388"/>
            <p14:sldId id="390"/>
            <p14:sldId id="391"/>
            <p14:sldId id="392"/>
            <p14:sldId id="393"/>
            <p14:sldId id="394"/>
            <p14:sldId id="395"/>
            <p14:sldId id="396"/>
            <p14:sldId id="397"/>
            <p14:sldId id="331"/>
            <p14:sldId id="34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F717205-1764-52A5-C593-65E56216A39B}" name="Thais Cattani Perroni" initials="TC" userId="S::thais.cattani.perroni@educaloi.qc.ca::cfd5eeab-e9e1-4b2a-b5a4-3d687f911c86" providerId="AD"/>
  <p188:author id="{BEC0F715-6037-B0C0-8391-E8B44091051C}" name="Clément Lemaitre-Provost" initials="CL" userId="S::clement.lemaitre-provost@educaloi.qc.ca::f3d9918a-5e1c-4d93-bfcf-4b1371c3a56c" providerId="AD"/>
  <p188:author id="{ACF70337-ACB0-276E-7C14-7CA70EFBCF17}" name="Lylia Benabid" initials="LB" userId="S::lylia.benabid@educaloi.qc.ca::840a1a5d-21f1-4939-b605-44dace6ec1d6" providerId="AD"/>
  <p188:author id="{85388A47-1785-B705-3BC2-377B7721DA7E}" name="Aurélie Gagnon" initials="AG" userId="S::aurelie.gagnon@educaloi.qc.ca::039157d1-eb85-4bfe-be53-e52dff9f0543" providerId="AD"/>
  <p188:author id="{D6AD4248-0ED8-836A-4DB0-480D67A55B05}" name="Nihal Selim" initials="NS" userId="S::nihal.selim@educaloi.qc.ca::5ebe341c-5dd7-4c31-8797-5d5454b6c11a" providerId="AD"/>
  <p188:author id="{657B9D4D-5976-FC7D-1EC7-EE1CE3297483}" name="Kim Bélanger-Baillargeon" initials="KB" userId="S::kim.belanger-baillargeon@educaloi.qc.ca::61e8c17a-4f44-4a20-848f-58a57c92f1ad" providerId="AD"/>
  <p188:author id="{5213BBAD-8C2B-8EB6-3D3E-AC15D3FF1025}" name="Julianne Chu" initials="JC" userId="S::julianne.chu@educaloi.qc.ca::e8f7f30b-d745-4019-beff-dc20084e4c5d" providerId="AD"/>
  <p188:author id="{45A3B8CE-7367-537E-131C-FEADAFDB86D5}" name="Michaël Poutré" initials="MP" userId="S::michael@educaloi.qc.ca::df7313bf-e7b2-4a83-bfc8-1ed70365be81" providerId="AD"/>
  <p188:author id="{F8EC39DE-7B0E-21E9-8579-F35413BFF945}" name="Gwendolyn Schulman" initials="GS" userId="edb0833d77a842c6" providerId="Windows Live"/>
  <p188:author id="{104957FF-D58C-BD6D-07CF-427190D2B14C}" name="Alexandra Magazin" initials="AM" userId="S::alexandra.magazin@educaloi.qc.ca::f0303719-bd60-44a4-b577-2f0e9334803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33F48"/>
    <a:srgbClr val="EFF1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AF4BC3-258A-4136-897A-33BB350C7FF6}" v="34" dt="2026-08-25T19:27:39.23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64"/>
    <p:restoredTop sz="43325" autoAdjust="0"/>
  </p:normalViewPr>
  <p:slideViewPr>
    <p:cSldViewPr snapToGrid="0">
      <p:cViewPr varScale="1">
        <p:scale>
          <a:sx n="48" d="100"/>
          <a:sy n="48" d="100"/>
        </p:scale>
        <p:origin x="2688" y="42"/>
      </p:cViewPr>
      <p:guideLst/>
    </p:cSldViewPr>
  </p:slideViewPr>
  <p:outlineViewPr>
    <p:cViewPr>
      <p:scale>
        <a:sx n="33" d="100"/>
        <a:sy n="33" d="100"/>
      </p:scale>
      <p:origin x="0" y="-15192"/>
    </p:cViewPr>
  </p:outlineViewPr>
  <p:notesTextViewPr>
    <p:cViewPr>
      <p:scale>
        <a:sx n="1" d="1"/>
        <a:sy n="1" d="1"/>
      </p:scale>
      <p:origin x="0" y="0"/>
    </p:cViewPr>
  </p:notesTextViewPr>
  <p:notesViewPr>
    <p:cSldViewPr snapToGrid="0">
      <p:cViewPr varScale="1">
        <p:scale>
          <a:sx n="148" d="100"/>
          <a:sy n="148" d="100"/>
        </p:scale>
        <p:origin x="7240"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handoutMaster" Target="handoutMasters/handoutMaster1.xml"/><Relationship Id="rId58" Type="http://schemas.microsoft.com/office/2016/11/relationships/changesInfo" Target="changesInfos/changesInfo1.xml"/><Relationship Id="rId5" Type="http://schemas.openxmlformats.org/officeDocument/2006/relationships/slideMaster" Target="slideMasters/slideMaster1.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ableStyles" Target="tableStyle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Master" Target="notesMasters/notesMaster1.xml"/><Relationship Id="rId6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a Magazin" userId="f0303719-bd60-44a4-b577-2f0e93348038" providerId="ADAL" clId="{001FD614-4E82-48EC-A2F1-A79EF390CBF5}"/>
    <pc:docChg chg="custSel modSld">
      <pc:chgData name="Alexandra Magazin" userId="f0303719-bd60-44a4-b577-2f0e93348038" providerId="ADAL" clId="{001FD614-4E82-48EC-A2F1-A79EF390CBF5}" dt="2026-08-25T20:08:39.591" v="2777" actId="20577"/>
      <pc:docMkLst>
        <pc:docMk/>
      </pc:docMkLst>
      <pc:sldChg chg="modSp mod modNotesTx">
        <pc:chgData name="Alexandra Magazin" userId="f0303719-bd60-44a4-b577-2f0e93348038" providerId="ADAL" clId="{001FD614-4E82-48EC-A2F1-A79EF390CBF5}" dt="2026-08-25T15:49:50.575" v="4" actId="20577"/>
        <pc:sldMkLst>
          <pc:docMk/>
          <pc:sldMk cId="387620748" sldId="261"/>
        </pc:sldMkLst>
        <pc:spChg chg="mod">
          <ac:chgData name="Alexandra Magazin" userId="f0303719-bd60-44a4-b577-2f0e93348038" providerId="ADAL" clId="{001FD614-4E82-48EC-A2F1-A79EF390CBF5}" dt="2026-08-25T15:33:42.632" v="0" actId="20577"/>
          <ac:spMkLst>
            <pc:docMk/>
            <pc:sldMk cId="387620748" sldId="261"/>
            <ac:spMk id="3" creationId="{D5092838-4393-0744-83F8-A0F8497A27E1}"/>
          </ac:spMkLst>
        </pc:spChg>
      </pc:sldChg>
      <pc:sldChg chg="modSp mod modNotesTx">
        <pc:chgData name="Alexandra Magazin" userId="f0303719-bd60-44a4-b577-2f0e93348038" providerId="ADAL" clId="{001FD614-4E82-48EC-A2F1-A79EF390CBF5}" dt="2026-08-25T18:22:17.736" v="851" actId="20577"/>
        <pc:sldMkLst>
          <pc:docMk/>
          <pc:sldMk cId="2826379576" sldId="263"/>
        </pc:sldMkLst>
        <pc:spChg chg="mod">
          <ac:chgData name="Alexandra Magazin" userId="f0303719-bd60-44a4-b577-2f0e93348038" providerId="ADAL" clId="{001FD614-4E82-48EC-A2F1-A79EF390CBF5}" dt="2026-08-25T18:22:10.114" v="849" actId="20577"/>
          <ac:spMkLst>
            <pc:docMk/>
            <pc:sldMk cId="2826379576" sldId="263"/>
            <ac:spMk id="19" creationId="{6C0E617C-7CB0-4FBD-DA98-0D0F7BBB4C20}"/>
          </ac:spMkLst>
        </pc:spChg>
      </pc:sldChg>
      <pc:sldChg chg="modSp mod modNotesTx">
        <pc:chgData name="Alexandra Magazin" userId="f0303719-bd60-44a4-b577-2f0e93348038" providerId="ADAL" clId="{001FD614-4E82-48EC-A2F1-A79EF390CBF5}" dt="2026-08-25T15:59:29.675" v="180" actId="20577"/>
        <pc:sldMkLst>
          <pc:docMk/>
          <pc:sldMk cId="3633348750" sldId="270"/>
        </pc:sldMkLst>
        <pc:spChg chg="mod">
          <ac:chgData name="Alexandra Magazin" userId="f0303719-bd60-44a4-b577-2f0e93348038" providerId="ADAL" clId="{001FD614-4E82-48EC-A2F1-A79EF390CBF5}" dt="2026-08-25T15:59:07.389" v="178" actId="20577"/>
          <ac:spMkLst>
            <pc:docMk/>
            <pc:sldMk cId="3633348750" sldId="270"/>
            <ac:spMk id="5" creationId="{420D064F-A38D-CDA0-9683-B8EC2A3E8C86}"/>
          </ac:spMkLst>
        </pc:spChg>
      </pc:sldChg>
      <pc:sldChg chg="modSp mod modNotesTx">
        <pc:chgData name="Alexandra Magazin" userId="f0303719-bd60-44a4-b577-2f0e93348038" providerId="ADAL" clId="{001FD614-4E82-48EC-A2F1-A79EF390CBF5}" dt="2026-08-25T19:29:59.287" v="2680" actId="20577"/>
        <pc:sldMkLst>
          <pc:docMk/>
          <pc:sldMk cId="3544659978" sldId="315"/>
        </pc:sldMkLst>
        <pc:spChg chg="mod">
          <ac:chgData name="Alexandra Magazin" userId="f0303719-bd60-44a4-b577-2f0e93348038" providerId="ADAL" clId="{001FD614-4E82-48EC-A2F1-A79EF390CBF5}" dt="2026-08-25T15:49:56.906" v="5" actId="20577"/>
          <ac:spMkLst>
            <pc:docMk/>
            <pc:sldMk cId="3544659978" sldId="315"/>
            <ac:spMk id="4" creationId="{19A64966-6713-0F47-AD43-9F6E8BCCC8B2}"/>
          </ac:spMkLst>
        </pc:spChg>
      </pc:sldChg>
      <pc:sldChg chg="modSp mod modNotesTx">
        <pc:chgData name="Alexandra Magazin" userId="f0303719-bd60-44a4-b577-2f0e93348038" providerId="ADAL" clId="{001FD614-4E82-48EC-A2F1-A79EF390CBF5}" dt="2026-08-25T18:01:39.954" v="630" actId="20577"/>
        <pc:sldMkLst>
          <pc:docMk/>
          <pc:sldMk cId="2861475501" sldId="355"/>
        </pc:sldMkLst>
        <pc:spChg chg="mod">
          <ac:chgData name="Alexandra Magazin" userId="f0303719-bd60-44a4-b577-2f0e93348038" providerId="ADAL" clId="{001FD614-4E82-48EC-A2F1-A79EF390CBF5}" dt="2026-08-25T18:00:38.124" v="611" actId="6549"/>
          <ac:spMkLst>
            <pc:docMk/>
            <pc:sldMk cId="2861475501" sldId="355"/>
            <ac:spMk id="8" creationId="{515AE79E-24BD-6CAE-8086-3277C069FC86}"/>
          </ac:spMkLst>
        </pc:spChg>
      </pc:sldChg>
      <pc:sldChg chg="modNotesTx">
        <pc:chgData name="Alexandra Magazin" userId="f0303719-bd60-44a4-b577-2f0e93348038" providerId="ADAL" clId="{001FD614-4E82-48EC-A2F1-A79EF390CBF5}" dt="2026-08-25T18:42:35.155" v="1616" actId="20577"/>
        <pc:sldMkLst>
          <pc:docMk/>
          <pc:sldMk cId="1179366990" sldId="357"/>
        </pc:sldMkLst>
      </pc:sldChg>
      <pc:sldChg chg="modSp mod modNotesTx">
        <pc:chgData name="Alexandra Magazin" userId="f0303719-bd60-44a4-b577-2f0e93348038" providerId="ADAL" clId="{001FD614-4E82-48EC-A2F1-A79EF390CBF5}" dt="2026-08-25T18:20:52.873" v="829" actId="20577"/>
        <pc:sldMkLst>
          <pc:docMk/>
          <pc:sldMk cId="311629600" sldId="359"/>
        </pc:sldMkLst>
        <pc:spChg chg="mod">
          <ac:chgData name="Alexandra Magazin" userId="f0303719-bd60-44a4-b577-2f0e93348038" providerId="ADAL" clId="{001FD614-4E82-48EC-A2F1-A79EF390CBF5}" dt="2026-08-25T18:17:45.488" v="726" actId="313"/>
          <ac:spMkLst>
            <pc:docMk/>
            <pc:sldMk cId="311629600" sldId="359"/>
            <ac:spMk id="8" creationId="{F806DB67-3414-C101-8D2E-93CED56977B7}"/>
          </ac:spMkLst>
        </pc:spChg>
      </pc:sldChg>
      <pc:sldChg chg="modSp mod modNotesTx">
        <pc:chgData name="Alexandra Magazin" userId="f0303719-bd60-44a4-b577-2f0e93348038" providerId="ADAL" clId="{001FD614-4E82-48EC-A2F1-A79EF390CBF5}" dt="2026-08-25T18:21:36.713" v="832" actId="20577"/>
        <pc:sldMkLst>
          <pc:docMk/>
          <pc:sldMk cId="1527792258" sldId="360"/>
        </pc:sldMkLst>
        <pc:spChg chg="mod">
          <ac:chgData name="Alexandra Magazin" userId="f0303719-bd60-44a4-b577-2f0e93348038" providerId="ADAL" clId="{001FD614-4E82-48EC-A2F1-A79EF390CBF5}" dt="2026-08-25T18:21:21.124" v="830" actId="20577"/>
          <ac:spMkLst>
            <pc:docMk/>
            <pc:sldMk cId="1527792258" sldId="360"/>
            <ac:spMk id="8" creationId="{3AF6E4C7-FD18-47C7-D801-8641904F3ACA}"/>
          </ac:spMkLst>
        </pc:spChg>
      </pc:sldChg>
      <pc:sldChg chg="modSp mod modNotesTx">
        <pc:chgData name="Alexandra Magazin" userId="f0303719-bd60-44a4-b577-2f0e93348038" providerId="ADAL" clId="{001FD614-4E82-48EC-A2F1-A79EF390CBF5}" dt="2026-08-25T19:00:29.007" v="1675" actId="20577"/>
        <pc:sldMkLst>
          <pc:docMk/>
          <pc:sldMk cId="847187670" sldId="361"/>
        </pc:sldMkLst>
        <pc:spChg chg="mod">
          <ac:chgData name="Alexandra Magazin" userId="f0303719-bd60-44a4-b577-2f0e93348038" providerId="ADAL" clId="{001FD614-4E82-48EC-A2F1-A79EF390CBF5}" dt="2026-08-25T18:59:29.727" v="1668" actId="20577"/>
          <ac:spMkLst>
            <pc:docMk/>
            <pc:sldMk cId="847187670" sldId="361"/>
            <ac:spMk id="4" creationId="{A07703CB-BA2D-0B4B-8E3D-1123D99A35FC}"/>
          </ac:spMkLst>
        </pc:spChg>
      </pc:sldChg>
      <pc:sldChg chg="modNotesTx">
        <pc:chgData name="Alexandra Magazin" userId="f0303719-bd60-44a4-b577-2f0e93348038" providerId="ADAL" clId="{001FD614-4E82-48EC-A2F1-A79EF390CBF5}" dt="2026-08-25T18:31:04.470" v="1155" actId="20577"/>
        <pc:sldMkLst>
          <pc:docMk/>
          <pc:sldMk cId="2639990234" sldId="363"/>
        </pc:sldMkLst>
      </pc:sldChg>
      <pc:sldChg chg="modNotesTx">
        <pc:chgData name="Alexandra Magazin" userId="f0303719-bd60-44a4-b577-2f0e93348038" providerId="ADAL" clId="{001FD614-4E82-48EC-A2F1-A79EF390CBF5}" dt="2026-08-25T18:38:05.143" v="1437" actId="20577"/>
        <pc:sldMkLst>
          <pc:docMk/>
          <pc:sldMk cId="3965793580" sldId="364"/>
        </pc:sldMkLst>
      </pc:sldChg>
      <pc:sldChg chg="modSp mod modNotesTx">
        <pc:chgData name="Alexandra Magazin" userId="f0303719-bd60-44a4-b577-2f0e93348038" providerId="ADAL" clId="{001FD614-4E82-48EC-A2F1-A79EF390CBF5}" dt="2026-08-25T18:41:18.523" v="1602" actId="20577"/>
        <pc:sldMkLst>
          <pc:docMk/>
          <pc:sldMk cId="1020854424" sldId="365"/>
        </pc:sldMkLst>
        <pc:spChg chg="mod">
          <ac:chgData name="Alexandra Magazin" userId="f0303719-bd60-44a4-b577-2f0e93348038" providerId="ADAL" clId="{001FD614-4E82-48EC-A2F1-A79EF390CBF5}" dt="2026-08-25T18:38:43.326" v="1454" actId="20577"/>
          <ac:spMkLst>
            <pc:docMk/>
            <pc:sldMk cId="1020854424" sldId="365"/>
            <ac:spMk id="15" creationId="{FA36EEC9-3F2C-8242-887E-20759CDF92DD}"/>
          </ac:spMkLst>
        </pc:spChg>
      </pc:sldChg>
      <pc:sldChg chg="modNotesTx">
        <pc:chgData name="Alexandra Magazin" userId="f0303719-bd60-44a4-b577-2f0e93348038" providerId="ADAL" clId="{001FD614-4E82-48EC-A2F1-A79EF390CBF5}" dt="2026-08-25T18:42:10.297" v="1613" actId="20577"/>
        <pc:sldMkLst>
          <pc:docMk/>
          <pc:sldMk cId="3869110462" sldId="366"/>
        </pc:sldMkLst>
      </pc:sldChg>
      <pc:sldChg chg="modSp mod modNotesTx">
        <pc:chgData name="Alexandra Magazin" userId="f0303719-bd60-44a4-b577-2f0e93348038" providerId="ADAL" clId="{001FD614-4E82-48EC-A2F1-A79EF390CBF5}" dt="2026-08-25T19:07:34.036" v="1996" actId="20577"/>
        <pc:sldMkLst>
          <pc:docMk/>
          <pc:sldMk cId="4039452068" sldId="370"/>
        </pc:sldMkLst>
        <pc:spChg chg="mod">
          <ac:chgData name="Alexandra Magazin" userId="f0303719-bd60-44a4-b577-2f0e93348038" providerId="ADAL" clId="{001FD614-4E82-48EC-A2F1-A79EF390CBF5}" dt="2026-08-25T19:07:17.056" v="1989" actId="20577"/>
          <ac:spMkLst>
            <pc:docMk/>
            <pc:sldMk cId="4039452068" sldId="370"/>
            <ac:spMk id="3" creationId="{C8B17DA2-D8EF-2542-88A3-8CC0FADC0EA3}"/>
          </ac:spMkLst>
        </pc:spChg>
      </pc:sldChg>
      <pc:sldChg chg="modNotesTx">
        <pc:chgData name="Alexandra Magazin" userId="f0303719-bd60-44a4-b577-2f0e93348038" providerId="ADAL" clId="{001FD614-4E82-48EC-A2F1-A79EF390CBF5}" dt="2026-08-25T19:08:23.541" v="1999" actId="20577"/>
        <pc:sldMkLst>
          <pc:docMk/>
          <pc:sldMk cId="3103951854" sldId="371"/>
        </pc:sldMkLst>
      </pc:sldChg>
      <pc:sldChg chg="modSp mod modNotesTx">
        <pc:chgData name="Alexandra Magazin" userId="f0303719-bd60-44a4-b577-2f0e93348038" providerId="ADAL" clId="{001FD614-4E82-48EC-A2F1-A79EF390CBF5}" dt="2026-08-25T19:30:14.169" v="2692" actId="20577"/>
        <pc:sldMkLst>
          <pc:docMk/>
          <pc:sldMk cId="782434219" sldId="372"/>
        </pc:sldMkLst>
        <pc:spChg chg="mod">
          <ac:chgData name="Alexandra Magazin" userId="f0303719-bd60-44a4-b577-2f0e93348038" providerId="ADAL" clId="{001FD614-4E82-48EC-A2F1-A79EF390CBF5}" dt="2026-08-25T15:55:13.109" v="91" actId="20577"/>
          <ac:spMkLst>
            <pc:docMk/>
            <pc:sldMk cId="782434219" sldId="372"/>
            <ac:spMk id="4" creationId="{7B8C98E7-8245-B6A3-FE06-C01F8AB53783}"/>
          </ac:spMkLst>
        </pc:spChg>
      </pc:sldChg>
      <pc:sldChg chg="modSp mod modNotesTx">
        <pc:chgData name="Alexandra Magazin" userId="f0303719-bd60-44a4-b577-2f0e93348038" providerId="ADAL" clId="{001FD614-4E82-48EC-A2F1-A79EF390CBF5}" dt="2026-08-25T19:32:43.834" v="2759" actId="20577"/>
        <pc:sldMkLst>
          <pc:docMk/>
          <pc:sldMk cId="2615637235" sldId="373"/>
        </pc:sldMkLst>
        <pc:spChg chg="mod">
          <ac:chgData name="Alexandra Magazin" userId="f0303719-bd60-44a4-b577-2f0e93348038" providerId="ADAL" clId="{001FD614-4E82-48EC-A2F1-A79EF390CBF5}" dt="2026-08-25T18:23:12.256" v="888" actId="20577"/>
          <ac:spMkLst>
            <pc:docMk/>
            <pc:sldMk cId="2615637235" sldId="373"/>
            <ac:spMk id="6" creationId="{547FF603-585B-B069-B5BC-6EF6F04655EF}"/>
          </ac:spMkLst>
        </pc:spChg>
      </pc:sldChg>
      <pc:sldChg chg="modNotesTx">
        <pc:chgData name="Alexandra Magazin" userId="f0303719-bd60-44a4-b577-2f0e93348038" providerId="ADAL" clId="{001FD614-4E82-48EC-A2F1-A79EF390CBF5}" dt="2026-08-25T20:08:31.709" v="2764" actId="20577"/>
        <pc:sldMkLst>
          <pc:docMk/>
          <pc:sldMk cId="2549196418" sldId="374"/>
        </pc:sldMkLst>
      </pc:sldChg>
      <pc:sldChg chg="modSp mod modNotesTx">
        <pc:chgData name="Alexandra Magazin" userId="f0303719-bd60-44a4-b577-2f0e93348038" providerId="ADAL" clId="{001FD614-4E82-48EC-A2F1-A79EF390CBF5}" dt="2026-08-25T19:30:54.736" v="2729" actId="20577"/>
        <pc:sldMkLst>
          <pc:docMk/>
          <pc:sldMk cId="2017904295" sldId="375"/>
        </pc:sldMkLst>
        <pc:spChg chg="mod">
          <ac:chgData name="Alexandra Magazin" userId="f0303719-bd60-44a4-b577-2f0e93348038" providerId="ADAL" clId="{001FD614-4E82-48EC-A2F1-A79EF390CBF5}" dt="2026-08-25T19:30:54.736" v="2729" actId="20577"/>
          <ac:spMkLst>
            <pc:docMk/>
            <pc:sldMk cId="2017904295" sldId="375"/>
            <ac:spMk id="6" creationId="{7C5FF34F-1B1E-FE6B-4798-BB16F515F8A9}"/>
          </ac:spMkLst>
        </pc:spChg>
      </pc:sldChg>
      <pc:sldChg chg="modSp mod modNotesTx">
        <pc:chgData name="Alexandra Magazin" userId="f0303719-bd60-44a4-b577-2f0e93348038" providerId="ADAL" clId="{001FD614-4E82-48EC-A2F1-A79EF390CBF5}" dt="2026-08-25T19:31:41.454" v="2746" actId="20577"/>
        <pc:sldMkLst>
          <pc:docMk/>
          <pc:sldMk cId="3785871425" sldId="376"/>
        </pc:sldMkLst>
        <pc:spChg chg="mod">
          <ac:chgData name="Alexandra Magazin" userId="f0303719-bd60-44a4-b577-2f0e93348038" providerId="ADAL" clId="{001FD614-4E82-48EC-A2F1-A79EF390CBF5}" dt="2026-08-25T18:02:22.725" v="648" actId="20577"/>
          <ac:spMkLst>
            <pc:docMk/>
            <pc:sldMk cId="3785871425" sldId="376"/>
            <ac:spMk id="6" creationId="{54BA5EF4-1B48-83EC-7600-37F1255BC003}"/>
          </ac:spMkLst>
        </pc:spChg>
      </pc:sldChg>
      <pc:sldChg chg="modSp mod modNotesTx">
        <pc:chgData name="Alexandra Magazin" userId="f0303719-bd60-44a4-b577-2f0e93348038" providerId="ADAL" clId="{001FD614-4E82-48EC-A2F1-A79EF390CBF5}" dt="2026-08-25T15:58:41.852" v="169" actId="6549"/>
        <pc:sldMkLst>
          <pc:docMk/>
          <pc:sldMk cId="2155843543" sldId="377"/>
        </pc:sldMkLst>
        <pc:spChg chg="mod">
          <ac:chgData name="Alexandra Magazin" userId="f0303719-bd60-44a4-b577-2f0e93348038" providerId="ADAL" clId="{001FD614-4E82-48EC-A2F1-A79EF390CBF5}" dt="2026-08-25T15:56:33.988" v="122" actId="20577"/>
          <ac:spMkLst>
            <pc:docMk/>
            <pc:sldMk cId="2155843543" sldId="377"/>
            <ac:spMk id="4" creationId="{E6C92E22-85B2-9B55-8EC6-92C55145D4D1}"/>
          </ac:spMkLst>
        </pc:spChg>
      </pc:sldChg>
      <pc:sldChg chg="modNotesTx">
        <pc:chgData name="Alexandra Magazin" userId="f0303719-bd60-44a4-b577-2f0e93348038" providerId="ADAL" clId="{001FD614-4E82-48EC-A2F1-A79EF390CBF5}" dt="2026-08-25T18:00:16.141" v="599" actId="20577"/>
        <pc:sldMkLst>
          <pc:docMk/>
          <pc:sldMk cId="390837163" sldId="378"/>
        </pc:sldMkLst>
      </pc:sldChg>
      <pc:sldChg chg="modSp mod modNotesTx">
        <pc:chgData name="Alexandra Magazin" userId="f0303719-bd60-44a4-b577-2f0e93348038" providerId="ADAL" clId="{001FD614-4E82-48EC-A2F1-A79EF390CBF5}" dt="2026-08-25T18:16:22.401" v="718" actId="20577"/>
        <pc:sldMkLst>
          <pc:docMk/>
          <pc:sldMk cId="662414046" sldId="379"/>
        </pc:sldMkLst>
        <pc:spChg chg="mod">
          <ac:chgData name="Alexandra Magazin" userId="f0303719-bd60-44a4-b577-2f0e93348038" providerId="ADAL" clId="{001FD614-4E82-48EC-A2F1-A79EF390CBF5}" dt="2026-08-25T18:15:49.084" v="697" actId="20577"/>
          <ac:spMkLst>
            <pc:docMk/>
            <pc:sldMk cId="662414046" sldId="379"/>
            <ac:spMk id="6" creationId="{0908227C-EA8C-F56A-CCFF-94A0882405CE}"/>
          </ac:spMkLst>
        </pc:spChg>
      </pc:sldChg>
      <pc:sldChg chg="modNotesTx">
        <pc:chgData name="Alexandra Magazin" userId="f0303719-bd60-44a4-b577-2f0e93348038" providerId="ADAL" clId="{001FD614-4E82-48EC-A2F1-A79EF390CBF5}" dt="2026-08-25T18:28:46.440" v="1152" actId="20577"/>
        <pc:sldMkLst>
          <pc:docMk/>
          <pc:sldMk cId="3314297113" sldId="380"/>
        </pc:sldMkLst>
      </pc:sldChg>
      <pc:sldChg chg="modSp mod modNotesTx">
        <pc:chgData name="Alexandra Magazin" userId="f0303719-bd60-44a4-b577-2f0e93348038" providerId="ADAL" clId="{001FD614-4E82-48EC-A2F1-A79EF390CBF5}" dt="2026-08-25T18:32:00.213" v="1205" actId="20577"/>
        <pc:sldMkLst>
          <pc:docMk/>
          <pc:sldMk cId="1970103127" sldId="381"/>
        </pc:sldMkLst>
        <pc:spChg chg="mod">
          <ac:chgData name="Alexandra Magazin" userId="f0303719-bd60-44a4-b577-2f0e93348038" providerId="ADAL" clId="{001FD614-4E82-48EC-A2F1-A79EF390CBF5}" dt="2026-08-25T18:31:35.550" v="1200" actId="20577"/>
          <ac:spMkLst>
            <pc:docMk/>
            <pc:sldMk cId="1970103127" sldId="381"/>
            <ac:spMk id="6" creationId="{E1A1B00C-5901-8319-676E-E0B0D206B4ED}"/>
          </ac:spMkLst>
        </pc:spChg>
      </pc:sldChg>
      <pc:sldChg chg="modNotesTx">
        <pc:chgData name="Alexandra Magazin" userId="f0303719-bd60-44a4-b577-2f0e93348038" providerId="ADAL" clId="{001FD614-4E82-48EC-A2F1-A79EF390CBF5}" dt="2026-08-25T18:34:03.759" v="1311" actId="20577"/>
        <pc:sldMkLst>
          <pc:docMk/>
          <pc:sldMk cId="2980771830" sldId="382"/>
        </pc:sldMkLst>
      </pc:sldChg>
      <pc:sldChg chg="modNotesTx">
        <pc:chgData name="Alexandra Magazin" userId="f0303719-bd60-44a4-b577-2f0e93348038" providerId="ADAL" clId="{001FD614-4E82-48EC-A2F1-A79EF390CBF5}" dt="2026-08-25T18:56:26.875" v="1628" actId="20577"/>
        <pc:sldMkLst>
          <pc:docMk/>
          <pc:sldMk cId="478838229" sldId="383"/>
        </pc:sldMkLst>
      </pc:sldChg>
      <pc:sldChg chg="modSp mod modNotesTx">
        <pc:chgData name="Alexandra Magazin" userId="f0303719-bd60-44a4-b577-2f0e93348038" providerId="ADAL" clId="{001FD614-4E82-48EC-A2F1-A79EF390CBF5}" dt="2026-08-25T19:04:19.094" v="1785" actId="20577"/>
        <pc:sldMkLst>
          <pc:docMk/>
          <pc:sldMk cId="47990368" sldId="384"/>
        </pc:sldMkLst>
        <pc:spChg chg="mod">
          <ac:chgData name="Alexandra Magazin" userId="f0303719-bd60-44a4-b577-2f0e93348038" providerId="ADAL" clId="{001FD614-4E82-48EC-A2F1-A79EF390CBF5}" dt="2026-08-25T19:04:19.094" v="1785" actId="20577"/>
          <ac:spMkLst>
            <pc:docMk/>
            <pc:sldMk cId="47990368" sldId="384"/>
            <ac:spMk id="6" creationId="{B3E64CD3-D23B-11AA-9C6D-FD27F3155FDF}"/>
          </ac:spMkLst>
        </pc:spChg>
      </pc:sldChg>
      <pc:sldChg chg="modSp mod modNotesTx">
        <pc:chgData name="Alexandra Magazin" userId="f0303719-bd60-44a4-b577-2f0e93348038" providerId="ADAL" clId="{001FD614-4E82-48EC-A2F1-A79EF390CBF5}" dt="2026-08-25T20:08:39.591" v="2777" actId="20577"/>
        <pc:sldMkLst>
          <pc:docMk/>
          <pc:sldMk cId="847093598" sldId="385"/>
        </pc:sldMkLst>
        <pc:spChg chg="mod">
          <ac:chgData name="Alexandra Magazin" userId="f0303719-bd60-44a4-b577-2f0e93348038" providerId="ADAL" clId="{001FD614-4E82-48EC-A2F1-A79EF390CBF5}" dt="2026-08-25T19:05:11.598" v="1838" actId="20577"/>
          <ac:spMkLst>
            <pc:docMk/>
            <pc:sldMk cId="847093598" sldId="385"/>
            <ac:spMk id="6" creationId="{49F2768A-5565-8154-D633-3792DB110507}"/>
          </ac:spMkLst>
        </pc:spChg>
      </pc:sldChg>
      <pc:sldChg chg="modSp mod modNotesTx">
        <pc:chgData name="Alexandra Magazin" userId="f0303719-bd60-44a4-b577-2f0e93348038" providerId="ADAL" clId="{001FD614-4E82-48EC-A2F1-A79EF390CBF5}" dt="2026-08-25T19:06:49.320" v="1983" actId="20577"/>
        <pc:sldMkLst>
          <pc:docMk/>
          <pc:sldMk cId="1506084722" sldId="386"/>
        </pc:sldMkLst>
        <pc:spChg chg="mod">
          <ac:chgData name="Alexandra Magazin" userId="f0303719-bd60-44a4-b577-2f0e93348038" providerId="ADAL" clId="{001FD614-4E82-48EC-A2F1-A79EF390CBF5}" dt="2026-08-25T19:06:39.041" v="1963" actId="20577"/>
          <ac:spMkLst>
            <pc:docMk/>
            <pc:sldMk cId="1506084722" sldId="386"/>
            <ac:spMk id="6" creationId="{71DE981B-505C-B679-AD8D-4982950ECC2B}"/>
          </ac:spMkLst>
        </pc:spChg>
      </pc:sldChg>
      <pc:sldChg chg="modSp mod modNotesTx">
        <pc:chgData name="Alexandra Magazin" userId="f0303719-bd60-44a4-b577-2f0e93348038" providerId="ADAL" clId="{001FD614-4E82-48EC-A2F1-A79EF390CBF5}" dt="2026-08-25T19:12:35.540" v="2072" actId="20577"/>
        <pc:sldMkLst>
          <pc:docMk/>
          <pc:sldMk cId="3284353596" sldId="387"/>
        </pc:sldMkLst>
        <pc:spChg chg="mod">
          <ac:chgData name="Alexandra Magazin" userId="f0303719-bd60-44a4-b577-2f0e93348038" providerId="ADAL" clId="{001FD614-4E82-48EC-A2F1-A79EF390CBF5}" dt="2026-08-25T19:12:07.622" v="2049" actId="20577"/>
          <ac:spMkLst>
            <pc:docMk/>
            <pc:sldMk cId="3284353596" sldId="387"/>
            <ac:spMk id="6" creationId="{6D961F09-F4DC-5C3A-BAF8-DA6936946D05}"/>
          </ac:spMkLst>
        </pc:spChg>
      </pc:sldChg>
      <pc:sldChg chg="modNotesTx">
        <pc:chgData name="Alexandra Magazin" userId="f0303719-bd60-44a4-b577-2f0e93348038" providerId="ADAL" clId="{001FD614-4E82-48EC-A2F1-A79EF390CBF5}" dt="2026-08-25T19:12:53.210" v="2086" actId="20577"/>
        <pc:sldMkLst>
          <pc:docMk/>
          <pc:sldMk cId="3927522763" sldId="388"/>
        </pc:sldMkLst>
      </pc:sldChg>
      <pc:sldChg chg="modNotesTx">
        <pc:chgData name="Alexandra Magazin" userId="f0303719-bd60-44a4-b577-2f0e93348038" providerId="ADAL" clId="{001FD614-4E82-48EC-A2F1-A79EF390CBF5}" dt="2026-08-25T19:09:13.935" v="2006" actId="20577"/>
        <pc:sldMkLst>
          <pc:docMk/>
          <pc:sldMk cId="3720321776" sldId="389"/>
        </pc:sldMkLst>
      </pc:sldChg>
      <pc:sldChg chg="modSp mod modNotesTx">
        <pc:chgData name="Alexandra Magazin" userId="f0303719-bd60-44a4-b577-2f0e93348038" providerId="ADAL" clId="{001FD614-4E82-48EC-A2F1-A79EF390CBF5}" dt="2026-08-25T19:14:16.228" v="2162" actId="20577"/>
        <pc:sldMkLst>
          <pc:docMk/>
          <pc:sldMk cId="70283311" sldId="390"/>
        </pc:sldMkLst>
        <pc:spChg chg="mod">
          <ac:chgData name="Alexandra Magazin" userId="f0303719-bd60-44a4-b577-2f0e93348038" providerId="ADAL" clId="{001FD614-4E82-48EC-A2F1-A79EF390CBF5}" dt="2026-08-25T19:13:55.558" v="2142" actId="20577"/>
          <ac:spMkLst>
            <pc:docMk/>
            <pc:sldMk cId="70283311" sldId="390"/>
            <ac:spMk id="6" creationId="{70C7BDFE-5302-3C7E-1130-68A46DAFD242}"/>
          </ac:spMkLst>
        </pc:spChg>
      </pc:sldChg>
      <pc:sldChg chg="modSp mod modNotesTx">
        <pc:chgData name="Alexandra Magazin" userId="f0303719-bd60-44a4-b577-2f0e93348038" providerId="ADAL" clId="{001FD614-4E82-48EC-A2F1-A79EF390CBF5}" dt="2026-08-25T19:20:09.026" v="2205" actId="20577"/>
        <pc:sldMkLst>
          <pc:docMk/>
          <pc:sldMk cId="4283390520" sldId="391"/>
        </pc:sldMkLst>
        <pc:spChg chg="mod">
          <ac:chgData name="Alexandra Magazin" userId="f0303719-bd60-44a4-b577-2f0e93348038" providerId="ADAL" clId="{001FD614-4E82-48EC-A2F1-A79EF390CBF5}" dt="2026-08-25T19:20:09.026" v="2205" actId="20577"/>
          <ac:spMkLst>
            <pc:docMk/>
            <pc:sldMk cId="4283390520" sldId="391"/>
            <ac:spMk id="6" creationId="{5D8D80DE-69E2-7D23-5354-FDA6A0E6B782}"/>
          </ac:spMkLst>
        </pc:spChg>
      </pc:sldChg>
      <pc:sldChg chg="modSp mod modNotesTx">
        <pc:chgData name="Alexandra Magazin" userId="f0303719-bd60-44a4-b577-2f0e93348038" providerId="ADAL" clId="{001FD614-4E82-48EC-A2F1-A79EF390CBF5}" dt="2026-08-25T19:22:03.194" v="2263" actId="20577"/>
        <pc:sldMkLst>
          <pc:docMk/>
          <pc:sldMk cId="2435220494" sldId="392"/>
        </pc:sldMkLst>
        <pc:spChg chg="mod">
          <ac:chgData name="Alexandra Magazin" userId="f0303719-bd60-44a4-b577-2f0e93348038" providerId="ADAL" clId="{001FD614-4E82-48EC-A2F1-A79EF390CBF5}" dt="2026-08-25T19:21:32.248" v="2246" actId="20577"/>
          <ac:spMkLst>
            <pc:docMk/>
            <pc:sldMk cId="2435220494" sldId="392"/>
            <ac:spMk id="6" creationId="{3C6125E8-DB0E-B178-CB7F-DB36B8C7F3B6}"/>
          </ac:spMkLst>
        </pc:spChg>
      </pc:sldChg>
      <pc:sldChg chg="modSp mod modNotesTx">
        <pc:chgData name="Alexandra Magazin" userId="f0303719-bd60-44a4-b577-2f0e93348038" providerId="ADAL" clId="{001FD614-4E82-48EC-A2F1-A79EF390CBF5}" dt="2026-08-25T19:24:10.859" v="2454" actId="20577"/>
        <pc:sldMkLst>
          <pc:docMk/>
          <pc:sldMk cId="3938737789" sldId="393"/>
        </pc:sldMkLst>
        <pc:spChg chg="mod">
          <ac:chgData name="Alexandra Magazin" userId="f0303719-bd60-44a4-b577-2f0e93348038" providerId="ADAL" clId="{001FD614-4E82-48EC-A2F1-A79EF390CBF5}" dt="2026-08-25T19:23:34.106" v="2411" actId="6549"/>
          <ac:spMkLst>
            <pc:docMk/>
            <pc:sldMk cId="3938737789" sldId="393"/>
            <ac:spMk id="6" creationId="{87CF10C2-F8FD-0732-EEB5-91802E1F2872}"/>
          </ac:spMkLst>
        </pc:spChg>
      </pc:sldChg>
      <pc:sldChg chg="modSp mod modNotesTx">
        <pc:chgData name="Alexandra Magazin" userId="f0303719-bd60-44a4-b577-2f0e93348038" providerId="ADAL" clId="{001FD614-4E82-48EC-A2F1-A79EF390CBF5}" dt="2026-08-25T19:25:17.521" v="2498" actId="20577"/>
        <pc:sldMkLst>
          <pc:docMk/>
          <pc:sldMk cId="957550684" sldId="394"/>
        </pc:sldMkLst>
        <pc:spChg chg="mod">
          <ac:chgData name="Alexandra Magazin" userId="f0303719-bd60-44a4-b577-2f0e93348038" providerId="ADAL" clId="{001FD614-4E82-48EC-A2F1-A79EF390CBF5}" dt="2026-08-25T19:24:48.616" v="2481" actId="20577"/>
          <ac:spMkLst>
            <pc:docMk/>
            <pc:sldMk cId="957550684" sldId="394"/>
            <ac:spMk id="6" creationId="{582DA082-FA18-6B86-2908-BDB4414B779C}"/>
          </ac:spMkLst>
        </pc:spChg>
      </pc:sldChg>
      <pc:sldChg chg="modSp mod modNotesTx">
        <pc:chgData name="Alexandra Magazin" userId="f0303719-bd60-44a4-b577-2f0e93348038" providerId="ADAL" clId="{001FD614-4E82-48EC-A2F1-A79EF390CBF5}" dt="2026-08-25T19:26:45.314" v="2580" actId="20577"/>
        <pc:sldMkLst>
          <pc:docMk/>
          <pc:sldMk cId="1452155299" sldId="395"/>
        </pc:sldMkLst>
        <pc:spChg chg="mod">
          <ac:chgData name="Alexandra Magazin" userId="f0303719-bd60-44a4-b577-2f0e93348038" providerId="ADAL" clId="{001FD614-4E82-48EC-A2F1-A79EF390CBF5}" dt="2026-08-25T19:26:24.683" v="2561" actId="20577"/>
          <ac:spMkLst>
            <pc:docMk/>
            <pc:sldMk cId="1452155299" sldId="395"/>
            <ac:spMk id="6" creationId="{345F1139-564A-568E-F48E-9C52244113A0}"/>
          </ac:spMkLst>
        </pc:spChg>
      </pc:sldChg>
      <pc:sldChg chg="modNotesTx">
        <pc:chgData name="Alexandra Magazin" userId="f0303719-bd60-44a4-b577-2f0e93348038" providerId="ADAL" clId="{001FD614-4E82-48EC-A2F1-A79EF390CBF5}" dt="2026-08-25T19:27:48.094" v="2594" actId="20577"/>
        <pc:sldMkLst>
          <pc:docMk/>
          <pc:sldMk cId="991195350" sldId="396"/>
        </pc:sldMkLst>
      </pc:sldChg>
      <pc:sldChg chg="modSp mod modNotesTx">
        <pc:chgData name="Alexandra Magazin" userId="f0303719-bd60-44a4-b577-2f0e93348038" providerId="ADAL" clId="{001FD614-4E82-48EC-A2F1-A79EF390CBF5}" dt="2026-08-25T19:28:24.288" v="2668" actId="20577"/>
        <pc:sldMkLst>
          <pc:docMk/>
          <pc:sldMk cId="835670409" sldId="397"/>
        </pc:sldMkLst>
        <pc:spChg chg="mod">
          <ac:chgData name="Alexandra Magazin" userId="f0303719-bd60-44a4-b577-2f0e93348038" providerId="ADAL" clId="{001FD614-4E82-48EC-A2F1-A79EF390CBF5}" dt="2026-08-25T19:28:19.262" v="2648" actId="20577"/>
          <ac:spMkLst>
            <pc:docMk/>
            <pc:sldMk cId="835670409" sldId="397"/>
            <ac:spMk id="6" creationId="{051D59E7-EB54-8165-C9B0-388CBA6DC2B6}"/>
          </ac:spMkLst>
        </pc:spChg>
      </pc:sldChg>
    </pc:docChg>
  </pc:docChgLst>
</pc:chgInfo>
</file>

<file path=ppt/comments/modernComment_14B_6F1D13A4.xml><?xml version="1.0" encoding="utf-8"?>
<p188:cmLst xmlns:a="http://schemas.openxmlformats.org/drawingml/2006/main" xmlns:r="http://schemas.openxmlformats.org/officeDocument/2006/relationships" xmlns:p188="http://schemas.microsoft.com/office/powerpoint/2018/8/main">
  <p188:cm id="{B44F6A64-C0BB-4C9F-8D92-74DF6BA99CCF}" authorId="{104957FF-D58C-BD6D-07CF-427190D2B14C}" created="2026-08-25T19:28:51.189">
    <pc:sldMkLst xmlns:pc="http://schemas.microsoft.com/office/powerpoint/2013/main/command">
      <pc:docMk/>
      <pc:sldMk cId="1864176548" sldId="331"/>
    </pc:sldMkLst>
    <p188:txBody>
      <a:bodyPr/>
      <a:lstStyle/>
      <a:p>
        <a:r>
          <a:rPr lang="fr-CA"/>
          <a:t>Audrey, est-ce qu’on a une diapo toute prête en anglais? </a:t>
        </a:r>
      </a:p>
    </p188:txBody>
  </p188:cm>
</p188:cmLst>
</file>

<file path=ppt/comments/modernComment_158_52734B52.xml><?xml version="1.0" encoding="utf-8"?>
<p188:cmLst xmlns:a="http://schemas.openxmlformats.org/drawingml/2006/main" xmlns:r="http://schemas.openxmlformats.org/officeDocument/2006/relationships" xmlns:p188="http://schemas.microsoft.com/office/powerpoint/2018/8/main">
  <p188:cm id="{613B1042-F686-43FA-8C1C-AD41BEE31D7C}" authorId="{104957FF-D58C-BD6D-07CF-427190D2B14C}" created="2026-08-25T19:29:04.138">
    <pc:sldMkLst xmlns:pc="http://schemas.microsoft.com/office/powerpoint/2013/main/command">
      <pc:docMk/>
      <pc:sldMk cId="1383287634" sldId="344"/>
    </pc:sldMkLst>
    <p188:txBody>
      <a:bodyPr/>
      <a:lstStyle/>
      <a:p>
        <a:r>
          <a:rPr lang="fr-CA"/>
          <a:t>Audrey - même question. </a:t>
        </a:r>
      </a:p>
    </p188:txBody>
  </p188:cm>
</p188:cmLst>
</file>

<file path=ppt/comments/modernComment_168_5B104282.xml><?xml version="1.0" encoding="utf-8"?>
<p188:cmLst xmlns:a="http://schemas.openxmlformats.org/drawingml/2006/main" xmlns:r="http://schemas.openxmlformats.org/officeDocument/2006/relationships" xmlns:p188="http://schemas.microsoft.com/office/powerpoint/2018/8/main">
  <p188:cm id="{096AC2A1-A684-6145-ABF1-371C7AC4305A}" authorId="{F8EC39DE-7B0E-21E9-8579-F35413BFF945}" created="2026-07-24T16:26:36.067">
    <ac:txMkLst xmlns:ac="http://schemas.microsoft.com/office/drawing/2013/main/command">
      <pc:docMk xmlns:pc="http://schemas.microsoft.com/office/powerpoint/2013/main/command"/>
      <pc:sldMk xmlns:pc="http://schemas.microsoft.com/office/powerpoint/2013/main/command" cId="1527792258" sldId="360"/>
      <ac:spMk id="5" creationId="{B269E511-C8F5-616F-60BB-53EE900A510D}"/>
      <ac:txMk cp="14" len="8">
        <ac:context len="23" hash="3019065791"/>
      </ac:txMk>
    </ac:txMkLst>
    <p188:pos x="3869804" y="1156608"/>
    <p188:txBody>
      <a:bodyPr/>
      <a:lstStyle/>
      <a:p>
        <a:r>
          <a:rPr lang="en-CA"/>
          <a:t>L'image du garçon est à changer.</a:t>
        </a:r>
      </a:p>
    </p188:txBody>
  </p188:cm>
</p188:cmLst>
</file>

<file path=ppt/comments/modernComment_17A_174BB3AB.xml><?xml version="1.0" encoding="utf-8"?>
<p188:cmLst xmlns:a="http://schemas.openxmlformats.org/drawingml/2006/main" xmlns:r="http://schemas.openxmlformats.org/officeDocument/2006/relationships" xmlns:p188="http://schemas.microsoft.com/office/powerpoint/2018/8/main">
  <p188:cm id="{DC021331-982D-2E4F-91BB-2C8860910D69}" authorId="{F8EC39DE-7B0E-21E9-8579-F35413BFF945}" created="2026-07-24T16:33:05.273">
    <pc:sldMkLst xmlns:pc="http://schemas.microsoft.com/office/powerpoint/2013/main/command">
      <pc:docMk/>
      <pc:sldMk cId="390837163" sldId="378"/>
    </pc:sldMkLst>
    <p188:txBody>
      <a:bodyPr/>
      <a:lstStyle/>
      <a:p>
        <a:r>
          <a:rPr lang="en-CA"/>
          <a:t>Il faut changer l'age de 13 à 12 dans la version française.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94962A8-AB16-0548-9308-5B14FF13DB2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a:extLst>
              <a:ext uri="{FF2B5EF4-FFF2-40B4-BE49-F238E27FC236}">
                <a16:creationId xmlns:a16="http://schemas.microsoft.com/office/drawing/2014/main" id="{D2536926-FFD8-9846-9BD6-A5CD028AB4F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6614BFB-3A7E-794B-A563-F40BFC9A3E53}" type="datetimeFigureOut">
              <a:rPr lang="fr-CA" smtClean="0"/>
              <a:t>2026-08-25</a:t>
            </a:fld>
            <a:endParaRPr lang="fr-CA"/>
          </a:p>
        </p:txBody>
      </p:sp>
      <p:sp>
        <p:nvSpPr>
          <p:cNvPr id="4" name="Espace réservé du pied de page 3">
            <a:extLst>
              <a:ext uri="{FF2B5EF4-FFF2-40B4-BE49-F238E27FC236}">
                <a16:creationId xmlns:a16="http://schemas.microsoft.com/office/drawing/2014/main" id="{73657343-073C-7E4F-B6F5-CE01CA4342D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a:extLst>
              <a:ext uri="{FF2B5EF4-FFF2-40B4-BE49-F238E27FC236}">
                <a16:creationId xmlns:a16="http://schemas.microsoft.com/office/drawing/2014/main" id="{F362B5C3-E8DB-A142-886B-2D72DCACEBC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4AA471-BAE5-1445-A09A-EAAA37DD3523}" type="slidenum">
              <a:rPr lang="fr-CA" smtClean="0"/>
              <a:t>‹#›</a:t>
            </a:fld>
            <a:endParaRPr lang="fr-CA"/>
          </a:p>
        </p:txBody>
      </p:sp>
    </p:spTree>
    <p:extLst>
      <p:ext uri="{BB962C8B-B14F-4D97-AF65-F5344CB8AC3E}">
        <p14:creationId xmlns:p14="http://schemas.microsoft.com/office/powerpoint/2010/main" val="275585528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AAEFE7-DFD9-4236-8297-21257DBA0BB6}" type="datetimeFigureOut">
              <a:rPr lang="fr-CA" smtClean="0"/>
              <a:t>2026-08-25</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C799D8-CF1A-4970-BB24-D57ECCEF09D1}" type="slidenum">
              <a:rPr lang="fr-CA" smtClean="0"/>
              <a:t>‹#›</a:t>
            </a:fld>
            <a:endParaRPr lang="fr-CA"/>
          </a:p>
        </p:txBody>
      </p:sp>
    </p:spTree>
    <p:extLst>
      <p:ext uri="{BB962C8B-B14F-4D97-AF65-F5344CB8AC3E}">
        <p14:creationId xmlns:p14="http://schemas.microsoft.com/office/powerpoint/2010/main" val="342247436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b="1" dirty="0">
                <a:solidFill>
                  <a:schemeClr val="tx1"/>
                </a:solidFill>
                <a:latin typeface="Arial" panose="020B0604020202020204" pitchFamily="34" charset="0"/>
                <a:cs typeface="Arial" panose="020B0604020202020204" pitchFamily="34" charset="0"/>
              </a:rPr>
              <a:t>NOTES FOR THE TEACHER</a:t>
            </a:r>
            <a:endParaRPr lang="en-US" sz="1200" dirty="0">
              <a:solidFill>
                <a:schemeClr val="tx1"/>
              </a:solidFill>
              <a:latin typeface="Arial" panose="020B0604020202020204" pitchFamily="34" charset="0"/>
              <a:cs typeface="Arial" panose="020B0604020202020204" pitchFamily="34" charset="0"/>
            </a:endParaRPr>
          </a:p>
          <a:p>
            <a:endParaRPr lang="en-US" sz="1200" dirty="0">
              <a:solidFill>
                <a:schemeClr val="tx1"/>
              </a:solidFill>
              <a:latin typeface="Arial" panose="020B0604020202020204" pitchFamily="34" charset="0"/>
              <a:cs typeface="Arial" panose="020B0604020202020204" pitchFamily="34" charset="0"/>
            </a:endParaRPr>
          </a:p>
          <a:p>
            <a:pPr rtl="0" latinLnBrk="0"/>
            <a:r>
              <a:rPr lang="en-CA" sz="1200" b="0" i="0" u="none" strike="noStrike" kern="1200" dirty="0">
                <a:solidFill>
                  <a:schemeClr val="tx1"/>
                </a:solidFill>
                <a:effectLst/>
                <a:latin typeface="+mn-lt"/>
                <a:ea typeface="+mn-ea"/>
                <a:cs typeface="+mn-cs"/>
              </a:rPr>
              <a:t>The material in this Teaching Kit is the exclusive property of </a:t>
            </a:r>
            <a:r>
              <a:rPr lang="en-CA" sz="1200" b="0" i="0" u="none" strike="noStrike" kern="1200" dirty="0" err="1">
                <a:solidFill>
                  <a:schemeClr val="tx1"/>
                </a:solidFill>
                <a:effectLst/>
                <a:latin typeface="+mn-lt"/>
                <a:ea typeface="+mn-ea"/>
                <a:cs typeface="+mn-cs"/>
              </a:rPr>
              <a:t>Éducaloi</a:t>
            </a:r>
            <a:r>
              <a:rPr lang="en-CA" sz="1200" b="0" i="0" u="none" strike="noStrike" kern="1200" dirty="0">
                <a:solidFill>
                  <a:schemeClr val="tx1"/>
                </a:solidFill>
                <a:effectLst/>
                <a:latin typeface="+mn-lt"/>
                <a:ea typeface="+mn-ea"/>
                <a:cs typeface="+mn-cs"/>
              </a:rPr>
              <a:t>. Teachers in Québec can use it for non-commercial purposes only.</a:t>
            </a:r>
          </a:p>
          <a:p>
            <a:pPr rtl="0" latinLnBrk="0"/>
            <a:endParaRPr lang="en-CA" sz="1200" b="0" i="0" u="none" strike="noStrike" kern="1200" dirty="0">
              <a:solidFill>
                <a:schemeClr val="tx1"/>
              </a:solidFill>
              <a:effectLst/>
              <a:latin typeface="+mn-lt"/>
              <a:ea typeface="+mn-ea"/>
              <a:cs typeface="+mn-cs"/>
            </a:endParaRPr>
          </a:p>
          <a:p>
            <a:pPr rtl="0" latinLnBrk="0"/>
            <a:r>
              <a:rPr lang="en-CA" sz="1200" b="0" i="0" u="none" strike="noStrike" kern="1200" dirty="0">
                <a:solidFill>
                  <a:schemeClr val="tx1"/>
                </a:solidFill>
                <a:effectLst/>
                <a:latin typeface="+mn-lt"/>
                <a:ea typeface="+mn-ea"/>
                <a:cs typeface="+mn-cs"/>
              </a:rPr>
              <a:t>The information in this kit does not constitute a legal opinion.</a:t>
            </a:r>
          </a:p>
          <a:p>
            <a:pPr rtl="0" latinLnBrk="0"/>
            <a:endParaRPr lang="en-CA" sz="1200" b="0" i="0" u="none" strike="noStrike" kern="1200" dirty="0">
              <a:solidFill>
                <a:schemeClr val="tx1"/>
              </a:solidFill>
              <a:effectLst/>
              <a:latin typeface="+mn-lt"/>
              <a:ea typeface="+mn-ea"/>
              <a:cs typeface="+mn-cs"/>
            </a:endParaRPr>
          </a:p>
          <a:p>
            <a:pPr rtl="0" latinLnBrk="0"/>
            <a:r>
              <a:rPr lang="en-CA" sz="1200" b="0" i="0" u="none" strike="noStrike" kern="1200" dirty="0" err="1">
                <a:solidFill>
                  <a:schemeClr val="tx1"/>
                </a:solidFill>
                <a:effectLst/>
                <a:latin typeface="+mn-lt"/>
                <a:ea typeface="+mn-ea"/>
                <a:cs typeface="+mn-cs"/>
              </a:rPr>
              <a:t>Éducaloi</a:t>
            </a:r>
            <a:r>
              <a:rPr lang="en-CA" sz="1200" b="0" i="0" u="none" strike="noStrike" kern="1200" dirty="0">
                <a:solidFill>
                  <a:schemeClr val="tx1"/>
                </a:solidFill>
                <a:effectLst/>
                <a:latin typeface="+mn-lt"/>
                <a:ea typeface="+mn-ea"/>
                <a:cs typeface="+mn-cs"/>
              </a:rPr>
              <a:t> is dedicated to providing reliable legal information. To ensure the reliability of the legal information in this kit, the documents must be used in their original format, without any modification.</a:t>
            </a:r>
            <a:br>
              <a:rPr lang="en-CA" sz="1200" b="0" i="0" u="none" strike="noStrike" kern="1200" dirty="0">
                <a:solidFill>
                  <a:schemeClr val="tx1"/>
                </a:solidFill>
                <a:effectLst/>
                <a:latin typeface="+mn-lt"/>
                <a:ea typeface="+mn-ea"/>
                <a:cs typeface="+mn-cs"/>
              </a:rPr>
            </a:br>
            <a:endParaRPr lang="en-CA" sz="1200" b="0" i="0" u="none" strike="noStrike" kern="1200" dirty="0">
              <a:solidFill>
                <a:schemeClr val="tx1"/>
              </a:solidFill>
              <a:effectLst/>
              <a:latin typeface="+mn-lt"/>
              <a:ea typeface="+mn-ea"/>
              <a:cs typeface="+mn-cs"/>
            </a:endParaRPr>
          </a:p>
          <a:p>
            <a:pPr rtl="0" latinLnBrk="0"/>
            <a:r>
              <a:rPr lang="en-CA" sz="1200" b="0" i="0" u="none" strike="noStrike" kern="1200" dirty="0">
                <a:solidFill>
                  <a:schemeClr val="tx1"/>
                </a:solidFill>
                <a:effectLst/>
                <a:latin typeface="+mn-lt"/>
                <a:ea typeface="+mn-ea"/>
                <a:cs typeface="+mn-cs"/>
              </a:rPr>
              <a:t>The law is constantly evolving. This document is up to date as of December 2025</a:t>
            </a:r>
            <a:r>
              <a:rPr lang="fr-CA" sz="1200" dirty="0">
                <a:solidFill>
                  <a:schemeClr val="tx1"/>
                </a:solidFill>
                <a:latin typeface="Arial" panose="020B0604020202020204" pitchFamily="34" charset="0"/>
                <a:cs typeface="Arial" panose="020B0604020202020204" pitchFamily="34" charset="0"/>
              </a:rPr>
              <a:t>. </a:t>
            </a:r>
            <a:endParaRPr lang="fr-CA" sz="1200" noProof="1">
              <a:solidFill>
                <a:schemeClr val="tx1"/>
              </a:solidFill>
              <a:cs typeface="Arial" panose="020B0604020202020204"/>
            </a:endParaRPr>
          </a:p>
        </p:txBody>
      </p:sp>
    </p:spTree>
    <p:extLst>
      <p:ext uri="{BB962C8B-B14F-4D97-AF65-F5344CB8AC3E}">
        <p14:creationId xmlns:p14="http://schemas.microsoft.com/office/powerpoint/2010/main" val="460057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145B6-DE64-6146-B31C-18AE0DEFE33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21BB310-477B-07A9-8812-2B4DD7F39EE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8F25984-EDDA-B6F3-866B-BA210A408F1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noProof="1">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noProof="0" dirty="0">
                <a:solidFill>
                  <a:schemeClr val="tx1"/>
                </a:solidFill>
                <a:latin typeface="+mn-lt"/>
                <a:ea typeface="+mn-ea"/>
                <a:cs typeface="Arial"/>
              </a:rPr>
              <a:t>As a class, read scenario 3. </a:t>
            </a:r>
            <a:r>
              <a:rPr lang="en-CA" sz="1200" b="0" i="0" u="none" strike="noStrike" kern="1200" dirty="0">
                <a:solidFill>
                  <a:schemeClr val="tx1"/>
                </a:solidFill>
                <a:effectLst/>
                <a:latin typeface="+mn-lt"/>
                <a:ea typeface="+mn-ea"/>
                <a:cs typeface="+mn-cs"/>
              </a:rPr>
              <a:t>(You can choose to quickly go over scenarios 2 and 3, then give students time to complete them.)</a:t>
            </a:r>
            <a:r>
              <a:rPr lang="fr-CA" sz="1200" b="0" i="0" kern="1200" dirty="0">
                <a:solidFill>
                  <a:schemeClr val="tx1"/>
                </a:solidFill>
                <a:effectLst/>
                <a:latin typeface="+mn-lt"/>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Ask students to write their hypothesis individually in the </a:t>
            </a:r>
            <a:r>
              <a:rPr lang="en-CA" sz="1200" b="1" i="0" kern="1200" dirty="0">
                <a:solidFill>
                  <a:schemeClr val="tx1"/>
                </a:solidFill>
                <a:effectLst/>
                <a:latin typeface="+mn-lt"/>
                <a:ea typeface="Calibri"/>
                <a:cs typeface="Arial"/>
              </a:rPr>
              <a:t>Student Workbook</a:t>
            </a:r>
            <a:r>
              <a:rPr lang="en-CA" sz="1200" b="0" i="0" kern="1200" dirty="0">
                <a:solidFill>
                  <a:schemeClr val="tx1"/>
                </a:solidFill>
                <a:effectLst/>
                <a:latin typeface="+mn-lt"/>
                <a:ea typeface="Calibri"/>
                <a:cs typeface="Arial"/>
              </a:rPr>
              <a:t>,</a:t>
            </a:r>
            <a:r>
              <a:rPr lang="en-CA" sz="1200" b="1" i="0" kern="1200" dirty="0">
                <a:solidFill>
                  <a:schemeClr val="tx1"/>
                </a:solidFill>
                <a:effectLst/>
                <a:latin typeface="+mn-lt"/>
                <a:ea typeface="Calibri"/>
                <a:cs typeface="Arial"/>
              </a:rPr>
              <a:t> </a:t>
            </a:r>
            <a:r>
              <a:rPr lang="en-CA" sz="1200" u="none" kern="1200" dirty="0">
                <a:solidFill>
                  <a:schemeClr val="tx1"/>
                </a:solidFill>
                <a:effectLst/>
                <a:latin typeface="+mn-lt"/>
                <a:ea typeface="+mn-ea"/>
                <a:cs typeface="+mn-cs"/>
              </a:rPr>
              <a:t>p. 7.</a:t>
            </a:r>
            <a:endParaRPr lang="en-CA" sz="1200" b="0" i="0" u="none" strike="noStrike" kern="1200" dirty="0">
              <a:solidFill>
                <a:schemeClr val="tx1"/>
              </a:solidFill>
              <a:effectLst/>
              <a:latin typeface="+mn-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i="0" u="none" strike="noStrike" kern="1200" dirty="0">
                <a:solidFill>
                  <a:schemeClr val="tx1"/>
                </a:solidFill>
                <a:effectLst/>
                <a:latin typeface="+mn-lt"/>
                <a:ea typeface="+mn-ea"/>
                <a:cs typeface="+mn-cs"/>
              </a:rPr>
              <a:t>Discuss some of the answers as a class.</a:t>
            </a:r>
            <a:r>
              <a:rPr lang="en-CA" sz="1200" b="0" i="0" kern="1200" dirty="0">
                <a:solidFill>
                  <a:schemeClr val="tx1"/>
                </a:solidFill>
                <a:effectLst/>
                <a:latin typeface="+mn-lt"/>
                <a:ea typeface="+mn-ea"/>
                <a:cs typeface="+mn-cs"/>
              </a:rPr>
              <a:t>​</a:t>
            </a:r>
          </a:p>
          <a:p>
            <a:pPr marL="0" indent="0">
              <a:buFont typeface="Arial,Sans-Serif"/>
              <a:buNone/>
            </a:pPr>
            <a:endParaRPr lang="fr-FR" sz="1200" dirty="0">
              <a:latin typeface="+mj-lt"/>
              <a:cs typeface="Arial"/>
            </a:endParaRPr>
          </a:p>
        </p:txBody>
      </p:sp>
    </p:spTree>
    <p:extLst>
      <p:ext uri="{BB962C8B-B14F-4D97-AF65-F5344CB8AC3E}">
        <p14:creationId xmlns:p14="http://schemas.microsoft.com/office/powerpoint/2010/main" val="35268423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C8759-5C9F-C879-DDE6-5EBC2A48A9B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25E148B-F852-1F77-35D4-5F53F615801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658CAFC-FF94-CC22-41EB-5E857D65DA6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the main elements under the question “What the law says” in the </a:t>
            </a:r>
            <a:r>
              <a:rPr lang="en-CA" sz="1200" b="1" u="none" kern="1200" dirty="0">
                <a:solidFill>
                  <a:schemeClr val="tx1"/>
                </a:solidFill>
                <a:effectLst/>
                <a:latin typeface="+mn-lt"/>
                <a:ea typeface="+mn-ea"/>
                <a:cs typeface="Arial"/>
              </a:rPr>
              <a:t>Student Workbook.</a:t>
            </a:r>
            <a:endParaRPr lang="fr-FR" sz="1200" dirty="0">
              <a:latin typeface="+mj-lt"/>
              <a:cs typeface="Arial"/>
            </a:endParaRPr>
          </a:p>
          <a:p>
            <a:pPr marL="0" marR="0" lvl="0" indent="0" algn="l" defTabSz="914400" rtl="0" eaLnBrk="1" fontAlgn="auto" latinLnBrk="0" hangingPunct="1">
              <a:lnSpc>
                <a:spcPct val="100000"/>
              </a:lnSpc>
              <a:spcBef>
                <a:spcPts val="0"/>
              </a:spcBef>
              <a:spcAft>
                <a:spcPts val="0"/>
              </a:spcAft>
              <a:buClrTx/>
              <a:buSzTx/>
              <a:buFont typeface="Arial,Sans-Serif"/>
              <a:buNone/>
              <a:tabLst/>
              <a:defRPr/>
            </a:pPr>
            <a:endParaRPr lang="fr-CA" sz="1200" b="0" u="none" kern="1200" dirty="0">
              <a:solidFill>
                <a:schemeClr val="tx1"/>
              </a:solidFill>
              <a:effectLst/>
              <a:latin typeface="+mn-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Sans-Serif"/>
              <a:buNone/>
              <a:tabLst/>
              <a:defRPr/>
            </a:pPr>
            <a:r>
              <a:rPr lang="en-CA" sz="1200" b="0" u="none" kern="1200" dirty="0">
                <a:solidFill>
                  <a:schemeClr val="tx1"/>
                </a:solidFill>
                <a:effectLst/>
                <a:latin typeface="+mn-lt"/>
                <a:ea typeface="+mn-ea"/>
                <a:cs typeface="Arial" panose="020B0604020202020204" pitchFamily="34" charset="0"/>
              </a:rPr>
              <a:t>More detailed answer: </a:t>
            </a:r>
          </a:p>
          <a:p>
            <a:pPr marL="0" marR="0" lvl="0" indent="0" algn="l" defTabSz="914400" rtl="0" eaLnBrk="1" fontAlgn="auto" latinLnBrk="0" hangingPunct="1">
              <a:lnSpc>
                <a:spcPct val="100000"/>
              </a:lnSpc>
              <a:spcBef>
                <a:spcPts val="0"/>
              </a:spcBef>
              <a:spcAft>
                <a:spcPts val="0"/>
              </a:spcAft>
              <a:buClrTx/>
              <a:buSzTx/>
              <a:buFont typeface="Arial,Sans-Serif"/>
              <a:buNone/>
              <a:tabLst/>
              <a:defRPr/>
            </a:pPr>
            <a:endParaRPr lang="en-CA" sz="1200" b="0" u="none" kern="1200" dirty="0">
              <a:solidFill>
                <a:schemeClr val="tx1"/>
              </a:solidFill>
              <a:effectLst/>
              <a:latin typeface="+mn-lt"/>
              <a:ea typeface="+mn-ea"/>
              <a:cs typeface="Arial" panose="020B0604020202020204" pitchFamily="34" charset="0"/>
            </a:endParaRPr>
          </a:p>
          <a:p>
            <a:pPr marL="171450" indent="-171450" rtl="0" fontAlgn="base">
              <a:buFont typeface="Arial" panose="020B0604020202020204" pitchFamily="34" charset="0"/>
              <a:buChar char="•"/>
            </a:pPr>
            <a:r>
              <a:rPr lang="en-CA" sz="1200" b="0" i="0" kern="1200" dirty="0">
                <a:solidFill>
                  <a:schemeClr val="tx1"/>
                </a:solidFill>
                <a:effectLst/>
                <a:latin typeface="+mn-lt"/>
                <a:ea typeface="+mn-ea"/>
                <a:cs typeface="+mn-cs"/>
              </a:rPr>
              <a:t>A person who crosses the street against a red light can be fined $15 to $30, even if there are no cars in sight.</a:t>
            </a:r>
          </a:p>
          <a:p>
            <a:pPr marL="171450" indent="-171450" rtl="0" fontAlgn="base">
              <a:buFont typeface="Arial" panose="020B0604020202020204" pitchFamily="34" charset="0"/>
              <a:buChar char="•"/>
            </a:pPr>
            <a:r>
              <a:rPr lang="en-CA" sz="1200" b="0" i="0" kern="1200" dirty="0">
                <a:solidFill>
                  <a:schemeClr val="tx1"/>
                </a:solidFill>
                <a:effectLst/>
                <a:latin typeface="+mn-lt"/>
                <a:ea typeface="+mn-ea"/>
                <a:cs typeface="+mn-cs"/>
              </a:rPr>
              <a:t>However, children can only be fined as of age 14</a:t>
            </a:r>
            <a:r>
              <a:rPr lang="fr-FR" sz="1200" b="0" i="0" kern="1200" dirty="0">
                <a:solidFill>
                  <a:schemeClr val="tx1"/>
                </a:solidFill>
                <a:effectLst/>
                <a:latin typeface="+mn-lt"/>
                <a:ea typeface="+mn-ea"/>
                <a:cs typeface="+mn-cs"/>
              </a:rPr>
              <a:t>. So, Rosa </a:t>
            </a:r>
            <a:r>
              <a:rPr lang="fr-FR" sz="1200" b="0" i="0" kern="1200" dirty="0" err="1">
                <a:solidFill>
                  <a:schemeClr val="tx1"/>
                </a:solidFill>
                <a:effectLst/>
                <a:latin typeface="+mn-lt"/>
                <a:ea typeface="+mn-ea"/>
                <a:cs typeface="+mn-cs"/>
              </a:rPr>
              <a:t>who</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is</a:t>
            </a:r>
            <a:r>
              <a:rPr lang="fr-FR" sz="1200" b="0" i="0" kern="1200" dirty="0">
                <a:solidFill>
                  <a:schemeClr val="tx1"/>
                </a:solidFill>
                <a:effectLst/>
                <a:latin typeface="+mn-lt"/>
                <a:ea typeface="+mn-ea"/>
                <a:cs typeface="+mn-cs"/>
              </a:rPr>
              <a:t> 13, </a:t>
            </a:r>
            <a:r>
              <a:rPr lang="fr-FR" sz="1200" b="0" i="0" kern="1200" dirty="0" err="1">
                <a:solidFill>
                  <a:schemeClr val="tx1"/>
                </a:solidFill>
                <a:effectLst/>
                <a:latin typeface="+mn-lt"/>
                <a:ea typeface="+mn-ea"/>
                <a:cs typeface="+mn-cs"/>
              </a:rPr>
              <a:t>will</a:t>
            </a:r>
            <a:r>
              <a:rPr lang="fr-FR" sz="1200" b="0" i="0" kern="1200" dirty="0">
                <a:solidFill>
                  <a:schemeClr val="tx1"/>
                </a:solidFill>
                <a:effectLst/>
                <a:latin typeface="+mn-lt"/>
                <a:ea typeface="+mn-ea"/>
                <a:cs typeface="+mn-cs"/>
              </a:rPr>
              <a:t> not have to </a:t>
            </a:r>
            <a:r>
              <a:rPr lang="fr-FR" sz="1200" b="0" i="0" kern="1200" dirty="0" err="1">
                <a:solidFill>
                  <a:schemeClr val="tx1"/>
                </a:solidFill>
                <a:effectLst/>
                <a:latin typeface="+mn-lt"/>
                <a:ea typeface="+mn-ea"/>
                <a:cs typeface="+mn-cs"/>
              </a:rPr>
              <a:t>pay</a:t>
            </a:r>
            <a:r>
              <a:rPr lang="fr-FR" sz="1200" b="0" i="0" kern="1200" dirty="0">
                <a:solidFill>
                  <a:schemeClr val="tx1"/>
                </a:solidFill>
                <a:effectLst/>
                <a:latin typeface="+mn-lt"/>
                <a:ea typeface="+mn-ea"/>
                <a:cs typeface="+mn-cs"/>
              </a:rPr>
              <a:t> a fine, but </a:t>
            </a:r>
            <a:r>
              <a:rPr lang="fr-FR" sz="1200" b="0" i="0" kern="1200" dirty="0" err="1">
                <a:solidFill>
                  <a:schemeClr val="tx1"/>
                </a:solidFill>
                <a:effectLst/>
                <a:latin typeface="+mn-lt"/>
                <a:ea typeface="+mn-ea"/>
                <a:cs typeface="+mn-cs"/>
              </a:rPr>
              <a:t>she</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could</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be</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given</a:t>
            </a:r>
            <a:r>
              <a:rPr lang="fr-FR" sz="1200" b="0" i="0" kern="1200" dirty="0">
                <a:solidFill>
                  <a:schemeClr val="tx1"/>
                </a:solidFill>
                <a:effectLst/>
                <a:latin typeface="+mn-lt"/>
                <a:ea typeface="+mn-ea"/>
                <a:cs typeface="+mn-cs"/>
              </a:rPr>
              <a:t> a warning. </a:t>
            </a:r>
            <a:r>
              <a:rPr lang="en-CA" sz="1200" i="0" kern="1200" dirty="0">
                <a:solidFill>
                  <a:schemeClr val="tx1"/>
                </a:solidFill>
                <a:effectLst/>
                <a:latin typeface="+mn-lt"/>
                <a:ea typeface="+mn-ea"/>
                <a:cs typeface="+mn-cs"/>
              </a:rPr>
              <a:t>The police could also inform her parents of the situation</a:t>
            </a:r>
            <a:r>
              <a:rPr lang="fr-FR" sz="1200" b="0" i="0" kern="1200" dirty="0">
                <a:solidFill>
                  <a:schemeClr val="tx1"/>
                </a:solidFill>
                <a:effectLst/>
                <a:latin typeface="+mn-lt"/>
                <a:ea typeface="+mn-ea"/>
                <a:cs typeface="+mn-cs"/>
              </a:rPr>
              <a:t>. </a:t>
            </a:r>
            <a:endParaRPr lang="fr-FR" sz="1200" i="0" u="none" kern="1200" dirty="0">
              <a:solidFill>
                <a:schemeClr val="tx1"/>
              </a:solidFill>
              <a:effectLst/>
              <a:latin typeface="+mn-lt"/>
              <a:ea typeface="+mn-ea"/>
              <a:cs typeface="+mn-cs"/>
            </a:endParaRPr>
          </a:p>
          <a:p>
            <a:pPr marL="0" indent="0">
              <a:buFont typeface="Arial,Sans-Serif"/>
              <a:buNone/>
            </a:pPr>
            <a:endParaRPr lang="fr-FR" sz="1200" dirty="0">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 </a:t>
            </a:r>
            <a:r>
              <a:rPr kumimoji="0" lang="en-US" sz="10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de la sécurité routière</a:t>
            </a:r>
            <a:r>
              <a:rPr lang="fr-CA" sz="1000" b="0" i="0" kern="1200" dirty="0">
                <a:solidFill>
                  <a:schemeClr val="tx1"/>
                </a:solidFill>
                <a:effectLst/>
                <a:latin typeface="+mn-lt"/>
                <a:ea typeface="+mn-ea"/>
                <a:cs typeface="+mn-cs"/>
              </a:rPr>
              <a:t>, RLRQ c C-242, arts 444, 505. (Amende pour non-respect des signaux de circulation)</a:t>
            </a:r>
            <a:endParaRPr lang="fr-FR" sz="1000" b="0" i="0" kern="1200" dirty="0">
              <a:solidFill>
                <a:schemeClr val="tx1"/>
              </a:solidFill>
              <a:effectLst/>
              <a:latin typeface="+mj-lt"/>
              <a:ea typeface="+mn-ea"/>
              <a:cs typeface="Arial"/>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de procédure pénale</a:t>
            </a:r>
            <a:r>
              <a:rPr lang="fr-FR" sz="1000" b="0" i="0" kern="1200" dirty="0">
                <a:solidFill>
                  <a:schemeClr val="tx1"/>
                </a:solidFill>
                <a:effectLst/>
                <a:latin typeface="+mn-lt"/>
                <a:ea typeface="+mn-ea"/>
                <a:cs typeface="+mn-cs"/>
              </a:rPr>
              <a:t>, RLRQ c C-25.1, art 5. (Amendes à partir de 14 ans)</a:t>
            </a:r>
            <a:endParaRPr lang="fr-CA"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4503301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As a class, read the information on the legal age for receiving a fine and complete it with the following information</a:t>
            </a:r>
            <a:r>
              <a:rPr lang="fr-CA" sz="1200" b="0" dirty="0">
                <a:latin typeface="Arial" panose="020B0604020202020204" pitchFamily="34" charset="0"/>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0" u="none" strike="noStrike" dirty="0">
                <a:solidFill>
                  <a:srgbClr val="000000"/>
                </a:solidFill>
                <a:effectLst/>
                <a:latin typeface="+mn-lt"/>
                <a:cs typeface="Arial"/>
              </a:rPr>
              <a:t>A fine </a:t>
            </a:r>
            <a:r>
              <a:rPr lang="fr-FR" sz="1200" b="0" i="0" u="none" strike="noStrike" dirty="0" err="1">
                <a:solidFill>
                  <a:srgbClr val="000000"/>
                </a:solidFill>
                <a:effectLst/>
                <a:latin typeface="+mn-lt"/>
                <a:cs typeface="Arial"/>
              </a:rPr>
              <a:t>is</a:t>
            </a:r>
            <a:r>
              <a:rPr lang="fr-FR" sz="1200" b="0" i="0" u="none" strike="noStrike" dirty="0">
                <a:solidFill>
                  <a:srgbClr val="000000"/>
                </a:solidFill>
                <a:effectLst/>
                <a:latin typeface="+mn-lt"/>
                <a:cs typeface="Arial"/>
              </a:rPr>
              <a:t> </a:t>
            </a:r>
            <a:r>
              <a:rPr lang="fr-FR" sz="1200" b="0" i="0" u="none" strike="noStrike" dirty="0" err="1">
                <a:solidFill>
                  <a:srgbClr val="000000"/>
                </a:solidFill>
                <a:effectLst/>
                <a:latin typeface="+mn-lt"/>
                <a:cs typeface="Arial"/>
              </a:rPr>
              <a:t>also</a:t>
            </a:r>
            <a:r>
              <a:rPr lang="fr-FR" sz="1200" b="0" i="0" u="none" strike="noStrike" dirty="0">
                <a:solidFill>
                  <a:srgbClr val="000000"/>
                </a:solidFill>
                <a:effectLst/>
                <a:latin typeface="+mn-lt"/>
                <a:cs typeface="Arial"/>
              </a:rPr>
              <a:t> </a:t>
            </a:r>
            <a:r>
              <a:rPr lang="fr-FR" sz="1200" b="0" i="0" u="none" strike="noStrike" dirty="0" err="1">
                <a:solidFill>
                  <a:srgbClr val="000000"/>
                </a:solidFill>
                <a:effectLst/>
                <a:latin typeface="+mn-lt"/>
                <a:cs typeface="Arial"/>
              </a:rPr>
              <a:t>called</a:t>
            </a:r>
            <a:r>
              <a:rPr lang="fr-FR" sz="1200" b="0" i="0" u="none" strike="noStrike" dirty="0">
                <a:solidFill>
                  <a:srgbClr val="000000"/>
                </a:solidFill>
                <a:effectLst/>
                <a:latin typeface="+mn-lt"/>
                <a:cs typeface="Arial"/>
              </a:rPr>
              <a:t> a </a:t>
            </a:r>
            <a:r>
              <a:rPr lang="en-CA" sz="1200" b="0" i="0" u="none" strike="noStrike" kern="1200" dirty="0">
                <a:solidFill>
                  <a:schemeClr val="tx1"/>
                </a:solidFill>
                <a:effectLst/>
                <a:latin typeface="+mn-lt"/>
                <a:ea typeface="+mn-ea"/>
                <a:cs typeface="+mn-cs"/>
              </a:rPr>
              <a:t>“</a:t>
            </a:r>
            <a:r>
              <a:rPr lang="fr-FR" sz="1200" b="0" i="0" u="none" strike="noStrike" dirty="0" err="1">
                <a:solidFill>
                  <a:srgbClr val="000000"/>
                </a:solidFill>
                <a:effectLst/>
                <a:latin typeface="+mn-lt"/>
                <a:cs typeface="Arial"/>
              </a:rPr>
              <a:t>statement</a:t>
            </a:r>
            <a:r>
              <a:rPr lang="fr-FR" sz="1200" b="0" i="0" u="none" strike="noStrike" dirty="0">
                <a:solidFill>
                  <a:srgbClr val="000000"/>
                </a:solidFill>
                <a:effectLst/>
                <a:latin typeface="+mn-lt"/>
                <a:cs typeface="Arial"/>
              </a:rPr>
              <a:t> of </a:t>
            </a:r>
            <a:r>
              <a:rPr lang="fr-FR" sz="1200" b="0" i="0" u="none" strike="noStrike" dirty="0" err="1">
                <a:solidFill>
                  <a:srgbClr val="000000"/>
                </a:solidFill>
                <a:effectLst/>
                <a:latin typeface="+mn-lt"/>
                <a:cs typeface="Arial"/>
              </a:rPr>
              <a:t>offence</a:t>
            </a:r>
            <a:r>
              <a:rPr lang="en-CA" sz="1200" b="0" i="0" u="none" strike="noStrike" kern="1200" dirty="0">
                <a:solidFill>
                  <a:schemeClr val="tx1"/>
                </a:solidFill>
                <a:effectLst/>
                <a:latin typeface="+mn-lt"/>
                <a:ea typeface="+mn-ea"/>
                <a:cs typeface="+mn-cs"/>
              </a:rPr>
              <a:t>”</a:t>
            </a:r>
            <a:r>
              <a:rPr lang="fr-FR" sz="1200" b="0" i="0" u="none" strike="noStrike" dirty="0">
                <a:solidFill>
                  <a:srgbClr val="000000"/>
                </a:solidFill>
                <a:effectLst/>
                <a:latin typeface="+mn-lt"/>
                <a:cs typeface="Arial"/>
              </a:rPr>
              <a:t> or a </a:t>
            </a:r>
            <a:r>
              <a:rPr lang="en-CA" sz="1200" b="0" i="0" u="none" strike="noStrike" kern="1200" dirty="0">
                <a:solidFill>
                  <a:schemeClr val="tx1"/>
                </a:solidFill>
                <a:effectLst/>
                <a:latin typeface="+mn-lt"/>
                <a:ea typeface="+mn-ea"/>
                <a:cs typeface="+mn-cs"/>
              </a:rPr>
              <a:t>“</a:t>
            </a:r>
            <a:r>
              <a:rPr lang="fr-FR" sz="1200" b="0" i="0" u="none" strike="noStrike" dirty="0">
                <a:solidFill>
                  <a:srgbClr val="000000"/>
                </a:solidFill>
                <a:effectLst/>
                <a:latin typeface="+mn-lt"/>
                <a:cs typeface="Arial"/>
              </a:rPr>
              <a:t>ticket</a:t>
            </a:r>
            <a:r>
              <a:rPr lang="en-CA" sz="1200" b="0" i="0" u="none" strike="noStrike" kern="1200" dirty="0">
                <a:solidFill>
                  <a:schemeClr val="tx1"/>
                </a:solidFill>
                <a:effectLst/>
                <a:latin typeface="+mn-lt"/>
                <a:ea typeface="+mn-ea"/>
                <a:cs typeface="+mn-cs"/>
              </a:rPr>
              <a:t>”</a:t>
            </a:r>
            <a:r>
              <a:rPr lang="fr-FR" sz="1200" b="0" i="0" u="none" strike="noStrike" dirty="0">
                <a:solidFill>
                  <a:srgbClr val="000000"/>
                </a:solidFill>
                <a:effectLst/>
                <a:latin typeface="+mn-lt"/>
                <a:cs typeface="Arial"/>
              </a:rPr>
              <a:t>, </a:t>
            </a:r>
            <a:r>
              <a:rPr lang="en-CA" sz="1200" b="0" i="0" u="none" strike="noStrike" dirty="0">
                <a:solidFill>
                  <a:srgbClr val="000000"/>
                </a:solidFill>
                <a:effectLst/>
                <a:latin typeface="+mn-lt"/>
                <a:cs typeface="Arial"/>
              </a:rPr>
              <a:t>a fine is a document that police give to someone who violated a law or regulation. </a:t>
            </a:r>
            <a:r>
              <a:rPr lang="en-CA" sz="1200" b="0" i="0" u="none" strike="noStrike" kern="1200" dirty="0">
                <a:solidFill>
                  <a:schemeClr val="tx1"/>
                </a:solidFill>
                <a:effectLst/>
                <a:latin typeface="+mn-lt"/>
                <a:ea typeface="+mn-ea"/>
                <a:cs typeface="+mn-cs"/>
              </a:rPr>
              <a:t>The document given </a:t>
            </a:r>
            <a:r>
              <a:rPr lang="en-CA" sz="1200" kern="1200" dirty="0">
                <a:solidFill>
                  <a:schemeClr val="tx1"/>
                </a:solidFill>
                <a:effectLst/>
                <a:latin typeface="+mn-lt"/>
                <a:ea typeface="+mn-ea"/>
                <a:cs typeface="+mn-cs"/>
              </a:rPr>
              <a:t>indicates the amount to pay for this violation. Children can be fined as of 14 years of age</a:t>
            </a:r>
            <a:r>
              <a:rPr lang="fr-FR" sz="1200" b="0" i="0" u="none" strike="noStrike" dirty="0">
                <a:solidFill>
                  <a:srgbClr val="000000"/>
                </a:solidFill>
                <a:effectLst/>
                <a:latin typeface="+mn-lt"/>
                <a:cs typeface="Arial"/>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u="none" strike="noStrike" dirty="0">
                <a:solidFill>
                  <a:srgbClr val="000000"/>
                </a:solidFill>
                <a:effectLst/>
                <a:latin typeface="+mn-lt"/>
                <a:cs typeface="Arial"/>
              </a:rPr>
              <a:t>For example, a police officer could give you a ticket if you’re in a park after opening hours, or if you litter</a:t>
            </a:r>
            <a:r>
              <a:rPr lang="fr-FR" sz="1200" b="0" i="0" u="none" strike="noStrike" dirty="0">
                <a:solidFill>
                  <a:srgbClr val="000000"/>
                </a:solidFill>
                <a:effectLst/>
                <a:latin typeface="+mn-lt"/>
                <a:cs typeface="Arial"/>
              </a:rPr>
              <a:t>.</a:t>
            </a:r>
            <a:endParaRPr lang="fr-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Ask the students to add the age (14 years old) in the definition of fine in the </a:t>
            </a:r>
            <a:r>
              <a:rPr lang="en-CA" sz="1200" b="1" i="0" kern="1200" dirty="0">
                <a:solidFill>
                  <a:schemeClr val="tx1"/>
                </a:solidFill>
                <a:effectLst/>
                <a:latin typeface="+mn-lt"/>
                <a:ea typeface="Calibri"/>
                <a:cs typeface="Calibri"/>
              </a:rPr>
              <a:t>Student Workbook</a:t>
            </a:r>
            <a:r>
              <a:rPr lang="en-CA" sz="1200" b="0" i="0" kern="1200" dirty="0">
                <a:solidFill>
                  <a:schemeClr val="tx1"/>
                </a:solidFill>
                <a:effectLst/>
                <a:latin typeface="+mn-lt"/>
                <a:ea typeface="Calibri"/>
                <a:cs typeface="Calibri"/>
              </a:rPr>
              <a:t>,</a:t>
            </a:r>
            <a:r>
              <a:rPr lang="en-CA" sz="1200" b="1" i="0" kern="1200" dirty="0">
                <a:solidFill>
                  <a:schemeClr val="tx1"/>
                </a:solidFill>
                <a:effectLst/>
                <a:latin typeface="+mn-lt"/>
                <a:ea typeface="Calibri"/>
                <a:cs typeface="Calibri"/>
              </a:rPr>
              <a:t> </a:t>
            </a:r>
            <a:r>
              <a:rPr lang="en-CA" sz="1200" b="0" dirty="0">
                <a:latin typeface="Arial" panose="020B0604020202020204" pitchFamily="34" charset="0"/>
                <a:cs typeface="Arial" panose="020B0604020202020204" pitchFamily="34" charset="0"/>
              </a:rPr>
              <a:t>p. </a:t>
            </a:r>
            <a:r>
              <a:rPr lang="fr-CA" sz="1200" b="0" dirty="0">
                <a:latin typeface="Arial" panose="020B0604020202020204" pitchFamily="34" charset="0"/>
                <a:cs typeface="Arial" panose="020B0604020202020204" pitchFamily="34" charset="0"/>
              </a:rPr>
              <a:t>8.</a:t>
            </a:r>
          </a:p>
          <a:p>
            <a:pPr fontAlgn="base">
              <a:defRPr/>
            </a:pPr>
            <a:endParaRPr lang="en-US" sz="1200" b="0" i="0" dirty="0">
              <a:solidFill>
                <a:srgbClr val="444444"/>
              </a:solidFill>
              <a:effectLst/>
              <a:ea typeface="Calibri"/>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de procédure pénale</a:t>
            </a:r>
            <a:r>
              <a:rPr lang="fr-FR" sz="1000" b="0" i="0" kern="1200" dirty="0">
                <a:solidFill>
                  <a:schemeClr val="tx1"/>
                </a:solidFill>
                <a:effectLst/>
                <a:latin typeface="+mn-lt"/>
                <a:ea typeface="+mn-ea"/>
                <a:cs typeface="+mn-cs"/>
              </a:rPr>
              <a:t>, RLRQ c C-25.1, art 5. (Amendes à partir de 14 ans)</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fr-CA"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166657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As a class, read the information on legal age of majority.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Ask the students to add the age (18 years old) in the definition of age of majority in the </a:t>
            </a:r>
            <a:r>
              <a:rPr lang="en-CA" sz="1200" b="1" i="0" kern="1200" dirty="0">
                <a:solidFill>
                  <a:schemeClr val="tx1"/>
                </a:solidFill>
                <a:effectLst/>
                <a:latin typeface="+mn-lt"/>
                <a:ea typeface="Calibri"/>
                <a:cs typeface="Calibri"/>
              </a:rPr>
              <a:t>Student Workbook</a:t>
            </a:r>
            <a:r>
              <a:rPr lang="en-CA" sz="1200" b="0" i="0" kern="1200" dirty="0">
                <a:solidFill>
                  <a:schemeClr val="tx1"/>
                </a:solidFill>
                <a:effectLst/>
                <a:latin typeface="+mn-lt"/>
                <a:ea typeface="Calibri"/>
                <a:cs typeface="Calibri"/>
              </a:rPr>
              <a:t>,</a:t>
            </a:r>
            <a:r>
              <a:rPr lang="en-CA" sz="1200" b="1" i="0" kern="1200" dirty="0">
                <a:solidFill>
                  <a:schemeClr val="tx1"/>
                </a:solidFill>
                <a:effectLst/>
                <a:latin typeface="+mn-lt"/>
                <a:ea typeface="Calibri"/>
                <a:cs typeface="Calibri"/>
              </a:rPr>
              <a:t> </a:t>
            </a:r>
            <a:r>
              <a:rPr lang="en-CA" sz="1200" b="0" dirty="0">
                <a:latin typeface="Arial" panose="020B0604020202020204" pitchFamily="34" charset="0"/>
                <a:cs typeface="Arial" panose="020B0604020202020204" pitchFamily="34" charset="0"/>
              </a:rPr>
              <a:t>p. 8</a:t>
            </a:r>
            <a:r>
              <a:rPr lang="fr-CA" sz="1200" b="0" dirty="0">
                <a:latin typeface="Arial" panose="020B0604020202020204" pitchFamily="34" charset="0"/>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000" b="0" dirty="0">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153. </a:t>
            </a:r>
            <a:endParaRPr lang="fr-CA" sz="10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00174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panose="020B0604020202020204" pitchFamily="34" charset="0"/>
              </a:rPr>
              <a:t>With the students, complete this summary of responsibilities in the </a:t>
            </a:r>
            <a:r>
              <a:rPr lang="en-CA" sz="1200" b="1" kern="1200" dirty="0">
                <a:solidFill>
                  <a:schemeClr val="tx1"/>
                </a:solidFill>
                <a:latin typeface="+mn-lt"/>
                <a:ea typeface="+mn-ea"/>
                <a:cs typeface="Arial" panose="020B0604020202020204" pitchFamily="34" charset="0"/>
              </a:rPr>
              <a:t>Student Workbook</a:t>
            </a:r>
            <a:r>
              <a:rPr lang="en-CA" sz="1200" b="0" kern="1200" dirty="0">
                <a:solidFill>
                  <a:schemeClr val="tx1"/>
                </a:solidFill>
                <a:latin typeface="+mn-lt"/>
                <a:ea typeface="+mn-ea"/>
                <a:cs typeface="Arial" panose="020B0604020202020204" pitchFamily="34" charset="0"/>
              </a:rPr>
              <a:t>,</a:t>
            </a:r>
            <a:r>
              <a:rPr lang="en-CA" sz="1200" b="1" kern="1200" dirty="0">
                <a:solidFill>
                  <a:schemeClr val="tx1"/>
                </a:solidFill>
                <a:latin typeface="+mn-lt"/>
                <a:ea typeface="+mn-ea"/>
                <a:cs typeface="Arial" panose="020B0604020202020204" pitchFamily="34" charset="0"/>
              </a:rPr>
              <a:t> </a:t>
            </a:r>
            <a:r>
              <a:rPr lang="en-CA" sz="1200" b="0" kern="1200" dirty="0">
                <a:solidFill>
                  <a:schemeClr val="tx1"/>
                </a:solidFill>
                <a:latin typeface="+mn-lt"/>
                <a:ea typeface="+mn-ea"/>
                <a:cs typeface="Arial" panose="020B0604020202020204" pitchFamily="34" charset="0"/>
              </a:rPr>
              <a:t>p. 8</a:t>
            </a:r>
            <a:r>
              <a:rPr lang="fr-CA" sz="1200" b="0" dirty="0">
                <a:latin typeface="+mj-lt"/>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dirty="0">
              <a:latin typeface="+mj-lt"/>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j-lt"/>
                <a:ea typeface="+mn-ea"/>
                <a:cs typeface="+mn-cs"/>
              </a:rPr>
              <a:t>Code civil du Québec</a:t>
            </a:r>
            <a:r>
              <a:rPr lang="fr-CA" sz="1000" b="0" i="0" u="none" strike="noStrike" kern="1200" dirty="0">
                <a:solidFill>
                  <a:schemeClr val="tx1"/>
                </a:solidFill>
                <a:effectLst/>
                <a:latin typeface="+mj-lt"/>
                <a:ea typeface="+mn-ea"/>
                <a:cs typeface="+mn-cs"/>
              </a:rPr>
              <a:t>, RLRQ c CCQ-1991</a:t>
            </a:r>
            <a:r>
              <a:rPr lang="en-US" sz="1000" b="0" i="0" u="none" strike="noStrike" kern="1200" dirty="0">
                <a:solidFill>
                  <a:schemeClr val="tx1"/>
                </a:solidFill>
                <a:effectLst/>
                <a:latin typeface="+mj-lt"/>
                <a:ea typeface="+mn-ea"/>
                <a:cs typeface="+mn-cs"/>
              </a:rPr>
              <a:t>, art 1457 (</a:t>
            </a:r>
            <a:r>
              <a:rPr lang="en-US" sz="1000" b="0" i="0" u="none" strike="noStrike" kern="1200" dirty="0" err="1">
                <a:solidFill>
                  <a:schemeClr val="tx1"/>
                </a:solidFill>
                <a:effectLst/>
                <a:latin typeface="+mj-lt"/>
                <a:ea typeface="+mn-ea"/>
                <a:cs typeface="+mn-cs"/>
              </a:rPr>
              <a:t>principe</a:t>
            </a:r>
            <a:r>
              <a:rPr lang="en-US" sz="1000" b="0" i="0" u="none" strike="noStrike" kern="1200" dirty="0">
                <a:solidFill>
                  <a:schemeClr val="tx1"/>
                </a:solidFill>
                <a:effectLst/>
                <a:latin typeface="+mj-lt"/>
                <a:ea typeface="+mn-ea"/>
                <a:cs typeface="+mn-cs"/>
              </a:rPr>
              <a:t> </a:t>
            </a:r>
            <a:r>
              <a:rPr lang="en-US" sz="1000" b="0" i="0" u="none" strike="noStrike" kern="1200" dirty="0" err="1">
                <a:solidFill>
                  <a:schemeClr val="tx1"/>
                </a:solidFill>
                <a:effectLst/>
                <a:latin typeface="+mj-lt"/>
                <a:ea typeface="+mn-ea"/>
                <a:cs typeface="+mn-cs"/>
              </a:rPr>
              <a:t>général</a:t>
            </a:r>
            <a:r>
              <a:rPr lang="en-US" sz="1000" b="0" i="0" u="none" strike="noStrike" kern="1200" dirty="0">
                <a:solidFill>
                  <a:schemeClr val="tx1"/>
                </a:solidFill>
                <a:effectLst/>
                <a:latin typeface="+mj-lt"/>
                <a:ea typeface="+mn-ea"/>
                <a:cs typeface="+mn-cs"/>
              </a:rPr>
              <a:t> de la </a:t>
            </a:r>
            <a:r>
              <a:rPr lang="en-US" sz="1000" b="0" i="0" u="none" strike="noStrike" kern="1200" dirty="0" err="1">
                <a:solidFill>
                  <a:schemeClr val="tx1"/>
                </a:solidFill>
                <a:effectLst/>
                <a:latin typeface="+mj-lt"/>
                <a:ea typeface="+mn-ea"/>
                <a:cs typeface="+mn-cs"/>
              </a:rPr>
              <a:t>responsabilité</a:t>
            </a:r>
            <a:r>
              <a:rPr lang="en-US" sz="1000" b="0" i="0" u="none" strike="noStrike" kern="1200" dirty="0">
                <a:solidFill>
                  <a:schemeClr val="tx1"/>
                </a:solidFill>
                <a:effectLst/>
                <a:latin typeface="+mj-lt"/>
                <a:ea typeface="+mn-ea"/>
                <a:cs typeface="+mn-cs"/>
              </a:rPr>
              <a:t> civile et </a:t>
            </a:r>
            <a:r>
              <a:rPr lang="en-US" sz="1000" b="0" i="0" u="none" strike="noStrike" kern="1200" dirty="0" err="1">
                <a:solidFill>
                  <a:schemeClr val="tx1"/>
                </a:solidFill>
                <a:effectLst/>
                <a:latin typeface="+mj-lt"/>
                <a:ea typeface="+mn-ea"/>
                <a:cs typeface="+mn-cs"/>
              </a:rPr>
              <a:t>nécessité</a:t>
            </a:r>
            <a:r>
              <a:rPr lang="en-US" sz="1000" b="0" i="0" u="none" strike="noStrike" kern="1200" dirty="0">
                <a:solidFill>
                  <a:schemeClr val="tx1"/>
                </a:solidFill>
                <a:effectLst/>
                <a:latin typeface="+mj-lt"/>
                <a:ea typeface="+mn-ea"/>
                <a:cs typeface="+mn-cs"/>
              </a:rPr>
              <a:t> d’être </a:t>
            </a:r>
            <a:r>
              <a:rPr lang="en-US" sz="1000" b="0" i="0" u="none" strike="noStrike" kern="1200" dirty="0" err="1">
                <a:solidFill>
                  <a:schemeClr val="tx1"/>
                </a:solidFill>
                <a:effectLst/>
                <a:latin typeface="+mj-lt"/>
                <a:ea typeface="+mn-ea"/>
                <a:cs typeface="+mn-cs"/>
              </a:rPr>
              <a:t>doué</a:t>
            </a:r>
            <a:r>
              <a:rPr lang="en-US" sz="1000" b="0" i="0" u="none" strike="noStrike" kern="1200" dirty="0">
                <a:solidFill>
                  <a:schemeClr val="tx1"/>
                </a:solidFill>
                <a:effectLst/>
                <a:latin typeface="+mj-lt"/>
                <a:ea typeface="+mn-ea"/>
                <a:cs typeface="+mn-cs"/>
              </a:rPr>
              <a:t> de raison) ​</a:t>
            </a:r>
            <a:r>
              <a:rPr lang="en-US" sz="1000" b="0" i="0" kern="1200" dirty="0">
                <a:solidFill>
                  <a:schemeClr val="tx1"/>
                </a:solidFill>
                <a:effectLst/>
                <a:latin typeface="+mj-lt"/>
                <a:ea typeface="+mn-ea"/>
                <a:cs typeface="+mn-cs"/>
              </a:rPr>
              <a:t>​</a:t>
            </a:r>
          </a:p>
          <a:p>
            <a:pPr marL="171450" indent="-171450" rtl="0" fontAlgn="base">
              <a:buFont typeface="Arial" panose="020B0604020202020204" pitchFamily="34" charset="0"/>
              <a:buChar char="•"/>
            </a:pPr>
            <a:r>
              <a:rPr lang="fr-CA" sz="1000" b="0" i="1" u="none" strike="noStrike" kern="1200" dirty="0">
                <a:solidFill>
                  <a:schemeClr val="tx1"/>
                </a:solidFill>
                <a:effectLst/>
                <a:latin typeface="+mj-lt"/>
                <a:ea typeface="+mn-ea"/>
                <a:cs typeface="+mn-cs"/>
              </a:rPr>
              <a:t>Boyer c Hydro-Québec</a:t>
            </a:r>
            <a:r>
              <a:rPr lang="fr-CA" sz="1000" b="0" i="0" u="none" strike="noStrike" kern="1200" dirty="0">
                <a:solidFill>
                  <a:schemeClr val="tx1"/>
                </a:solidFill>
                <a:effectLst/>
                <a:latin typeface="+mj-lt"/>
                <a:ea typeface="+mn-ea"/>
                <a:cs typeface="+mn-cs"/>
              </a:rPr>
              <a:t>, (1985) RL 129 (QCCS) ; Baudouin, Jean-Louis. </a:t>
            </a:r>
            <a:r>
              <a:rPr lang="fr-CA" sz="1000" b="0" i="1" u="none" strike="noStrike" kern="1200" dirty="0">
                <a:solidFill>
                  <a:schemeClr val="tx1"/>
                </a:solidFill>
                <a:effectLst/>
                <a:latin typeface="+mj-lt"/>
                <a:ea typeface="+mn-ea"/>
                <a:cs typeface="+mn-cs"/>
              </a:rPr>
              <a:t>La responsabilité civile</a:t>
            </a:r>
            <a:r>
              <a:rPr lang="fr-CA" sz="1000" b="0" i="0" u="none" strike="noStrike" kern="1200" dirty="0">
                <a:solidFill>
                  <a:schemeClr val="tx1"/>
                </a:solidFill>
                <a:effectLst/>
                <a:latin typeface="+mj-lt"/>
                <a:ea typeface="+mn-ea"/>
                <a:cs typeface="+mn-cs"/>
              </a:rPr>
              <a:t>, 8e éd., Cowansville, Québec, Éditions Yvon Blais, 2014, par. 1-111 </a:t>
            </a:r>
            <a:r>
              <a:rPr lang="en-US" sz="1000" b="0" i="0" u="none" strike="noStrike" kern="1200" dirty="0">
                <a:solidFill>
                  <a:schemeClr val="tx1"/>
                </a:solidFill>
                <a:effectLst/>
                <a:latin typeface="+mj-lt"/>
                <a:ea typeface="+mn-ea"/>
                <a:cs typeface="+mn-cs"/>
              </a:rPr>
              <a:t>(</a:t>
            </a:r>
            <a:r>
              <a:rPr lang="en-US" sz="1000" b="0" i="0" u="none" strike="noStrike" kern="1200" dirty="0" err="1">
                <a:solidFill>
                  <a:schemeClr val="tx1"/>
                </a:solidFill>
                <a:effectLst/>
                <a:latin typeface="+mj-lt"/>
                <a:ea typeface="+mn-ea"/>
                <a:cs typeface="+mn-cs"/>
              </a:rPr>
              <a:t>responsabilité</a:t>
            </a:r>
            <a:r>
              <a:rPr lang="en-US" sz="1000" b="0" i="0" u="none" strike="noStrike" kern="1200" dirty="0">
                <a:solidFill>
                  <a:schemeClr val="tx1"/>
                </a:solidFill>
                <a:effectLst/>
                <a:latin typeface="+mj-lt"/>
                <a:ea typeface="+mn-ea"/>
                <a:cs typeface="+mn-cs"/>
              </a:rPr>
              <a:t> civile – 7 </a:t>
            </a:r>
            <a:r>
              <a:rPr lang="en-US" sz="1000" b="0" i="0" u="none" strike="noStrike" kern="1200" dirty="0" err="1">
                <a:solidFill>
                  <a:schemeClr val="tx1"/>
                </a:solidFill>
                <a:effectLst/>
                <a:latin typeface="+mj-lt"/>
                <a:ea typeface="+mn-ea"/>
                <a:cs typeface="+mn-cs"/>
              </a:rPr>
              <a:t>ans</a:t>
            </a:r>
            <a:r>
              <a:rPr lang="en-US" sz="1000" b="0" i="0" u="none" strike="noStrike" kern="1200" dirty="0">
                <a:solidFill>
                  <a:schemeClr val="tx1"/>
                </a:solidFill>
                <a:effectLst/>
                <a:latin typeface="+mj-lt"/>
                <a:ea typeface="+mn-ea"/>
                <a:cs typeface="+mn-cs"/>
              </a:rPr>
              <a:t>) ​</a:t>
            </a:r>
            <a:r>
              <a:rPr lang="en-US" sz="1000" b="0" i="0" kern="1200" dirty="0">
                <a:solidFill>
                  <a:schemeClr val="tx1"/>
                </a:solidFill>
                <a:effectLst/>
                <a:latin typeface="+mj-lt"/>
                <a:ea typeface="+mn-ea"/>
                <a:cs typeface="+mn-cs"/>
              </a:rPr>
              <a:t>​</a:t>
            </a:r>
            <a:endParaRPr lang="fr-CA" sz="1000" b="0" i="1" kern="1200" dirty="0">
              <a:solidFill>
                <a:schemeClr val="tx1"/>
              </a:solidFill>
              <a:effectLst/>
              <a:latin typeface="+mj-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j-lt"/>
                <a:ea typeface="+mn-ea"/>
                <a:cs typeface="+mn-cs"/>
              </a:rPr>
              <a:t>Code criminel</a:t>
            </a:r>
            <a:r>
              <a:rPr lang="fr-CA" sz="1000" b="0" i="0" kern="1200" dirty="0">
                <a:solidFill>
                  <a:schemeClr val="tx1"/>
                </a:solidFill>
                <a:effectLst/>
                <a:latin typeface="+mj-lt"/>
                <a:ea typeface="+mn-ea"/>
                <a:cs typeface="+mn-cs"/>
              </a:rPr>
              <a:t>, LRC, (1985) </a:t>
            </a:r>
            <a:r>
              <a:rPr lang="fr-CA" sz="1000" b="0" i="0" kern="1200" dirty="0" err="1">
                <a:solidFill>
                  <a:schemeClr val="tx1"/>
                </a:solidFill>
                <a:effectLst/>
                <a:latin typeface="+mj-lt"/>
                <a:ea typeface="+mn-ea"/>
                <a:cs typeface="+mn-cs"/>
              </a:rPr>
              <a:t>ch</a:t>
            </a:r>
            <a:r>
              <a:rPr lang="fr-CA" sz="1000" b="0" i="0" kern="1200" dirty="0">
                <a:solidFill>
                  <a:schemeClr val="tx1"/>
                </a:solidFill>
                <a:effectLst/>
                <a:latin typeface="+mj-lt"/>
                <a:ea typeface="+mn-ea"/>
                <a:cs typeface="+mn-cs"/>
              </a:rPr>
              <a:t> C-46, art 13 (Responsabilité criminelle à partir de 12 ans).</a:t>
            </a:r>
            <a:endParaRPr lang="fr-FR" sz="1000" b="0" i="1" kern="1200" dirty="0">
              <a:solidFill>
                <a:schemeClr val="tx1"/>
              </a:solidFill>
              <a:effectLst/>
              <a:latin typeface="+mj-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j-lt"/>
                <a:ea typeface="+mn-ea"/>
                <a:cs typeface="+mn-cs"/>
              </a:rPr>
              <a:t>Code de procédure pénale</a:t>
            </a:r>
            <a:r>
              <a:rPr lang="fr-FR" sz="1000" b="0" i="0" kern="1200" dirty="0">
                <a:solidFill>
                  <a:schemeClr val="tx1"/>
                </a:solidFill>
                <a:effectLst/>
                <a:latin typeface="+mj-lt"/>
                <a:ea typeface="+mn-ea"/>
                <a:cs typeface="+mn-cs"/>
              </a:rPr>
              <a:t>, RLRQ c C-25.1, art 5. (Amendes à partir de 14 ans)</a:t>
            </a:r>
            <a:endParaRPr lang="fr-FR" sz="1000" b="0" i="1" kern="1200" dirty="0">
              <a:solidFill>
                <a:schemeClr val="tx1"/>
              </a:solidFill>
              <a:effectLst/>
              <a:latin typeface="+mj-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j-lt"/>
                <a:ea typeface="+mn-ea"/>
                <a:cs typeface="+mn-cs"/>
              </a:rPr>
              <a:t>Code civil du Québec</a:t>
            </a:r>
            <a:r>
              <a:rPr lang="fr-FR" sz="1000" b="0" i="0" kern="1200" dirty="0">
                <a:solidFill>
                  <a:schemeClr val="tx1"/>
                </a:solidFill>
                <a:effectLst/>
                <a:latin typeface="+mj-lt"/>
                <a:ea typeface="+mn-ea"/>
                <a:cs typeface="+mn-cs"/>
              </a:rPr>
              <a:t>, RLRQ c CCQ-1991, art 153. (Majorité)</a:t>
            </a:r>
            <a:endParaRPr lang="fr-CA" sz="1000" b="0" dirty="0">
              <a:latin typeface="+mj-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CA" sz="1200" b="0" dirty="0">
              <a:latin typeface="+mj-lt"/>
              <a:cs typeface="Arial" panose="020B0604020202020204" pitchFamily="34" charset="0"/>
            </a:endParaRPr>
          </a:p>
        </p:txBody>
      </p:sp>
    </p:spTree>
    <p:extLst>
      <p:ext uri="{BB962C8B-B14F-4D97-AF65-F5344CB8AC3E}">
        <p14:creationId xmlns:p14="http://schemas.microsoft.com/office/powerpoint/2010/main" val="4151370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1AE90-493A-13F3-3C3C-DADF7F6E621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0F61CE7-1CDA-8C75-9A0E-D924420006A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9561AB2-8B3D-209D-0B36-64ACE8E05684}"/>
              </a:ext>
            </a:extLst>
          </p:cNvPr>
          <p:cNvSpPr>
            <a:spLocks noGrp="1"/>
          </p:cNvSpPr>
          <p:nvPr>
            <p:ph type="body" idx="1"/>
          </p:nvPr>
        </p:nvSpPr>
        <p:spPr/>
        <p:txBody>
          <a:bodyPr/>
          <a:lstStyle/>
          <a:p>
            <a:endParaRPr lang="fr-CA"/>
          </a:p>
        </p:txBody>
      </p:sp>
    </p:spTree>
    <p:extLst>
      <p:ext uri="{BB962C8B-B14F-4D97-AF65-F5344CB8AC3E}">
        <p14:creationId xmlns:p14="http://schemas.microsoft.com/office/powerpoint/2010/main" val="28695214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noProof="0" dirty="0">
                <a:solidFill>
                  <a:schemeClr val="tx1"/>
                </a:solidFill>
                <a:latin typeface="+mn-lt"/>
                <a:ea typeface="+mn-ea"/>
                <a:cs typeface="Arial"/>
              </a:rPr>
              <a:t>As a class, read scenario 4. It’s a little more detailed in the </a:t>
            </a:r>
            <a:r>
              <a:rPr lang="en-CA" sz="1200" b="1" kern="1200" noProof="0" dirty="0">
                <a:solidFill>
                  <a:schemeClr val="tx1"/>
                </a:solidFill>
                <a:latin typeface="+mn-lt"/>
                <a:ea typeface="+mn-ea"/>
                <a:cs typeface="Arial"/>
              </a:rPr>
              <a:t>Student Workbook</a:t>
            </a:r>
            <a:r>
              <a:rPr lang="en-CA" sz="1200" b="0" kern="1200" noProof="0" dirty="0">
                <a:solidFill>
                  <a:schemeClr val="tx1"/>
                </a:solidFill>
                <a:latin typeface="+mn-lt"/>
                <a:ea typeface="+mn-ea"/>
                <a:cs typeface="Arial"/>
              </a:rPr>
              <a:t>. </a:t>
            </a:r>
            <a:r>
              <a:rPr lang="en-CA" sz="1200" b="0" i="0" u="none" strike="noStrike" kern="1200" dirty="0">
                <a:solidFill>
                  <a:schemeClr val="tx1"/>
                </a:solidFill>
                <a:effectLst/>
                <a:latin typeface="+mn-lt"/>
                <a:ea typeface="+mn-ea"/>
                <a:cs typeface="+mn-cs"/>
              </a:rPr>
              <a:t>(You can choose to quickly go over scenarios 4 and 5, then give students time to complete them.)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Ask the students to write their hypothesis in the </a:t>
            </a:r>
            <a:r>
              <a:rPr lang="en-CA" sz="1200" b="1" i="0" kern="1200" dirty="0">
                <a:solidFill>
                  <a:schemeClr val="tx1"/>
                </a:solidFill>
                <a:effectLst/>
                <a:latin typeface="+mn-lt"/>
                <a:ea typeface="Calibri"/>
                <a:cs typeface="Arial"/>
              </a:rPr>
              <a:t>Student Workbook</a:t>
            </a:r>
            <a:r>
              <a:rPr lang="en-CA" sz="1200" b="0" i="0" kern="1200" dirty="0">
                <a:solidFill>
                  <a:schemeClr val="tx1"/>
                </a:solidFill>
                <a:effectLst/>
                <a:latin typeface="+mn-lt"/>
                <a:ea typeface="Calibri"/>
                <a:cs typeface="Arial"/>
              </a:rPr>
              <a:t>,</a:t>
            </a:r>
            <a:r>
              <a:rPr lang="en-CA" sz="1200" b="1" i="0" kern="1200" dirty="0">
                <a:solidFill>
                  <a:schemeClr val="tx1"/>
                </a:solidFill>
                <a:effectLst/>
                <a:latin typeface="+mn-lt"/>
                <a:ea typeface="Calibri"/>
                <a:cs typeface="Arial"/>
              </a:rPr>
              <a:t> </a:t>
            </a:r>
            <a:r>
              <a:rPr lang="en-CA" sz="1200" u="none" kern="1200" dirty="0">
                <a:solidFill>
                  <a:schemeClr val="tx1"/>
                </a:solidFill>
                <a:effectLst/>
                <a:latin typeface="+mn-lt"/>
                <a:ea typeface="+mn-ea"/>
                <a:cs typeface="+mn-cs"/>
              </a:rPr>
              <a:t>p. 9.</a:t>
            </a:r>
            <a:endParaRPr lang="en-CA" sz="1200" u="none" kern="1200" dirty="0">
              <a:solidFill>
                <a:schemeClr val="tx1"/>
              </a:solidFill>
              <a:effectLst/>
              <a:latin typeface="+mn-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Discuss some of the answers as a class</a:t>
            </a:r>
            <a:r>
              <a:rPr lang="fr-FR" sz="1200" u="none" kern="1200" dirty="0">
                <a:solidFill>
                  <a:schemeClr val="tx1"/>
                </a:solidFill>
                <a:effectLst/>
                <a:latin typeface="+mj-lt"/>
                <a:ea typeface="+mn-ea"/>
                <a:cs typeface="+mn-cs"/>
              </a:rPr>
              <a:t>.</a:t>
            </a:r>
            <a:endParaRPr lang="fr-FR" sz="1200" u="sng" dirty="0">
              <a:latin typeface="+mj-lt"/>
              <a:cs typeface="Arial"/>
            </a:endParaRPr>
          </a:p>
        </p:txBody>
      </p:sp>
    </p:spTree>
    <p:extLst>
      <p:ext uri="{BB962C8B-B14F-4D97-AF65-F5344CB8AC3E}">
        <p14:creationId xmlns:p14="http://schemas.microsoft.com/office/powerpoint/2010/main" val="9148596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D35CB-BD25-9FC1-458D-622A4242217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47D6C15-045E-C422-F028-179656D15A4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BB951B7-72E9-39F6-2676-5EB7C9740D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the main elements under the question “What the law says” in the </a:t>
            </a:r>
            <a:r>
              <a:rPr lang="en-CA" sz="1200" b="1" u="none" kern="1200" dirty="0">
                <a:solidFill>
                  <a:schemeClr val="tx1"/>
                </a:solidFill>
                <a:effectLst/>
                <a:latin typeface="+mn-lt"/>
                <a:ea typeface="+mn-ea"/>
                <a:cs typeface="Arial"/>
              </a:rPr>
              <a:t>Student Workbook</a:t>
            </a:r>
            <a:r>
              <a:rPr lang="en-CA" sz="1200" b="0" u="none" kern="1200" dirty="0">
                <a:solidFill>
                  <a:schemeClr val="tx1"/>
                </a:solidFill>
                <a:effectLst/>
                <a:latin typeface="+mj-lt"/>
                <a:ea typeface="+mn-ea"/>
                <a:cs typeface="Arial" panose="020B0604020202020204" pitchFamily="34" charset="0"/>
              </a:rPr>
              <a:t>.</a:t>
            </a:r>
            <a:endParaRPr lang="en-CA" sz="1200" u="sng" dirty="0">
              <a:latin typeface="+mj-lt"/>
              <a:cs typeface="Arial"/>
            </a:endParaRPr>
          </a:p>
          <a:p>
            <a:pPr marL="0" indent="0">
              <a:buFont typeface="Arial"/>
              <a:buNone/>
            </a:pPr>
            <a:endParaRPr lang="en-CA" sz="1200" dirty="0">
              <a:latin typeface="+mj-lt"/>
            </a:endParaRPr>
          </a:p>
          <a:p>
            <a:pPr marL="0" indent="0">
              <a:buFont typeface="Arial"/>
              <a:buNone/>
            </a:pPr>
            <a:r>
              <a:rPr lang="en-CA" sz="1200" dirty="0">
                <a:latin typeface="+mj-lt"/>
              </a:rPr>
              <a:t>More detailed answer: </a:t>
            </a:r>
          </a:p>
          <a:p>
            <a:pPr marL="0" indent="0">
              <a:buFont typeface="Arial"/>
              <a:buNone/>
            </a:pPr>
            <a:endParaRPr lang="en-CA" sz="1200" b="1" dirty="0">
              <a:latin typeface="+mj-lt"/>
            </a:endParaRPr>
          </a:p>
          <a:p>
            <a:pPr marL="171450" indent="-171450">
              <a:buFont typeface="Arial" panose="020B0604020202020204" pitchFamily="34" charset="0"/>
              <a:buChar char="•"/>
            </a:pPr>
            <a:r>
              <a:rPr lang="en-CA" sz="1200" b="1" kern="1200" dirty="0">
                <a:solidFill>
                  <a:schemeClr val="tx1"/>
                </a:solidFill>
                <a:effectLst/>
                <a:latin typeface="+mn-lt"/>
                <a:ea typeface="+mn-ea"/>
                <a:cs typeface="+mn-cs"/>
              </a:rPr>
              <a:t>Consent </a:t>
            </a:r>
            <a:r>
              <a:rPr lang="en-CA" sz="1200" kern="1200" dirty="0">
                <a:solidFill>
                  <a:schemeClr val="tx1"/>
                </a:solidFill>
                <a:effectLst/>
                <a:latin typeface="+mn-lt"/>
                <a:ea typeface="+mn-ea"/>
                <a:cs typeface="+mn-cs"/>
              </a:rPr>
              <a:t>is a person’s agreement to an action or a plan.  Consent is a very broad concept that applies to many situations. For example, a person can consent to health care or to engaging in sexual activities (kissing, caressing or sexual relations) with someone else. </a:t>
            </a:r>
            <a:endParaRPr lang="en-CA" sz="1200" b="1" dirty="0">
              <a:latin typeface="+mj-lt"/>
            </a:endParaRPr>
          </a:p>
          <a:p>
            <a:pPr marL="171450" indent="-171450">
              <a:buFont typeface="Arial"/>
              <a:buChar char="•"/>
            </a:pPr>
            <a:r>
              <a:rPr lang="en-CA" sz="1200" b="1" dirty="0">
                <a:latin typeface="+mj-lt"/>
              </a:rPr>
              <a:t>When the younger partner is 12 or 13 years old: </a:t>
            </a:r>
            <a:r>
              <a:rPr lang="en-CA" sz="1200" b="0" dirty="0">
                <a:latin typeface="+mj-lt"/>
              </a:rPr>
              <a:t>the age difference must be </a:t>
            </a:r>
            <a:r>
              <a:rPr lang="en-CA" sz="1200" b="0" u="sng" dirty="0">
                <a:latin typeface="+mj-lt"/>
              </a:rPr>
              <a:t>less than 2 years</a:t>
            </a:r>
            <a:r>
              <a:rPr lang="en-CA" sz="1200" b="0" dirty="0">
                <a:latin typeface="+mj-lt"/>
              </a:rPr>
              <a:t> for them to engage in </a:t>
            </a:r>
            <a:r>
              <a:rPr lang="en-CA" sz="1200" dirty="0">
                <a:latin typeface="+mj-lt"/>
              </a:rPr>
              <a:t>sexual activities</a:t>
            </a:r>
            <a:r>
              <a:rPr lang="en-CA" sz="1200" u="none" dirty="0">
                <a:latin typeface="+mj-lt"/>
              </a:rPr>
              <a:t>. If Mira just turned 12, she can only consent to sexual activities with someone who is is no older than 14 years minus 1 day</a:t>
            </a:r>
            <a:r>
              <a:rPr lang="en-CA" sz="1200" dirty="0">
                <a:latin typeface="+mj-lt"/>
              </a:rPr>
              <a:t>.</a:t>
            </a:r>
            <a:endParaRPr lang="en-CA" sz="1200" dirty="0">
              <a:latin typeface="+mj-lt"/>
              <a:cs typeface="Arial"/>
            </a:endParaRPr>
          </a:p>
          <a:p>
            <a:pPr marL="171450" indent="-171450">
              <a:buFont typeface="Arial"/>
              <a:buChar char="•"/>
            </a:pPr>
            <a:r>
              <a:rPr lang="en-CA" sz="1200" dirty="0">
                <a:latin typeface="+mj-lt"/>
              </a:rPr>
              <a:t>If Romeo and Mira engage in sexual activities (like kissing, caressing or sexual relations), Romeo would be committing a crime since Mira’s consent would be invalid.  Here, we’re talking about crimes like sexual assault, but there are other crimes related to sexual offences involving minors, such as luring (</a:t>
            </a:r>
            <a:r>
              <a:rPr lang="en-CA" sz="1200" kern="1200" dirty="0">
                <a:solidFill>
                  <a:schemeClr val="tx1"/>
                </a:solidFill>
                <a:latin typeface="+mn-lt"/>
                <a:ea typeface="+mn-ea"/>
                <a:cs typeface="+mn-cs"/>
              </a:rPr>
              <a:t>communicating with someone under 18 with the intent of committing a “sexual offence”).</a:t>
            </a:r>
            <a:endParaRPr lang="en-CA" sz="1200" kern="1200" dirty="0">
              <a:solidFill>
                <a:schemeClr val="tx1"/>
              </a:solidFill>
              <a:latin typeface="+mj-lt"/>
              <a:ea typeface="+mn-ea"/>
              <a:cs typeface="+mn-cs"/>
            </a:endParaRPr>
          </a:p>
          <a:p>
            <a:pPr marL="171450" indent="-171450">
              <a:buFont typeface="Arial"/>
              <a:buChar char="•"/>
            </a:pPr>
            <a:r>
              <a:rPr lang="en-CA" sz="1200" kern="1200" dirty="0">
                <a:solidFill>
                  <a:schemeClr val="tx1"/>
                </a:solidFill>
                <a:latin typeface="+mj-lt"/>
                <a:ea typeface="+mn-ea"/>
                <a:cs typeface="+mn-cs"/>
              </a:rPr>
              <a:t>When the younger partner is 14 or 15 years old, the age difference must be less than 5 years for them to engage in sexual activities.</a:t>
            </a:r>
          </a:p>
          <a:p>
            <a:pPr marL="171450" indent="-171450">
              <a:buFont typeface="Arial"/>
              <a:buChar char="•"/>
            </a:pPr>
            <a:r>
              <a:rPr lang="en-CA" sz="1200" kern="1200" dirty="0">
                <a:solidFill>
                  <a:schemeClr val="tx1"/>
                </a:solidFill>
                <a:latin typeface="+mn-lt"/>
                <a:ea typeface="+mn-ea"/>
                <a:cs typeface="+mn-cs"/>
              </a:rPr>
              <a:t>Also, the consent of a person under 18 is not valid if there’s a relationship of power between the two people, for example, if a tutor or a sports coach dates their student</a:t>
            </a:r>
            <a:r>
              <a:rPr lang="en-CA" sz="1200" kern="1200" dirty="0">
                <a:solidFill>
                  <a:schemeClr val="tx1"/>
                </a:solidFill>
                <a:latin typeface="+mj-lt"/>
                <a:ea typeface="+mn-ea"/>
                <a:cs typeface="+mn-cs"/>
              </a:rPr>
              <a:t>. </a:t>
            </a:r>
            <a:endParaRPr lang="en-CA" sz="1200" dirty="0">
              <a:latin typeface="+mj-lt"/>
              <a:cs typeface="Arial"/>
            </a:endParaRPr>
          </a:p>
          <a:p>
            <a:pPr marL="171450" indent="-171450">
              <a:buFont typeface="Arial" panose="020B0604020202020204" pitchFamily="34" charset="0"/>
              <a:buChar char="•"/>
            </a:pPr>
            <a:r>
              <a:rPr lang="en-CA" sz="1200" b="1" kern="1200" dirty="0">
                <a:solidFill>
                  <a:schemeClr val="tx1"/>
                </a:solidFill>
                <a:latin typeface="+mn-lt"/>
                <a:ea typeface="+mn-ea"/>
                <a:cs typeface="+mn-cs"/>
              </a:rPr>
              <a:t>Parents’ role</a:t>
            </a:r>
            <a:r>
              <a:rPr lang="en-CA" sz="1200" kern="1200" dirty="0">
                <a:solidFill>
                  <a:schemeClr val="tx1"/>
                </a:solidFill>
                <a:latin typeface="+mn-lt"/>
                <a:ea typeface="+mn-ea"/>
                <a:cs typeface="Arial"/>
              </a:rPr>
              <a:t>: </a:t>
            </a:r>
            <a:r>
              <a:rPr lang="en-CA" sz="1200" kern="1200" dirty="0">
                <a:solidFill>
                  <a:schemeClr val="tx1"/>
                </a:solidFill>
                <a:latin typeface="+mn-lt"/>
                <a:ea typeface="+mn-ea"/>
                <a:cs typeface="+mn-cs"/>
              </a:rPr>
              <a:t>Parents have the obligation to look after their children and supervise them. Consequently, parents have their say regarding who their children keep company with. They could forbid their child from seeing or going out with someone if they believe it’s in their child’s best interest</a:t>
            </a:r>
            <a:r>
              <a:rPr lang="en-CA" sz="1200" dirty="0">
                <a:latin typeface="+mj-lt"/>
              </a:rPr>
              <a:t>.  </a:t>
            </a:r>
          </a:p>
          <a:p>
            <a:endParaRPr lang="en-CA" sz="1000" dirty="0">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indent="-171450" rtl="0" fontAlgn="base">
              <a:buFont typeface="Arial" panose="020B0604020202020204" pitchFamily="34" charset="0"/>
              <a:buChar char="•"/>
            </a:pPr>
            <a:r>
              <a:rPr lang="en-CA" sz="1000" b="0" i="1" kern="1200" dirty="0">
                <a:solidFill>
                  <a:schemeClr val="tx1"/>
                </a:solidFill>
                <a:effectLst/>
                <a:latin typeface="+mn-lt"/>
                <a:ea typeface="+mn-ea"/>
                <a:cs typeface="+mn-cs"/>
              </a:rPr>
              <a:t>Code </a:t>
            </a:r>
            <a:r>
              <a:rPr lang="en-CA" sz="1000" b="0" i="1" kern="1200" dirty="0" err="1">
                <a:solidFill>
                  <a:schemeClr val="tx1"/>
                </a:solidFill>
                <a:effectLst/>
                <a:latin typeface="+mn-lt"/>
                <a:ea typeface="+mn-ea"/>
                <a:cs typeface="+mn-cs"/>
              </a:rPr>
              <a:t>criminel</a:t>
            </a:r>
            <a:r>
              <a:rPr lang="en-CA" sz="1000" b="0" i="0" kern="1200" dirty="0">
                <a:solidFill>
                  <a:schemeClr val="tx1"/>
                </a:solidFill>
                <a:effectLst/>
                <a:latin typeface="+mn-lt"/>
                <a:ea typeface="+mn-ea"/>
                <a:cs typeface="+mn-cs"/>
              </a:rPr>
              <a:t>, LRC 1985, c C-46, art 150.1 (</a:t>
            </a:r>
            <a:r>
              <a:rPr lang="en-CA" sz="1000" b="0" i="0" kern="1200" dirty="0" err="1">
                <a:solidFill>
                  <a:schemeClr val="tx1"/>
                </a:solidFill>
                <a:effectLst/>
                <a:latin typeface="+mn-lt"/>
                <a:ea typeface="+mn-ea"/>
                <a:cs typeface="+mn-cs"/>
              </a:rPr>
              <a:t>consentement</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sexuel</a:t>
            </a:r>
            <a:r>
              <a:rPr lang="en-CA" sz="1000" b="0" i="0" kern="1200" dirty="0">
                <a:solidFill>
                  <a:schemeClr val="tx1"/>
                </a:solidFill>
                <a:effectLst/>
                <a:latin typeface="+mn-lt"/>
                <a:ea typeface="+mn-ea"/>
                <a:cs typeface="+mn-cs"/>
              </a:rPr>
              <a:t> et </a:t>
            </a:r>
            <a:r>
              <a:rPr lang="en-CA" sz="1000" b="0" i="0" kern="1200" dirty="0" err="1">
                <a:solidFill>
                  <a:schemeClr val="tx1"/>
                </a:solidFill>
                <a:effectLst/>
                <a:latin typeface="+mn-lt"/>
                <a:ea typeface="+mn-ea"/>
                <a:cs typeface="+mn-cs"/>
              </a:rPr>
              <a:t>écarts</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d’âges</a:t>
            </a:r>
            <a:r>
              <a:rPr lang="en-CA" sz="1000" b="0" i="0" kern="1200" dirty="0">
                <a:solidFill>
                  <a:schemeClr val="tx1"/>
                </a:solidFill>
                <a:effectLst/>
                <a:latin typeface="+mn-lt"/>
                <a:ea typeface="+mn-ea"/>
                <a:cs typeface="+mn-cs"/>
              </a:rPr>
              <a:t>), 153 et 153.1 (rapport de force)</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Code civil du Québec</a:t>
            </a:r>
            <a:r>
              <a:rPr lang="en-CA" sz="1000" b="0" i="0" kern="1200" dirty="0">
                <a:solidFill>
                  <a:schemeClr val="tx1"/>
                </a:solidFill>
                <a:effectLst/>
                <a:latin typeface="+mn-lt"/>
                <a:ea typeface="+mn-ea"/>
                <a:cs typeface="+mn-cs"/>
              </a:rPr>
              <a:t>, RLRQ c CCQ-1991, art 598, 599 (</a:t>
            </a:r>
            <a:r>
              <a:rPr lang="en-CA" sz="1000" b="0" i="0" kern="1200" dirty="0" err="1">
                <a:solidFill>
                  <a:schemeClr val="tx1"/>
                </a:solidFill>
                <a:effectLst/>
                <a:latin typeface="+mn-lt"/>
                <a:ea typeface="+mn-ea"/>
                <a:cs typeface="+mn-cs"/>
              </a:rPr>
              <a:t>autorité</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parentale</a:t>
            </a:r>
            <a:r>
              <a:rPr lang="en-CA" sz="1000" b="0" i="0" kern="1200" dirty="0">
                <a:solidFill>
                  <a:schemeClr val="tx1"/>
                </a:solidFill>
                <a:effectLst/>
                <a:latin typeface="+mn-lt"/>
                <a:ea typeface="+mn-ea"/>
                <a:cs typeface="+mn-cs"/>
              </a:rPr>
              <a:t> des parents et devoirs)</a:t>
            </a:r>
          </a:p>
          <a:p>
            <a:pPr marL="171450" indent="-171450" rtl="0" fontAlgn="base">
              <a:buFont typeface="Arial" panose="020B0604020202020204" pitchFamily="34" charset="0"/>
              <a:buChar char="•"/>
            </a:pPr>
            <a:endParaRPr lang="en-CA" sz="1000" dirty="0">
              <a:latin typeface="+mj-lt"/>
              <a:cs typeface="Arial"/>
            </a:endParaRPr>
          </a:p>
          <a:p>
            <a:pPr marL="171450" indent="-171450">
              <a:buFont typeface="Arial,Sans-Serif"/>
              <a:buChar char="•"/>
            </a:pPr>
            <a:endParaRPr lang="en-CA" sz="1200" dirty="0">
              <a:latin typeface="+mj-lt"/>
              <a:cs typeface="Arial"/>
            </a:endParaRPr>
          </a:p>
        </p:txBody>
      </p:sp>
    </p:spTree>
    <p:extLst>
      <p:ext uri="{BB962C8B-B14F-4D97-AF65-F5344CB8AC3E}">
        <p14:creationId xmlns:p14="http://schemas.microsoft.com/office/powerpoint/2010/main" val="17133973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685800" y="4476750"/>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As a class, read the information on sexual consent with other teens and complete it with the following examples</a:t>
            </a:r>
            <a:r>
              <a:rPr lang="fr-CA" sz="1200" b="0" dirty="0">
                <a:latin typeface="Arial" panose="020B0604020202020204" pitchFamily="34" charset="0"/>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dirty="0">
                <a:latin typeface="Arial" panose="020B0604020202020204" pitchFamily="34" charset="0"/>
                <a:cs typeface="Arial" panose="020B0604020202020204" pitchFamily="34" charset="0"/>
              </a:rPr>
              <a:t>For example, there’s a relationship of power if</a:t>
            </a:r>
          </a:p>
          <a:p>
            <a:pPr marL="742950" marR="0" lvl="1"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b="0" i="0" u="none" strike="noStrike" dirty="0">
                <a:solidFill>
                  <a:srgbClr val="000000"/>
                </a:solidFill>
                <a:effectLst/>
                <a:latin typeface="+mn-lt"/>
                <a:cs typeface="Arial"/>
              </a:rPr>
              <a:t>the older person is in a position of trust or authority (</a:t>
            </a:r>
            <a:r>
              <a:rPr lang="en-CA" sz="1200" b="0" i="0" u="none" strike="noStrike" kern="1200" dirty="0">
                <a:solidFill>
                  <a:schemeClr val="tx1"/>
                </a:solidFill>
                <a:effectLst/>
                <a:latin typeface="+mn-lt"/>
                <a:ea typeface="+mn-ea"/>
                <a:cs typeface="+mn-cs"/>
              </a:rPr>
              <a:t>e.g., the partner is the teen’s teacher or employer</a:t>
            </a:r>
            <a:r>
              <a:rPr lang="en-CA" sz="1200" b="0" i="0" kern="1200" dirty="0">
                <a:solidFill>
                  <a:schemeClr val="tx1"/>
                </a:solidFill>
                <a:effectLst/>
                <a:latin typeface="+mn-lt"/>
                <a:ea typeface="+mn-ea"/>
                <a:cs typeface="+mn-cs"/>
              </a:rPr>
              <a:t>)</a:t>
            </a:r>
            <a:r>
              <a:rPr lang="en-CA" b="0" i="0" u="none" strike="noStrike" dirty="0">
                <a:solidFill>
                  <a:srgbClr val="000000"/>
                </a:solidFill>
                <a:effectLst/>
                <a:latin typeface="+mn-lt"/>
                <a:cs typeface="Arial"/>
              </a:rPr>
              <a:t>,</a:t>
            </a:r>
            <a:r>
              <a:rPr lang="en-CA" b="0" i="0" dirty="0">
                <a:solidFill>
                  <a:srgbClr val="000000"/>
                </a:solidFill>
                <a:effectLst/>
                <a:latin typeface="+mn-lt"/>
                <a:cs typeface="Arial"/>
              </a:rPr>
              <a:t>​</a:t>
            </a:r>
          </a:p>
          <a:p>
            <a:pPr marL="742950" lvl="1" indent="-285750" algn="l" rtl="0" fontAlgn="base">
              <a:buFont typeface="Arial" panose="020B0604020202020204" pitchFamily="34" charset="0"/>
              <a:buChar char="•"/>
            </a:pPr>
            <a:r>
              <a:rPr lang="en-CA" b="0" i="0" u="none" strike="noStrike" dirty="0">
                <a:solidFill>
                  <a:srgbClr val="000000"/>
                </a:solidFill>
                <a:effectLst/>
                <a:latin typeface="+mn-lt"/>
                <a:cs typeface="Arial"/>
              </a:rPr>
              <a:t>there’s a situation of dependency or exploitation between the two people (</a:t>
            </a:r>
            <a:r>
              <a:rPr lang="en-CA" sz="1200" b="0" i="0" u="none" strike="noStrike" kern="1200" dirty="0">
                <a:solidFill>
                  <a:schemeClr val="tx1"/>
                </a:solidFill>
                <a:effectLst/>
                <a:latin typeface="+mn-lt"/>
                <a:ea typeface="+mn-ea"/>
                <a:cs typeface="+mn-cs"/>
              </a:rPr>
              <a:t>e.g., the partner is providing the teen with accommodation when they have nowhere else to go</a:t>
            </a:r>
            <a:r>
              <a:rPr lang="fr-FR" sz="1200" b="0" i="0" kern="1200" dirty="0">
                <a:solidFill>
                  <a:schemeClr val="tx1"/>
                </a:solidFill>
                <a:effectLst/>
                <a:latin typeface="+mn-lt"/>
                <a:ea typeface="+mn-ea"/>
                <a:cs typeface="+mn-cs"/>
              </a:rPr>
              <a:t>)</a:t>
            </a:r>
            <a:r>
              <a:rPr lang="fr-CA" sz="1200" b="0" i="0" u="none" strike="noStrike" kern="1200" dirty="0">
                <a:solidFill>
                  <a:srgbClr val="000000"/>
                </a:solidFill>
                <a:effectLst/>
                <a:latin typeface="+mn-lt"/>
                <a:ea typeface="+mn-ea"/>
                <a:cs typeface="Arial"/>
              </a:rPr>
              <a:t>. </a:t>
            </a:r>
            <a:endParaRPr lang="fr-CA" b="0" i="0" dirty="0">
              <a:solidFill>
                <a:srgbClr val="000000"/>
              </a:solidFill>
              <a:effectLst/>
              <a:latin typeface="+mn-lt"/>
              <a:cs typeface="Arial"/>
            </a:endParaRPr>
          </a:p>
          <a:p>
            <a:endParaRPr lang="fr-FR" sz="1200" kern="1200" dirty="0">
              <a:solidFill>
                <a:schemeClr val="tx1"/>
              </a:solidFill>
              <a:latin typeface="+mn-lt"/>
              <a:ea typeface="+mn-ea"/>
              <a:cs typeface="Arial"/>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Ask the students to add the age (12 years old and 16 years old) in the description of sexual consent in the </a:t>
            </a:r>
            <a:r>
              <a:rPr lang="en-CA" sz="1200" b="1" i="0" kern="1200" dirty="0">
                <a:solidFill>
                  <a:schemeClr val="tx1"/>
                </a:solidFill>
                <a:effectLst/>
                <a:latin typeface="+mn-lt"/>
                <a:ea typeface="Calibri"/>
                <a:cs typeface="Calibri"/>
              </a:rPr>
              <a:t>Student Workbook</a:t>
            </a:r>
            <a:r>
              <a:rPr lang="en-CA" sz="1200" b="0" i="0" kern="1200" dirty="0">
                <a:solidFill>
                  <a:schemeClr val="tx1"/>
                </a:solidFill>
                <a:effectLst/>
                <a:latin typeface="+mn-lt"/>
                <a:ea typeface="Calibri"/>
                <a:cs typeface="Calibri"/>
              </a:rPr>
              <a:t>,</a:t>
            </a:r>
            <a:r>
              <a:rPr lang="en-CA" sz="1200" b="1" i="0" kern="1200" dirty="0">
                <a:solidFill>
                  <a:schemeClr val="tx1"/>
                </a:solidFill>
                <a:effectLst/>
                <a:latin typeface="+mn-lt"/>
                <a:ea typeface="Calibri"/>
                <a:cs typeface="Calibri"/>
              </a:rPr>
              <a:t> </a:t>
            </a:r>
            <a:r>
              <a:rPr lang="en-CA" sz="1200" b="0" dirty="0">
                <a:latin typeface="Arial" panose="020B0604020202020204" pitchFamily="34" charset="0"/>
                <a:cs typeface="Arial" panose="020B0604020202020204" pitchFamily="34" charset="0"/>
              </a:rPr>
              <a:t>p</a:t>
            </a:r>
            <a:r>
              <a:rPr lang="fr-CA" sz="1200" b="0" dirty="0">
                <a:latin typeface="Arial" panose="020B0604020202020204" pitchFamily="34" charset="0"/>
                <a:cs typeface="Arial" panose="020B0604020202020204" pitchFamily="34" charset="0"/>
              </a:rPr>
              <a:t>. 10.</a:t>
            </a:r>
          </a:p>
          <a:p>
            <a:endParaRPr lang="fr-FR" sz="1200" kern="1200" dirty="0">
              <a:solidFill>
                <a:schemeClr val="tx1"/>
              </a:solidFill>
              <a:latin typeface="+mn-lt"/>
              <a:ea typeface="+mn-ea"/>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indent="-171450" rtl="0" fontAlgn="base">
              <a:buFont typeface="Arial" panose="020B0604020202020204" pitchFamily="34" charset="0"/>
              <a:buChar char="•"/>
            </a:pPr>
            <a:r>
              <a:rPr lang="fr-CA" sz="1000" b="0" i="1" kern="1200" dirty="0">
                <a:solidFill>
                  <a:schemeClr val="tx1"/>
                </a:solidFill>
                <a:effectLst/>
                <a:latin typeface="+mn-lt"/>
                <a:ea typeface="+mn-ea"/>
                <a:cs typeface="+mn-cs"/>
              </a:rPr>
              <a:t>Code criminel</a:t>
            </a:r>
            <a:r>
              <a:rPr lang="fr-CA" sz="1000" b="0" i="0" kern="1200" dirty="0">
                <a:solidFill>
                  <a:schemeClr val="tx1"/>
                </a:solidFill>
                <a:effectLst/>
                <a:latin typeface="+mn-lt"/>
                <a:ea typeface="+mn-ea"/>
                <a:cs typeface="+mn-cs"/>
              </a:rPr>
              <a:t>, LRC 1985, c C-46, art 150.1 (consentement sexuel et écarts d’âges), 153 et 153.1 (rapport de force)</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CA" sz="12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826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E1C9A-47BD-B48D-0F44-4884EEA816D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3908E5-CC30-4DBB-EF37-331B3261969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D25EF0B-1A0D-30F9-4A79-6B6F39207C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noProof="0" dirty="0">
                <a:solidFill>
                  <a:schemeClr val="tx1"/>
                </a:solidFill>
                <a:latin typeface="+mn-lt"/>
                <a:ea typeface="+mn-ea"/>
                <a:cs typeface="Arial"/>
              </a:rPr>
              <a:t>As a class, read scenario 5. </a:t>
            </a:r>
            <a:r>
              <a:rPr lang="en-CA" sz="1200" b="0" i="0" u="none" strike="noStrike" kern="1200" dirty="0">
                <a:solidFill>
                  <a:schemeClr val="tx1"/>
                </a:solidFill>
                <a:effectLst/>
                <a:latin typeface="+mn-lt"/>
                <a:ea typeface="+mn-ea"/>
                <a:cs typeface="+mn-cs"/>
              </a:rPr>
              <a:t>(You can choose to quickly go over scenarios 4 and 5, then give the students time to complete them.)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Ask the students to write their hypothesis individually in the </a:t>
            </a:r>
            <a:r>
              <a:rPr lang="en-CA" sz="1200" b="1" i="0" kern="1200" dirty="0">
                <a:solidFill>
                  <a:schemeClr val="tx1"/>
                </a:solidFill>
                <a:effectLst/>
                <a:latin typeface="+mn-lt"/>
                <a:ea typeface="Calibri"/>
                <a:cs typeface="Arial"/>
              </a:rPr>
              <a:t>Student Workbook</a:t>
            </a:r>
            <a:r>
              <a:rPr lang="en-CA" sz="1200" b="0" i="0" kern="1200" dirty="0">
                <a:solidFill>
                  <a:schemeClr val="tx1"/>
                </a:solidFill>
                <a:effectLst/>
                <a:latin typeface="+mn-lt"/>
                <a:ea typeface="Calibri"/>
                <a:cs typeface="Arial"/>
              </a:rPr>
              <a:t>,</a:t>
            </a:r>
            <a:r>
              <a:rPr lang="en-CA" sz="1200" b="1" i="0" kern="1200" dirty="0">
                <a:solidFill>
                  <a:schemeClr val="tx1"/>
                </a:solidFill>
                <a:effectLst/>
                <a:latin typeface="+mn-lt"/>
                <a:ea typeface="Calibri"/>
                <a:cs typeface="Arial"/>
              </a:rPr>
              <a:t> </a:t>
            </a:r>
            <a:r>
              <a:rPr lang="en-CA" sz="1200" u="none" kern="1200" dirty="0">
                <a:solidFill>
                  <a:schemeClr val="tx1"/>
                </a:solidFill>
                <a:effectLst/>
                <a:latin typeface="+mn-lt"/>
                <a:ea typeface="+mn-ea"/>
                <a:cs typeface="+mn-cs"/>
              </a:rPr>
              <a:t>p. 10.</a:t>
            </a:r>
            <a:endParaRPr lang="en-CA" sz="1200" b="0" i="0" u="none" strike="noStrike" kern="1200" dirty="0">
              <a:solidFill>
                <a:schemeClr val="tx1"/>
              </a:solidFill>
              <a:effectLst/>
              <a:latin typeface="+mn-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i="0" u="none" strike="noStrike" kern="1200" dirty="0">
                <a:solidFill>
                  <a:schemeClr val="tx1"/>
                </a:solidFill>
                <a:effectLst/>
                <a:latin typeface="+mn-lt"/>
                <a:ea typeface="+mn-ea"/>
                <a:cs typeface="+mn-cs"/>
              </a:rPr>
              <a:t>Discuss a few answers as a class. </a:t>
            </a:r>
            <a:r>
              <a:rPr lang="en-US" sz="1200" b="0" i="0" kern="1200" dirty="0">
                <a:solidFill>
                  <a:schemeClr val="tx1"/>
                </a:solidFill>
                <a:effectLst/>
                <a:latin typeface="+mn-lt"/>
                <a:ea typeface="+mn-ea"/>
                <a:cs typeface="+mn-cs"/>
              </a:rPr>
              <a:t>​</a:t>
            </a:r>
          </a:p>
        </p:txBody>
      </p:sp>
    </p:spTree>
    <p:extLst>
      <p:ext uri="{BB962C8B-B14F-4D97-AF65-F5344CB8AC3E}">
        <p14:creationId xmlns:p14="http://schemas.microsoft.com/office/powerpoint/2010/main" val="623650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b="1" kern="1200" dirty="0">
                <a:solidFill>
                  <a:schemeClr val="tx1"/>
                </a:solidFill>
                <a:latin typeface="+mn-lt"/>
                <a:ea typeface="+mn-ea"/>
                <a:cs typeface="Arial" panose="020B0604020202020204" pitchFamily="34" charset="0"/>
              </a:rPr>
              <a:t>NOTES FOR </a:t>
            </a:r>
            <a:r>
              <a:rPr lang="en-CA" sz="1200" b="1" kern="1200" noProof="1">
                <a:solidFill>
                  <a:schemeClr val="tx1"/>
                </a:solidFill>
                <a:latin typeface="+mn-lt"/>
                <a:ea typeface="+mn-ea"/>
                <a:cs typeface="Arial" panose="020B0604020202020204" pitchFamily="34" charset="0"/>
              </a:rPr>
              <a:t>THE TEACHER</a:t>
            </a:r>
          </a:p>
          <a:p>
            <a:endParaRPr lang="en-CA" sz="1200" kern="1200" noProof="1">
              <a:solidFill>
                <a:schemeClr val="tx1"/>
              </a:solidFill>
              <a:latin typeface="+mn-lt"/>
              <a:ea typeface="+mn-ea"/>
              <a:cs typeface="Arial" panose="020B0604020202020204" pitchFamily="34" charset="0"/>
            </a:endParaRPr>
          </a:p>
          <a:p>
            <a:pPr marL="285750" indent="-285750">
              <a:buFont typeface="Wingdings" panose="05000000000000000000" pitchFamily="2" charset="2"/>
              <a:buChar char="q"/>
            </a:pPr>
            <a:r>
              <a:rPr lang="en-CA" sz="1200" b="0" i="0" kern="1200" noProof="1">
                <a:solidFill>
                  <a:schemeClr val="tx1"/>
                </a:solidFill>
                <a:effectLst/>
                <a:latin typeface="+mn-lt"/>
                <a:ea typeface="Calibri"/>
                <a:cs typeface="Calibri"/>
              </a:rPr>
              <a:t>Ask the students about their prior knowledge on this subject.</a:t>
            </a:r>
          </a:p>
          <a:p>
            <a:pPr marL="285750" indent="-285750">
              <a:buFont typeface="Wingdings" panose="05000000000000000000" pitchFamily="2" charset="2"/>
              <a:buChar char="q"/>
            </a:pPr>
            <a:r>
              <a:rPr lang="en-CA" sz="1200" b="0" i="0" kern="1200" noProof="1">
                <a:solidFill>
                  <a:schemeClr val="tx1"/>
                </a:solidFill>
                <a:effectLst/>
                <a:latin typeface="+mn-lt"/>
                <a:ea typeface="Calibri"/>
                <a:cs typeface="Calibri"/>
              </a:rPr>
              <a:t>Ask them the question on the slide and add the following question: “Starting at what age do these apply?" </a:t>
            </a:r>
          </a:p>
          <a:p>
            <a:pPr marL="285750" indent="-285750">
              <a:buFont typeface="Wingdings" panose="05000000000000000000" pitchFamily="2" charset="2"/>
              <a:buChar char="q"/>
            </a:pPr>
            <a:r>
              <a:rPr lang="en-CA" sz="1200" b="0" i="0" kern="1200" noProof="1">
                <a:solidFill>
                  <a:schemeClr val="tx1"/>
                </a:solidFill>
                <a:effectLst/>
                <a:latin typeface="+mn-lt"/>
                <a:ea typeface="Calibri"/>
                <a:cs typeface="Calibri"/>
              </a:rPr>
              <a:t>Ask the students to complete the question in the </a:t>
            </a:r>
            <a:r>
              <a:rPr lang="en-CA" sz="1200" b="1" i="0" kern="1200" noProof="1">
                <a:solidFill>
                  <a:schemeClr val="tx1"/>
                </a:solidFill>
                <a:effectLst/>
                <a:latin typeface="+mn-lt"/>
                <a:ea typeface="Calibri"/>
                <a:cs typeface="Calibri"/>
              </a:rPr>
              <a:t>Student Workbook</a:t>
            </a:r>
            <a:r>
              <a:rPr lang="en-CA" sz="1200" b="0" i="0" kern="1200" noProof="1">
                <a:solidFill>
                  <a:schemeClr val="tx1"/>
                </a:solidFill>
                <a:effectLst/>
                <a:latin typeface="+mn-lt"/>
                <a:ea typeface="Calibri"/>
                <a:cs typeface="Calibri"/>
              </a:rPr>
              <a:t>, p. 5.</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i="0" kern="1200" noProof="1">
                <a:solidFill>
                  <a:schemeClr val="tx1"/>
                </a:solidFill>
                <a:effectLst/>
                <a:latin typeface="+mn-lt"/>
                <a:ea typeface="Calibri"/>
                <a:cs typeface="Calibri"/>
              </a:rPr>
              <a:t>Discuss some of the answers as a class. </a:t>
            </a:r>
          </a:p>
          <a:p>
            <a:pPr marL="285750" indent="-285750">
              <a:buFont typeface="Wingdings" panose="05000000000000000000" pitchFamily="2" charset="2"/>
              <a:buChar char="q"/>
            </a:pPr>
            <a:r>
              <a:rPr lang="en-CA" sz="1200" b="0" i="0" kern="1200" noProof="1">
                <a:solidFill>
                  <a:schemeClr val="tx1"/>
                </a:solidFill>
                <a:effectLst/>
                <a:latin typeface="+mn-lt"/>
                <a:ea typeface="Calibri"/>
                <a:cs typeface="Calibri"/>
              </a:rPr>
              <a:t>Ask students the following questions: What is a responsibility? Is there a difference </a:t>
            </a:r>
            <a:r>
              <a:rPr lang="en-CA" sz="1200" kern="1200" dirty="0">
                <a:solidFill>
                  <a:schemeClr val="tx1"/>
                </a:solidFill>
                <a:effectLst/>
                <a:latin typeface="+mn-lt"/>
                <a:ea typeface="+mn-ea"/>
                <a:cs typeface="+mn-cs"/>
              </a:rPr>
              <a:t>between a responsibility at home and a responsibility in society</a:t>
            </a:r>
            <a:r>
              <a:rPr lang="en-CA" sz="1200" u="none" kern="1200" noProof="1">
                <a:solidFill>
                  <a:schemeClr val="tx1"/>
                </a:solidFill>
                <a:effectLst/>
                <a:latin typeface="+mn-lt"/>
                <a:ea typeface="+mn-ea"/>
                <a:cs typeface="+mn-cs"/>
              </a:rPr>
              <a:t>? </a:t>
            </a:r>
            <a:r>
              <a:rPr lang="en-CA" sz="1200" kern="1200" dirty="0">
                <a:solidFill>
                  <a:schemeClr val="tx1"/>
                </a:solidFill>
                <a:effectLst/>
                <a:latin typeface="+mn-lt"/>
                <a:ea typeface="+mn-ea"/>
                <a:cs typeface="+mn-cs"/>
              </a:rPr>
              <a:t>The students can give examples of responsibilities in society, </a:t>
            </a:r>
            <a:r>
              <a:rPr lang="fr-CA" sz="1200" b="0" i="0" kern="1200" dirty="0" err="1">
                <a:solidFill>
                  <a:schemeClr val="tx1"/>
                </a:solidFill>
                <a:effectLst/>
                <a:latin typeface="+mn-lt"/>
                <a:ea typeface="+mn-ea"/>
                <a:cs typeface="+mn-cs"/>
              </a:rPr>
              <a:t>such</a:t>
            </a:r>
            <a:r>
              <a:rPr lang="fr-CA" sz="1200" b="0" i="0" kern="1200" dirty="0">
                <a:solidFill>
                  <a:schemeClr val="tx1"/>
                </a:solidFill>
                <a:effectLst/>
                <a:latin typeface="+mn-lt"/>
                <a:ea typeface="+mn-ea"/>
                <a:cs typeface="+mn-cs"/>
              </a:rPr>
              <a:t> as putting </a:t>
            </a:r>
            <a:r>
              <a:rPr lang="fr-CA" sz="1200" b="0" i="0" kern="1200" dirty="0" err="1">
                <a:solidFill>
                  <a:schemeClr val="tx1"/>
                </a:solidFill>
                <a:effectLst/>
                <a:latin typeface="+mn-lt"/>
                <a:ea typeface="+mn-ea"/>
                <a:cs typeface="+mn-cs"/>
              </a:rPr>
              <a:t>their</a:t>
            </a:r>
            <a:r>
              <a:rPr lang="fr-CA" sz="1200" b="0" i="0" kern="1200" dirty="0">
                <a:solidFill>
                  <a:schemeClr val="tx1"/>
                </a:solidFill>
                <a:effectLst/>
                <a:latin typeface="+mn-lt"/>
                <a:ea typeface="+mn-ea"/>
                <a:cs typeface="+mn-cs"/>
              </a:rPr>
              <a:t> </a:t>
            </a:r>
            <a:r>
              <a:rPr lang="fr-CA" sz="1200" b="0" i="0" kern="1200" dirty="0" err="1">
                <a:solidFill>
                  <a:schemeClr val="tx1"/>
                </a:solidFill>
                <a:effectLst/>
                <a:latin typeface="+mn-lt"/>
                <a:ea typeface="+mn-ea"/>
                <a:cs typeface="+mn-cs"/>
              </a:rPr>
              <a:t>garbage</a:t>
            </a:r>
            <a:r>
              <a:rPr lang="fr-CA" sz="1200" b="0" i="0" kern="1200" dirty="0">
                <a:solidFill>
                  <a:schemeClr val="tx1"/>
                </a:solidFill>
                <a:effectLst/>
                <a:latin typeface="+mn-lt"/>
                <a:ea typeface="+mn-ea"/>
                <a:cs typeface="+mn-cs"/>
              </a:rPr>
              <a:t> in trash cans, not </a:t>
            </a:r>
            <a:r>
              <a:rPr lang="fr-CA" sz="1200" b="0" i="0" kern="1200" dirty="0" err="1">
                <a:solidFill>
                  <a:schemeClr val="tx1"/>
                </a:solidFill>
                <a:effectLst/>
                <a:latin typeface="+mn-lt"/>
                <a:ea typeface="+mn-ea"/>
                <a:cs typeface="+mn-cs"/>
              </a:rPr>
              <a:t>damaging</a:t>
            </a:r>
            <a:r>
              <a:rPr lang="fr-CA" sz="1200" b="0" i="0" kern="1200" dirty="0">
                <a:solidFill>
                  <a:schemeClr val="tx1"/>
                </a:solidFill>
                <a:effectLst/>
                <a:latin typeface="+mn-lt"/>
                <a:ea typeface="+mn-ea"/>
                <a:cs typeface="+mn-cs"/>
              </a:rPr>
              <a:t> city </a:t>
            </a:r>
            <a:r>
              <a:rPr lang="fr-CA" sz="1200" b="0" i="0" kern="1200" dirty="0" err="1">
                <a:solidFill>
                  <a:schemeClr val="tx1"/>
                </a:solidFill>
                <a:effectLst/>
                <a:latin typeface="+mn-lt"/>
                <a:ea typeface="+mn-ea"/>
                <a:cs typeface="+mn-cs"/>
              </a:rPr>
              <a:t>property</a:t>
            </a:r>
            <a:r>
              <a:rPr lang="fr-CA" sz="1200" b="0" i="0" kern="1200" dirty="0">
                <a:solidFill>
                  <a:schemeClr val="tx1"/>
                </a:solidFill>
                <a:effectLst/>
                <a:latin typeface="+mn-lt"/>
                <a:ea typeface="+mn-ea"/>
                <a:cs typeface="+mn-cs"/>
              </a:rPr>
              <a:t>, etc.</a:t>
            </a:r>
            <a:endParaRPr lang="en-CA" sz="1200" u="none" kern="1200" noProof="1">
              <a:solidFill>
                <a:schemeClr val="tx1"/>
              </a:solidFill>
              <a:effectLst/>
              <a:latin typeface="+mn-lt"/>
              <a:ea typeface="+mn-ea"/>
              <a:cs typeface="+mn-cs"/>
            </a:endParaRPr>
          </a:p>
        </p:txBody>
      </p:sp>
    </p:spTree>
    <p:extLst>
      <p:ext uri="{BB962C8B-B14F-4D97-AF65-F5344CB8AC3E}">
        <p14:creationId xmlns:p14="http://schemas.microsoft.com/office/powerpoint/2010/main" val="3035292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CE6C4-4D8D-35A7-5FD5-029897A4B51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E9D6582-288B-DF7D-8886-54ABF583E3B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B0CDD79-AC8B-4157-7CC2-A07E387B854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the main elements under the question “What the law says” in the </a:t>
            </a:r>
            <a:r>
              <a:rPr lang="en-CA" sz="1200" b="1" u="none" kern="1200" dirty="0">
                <a:solidFill>
                  <a:schemeClr val="tx1"/>
                </a:solidFill>
                <a:effectLst/>
                <a:latin typeface="+mn-lt"/>
                <a:ea typeface="+mn-ea"/>
                <a:cs typeface="Arial"/>
              </a:rPr>
              <a:t>Student Workbook</a:t>
            </a:r>
            <a:r>
              <a:rPr lang="fr-CA" sz="1200" b="0" u="none" kern="1200" dirty="0">
                <a:solidFill>
                  <a:schemeClr val="tx1"/>
                </a:solidFill>
                <a:effectLst/>
                <a:latin typeface="+mj-lt"/>
                <a:ea typeface="+mn-ea"/>
                <a:cs typeface="Arial" panose="020B0604020202020204" pitchFamily="34" charset="0"/>
              </a:rPr>
              <a:t>.</a:t>
            </a:r>
            <a:endParaRPr lang="fr-FR" sz="1200" u="sng" dirty="0">
              <a:latin typeface="+mj-lt"/>
              <a:cs typeface="Arial"/>
            </a:endParaRPr>
          </a:p>
          <a:p>
            <a:pPr marL="0" indent="0">
              <a:buFont typeface="Arial"/>
              <a:buNone/>
            </a:pPr>
            <a:endParaRPr lang="fr-FR" sz="1200" dirty="0">
              <a:latin typeface="+mj-lt"/>
            </a:endParaRPr>
          </a:p>
          <a:p>
            <a:pPr marL="0" indent="0">
              <a:buFont typeface="Arial"/>
              <a:buNone/>
            </a:pPr>
            <a:r>
              <a:rPr lang="en-CA" sz="1200" kern="1200" dirty="0">
                <a:solidFill>
                  <a:schemeClr val="tx1"/>
                </a:solidFill>
                <a:latin typeface="+mn-lt"/>
                <a:ea typeface="+mn-ea"/>
                <a:cs typeface="+mn-cs"/>
              </a:rPr>
              <a:t>More detailed answer: </a:t>
            </a:r>
          </a:p>
          <a:p>
            <a:pPr marL="171450" indent="-171450">
              <a:buFont typeface="Arial" panose="020B0604020202020204" pitchFamily="34" charset="0"/>
              <a:buChar char="•"/>
            </a:pPr>
            <a:endParaRPr lang="en-CA" sz="1200" i="0" kern="1200" dirty="0">
              <a:solidFill>
                <a:schemeClr val="tx1"/>
              </a:solidFill>
              <a:effectLst/>
              <a:latin typeface="+mn-lt"/>
              <a:ea typeface="+mn-ea"/>
              <a:cs typeface="+mn-cs"/>
            </a:endParaRPr>
          </a:p>
          <a:p>
            <a:pPr marL="171450" indent="-171450">
              <a:buFont typeface="Arial" panose="020B0604020202020204" pitchFamily="34" charset="0"/>
              <a:buChar char="•"/>
            </a:pPr>
            <a:r>
              <a:rPr lang="en-CA" sz="1200" i="0" kern="1200" dirty="0">
                <a:solidFill>
                  <a:schemeClr val="tx1"/>
                </a:solidFill>
                <a:effectLst/>
                <a:latin typeface="+mn-lt"/>
                <a:ea typeface="+mn-ea"/>
                <a:cs typeface="+mn-cs"/>
              </a:rPr>
              <a:t>A person can only request a name change for a serious reason. For example, someone can request a name change if their name is too difficult to write or if it’s ridiculed. Here’s a real-life example: parents wanted to name their child Spatula, but the government opposed this choice because the first name was unusual and could lead to ridicule</a:t>
            </a:r>
            <a:r>
              <a:rPr lang="fr-CA" sz="1200" i="0" kern="1200" dirty="0">
                <a:solidFill>
                  <a:schemeClr val="tx1"/>
                </a:solidFill>
                <a:effectLst/>
                <a:latin typeface="+mj-lt"/>
                <a:ea typeface="+mn-ea"/>
                <a:cs typeface="+mn-cs"/>
              </a:rPr>
              <a:t>. </a:t>
            </a:r>
          </a:p>
          <a:p>
            <a:pPr marL="171450" indent="-171450">
              <a:buFont typeface="Arial" panose="020B0604020202020204" pitchFamily="34" charset="0"/>
              <a:buChar char="•"/>
            </a:pPr>
            <a:r>
              <a:rPr lang="fr-CA" sz="1200" i="0" kern="1200" dirty="0">
                <a:solidFill>
                  <a:schemeClr val="tx1"/>
                </a:solidFill>
                <a:effectLst/>
                <a:latin typeface="+mj-lt"/>
                <a:ea typeface="+mn-ea"/>
                <a:cs typeface="+mn-cs"/>
              </a:rPr>
              <a:t>Seth </a:t>
            </a:r>
            <a:r>
              <a:rPr lang="en-CA" sz="1200" i="0" kern="1200" dirty="0">
                <a:solidFill>
                  <a:schemeClr val="tx1"/>
                </a:solidFill>
                <a:effectLst/>
                <a:latin typeface="+mn-lt"/>
                <a:ea typeface="+mn-ea"/>
                <a:cs typeface="+mn-cs"/>
              </a:rPr>
              <a:t>will probably not be allowed to change his name because he doesn’t have a serious reason to do so</a:t>
            </a:r>
            <a:r>
              <a:rPr lang="fr-CA" sz="1200" i="0" kern="1200" dirty="0">
                <a:solidFill>
                  <a:schemeClr val="tx1"/>
                </a:solidFill>
                <a:effectLst/>
                <a:latin typeface="+mj-lt"/>
                <a:ea typeface="+mn-ea"/>
                <a:cs typeface="+mn-cs"/>
              </a:rPr>
              <a:t>. </a:t>
            </a:r>
          </a:p>
          <a:p>
            <a:pPr marL="171450" indent="-171450">
              <a:buFont typeface="Arial" panose="020B0604020202020204" pitchFamily="34" charset="0"/>
              <a:buChar char="•"/>
            </a:pPr>
            <a:r>
              <a:rPr lang="en-CA" sz="1200" i="0" kern="1200" dirty="0">
                <a:solidFill>
                  <a:schemeClr val="tx1"/>
                </a:solidFill>
                <a:effectLst/>
                <a:latin typeface="+mn-lt"/>
                <a:ea typeface="+mn-ea"/>
                <a:cs typeface="+mn-cs"/>
              </a:rPr>
              <a:t>The same rule applies regardless of the person’s age. Even if Seth were an adult, the same principle would apply</a:t>
            </a:r>
            <a:r>
              <a:rPr lang="fr-CA" sz="1200" i="0" kern="1200" dirty="0">
                <a:solidFill>
                  <a:schemeClr val="tx1"/>
                </a:solidFill>
                <a:effectLst/>
                <a:latin typeface="+mj-lt"/>
                <a:ea typeface="+mn-ea"/>
                <a:cs typeface="+mn-cs"/>
              </a:rPr>
              <a:t>. </a:t>
            </a:r>
          </a:p>
          <a:p>
            <a:endParaRPr lang="fr-CA" sz="1200" i="1" kern="1200" dirty="0">
              <a:solidFill>
                <a:schemeClr val="tx1"/>
              </a:solidFill>
              <a:effectLst/>
              <a:latin typeface="+mj-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58 al .1 (changement de nom).</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Lavigne c. Beaucaire</a:t>
            </a:r>
            <a:r>
              <a:rPr lang="fr-FR" sz="1000" b="0" i="0" kern="1200" dirty="0">
                <a:solidFill>
                  <a:schemeClr val="tx1"/>
                </a:solidFill>
                <a:effectLst/>
                <a:latin typeface="+mn-lt"/>
                <a:ea typeface="+mn-ea"/>
                <a:cs typeface="+mn-cs"/>
              </a:rPr>
              <a:t>, 1996 CanLII 4381 (QC CS) (Prénom inusité et prêtant au ridicule, Spatule).</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fr-FR" sz="1000" b="0" i="0" kern="1200" dirty="0">
              <a:solidFill>
                <a:schemeClr val="tx1"/>
              </a:solidFill>
              <a:effectLst/>
              <a:latin typeface="+mn-lt"/>
              <a:ea typeface="+mn-ea"/>
              <a:cs typeface="+mn-cs"/>
            </a:endParaRPr>
          </a:p>
          <a:p>
            <a:endParaRPr lang="fr-CA" sz="1200" kern="1200" dirty="0">
              <a:solidFill>
                <a:schemeClr val="tx1"/>
              </a:solidFill>
              <a:effectLst/>
              <a:latin typeface="+mj-lt"/>
              <a:ea typeface="+mn-ea"/>
              <a:cs typeface="+mn-cs"/>
            </a:endParaRPr>
          </a:p>
        </p:txBody>
      </p:sp>
    </p:spTree>
    <p:extLst>
      <p:ext uri="{BB962C8B-B14F-4D97-AF65-F5344CB8AC3E}">
        <p14:creationId xmlns:p14="http://schemas.microsoft.com/office/powerpoint/2010/main" val="32588971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panose="020B0604020202020204" pitchFamily="34" charset="0"/>
              </a:rPr>
              <a:t>As a class, read the information on consent to care and the following explanations:</a:t>
            </a:r>
          </a:p>
          <a:p>
            <a:endParaRPr lang="en-CA" sz="1200" b="1" u="sng" kern="1200" noProof="1">
              <a:solidFill>
                <a:srgbClr val="000000"/>
              </a:solidFill>
              <a:latin typeface="+mn-lt"/>
              <a:ea typeface="Calibri"/>
              <a:cs typeface="Arial"/>
            </a:endParaRPr>
          </a:p>
          <a:p>
            <a:pPr marL="285750" indent="-285750">
              <a:buFont typeface="Arial" panose="020B0604020202020204" pitchFamily="34" charset="0"/>
              <a:buChar char="•"/>
            </a:pPr>
            <a:r>
              <a:rPr lang="en-CA" sz="1200" b="0" strike="noStrike" kern="1200" dirty="0">
                <a:solidFill>
                  <a:schemeClr val="tx1"/>
                </a:solidFill>
                <a:latin typeface="+mn-lt"/>
                <a:ea typeface="+mn-ea"/>
                <a:cs typeface="+mn-cs"/>
              </a:rPr>
              <a:t>In general, before the age of 14, parents make decisions related to health care. </a:t>
            </a:r>
            <a:endParaRPr lang="en-CA" sz="1200" b="0" strike="noStrike" kern="1200" dirty="0">
              <a:solidFill>
                <a:schemeClr val="tx1"/>
              </a:solidFill>
              <a:latin typeface="+mn-lt"/>
              <a:ea typeface="+mn-ea"/>
              <a:cs typeface="Arial"/>
            </a:endParaRPr>
          </a:p>
          <a:p>
            <a:pPr marL="914400" lvl="1" indent="-457200">
              <a:buFont typeface="Courier New" panose="02070309020205020404" pitchFamily="49" charset="0"/>
              <a:buChar char="o"/>
            </a:pPr>
            <a:r>
              <a:rPr lang="en-CA" sz="1200" b="0" strike="noStrike" kern="1200" dirty="0">
                <a:solidFill>
                  <a:schemeClr val="tx1"/>
                </a:solidFill>
                <a:latin typeface="+mn-lt"/>
                <a:ea typeface="+mn-ea"/>
                <a:cs typeface="+mn-cs"/>
              </a:rPr>
              <a:t>For example: going to see a doctor, taking medication, or undergoing a medical test</a:t>
            </a:r>
            <a:r>
              <a:rPr lang="fr-FR" sz="1200" strike="noStrike" dirty="0">
                <a:latin typeface="+mj-lt"/>
              </a:rPr>
              <a:t>.</a:t>
            </a:r>
            <a:endParaRPr lang="fr-FR" sz="1200" strike="noStrike" dirty="0">
              <a:latin typeface="+mj-lt"/>
              <a:cs typeface="Arial"/>
            </a:endParaRPr>
          </a:p>
          <a:p>
            <a:pPr marL="914400" lvl="1" indent="-457200">
              <a:buFont typeface="Courier New" panose="02070309020205020404" pitchFamily="49" charset="0"/>
              <a:buChar char="o"/>
            </a:pPr>
            <a:r>
              <a:rPr lang="en-CA" sz="1200" strike="noStrike" kern="1200" dirty="0">
                <a:solidFill>
                  <a:schemeClr val="tx1"/>
                </a:solidFill>
                <a:latin typeface="+mn-lt"/>
                <a:ea typeface="+mn-ea"/>
                <a:cs typeface="+mn-cs"/>
              </a:rPr>
              <a:t>However, parents must decide based on what’s best for their child, not just according to what they believe. And, if possible, they should listen to what their child thinks</a:t>
            </a:r>
            <a:r>
              <a:rPr lang="fr-FR" sz="1200" b="0" strike="noStrike" dirty="0">
                <a:latin typeface="+mj-lt"/>
              </a:rPr>
              <a:t>.</a:t>
            </a:r>
            <a:endParaRPr lang="fr-FR" sz="1200" b="0" strike="noStrike" dirty="0">
              <a:latin typeface="+mj-lt"/>
              <a:cs typeface="Arial"/>
            </a:endParaRPr>
          </a:p>
          <a:p>
            <a:pPr marL="914400" lvl="1" indent="-457200">
              <a:buFont typeface="Courier New" panose="02070309020205020404" pitchFamily="49" charset="0"/>
              <a:buChar char="o"/>
            </a:pPr>
            <a:endParaRPr lang="fr-FR" sz="1200" b="0" strike="noStrike" dirty="0">
              <a:latin typeface="+mj-lt"/>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strike="noStrike" kern="1200" dirty="0">
                <a:solidFill>
                  <a:schemeClr val="tx1"/>
                </a:solidFill>
                <a:latin typeface="+mn-lt"/>
                <a:ea typeface="+mn-ea"/>
                <a:cs typeface="+mn-cs"/>
              </a:rPr>
              <a:t>As of the age of 14, the rules change: young people can decide on their own if they want to receive care necessary for their health. Care “necessary for health” can be, for example:</a:t>
            </a:r>
            <a:endParaRPr lang="fr-FR" sz="1200" strike="noStrike" dirty="0">
              <a:latin typeface="+mj-lt"/>
              <a:cs typeface="Arial"/>
            </a:endParaRPr>
          </a:p>
          <a:p>
            <a:pPr marL="457200" indent="-457200">
              <a:buFont typeface="Arial" panose="020B0604020202020204" pitchFamily="34" charset="0"/>
              <a:buChar char="•"/>
            </a:pPr>
            <a:endParaRPr lang="fr-FR" sz="1200" strike="noStrike" dirty="0">
              <a:latin typeface="+mj-lt"/>
              <a:cs typeface="Arial"/>
            </a:endParaRPr>
          </a:p>
          <a:p>
            <a:pPr marL="914400" lvl="1" indent="-457200">
              <a:buFont typeface="Courier New" panose="02070309020205020404" pitchFamily="49" charset="0"/>
              <a:buChar char="o"/>
            </a:pPr>
            <a:r>
              <a:rPr lang="en-CA" sz="1200" strike="noStrike" kern="1200" dirty="0">
                <a:solidFill>
                  <a:schemeClr val="tx1"/>
                </a:solidFill>
                <a:latin typeface="+mn-lt"/>
                <a:ea typeface="+mn-ea"/>
                <a:cs typeface="+mn-cs"/>
              </a:rPr>
              <a:t>a blood test,</a:t>
            </a:r>
            <a:endParaRPr lang="en-CA" sz="1200" strike="noStrike" kern="1200" dirty="0">
              <a:solidFill>
                <a:schemeClr val="tx1"/>
              </a:solidFill>
              <a:latin typeface="+mn-lt"/>
              <a:ea typeface="+mn-ea"/>
              <a:cs typeface="Arial"/>
            </a:endParaRPr>
          </a:p>
          <a:p>
            <a:pPr marL="914400" lvl="1" indent="-457200">
              <a:buFont typeface="Courier New" panose="02070309020205020404" pitchFamily="49" charset="0"/>
              <a:buChar char="o"/>
            </a:pPr>
            <a:r>
              <a:rPr lang="en-CA" sz="1200" strike="noStrike" kern="1200" dirty="0">
                <a:solidFill>
                  <a:schemeClr val="tx1"/>
                </a:solidFill>
                <a:latin typeface="+mn-lt"/>
                <a:ea typeface="+mn-ea"/>
                <a:cs typeface="+mn-cs"/>
              </a:rPr>
              <a:t>medication,</a:t>
            </a:r>
            <a:endParaRPr lang="en-CA" sz="1200" strike="noStrike" kern="1200" dirty="0">
              <a:solidFill>
                <a:schemeClr val="tx1"/>
              </a:solidFill>
              <a:latin typeface="+mn-lt"/>
              <a:ea typeface="+mn-ea"/>
              <a:cs typeface="Arial"/>
            </a:endParaRPr>
          </a:p>
          <a:p>
            <a:pPr marL="914400" lvl="1" indent="-457200">
              <a:buFont typeface="Courier New" panose="02070309020205020404" pitchFamily="49" charset="0"/>
              <a:buChar char="o"/>
            </a:pPr>
            <a:r>
              <a:rPr lang="en-CA" sz="1200" strike="noStrike" kern="1200" dirty="0">
                <a:solidFill>
                  <a:schemeClr val="tx1"/>
                </a:solidFill>
                <a:latin typeface="+mn-lt"/>
                <a:ea typeface="+mn-ea"/>
                <a:cs typeface="+mn-cs"/>
              </a:rPr>
              <a:t>surgery,</a:t>
            </a:r>
            <a:endParaRPr lang="en-CA" sz="1200" strike="noStrike" kern="1200" dirty="0">
              <a:solidFill>
                <a:schemeClr val="tx1"/>
              </a:solidFill>
              <a:latin typeface="+mn-lt"/>
              <a:ea typeface="+mn-ea"/>
              <a:cs typeface="Arial"/>
            </a:endParaRPr>
          </a:p>
          <a:p>
            <a:pPr marL="914400" lvl="1" indent="-457200">
              <a:buFont typeface="Courier New" panose="02070309020205020404" pitchFamily="49" charset="0"/>
              <a:buChar char="o"/>
            </a:pPr>
            <a:r>
              <a:rPr lang="en-CA" sz="1200" strike="noStrike" kern="1200" dirty="0">
                <a:solidFill>
                  <a:schemeClr val="tx1"/>
                </a:solidFill>
                <a:latin typeface="+mn-lt"/>
                <a:ea typeface="+mn-ea"/>
                <a:cs typeface="+mn-cs"/>
              </a:rPr>
              <a:t>an abortion, or</a:t>
            </a:r>
            <a:endParaRPr lang="en-CA" sz="1200" strike="noStrike" kern="1200" dirty="0">
              <a:solidFill>
                <a:schemeClr val="tx1"/>
              </a:solidFill>
              <a:latin typeface="+mn-lt"/>
              <a:ea typeface="+mn-ea"/>
              <a:cs typeface="Arial"/>
            </a:endParaRPr>
          </a:p>
          <a:p>
            <a:pPr marL="914400" lvl="1" indent="-457200">
              <a:buFont typeface="Courier New" panose="02070309020205020404" pitchFamily="49" charset="0"/>
              <a:buChar char="o"/>
            </a:pPr>
            <a:r>
              <a:rPr lang="en-CA" sz="1200" strike="noStrike" kern="1200" dirty="0">
                <a:solidFill>
                  <a:schemeClr val="tx1"/>
                </a:solidFill>
                <a:latin typeface="+mn-lt"/>
                <a:ea typeface="+mn-ea"/>
                <a:cs typeface="+mn-cs"/>
              </a:rPr>
              <a:t>deciding to see a psychologist</a:t>
            </a:r>
            <a:r>
              <a:rPr lang="fr-FR" sz="1200" strike="noStrike" dirty="0">
                <a:latin typeface="+mj-lt"/>
              </a:rPr>
              <a:t>.</a:t>
            </a:r>
            <a:endParaRPr lang="fr-FR" sz="1200" strike="noStrike" dirty="0">
              <a:latin typeface="+mj-lt"/>
              <a:cs typeface="Arial"/>
            </a:endParaRPr>
          </a:p>
          <a:p>
            <a:pPr>
              <a:buNone/>
            </a:pPr>
            <a:endParaRPr lang="fr-FR" sz="1200" b="1" strike="noStrike" dirty="0">
              <a:latin typeface="+mj-lt"/>
              <a:cs typeface="Arial"/>
            </a:endParaRPr>
          </a:p>
          <a:p>
            <a:pPr>
              <a:buNone/>
            </a:pPr>
            <a:r>
              <a:rPr lang="en-CA" sz="1200" b="1" strike="noStrike" kern="1200" dirty="0">
                <a:solidFill>
                  <a:schemeClr val="tx1"/>
                </a:solidFill>
                <a:latin typeface="+mn-lt"/>
                <a:ea typeface="+mn-ea"/>
                <a:cs typeface="+mn-cs"/>
              </a:rPr>
              <a:t>As always, there are some exceptions:</a:t>
            </a:r>
          </a:p>
          <a:p>
            <a:pPr>
              <a:buNone/>
            </a:pPr>
            <a:endParaRPr lang="fr-FR" sz="1200" strike="noStrike" dirty="0">
              <a:latin typeface="+mj-lt"/>
              <a:cs typeface="Arial"/>
            </a:endParaRPr>
          </a:p>
          <a:p>
            <a:pPr marL="457200" indent="-457200">
              <a:buFont typeface="Arial" panose="020B0604020202020204" pitchFamily="34" charset="0"/>
              <a:buChar char="•"/>
            </a:pPr>
            <a:r>
              <a:rPr lang="en-CA" sz="1200" strike="noStrike" kern="1200" dirty="0">
                <a:solidFill>
                  <a:schemeClr val="tx1"/>
                </a:solidFill>
                <a:latin typeface="+mn-lt"/>
                <a:ea typeface="+mn-ea"/>
                <a:cs typeface="+mn-cs"/>
              </a:rPr>
              <a:t>If a young person must stay at the hospital for more than </a:t>
            </a:r>
            <a:r>
              <a:rPr lang="en-CA" sz="1200" b="0" strike="noStrike" kern="1200" dirty="0">
                <a:solidFill>
                  <a:schemeClr val="tx1"/>
                </a:solidFill>
                <a:latin typeface="+mn-lt"/>
                <a:ea typeface="+mn-ea"/>
                <a:cs typeface="+mn-cs"/>
              </a:rPr>
              <a:t>12 hours, their parents must be informed of this fact.</a:t>
            </a:r>
            <a:endParaRPr lang="en-CA" sz="1200" b="0" strike="noStrike" kern="1200" dirty="0">
              <a:solidFill>
                <a:schemeClr val="tx1"/>
              </a:solidFill>
              <a:latin typeface="+mn-lt"/>
              <a:ea typeface="+mn-ea"/>
              <a:cs typeface="Arial"/>
            </a:endParaRPr>
          </a:p>
          <a:p>
            <a:pPr marL="457200" indent="-457200">
              <a:buFont typeface="Arial" panose="020B0604020202020204" pitchFamily="34" charset="0"/>
              <a:buChar char="•"/>
            </a:pPr>
            <a:r>
              <a:rPr lang="en-CA" sz="1200" strike="noStrike" kern="1200" dirty="0">
                <a:solidFill>
                  <a:schemeClr val="tx1"/>
                </a:solidFill>
                <a:latin typeface="+mn-lt"/>
                <a:ea typeface="+mn-ea"/>
                <a:cs typeface="+mn-cs"/>
              </a:rPr>
              <a:t>If a young person refuses care that is essential to their health</a:t>
            </a:r>
            <a:r>
              <a:rPr lang="en-CA" sz="1200" b="0" strike="noStrike" kern="1200" dirty="0">
                <a:solidFill>
                  <a:schemeClr val="tx1"/>
                </a:solidFill>
                <a:latin typeface="+mn-lt"/>
                <a:ea typeface="+mn-ea"/>
                <a:cs typeface="+mn-cs"/>
              </a:rPr>
              <a:t>, the hospital can ask a judge for permission to provide that care.</a:t>
            </a:r>
            <a:endParaRPr lang="en-CA" sz="1200" b="0" strike="noStrike" kern="1200" dirty="0">
              <a:solidFill>
                <a:schemeClr val="tx1"/>
              </a:solidFill>
              <a:latin typeface="+mn-lt"/>
              <a:ea typeface="+mn-ea"/>
              <a:cs typeface="Arial"/>
            </a:endParaRPr>
          </a:p>
          <a:p>
            <a:pPr marL="457200" indent="-457200">
              <a:buFont typeface="Arial" panose="020B0604020202020204" pitchFamily="34" charset="0"/>
              <a:buChar char="•"/>
            </a:pPr>
            <a:r>
              <a:rPr lang="en-CA" sz="1200" b="0" strike="noStrike" kern="1200" dirty="0">
                <a:solidFill>
                  <a:schemeClr val="tx1"/>
                </a:solidFill>
                <a:latin typeface="+mn-lt"/>
                <a:ea typeface="+mn-ea"/>
                <a:cs typeface="+mn-cs"/>
              </a:rPr>
              <a:t>If parents refuse care that is essential to the teen’s (under 14) health without a good, the hospital can also ask for a judge’s help.</a:t>
            </a:r>
            <a:endParaRPr lang="en-CA" sz="1200" b="0" strike="noStrike" kern="1200" dirty="0">
              <a:solidFill>
                <a:schemeClr val="tx1"/>
              </a:solidFill>
              <a:latin typeface="+mn-lt"/>
              <a:ea typeface="+mn-ea"/>
              <a:cs typeface="Arial"/>
            </a:endParaRPr>
          </a:p>
          <a:p>
            <a:pPr marL="457200" indent="-457200">
              <a:buFont typeface="Arial" panose="020B0604020202020204" pitchFamily="34" charset="0"/>
              <a:buChar char="•"/>
            </a:pPr>
            <a:r>
              <a:rPr lang="en-CA" sz="1200" b="0" strike="noStrike" kern="1200" dirty="0">
                <a:solidFill>
                  <a:schemeClr val="tx1"/>
                </a:solidFill>
                <a:latin typeface="+mn-lt"/>
                <a:ea typeface="+mn-ea"/>
                <a:cs typeface="+mn-cs"/>
              </a:rPr>
              <a:t>Lastly, in an emergency, when a child’s life is in danger, doctors have the right to take immediate action and talk to the parents after</a:t>
            </a:r>
            <a:r>
              <a:rPr lang="fr-FR" sz="1200" b="0" strike="noStrike" dirty="0">
                <a:latin typeface="+mj-lt"/>
              </a:rPr>
              <a:t>.</a:t>
            </a:r>
            <a:endParaRPr lang="fr-FR" sz="1200" b="0" strike="noStrike" dirty="0">
              <a:latin typeface="+mj-lt"/>
              <a:cs typeface="Arial"/>
            </a:endParaRPr>
          </a:p>
          <a:p>
            <a:pPr>
              <a:buNone/>
            </a:pPr>
            <a:endParaRPr lang="fr-FR" sz="1200" b="1" strike="noStrike" dirty="0">
              <a:latin typeface="+mj-lt"/>
              <a:cs typeface="Arial"/>
            </a:endParaRPr>
          </a:p>
          <a:p>
            <a:pPr>
              <a:buNone/>
            </a:pPr>
            <a:r>
              <a:rPr lang="en-CA" sz="1200" b="1" strike="noStrike" kern="1200" dirty="0">
                <a:solidFill>
                  <a:schemeClr val="tx1"/>
                </a:solidFill>
                <a:latin typeface="+mn-lt"/>
                <a:ea typeface="+mn-ea"/>
                <a:cs typeface="+mn-cs"/>
              </a:rPr>
              <a:t>For care that’s not essential to health:</a:t>
            </a:r>
            <a:endParaRPr lang="en-CA" sz="1200" strike="noStrike" kern="1200" dirty="0">
              <a:solidFill>
                <a:schemeClr val="tx1"/>
              </a:solidFill>
              <a:latin typeface="+mn-lt"/>
              <a:ea typeface="+mn-ea"/>
              <a:cs typeface="Arial"/>
            </a:endParaRPr>
          </a:p>
          <a:p>
            <a:pPr>
              <a:buNone/>
            </a:pPr>
            <a:endParaRPr lang="en-CA" sz="1200" strike="noStrike" kern="1200" dirty="0">
              <a:solidFill>
                <a:schemeClr val="tx1"/>
              </a:solidFill>
              <a:latin typeface="+mn-lt"/>
              <a:ea typeface="+mn-ea"/>
              <a:cs typeface="Arial"/>
            </a:endParaRPr>
          </a:p>
          <a:p>
            <a:pPr marL="457200" indent="-457200">
              <a:buFont typeface="Arial" panose="020B0604020202020204" pitchFamily="34" charset="0"/>
              <a:buChar char="•"/>
            </a:pPr>
            <a:r>
              <a:rPr lang="en-CA" sz="1200" strike="noStrike" kern="1200" dirty="0">
                <a:solidFill>
                  <a:schemeClr val="tx1"/>
                </a:solidFill>
                <a:latin typeface="+mn-lt"/>
                <a:ea typeface="+mn-ea"/>
                <a:cs typeface="+mn-cs"/>
              </a:rPr>
              <a:t>In this instance, the rules are different</a:t>
            </a:r>
            <a:r>
              <a:rPr lang="en-CA" sz="1200" b="0" strike="noStrike" kern="1200" dirty="0">
                <a:solidFill>
                  <a:schemeClr val="tx1"/>
                </a:solidFill>
                <a:latin typeface="+mn-lt"/>
                <a:ea typeface="+mn-ea"/>
                <a:cs typeface="+mn-cs"/>
              </a:rPr>
              <a:t>.</a:t>
            </a:r>
            <a:endParaRPr lang="en-CA" sz="1200" b="0" strike="noStrike" kern="1200" dirty="0">
              <a:solidFill>
                <a:schemeClr val="tx1"/>
              </a:solidFill>
              <a:latin typeface="+mn-lt"/>
              <a:ea typeface="+mn-ea"/>
              <a:cs typeface="Aria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strike="noStrike" kern="1200" dirty="0">
                <a:solidFill>
                  <a:schemeClr val="tx1"/>
                </a:solidFill>
                <a:latin typeface="+mn-lt"/>
                <a:ea typeface="+mn-ea"/>
                <a:cs typeface="+mn-cs"/>
              </a:rPr>
              <a:t>For example, if a young person wants surgery to change their nose—care that’s not essential to their health—and this procedure poses a risk or could have serious, permanent effects, the parents’ consent is also required, even after age 14</a:t>
            </a:r>
            <a:r>
              <a:rPr lang="fr-CA" sz="1200" b="0" strike="noStrike" dirty="0">
                <a:latin typeface="+mj-lt"/>
              </a:rPr>
              <a:t>.</a:t>
            </a:r>
            <a:endParaRPr lang="fr-CA" sz="1200" b="0" strike="noStrike" dirty="0">
              <a:latin typeface="+mj-lt"/>
              <a:cs typeface="Aria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strike="noStrike" kern="1200" dirty="0">
                <a:solidFill>
                  <a:schemeClr val="tx1"/>
                </a:solidFill>
                <a:latin typeface="+mn-lt"/>
                <a:ea typeface="+mn-ea"/>
                <a:cs typeface="+mn-cs"/>
              </a:rPr>
              <a:t>For less risky procedures, such as tattoos or piercings, there’s no rule under the law that says you must be 18 or over. Judges feel that most young people can decide on their own if they want to get a tattoo or a piercing. However, tattoo and piercing salons have the right to refuse to serve minors</a:t>
            </a:r>
            <a:r>
              <a:rPr lang="fr-CA" sz="1200" b="0" strike="noStrike" dirty="0">
                <a:latin typeface="+mj-lt"/>
              </a:rPr>
              <a:t>.</a:t>
            </a:r>
            <a:endParaRPr lang="fr-CA" sz="1200" b="0" strike="noStrike" dirty="0">
              <a:latin typeface="+mj-lt"/>
              <a:cs typeface="Arial"/>
            </a:endParaRP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FR" sz="1200" b="0" i="0" strike="noStrike" dirty="0">
              <a:solidFill>
                <a:srgbClr val="444444"/>
              </a:solidFill>
              <a:effectLst/>
              <a:latin typeface="+mj-lt"/>
              <a:ea typeface="Calibri"/>
              <a:cs typeface="Arial"/>
            </a:endParaRPr>
          </a:p>
          <a:p>
            <a:pPr marL="171450" marR="0" lvl="0" indent="-171450" algn="l" defTabSz="914400" rtl="0" eaLnBrk="1" fontAlgn="base"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Ask the students to add the age (14 years old) in the description of consent to care in the </a:t>
            </a:r>
            <a:r>
              <a:rPr lang="en-CA" sz="1200" b="1" i="0" kern="1200" dirty="0">
                <a:solidFill>
                  <a:schemeClr val="tx1"/>
                </a:solidFill>
                <a:effectLst/>
                <a:latin typeface="+mn-lt"/>
                <a:ea typeface="Calibri"/>
                <a:cs typeface="Calibri"/>
              </a:rPr>
              <a:t>Student Workbook</a:t>
            </a:r>
            <a:r>
              <a:rPr lang="en-CA" sz="1200" b="0" i="0" kern="1200" dirty="0">
                <a:solidFill>
                  <a:schemeClr val="tx1"/>
                </a:solidFill>
                <a:effectLst/>
                <a:latin typeface="+mn-lt"/>
                <a:ea typeface="Calibri"/>
                <a:cs typeface="Calibri"/>
              </a:rPr>
              <a:t>,</a:t>
            </a:r>
            <a:r>
              <a:rPr lang="en-CA" sz="1200" b="0" dirty="0">
                <a:latin typeface="Arial" panose="020B0604020202020204" pitchFamily="34" charset="0"/>
                <a:cs typeface="Arial" panose="020B0604020202020204" pitchFamily="34" charset="0"/>
              </a:rPr>
              <a:t> p</a:t>
            </a:r>
            <a:r>
              <a:rPr lang="fr-CA" sz="1200" b="0" dirty="0">
                <a:latin typeface="Arial" panose="020B0604020202020204" pitchFamily="34" charset="0"/>
                <a:cs typeface="Arial" panose="020B0604020202020204" pitchFamily="34" charset="0"/>
              </a:rPr>
              <a:t>. 10.</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civil du Québec</a:t>
            </a:r>
            <a:r>
              <a:rPr lang="fr-CA" sz="1000" b="0" i="0" kern="1200" dirty="0">
                <a:solidFill>
                  <a:schemeClr val="tx1"/>
                </a:solidFill>
                <a:effectLst/>
                <a:latin typeface="+mn-lt"/>
                <a:ea typeface="+mn-ea"/>
                <a:cs typeface="+mn-cs"/>
              </a:rPr>
              <a:t>, RLRQ c CCQ-1991, art 11, 12 (intérêt de l’enfant), 13 (urgence), 14 (âge pour consentir aux soins requis par l’état de santé), 16 (demande au tribunal), 17 (consentement aux soins non-requis par l’état de santé).</a:t>
            </a:r>
            <a:endParaRPr lang="fr-CA" sz="1000" b="0" i="0" strike="noStrike" kern="1200" dirty="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Droit de la famille - 152118</a:t>
            </a:r>
            <a:r>
              <a:rPr lang="fr-CA" sz="1000" b="0" i="0" kern="1200" dirty="0">
                <a:solidFill>
                  <a:schemeClr val="tx1"/>
                </a:solidFill>
                <a:effectLst/>
                <a:latin typeface="+mn-lt"/>
                <a:ea typeface="+mn-ea"/>
                <a:cs typeface="+mn-cs"/>
              </a:rPr>
              <a:t>, 2015 QCCS 3966 (avortement)</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Centre universitaire de santé McGill (CUSM--Hôpital général de Montréal) c. X</a:t>
            </a:r>
            <a:r>
              <a:rPr lang="fr-CA" sz="1000" b="0" i="0" kern="1200" dirty="0">
                <a:solidFill>
                  <a:schemeClr val="tx1"/>
                </a:solidFill>
                <a:effectLst/>
                <a:latin typeface="+mn-lt"/>
                <a:ea typeface="+mn-ea"/>
                <a:cs typeface="+mn-cs"/>
              </a:rPr>
              <a:t>, 2017 QCCS 3946 (CanLII), au para 34 (transfusion sanguine).</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Corbeil c. Ladouceur (Boutique Enigma),</a:t>
            </a:r>
            <a:r>
              <a:rPr lang="fr-CA" sz="1000" b="0" i="0" kern="1200" dirty="0">
                <a:solidFill>
                  <a:schemeClr val="tx1"/>
                </a:solidFill>
                <a:effectLst/>
                <a:latin typeface="+mn-lt"/>
                <a:ea typeface="+mn-ea"/>
                <a:cs typeface="+mn-cs"/>
              </a:rPr>
              <a:t> 2012 QCCQ 402. NB: IL s'agissait d'un cas de perçage et non du tatouage. Le tatouage était un obiter dans cette décision.</a:t>
            </a:r>
          </a:p>
        </p:txBody>
      </p:sp>
    </p:spTree>
    <p:extLst>
      <p:ext uri="{BB962C8B-B14F-4D97-AF65-F5344CB8AC3E}">
        <p14:creationId xmlns:p14="http://schemas.microsoft.com/office/powerpoint/2010/main" val="31608373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panose="020B0604020202020204" pitchFamily="34" charset="0"/>
              </a:rPr>
              <a:t>As a class, read the information on the right to drive and the following explanations:</a:t>
            </a:r>
          </a:p>
          <a:p>
            <a:pPr algn="l" rtl="0" fontAlgn="base"/>
            <a:r>
              <a:rPr lang="en-CA" sz="1200" b="0" i="0" kern="1200" dirty="0">
                <a:solidFill>
                  <a:srgbClr val="444444"/>
                </a:solidFill>
                <a:effectLst/>
                <a:latin typeface="+mn-lt"/>
                <a:ea typeface="Calibri"/>
                <a:cs typeface="Arial"/>
              </a:rPr>
              <a:t>​</a:t>
            </a:r>
          </a:p>
          <a:p>
            <a:pPr marL="171450" indent="-171450">
              <a:buFont typeface="Arial" panose="020B0604020202020204" pitchFamily="34" charset="0"/>
              <a:buChar char="•"/>
            </a:pPr>
            <a:r>
              <a:rPr lang="en-CA" sz="1200" kern="1200" dirty="0">
                <a:solidFill>
                  <a:schemeClr val="tx1"/>
                </a:solidFill>
                <a:latin typeface="+mn-lt"/>
                <a:ea typeface="+mn-ea"/>
                <a:cs typeface="+mn-cs"/>
              </a:rPr>
              <a:t>As of </a:t>
            </a:r>
            <a:r>
              <a:rPr lang="en-CA" sz="1200" b="0" kern="1200" dirty="0">
                <a:solidFill>
                  <a:schemeClr val="tx1"/>
                </a:solidFill>
                <a:latin typeface="+mn-lt"/>
                <a:ea typeface="+mn-ea"/>
                <a:cs typeface="+mn-cs"/>
              </a:rPr>
              <a:t>age 16, a person can start driving if they get their licence. However, they must follow the rules in the </a:t>
            </a:r>
            <a:r>
              <a:rPr lang="en-CA" sz="1200" b="0" i="1" kern="1200" dirty="0">
                <a:solidFill>
                  <a:schemeClr val="tx1"/>
                </a:solidFill>
                <a:latin typeface="+mn-lt"/>
                <a:ea typeface="+mn-ea"/>
                <a:cs typeface="+mn-cs"/>
              </a:rPr>
              <a:t>Highway Safety Code</a:t>
            </a:r>
            <a:r>
              <a:rPr lang="en-CA" sz="1200" kern="1200" dirty="0">
                <a:solidFill>
                  <a:schemeClr val="tx1"/>
                </a:solidFill>
                <a:latin typeface="+mn-lt"/>
                <a:ea typeface="+mn-ea"/>
                <a:cs typeface="+mn-cs"/>
              </a:rPr>
              <a:t>.&lt;</a:t>
            </a:r>
          </a:p>
          <a:p>
            <a:pPr marL="171450" indent="-171450">
              <a:buFont typeface="Arial" panose="020B0604020202020204" pitchFamily="34" charset="0"/>
              <a:buChar char="•"/>
            </a:pPr>
            <a:endParaRPr lang="en-CA" sz="1200" kern="1200" dirty="0">
              <a:solidFill>
                <a:schemeClr val="tx1"/>
              </a:solidFill>
              <a:latin typeface="+mn-lt"/>
              <a:ea typeface="+mn-ea"/>
              <a:cs typeface="Arial"/>
            </a:endParaRPr>
          </a:p>
          <a:p>
            <a:pPr marL="171450" indent="-171450">
              <a:buFont typeface="Arial" panose="020B0604020202020204" pitchFamily="34" charset="0"/>
              <a:buChar char="•"/>
            </a:pPr>
            <a:r>
              <a:rPr lang="en-CA" sz="1200" kern="1200" dirty="0">
                <a:solidFill>
                  <a:schemeClr val="tx1"/>
                </a:solidFill>
                <a:latin typeface="+mn-lt"/>
                <a:ea typeface="+mn-ea"/>
                <a:cs typeface="+mn-cs"/>
              </a:rPr>
              <a:t>Do you know any of the rules to follow when you’re on the road</a:t>
            </a:r>
            <a:r>
              <a:rPr lang="fr-CA" sz="1200" dirty="0">
                <a:latin typeface="+mj-lt"/>
              </a:rPr>
              <a:t>?</a:t>
            </a:r>
            <a:br>
              <a:rPr lang="fr-CA" sz="1200" dirty="0">
                <a:latin typeface="+mj-lt"/>
                <a:cs typeface="+mn-lt"/>
              </a:rPr>
            </a:br>
            <a:endParaRPr lang="fr-CA" sz="1200" dirty="0">
              <a:latin typeface="+mj-lt"/>
            </a:endParaRPr>
          </a:p>
          <a:p>
            <a:pPr marL="628650" lvl="1" indent="-171450">
              <a:buFont typeface="Arial" panose="020B0604020202020204" pitchFamily="34" charset="0"/>
              <a:buChar char="•"/>
            </a:pPr>
            <a:r>
              <a:rPr lang="en-CA" sz="1200" kern="1200" dirty="0">
                <a:solidFill>
                  <a:schemeClr val="tx1"/>
                </a:solidFill>
                <a:latin typeface="+mn-lt"/>
                <a:ea typeface="+mn-ea"/>
                <a:cs typeface="+mn-cs"/>
              </a:rPr>
              <a:t>Speed limits</a:t>
            </a:r>
            <a:endParaRPr lang="en-CA" sz="1200" kern="1200" dirty="0">
              <a:solidFill>
                <a:schemeClr val="tx1"/>
              </a:solidFill>
              <a:latin typeface="+mn-lt"/>
              <a:ea typeface="+mn-ea"/>
              <a:cs typeface="Arial"/>
            </a:endParaRPr>
          </a:p>
          <a:p>
            <a:pPr marL="628650" lvl="1" indent="-171450">
              <a:buFont typeface="Arial" panose="020B0604020202020204" pitchFamily="34" charset="0"/>
              <a:buChar char="•"/>
            </a:pPr>
            <a:r>
              <a:rPr lang="en-CA" sz="1200" kern="1200" dirty="0">
                <a:solidFill>
                  <a:schemeClr val="tx1"/>
                </a:solidFill>
                <a:latin typeface="+mn-lt"/>
                <a:ea typeface="+mn-ea"/>
                <a:cs typeface="+mn-cs"/>
              </a:rPr>
              <a:t>Red lights</a:t>
            </a:r>
            <a:endParaRPr lang="en-CA" sz="1200" kern="1200" dirty="0">
              <a:solidFill>
                <a:schemeClr val="tx1"/>
              </a:solidFill>
              <a:latin typeface="+mn-lt"/>
              <a:ea typeface="+mn-ea"/>
              <a:cs typeface="Arial"/>
            </a:endParaRPr>
          </a:p>
          <a:p>
            <a:pPr marL="628650" lvl="1" indent="-171450">
              <a:buFont typeface="Arial" panose="020B0604020202020204" pitchFamily="34" charset="0"/>
              <a:buChar char="•"/>
            </a:pPr>
            <a:r>
              <a:rPr lang="en-CA" sz="1200" kern="1200" dirty="0">
                <a:solidFill>
                  <a:schemeClr val="tx1"/>
                </a:solidFill>
                <a:latin typeface="+mn-lt"/>
                <a:ea typeface="+mn-ea"/>
                <a:cs typeface="+mn-cs"/>
              </a:rPr>
              <a:t>Mandatory stops</a:t>
            </a:r>
            <a:endParaRPr lang="en-CA" sz="1200" kern="1200" dirty="0">
              <a:solidFill>
                <a:schemeClr val="tx1"/>
              </a:solidFill>
              <a:latin typeface="+mn-lt"/>
              <a:ea typeface="+mn-ea"/>
              <a:cs typeface="Arial"/>
            </a:endParaRPr>
          </a:p>
          <a:p>
            <a:pPr marL="628650" lvl="1" indent="-171450">
              <a:buFont typeface="Arial" panose="020B0604020202020204" pitchFamily="34" charset="0"/>
              <a:buChar char="•"/>
            </a:pPr>
            <a:r>
              <a:rPr lang="en-CA" sz="1200" b="0" kern="1200" dirty="0">
                <a:solidFill>
                  <a:schemeClr val="tx1"/>
                </a:solidFill>
                <a:latin typeface="+mn-lt"/>
                <a:ea typeface="+mn-ea"/>
                <a:cs typeface="+mn-cs"/>
              </a:rPr>
              <a:t>Always wearing a seatbelt</a:t>
            </a:r>
            <a:endParaRPr lang="en-CA" sz="1200" b="0" kern="1200" dirty="0">
              <a:solidFill>
                <a:schemeClr val="tx1"/>
              </a:solidFill>
              <a:latin typeface="+mn-lt"/>
              <a:ea typeface="+mn-ea"/>
              <a:cs typeface="Arial"/>
            </a:endParaRPr>
          </a:p>
          <a:p>
            <a:pPr marL="628650" lvl="1" indent="-171450">
              <a:buFont typeface="Arial" panose="020B0604020202020204" pitchFamily="34" charset="0"/>
              <a:buChar char="•"/>
            </a:pPr>
            <a:r>
              <a:rPr lang="en-CA" sz="1200" b="0" kern="1200" dirty="0">
                <a:solidFill>
                  <a:schemeClr val="tx1"/>
                </a:solidFill>
                <a:latin typeface="+mn-lt"/>
                <a:ea typeface="+mn-ea"/>
                <a:cs typeface="+mn-cs"/>
              </a:rPr>
              <a:t>Not using a cell phone while driving</a:t>
            </a:r>
            <a:endParaRPr lang="en-CA" sz="1200" b="0" kern="1200" dirty="0">
              <a:solidFill>
                <a:schemeClr val="tx1"/>
              </a:solidFill>
              <a:latin typeface="+mn-lt"/>
              <a:ea typeface="+mn-ea"/>
              <a:cs typeface="Arial"/>
            </a:endParaRPr>
          </a:p>
          <a:p>
            <a:pPr marL="628650" lvl="1" indent="-171450">
              <a:buFont typeface="Arial" panose="020B0604020202020204" pitchFamily="34" charset="0"/>
              <a:buChar char="•"/>
            </a:pPr>
            <a:r>
              <a:rPr lang="en-CA" sz="1200" kern="1200" dirty="0">
                <a:solidFill>
                  <a:schemeClr val="tx1"/>
                </a:solidFill>
                <a:latin typeface="+mn-lt"/>
                <a:ea typeface="+mn-ea"/>
                <a:cs typeface="+mn-cs"/>
              </a:rPr>
              <a:t>Etc.</a:t>
            </a:r>
          </a:p>
          <a:p>
            <a:pPr marL="628650" lvl="1" indent="-171450">
              <a:buFont typeface="Arial" panose="020B0604020202020204" pitchFamily="34" charset="0"/>
              <a:buChar char="•"/>
            </a:pPr>
            <a:endParaRPr lang="fr-CA" sz="1200" b="0" dirty="0">
              <a:latin typeface="+mj-lt"/>
            </a:endParaRPr>
          </a:p>
          <a:p>
            <a:pPr marL="171450" indent="-171450">
              <a:buFont typeface="Arial" panose="020B0604020202020204" pitchFamily="34" charset="0"/>
              <a:buChar char="•"/>
            </a:pPr>
            <a:r>
              <a:rPr lang="en-CA" sz="1200" b="0" kern="1200" dirty="0">
                <a:solidFill>
                  <a:schemeClr val="tx1"/>
                </a:solidFill>
                <a:latin typeface="+mn-lt"/>
                <a:ea typeface="+mn-ea"/>
                <a:cs typeface="+mn-cs"/>
              </a:rPr>
              <a:t>Do you know what happens if someone frequently breaks these rules? </a:t>
            </a:r>
            <a:endParaRPr lang="en-CA" sz="1200" b="0" kern="1200" dirty="0">
              <a:solidFill>
                <a:schemeClr val="tx1"/>
              </a:solidFill>
              <a:latin typeface="+mn-lt"/>
              <a:ea typeface="+mn-ea"/>
              <a:cs typeface="Arial"/>
            </a:endParaRPr>
          </a:p>
          <a:p>
            <a:pPr marL="171450" indent="-171450">
              <a:buFont typeface="Arial" panose="020B0604020202020204" pitchFamily="34" charset="0"/>
              <a:buChar char="•"/>
            </a:pPr>
            <a:endParaRPr lang="en-CA" sz="1200" b="0" kern="1200" dirty="0">
              <a:solidFill>
                <a:schemeClr val="tx1"/>
              </a:solidFill>
              <a:latin typeface="+mn-lt"/>
              <a:ea typeface="+mn-ea"/>
              <a:cs typeface="+mn-cs"/>
            </a:endParaRPr>
          </a:p>
          <a:p>
            <a:pPr marL="628650" lvl="1" indent="-171450">
              <a:buFont typeface="Arial" panose="020B0604020202020204" pitchFamily="34" charset="0"/>
              <a:buChar char="•"/>
            </a:pPr>
            <a:r>
              <a:rPr lang="en-CA" sz="1200" b="0" kern="1200" dirty="0">
                <a:solidFill>
                  <a:schemeClr val="tx1"/>
                </a:solidFill>
                <a:latin typeface="+mn-lt"/>
                <a:ea typeface="+mn-ea"/>
                <a:cs typeface="+mn-cs"/>
              </a:rPr>
              <a:t>They could be fined or lose demerit points on their licence.</a:t>
            </a:r>
            <a:endParaRPr lang="en-CA" sz="1200" b="0" kern="1200" dirty="0">
              <a:solidFill>
                <a:schemeClr val="tx1"/>
              </a:solidFill>
              <a:latin typeface="+mn-lt"/>
              <a:ea typeface="+mn-ea"/>
              <a:cs typeface="Arial"/>
            </a:endParaRPr>
          </a:p>
          <a:p>
            <a:pPr marL="628650" lvl="1" indent="-171450">
              <a:buFont typeface="Arial" panose="020B0604020202020204" pitchFamily="34" charset="0"/>
              <a:buChar char="•"/>
            </a:pPr>
            <a:r>
              <a:rPr lang="en-CA" sz="1200" b="0" kern="1200" dirty="0">
                <a:solidFill>
                  <a:schemeClr val="tx1"/>
                </a:solidFill>
                <a:latin typeface="+mn-lt"/>
                <a:ea typeface="+mn-ea"/>
                <a:cs typeface="+mn-cs"/>
              </a:rPr>
              <a:t>They could even lose their licence</a:t>
            </a:r>
            <a:r>
              <a:rPr lang="fr-CA" sz="1200" b="0" dirty="0">
                <a:latin typeface="+mj-lt"/>
              </a:rPr>
              <a:t>!</a:t>
            </a:r>
            <a:endParaRPr lang="fr-CA" sz="1200" b="0" dirty="0">
              <a:latin typeface="+mj-lt"/>
              <a:cs typeface="Arial"/>
            </a:endParaRPr>
          </a:p>
          <a:p>
            <a:pPr marL="171450" indent="-171450">
              <a:buFont typeface="Arial" panose="020B0604020202020204" pitchFamily="34" charset="0"/>
              <a:buChar char="•"/>
            </a:pPr>
            <a:endParaRPr lang="fr-CA" sz="1200" dirty="0">
              <a:latin typeface="+mj-lt"/>
            </a:endParaRPr>
          </a:p>
          <a:p>
            <a:pPr marL="171450" indent="-171450">
              <a:buFont typeface="Arial" panose="020B0604020202020204" pitchFamily="34" charset="0"/>
              <a:buChar char="•"/>
            </a:pPr>
            <a:r>
              <a:rPr lang="en-CA" sz="1200" kern="1200" dirty="0">
                <a:solidFill>
                  <a:schemeClr val="tx1"/>
                </a:solidFill>
                <a:latin typeface="+mn-lt"/>
                <a:ea typeface="+mn-ea"/>
                <a:cs typeface="+mn-cs"/>
              </a:rPr>
              <a:t>But the </a:t>
            </a:r>
            <a:r>
              <a:rPr lang="en-CA" sz="1200" i="1" kern="1200" dirty="0">
                <a:solidFill>
                  <a:schemeClr val="tx1"/>
                </a:solidFill>
                <a:latin typeface="+mn-lt"/>
                <a:ea typeface="+mn-ea"/>
                <a:cs typeface="+mn-cs"/>
              </a:rPr>
              <a:t>Highway Safety Code</a:t>
            </a:r>
            <a:r>
              <a:rPr lang="en-CA" sz="1200" kern="1200" dirty="0">
                <a:solidFill>
                  <a:schemeClr val="tx1"/>
                </a:solidFill>
                <a:latin typeface="+mn-lt"/>
                <a:ea typeface="+mn-ea"/>
                <a:cs typeface="+mn-cs"/>
              </a:rPr>
              <a:t> is not just for drivers! It also has rules for:</a:t>
            </a:r>
            <a:endParaRPr lang="en-CA" sz="1200" kern="1200" dirty="0">
              <a:solidFill>
                <a:schemeClr val="tx1"/>
              </a:solidFill>
              <a:latin typeface="+mn-lt"/>
              <a:ea typeface="+mn-ea"/>
              <a:cs typeface="Arial"/>
            </a:endParaRPr>
          </a:p>
          <a:p>
            <a:pPr marL="171450" indent="-171450">
              <a:buFont typeface="Arial" panose="020B0604020202020204" pitchFamily="34" charset="0"/>
              <a:buChar char="•"/>
            </a:pPr>
            <a:endParaRPr lang="en-CA" sz="1200" b="0" kern="1200" dirty="0">
              <a:solidFill>
                <a:schemeClr val="tx1"/>
              </a:solidFill>
              <a:latin typeface="+mn-lt"/>
              <a:ea typeface="+mn-ea"/>
              <a:cs typeface="+mn-cs"/>
            </a:endParaRPr>
          </a:p>
          <a:p>
            <a:pPr marL="628650" lvl="1" indent="-171450">
              <a:buFont typeface="Arial" panose="020B0604020202020204" pitchFamily="34" charset="0"/>
              <a:buChar char="•"/>
            </a:pPr>
            <a:r>
              <a:rPr lang="en-CA" sz="1200" b="0" kern="1200" dirty="0">
                <a:solidFill>
                  <a:schemeClr val="tx1"/>
                </a:solidFill>
                <a:latin typeface="+mn-lt"/>
                <a:ea typeface="+mn-ea"/>
                <a:cs typeface="+mn-cs"/>
              </a:rPr>
              <a:t>Cyclists, for example: riding in the same direction as car traffic.</a:t>
            </a:r>
            <a:endParaRPr lang="en-CA" sz="1200" b="0" kern="1200" dirty="0">
              <a:solidFill>
                <a:schemeClr val="tx1"/>
              </a:solidFill>
              <a:latin typeface="+mn-lt"/>
              <a:ea typeface="+mn-ea"/>
              <a:cs typeface="Arial"/>
            </a:endParaRPr>
          </a:p>
          <a:p>
            <a:pPr marL="628650" lvl="1" indent="-171450">
              <a:buFont typeface="Arial" panose="020B0604020202020204" pitchFamily="34" charset="0"/>
              <a:buChar char="•"/>
            </a:pPr>
            <a:r>
              <a:rPr lang="en-CA" sz="1200" b="0" kern="1200" dirty="0">
                <a:solidFill>
                  <a:schemeClr val="tx1"/>
                </a:solidFill>
                <a:latin typeface="+mn-lt"/>
                <a:ea typeface="+mn-ea"/>
                <a:cs typeface="+mn-cs"/>
              </a:rPr>
              <a:t>Pedestrians, such as not crossing the street against a red light.</a:t>
            </a:r>
            <a:endParaRPr lang="en-CA" sz="1200" b="0" kern="1200" dirty="0">
              <a:solidFill>
                <a:schemeClr val="tx1"/>
              </a:solidFill>
              <a:latin typeface="+mn-lt"/>
              <a:ea typeface="+mn-ea"/>
              <a:cs typeface="Arial"/>
            </a:endParaRPr>
          </a:p>
          <a:p>
            <a:pPr marL="628650" lvl="1" indent="-171450">
              <a:buFont typeface="Arial" panose="020B0604020202020204" pitchFamily="34" charset="0"/>
              <a:buChar char="•"/>
            </a:pPr>
            <a:r>
              <a:rPr lang="en-CA" sz="1200" b="0" kern="1200" dirty="0">
                <a:solidFill>
                  <a:schemeClr val="tx1"/>
                </a:solidFill>
                <a:latin typeface="+mn-lt"/>
                <a:ea typeface="+mn-ea"/>
                <a:cs typeface="+mn-cs"/>
              </a:rPr>
              <a:t>There are also rules related to car maintenance, changing tires, and registering the car (registering it to be able to drive it legally).</a:t>
            </a:r>
            <a:endParaRPr lang="en-CA" sz="1200" b="0" kern="1200" dirty="0">
              <a:solidFill>
                <a:schemeClr val="tx1"/>
              </a:solidFill>
              <a:latin typeface="+mn-lt"/>
              <a:ea typeface="+mn-ea"/>
              <a:cs typeface="Arial"/>
            </a:endParaRPr>
          </a:p>
          <a:p>
            <a:pPr marL="628650" lvl="1" indent="-171450">
              <a:buFont typeface="Arial" panose="020B0604020202020204" pitchFamily="34" charset="0"/>
              <a:buChar char="•"/>
            </a:pPr>
            <a:r>
              <a:rPr lang="en-CA" sz="1200" b="0" kern="1200" dirty="0">
                <a:solidFill>
                  <a:schemeClr val="tx1"/>
                </a:solidFill>
                <a:latin typeface="+mn-lt"/>
                <a:ea typeface="+mn-ea"/>
                <a:cs typeface="+mn-cs"/>
              </a:rPr>
              <a:t>The Code also explains the steps needed to get a driver’s licence</a:t>
            </a:r>
            <a:r>
              <a:rPr lang="fr-CA" sz="1200" b="0" dirty="0">
                <a:latin typeface="+mj-lt"/>
              </a:rPr>
              <a:t>.</a:t>
            </a:r>
            <a:endParaRPr lang="fr-CA" sz="1200" b="0" dirty="0">
              <a:latin typeface="+mj-lt"/>
              <a:cs typeface="Arial"/>
            </a:endParaRPr>
          </a:p>
          <a:p>
            <a:pPr marL="171450" indent="-171450">
              <a:buFont typeface="Arial" panose="020B0604020202020204" pitchFamily="34" charset="0"/>
              <a:buChar char="•"/>
            </a:pPr>
            <a:endParaRPr lang="fr-CA" sz="1200" b="0" dirty="0">
              <a:latin typeface="+mj-lt"/>
            </a:endParaRPr>
          </a:p>
          <a:p>
            <a:pPr marL="171450" indent="-171450">
              <a:buFont typeface="Arial" panose="020B0604020202020204" pitchFamily="34" charset="0"/>
              <a:buChar char="•"/>
            </a:pPr>
            <a:r>
              <a:rPr lang="en-CA" sz="1200" b="0" kern="1200" dirty="0">
                <a:solidFill>
                  <a:schemeClr val="tx1"/>
                </a:solidFill>
                <a:latin typeface="+mn-lt"/>
                <a:ea typeface="+mn-ea"/>
                <a:cs typeface="+mn-cs"/>
              </a:rPr>
              <a:t>When you start driving at 16, you first receive a “probationary” licence. It’s a special licence for new drivers, which lasts 2 years. During this time, there are special rules to follow. For example</a:t>
            </a:r>
            <a:r>
              <a:rPr lang="fr-CA" sz="1200" b="0" dirty="0">
                <a:latin typeface="+mj-lt"/>
              </a:rPr>
              <a:t>:</a:t>
            </a:r>
            <a:endParaRPr lang="fr-CA" sz="1200" b="0" dirty="0">
              <a:latin typeface="+mj-lt"/>
              <a:cs typeface="Arial"/>
            </a:endParaRPr>
          </a:p>
          <a:p>
            <a:pPr marL="171450" indent="-171450">
              <a:buFont typeface="Arial" panose="020B0604020202020204" pitchFamily="34" charset="0"/>
              <a:buChar char="•"/>
            </a:pPr>
            <a:endParaRPr lang="fr-CA" sz="1200" b="0" dirty="0">
              <a:latin typeface="+mj-lt"/>
            </a:endParaRPr>
          </a:p>
          <a:p>
            <a:pPr marL="628650" lvl="1" indent="-171450">
              <a:buFont typeface="Arial" panose="020B0604020202020204" pitchFamily="34" charset="0"/>
              <a:buChar char="•"/>
            </a:pPr>
            <a:r>
              <a:rPr lang="en-CA" sz="1200" b="0" kern="1200" dirty="0">
                <a:solidFill>
                  <a:schemeClr val="tx1"/>
                </a:solidFill>
                <a:latin typeface="+mn-lt"/>
                <a:ea typeface="+mn-ea"/>
                <a:cs typeface="+mn-cs"/>
              </a:rPr>
              <a:t>For alcohol: Zero tolerance. You don’t have the right to drink at all before driving. As an adult, you have the right to drink a little, up to a certain limit. However, with a probationary licence, you’re allowed zero alcohol</a:t>
            </a:r>
            <a:r>
              <a:rPr lang="fr-CA" sz="1200" b="0" dirty="0">
                <a:latin typeface="+mj-lt"/>
              </a:rPr>
              <a:t>.</a:t>
            </a:r>
          </a:p>
          <a:p>
            <a:pPr marL="628650" lvl="1" indent="-171450">
              <a:buFont typeface="Arial" panose="020B0604020202020204" pitchFamily="34" charset="0"/>
              <a:buChar char="•"/>
            </a:pPr>
            <a:endParaRPr lang="fr-CA" sz="1200" b="0" dirty="0">
              <a:latin typeface="+mj-lt"/>
              <a:cs typeface="Arial"/>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Ask students to add the age (16 years old) in the description of driving in the </a:t>
            </a:r>
            <a:r>
              <a:rPr lang="en-CA" sz="1200" b="1" i="0" kern="1200" dirty="0">
                <a:solidFill>
                  <a:schemeClr val="tx1"/>
                </a:solidFill>
                <a:effectLst/>
                <a:latin typeface="+mn-lt"/>
                <a:ea typeface="Calibri"/>
                <a:cs typeface="Calibri"/>
              </a:rPr>
              <a:t>Student Workbook</a:t>
            </a:r>
            <a:r>
              <a:rPr lang="en-CA" sz="1200" b="0" i="0" kern="1200" dirty="0">
                <a:solidFill>
                  <a:schemeClr val="tx1"/>
                </a:solidFill>
                <a:effectLst/>
                <a:latin typeface="+mn-lt"/>
                <a:ea typeface="Calibri"/>
                <a:cs typeface="Calibri"/>
              </a:rPr>
              <a:t>,</a:t>
            </a:r>
            <a:r>
              <a:rPr lang="en-CA" sz="1200" b="1" i="0" kern="1200" dirty="0">
                <a:solidFill>
                  <a:schemeClr val="tx1"/>
                </a:solidFill>
                <a:effectLst/>
                <a:latin typeface="+mn-lt"/>
                <a:ea typeface="Calibri"/>
                <a:cs typeface="Calibri"/>
              </a:rPr>
              <a:t> </a:t>
            </a:r>
            <a:r>
              <a:rPr lang="en-CA" sz="1200" b="0" dirty="0">
                <a:latin typeface="Arial" panose="020B0604020202020204" pitchFamily="34" charset="0"/>
                <a:cs typeface="Arial" panose="020B0604020202020204" pitchFamily="34" charset="0"/>
              </a:rPr>
              <a:t>p. 11</a:t>
            </a:r>
            <a:r>
              <a:rPr lang="fr-CA" sz="1200" b="0" dirty="0">
                <a:latin typeface="Arial" panose="020B0604020202020204" pitchFamily="34" charset="0"/>
                <a:cs typeface="Arial" panose="020B0604020202020204" pitchFamily="34" charset="0"/>
              </a:rPr>
              <a:t>.</a:t>
            </a:r>
            <a:endParaRPr lang="fr-CA" sz="1200" b="0" dirty="0">
              <a:latin typeface="+mj-lt"/>
              <a:cs typeface="Arial"/>
            </a:endParaRPr>
          </a:p>
          <a:p>
            <a:pPr marL="914400" lvl="1" indent="-457200">
              <a:buFont typeface="Courier New" panose="02070309020205020404" pitchFamily="49" charset="0"/>
              <a:buChar char="o"/>
            </a:pPr>
            <a:endParaRPr lang="en-US" sz="1200" b="0" i="0" dirty="0">
              <a:solidFill>
                <a:srgbClr val="444444"/>
              </a:solidFill>
              <a:effectLst/>
              <a:latin typeface="+mj-lt"/>
              <a:ea typeface="Calibri"/>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de la sécurité routière</a:t>
            </a:r>
            <a:r>
              <a:rPr lang="fr-CA" sz="1000" b="0" i="0" u="none" strike="noStrike" kern="1200" dirty="0">
                <a:solidFill>
                  <a:schemeClr val="tx1"/>
                </a:solidFill>
                <a:effectLst/>
                <a:latin typeface="+mn-lt"/>
                <a:ea typeface="+mn-ea"/>
                <a:cs typeface="+mn-cs"/>
              </a:rPr>
              <a:t>, RLRQ c C-242, art. 67 al. 2 </a:t>
            </a:r>
            <a:r>
              <a:rPr lang="en-US" sz="1000" b="0" i="0" u="none" strike="noStrike" kern="1200" dirty="0">
                <a:solidFill>
                  <a:schemeClr val="tx1"/>
                </a:solidFill>
                <a:effectLst/>
                <a:latin typeface="+mn-lt"/>
                <a:ea typeface="+mn-ea"/>
                <a:cs typeface="+mn-cs"/>
              </a:rPr>
              <a:t>(</a:t>
            </a:r>
            <a:r>
              <a:rPr lang="en-US" sz="1000" b="0" i="0" u="none" strike="noStrike" kern="1200" dirty="0" err="1">
                <a:solidFill>
                  <a:schemeClr val="tx1"/>
                </a:solidFill>
                <a:effectLst/>
                <a:latin typeface="+mn-lt"/>
                <a:ea typeface="+mn-ea"/>
                <a:cs typeface="+mn-cs"/>
              </a:rPr>
              <a:t>conduite</a:t>
            </a:r>
            <a:r>
              <a:rPr lang="en-US" sz="1000" b="0" i="0" u="none" strike="noStrike" kern="1200" dirty="0">
                <a:solidFill>
                  <a:schemeClr val="tx1"/>
                </a:solidFill>
                <a:effectLst/>
                <a:latin typeface="+mn-lt"/>
                <a:ea typeface="+mn-ea"/>
                <a:cs typeface="+mn-cs"/>
              </a:rPr>
              <a:t> automobile – 16 </a:t>
            </a:r>
            <a:r>
              <a:rPr lang="en-US" sz="1000" b="0" i="0" u="none" strike="noStrike" kern="1200" dirty="0" err="1">
                <a:solidFill>
                  <a:schemeClr val="tx1"/>
                </a:solidFill>
                <a:effectLst/>
                <a:latin typeface="+mn-lt"/>
                <a:ea typeface="+mn-ea"/>
                <a:cs typeface="+mn-cs"/>
              </a:rPr>
              <a:t>ans</a:t>
            </a:r>
            <a:r>
              <a:rPr lang="en-US" sz="1000" b="0" i="0" u="none" strike="noStrike" kern="1200" dirty="0">
                <a:solidFill>
                  <a:schemeClr val="tx1"/>
                </a:solidFill>
                <a:effectLst/>
                <a:latin typeface="+mn-lt"/>
                <a:ea typeface="+mn-ea"/>
                <a:cs typeface="+mn-cs"/>
              </a:rPr>
              <a:t>).</a:t>
            </a:r>
            <a:endParaRPr lang="en-US" sz="10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de la sécurité routière</a:t>
            </a:r>
            <a:r>
              <a:rPr lang="fr-CA" sz="1000" b="0" i="0" u="none" strike="noStrike" kern="1200" dirty="0">
                <a:solidFill>
                  <a:schemeClr val="tx1"/>
                </a:solidFill>
                <a:effectLst/>
                <a:latin typeface="+mn-lt"/>
                <a:ea typeface="+mn-ea"/>
                <a:cs typeface="+mn-cs"/>
              </a:rPr>
              <a:t>, RLRQ c C-242, art. 1 al. 1 (le </a:t>
            </a:r>
            <a:r>
              <a:rPr lang="fr-CA" sz="1000" b="0" i="1" u="none" strike="noStrike" kern="1200" dirty="0">
                <a:solidFill>
                  <a:schemeClr val="tx1"/>
                </a:solidFill>
                <a:effectLst/>
                <a:latin typeface="+mn-lt"/>
                <a:ea typeface="+mn-ea"/>
                <a:cs typeface="+mn-cs"/>
              </a:rPr>
              <a:t>Code de la sécurité routière </a:t>
            </a:r>
            <a:r>
              <a:rPr lang="fr-CA" sz="1000" b="0" i="0" u="none" strike="noStrike" kern="1200" dirty="0">
                <a:solidFill>
                  <a:schemeClr val="tx1"/>
                </a:solidFill>
                <a:effectLst/>
                <a:latin typeface="+mn-lt"/>
                <a:ea typeface="+mn-ea"/>
                <a:cs typeface="+mn-cs"/>
              </a:rPr>
              <a:t>s’applique aussi aux cyclistes et aux piétons).</a:t>
            </a:r>
            <a:endParaRPr lang="en-US" sz="10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de la sécurité routière</a:t>
            </a:r>
            <a:r>
              <a:rPr lang="fr-CA" sz="1000" b="0" i="0" u="none" strike="noStrike" kern="1200" dirty="0">
                <a:solidFill>
                  <a:schemeClr val="tx1"/>
                </a:solidFill>
                <a:effectLst/>
                <a:latin typeface="+mn-lt"/>
                <a:ea typeface="+mn-ea"/>
                <a:cs typeface="+mn-cs"/>
              </a:rPr>
              <a:t>, RLRQ c C-242, arts 6-60 (immatriculation).</a:t>
            </a:r>
            <a:endParaRPr lang="en-US" sz="10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de la sécurité routière</a:t>
            </a:r>
            <a:r>
              <a:rPr lang="fr-CA" sz="1000" b="0" i="0" u="none" strike="noStrike" kern="1200" dirty="0">
                <a:solidFill>
                  <a:schemeClr val="tx1"/>
                </a:solidFill>
                <a:effectLst/>
                <a:latin typeface="+mn-lt"/>
                <a:ea typeface="+mn-ea"/>
                <a:cs typeface="+mn-cs"/>
              </a:rPr>
              <a:t>, RLRQ c C-242, arts 270 (pneus doivent respecter normes établies par règlement)</a:t>
            </a:r>
            <a:r>
              <a:rPr lang="en-US" sz="1000" b="0" i="0" u="none" strike="noStrike" kern="1200" dirty="0">
                <a:solidFill>
                  <a:schemeClr val="tx1"/>
                </a:solidFill>
                <a:effectLst/>
                <a:latin typeface="+mn-lt"/>
                <a:ea typeface="+mn-ea"/>
                <a:cs typeface="+mn-cs"/>
              </a:rPr>
              <a:t>​</a:t>
            </a:r>
            <a:r>
              <a:rPr lang="en-US" sz="10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de la sécurité routière</a:t>
            </a:r>
            <a:r>
              <a:rPr lang="fr-CA" sz="1000" b="0" i="0" u="none" strike="noStrike" kern="1200" dirty="0">
                <a:solidFill>
                  <a:schemeClr val="tx1"/>
                </a:solidFill>
                <a:effectLst/>
                <a:latin typeface="+mn-lt"/>
                <a:ea typeface="+mn-ea"/>
                <a:cs typeface="+mn-cs"/>
              </a:rPr>
              <a:t>, RLRQ c C-242, arts 65-83.1 (conditions pour obtenir son permis).</a:t>
            </a:r>
            <a:endParaRPr lang="en-US" sz="1000" b="0" i="0" kern="1200" dirty="0">
              <a:solidFill>
                <a:schemeClr val="tx1"/>
              </a:solidFill>
              <a:effectLst/>
              <a:latin typeface="+mn-lt"/>
              <a:ea typeface="+mn-ea"/>
              <a:cs typeface="+mn-cs"/>
            </a:endParaRPr>
          </a:p>
          <a:p>
            <a:pPr marL="457200" lvl="1" indent="0">
              <a:buFont typeface="Courier New" panose="02070309020205020404" pitchFamily="49" charset="0"/>
              <a:buNone/>
            </a:pPr>
            <a:endParaRPr lang="en-US" sz="1200" b="0" i="0" dirty="0">
              <a:solidFill>
                <a:srgbClr val="444444"/>
              </a:solidFill>
              <a:effectLst/>
              <a:latin typeface="+mj-lt"/>
              <a:ea typeface="Calibri"/>
              <a:cs typeface="Arial"/>
            </a:endParaRPr>
          </a:p>
        </p:txBody>
      </p:sp>
    </p:spTree>
    <p:extLst>
      <p:ext uri="{BB962C8B-B14F-4D97-AF65-F5344CB8AC3E}">
        <p14:creationId xmlns:p14="http://schemas.microsoft.com/office/powerpoint/2010/main" val="7448134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latin typeface="+mj-lt"/>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panose="020B0604020202020204" pitchFamily="34" charset="0"/>
              </a:rPr>
              <a:t>As a class, read the information on age of majority and the following explanations:</a:t>
            </a:r>
            <a:endParaRPr lang="en-CA" sz="1200" b="1" i="0" kern="1200" dirty="0">
              <a:solidFill>
                <a:srgbClr val="000000"/>
              </a:solidFill>
              <a:effectLst/>
              <a:latin typeface="+mn-lt"/>
              <a:ea typeface="Calibri"/>
              <a:cs typeface="Calibri"/>
            </a:endParaRPr>
          </a:p>
          <a:p>
            <a:pPr marL="457200" indent="-457200">
              <a:buFont typeface="Arial" panose="020B0604020202020204" pitchFamily="34" charset="0"/>
              <a:buChar char="•"/>
            </a:pPr>
            <a:r>
              <a:rPr lang="en-CA" sz="1200" b="0" kern="1200" dirty="0">
                <a:solidFill>
                  <a:schemeClr val="tx1"/>
                </a:solidFill>
                <a:latin typeface="+mn-lt"/>
                <a:ea typeface="+mn-ea"/>
                <a:cs typeface="+mn-cs"/>
              </a:rPr>
              <a:t>When someone turns 18, they become an adult under the law. This means they can do a lot of things that younger people can’t.</a:t>
            </a:r>
            <a:endParaRPr lang="en-CA" sz="1200" b="0" kern="1200" dirty="0">
              <a:solidFill>
                <a:schemeClr val="tx1"/>
              </a:solidFill>
              <a:latin typeface="+mn-lt"/>
              <a:ea typeface="+mn-ea"/>
              <a:cs typeface="Arial"/>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kern="1200" dirty="0">
                <a:solidFill>
                  <a:schemeClr val="tx1"/>
                </a:solidFill>
                <a:latin typeface="+mn-lt"/>
                <a:ea typeface="+mn-ea"/>
                <a:cs typeface="+mn-cs"/>
              </a:rPr>
              <a:t>Here are a few examples of things an 18-year-old can do that a 17-year-old can’t</a:t>
            </a:r>
            <a:r>
              <a:rPr lang="fr-CA" sz="1200" b="0" dirty="0">
                <a:latin typeface="+mj-lt"/>
              </a:rPr>
              <a:t>:</a:t>
            </a:r>
          </a:p>
          <a:p>
            <a:pPr marL="914400" lvl="1" indent="-457200">
              <a:buFont typeface="Courier New" panose="02070309020205020404" pitchFamily="49" charset="0"/>
              <a:buChar char="o"/>
            </a:pPr>
            <a:r>
              <a:rPr lang="en-CA" sz="1200" b="0" kern="1200" dirty="0">
                <a:solidFill>
                  <a:schemeClr val="tx1"/>
                </a:solidFill>
                <a:latin typeface="+mn-lt"/>
                <a:ea typeface="+mn-ea"/>
                <a:cs typeface="+mn-cs"/>
              </a:rPr>
              <a:t>Buy alcohol, cigarettes and lottery tickets.</a:t>
            </a:r>
            <a:endParaRPr lang="en-CA" sz="1200" b="0" kern="1200" dirty="0">
              <a:solidFill>
                <a:schemeClr val="tx1"/>
              </a:solidFill>
              <a:latin typeface="+mn-lt"/>
              <a:ea typeface="+mn-ea"/>
              <a:cs typeface="Arial"/>
            </a:endParaRPr>
          </a:p>
          <a:p>
            <a:pPr marL="914400" lvl="1" indent="-457200">
              <a:buFont typeface="Courier New" panose="02070309020205020404" pitchFamily="49" charset="0"/>
              <a:buChar char="o"/>
            </a:pPr>
            <a:r>
              <a:rPr lang="en-CA" sz="1200" b="0" kern="1200" dirty="0">
                <a:solidFill>
                  <a:schemeClr val="tx1"/>
                </a:solidFill>
                <a:latin typeface="+mn-lt"/>
                <a:ea typeface="+mn-ea"/>
                <a:cs typeface="+mn-cs"/>
              </a:rPr>
              <a:t>Manage their money on their own, without asking their parents or someone else.</a:t>
            </a:r>
            <a:endParaRPr lang="en-CA" sz="1200" b="0" kern="1200" dirty="0">
              <a:solidFill>
                <a:schemeClr val="tx1"/>
              </a:solidFill>
              <a:latin typeface="+mn-lt"/>
              <a:ea typeface="+mn-ea"/>
              <a:cs typeface="Arial"/>
            </a:endParaRPr>
          </a:p>
          <a:p>
            <a:pPr marL="914400" lvl="1" indent="-457200">
              <a:buFont typeface="Courier New" panose="02070309020205020404" pitchFamily="49" charset="0"/>
              <a:buChar char="o"/>
            </a:pPr>
            <a:r>
              <a:rPr lang="en-CA" sz="1200" b="0" kern="1200" dirty="0">
                <a:solidFill>
                  <a:schemeClr val="tx1"/>
                </a:solidFill>
                <a:latin typeface="+mn-lt"/>
                <a:ea typeface="+mn-ea"/>
                <a:cs typeface="+mn-cs"/>
              </a:rPr>
              <a:t>Vote in elections and even run as a candidate if they want to. </a:t>
            </a:r>
            <a:endParaRPr lang="fr-CA" sz="1200" b="0" dirty="0">
              <a:latin typeface="+mj-lt"/>
            </a:endParaRPr>
          </a:p>
          <a:p>
            <a:pPr marL="914400" lvl="1" indent="-457200">
              <a:buFont typeface="Courier New" panose="02070309020205020404" pitchFamily="49" charset="0"/>
              <a:buChar char="o"/>
            </a:pPr>
            <a:endParaRPr lang="en-US" sz="1200" b="1" i="0" dirty="0">
              <a:solidFill>
                <a:srgbClr val="000000"/>
              </a:solidFill>
              <a:effectLst/>
              <a:latin typeface="+mj-lt"/>
              <a:ea typeface="Calibri"/>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153 (âge de la majorité), 208 et suivants (administration des biens du mineur).</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Loi sur les infractions en matière de boissons alcooliques</a:t>
            </a:r>
            <a:r>
              <a:rPr lang="fr-FR" sz="1000" b="0" i="0" kern="1200" dirty="0">
                <a:solidFill>
                  <a:schemeClr val="tx1"/>
                </a:solidFill>
                <a:effectLst/>
                <a:latin typeface="+mn-lt"/>
                <a:ea typeface="+mn-ea"/>
                <a:cs typeface="+mn-cs"/>
              </a:rPr>
              <a:t>, RLRQ c I-8.1, art 109 (3) c).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Loi électorale</a:t>
            </a:r>
            <a:r>
              <a:rPr lang="fr-FR" sz="1000" b="0" i="0" kern="1200" dirty="0">
                <a:solidFill>
                  <a:schemeClr val="tx1"/>
                </a:solidFill>
                <a:effectLst/>
                <a:latin typeface="+mn-lt"/>
                <a:ea typeface="+mn-ea"/>
                <a:cs typeface="+mn-cs"/>
              </a:rPr>
              <a:t>, RLRQ c E-3.3, art 1.</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fr-FR" sz="1200" b="0" i="0" kern="1200" dirty="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fr-FR" sz="1200" b="0" i="0" kern="1200" dirty="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fr-CA" sz="10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47905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With the students, complete this summary of freedoms in the </a:t>
            </a:r>
            <a:r>
              <a:rPr lang="en-CA" sz="1200" b="1" dirty="0">
                <a:latin typeface="Arial" panose="020B0604020202020204" pitchFamily="34" charset="0"/>
                <a:cs typeface="Arial" panose="020B0604020202020204" pitchFamily="34" charset="0"/>
              </a:rPr>
              <a:t>Student Workbook</a:t>
            </a:r>
            <a:r>
              <a:rPr lang="en-CA" sz="1200" b="0" dirty="0">
                <a:latin typeface="Arial" panose="020B0604020202020204" pitchFamily="34" charset="0"/>
                <a:cs typeface="Arial" panose="020B0604020202020204" pitchFamily="34" charset="0"/>
              </a:rPr>
              <a:t>,</a:t>
            </a:r>
            <a:r>
              <a:rPr lang="en-CA" sz="1200" b="1" dirty="0">
                <a:latin typeface="Arial" panose="020B0604020202020204" pitchFamily="34" charset="0"/>
                <a:cs typeface="Arial" panose="020B0604020202020204" pitchFamily="34" charset="0"/>
              </a:rPr>
              <a:t> </a:t>
            </a:r>
            <a:r>
              <a:rPr lang="en-CA" sz="1200" b="0" dirty="0">
                <a:latin typeface="Arial" panose="020B0604020202020204" pitchFamily="34" charset="0"/>
                <a:cs typeface="Arial" panose="020B0604020202020204" pitchFamily="34" charset="0"/>
              </a:rPr>
              <a:t>p. 11</a:t>
            </a:r>
            <a:r>
              <a:rPr lang="fr-CA" sz="1200" b="0" dirty="0">
                <a:latin typeface="Arial" panose="020B0604020202020204" pitchFamily="34" charset="0"/>
                <a:cs typeface="Arial" panose="020B0604020202020204" pitchFamily="34" charset="0"/>
              </a:rPr>
              <a:t>.</a:t>
            </a:r>
          </a:p>
          <a:p>
            <a:endParaRPr lang="fr-CA" sz="1000" dirty="0"/>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153 (âge de la majorité).</a:t>
            </a:r>
            <a:endParaRPr lang="fr-CA" dirty="0"/>
          </a:p>
        </p:txBody>
      </p:sp>
    </p:spTree>
    <p:extLst>
      <p:ext uri="{BB962C8B-B14F-4D97-AF65-F5344CB8AC3E}">
        <p14:creationId xmlns:p14="http://schemas.microsoft.com/office/powerpoint/2010/main" val="10483962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499D-CB05-2862-4615-12C8BFB8F3F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630329E-66E6-59A8-D0F4-26CDCDA4C03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94F3619-99A7-8C71-8CBF-A4FCFF57FFDE}"/>
              </a:ext>
            </a:extLst>
          </p:cNvPr>
          <p:cNvSpPr>
            <a:spLocks noGrp="1"/>
          </p:cNvSpPr>
          <p:nvPr>
            <p:ph type="body" idx="1"/>
          </p:nvPr>
        </p:nvSpPr>
        <p:spPr/>
        <p:txBody>
          <a:bodyPr/>
          <a:lstStyle/>
          <a:p>
            <a:endParaRPr lang="fr-CA"/>
          </a:p>
        </p:txBody>
      </p:sp>
    </p:spTree>
    <p:extLst>
      <p:ext uri="{BB962C8B-B14F-4D97-AF65-F5344CB8AC3E}">
        <p14:creationId xmlns:p14="http://schemas.microsoft.com/office/powerpoint/2010/main" val="32466897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8C8FA-8DA8-6A72-CD2B-A226A9AB9ED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8572CE9-C089-32D1-5487-31424114EF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3F920A-FBA0-FD30-4C9C-519E2E7E447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panose="020B0604020202020204" pitchFamily="34" charset="0"/>
              </a:rPr>
              <a:t>As a class, read the information on the </a:t>
            </a:r>
            <a:r>
              <a:rPr lang="en-CA" sz="1200" b="0" i="1" kern="1200" dirty="0">
                <a:solidFill>
                  <a:schemeClr val="tx1"/>
                </a:solidFill>
                <a:latin typeface="+mn-lt"/>
                <a:ea typeface="+mn-ea"/>
                <a:cs typeface="Arial" panose="020B0604020202020204" pitchFamily="34" charset="0"/>
              </a:rPr>
              <a:t>Convention on the Rights of the Child.</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panose="020B0604020202020204" pitchFamily="34" charset="0"/>
              </a:rPr>
              <a:t>Ask the students if they know any of the rights in this document.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panose="020B0604020202020204" pitchFamily="34" charset="0"/>
              </a:rPr>
              <a:t>If possible, consult the more detailed version of the Convention using the link on the slide.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panose="020B0604020202020204" pitchFamily="34" charset="0"/>
              </a:rPr>
              <a:t>Complete the summary in the </a:t>
            </a:r>
            <a:r>
              <a:rPr lang="en-CA" sz="1200" b="1" i="0" kern="1200" dirty="0">
                <a:solidFill>
                  <a:schemeClr val="tx1"/>
                </a:solidFill>
                <a:effectLst/>
                <a:latin typeface="+mn-lt"/>
                <a:ea typeface="Calibri"/>
                <a:cs typeface="Calibri"/>
              </a:rPr>
              <a:t>Student Workbook</a:t>
            </a:r>
            <a:r>
              <a:rPr lang="en-CA" sz="1200" b="0" i="0" kern="1200" dirty="0">
                <a:solidFill>
                  <a:schemeClr val="tx1"/>
                </a:solidFill>
                <a:effectLst/>
                <a:latin typeface="+mn-lt"/>
                <a:ea typeface="Calibri"/>
                <a:cs typeface="Calibri"/>
              </a:rPr>
              <a:t>,</a:t>
            </a:r>
            <a:r>
              <a:rPr lang="en-CA" sz="1200" b="1" i="0" kern="1200" dirty="0">
                <a:solidFill>
                  <a:schemeClr val="tx1"/>
                </a:solidFill>
                <a:effectLst/>
                <a:latin typeface="+mn-lt"/>
                <a:ea typeface="Calibri"/>
                <a:cs typeface="Calibri"/>
              </a:rPr>
              <a:t> </a:t>
            </a:r>
            <a:r>
              <a:rPr lang="en-CA" sz="1200" b="0" kern="1200" dirty="0">
                <a:solidFill>
                  <a:schemeClr val="tx1"/>
                </a:solidFill>
                <a:latin typeface="+mn-lt"/>
                <a:ea typeface="+mn-ea"/>
                <a:cs typeface="Arial" panose="020B0604020202020204" pitchFamily="34" charset="0"/>
              </a:rPr>
              <a:t>p. 11 by reading the following explanations</a:t>
            </a:r>
            <a:r>
              <a:rPr lang="fr-CA" sz="1200" b="0" kern="1200" dirty="0">
                <a:solidFill>
                  <a:schemeClr val="tx1"/>
                </a:solidFill>
                <a:latin typeface="+mn-lt"/>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CA" sz="1200" b="0"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kern="1200" dirty="0">
                <a:solidFill>
                  <a:schemeClr val="tx1"/>
                </a:solidFill>
                <a:latin typeface="+mn-lt"/>
                <a:ea typeface="+mn-ea"/>
                <a:cs typeface="+mn-cs"/>
              </a:rPr>
              <a:t>Almost every country in the world, including Canada, has signed the Convention. One of the countries that has not signed it is the United States, because it still has laws that allow it to give a very severe sentence to young people who have committed a crime, such as life in prison, which is prohibited by the Convention.</a:t>
            </a:r>
            <a:endParaRPr lang="en-CA" sz="1200" b="0" kern="1200" dirty="0">
              <a:solidFill>
                <a:schemeClr val="tx1"/>
              </a:solidFill>
              <a:latin typeface="+mn-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kern="1200" dirty="0">
                <a:solidFill>
                  <a:schemeClr val="tx1"/>
                </a:solidFill>
                <a:latin typeface="+mn-lt"/>
                <a:ea typeface="+mn-ea"/>
                <a:cs typeface="+mn-cs"/>
              </a:rPr>
              <a:t>It’s not a law like the ones in court, but rather what’s referred to as a “declaration of principles.”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kern="1200" dirty="0">
                <a:solidFill>
                  <a:schemeClr val="tx1"/>
                </a:solidFill>
                <a:latin typeface="+mn-lt"/>
                <a:ea typeface="+mn-ea"/>
                <a:cs typeface="+mn-cs"/>
              </a:rPr>
              <a:t>It’s like a promise that countries make to protect children and respect their rights. More specifically, the countries promise to act in the best interest of children</a:t>
            </a:r>
            <a:r>
              <a:rPr lang="fr-FR" sz="1200" b="0" kern="1200" dirty="0">
                <a:solidFill>
                  <a:schemeClr val="tx1"/>
                </a:solidFill>
                <a:latin typeface="+mj-lt"/>
                <a:ea typeface="+mn-ea"/>
                <a:cs typeface="+mn-cs"/>
              </a:rPr>
              <a:t>.</a:t>
            </a:r>
            <a:endParaRPr lang="fr-CA" sz="1200" b="0" kern="1200" dirty="0">
              <a:solidFill>
                <a:schemeClr val="tx1"/>
              </a:solidFill>
              <a:latin typeface="+mj-lt"/>
              <a:ea typeface="+mn-ea"/>
              <a:cs typeface="+mn-cs"/>
            </a:endParaRPr>
          </a:p>
          <a:p>
            <a:pPr marL="742950" lvl="1" indent="-285750">
              <a:buFont typeface="Arial" panose="020B0604020202020204" pitchFamily="34" charset="0"/>
              <a:buChar char="•"/>
            </a:pPr>
            <a:r>
              <a:rPr lang="en-CA" sz="1200" b="0" kern="1200" dirty="0">
                <a:solidFill>
                  <a:schemeClr val="tx1"/>
                </a:solidFill>
                <a:latin typeface="+mn-lt"/>
                <a:ea typeface="+mn-ea"/>
                <a:cs typeface="+mn-cs"/>
              </a:rPr>
              <a:t>This means that when adults or judges make a decision regarding you, they must choose what’s best for you, not what best suits the adults around you.</a:t>
            </a:r>
            <a:endParaRPr lang="en-CA" sz="1200" b="0" kern="1200" dirty="0">
              <a:solidFill>
                <a:schemeClr val="tx1"/>
              </a:solidFill>
              <a:latin typeface="+mn-lt"/>
              <a:ea typeface="+mn-ea"/>
              <a:cs typeface="Arial"/>
            </a:endParaRPr>
          </a:p>
          <a:p>
            <a:pPr marL="742950" lvl="1" indent="-285750">
              <a:buFont typeface="Arial" panose="020B0604020202020204" pitchFamily="34" charset="0"/>
              <a:buChar char="•"/>
            </a:pPr>
            <a:r>
              <a:rPr lang="en-CA" sz="1200" b="0" kern="1200" dirty="0">
                <a:solidFill>
                  <a:schemeClr val="tx1"/>
                </a:solidFill>
                <a:latin typeface="+mn-lt"/>
                <a:ea typeface="+mn-ea"/>
                <a:cs typeface="+mn-cs"/>
              </a:rPr>
              <a:t>For example, if it must be decided which parent you’ll live with, the first concern is what’s best for you. Or, if an important decision involves you, what you have to say about the situation must be taken into consideration</a:t>
            </a:r>
            <a:r>
              <a:rPr lang="fr-CA" sz="1200" b="0" dirty="0">
                <a:latin typeface="+mj-lt"/>
              </a:rPr>
              <a:t>.</a:t>
            </a:r>
            <a:endParaRPr lang="fr-CA" sz="1200" b="0" dirty="0">
              <a:latin typeface="+mj-lt"/>
              <a:cs typeface="Arial"/>
            </a:endParaRPr>
          </a:p>
          <a:p>
            <a:pPr marL="285750" lvl="0" indent="-285750">
              <a:buFont typeface="Arial" panose="020B0604020202020204" pitchFamily="34" charset="0"/>
              <a:buChar char="•"/>
            </a:pPr>
            <a:r>
              <a:rPr lang="en-CA" sz="1200" kern="1200" dirty="0">
                <a:solidFill>
                  <a:schemeClr val="tx1"/>
                </a:solidFill>
                <a:latin typeface="+mn-lt"/>
                <a:ea typeface="+mn-ea"/>
                <a:cs typeface="+mn-cs"/>
              </a:rPr>
              <a:t>Each year, on November 20, we celebrate the International Day of the Rights of the Child to remember this promise countries have made</a:t>
            </a:r>
            <a:r>
              <a:rPr lang="fr-CA" sz="1200" b="0" dirty="0">
                <a:latin typeface="+mj-lt"/>
              </a:rPr>
              <a:t>.</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CA" sz="1200" b="0" dirty="0">
              <a:latin typeface="+mj-lt"/>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civil du Québec</a:t>
            </a:r>
            <a:r>
              <a:rPr lang="fr-CA" sz="1000" b="0" i="0" kern="1200" dirty="0">
                <a:solidFill>
                  <a:schemeClr val="tx1"/>
                </a:solidFill>
                <a:effectLst/>
                <a:latin typeface="+mn-lt"/>
                <a:ea typeface="+mn-ea"/>
                <a:cs typeface="+mn-cs"/>
              </a:rPr>
              <a:t>, RLRQ c CCQ-1991, art 33.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0" kern="1200" dirty="0">
                <a:solidFill>
                  <a:schemeClr val="tx1"/>
                </a:solidFill>
                <a:effectLst/>
                <a:latin typeface="+mn-lt"/>
                <a:ea typeface="+mn-ea"/>
                <a:cs typeface="+mn-cs"/>
              </a:rPr>
              <a:t>Nations Unies, </a:t>
            </a:r>
            <a:r>
              <a:rPr lang="fr-CA" sz="1000" b="0" i="1" kern="1200" dirty="0">
                <a:solidFill>
                  <a:schemeClr val="tx1"/>
                </a:solidFill>
                <a:effectLst/>
                <a:latin typeface="+mn-lt"/>
                <a:ea typeface="+mn-ea"/>
                <a:cs typeface="+mn-cs"/>
              </a:rPr>
              <a:t>Convention relative aux droits de l’enfant</a:t>
            </a:r>
            <a:r>
              <a:rPr lang="fr-CA" sz="1000" b="0" i="0" kern="1200" dirty="0">
                <a:solidFill>
                  <a:schemeClr val="tx1"/>
                </a:solidFill>
                <a:effectLst/>
                <a:latin typeface="+mn-lt"/>
                <a:ea typeface="+mn-ea"/>
                <a:cs typeface="+mn-cs"/>
              </a:rPr>
              <a:t>.</a:t>
            </a:r>
            <a:endParaRPr lang="fr-CA" sz="1000" b="0" dirty="0">
              <a:latin typeface="+mj-lt"/>
              <a:cs typeface="Arial" panose="020B0604020202020204" pitchFamily="34" charset="0"/>
            </a:endParaRPr>
          </a:p>
        </p:txBody>
      </p:sp>
    </p:spTree>
    <p:extLst>
      <p:ext uri="{BB962C8B-B14F-4D97-AF65-F5344CB8AC3E}">
        <p14:creationId xmlns:p14="http://schemas.microsoft.com/office/powerpoint/2010/main" val="11455780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panose="020B0604020202020204" pitchFamily="34" charset="0"/>
              </a:rPr>
              <a:t>As a class, read the information on the DYP.</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panose="020B0604020202020204" pitchFamily="34" charset="0"/>
              </a:rPr>
              <a:t>Ask the students if they know examples of situations where the DYP should be called.</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panose="020B0604020202020204" pitchFamily="34" charset="0"/>
              </a:rPr>
              <a:t>Complete the summary in the </a:t>
            </a:r>
            <a:r>
              <a:rPr lang="en-CA" sz="1200" b="1" i="0" kern="1200" dirty="0">
                <a:solidFill>
                  <a:schemeClr val="tx1"/>
                </a:solidFill>
                <a:effectLst/>
                <a:latin typeface="+mn-lt"/>
                <a:ea typeface="Calibri"/>
                <a:cs typeface="Calibri"/>
              </a:rPr>
              <a:t>Student Workbook</a:t>
            </a:r>
            <a:r>
              <a:rPr lang="en-CA" sz="1200" b="0" i="0" kern="1200" dirty="0">
                <a:solidFill>
                  <a:schemeClr val="tx1"/>
                </a:solidFill>
                <a:effectLst/>
                <a:latin typeface="+mn-lt"/>
                <a:ea typeface="Calibri"/>
                <a:cs typeface="Calibri"/>
              </a:rPr>
              <a:t>, </a:t>
            </a:r>
            <a:r>
              <a:rPr lang="en-CA" sz="1200" b="0" kern="1200" dirty="0">
                <a:solidFill>
                  <a:schemeClr val="tx1"/>
                </a:solidFill>
                <a:latin typeface="+mn-lt"/>
                <a:ea typeface="+mn-ea"/>
                <a:cs typeface="Arial" panose="020B0604020202020204" pitchFamily="34" charset="0"/>
              </a:rPr>
              <a:t>p. 14 by reading the following explanations</a:t>
            </a:r>
            <a:r>
              <a:rPr lang="fr-CA" sz="1200" b="0" kern="1200" dirty="0">
                <a:solidFill>
                  <a:schemeClr val="tx1"/>
                </a:solidFill>
                <a:latin typeface="+mn-lt"/>
                <a:ea typeface="+mn-ea"/>
                <a:cs typeface="Arial" panose="020B0604020202020204" pitchFamily="34" charset="0"/>
              </a:rPr>
              <a:t>:</a:t>
            </a:r>
          </a:p>
          <a:p>
            <a:pPr algn="l" rtl="0" fontAlgn="base"/>
            <a:r>
              <a:rPr lang="fr-FR" sz="1200" b="0" i="0" noProof="0" dirty="0">
                <a:solidFill>
                  <a:srgbClr val="444444"/>
                </a:solidFill>
                <a:effectLst/>
                <a:latin typeface="+mj-lt"/>
                <a:ea typeface="Calibri"/>
                <a:cs typeface="Arial"/>
              </a:rPr>
              <a:t>​</a:t>
            </a:r>
          </a:p>
          <a:p>
            <a:pPr marL="171450" indent="-171450">
              <a:buFont typeface="Arial" panose="020B0604020202020204" pitchFamily="34" charset="0"/>
              <a:buChar char="•"/>
            </a:pPr>
            <a:r>
              <a:rPr lang="en-CA" sz="1200" b="0" kern="1200" dirty="0">
                <a:solidFill>
                  <a:schemeClr val="tx1"/>
                </a:solidFill>
                <a:latin typeface="+mn-lt"/>
                <a:ea typeface="+mn-ea"/>
                <a:cs typeface="+mn-cs"/>
              </a:rPr>
              <a:t>The </a:t>
            </a:r>
            <a:r>
              <a:rPr lang="en-CA" sz="1200" b="0" i="1" kern="1200" dirty="0">
                <a:solidFill>
                  <a:schemeClr val="tx1"/>
                </a:solidFill>
                <a:latin typeface="+mn-lt"/>
                <a:ea typeface="+mn-ea"/>
                <a:cs typeface="+mn-cs"/>
              </a:rPr>
              <a:t>Youth Protection Act </a:t>
            </a:r>
            <a:r>
              <a:rPr lang="en-CA" sz="1200" b="0" kern="1200" dirty="0">
                <a:solidFill>
                  <a:schemeClr val="tx1"/>
                </a:solidFill>
                <a:latin typeface="+mn-lt"/>
                <a:ea typeface="+mn-ea"/>
                <a:cs typeface="+mn-cs"/>
              </a:rPr>
              <a:t>applies to youth under 18 years of age. </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The Director of Youth Protection (DYP) is the organization that gets involved when a child’s safety or development is in danger. The </a:t>
            </a:r>
            <a:r>
              <a:rPr lang="en-CA" sz="1200" i="1" kern="1200" dirty="0">
                <a:solidFill>
                  <a:schemeClr val="tx1"/>
                </a:solidFill>
                <a:effectLst/>
                <a:latin typeface="+mn-lt"/>
                <a:ea typeface="+mn-ea"/>
                <a:cs typeface="+mn-cs"/>
              </a:rPr>
              <a:t>Youth Protection Act </a:t>
            </a:r>
            <a:r>
              <a:rPr lang="en-CA" sz="1200" i="0" kern="1200" dirty="0">
                <a:solidFill>
                  <a:schemeClr val="tx1"/>
                </a:solidFill>
                <a:effectLst/>
                <a:latin typeface="+mn-lt"/>
                <a:ea typeface="+mn-ea"/>
                <a:cs typeface="+mn-cs"/>
              </a:rPr>
              <a:t>gives the DYP this power. </a:t>
            </a:r>
            <a:r>
              <a:rPr lang="en-CA" sz="1200" kern="1200" dirty="0">
                <a:solidFill>
                  <a:schemeClr val="tx1"/>
                </a:solidFill>
                <a:effectLst/>
                <a:latin typeface="+mn-lt"/>
                <a:ea typeface="+mn-ea"/>
                <a:cs typeface="+mn-cs"/>
              </a:rPr>
              <a:t>Anyone can report a problematic situation involving a child to the Director of Youth Protection.</a:t>
            </a:r>
            <a:r>
              <a:rPr lang="en-CA" sz="1200" b="0" kern="1200" dirty="0">
                <a:solidFill>
                  <a:schemeClr val="tx1"/>
                </a:solidFill>
                <a:latin typeface="+mn-lt"/>
                <a:ea typeface="+mn-ea"/>
                <a:cs typeface="Arial"/>
              </a:rPr>
              <a:t> </a:t>
            </a:r>
            <a:r>
              <a:rPr lang="en-CA" sz="1200" b="0" kern="1200" dirty="0">
                <a:solidFill>
                  <a:schemeClr val="tx1"/>
                </a:solidFill>
                <a:latin typeface="+mn-lt"/>
                <a:ea typeface="+mn-ea"/>
                <a:cs typeface="+mn-cs"/>
              </a:rPr>
              <a:t>Here are a few examples</a:t>
            </a:r>
            <a:r>
              <a:rPr lang="fr-CA" sz="1200" b="0" dirty="0">
                <a:latin typeface="+mj-lt"/>
              </a:rPr>
              <a:t>:</a:t>
            </a:r>
            <a:endParaRPr lang="fr-CA" sz="1200" b="0" dirty="0">
              <a:latin typeface="+mj-lt"/>
              <a:cs typeface="Arial"/>
            </a:endParaRPr>
          </a:p>
          <a:p>
            <a:pPr marL="171450" indent="-171450">
              <a:buFont typeface="Arial" panose="020B0604020202020204" pitchFamily="34" charset="0"/>
              <a:buChar char="•"/>
            </a:pPr>
            <a:endParaRPr lang="fr-CA" sz="1200" b="0" dirty="0">
              <a:latin typeface="+mj-lt"/>
            </a:endParaRPr>
          </a:p>
          <a:p>
            <a:pPr marL="628650" lvl="1" indent="-171450">
              <a:buFont typeface="Courier New" panose="02070309020205020404" pitchFamily="49" charset="0"/>
              <a:buChar char="o"/>
            </a:pPr>
            <a:r>
              <a:rPr lang="en-CA" sz="1200" b="0" kern="1200" dirty="0">
                <a:solidFill>
                  <a:schemeClr val="tx1"/>
                </a:solidFill>
                <a:latin typeface="+mn-lt"/>
                <a:ea typeface="+mn-ea"/>
                <a:cs typeface="+mn-cs"/>
              </a:rPr>
              <a:t>If the child does not have enough food or clothing or does not live in a safe place.</a:t>
            </a:r>
            <a:endParaRPr lang="en-CA" sz="1200" b="0" kern="1200" dirty="0">
              <a:solidFill>
                <a:schemeClr val="tx1"/>
              </a:solidFill>
              <a:latin typeface="+mn-lt"/>
              <a:ea typeface="+mn-ea"/>
              <a:cs typeface="Arial"/>
            </a:endParaRPr>
          </a:p>
          <a:p>
            <a:pPr marL="628650" lvl="1" indent="-171450">
              <a:buFont typeface="Courier New" panose="02070309020205020404" pitchFamily="49" charset="0"/>
              <a:buChar char="o"/>
            </a:pPr>
            <a:r>
              <a:rPr lang="en-CA" sz="1200" b="0" kern="1200" dirty="0">
                <a:solidFill>
                  <a:schemeClr val="tx1"/>
                </a:solidFill>
                <a:latin typeface="+mn-lt"/>
                <a:ea typeface="+mn-ea"/>
                <a:cs typeface="+mn-cs"/>
              </a:rPr>
              <a:t>If the child is not receiving the necessary physical or mental health care.</a:t>
            </a:r>
            <a:endParaRPr lang="en-CA" sz="1200" b="0" kern="1200" dirty="0">
              <a:solidFill>
                <a:schemeClr val="tx1"/>
              </a:solidFill>
              <a:latin typeface="+mn-lt"/>
              <a:ea typeface="+mn-ea"/>
              <a:cs typeface="Arial"/>
            </a:endParaRPr>
          </a:p>
          <a:p>
            <a:pPr marL="628650" lvl="1" indent="-171450">
              <a:buFont typeface="Courier New" panose="02070309020205020404" pitchFamily="49" charset="0"/>
              <a:buChar char="o"/>
            </a:pPr>
            <a:r>
              <a:rPr lang="en-CA" sz="1200" b="0" kern="1200" dirty="0">
                <a:solidFill>
                  <a:schemeClr val="tx1"/>
                </a:solidFill>
                <a:latin typeface="+mn-lt"/>
                <a:ea typeface="+mn-ea"/>
                <a:cs typeface="+mn-cs"/>
              </a:rPr>
              <a:t>If the child is a victim of physical or sexual violence.</a:t>
            </a:r>
            <a:endParaRPr lang="en-CA" sz="1200" b="0" kern="1200" dirty="0">
              <a:solidFill>
                <a:schemeClr val="tx1"/>
              </a:solidFill>
              <a:latin typeface="+mn-lt"/>
              <a:ea typeface="+mn-ea"/>
              <a:cs typeface="Arial"/>
            </a:endParaRPr>
          </a:p>
          <a:p>
            <a:pPr marL="628650" lvl="1" indent="-171450">
              <a:buFont typeface="Courier New" panose="02070309020205020404" pitchFamily="49" charset="0"/>
              <a:buChar char="o"/>
            </a:pPr>
            <a:r>
              <a:rPr lang="en-CA" sz="1200" b="0" kern="1200" dirty="0">
                <a:solidFill>
                  <a:schemeClr val="tx1"/>
                </a:solidFill>
                <a:latin typeface="+mn-lt"/>
                <a:ea typeface="+mn-ea"/>
                <a:cs typeface="+mn-cs"/>
              </a:rPr>
              <a:t>If the child is treated meanly or psychologically mistreated.</a:t>
            </a:r>
            <a:endParaRPr lang="en-CA" sz="1200" b="0" kern="1200" dirty="0">
              <a:solidFill>
                <a:schemeClr val="tx1"/>
              </a:solidFill>
              <a:latin typeface="+mn-lt"/>
              <a:ea typeface="+mn-ea"/>
              <a:cs typeface="Arial"/>
            </a:endParaRPr>
          </a:p>
          <a:p>
            <a:pPr marL="628650" lvl="1" indent="-171450">
              <a:buFont typeface="Courier New" panose="02070309020205020404" pitchFamily="49" charset="0"/>
              <a:buChar char="o"/>
            </a:pPr>
            <a:r>
              <a:rPr lang="en-CA" sz="1200" b="0" kern="1200" dirty="0">
                <a:solidFill>
                  <a:schemeClr val="tx1"/>
                </a:solidFill>
                <a:latin typeface="+mn-lt"/>
                <a:ea typeface="+mn-ea"/>
                <a:cs typeface="+mn-cs"/>
              </a:rPr>
              <a:t>If the child doesn’t go to school or is not receiving the necessary education.</a:t>
            </a:r>
          </a:p>
          <a:p>
            <a:pPr marL="628650" lvl="1" indent="-171450">
              <a:buFont typeface="Courier New" panose="02070309020205020404" pitchFamily="49" charset="0"/>
              <a:buChar char="o"/>
            </a:pPr>
            <a:r>
              <a:rPr lang="en-CA" sz="1200" b="0" kern="1200" dirty="0">
                <a:solidFill>
                  <a:schemeClr val="tx1"/>
                </a:solidFill>
                <a:latin typeface="+mn-lt"/>
                <a:ea typeface="+mn-ea"/>
                <a:cs typeface="Arial"/>
              </a:rPr>
              <a:t>If the child has serious or repeated behavioural problems and their parents do not take the necessary steps to resolve the situation</a:t>
            </a:r>
            <a:r>
              <a:rPr lang="fr-CA" sz="1200" b="0" dirty="0">
                <a:latin typeface="+mj-lt"/>
                <a:cs typeface="Arial"/>
              </a:rPr>
              <a:t>. </a:t>
            </a:r>
          </a:p>
          <a:p>
            <a:pPr marL="628650" lvl="1" indent="-171450">
              <a:buFont typeface="Courier New" panose="02070309020205020404" pitchFamily="49" charset="0"/>
              <a:buChar char="o"/>
            </a:pPr>
            <a:endParaRPr lang="fr-CA" sz="1200" b="0" dirty="0">
              <a:latin typeface="+mj-lt"/>
            </a:endParaRPr>
          </a:p>
          <a:p>
            <a:pPr marL="171450" indent="-171450">
              <a:buFont typeface="Arial" panose="020B0604020202020204" pitchFamily="34" charset="0"/>
              <a:buChar char="•"/>
            </a:pPr>
            <a:r>
              <a:rPr lang="en-CA" sz="1200" b="0" kern="1200" dirty="0">
                <a:solidFill>
                  <a:schemeClr val="tx1"/>
                </a:solidFill>
                <a:latin typeface="+mn-lt"/>
                <a:ea typeface="+mn-ea"/>
                <a:cs typeface="+mn-cs"/>
              </a:rPr>
              <a:t>All adults who work with children (such as teachers, social workers, the police</a:t>
            </a:r>
            <a:r>
              <a:rPr lang="en-CA" sz="1200" kern="1200" dirty="0">
                <a:solidFill>
                  <a:schemeClr val="tx1"/>
                </a:solidFill>
                <a:latin typeface="+mn-lt"/>
                <a:ea typeface="+mn-ea"/>
                <a:cs typeface="+mn-cs"/>
              </a:rPr>
              <a:t>, </a:t>
            </a:r>
            <a:r>
              <a:rPr lang="en-CA" sz="1200" b="0" kern="1200" dirty="0">
                <a:solidFill>
                  <a:schemeClr val="tx1"/>
                </a:solidFill>
                <a:latin typeface="+mn-lt"/>
                <a:ea typeface="+mn-ea"/>
                <a:cs typeface="+mn-cs"/>
              </a:rPr>
              <a:t>etc.) are required to alert the DYP if they think a minor is in danger or their needs are not being met.</a:t>
            </a:r>
          </a:p>
          <a:p>
            <a:pPr marL="171450" indent="-171450">
              <a:buFont typeface="Arial" panose="020B0604020202020204" pitchFamily="34" charset="0"/>
              <a:buChar char="•"/>
            </a:pPr>
            <a:r>
              <a:rPr lang="en-CA" sz="1200" b="0" kern="1200" dirty="0">
                <a:solidFill>
                  <a:schemeClr val="tx1"/>
                </a:solidFill>
                <a:latin typeface="+mn-lt"/>
                <a:ea typeface="+mn-ea"/>
                <a:cs typeface="+mn-cs"/>
              </a:rPr>
              <a:t>Other adults can also report a situation, but they are not required to do so.</a:t>
            </a:r>
            <a:br>
              <a:rPr lang="en-CA" sz="1200" b="0" kern="1200" dirty="0">
                <a:solidFill>
                  <a:schemeClr val="tx1"/>
                </a:solidFill>
                <a:latin typeface="+mn-lt"/>
                <a:ea typeface="+mn-ea"/>
                <a:cs typeface="+mn-cs"/>
              </a:rPr>
            </a:br>
            <a:endParaRPr lang="en-CA" sz="1200" b="0" i="0" kern="1200" noProof="0" dirty="0">
              <a:solidFill>
                <a:srgbClr val="444444"/>
              </a:solidFill>
              <a:effectLst/>
              <a:latin typeface="+mn-lt"/>
              <a:ea typeface="+mn-ea"/>
              <a:cs typeface="Arial"/>
            </a:endParaRPr>
          </a:p>
          <a:p>
            <a:pPr marL="171450" indent="-171450">
              <a:buFont typeface="Arial" panose="020B0604020202020204" pitchFamily="34" charset="0"/>
              <a:buChar char="•"/>
            </a:pPr>
            <a:r>
              <a:rPr lang="en-CA" sz="1200" b="0" i="0" kern="1200" noProof="0" dirty="0">
                <a:solidFill>
                  <a:srgbClr val="444444"/>
                </a:solidFill>
                <a:effectLst/>
                <a:latin typeface="+mn-lt"/>
                <a:ea typeface="+mn-ea"/>
                <a:cs typeface="Arial"/>
              </a:rPr>
              <a:t>If you notice a situation of concern, talk to an adult</a:t>
            </a:r>
            <a:r>
              <a:rPr lang="fr-FR" sz="1200" b="0" i="0" noProof="0" dirty="0">
                <a:solidFill>
                  <a:srgbClr val="444444"/>
                </a:solidFill>
                <a:effectLst/>
                <a:latin typeface="+mj-lt"/>
                <a:cs typeface="Arial"/>
              </a:rPr>
              <a:t>!</a:t>
            </a:r>
          </a:p>
          <a:p>
            <a:pPr marL="171450" indent="-171450">
              <a:buFont typeface="Arial" panose="020B0604020202020204" pitchFamily="34" charset="0"/>
              <a:buChar char="•"/>
            </a:pPr>
            <a:endParaRPr lang="fr-FR" sz="1200" b="0" i="0" noProof="0" dirty="0">
              <a:solidFill>
                <a:srgbClr val="444444"/>
              </a:solidFill>
              <a:effectLst/>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indent="-171450">
              <a:buFont typeface="Arial" panose="020B0604020202020204" pitchFamily="34" charset="0"/>
              <a:buChar char="•"/>
            </a:pPr>
            <a:r>
              <a:rPr lang="fr-FR" sz="1000" b="0" i="1" kern="1200" dirty="0">
                <a:solidFill>
                  <a:schemeClr val="tx1"/>
                </a:solidFill>
                <a:effectLst/>
                <a:latin typeface="+mn-lt"/>
                <a:ea typeface="+mn-ea"/>
                <a:cs typeface="+mn-cs"/>
              </a:rPr>
              <a:t>Loi sur la protection de la jeunesse</a:t>
            </a:r>
            <a:r>
              <a:rPr lang="fr-FR" sz="1000" b="0" i="0" kern="1200" dirty="0">
                <a:solidFill>
                  <a:schemeClr val="tx1"/>
                </a:solidFill>
                <a:effectLst/>
                <a:latin typeface="+mn-lt"/>
                <a:ea typeface="+mn-ea"/>
                <a:cs typeface="+mn-cs"/>
              </a:rPr>
              <a:t>, RLRQ c P-34.1, art </a:t>
            </a:r>
            <a:r>
              <a:rPr lang="fr-CA" sz="1000" b="0" i="0" kern="1200" dirty="0">
                <a:solidFill>
                  <a:schemeClr val="tx1"/>
                </a:solidFill>
                <a:effectLst/>
                <a:latin typeface="+mn-lt"/>
                <a:ea typeface="+mn-ea"/>
                <a:cs typeface="+mn-cs"/>
              </a:rPr>
              <a:t>art 1, 2 (définition « enfant »), 32 (rôle du DPJ), 38 (motifs de compromission), 39 (signalement), </a:t>
            </a:r>
            <a:endParaRPr lang="fr-FR" sz="1000" b="0" i="0" kern="1200" dirty="0">
              <a:solidFill>
                <a:schemeClr val="tx1"/>
              </a:solidFill>
              <a:effectLst/>
              <a:latin typeface="+mn-lt"/>
              <a:ea typeface="+mn-ea"/>
              <a:cs typeface="+mn-cs"/>
            </a:endParaRPr>
          </a:p>
          <a:p>
            <a:pPr marL="0" indent="0">
              <a:buFont typeface="Arial" panose="020B0604020202020204" pitchFamily="34" charset="0"/>
              <a:buNone/>
            </a:pPr>
            <a:endParaRPr lang="fr-CA" sz="1200" b="0" dirty="0">
              <a:latin typeface="+mj-lt"/>
              <a:cs typeface="Arial"/>
            </a:endParaRPr>
          </a:p>
        </p:txBody>
      </p:sp>
    </p:spTree>
    <p:extLst>
      <p:ext uri="{BB962C8B-B14F-4D97-AF65-F5344CB8AC3E}">
        <p14:creationId xmlns:p14="http://schemas.microsoft.com/office/powerpoint/2010/main" val="1171074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mj-lt"/>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noProof="0" dirty="0">
                <a:solidFill>
                  <a:schemeClr val="tx1"/>
                </a:solidFill>
                <a:latin typeface="+mn-lt"/>
                <a:ea typeface="+mn-ea"/>
                <a:cs typeface="Arial"/>
              </a:rPr>
              <a:t>As a class, read scenario 6. </a:t>
            </a:r>
            <a:r>
              <a:rPr lang="en-CA" sz="1200" b="0" i="0" u="none" strike="noStrike" kern="1200" dirty="0">
                <a:solidFill>
                  <a:schemeClr val="tx1"/>
                </a:solidFill>
                <a:effectLst/>
                <a:latin typeface="+mn-lt"/>
                <a:ea typeface="+mn-ea"/>
                <a:cs typeface="+mn-cs"/>
              </a:rPr>
              <a:t>(You can choose to quickly go over scenarios 6 and 7, then give students time to complete them.)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Ask the students to write their hypothesis individually in the </a:t>
            </a:r>
            <a:r>
              <a:rPr lang="en-CA" sz="1200" b="1" i="0" kern="1200" dirty="0">
                <a:solidFill>
                  <a:schemeClr val="tx1"/>
                </a:solidFill>
                <a:effectLst/>
                <a:latin typeface="+mn-lt"/>
                <a:ea typeface="Calibri"/>
                <a:cs typeface="Arial"/>
              </a:rPr>
              <a:t>Student Workbook</a:t>
            </a:r>
            <a:r>
              <a:rPr lang="en-CA" sz="1200" b="0" i="0" kern="1200" dirty="0">
                <a:solidFill>
                  <a:schemeClr val="tx1"/>
                </a:solidFill>
                <a:effectLst/>
                <a:latin typeface="+mn-lt"/>
                <a:ea typeface="Calibri"/>
                <a:cs typeface="Arial"/>
              </a:rPr>
              <a:t>,</a:t>
            </a:r>
            <a:r>
              <a:rPr lang="en-CA" sz="1200" b="1" i="0" kern="1200" dirty="0">
                <a:solidFill>
                  <a:schemeClr val="tx1"/>
                </a:solidFill>
                <a:effectLst/>
                <a:latin typeface="+mn-lt"/>
                <a:ea typeface="Calibri"/>
                <a:cs typeface="Arial"/>
              </a:rPr>
              <a:t> </a:t>
            </a:r>
            <a:r>
              <a:rPr lang="en-CA" sz="1200" u="none" kern="1200" dirty="0">
                <a:solidFill>
                  <a:schemeClr val="tx1"/>
                </a:solidFill>
                <a:effectLst/>
                <a:latin typeface="+mn-lt"/>
                <a:ea typeface="+mn-ea"/>
                <a:cs typeface="+mn-cs"/>
              </a:rPr>
              <a:t>p. 12.</a:t>
            </a:r>
            <a:endParaRPr lang="en-CA" sz="1200" u="none" kern="1200" dirty="0">
              <a:solidFill>
                <a:schemeClr val="tx1"/>
              </a:solidFill>
              <a:effectLst/>
              <a:latin typeface="+mn-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Discuss some of the answers as a class</a:t>
            </a:r>
            <a:r>
              <a:rPr lang="fr-FR" sz="1200" u="none" kern="1200" dirty="0">
                <a:solidFill>
                  <a:schemeClr val="tx1"/>
                </a:solidFill>
                <a:effectLst/>
                <a:latin typeface="+mj-lt"/>
                <a:ea typeface="+mn-ea"/>
                <a:cs typeface="+mn-cs"/>
              </a:rPr>
              <a:t>.</a:t>
            </a: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34890708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D0F62-277B-CFC0-95BE-CC8F4994B77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7E2ECF5-B7E1-0F95-987D-CA21F2D2345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FD8BE69-611D-5A07-D643-F0DB8CE938F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the main elements under the question “What the law says” in the </a:t>
            </a:r>
            <a:r>
              <a:rPr lang="en-CA" sz="1200" b="1" u="none" kern="1200" dirty="0">
                <a:solidFill>
                  <a:schemeClr val="tx1"/>
                </a:solidFill>
                <a:effectLst/>
                <a:latin typeface="+mn-lt"/>
                <a:ea typeface="+mn-ea"/>
                <a:cs typeface="Arial"/>
              </a:rPr>
              <a:t>Student Workbook</a:t>
            </a:r>
            <a:r>
              <a:rPr lang="fr-CA" sz="1200" b="0" u="none" kern="1200" dirty="0">
                <a:solidFill>
                  <a:schemeClr val="tx1"/>
                </a:solidFill>
                <a:effectLst/>
                <a:latin typeface="+mj-lt"/>
                <a:ea typeface="+mn-ea"/>
                <a:cs typeface="Arial" panose="020B0604020202020204" pitchFamily="34" charset="0"/>
              </a:rPr>
              <a:t>.</a:t>
            </a:r>
            <a:endParaRPr lang="fr-FR" sz="1200" u="sng" dirty="0">
              <a:latin typeface="+mj-lt"/>
              <a:cs typeface="Arial"/>
            </a:endParaRPr>
          </a:p>
          <a:p>
            <a:pPr marL="0" indent="0">
              <a:buFont typeface="Arial"/>
              <a:buNone/>
            </a:pPr>
            <a:endParaRPr lang="fr-FR" sz="1200" dirty="0">
              <a:latin typeface="+mj-lt"/>
            </a:endParaRPr>
          </a:p>
          <a:p>
            <a:pPr marL="0" indent="0">
              <a:buFont typeface="Arial"/>
              <a:buNone/>
            </a:pPr>
            <a:r>
              <a:rPr lang="en-CA" sz="1200" kern="1200" dirty="0">
                <a:solidFill>
                  <a:schemeClr val="tx1"/>
                </a:solidFill>
                <a:latin typeface="+mn-lt"/>
                <a:ea typeface="+mn-ea"/>
                <a:cs typeface="+mn-cs"/>
              </a:rPr>
              <a:t>More detailed answer: </a:t>
            </a:r>
            <a:endParaRPr lang="en-CA" sz="1200" b="1" kern="1200" dirty="0">
              <a:solidFill>
                <a:schemeClr val="tx1"/>
              </a:solidFill>
              <a:latin typeface="+mn-lt"/>
              <a:ea typeface="Calibri"/>
              <a:cs typeface="Arial" panose="020B0604020202020204"/>
            </a:endParaRPr>
          </a:p>
          <a:p>
            <a:pPr marL="457200" indent="-457200">
              <a:buFont typeface="Arial" panose="020B0604020202020204" pitchFamily="34" charset="0"/>
              <a:buChar char="•"/>
            </a:pPr>
            <a:r>
              <a:rPr lang="en-CA" sz="1200" b="0" kern="1200" dirty="0">
                <a:solidFill>
                  <a:schemeClr val="tx1"/>
                </a:solidFill>
                <a:latin typeface="+mn-lt"/>
                <a:ea typeface="+mn-ea"/>
                <a:cs typeface="+mn-cs"/>
              </a:rPr>
              <a:t>If the parents can’t come to an agreement, a judge will have to decide which parent Ines lives with. The judge doesn’t make a random decision: they must always think about what’s best for the child, so in this case, what’s best for Ines. This is what’s called “the best interest of the child”. It’s not what the parents want that counts most, but what’s good for the child</a:t>
            </a:r>
            <a:r>
              <a:rPr lang="fr-CA" sz="1200" b="0" kern="1200" dirty="0">
                <a:solidFill>
                  <a:schemeClr val="tx1"/>
                </a:solidFill>
                <a:latin typeface="+mj-lt"/>
                <a:ea typeface="+mn-ea"/>
                <a:cs typeface="+mn-cs"/>
              </a:rPr>
              <a:t>.</a:t>
            </a:r>
            <a:endParaRPr lang="fr-CA" sz="1200" b="0" dirty="0">
              <a:latin typeface="+mj-lt"/>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i="0" kern="1200" dirty="0">
                <a:solidFill>
                  <a:schemeClr val="tx1"/>
                </a:solidFill>
                <a:effectLst/>
                <a:latin typeface="+mn-lt"/>
                <a:ea typeface="+mn-ea"/>
                <a:cs typeface="+mn-cs"/>
              </a:rPr>
              <a:t>Under Article 12 of the </a:t>
            </a:r>
            <a:r>
              <a:rPr lang="en-CA" sz="1200" i="1" kern="1200" dirty="0">
                <a:solidFill>
                  <a:schemeClr val="tx1"/>
                </a:solidFill>
                <a:effectLst/>
                <a:latin typeface="+mn-lt"/>
                <a:ea typeface="+mn-ea"/>
                <a:cs typeface="+mn-cs"/>
              </a:rPr>
              <a:t>Convention on the Rights of the Child</a:t>
            </a:r>
            <a:r>
              <a:rPr lang="en-CA" sz="1200" i="0" kern="1200" dirty="0">
                <a:solidFill>
                  <a:schemeClr val="tx1"/>
                </a:solidFill>
                <a:effectLst/>
                <a:latin typeface="+mn-lt"/>
                <a:ea typeface="+mn-ea"/>
                <a:cs typeface="+mn-cs"/>
              </a:rPr>
              <a:t>, children have the right to give their view on questions affecting them, such as the time Ines would like to spend with her parents. In Quebec, for example, Ines could choose to speak directly with her parents, talk to the professionals involved in her parents’ separation, or even speak directly with a judge</a:t>
            </a:r>
            <a:r>
              <a:rPr lang="fr-CA" sz="1200" i="0" kern="1200" dirty="0">
                <a:solidFill>
                  <a:schemeClr val="tx1"/>
                </a:solidFill>
                <a:effectLst/>
                <a:latin typeface="+mn-lt"/>
                <a:ea typeface="+mn-ea"/>
                <a:cs typeface="+mn-cs"/>
              </a:rPr>
              <a:t>. </a:t>
            </a:r>
            <a:endParaRPr lang="fr-CA" sz="1200" b="0" dirty="0">
              <a:latin typeface="+mj-lt"/>
            </a:endParaRPr>
          </a:p>
          <a:p>
            <a:pPr marL="457200" indent="-457200">
              <a:buFont typeface="Arial" panose="020B0604020202020204" pitchFamily="34" charset="0"/>
              <a:buChar char="•"/>
            </a:pPr>
            <a:r>
              <a:rPr lang="en-CA" sz="1200" b="0" kern="1200" dirty="0">
                <a:solidFill>
                  <a:schemeClr val="tx1"/>
                </a:solidFill>
                <a:latin typeface="+mn-lt"/>
                <a:ea typeface="+mn-ea"/>
                <a:cs typeface="+mn-cs"/>
              </a:rPr>
              <a:t>At about 12 years of age, the child’s views become very important when deciding what’s in their best interest. Ines doesn’t decide on her own, but the judge must listen to her and think about what she said, especially if she clearly explains why she wants one thing more than another</a:t>
            </a:r>
            <a:r>
              <a:rPr lang="fr-CA" sz="1200" b="0" dirty="0">
                <a:latin typeface="+mj-lt"/>
              </a:rPr>
              <a:t>.</a:t>
            </a:r>
          </a:p>
          <a:p>
            <a:pPr marL="457200" indent="-457200">
              <a:buFont typeface="Arial" panose="020B0604020202020204" pitchFamily="34" charset="0"/>
              <a:buChar char="•"/>
            </a:pPr>
            <a:r>
              <a:rPr lang="en-CA" sz="1200" b="0" kern="1200" dirty="0">
                <a:solidFill>
                  <a:schemeClr val="tx1"/>
                </a:solidFill>
                <a:latin typeface="+mn-lt"/>
                <a:ea typeface="+mn-ea"/>
                <a:cs typeface="+mn-cs"/>
              </a:rPr>
              <a:t>For example, if Ines says that she wants to stay in Longueuil because her school, friends and family are there, the judge could find that to be a good idea. But take note: this is not automatic. There’s no magic age—like 12, 13 or 14—when children can make their own decision about who they want to live with</a:t>
            </a:r>
            <a:r>
              <a:rPr lang="fr-CA" sz="1200" b="0" dirty="0">
                <a:latin typeface="+mj-lt"/>
              </a:rPr>
              <a:t>.</a:t>
            </a:r>
          </a:p>
          <a:p>
            <a:pPr marL="457200" indent="-457200">
              <a:buFont typeface="Arial" panose="020B0604020202020204" pitchFamily="34" charset="0"/>
              <a:buChar char="•"/>
            </a:pPr>
            <a:r>
              <a:rPr lang="en-CA" sz="1200" b="0" kern="1200" dirty="0">
                <a:solidFill>
                  <a:schemeClr val="tx1"/>
                </a:solidFill>
                <a:latin typeface="+mn-lt"/>
                <a:ea typeface="+mn-ea"/>
                <a:cs typeface="+mn-cs"/>
              </a:rPr>
              <a:t>The judge will also verify other important elements, such as: Is each parent able to properly look after Ines? Does Ines feel good and safe?</a:t>
            </a:r>
          </a:p>
          <a:p>
            <a:pPr marL="457200" indent="-457200">
              <a:buFont typeface="Arial" panose="020B0604020202020204" pitchFamily="34" charset="0"/>
              <a:buChar char="•"/>
            </a:pPr>
            <a:r>
              <a:rPr lang="en-CA" sz="1200" b="0" kern="1200" dirty="0">
                <a:solidFill>
                  <a:schemeClr val="tx1"/>
                </a:solidFill>
                <a:latin typeface="+mn-lt"/>
                <a:ea typeface="+mn-ea"/>
                <a:cs typeface="+mn-cs"/>
              </a:rPr>
              <a:t>In short</a:t>
            </a:r>
            <a:r>
              <a:rPr lang="en-CA" sz="1200" kern="1200" dirty="0">
                <a:solidFill>
                  <a:schemeClr val="tx1"/>
                </a:solidFill>
                <a:latin typeface="+mn-lt"/>
                <a:ea typeface="+mn-ea"/>
                <a:cs typeface="+mn-cs"/>
              </a:rPr>
              <a:t>: </a:t>
            </a:r>
            <a:r>
              <a:rPr lang="en-CA" sz="1200" b="0" kern="1200" dirty="0">
                <a:solidFill>
                  <a:schemeClr val="tx1"/>
                </a:solidFill>
                <a:latin typeface="+mn-lt"/>
                <a:ea typeface="+mn-ea"/>
                <a:cs typeface="+mn-cs"/>
              </a:rPr>
              <a:t>Ines can express her views, and the judge will listen to her, especially if she is old enough to express herself clearly. But if the parents are not in agreement, it’s neither Ines alone nor a parent alone who decides: it’s the judge, in Ines’s best interest</a:t>
            </a:r>
            <a:r>
              <a:rPr lang="fr-CA" sz="1200" b="0" dirty="0">
                <a:latin typeface="+mj-lt"/>
              </a:rPr>
              <a:t>.</a:t>
            </a:r>
          </a:p>
          <a:p>
            <a:endParaRPr lang="fr-FR" sz="1200" dirty="0">
              <a:latin typeface="+mj-lt"/>
              <a:ea typeface="Calibri"/>
              <a:cs typeface="Arial" panose="020B0604020202020204"/>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civil du Québec</a:t>
            </a:r>
            <a:r>
              <a:rPr lang="fr-CA" sz="1000" b="0" i="0" kern="1200" dirty="0">
                <a:solidFill>
                  <a:schemeClr val="tx1"/>
                </a:solidFill>
                <a:effectLst/>
                <a:latin typeface="+mn-lt"/>
                <a:ea typeface="+mn-ea"/>
                <a:cs typeface="+mn-cs"/>
              </a:rPr>
              <a:t>, RLRQ c CCQ-1991, art 33 (meilleur intérêt).</a:t>
            </a:r>
            <a:endParaRPr lang="fr-FR" sz="1000" dirty="0">
              <a:latin typeface="+mj-lt"/>
              <a:ea typeface="Calibri"/>
              <a:cs typeface="Arial" panose="020B0604020202020204"/>
            </a:endParaRPr>
          </a:p>
        </p:txBody>
      </p:sp>
    </p:spTree>
    <p:extLst>
      <p:ext uri="{BB962C8B-B14F-4D97-AF65-F5344CB8AC3E}">
        <p14:creationId xmlns:p14="http://schemas.microsoft.com/office/powerpoint/2010/main" val="2670376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Tree>
    <p:extLst>
      <p:ext uri="{BB962C8B-B14F-4D97-AF65-F5344CB8AC3E}">
        <p14:creationId xmlns:p14="http://schemas.microsoft.com/office/powerpoint/2010/main" val="40649616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981EE-0AFA-5EA5-D2F5-6AD660A9AF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242782E-5AE1-8BE1-68F8-3B45004C650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5968C33-004C-7F1A-FDDB-8FC4DDB1B68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noProof="0" dirty="0">
                <a:solidFill>
                  <a:schemeClr val="tx1"/>
                </a:solidFill>
                <a:latin typeface="+mn-lt"/>
                <a:ea typeface="+mn-ea"/>
                <a:cs typeface="Arial"/>
              </a:rPr>
              <a:t>As a class, read scenario 6.  It’s a little more detailed in the </a:t>
            </a:r>
            <a:r>
              <a:rPr lang="en-CA" sz="1200" b="1" kern="1200" noProof="0" dirty="0">
                <a:solidFill>
                  <a:schemeClr val="tx1"/>
                </a:solidFill>
                <a:latin typeface="+mn-lt"/>
                <a:ea typeface="+mn-ea"/>
                <a:cs typeface="Arial"/>
              </a:rPr>
              <a:t>Student Workbook</a:t>
            </a:r>
            <a:r>
              <a:rPr lang="en-CA" sz="1200" b="0" kern="1200" noProof="0" dirty="0">
                <a:solidFill>
                  <a:schemeClr val="tx1"/>
                </a:solidFill>
                <a:latin typeface="+mn-lt"/>
                <a:ea typeface="+mn-ea"/>
                <a:cs typeface="Arial"/>
              </a:rPr>
              <a:t>. </a:t>
            </a:r>
            <a:r>
              <a:rPr lang="en-CA" sz="1200" b="0" i="0" u="none" strike="noStrike" kern="1200" dirty="0">
                <a:solidFill>
                  <a:schemeClr val="tx1"/>
                </a:solidFill>
                <a:effectLst/>
                <a:latin typeface="+mn-lt"/>
                <a:ea typeface="+mn-ea"/>
                <a:cs typeface="+mn-cs"/>
              </a:rPr>
              <a:t>(You can choose to quickly go over scenarios 6 and 7, then give students time to complete them.)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Ask the students to write their hypothesis individually in the </a:t>
            </a:r>
            <a:r>
              <a:rPr lang="en-CA" sz="1200" b="1" i="0" kern="1200" dirty="0">
                <a:solidFill>
                  <a:schemeClr val="tx1"/>
                </a:solidFill>
                <a:effectLst/>
                <a:latin typeface="+mn-lt"/>
                <a:ea typeface="Calibri"/>
                <a:cs typeface="Arial"/>
              </a:rPr>
              <a:t>Student Workbook</a:t>
            </a:r>
            <a:r>
              <a:rPr lang="en-CA" sz="1200" b="0" i="0" kern="1200" dirty="0">
                <a:solidFill>
                  <a:schemeClr val="tx1"/>
                </a:solidFill>
                <a:effectLst/>
                <a:latin typeface="+mn-lt"/>
                <a:ea typeface="Calibri"/>
                <a:cs typeface="Arial"/>
              </a:rPr>
              <a:t>,</a:t>
            </a:r>
            <a:r>
              <a:rPr lang="en-CA" sz="1200" b="1" i="0" kern="1200" dirty="0">
                <a:solidFill>
                  <a:schemeClr val="tx1"/>
                </a:solidFill>
                <a:effectLst/>
                <a:latin typeface="+mn-lt"/>
                <a:ea typeface="Calibri"/>
                <a:cs typeface="Arial"/>
              </a:rPr>
              <a:t> </a:t>
            </a:r>
            <a:r>
              <a:rPr lang="en-CA" sz="1200" u="none" kern="1200" dirty="0">
                <a:solidFill>
                  <a:schemeClr val="tx1"/>
                </a:solidFill>
                <a:effectLst/>
                <a:latin typeface="+mn-lt"/>
                <a:ea typeface="+mn-ea"/>
                <a:cs typeface="+mn-cs"/>
              </a:rPr>
              <a:t>p. 13.</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a:solidFill>
                  <a:schemeClr val="tx1"/>
                </a:solidFill>
                <a:effectLst/>
                <a:latin typeface="+mn-lt"/>
                <a:ea typeface="+mn-ea"/>
                <a:cs typeface="+mn-cs"/>
              </a:rPr>
              <a:t>Discuss some of </a:t>
            </a:r>
            <a:r>
              <a:rPr lang="en-CA" sz="1200" u="none" kern="1200" dirty="0">
                <a:solidFill>
                  <a:schemeClr val="tx1"/>
                </a:solidFill>
                <a:effectLst/>
                <a:latin typeface="+mn-lt"/>
                <a:ea typeface="+mn-ea"/>
                <a:cs typeface="+mn-cs"/>
              </a:rPr>
              <a:t>the answers as a class</a:t>
            </a:r>
            <a:r>
              <a:rPr lang="fr-FR" sz="1200" u="none" kern="1200" dirty="0">
                <a:solidFill>
                  <a:schemeClr val="tx1"/>
                </a:solidFill>
                <a:effectLst/>
                <a:latin typeface="+mj-lt"/>
                <a:ea typeface="+mn-ea"/>
                <a:cs typeface="+mn-cs"/>
              </a:rPr>
              <a:t>.</a:t>
            </a: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9729990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B5C61-73DD-6C57-AFF2-9A42D69A80A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E19779F-1A09-F3AD-C3A9-7C34BA19198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F5E00C6-4451-8699-4718-AAAE5D6AE16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the main elements under the question “What the law says” in the </a:t>
            </a:r>
            <a:r>
              <a:rPr lang="en-CA" sz="1200" b="1" u="none" kern="1200" dirty="0">
                <a:solidFill>
                  <a:schemeClr val="tx1"/>
                </a:solidFill>
                <a:effectLst/>
                <a:latin typeface="+mn-lt"/>
                <a:ea typeface="+mn-ea"/>
                <a:cs typeface="Arial"/>
              </a:rPr>
              <a:t>Student Workbook</a:t>
            </a:r>
            <a:r>
              <a:rPr lang="fr-CA" sz="1200" b="0" u="none" kern="1200" dirty="0">
                <a:solidFill>
                  <a:schemeClr val="tx1"/>
                </a:solidFill>
                <a:effectLst/>
                <a:latin typeface="Arial" panose="020B0604020202020204" pitchFamily="34" charset="0"/>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CA" sz="1200" b="0" u="none" kern="1200" dirty="0">
                <a:solidFill>
                  <a:schemeClr val="tx1"/>
                </a:solidFill>
                <a:effectLst/>
                <a:latin typeface="Arial" panose="020B0604020202020204" pitchFamily="34" charset="0"/>
                <a:ea typeface="+mn-ea"/>
                <a:cs typeface="Arial" panose="020B0604020202020204" pitchFamily="34" charset="0"/>
              </a:rPr>
              <a:t>More detailed answer:</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CA" sz="1200" b="0" u="none" kern="1200"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i="0" kern="1200" dirty="0">
                <a:solidFill>
                  <a:schemeClr val="tx1"/>
                </a:solidFill>
                <a:effectLst/>
                <a:latin typeface="+mn-lt"/>
                <a:ea typeface="+mn-ea"/>
                <a:cs typeface="+mn-cs"/>
              </a:rPr>
              <a:t>Under Article 19 of the </a:t>
            </a:r>
            <a:r>
              <a:rPr lang="en-CA" sz="1200" i="1" kern="1200" dirty="0">
                <a:solidFill>
                  <a:schemeClr val="tx1"/>
                </a:solidFill>
                <a:effectLst/>
                <a:latin typeface="+mn-lt"/>
                <a:ea typeface="+mn-ea"/>
                <a:cs typeface="+mn-cs"/>
              </a:rPr>
              <a:t>Convention on the Rights of the Child</a:t>
            </a:r>
            <a:r>
              <a:rPr lang="en-CA" sz="1200" i="0" kern="1200" dirty="0">
                <a:solidFill>
                  <a:schemeClr val="tx1"/>
                </a:solidFill>
                <a:effectLst/>
                <a:latin typeface="+mn-lt"/>
                <a:ea typeface="+mn-ea"/>
                <a:cs typeface="+mn-cs"/>
              </a:rPr>
              <a:t>, children must be protected from violence and mistreatment. </a:t>
            </a:r>
            <a:endParaRPr lang="en-CA" sz="1200" b="0"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kern="1200" dirty="0">
                <a:solidFill>
                  <a:schemeClr val="tx1"/>
                </a:solidFill>
                <a:effectLst/>
                <a:latin typeface="+mn-lt"/>
                <a:ea typeface="+mn-ea"/>
                <a:cs typeface="+mn-cs"/>
              </a:rPr>
              <a:t>The DYP can intervene when a child’s security or development is in danger. For example, the DYP can sign an agreement with the parents, </a:t>
            </a:r>
            <a:r>
              <a:rPr lang="en-CA" sz="1200" i="0" kern="1200" dirty="0">
                <a:solidFill>
                  <a:schemeClr val="tx1"/>
                </a:solidFill>
                <a:effectLst/>
                <a:latin typeface="+mn-lt"/>
                <a:ea typeface="+mn-ea"/>
                <a:cs typeface="+mn-cs"/>
              </a:rPr>
              <a:t>or request that a judge order that certain people not come into contact with the child, or order that the</a:t>
            </a:r>
            <a:r>
              <a:rPr lang="fr-FR" sz="1200" b="0" i="0" kern="1200" baseline="30000" dirty="0">
                <a:solidFill>
                  <a:schemeClr val="tx1"/>
                </a:solidFill>
                <a:effectLst/>
                <a:latin typeface="+mn-lt"/>
                <a:ea typeface="+mn-ea"/>
                <a:cs typeface="+mn-cs"/>
              </a:rPr>
              <a:t>.</a:t>
            </a:r>
            <a:r>
              <a:rPr lang="en-CA" sz="1200" i="0" kern="1200" dirty="0">
                <a:solidFill>
                  <a:schemeClr val="tx1"/>
                </a:solidFill>
                <a:effectLst/>
                <a:latin typeface="+mn-lt"/>
                <a:ea typeface="+mn-ea"/>
                <a:cs typeface="+mn-cs"/>
              </a:rPr>
              <a:t> parents or the child undergo therapy.</a:t>
            </a:r>
            <a:endParaRPr lang="fr-CA" sz="1200" b="0" i="0" u="none" kern="1200" dirty="0">
              <a:solidFill>
                <a:schemeClr val="tx1"/>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0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Loi sur la protection de la jeunesse</a:t>
            </a:r>
            <a:r>
              <a:rPr lang="fr-CA" sz="1000" b="0" i="0" kern="1200" dirty="0">
                <a:solidFill>
                  <a:schemeClr val="tx1"/>
                </a:solidFill>
                <a:effectLst/>
                <a:latin typeface="+mn-lt"/>
                <a:ea typeface="+mn-ea"/>
                <a:cs typeface="+mn-cs"/>
              </a:rPr>
              <a:t>, RLRQ c P-341, art 39 al 1 (signalement au DPJ).</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Loi sur la protection de la jeunesse</a:t>
            </a:r>
            <a:r>
              <a:rPr lang="fr-CA" sz="1000" b="0" i="0" kern="1200" dirty="0">
                <a:solidFill>
                  <a:schemeClr val="tx1"/>
                </a:solidFill>
                <a:effectLst/>
                <a:latin typeface="+mn-lt"/>
                <a:ea typeface="+mn-ea"/>
                <a:cs typeface="+mn-cs"/>
              </a:rPr>
              <a:t>, RLRQ c P-341, art 29, 32, 45.2, 51, 54 (interventions possibles du DPJ).</a:t>
            </a:r>
            <a:endParaRPr lang="fr-FR" sz="1000" u="sng" dirty="0">
              <a:cs typeface="Arial"/>
            </a:endParaRPr>
          </a:p>
        </p:txBody>
      </p:sp>
    </p:spTree>
    <p:extLst>
      <p:ext uri="{BB962C8B-B14F-4D97-AF65-F5344CB8AC3E}">
        <p14:creationId xmlns:p14="http://schemas.microsoft.com/office/powerpoint/2010/main" val="36247939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panose="020B0604020202020204" pitchFamily="34" charset="0"/>
              </a:rPr>
              <a:t>As a class, read the information on the </a:t>
            </a:r>
            <a:r>
              <a:rPr lang="en-CA" sz="1200" b="0" i="1" kern="1200" dirty="0">
                <a:solidFill>
                  <a:schemeClr val="tx1"/>
                </a:solidFill>
                <a:latin typeface="+mn-lt"/>
                <a:ea typeface="+mn-ea"/>
                <a:cs typeface="Arial" panose="020B0604020202020204" pitchFamily="34" charset="0"/>
              </a:rPr>
              <a:t>Education Act.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panose="020B0604020202020204" pitchFamily="34" charset="0"/>
              </a:rPr>
              <a:t>Complete the summary in the </a:t>
            </a:r>
            <a:r>
              <a:rPr lang="en-CA" sz="1200" b="1" i="0" kern="1200" dirty="0">
                <a:solidFill>
                  <a:schemeClr val="tx1"/>
                </a:solidFill>
                <a:effectLst/>
                <a:latin typeface="+mn-lt"/>
                <a:cs typeface="Calibri"/>
              </a:rPr>
              <a:t>Student Workbook</a:t>
            </a:r>
            <a:r>
              <a:rPr lang="en-CA" sz="1200" b="0" i="0" kern="1200" dirty="0">
                <a:solidFill>
                  <a:schemeClr val="tx1"/>
                </a:solidFill>
                <a:effectLst/>
                <a:latin typeface="+mn-lt"/>
                <a:cs typeface="Calibri"/>
              </a:rPr>
              <a:t>,</a:t>
            </a:r>
            <a:r>
              <a:rPr lang="en-CA" sz="1200" b="1" i="0" kern="1200" dirty="0">
                <a:solidFill>
                  <a:schemeClr val="tx1"/>
                </a:solidFill>
                <a:effectLst/>
                <a:latin typeface="+mn-lt"/>
                <a:cs typeface="Calibri"/>
              </a:rPr>
              <a:t> </a:t>
            </a:r>
            <a:r>
              <a:rPr lang="en-CA" sz="1200" b="0" kern="1200" dirty="0">
                <a:solidFill>
                  <a:schemeClr val="tx1"/>
                </a:solidFill>
                <a:latin typeface="+mn-lt"/>
                <a:ea typeface="+mn-ea"/>
                <a:cs typeface="Arial" panose="020B0604020202020204" pitchFamily="34" charset="0"/>
              </a:rPr>
              <a:t>p. 14 by reading the following explanations</a:t>
            </a:r>
            <a:r>
              <a:rPr lang="fr-CA" sz="1200" b="0" dirty="0">
                <a:latin typeface="+mj-lt"/>
                <a:cs typeface="Arial" panose="020B0604020202020204" pitchFamily="34" charset="0"/>
              </a:rPr>
              <a:t>:</a:t>
            </a:r>
          </a:p>
          <a:p>
            <a:pPr marL="0" marR="0" lvl="0" indent="0" algn="l" defTabSz="914400">
              <a:lnSpc>
                <a:spcPct val="100000"/>
              </a:lnSpc>
              <a:spcBef>
                <a:spcPts val="0"/>
              </a:spcBef>
              <a:spcAft>
                <a:spcPts val="0"/>
              </a:spcAft>
              <a:buClrTx/>
              <a:buSzTx/>
              <a:buFontTx/>
              <a:buNone/>
              <a:tabLst/>
              <a:defRPr/>
            </a:pPr>
            <a:endParaRPr lang="fr-FR" sz="1200" dirty="0">
              <a:latin typeface="+mj-lt"/>
            </a:endParaRPr>
          </a:p>
          <a:p>
            <a:pPr marL="285750" indent="-285750">
              <a:buFont typeface="Arial"/>
              <a:buChar char="•"/>
            </a:pPr>
            <a:r>
              <a:rPr lang="en-CA" sz="1200" u="none" kern="1200" noProof="1">
                <a:solidFill>
                  <a:srgbClr val="000000"/>
                </a:solidFill>
                <a:latin typeface="+mn-lt"/>
                <a:ea typeface="Calibri"/>
                <a:cs typeface="Arial"/>
              </a:rPr>
              <a:t>Another way of protecting children and youth is to make school compulsory until a certain age.</a:t>
            </a:r>
          </a:p>
          <a:p>
            <a:pPr marL="285750" indent="-285750">
              <a:buFont typeface="Arial"/>
              <a:buChar char="•"/>
            </a:pPr>
            <a:r>
              <a:rPr lang="en-CA" sz="1200" u="none" kern="1200" noProof="1">
                <a:solidFill>
                  <a:srgbClr val="000000"/>
                </a:solidFill>
                <a:latin typeface="+mn-lt"/>
                <a:ea typeface="Calibri"/>
                <a:cs typeface="Arial"/>
              </a:rPr>
              <a:t>Children in Quebec are required to go to school from age 6 to 16 . . . But that doesn’t mean they have  to stop when they turn 16!</a:t>
            </a:r>
          </a:p>
          <a:p>
            <a:pPr marL="285750" indent="-285750">
              <a:buFont typeface="Arial"/>
              <a:buChar char="•"/>
            </a:pPr>
            <a:r>
              <a:rPr lang="en-CA" sz="1200" u="none" kern="1200" noProof="1">
                <a:solidFill>
                  <a:srgbClr val="000000"/>
                </a:solidFill>
                <a:latin typeface="+mn-lt"/>
                <a:ea typeface="Calibri"/>
                <a:cs typeface="Arial"/>
              </a:rPr>
              <a:t>Teachers must look after their students, their education, and their development. They must also treat all students fairly. </a:t>
            </a:r>
          </a:p>
          <a:p>
            <a:pPr marL="285750" indent="-285750">
              <a:buFont typeface="Arial"/>
              <a:buChar char="•"/>
            </a:pPr>
            <a:r>
              <a:rPr lang="en-CA" sz="1200" u="none" kern="1200" noProof="1">
                <a:solidFill>
                  <a:srgbClr val="000000"/>
                </a:solidFill>
                <a:latin typeface="+mn-lt"/>
                <a:ea typeface="Calibri"/>
                <a:cs typeface="Arial"/>
              </a:rPr>
              <a:t>Schools must adopt an action plan against bullying</a:t>
            </a:r>
            <a:r>
              <a:rPr lang="fr-FR" sz="1200" u="none" noProof="1">
                <a:solidFill>
                  <a:srgbClr val="000000"/>
                </a:solidFill>
                <a:latin typeface="+mj-lt"/>
                <a:ea typeface="Calibri"/>
                <a:cs typeface="Arial"/>
              </a:rPr>
              <a:t>.</a:t>
            </a:r>
          </a:p>
          <a:p>
            <a:endParaRPr lang="fr-FR" sz="1200" b="1" u="sng" noProof="1">
              <a:solidFill>
                <a:srgbClr val="000000"/>
              </a:solidFill>
              <a:latin typeface="+mj-lt"/>
              <a:ea typeface="Calibri"/>
              <a:cs typeface="Arial"/>
            </a:endParaRPr>
          </a:p>
          <a:p>
            <a:r>
              <a:rPr lang="en-CA" sz="1200" b="1" u="sng" kern="1200" noProof="1">
                <a:solidFill>
                  <a:srgbClr val="000000"/>
                </a:solidFill>
                <a:latin typeface="+mn-lt"/>
                <a:ea typeface="Calibri"/>
                <a:cs typeface="Arial"/>
              </a:rPr>
              <a:t>ADDITIONAL INFORMATION</a:t>
            </a:r>
          </a:p>
          <a:p>
            <a:pPr algn="l" rtl="0" fontAlgn="base"/>
            <a:r>
              <a:rPr lang="en-CA" sz="1200" b="0" i="0" kern="1200" dirty="0">
                <a:solidFill>
                  <a:srgbClr val="444444"/>
                </a:solidFill>
                <a:effectLst/>
                <a:latin typeface="+mn-lt"/>
                <a:ea typeface="Calibri"/>
                <a:cs typeface="Arial"/>
              </a:rPr>
              <a:t>​​</a:t>
            </a:r>
          </a:p>
          <a:p>
            <a:pPr algn="l" rtl="0" fontAlgn="base">
              <a:buFont typeface="Arial" panose="020B0604020202020204" pitchFamily="34" charset="0"/>
              <a:buNone/>
            </a:pPr>
            <a:r>
              <a:rPr lang="en-CA" sz="1200" b="0" i="0" u="none" strike="noStrike" kern="1200" dirty="0">
                <a:solidFill>
                  <a:srgbClr val="000000"/>
                </a:solidFill>
                <a:effectLst/>
                <a:latin typeface="+mn-lt"/>
                <a:ea typeface="Calibri"/>
                <a:cs typeface="Arial"/>
              </a:rPr>
              <a:t>The law requires every school to have an action plan against bullying and violence. The plan must</a:t>
            </a:r>
            <a:endParaRPr lang="en-CA" sz="1200" b="0" i="0" kern="1200" dirty="0">
              <a:solidFill>
                <a:srgbClr val="444444"/>
              </a:solidFill>
              <a:effectLst/>
              <a:latin typeface="+mn-lt"/>
              <a:ea typeface="Calibri"/>
              <a:cs typeface="Arial"/>
            </a:endParaRPr>
          </a:p>
          <a:p>
            <a:pPr algn="l" rtl="0" fontAlgn="base">
              <a:buFont typeface="Arial" panose="020B0604020202020204" pitchFamily="34" charset="0"/>
              <a:buNone/>
            </a:pPr>
            <a:endParaRPr lang="en-CA" sz="1200" b="0" i="0" kern="1200" dirty="0">
              <a:solidFill>
                <a:srgbClr val="444444"/>
              </a:solidFill>
              <a:effectLst/>
              <a:latin typeface="+mn-lt"/>
              <a:ea typeface="Calibri"/>
              <a:cs typeface="Calibri"/>
            </a:endParaRPr>
          </a:p>
          <a:p>
            <a:pPr marL="285750" indent="-285750" algn="l" rtl="0" fontAlgn="base">
              <a:buFont typeface="Arial" panose="020B0604020202020204" pitchFamily="34" charset="0"/>
              <a:buChar char="•"/>
            </a:pPr>
            <a:r>
              <a:rPr lang="en-CA" sz="1200" b="0" i="0" u="none" strike="noStrike" kern="1200" dirty="0">
                <a:solidFill>
                  <a:srgbClr val="000000"/>
                </a:solidFill>
                <a:effectLst/>
                <a:latin typeface="+mn-lt"/>
                <a:ea typeface="Calibri"/>
                <a:cs typeface="Arial"/>
              </a:rPr>
              <a:t>set out how to prevent bullying,</a:t>
            </a:r>
            <a:endParaRPr lang="en-CA" sz="1200" b="0" i="0" kern="1200" dirty="0">
              <a:solidFill>
                <a:srgbClr val="444444"/>
              </a:solidFill>
              <a:effectLst/>
              <a:latin typeface="+mn-lt"/>
              <a:ea typeface="Calibri"/>
              <a:cs typeface="Arial"/>
            </a:endParaRPr>
          </a:p>
          <a:p>
            <a:pPr marL="285750" indent="-285750" algn="l" rtl="0" fontAlgn="base">
              <a:buFont typeface="Arial" panose="020B0604020202020204" pitchFamily="34" charset="0"/>
              <a:buChar char="•"/>
            </a:pPr>
            <a:r>
              <a:rPr lang="en-CA" sz="1200" b="0" i="0" u="none" strike="noStrike" kern="1200" dirty="0">
                <a:solidFill>
                  <a:srgbClr val="000000"/>
                </a:solidFill>
                <a:effectLst/>
                <a:latin typeface="+mn-lt"/>
                <a:ea typeface="Calibri"/>
                <a:cs typeface="Arial"/>
              </a:rPr>
              <a:t>set out how to report bullying,</a:t>
            </a:r>
            <a:endParaRPr lang="en-CA" sz="1200" b="0" i="0" kern="1200" dirty="0">
              <a:solidFill>
                <a:srgbClr val="444444"/>
              </a:solidFill>
              <a:effectLst/>
              <a:latin typeface="+mn-lt"/>
              <a:ea typeface="Calibri"/>
              <a:cs typeface="Arial"/>
            </a:endParaRPr>
          </a:p>
          <a:p>
            <a:pPr marL="285750" indent="-285750" algn="l" rtl="0" fontAlgn="base">
              <a:buFont typeface="Arial" panose="020B0604020202020204" pitchFamily="34" charset="0"/>
              <a:buChar char="•"/>
            </a:pPr>
            <a:r>
              <a:rPr lang="en-CA" sz="1200" b="0" i="0" u="none" strike="noStrike" kern="1200" dirty="0">
                <a:solidFill>
                  <a:srgbClr val="000000"/>
                </a:solidFill>
                <a:effectLst/>
                <a:latin typeface="+mn-lt"/>
                <a:ea typeface="Calibri"/>
                <a:cs typeface="Arial"/>
              </a:rPr>
              <a:t>set out how to ensure the confidentiality of complaints and information,</a:t>
            </a:r>
            <a:endParaRPr lang="en-CA" sz="1200" b="0" i="0" kern="1200" dirty="0">
              <a:solidFill>
                <a:srgbClr val="444444"/>
              </a:solidFill>
              <a:effectLst/>
              <a:latin typeface="+mn-lt"/>
              <a:ea typeface="Calibri"/>
              <a:cs typeface="Arial"/>
            </a:endParaRPr>
          </a:p>
          <a:p>
            <a:pPr marL="285750" indent="-285750" algn="l" rtl="0" fontAlgn="base">
              <a:buFont typeface="Arial" panose="020B0604020202020204" pitchFamily="34" charset="0"/>
              <a:buChar char="•"/>
            </a:pPr>
            <a:r>
              <a:rPr lang="en-CA" sz="1200" b="0" i="0" u="none" strike="noStrike" kern="1200" dirty="0">
                <a:solidFill>
                  <a:srgbClr val="000000"/>
                </a:solidFill>
                <a:effectLst/>
                <a:latin typeface="+mn-lt"/>
                <a:ea typeface="Calibri"/>
                <a:cs typeface="Arial"/>
              </a:rPr>
              <a:t>set out how to protect student victims and witnesses,</a:t>
            </a:r>
            <a:endParaRPr lang="en-CA" sz="1200" b="0" i="0" kern="1200" dirty="0">
              <a:solidFill>
                <a:srgbClr val="444444"/>
              </a:solidFill>
              <a:effectLst/>
              <a:latin typeface="+mn-lt"/>
              <a:ea typeface="Calibri"/>
              <a:cs typeface="Arial"/>
            </a:endParaRPr>
          </a:p>
          <a:p>
            <a:pPr marL="285750" indent="-285750" algn="l" rtl="0" fontAlgn="base">
              <a:buFont typeface="Arial" panose="020B0604020202020204" pitchFamily="34" charset="0"/>
              <a:buChar char="•"/>
            </a:pPr>
            <a:r>
              <a:rPr lang="en-CA" sz="1200" b="0" i="0" u="none" strike="noStrike" kern="1200" dirty="0">
                <a:solidFill>
                  <a:srgbClr val="000000"/>
                </a:solidFill>
                <a:effectLst/>
                <a:latin typeface="+mn-lt"/>
                <a:ea typeface="Calibri"/>
                <a:cs typeface="Arial"/>
              </a:rPr>
              <a:t>be distributed to parents</a:t>
            </a:r>
            <a:r>
              <a:rPr lang="fr-FR" sz="1200" b="0" i="0" u="none" strike="noStrike" dirty="0">
                <a:solidFill>
                  <a:srgbClr val="000000"/>
                </a:solidFill>
                <a:effectLst/>
                <a:latin typeface="+mj-lt"/>
                <a:ea typeface="Calibri"/>
                <a:cs typeface="Arial"/>
              </a:rPr>
              <a:t>.</a:t>
            </a:r>
            <a:r>
              <a:rPr lang="fr-FR" sz="1200" b="0" i="0" dirty="0">
                <a:solidFill>
                  <a:srgbClr val="444444"/>
                </a:solidFill>
                <a:effectLst/>
                <a:latin typeface="+mj-lt"/>
                <a:ea typeface="Calibri"/>
                <a:cs typeface="Arial"/>
              </a:rPr>
              <a:t>​</a:t>
            </a:r>
          </a:p>
          <a:p>
            <a:endParaRPr lang="fr-FR" sz="1200" dirty="0">
              <a:solidFill>
                <a:srgbClr val="444444"/>
              </a:solidFill>
              <a:latin typeface="+mj-lt"/>
              <a:ea typeface="Calibri"/>
              <a:cs typeface="Calibri"/>
            </a:endParaRPr>
          </a:p>
          <a:p>
            <a:r>
              <a:rPr lang="en-CA" sz="1200" kern="1200" dirty="0">
                <a:solidFill>
                  <a:srgbClr val="444444"/>
                </a:solidFill>
                <a:latin typeface="+mn-lt"/>
                <a:ea typeface="Calibri"/>
                <a:cs typeface="Arial"/>
              </a:rPr>
              <a:t>Moreover, before hiring someone to work with minor or disabled students, schools must ensure they have not engaged in conduct that could reasonably raise concerns for the students’ physical or psychological safety</a:t>
            </a:r>
            <a:r>
              <a:rPr lang="fr-FR" sz="1200" dirty="0">
                <a:solidFill>
                  <a:srgbClr val="444444"/>
                </a:solidFill>
                <a:latin typeface="+mj-lt"/>
                <a:ea typeface="Calibri"/>
                <a:cs typeface="Arial"/>
              </a:rPr>
              <a:t>.</a:t>
            </a:r>
          </a:p>
          <a:p>
            <a:endParaRPr lang="fr-FR" sz="1200" dirty="0">
              <a:solidFill>
                <a:srgbClr val="444444"/>
              </a:solidFill>
              <a:latin typeface="+mj-lt"/>
              <a:ea typeface="Calibri"/>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 Loi sur l'instruction publique</a:t>
            </a:r>
            <a:r>
              <a:rPr lang="fr-CA" sz="1000" b="0" i="0" kern="1200" dirty="0">
                <a:solidFill>
                  <a:schemeClr val="tx1"/>
                </a:solidFill>
                <a:effectLst/>
                <a:latin typeface="+mn-lt"/>
                <a:ea typeface="+mn-ea"/>
                <a:cs typeface="+mn-cs"/>
              </a:rPr>
              <a:t>, RLRQ c I-13.3, art 14 (16 ans), 22 (4) (responsabilités des enseignant(e)s), 75.1 (plan de lutte contre l’intimidation et la violence), 261.0.1 (vérification des antécédents judiciaires avant l’embauche).</a:t>
            </a:r>
            <a:endParaRPr lang="fr-FR" sz="1000" dirty="0">
              <a:latin typeface="+mj-lt"/>
              <a:cs typeface="Arial"/>
            </a:endParaRPr>
          </a:p>
        </p:txBody>
      </p:sp>
    </p:spTree>
    <p:extLst>
      <p:ext uri="{BB962C8B-B14F-4D97-AF65-F5344CB8AC3E}">
        <p14:creationId xmlns:p14="http://schemas.microsoft.com/office/powerpoint/2010/main" val="29718720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panose="020B0604020202020204" pitchFamily="34" charset="0"/>
              </a:rPr>
              <a:t>As a class, read the information on the </a:t>
            </a:r>
            <a:r>
              <a:rPr lang="en-CA" sz="1200" b="0" i="1" kern="1200" dirty="0">
                <a:solidFill>
                  <a:schemeClr val="tx1"/>
                </a:solidFill>
                <a:latin typeface="+mn-lt"/>
                <a:ea typeface="+mn-ea"/>
                <a:cs typeface="Arial" panose="020B0604020202020204" pitchFamily="34" charset="0"/>
              </a:rPr>
              <a:t>Charter of Human Rights and Freedoms.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panose="020B0604020202020204" pitchFamily="34" charset="0"/>
              </a:rPr>
              <a:t>Complete the summary in the </a:t>
            </a:r>
            <a:r>
              <a:rPr lang="en-CA" sz="1200" b="1" i="0" kern="1200" dirty="0">
                <a:solidFill>
                  <a:schemeClr val="tx1"/>
                </a:solidFill>
                <a:effectLst/>
                <a:latin typeface="+mn-lt"/>
                <a:ea typeface="Calibri"/>
                <a:cs typeface="Calibri"/>
              </a:rPr>
              <a:t>Student Workbook</a:t>
            </a:r>
            <a:r>
              <a:rPr lang="en-CA" sz="1200" b="0" i="0" kern="1200" dirty="0">
                <a:solidFill>
                  <a:schemeClr val="tx1"/>
                </a:solidFill>
                <a:effectLst/>
                <a:latin typeface="+mn-lt"/>
                <a:ea typeface="Calibri"/>
                <a:cs typeface="Calibri"/>
              </a:rPr>
              <a:t>, </a:t>
            </a:r>
            <a:r>
              <a:rPr lang="en-CA" sz="1200" b="0" kern="1200" dirty="0">
                <a:solidFill>
                  <a:schemeClr val="tx1"/>
                </a:solidFill>
                <a:latin typeface="+mn-lt"/>
                <a:ea typeface="+mn-ea"/>
                <a:cs typeface="Arial" panose="020B0604020202020204" pitchFamily="34" charset="0"/>
              </a:rPr>
              <a:t>p. 14 by reading the following explanations</a:t>
            </a:r>
            <a:r>
              <a:rPr lang="fr-CA" sz="1200" b="0" dirty="0">
                <a:latin typeface="+mj-lt"/>
                <a:cs typeface="Arial" panose="020B0604020202020204" pitchFamily="34" charset="0"/>
              </a:rPr>
              <a:t>:</a:t>
            </a:r>
          </a:p>
          <a:p>
            <a:pPr fontAlgn="base"/>
            <a:r>
              <a:rPr lang="en-US" sz="1200" b="0" i="0" dirty="0">
                <a:solidFill>
                  <a:srgbClr val="444444"/>
                </a:solidFill>
                <a:effectLst/>
                <a:latin typeface="+mj-lt"/>
                <a:ea typeface="Calibri"/>
                <a:cs typeface="Arial"/>
              </a:rPr>
              <a:t>​</a:t>
            </a:r>
          </a:p>
          <a:p>
            <a:pPr marL="457200" indent="-457200">
              <a:buFont typeface="Arial" panose="020B0604020202020204" pitchFamily="34" charset="0"/>
              <a:buChar char="•"/>
            </a:pPr>
            <a:r>
              <a:rPr lang="en-CA" sz="1200" b="0" kern="1200" dirty="0">
                <a:solidFill>
                  <a:schemeClr val="tx1"/>
                </a:solidFill>
                <a:latin typeface="+mn-lt"/>
                <a:ea typeface="+mn-ea"/>
                <a:cs typeface="+mn-cs"/>
              </a:rPr>
              <a:t>There’s a very important document that protects all Quebecers, children and adults alike! It’s called the </a:t>
            </a:r>
            <a:r>
              <a:rPr lang="en-CA" sz="1200" b="0" i="1" kern="1200" dirty="0">
                <a:solidFill>
                  <a:schemeClr val="tx1"/>
                </a:solidFill>
                <a:latin typeface="+mn-lt"/>
                <a:ea typeface="+mn-ea"/>
                <a:cs typeface="+mn-cs"/>
              </a:rPr>
              <a:t>Charter of Human Rights and Freedoms</a:t>
            </a:r>
            <a:r>
              <a:rPr lang="en-CA" sz="1200" b="0" kern="1200" dirty="0">
                <a:solidFill>
                  <a:schemeClr val="tx1"/>
                </a:solidFill>
                <a:latin typeface="+mn-lt"/>
                <a:ea typeface="+mn-ea"/>
                <a:cs typeface="+mn-cs"/>
              </a:rPr>
              <a:t>.</a:t>
            </a:r>
            <a:endParaRPr lang="en-CA" sz="1200" b="0" kern="1200" dirty="0">
              <a:solidFill>
                <a:schemeClr val="tx1"/>
              </a:solidFill>
              <a:latin typeface="+mn-lt"/>
              <a:ea typeface="+mn-ea"/>
              <a:cs typeface="Arial"/>
            </a:endParaRPr>
          </a:p>
          <a:p>
            <a:pPr marL="457200" indent="-457200">
              <a:buFont typeface="Arial" panose="020B0604020202020204" pitchFamily="34" charset="0"/>
              <a:buChar char="•"/>
            </a:pPr>
            <a:r>
              <a:rPr lang="en-CA" sz="1200" b="0" kern="1200" dirty="0">
                <a:solidFill>
                  <a:schemeClr val="tx1"/>
                </a:solidFill>
                <a:latin typeface="+mn-lt"/>
                <a:ea typeface="+mn-ea"/>
                <a:cs typeface="+mn-cs"/>
              </a:rPr>
              <a:t>The Charter gives us important rights, such as</a:t>
            </a:r>
            <a:endParaRPr lang="en-CA" sz="1200" b="0" kern="1200" dirty="0">
              <a:solidFill>
                <a:schemeClr val="tx1"/>
              </a:solidFill>
              <a:latin typeface="+mn-lt"/>
              <a:ea typeface="+mn-ea"/>
              <a:cs typeface="Arial"/>
            </a:endParaRPr>
          </a:p>
          <a:p>
            <a:pPr marL="914400" lvl="1" indent="-457200">
              <a:buFont typeface="Courier New" panose="02070309020205020404" pitchFamily="49" charset="0"/>
              <a:buChar char="o"/>
            </a:pPr>
            <a:r>
              <a:rPr lang="en-CA" sz="1200" kern="1200" dirty="0">
                <a:solidFill>
                  <a:schemeClr val="tx1"/>
                </a:solidFill>
                <a:latin typeface="+mn-lt"/>
                <a:ea typeface="+mn-ea"/>
                <a:cs typeface="+mn-cs"/>
              </a:rPr>
              <a:t>the right to life and security: therefore, no one has the right to harm you,</a:t>
            </a:r>
            <a:endParaRPr lang="en-CA" sz="1200" kern="1200" dirty="0">
              <a:solidFill>
                <a:schemeClr val="tx1"/>
              </a:solidFill>
              <a:latin typeface="+mn-lt"/>
              <a:ea typeface="+mn-ea"/>
              <a:cs typeface="Arial"/>
            </a:endParaRPr>
          </a:p>
          <a:p>
            <a:pPr marL="914400" lvl="1" indent="-457200">
              <a:buFont typeface="Courier New" panose="02070309020205020404" pitchFamily="49" charset="0"/>
              <a:buChar char="o"/>
            </a:pPr>
            <a:r>
              <a:rPr lang="en-CA" sz="1200" kern="1200" dirty="0">
                <a:solidFill>
                  <a:schemeClr val="tx1"/>
                </a:solidFill>
                <a:latin typeface="+mn-lt"/>
                <a:ea typeface="+mn-ea"/>
                <a:cs typeface="+mn-cs"/>
              </a:rPr>
              <a:t>the right to say what you think (referred to as freedom of expression), and</a:t>
            </a:r>
            <a:endParaRPr lang="en-CA" sz="1200" kern="1200" dirty="0">
              <a:solidFill>
                <a:schemeClr val="tx1"/>
              </a:solidFill>
              <a:latin typeface="+mn-lt"/>
              <a:ea typeface="+mn-ea"/>
              <a:cs typeface="Arial"/>
            </a:endParaRPr>
          </a:p>
          <a:p>
            <a:pPr marL="914400" lvl="1" indent="-457200">
              <a:buFont typeface="Courier New" panose="02070309020205020404" pitchFamily="49" charset="0"/>
              <a:buChar char="o"/>
            </a:pPr>
            <a:r>
              <a:rPr lang="en-CA" sz="1200" kern="1200" dirty="0">
                <a:solidFill>
                  <a:schemeClr val="tx1"/>
                </a:solidFill>
                <a:latin typeface="+mn-lt"/>
                <a:ea typeface="+mn-ea"/>
                <a:cs typeface="+mn-cs"/>
              </a:rPr>
              <a:t>the right to be protected from discrimination (for example, no one can treat you differently because of the colour of your skin, your origin, or because you’re a girl or a boy</a:t>
            </a:r>
            <a:r>
              <a:rPr lang="fr-CA" sz="1200" dirty="0">
                <a:latin typeface="+mj-lt"/>
              </a:rPr>
              <a:t>).</a:t>
            </a:r>
          </a:p>
          <a:p>
            <a:pPr marL="914400" lvl="1" indent="-457200">
              <a:buFont typeface="Courier New" panose="02070309020205020404" pitchFamily="49" charset="0"/>
              <a:buChar char="o"/>
            </a:pPr>
            <a:endParaRPr lang="fr-CA" sz="1200" b="0" i="0" dirty="0">
              <a:solidFill>
                <a:schemeClr val="tx1"/>
              </a:solidFill>
              <a:effectLst/>
              <a:latin typeface="+mj-lt"/>
              <a:ea typeface="+mn-ea"/>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Charte des droits et libertés de la personne</a:t>
            </a:r>
            <a:r>
              <a:rPr lang="fr-CA" sz="1000" b="0" i="0" kern="1200" dirty="0">
                <a:solidFill>
                  <a:schemeClr val="tx1"/>
                </a:solidFill>
                <a:effectLst/>
                <a:latin typeface="+mn-lt"/>
                <a:ea typeface="+mn-ea"/>
                <a:cs typeface="+mn-cs"/>
              </a:rPr>
              <a:t>, RLRQ c C-12, art 1, 3, 5, 10.</a:t>
            </a:r>
            <a:endParaRPr lang="fr-CA" sz="1000" b="0" i="0" dirty="0">
              <a:solidFill>
                <a:schemeClr val="tx1"/>
              </a:solidFill>
              <a:effectLst/>
              <a:latin typeface="+mj-lt"/>
              <a:ea typeface="+mn-ea"/>
              <a:cs typeface="Arial"/>
            </a:endParaRPr>
          </a:p>
        </p:txBody>
      </p:sp>
    </p:spTree>
    <p:extLst>
      <p:ext uri="{BB962C8B-B14F-4D97-AF65-F5344CB8AC3E}">
        <p14:creationId xmlns:p14="http://schemas.microsoft.com/office/powerpoint/2010/main" val="9181040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D6C56-446A-AA34-5B75-868B5BEE0A2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A732EDD-1F2D-A138-0673-DC6894AE9E1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F7ABFB5-A924-EDD4-2C7F-DE77EE3262C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1">
                <a:latin typeface="+mn-lt"/>
                <a:cs typeface="Arial"/>
              </a:rPr>
              <a:t>Read the instructions regarding the additional scenarios and the review exercise: True or False?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1">
                <a:latin typeface="+mn-lt"/>
                <a:cs typeface="Arial"/>
              </a:rPr>
              <a:t>Give the students time to complete these exercises in the </a:t>
            </a:r>
            <a:r>
              <a:rPr lang="en-CA" sz="1200" b="1" noProof="1">
                <a:latin typeface="+mn-lt"/>
                <a:cs typeface="Arial"/>
              </a:rPr>
              <a:t>Student Workbook</a:t>
            </a:r>
            <a:r>
              <a:rPr lang="en-CA" sz="1200" b="0" noProof="1">
                <a:latin typeface="+mn-lt"/>
                <a:cs typeface="Arial"/>
              </a:rPr>
              <a:t>, pp. 15 to 16</a:t>
            </a:r>
            <a:r>
              <a:rPr lang="fr-CA" sz="1200" b="0" dirty="0">
                <a:latin typeface="Arial" panose="020B0604020202020204" pitchFamily="34" charset="0"/>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1">
                <a:latin typeface="+mn-lt"/>
                <a:cs typeface="Arial"/>
              </a:rPr>
              <a:t>As a class, correct the excercises using the Answer Key in the </a:t>
            </a:r>
            <a:r>
              <a:rPr lang="en-CA" sz="1200" b="1" noProof="1">
                <a:latin typeface="+mn-lt"/>
                <a:cs typeface="Arial"/>
              </a:rPr>
              <a:t>Student Workbook</a:t>
            </a:r>
            <a:r>
              <a:rPr lang="en-CA" sz="1200" b="0" noProof="1">
                <a:latin typeface="+mn-lt"/>
                <a:cs typeface="Arial"/>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1">
                <a:latin typeface="+mn-lt"/>
                <a:cs typeface="Arial"/>
              </a:rPr>
              <a:t>Conclude the activity using the conclusion questions. </a:t>
            </a:r>
            <a:r>
              <a:rPr lang="en-CA" sz="1200" u="none" kern="1200" dirty="0">
                <a:solidFill>
                  <a:schemeClr val="tx1"/>
                </a:solidFill>
                <a:effectLst/>
                <a:latin typeface="+mn-lt"/>
                <a:ea typeface="+mn-ea"/>
                <a:cs typeface="+mn-cs"/>
              </a:rPr>
              <a:t>Share a few of the answers as a class</a:t>
            </a:r>
            <a:r>
              <a:rPr lang="en-CA" sz="1200" b="0" noProof="1">
                <a:latin typeface="+mn-lt"/>
                <a:cs typeface="Arial"/>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1">
                <a:latin typeface="+mn-lt"/>
                <a:cs typeface="Arial"/>
              </a:rPr>
              <a:t>If you wish, you can complete the additional scenarios as of the next slide. They can be printed from the </a:t>
            </a:r>
            <a:r>
              <a:rPr lang="en-CA" sz="1200" b="1" noProof="1">
                <a:latin typeface="+mn-lt"/>
                <a:cs typeface="Arial"/>
              </a:rPr>
              <a:t>Teacher’s Guide</a:t>
            </a:r>
            <a:r>
              <a:rPr lang="fr-CA" sz="1200" b="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2974301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6248E-F364-3B76-8CB2-20D75C55662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76EE3AD-B0FC-1187-26CB-AB6404A8C71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4D4C5E-76D7-EDCE-2C80-5FC07916DC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noProof="0" dirty="0">
                <a:solidFill>
                  <a:schemeClr val="tx1"/>
                </a:solidFill>
                <a:latin typeface="+mn-lt"/>
                <a:ea typeface="+mn-ea"/>
                <a:cs typeface="Arial"/>
              </a:rPr>
              <a:t>As a class, read scenario 8. It’s a little more detailed on the activity sheet in the appendix in the </a:t>
            </a:r>
            <a:r>
              <a:rPr lang="en-CA" sz="1200" b="1" kern="1200" noProof="0" dirty="0">
                <a:solidFill>
                  <a:schemeClr val="tx1"/>
                </a:solidFill>
                <a:latin typeface="+mn-lt"/>
                <a:ea typeface="+mn-ea"/>
                <a:cs typeface="Arial"/>
              </a:rPr>
              <a:t>Teacher’s Guide</a:t>
            </a:r>
            <a:r>
              <a:rPr lang="en-CA" sz="1200" b="0" kern="1200" noProof="0" dirty="0">
                <a:solidFill>
                  <a:schemeClr val="tx1"/>
                </a:solidFill>
                <a:latin typeface="+mn-lt"/>
                <a:ea typeface="+mn-ea"/>
                <a:cs typeface="Arial"/>
              </a:rPr>
              <a:t>. </a:t>
            </a:r>
            <a:r>
              <a:rPr lang="en-CA" sz="1200" b="0" i="0" u="none" strike="noStrike" kern="1200" dirty="0">
                <a:solidFill>
                  <a:schemeClr val="tx1"/>
                </a:solidFill>
                <a:effectLst/>
                <a:latin typeface="+mn-lt"/>
                <a:ea typeface="+mn-ea"/>
                <a:cs typeface="+mn-cs"/>
              </a:rPr>
              <a:t>(You can choose to quickly go over several scenarios, then give students time to complete them.)</a:t>
            </a:r>
            <a:r>
              <a:rPr lang="fr-CA" sz="1200" b="0" i="0" kern="1200" dirty="0">
                <a:solidFill>
                  <a:schemeClr val="tx1"/>
                </a:solidFill>
                <a:effectLst/>
                <a:latin typeface="+mn-lt"/>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Ask the students to write their hypothesis individually on the additional sheet printed from the </a:t>
            </a:r>
            <a:r>
              <a:rPr lang="en-CA" sz="1200" b="1" dirty="0">
                <a:latin typeface="+mn-lt"/>
                <a:cs typeface="Arial"/>
              </a:rPr>
              <a:t>Teacher’s Guide</a:t>
            </a:r>
            <a:r>
              <a:rPr lang="en-CA" sz="1200" u="none" kern="1200" dirty="0">
                <a:solidFill>
                  <a:schemeClr val="tx1"/>
                </a:solidFill>
                <a:effectLst/>
                <a:latin typeface="+mn-lt"/>
                <a:ea typeface="+mn-ea"/>
                <a:cs typeface="+mn-cs"/>
              </a:rPr>
              <a:t>.</a:t>
            </a:r>
            <a:endParaRPr lang="en-CA" sz="1200" u="none" kern="1200" dirty="0">
              <a:solidFill>
                <a:schemeClr val="tx1"/>
              </a:solidFill>
              <a:effectLst/>
              <a:latin typeface="+mn-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Discuss some of the answers as a class</a:t>
            </a:r>
            <a:r>
              <a:rPr lang="fr-FR" sz="1200" u="none" kern="1200" dirty="0">
                <a:solidFill>
                  <a:schemeClr val="tx1"/>
                </a:solidFill>
                <a:effectLst/>
                <a:latin typeface="+mj-lt"/>
                <a:ea typeface="+mn-ea"/>
                <a:cs typeface="+mn-cs"/>
              </a:rPr>
              <a:t>.</a:t>
            </a: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9954786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186E9-2F4A-D598-1E3B-8CAA66427DA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7E5E10C-4F42-EBF1-5F64-E02FA3A3266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3E4EB5A-73A0-449C-1489-570848E4366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the main elements under the question “What the law says” </a:t>
            </a:r>
            <a:r>
              <a:rPr lang="en-CA" sz="1200" b="0" u="none" kern="1200" dirty="0">
                <a:solidFill>
                  <a:schemeClr val="tx1"/>
                </a:solidFill>
                <a:effectLst/>
                <a:latin typeface="Arial" panose="020B0604020202020204" pitchFamily="34" charset="0"/>
                <a:ea typeface="+mn-ea"/>
                <a:cs typeface="Arial" panose="020B0604020202020204" pitchFamily="34" charset="0"/>
              </a:rPr>
              <a:t>on the activity sheet</a:t>
            </a:r>
            <a:r>
              <a:rPr lang="fr-CA" sz="1200" b="0" u="none" kern="1200" dirty="0">
                <a:solidFill>
                  <a:schemeClr val="tx1"/>
                </a:solidFill>
                <a:effectLst/>
                <a:latin typeface="Arial" panose="020B0604020202020204" pitchFamily="34" charset="0"/>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CA" sz="1200" b="0" u="none" kern="1200" dirty="0">
                <a:solidFill>
                  <a:schemeClr val="tx1"/>
                </a:solidFill>
                <a:effectLst/>
                <a:latin typeface="+mn-lt"/>
                <a:ea typeface="+mn-ea"/>
                <a:cs typeface="Arial" panose="020B0604020202020204" pitchFamily="34" charset="0"/>
              </a:rPr>
              <a:t>More detailed answer: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CA" sz="1200" b="0" u="none" kern="1200" dirty="0">
              <a:solidFill>
                <a:schemeClr val="tx1"/>
              </a:solidFill>
              <a:effectLst/>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u="none" kern="1200" dirty="0">
                <a:solidFill>
                  <a:schemeClr val="tx1"/>
                </a:solidFill>
                <a:effectLst/>
                <a:latin typeface="Arial" panose="020B0604020202020204" pitchFamily="34" charset="0"/>
                <a:ea typeface="+mn-ea"/>
                <a:cs typeface="Arial" panose="020B0604020202020204" pitchFamily="34" charset="0"/>
              </a:rPr>
              <a:t>It’s the principal’s decision. The consequences resulting from a criminal process could be more serious than those at school</a:t>
            </a:r>
            <a:r>
              <a:rPr lang="fr-CA" sz="1200" b="0" u="none" kern="1200" dirty="0">
                <a:solidFill>
                  <a:schemeClr val="tx1"/>
                </a:solidFill>
                <a:effectLst/>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CA" sz="10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criminel</a:t>
            </a:r>
            <a:r>
              <a:rPr lang="fr-CA" sz="1000" b="0" i="0" kern="1200" dirty="0">
                <a:solidFill>
                  <a:schemeClr val="tx1"/>
                </a:solidFill>
                <a:effectLst/>
                <a:latin typeface="+mn-lt"/>
                <a:ea typeface="+mn-ea"/>
                <a:cs typeface="+mn-cs"/>
              </a:rPr>
              <a:t>, LRC, (1985) </a:t>
            </a:r>
            <a:r>
              <a:rPr lang="fr-CA" sz="1000" b="0" i="0" kern="1200" dirty="0" err="1">
                <a:solidFill>
                  <a:schemeClr val="tx1"/>
                </a:solidFill>
                <a:effectLst/>
                <a:latin typeface="+mn-lt"/>
                <a:ea typeface="+mn-ea"/>
                <a:cs typeface="+mn-cs"/>
              </a:rPr>
              <a:t>ch</a:t>
            </a:r>
            <a:r>
              <a:rPr lang="fr-CA" sz="1000" b="0" i="0" kern="1200" dirty="0">
                <a:solidFill>
                  <a:schemeClr val="tx1"/>
                </a:solidFill>
                <a:effectLst/>
                <a:latin typeface="+mn-lt"/>
                <a:ea typeface="+mn-ea"/>
                <a:cs typeface="+mn-cs"/>
              </a:rPr>
              <a:t> C-46, art 13.</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Loi sur le système de justice pénale pour les adolescents</a:t>
            </a:r>
            <a:r>
              <a:rPr lang="fr-CA" sz="1000" b="0" i="0" kern="1200" dirty="0">
                <a:solidFill>
                  <a:schemeClr val="tx1"/>
                </a:solidFill>
                <a:effectLst/>
                <a:latin typeface="+mn-lt"/>
                <a:ea typeface="+mn-ea"/>
                <a:cs typeface="+mn-cs"/>
              </a:rPr>
              <a:t>, LC 2002, art 2(1).</a:t>
            </a:r>
            <a:endParaRPr lang="fr-FR" sz="1000" u="sng" dirty="0">
              <a:cs typeface="Arial"/>
            </a:endParaRPr>
          </a:p>
        </p:txBody>
      </p:sp>
    </p:spTree>
    <p:extLst>
      <p:ext uri="{BB962C8B-B14F-4D97-AF65-F5344CB8AC3E}">
        <p14:creationId xmlns:p14="http://schemas.microsoft.com/office/powerpoint/2010/main" val="4780545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C7CA7-9136-6AE8-4B10-88B97A38DAE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317D067-D223-DAC6-2E57-00BBFF6A5C0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D140995-6B40-8D20-F9E9-CFC1A3ADFE0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noProof="0" dirty="0">
                <a:solidFill>
                  <a:schemeClr val="tx1"/>
                </a:solidFill>
                <a:latin typeface="+mn-lt"/>
                <a:ea typeface="+mn-ea"/>
                <a:cs typeface="Arial"/>
              </a:rPr>
              <a:t>As a class, read scenario 9. </a:t>
            </a:r>
            <a:r>
              <a:rPr lang="en-CA" sz="1200" b="0" i="0" u="none" strike="noStrike" kern="1200" dirty="0">
                <a:solidFill>
                  <a:schemeClr val="tx1"/>
                </a:solidFill>
                <a:effectLst/>
                <a:latin typeface="+mn-lt"/>
                <a:ea typeface="+mn-ea"/>
                <a:cs typeface="+mn-cs"/>
              </a:rPr>
              <a:t>(You can choose to quickly go over several scenarios, then give students time to complete them).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Ask the students to write their hypothesis individually on the additional sheet printed from the </a:t>
            </a:r>
            <a:r>
              <a:rPr lang="en-CA" sz="1200" b="1" u="none" kern="1200" dirty="0">
                <a:solidFill>
                  <a:schemeClr val="tx1"/>
                </a:solidFill>
                <a:effectLst/>
                <a:latin typeface="+mn-lt"/>
                <a:ea typeface="+mn-ea"/>
                <a:cs typeface="+mn-cs"/>
              </a:rPr>
              <a:t>Teacher’s Guide</a:t>
            </a:r>
            <a:r>
              <a:rPr lang="en-CA" sz="1200" u="none" kern="1200" dirty="0">
                <a:solidFill>
                  <a:schemeClr val="tx1"/>
                </a:solidFill>
                <a:effectLst/>
                <a:latin typeface="+mn-lt"/>
                <a:ea typeface="+mn-ea"/>
                <a:cs typeface="+mn-cs"/>
              </a:rPr>
              <a:t>.</a:t>
            </a:r>
            <a:endParaRPr lang="en-CA" sz="1200" u="none" kern="1200" dirty="0">
              <a:solidFill>
                <a:schemeClr val="tx1"/>
              </a:solidFill>
              <a:effectLst/>
              <a:latin typeface="+mn-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Discuss some of the answers as a class</a:t>
            </a:r>
            <a:r>
              <a:rPr lang="fr-FR" sz="1200" u="none" kern="1200" dirty="0">
                <a:solidFill>
                  <a:schemeClr val="tx1"/>
                </a:solidFill>
                <a:effectLst/>
                <a:latin typeface="+mj-lt"/>
                <a:ea typeface="+mn-ea"/>
                <a:cs typeface="+mn-cs"/>
              </a:rPr>
              <a:t>.</a:t>
            </a: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29909140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D9D98-D8B8-4991-B696-08764FDA2C2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DE4422-D3B4-04FF-7FD4-49B3FFD7342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28E2433-D1E1-1DCD-7E22-F0BE3694CC7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the main elements under the question “What the law says” </a:t>
            </a:r>
            <a:r>
              <a:rPr lang="fr-CA" sz="1200" b="0" u="none" kern="1200" dirty="0">
                <a:solidFill>
                  <a:schemeClr val="tx1"/>
                </a:solidFill>
                <a:effectLst/>
                <a:latin typeface="+mn-lt"/>
                <a:ea typeface="+mn-ea"/>
                <a:cs typeface="Arial"/>
              </a:rPr>
              <a:t>on the </a:t>
            </a:r>
            <a:r>
              <a:rPr lang="fr-CA" sz="1200" b="0" u="none" kern="1200" dirty="0" err="1">
                <a:solidFill>
                  <a:schemeClr val="tx1"/>
                </a:solidFill>
                <a:effectLst/>
                <a:latin typeface="+mn-lt"/>
                <a:ea typeface="+mn-ea"/>
                <a:cs typeface="Arial"/>
              </a:rPr>
              <a:t>activity</a:t>
            </a:r>
            <a:r>
              <a:rPr lang="fr-CA" sz="1200" b="0" u="none" kern="1200" dirty="0">
                <a:solidFill>
                  <a:schemeClr val="tx1"/>
                </a:solidFill>
                <a:effectLst/>
                <a:latin typeface="+mn-lt"/>
                <a:ea typeface="+mn-ea"/>
                <a:cs typeface="Arial"/>
              </a:rPr>
              <a:t> </a:t>
            </a:r>
            <a:r>
              <a:rPr lang="fr-CA" sz="1200" b="0" u="none" kern="1200" dirty="0" err="1">
                <a:solidFill>
                  <a:schemeClr val="tx1"/>
                </a:solidFill>
                <a:effectLst/>
                <a:latin typeface="+mn-lt"/>
                <a:ea typeface="+mn-ea"/>
                <a:cs typeface="Arial"/>
              </a:rPr>
              <a:t>sheet</a:t>
            </a:r>
            <a:r>
              <a:rPr lang="fr-CA" sz="1200" b="0" u="none" kern="1200" dirty="0">
                <a:solidFill>
                  <a:schemeClr val="tx1"/>
                </a:solidFill>
                <a:effectLst/>
                <a:latin typeface="Arial" panose="020B0604020202020204" pitchFamily="34" charset="0"/>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0" kern="1200" dirty="0">
                <a:solidFill>
                  <a:schemeClr val="tx1"/>
                </a:solidFill>
                <a:effectLst/>
                <a:latin typeface="+mn-lt"/>
                <a:ea typeface="+mn-ea"/>
                <a:cs typeface="+mn-cs"/>
              </a:rPr>
              <a:t>Robert P. Kouri et Suzanne. Philips-</a:t>
            </a:r>
            <a:r>
              <a:rPr lang="fr-FR" sz="1000" b="0" i="0" kern="1200" dirty="0" err="1">
                <a:solidFill>
                  <a:schemeClr val="tx1"/>
                </a:solidFill>
                <a:effectLst/>
                <a:latin typeface="+mn-lt"/>
                <a:ea typeface="+mn-ea"/>
                <a:cs typeface="+mn-cs"/>
              </a:rPr>
              <a:t>Nootens</a:t>
            </a:r>
            <a:r>
              <a:rPr lang="fr-FR" sz="1000" b="0" i="1" kern="1200" dirty="0">
                <a:solidFill>
                  <a:schemeClr val="tx1"/>
                </a:solidFill>
                <a:effectLst/>
                <a:latin typeface="+mn-lt"/>
                <a:ea typeface="+mn-ea"/>
                <a:cs typeface="+mn-cs"/>
              </a:rPr>
              <a:t>, L’intégrité de la personne et le consentement aux soins, </a:t>
            </a:r>
            <a:r>
              <a:rPr lang="fr-FR" sz="1000" b="0" i="0" kern="1200" dirty="0">
                <a:solidFill>
                  <a:schemeClr val="tx1"/>
                </a:solidFill>
                <a:effectLst/>
                <a:latin typeface="+mn-lt"/>
                <a:ea typeface="+mn-ea"/>
                <a:cs typeface="+mn-cs"/>
              </a:rPr>
              <a:t>4</a:t>
            </a:r>
            <a:r>
              <a:rPr lang="fr-FR" sz="1000" b="0" i="0" kern="1200" baseline="30000" dirty="0">
                <a:solidFill>
                  <a:schemeClr val="tx1"/>
                </a:solidFill>
                <a:effectLst/>
                <a:latin typeface="+mn-lt"/>
                <a:ea typeface="+mn-ea"/>
                <a:cs typeface="+mn-cs"/>
              </a:rPr>
              <a:t>e</a:t>
            </a:r>
            <a:r>
              <a:rPr lang="fr-FR" sz="1000" b="0" i="0" kern="1200" dirty="0">
                <a:solidFill>
                  <a:schemeClr val="tx1"/>
                </a:solidFill>
                <a:effectLst/>
                <a:latin typeface="+mn-lt"/>
                <a:ea typeface="+mn-ea"/>
                <a:cs typeface="+mn-cs"/>
              </a:rPr>
              <a:t> éd, Montréal, Éditions Yvon Blais, 2017 au para 551 (chirurgie esthétique).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Jimenez c. Pehr</a:t>
            </a:r>
            <a:r>
              <a:rPr lang="fr-CA" sz="1000" b="0" i="0" kern="1200" dirty="0">
                <a:solidFill>
                  <a:schemeClr val="tx1"/>
                </a:solidFill>
                <a:effectLst/>
                <a:latin typeface="+mn-lt"/>
                <a:ea typeface="+mn-ea"/>
                <a:cs typeface="+mn-cs"/>
              </a:rPr>
              <a:t>, 2002 CanLII 5691 (QC CS) (risques sérieux des chirurgies esthétiques).</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17 (consentement aux soins).</a:t>
            </a:r>
            <a:r>
              <a:rPr lang="fr-CA" sz="1000" b="0" i="0" kern="1200" dirty="0">
                <a:solidFill>
                  <a:schemeClr val="tx1"/>
                </a:solidFill>
                <a:effectLst/>
                <a:latin typeface="+mn-lt"/>
                <a:ea typeface="+mn-ea"/>
                <a:cs typeface="+mn-cs"/>
              </a:rPr>
              <a:t> </a:t>
            </a:r>
            <a:endParaRPr lang="fr-FR" sz="10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sz="1200" u="sng" dirty="0">
              <a:cs typeface="Arial"/>
            </a:endParaRPr>
          </a:p>
        </p:txBody>
      </p:sp>
    </p:spTree>
    <p:extLst>
      <p:ext uri="{BB962C8B-B14F-4D97-AF65-F5344CB8AC3E}">
        <p14:creationId xmlns:p14="http://schemas.microsoft.com/office/powerpoint/2010/main" val="25401243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2C65F-4ED5-5DA3-47D5-2E39AEA707C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F4E379C-8B51-1EEE-7B04-F1AF1A75845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B136F73-5C3A-1DE0-1C88-45444240749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noProof="0" dirty="0">
                <a:solidFill>
                  <a:schemeClr val="tx1"/>
                </a:solidFill>
                <a:latin typeface="+mn-lt"/>
                <a:ea typeface="+mn-ea"/>
                <a:cs typeface="Arial"/>
              </a:rPr>
              <a:t>As a class, read scenario 10. </a:t>
            </a:r>
            <a:r>
              <a:rPr lang="en-CA" sz="1200" b="0" i="0" u="none" strike="noStrike" kern="1200" dirty="0">
                <a:solidFill>
                  <a:schemeClr val="tx1"/>
                </a:solidFill>
                <a:effectLst/>
                <a:latin typeface="+mn-lt"/>
                <a:ea typeface="+mn-ea"/>
                <a:cs typeface="+mn-cs"/>
              </a:rPr>
              <a:t>(You can choose to quickly go over several scenarios, then give students time to complete them).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Ask the students to write their hypothesis individually on the additional sheet printed from the </a:t>
            </a:r>
            <a:r>
              <a:rPr lang="en-CA" sz="1200" b="1" u="none" kern="1200" dirty="0">
                <a:solidFill>
                  <a:schemeClr val="tx1"/>
                </a:solidFill>
                <a:effectLst/>
                <a:latin typeface="+mn-lt"/>
                <a:ea typeface="+mn-ea"/>
                <a:cs typeface="+mn-cs"/>
              </a:rPr>
              <a:t>Teacher’s Guide</a:t>
            </a:r>
            <a:r>
              <a:rPr lang="en-CA" sz="1200" u="none" kern="1200" dirty="0">
                <a:solidFill>
                  <a:schemeClr val="tx1"/>
                </a:solidFill>
                <a:effectLst/>
                <a:latin typeface="+mn-lt"/>
                <a:ea typeface="+mn-ea"/>
                <a:cs typeface="+mn-cs"/>
              </a:rPr>
              <a:t>.</a:t>
            </a:r>
            <a:endParaRPr lang="en-CA" sz="1200" u="none" kern="1200" dirty="0">
              <a:solidFill>
                <a:schemeClr val="tx1"/>
              </a:solidFill>
              <a:effectLst/>
              <a:latin typeface="+mn-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Discuss some of the answers as a class.</a:t>
            </a:r>
            <a:endParaRPr lang="fr-CA" sz="1200" dirty="0">
              <a:latin typeface="+mj-lt"/>
              <a:ea typeface="Calibri"/>
              <a:cs typeface="Arial" panose="020B0604020202020204"/>
            </a:endParaRPr>
          </a:p>
        </p:txBody>
      </p:sp>
    </p:spTree>
    <p:extLst>
      <p:ext uri="{BB962C8B-B14F-4D97-AF65-F5344CB8AC3E}">
        <p14:creationId xmlns:p14="http://schemas.microsoft.com/office/powerpoint/2010/main" val="1452706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noProof="1">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noProof="1">
                <a:solidFill>
                  <a:schemeClr val="tx1"/>
                </a:solidFill>
                <a:latin typeface="+mn-lt"/>
                <a:ea typeface="+mn-ea"/>
                <a:cs typeface="Arial"/>
              </a:rPr>
              <a:t>As a class, read scenario 1.</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noProof="1">
                <a:solidFill>
                  <a:schemeClr val="tx1"/>
                </a:solidFill>
                <a:effectLst/>
                <a:latin typeface="+mn-lt"/>
                <a:ea typeface="+mn-ea"/>
                <a:cs typeface="+mn-cs"/>
              </a:rPr>
              <a:t>Ask the students to write their hypothesis individually in the </a:t>
            </a:r>
            <a:r>
              <a:rPr lang="en-CA" sz="1200" b="1" i="0" kern="1200" noProof="1">
                <a:solidFill>
                  <a:schemeClr val="tx1"/>
                </a:solidFill>
                <a:effectLst/>
                <a:latin typeface="+mn-lt"/>
                <a:ea typeface="Calibri"/>
                <a:cs typeface="Arial"/>
              </a:rPr>
              <a:t>Student Workbook</a:t>
            </a:r>
            <a:r>
              <a:rPr lang="en-CA" sz="1200" b="0" i="0" kern="1200" noProof="1">
                <a:solidFill>
                  <a:schemeClr val="tx1"/>
                </a:solidFill>
                <a:effectLst/>
                <a:latin typeface="+mn-lt"/>
                <a:ea typeface="Calibri"/>
                <a:cs typeface="Arial"/>
              </a:rPr>
              <a:t>,</a:t>
            </a:r>
            <a:r>
              <a:rPr lang="en-CA" sz="1200" b="1" i="0" kern="1200" noProof="1">
                <a:solidFill>
                  <a:schemeClr val="tx1"/>
                </a:solidFill>
                <a:effectLst/>
                <a:latin typeface="+mn-lt"/>
                <a:ea typeface="Calibri"/>
                <a:cs typeface="Arial"/>
              </a:rPr>
              <a:t> </a:t>
            </a:r>
            <a:r>
              <a:rPr lang="en-CA" sz="1200" u="none" kern="1200" noProof="1">
                <a:solidFill>
                  <a:schemeClr val="tx1"/>
                </a:solidFill>
                <a:effectLst/>
                <a:latin typeface="+mn-lt"/>
                <a:ea typeface="+mn-ea"/>
                <a:cs typeface="+mn-cs"/>
              </a:rPr>
              <a:t>p. 6. </a:t>
            </a:r>
            <a:endParaRPr lang="en-CA" sz="1200" b="0" i="0" u="none" strike="noStrike" kern="1200" noProof="1">
              <a:solidFill>
                <a:schemeClr val="tx1"/>
              </a:solidFill>
              <a:effectLst/>
              <a:latin typeface="+mn-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i="0" u="none" strike="noStrike" kern="1200" dirty="0">
                <a:solidFill>
                  <a:schemeClr val="tx1"/>
                </a:solidFill>
                <a:effectLst/>
                <a:latin typeface="+mn-lt"/>
                <a:ea typeface="+mn-ea"/>
                <a:cs typeface="+mn-cs"/>
              </a:rPr>
              <a:t>Discuss some of the answers as a class.</a:t>
            </a:r>
            <a:r>
              <a:rPr lang="en-CA" sz="1200" b="0" i="0" kern="1200" dirty="0">
                <a:solidFill>
                  <a:schemeClr val="tx1"/>
                </a:solidFill>
                <a:effectLst/>
                <a:latin typeface="+mn-lt"/>
                <a:ea typeface="+mn-ea"/>
                <a:cs typeface="+mn-cs"/>
              </a:rPr>
              <a:t>​</a:t>
            </a:r>
          </a:p>
        </p:txBody>
      </p:sp>
    </p:spTree>
    <p:extLst>
      <p:ext uri="{BB962C8B-B14F-4D97-AF65-F5344CB8AC3E}">
        <p14:creationId xmlns:p14="http://schemas.microsoft.com/office/powerpoint/2010/main" val="14769518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168C1-88BF-F9C7-A4AB-A3F99965446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DAF7CE4-3E2B-ECC3-6ABD-6942D879740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2471E71-8D8C-C5FA-92C5-626FDBC5324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the main elements under the question “What the law says” on the activity sheet</a:t>
            </a:r>
            <a:r>
              <a:rPr lang="en-CA" sz="1200" b="0" u="none" kern="1200" dirty="0">
                <a:solidFill>
                  <a:schemeClr val="tx1"/>
                </a:solidFill>
                <a:effectLst/>
                <a:latin typeface="+mj-lt"/>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b="0" u="none" kern="1200" dirty="0">
              <a:solidFill>
                <a:schemeClr val="tx1"/>
              </a:solidFill>
              <a:effectLst/>
              <a:latin typeface="+mj-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CA" sz="1200" b="0" u="none" kern="1200" dirty="0">
                <a:solidFill>
                  <a:schemeClr val="tx1"/>
                </a:solidFill>
                <a:effectLst/>
                <a:latin typeface="+mn-lt"/>
                <a:ea typeface="+mn-ea"/>
                <a:cs typeface="Arial" panose="020B0604020202020204" pitchFamily="34" charset="0"/>
              </a:rPr>
              <a:t>More detailed answer: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b="0" u="none" kern="1200" dirty="0">
              <a:solidFill>
                <a:schemeClr val="tx1"/>
              </a:solidFill>
              <a:effectLst/>
              <a:latin typeface="+mn-lt"/>
              <a:ea typeface="+mn-ea"/>
              <a:cs typeface="Arial" panose="020B0604020202020204" pitchFamily="34" charset="0"/>
            </a:endParaRPr>
          </a:p>
          <a:p>
            <a:pPr marL="171450" indent="-171450" rtl="0" fontAlgn="base">
              <a:buFont typeface="Arial" panose="020B0604020202020204" pitchFamily="34" charset="0"/>
              <a:buChar char="•"/>
            </a:pPr>
            <a:r>
              <a:rPr lang="en-CA" sz="1200" i="0" kern="1200" dirty="0">
                <a:solidFill>
                  <a:schemeClr val="tx1"/>
                </a:solidFill>
                <a:effectLst/>
                <a:latin typeface="+mn-lt"/>
                <a:ea typeface="+mn-ea"/>
                <a:cs typeface="+mn-cs"/>
              </a:rPr>
              <a:t>Under the </a:t>
            </a:r>
            <a:r>
              <a:rPr lang="en-CA" sz="1200" i="1" kern="1200" dirty="0">
                <a:solidFill>
                  <a:schemeClr val="tx1"/>
                </a:solidFill>
                <a:effectLst/>
                <a:latin typeface="+mn-lt"/>
                <a:ea typeface="+mn-ea"/>
                <a:cs typeface="+mn-cs"/>
              </a:rPr>
              <a:t>Highway Safety Code, </a:t>
            </a:r>
            <a:r>
              <a:rPr lang="en-CA" sz="1200" i="0" kern="1200" dirty="0">
                <a:solidFill>
                  <a:schemeClr val="tx1"/>
                </a:solidFill>
                <a:effectLst/>
                <a:latin typeface="+mn-lt"/>
                <a:ea typeface="+mn-ea"/>
                <a:cs typeface="+mn-cs"/>
              </a:rPr>
              <a:t>all of these infractions are punishable by a fine of $60 to $100.</a:t>
            </a:r>
          </a:p>
          <a:p>
            <a:pPr marL="171450" indent="-171450" rtl="0" fontAlgn="base">
              <a:buFont typeface="Arial" panose="020B0604020202020204" pitchFamily="34" charset="0"/>
              <a:buChar char="•"/>
            </a:pPr>
            <a:r>
              <a:rPr lang="en-CA" sz="1200" i="0" kern="1200" dirty="0">
                <a:solidFill>
                  <a:schemeClr val="tx1"/>
                </a:solidFill>
                <a:effectLst/>
                <a:latin typeface="+mn-lt"/>
                <a:ea typeface="+mn-ea"/>
                <a:cs typeface="+mn-cs"/>
              </a:rPr>
              <a:t>As of the age of 14, children can receive fines</a:t>
            </a:r>
            <a:r>
              <a:rPr lang="en-CA" sz="1200" b="0" i="0" kern="1200" dirty="0">
                <a:solidFill>
                  <a:schemeClr val="tx1"/>
                </a:solidFill>
                <a:effectLst/>
                <a:latin typeface="+mn-lt"/>
                <a:ea typeface="+mn-ea"/>
                <a:cs typeface="+mn-cs"/>
              </a:rPr>
              <a:t>. This means that Giovanie, who’s 11 years old, will not be fined, but the police could decide to give her a warning. The police could also inform her parents of the situation.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CA" sz="1200" u="sng" dirty="0">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Code de la sécurité </a:t>
            </a:r>
            <a:r>
              <a:rPr lang="en-CA" sz="1000" b="0" i="1" kern="1200" dirty="0" err="1">
                <a:solidFill>
                  <a:schemeClr val="tx1"/>
                </a:solidFill>
                <a:effectLst/>
                <a:latin typeface="+mn-lt"/>
                <a:ea typeface="+mn-ea"/>
                <a:cs typeface="+mn-cs"/>
              </a:rPr>
              <a:t>routière</a:t>
            </a:r>
            <a:r>
              <a:rPr lang="en-CA" sz="1000" b="0" i="0" kern="1200" dirty="0">
                <a:solidFill>
                  <a:schemeClr val="tx1"/>
                </a:solidFill>
                <a:effectLst/>
                <a:latin typeface="+mn-lt"/>
                <a:ea typeface="+mn-ea"/>
                <a:cs typeface="+mn-cs"/>
              </a:rPr>
              <a:t>, RLRQ c C-24.2, art 492.2 au para 1 (casque </a:t>
            </a:r>
            <a:r>
              <a:rPr lang="en-CA" sz="1000" b="0" i="0" kern="1200" dirty="0" err="1">
                <a:solidFill>
                  <a:schemeClr val="tx1"/>
                </a:solidFill>
                <a:effectLst/>
                <a:latin typeface="+mn-lt"/>
                <a:ea typeface="+mn-ea"/>
                <a:cs typeface="+mn-cs"/>
              </a:rPr>
              <a:t>obligatoire</a:t>
            </a:r>
            <a:r>
              <a:rPr lang="en-CA" sz="1000" b="0" i="0" kern="1200" dirty="0">
                <a:solidFill>
                  <a:schemeClr val="tx1"/>
                </a:solidFill>
                <a:effectLst/>
                <a:latin typeface="+mn-lt"/>
                <a:ea typeface="+mn-ea"/>
                <a:cs typeface="+mn-cs"/>
              </a:rPr>
              <a:t>), 492.2 au para 2 (18 </a:t>
            </a:r>
            <a:r>
              <a:rPr lang="en-CA" sz="1000" b="0" i="0" kern="1200" dirty="0" err="1">
                <a:solidFill>
                  <a:schemeClr val="tx1"/>
                </a:solidFill>
                <a:effectLst/>
                <a:latin typeface="+mn-lt"/>
                <a:ea typeface="+mn-ea"/>
                <a:cs typeface="+mn-cs"/>
              </a:rPr>
              <a:t>ans</a:t>
            </a:r>
            <a:r>
              <a:rPr lang="en-CA" sz="1000" b="0" i="0" kern="1200" dirty="0">
                <a:solidFill>
                  <a:schemeClr val="tx1"/>
                </a:solidFill>
                <a:effectLst/>
                <a:latin typeface="+mn-lt"/>
                <a:ea typeface="+mn-ea"/>
                <a:cs typeface="+mn-cs"/>
              </a:rPr>
              <a:t>), 507 (</a:t>
            </a:r>
            <a:r>
              <a:rPr lang="en-CA" sz="1000" b="0" i="0" kern="1200" dirty="0" err="1">
                <a:solidFill>
                  <a:schemeClr val="tx1"/>
                </a:solidFill>
                <a:effectLst/>
                <a:latin typeface="+mn-lt"/>
                <a:ea typeface="+mn-ea"/>
                <a:cs typeface="+mn-cs"/>
              </a:rPr>
              <a:t>amende</a:t>
            </a:r>
            <a:r>
              <a:rPr lang="en-CA" sz="1000" b="0" i="0" kern="1200" dirty="0">
                <a:solidFill>
                  <a:schemeClr val="tx1"/>
                </a:solidFill>
                <a:effectLst/>
                <a:latin typeface="+mn-lt"/>
                <a:ea typeface="+mn-ea"/>
                <a:cs typeface="+mn-cs"/>
              </a:rPr>
              <a:t>).</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Code de </a:t>
            </a:r>
            <a:r>
              <a:rPr lang="en-CA" sz="1000" b="0" i="1" kern="1200" dirty="0" err="1">
                <a:solidFill>
                  <a:schemeClr val="tx1"/>
                </a:solidFill>
                <a:effectLst/>
                <a:latin typeface="+mn-lt"/>
                <a:ea typeface="+mn-ea"/>
                <a:cs typeface="+mn-cs"/>
              </a:rPr>
              <a:t>procédure</a:t>
            </a:r>
            <a:r>
              <a:rPr lang="en-CA" sz="1000" b="0" i="1" kern="1200" dirty="0">
                <a:solidFill>
                  <a:schemeClr val="tx1"/>
                </a:solidFill>
                <a:effectLst/>
                <a:latin typeface="+mn-lt"/>
                <a:ea typeface="+mn-ea"/>
                <a:cs typeface="+mn-cs"/>
              </a:rPr>
              <a:t> </a:t>
            </a:r>
            <a:r>
              <a:rPr lang="en-CA" sz="1000" b="0" i="1" kern="1200" dirty="0" err="1">
                <a:solidFill>
                  <a:schemeClr val="tx1"/>
                </a:solidFill>
                <a:effectLst/>
                <a:latin typeface="+mn-lt"/>
                <a:ea typeface="+mn-ea"/>
                <a:cs typeface="+mn-cs"/>
              </a:rPr>
              <a:t>pénale</a:t>
            </a:r>
            <a:r>
              <a:rPr lang="en-CA" sz="1000" b="0" i="0" kern="1200" dirty="0">
                <a:solidFill>
                  <a:schemeClr val="tx1"/>
                </a:solidFill>
                <a:effectLst/>
                <a:latin typeface="+mn-lt"/>
                <a:ea typeface="+mn-ea"/>
                <a:cs typeface="+mn-cs"/>
              </a:rPr>
              <a:t>, RLRQ c C-25.1, art 5 (</a:t>
            </a:r>
            <a:r>
              <a:rPr lang="en-CA" sz="1000" b="0" i="0" kern="1200" dirty="0" err="1">
                <a:solidFill>
                  <a:schemeClr val="tx1"/>
                </a:solidFill>
                <a:effectLst/>
                <a:latin typeface="+mn-lt"/>
                <a:ea typeface="+mn-ea"/>
                <a:cs typeface="+mn-cs"/>
              </a:rPr>
              <a:t>amendes</a:t>
            </a:r>
            <a:r>
              <a:rPr lang="en-CA" sz="1000" b="0" i="0" kern="1200" dirty="0">
                <a:solidFill>
                  <a:schemeClr val="tx1"/>
                </a:solidFill>
                <a:effectLst/>
                <a:latin typeface="+mn-lt"/>
                <a:ea typeface="+mn-ea"/>
                <a:cs typeface="+mn-cs"/>
              </a:rPr>
              <a:t> à </a:t>
            </a:r>
            <a:r>
              <a:rPr lang="en-CA" sz="1000" b="0" i="0" kern="1200" dirty="0" err="1">
                <a:solidFill>
                  <a:schemeClr val="tx1"/>
                </a:solidFill>
                <a:effectLst/>
                <a:latin typeface="+mn-lt"/>
                <a:ea typeface="+mn-ea"/>
                <a:cs typeface="+mn-cs"/>
              </a:rPr>
              <a:t>partir</a:t>
            </a:r>
            <a:r>
              <a:rPr lang="en-CA" sz="1000" b="0" i="0" kern="1200" dirty="0">
                <a:solidFill>
                  <a:schemeClr val="tx1"/>
                </a:solidFill>
                <a:effectLst/>
                <a:latin typeface="+mn-lt"/>
                <a:ea typeface="+mn-ea"/>
                <a:cs typeface="+mn-cs"/>
              </a:rPr>
              <a:t> de 14 </a:t>
            </a:r>
            <a:r>
              <a:rPr lang="en-CA" sz="1000" b="0" i="0" kern="1200" dirty="0" err="1">
                <a:solidFill>
                  <a:schemeClr val="tx1"/>
                </a:solidFill>
                <a:effectLst/>
                <a:latin typeface="+mn-lt"/>
                <a:ea typeface="+mn-ea"/>
                <a:cs typeface="+mn-cs"/>
              </a:rPr>
              <a:t>ans</a:t>
            </a:r>
            <a:r>
              <a:rPr lang="en-CA" sz="1000" b="0" i="0" kern="1200" dirty="0">
                <a:solidFill>
                  <a:schemeClr val="tx1"/>
                </a:solidFill>
                <a:effectLst/>
                <a:latin typeface="+mn-lt"/>
                <a:ea typeface="+mn-ea"/>
                <a:cs typeface="+mn-cs"/>
              </a:rPr>
              <a:t>).</a:t>
            </a:r>
          </a:p>
        </p:txBody>
      </p:sp>
    </p:spTree>
    <p:extLst>
      <p:ext uri="{BB962C8B-B14F-4D97-AF65-F5344CB8AC3E}">
        <p14:creationId xmlns:p14="http://schemas.microsoft.com/office/powerpoint/2010/main" val="23352125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8E028-05B2-0459-75D1-EBE5411A586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0FB70B8-A072-811D-0BA9-FD4B17AE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CC6A90B-68F4-1D5D-DFEA-A9D86398EF5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noProof="0" dirty="0">
                <a:solidFill>
                  <a:schemeClr val="tx1"/>
                </a:solidFill>
                <a:latin typeface="+mn-lt"/>
                <a:ea typeface="+mn-ea"/>
                <a:cs typeface="Arial"/>
              </a:rPr>
              <a:t>As a class, read scenario 11. It’s a little more detailed on the activity sheet in the appendix in the </a:t>
            </a:r>
            <a:r>
              <a:rPr lang="en-CA" sz="1200" b="1" kern="1200" noProof="0" dirty="0">
                <a:solidFill>
                  <a:schemeClr val="tx1"/>
                </a:solidFill>
                <a:latin typeface="+mn-lt"/>
                <a:ea typeface="+mn-ea"/>
                <a:cs typeface="Arial"/>
              </a:rPr>
              <a:t>Teacher’s Guide</a:t>
            </a:r>
            <a:r>
              <a:rPr lang="en-CA" sz="1200" b="0" kern="1200" noProof="0" dirty="0">
                <a:solidFill>
                  <a:schemeClr val="tx1"/>
                </a:solidFill>
                <a:latin typeface="+mn-lt"/>
                <a:ea typeface="+mn-ea"/>
                <a:cs typeface="Arial"/>
              </a:rPr>
              <a:t>. </a:t>
            </a:r>
            <a:r>
              <a:rPr lang="en-CA" sz="1200" b="0" i="0" u="none" strike="noStrike" kern="1200" dirty="0">
                <a:solidFill>
                  <a:schemeClr val="tx1"/>
                </a:solidFill>
                <a:effectLst/>
                <a:latin typeface="+mn-lt"/>
                <a:ea typeface="+mn-ea"/>
                <a:cs typeface="+mn-cs"/>
              </a:rPr>
              <a:t>(You can choose to quickly go over several scenarios, then give students time to complete them.)</a:t>
            </a:r>
            <a:r>
              <a:rPr lang="fr-CA" sz="1200" b="0" i="0" kern="1200" dirty="0">
                <a:solidFill>
                  <a:schemeClr val="tx1"/>
                </a:solidFill>
                <a:effectLst/>
                <a:latin typeface="+mn-lt"/>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Ask the students to write their hypothesis individually on the additional sheet printed from the </a:t>
            </a:r>
            <a:r>
              <a:rPr lang="en-CA" sz="1200" b="1" u="none" kern="1200" dirty="0">
                <a:solidFill>
                  <a:schemeClr val="tx1"/>
                </a:solidFill>
                <a:effectLst/>
                <a:latin typeface="+mn-lt"/>
                <a:ea typeface="+mn-ea"/>
                <a:cs typeface="+mn-cs"/>
              </a:rPr>
              <a:t>Teacher’s Guide</a:t>
            </a:r>
            <a:r>
              <a:rPr lang="en-CA" sz="1200" u="none" kern="1200" dirty="0">
                <a:solidFill>
                  <a:schemeClr val="tx1"/>
                </a:solidFill>
                <a:effectLst/>
                <a:latin typeface="+mn-lt"/>
                <a:ea typeface="+mn-ea"/>
                <a:cs typeface="+mn-cs"/>
              </a:rPr>
              <a:t>.</a:t>
            </a:r>
            <a:endParaRPr lang="en-CA" sz="1200" u="none" kern="1200" dirty="0">
              <a:solidFill>
                <a:schemeClr val="tx1"/>
              </a:solidFill>
              <a:effectLst/>
              <a:latin typeface="+mn-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Discuss some of the answers as a class</a:t>
            </a:r>
            <a:r>
              <a:rPr lang="fr-FR" sz="1200" u="none" kern="1200" dirty="0">
                <a:solidFill>
                  <a:schemeClr val="tx1"/>
                </a:solidFill>
                <a:effectLst/>
                <a:latin typeface="+mj-lt"/>
                <a:ea typeface="+mn-ea"/>
                <a:cs typeface="+mn-cs"/>
              </a:rPr>
              <a:t>.</a:t>
            </a: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34830375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742A0-4F91-CCE7-1C54-7B39CBF3D35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3AA55E7-48EA-5019-DAF9-F7E983476EC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F72F84-38BB-1BFA-849D-60E57623D68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down the main elements under the question “What the law says” on the activity sheet</a:t>
            </a:r>
            <a:r>
              <a:rPr lang="fr-CA" sz="1200" b="0" u="none" kern="1200" dirty="0">
                <a:solidFill>
                  <a:schemeClr val="tx1"/>
                </a:solidFill>
                <a:effectLst/>
                <a:latin typeface="Arial" panose="020B0604020202020204" pitchFamily="34" charset="0"/>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Loi sur la protection de la jeunesse</a:t>
            </a:r>
            <a:r>
              <a:rPr lang="fr-CA" sz="1000" b="0" i="0" kern="1200" dirty="0">
                <a:solidFill>
                  <a:schemeClr val="tx1"/>
                </a:solidFill>
                <a:effectLst/>
                <a:latin typeface="+mn-lt"/>
                <a:ea typeface="+mn-ea"/>
                <a:cs typeface="+mn-cs"/>
              </a:rPr>
              <a:t>, RLRQ c P-34.1,art 39, 45.</a:t>
            </a:r>
            <a:endParaRPr lang="fr-CA" sz="1000" b="0" u="none" kern="1200" dirty="0">
              <a:solidFill>
                <a:schemeClr val="tx1"/>
              </a:solidFill>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622516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E31F1-D1E7-C90E-EB51-A807724B64F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9455FB6-BF11-CC1F-12D6-BFDF608A8C4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CA845A0-2217-C8AA-3655-9E07CF06E80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noProof="0" dirty="0">
                <a:solidFill>
                  <a:schemeClr val="tx1"/>
                </a:solidFill>
                <a:latin typeface="+mn-lt"/>
                <a:ea typeface="+mn-ea"/>
                <a:cs typeface="Arial"/>
              </a:rPr>
              <a:t>As a class, read scenario 12. It’s a little more detailed on the activity sheet in the appendix in the </a:t>
            </a:r>
            <a:r>
              <a:rPr lang="en-CA" sz="1200" b="1" kern="1200" noProof="0" dirty="0">
                <a:solidFill>
                  <a:schemeClr val="tx1"/>
                </a:solidFill>
                <a:latin typeface="+mn-lt"/>
                <a:ea typeface="+mn-ea"/>
                <a:cs typeface="Arial"/>
              </a:rPr>
              <a:t>Teacher’s Guide</a:t>
            </a:r>
            <a:r>
              <a:rPr lang="en-CA" sz="1200" b="0" kern="1200" noProof="0" dirty="0">
                <a:solidFill>
                  <a:schemeClr val="tx1"/>
                </a:solidFill>
                <a:latin typeface="+mn-lt"/>
                <a:ea typeface="+mn-ea"/>
                <a:cs typeface="Arial"/>
              </a:rPr>
              <a:t>. </a:t>
            </a:r>
            <a:r>
              <a:rPr lang="en-CA" sz="1200" b="0" i="0" u="none" strike="noStrike" kern="1200" dirty="0">
                <a:solidFill>
                  <a:schemeClr val="tx1"/>
                </a:solidFill>
                <a:effectLst/>
                <a:latin typeface="+mn-lt"/>
                <a:ea typeface="+mn-ea"/>
                <a:cs typeface="+mn-cs"/>
              </a:rPr>
              <a:t>(You can choose to quickly go over several scenarios, then give students time to complete them</a:t>
            </a:r>
            <a:r>
              <a:rPr lang="fr-CA" sz="1200" b="0" i="0" u="none" strike="noStrike" kern="1200" dirty="0">
                <a:solidFill>
                  <a:schemeClr val="tx1"/>
                </a:solidFill>
                <a:effectLst/>
                <a:latin typeface="+mn-lt"/>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Ask the students to write their hypothesis individually on the additional sheet printed from the </a:t>
            </a:r>
            <a:r>
              <a:rPr lang="en-CA" sz="1200" b="1" u="none" kern="1200" dirty="0">
                <a:solidFill>
                  <a:schemeClr val="tx1"/>
                </a:solidFill>
                <a:effectLst/>
                <a:latin typeface="+mn-lt"/>
                <a:ea typeface="+mn-ea"/>
                <a:cs typeface="+mn-cs"/>
              </a:rPr>
              <a:t>Teacher’s Guide</a:t>
            </a:r>
            <a:r>
              <a:rPr lang="fr-FR" sz="1200" u="none" kern="1200" dirty="0">
                <a:solidFill>
                  <a:schemeClr val="tx1"/>
                </a:solidFill>
                <a:effectLst/>
                <a:latin typeface="+mn-lt"/>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fr-FR" sz="1200" u="none" kern="1200" dirty="0" err="1">
                <a:solidFill>
                  <a:schemeClr val="tx1"/>
                </a:solidFill>
                <a:effectLst/>
                <a:latin typeface="+mn-lt"/>
                <a:ea typeface="+mn-ea"/>
                <a:cs typeface="+mn-cs"/>
              </a:rPr>
              <a:t>Discuss</a:t>
            </a:r>
            <a:r>
              <a:rPr lang="fr-FR" sz="1200" u="none" kern="1200" dirty="0">
                <a:solidFill>
                  <a:schemeClr val="tx1"/>
                </a:solidFill>
                <a:effectLst/>
                <a:latin typeface="+mn-lt"/>
                <a:ea typeface="+mn-ea"/>
                <a:cs typeface="+mn-cs"/>
              </a:rPr>
              <a:t> </a:t>
            </a:r>
            <a:r>
              <a:rPr lang="fr-FR" sz="1200" u="none" kern="1200" dirty="0" err="1">
                <a:solidFill>
                  <a:schemeClr val="tx1"/>
                </a:solidFill>
                <a:effectLst/>
                <a:latin typeface="+mn-lt"/>
                <a:ea typeface="+mn-ea"/>
                <a:cs typeface="+mn-cs"/>
              </a:rPr>
              <a:t>some</a:t>
            </a:r>
            <a:r>
              <a:rPr lang="fr-FR" sz="1200" u="none" kern="1200" dirty="0">
                <a:solidFill>
                  <a:schemeClr val="tx1"/>
                </a:solidFill>
                <a:effectLst/>
                <a:latin typeface="+mn-lt"/>
                <a:ea typeface="+mn-ea"/>
                <a:cs typeface="+mn-cs"/>
              </a:rPr>
              <a:t> of the </a:t>
            </a:r>
            <a:r>
              <a:rPr lang="fr-FR" sz="1200" u="none" kern="1200" dirty="0" err="1">
                <a:solidFill>
                  <a:schemeClr val="tx1"/>
                </a:solidFill>
                <a:effectLst/>
                <a:latin typeface="+mn-lt"/>
                <a:ea typeface="+mn-ea"/>
                <a:cs typeface="+mn-cs"/>
              </a:rPr>
              <a:t>answers</a:t>
            </a:r>
            <a:r>
              <a:rPr lang="fr-FR" sz="1200" u="none" kern="1200" dirty="0">
                <a:solidFill>
                  <a:schemeClr val="tx1"/>
                </a:solidFill>
                <a:effectLst/>
                <a:latin typeface="+mn-lt"/>
                <a:ea typeface="+mn-ea"/>
                <a:cs typeface="+mn-cs"/>
              </a:rPr>
              <a:t> as a class</a:t>
            </a:r>
            <a:r>
              <a:rPr lang="fr-FR" sz="1200" u="none" kern="1200" dirty="0">
                <a:solidFill>
                  <a:schemeClr val="tx1"/>
                </a:solidFill>
                <a:effectLst/>
                <a:latin typeface="+mj-lt"/>
                <a:ea typeface="+mn-ea"/>
                <a:cs typeface="+mn-cs"/>
              </a:rPr>
              <a:t>.</a:t>
            </a:r>
            <a:endParaRPr lang="fr-FR" sz="1200" u="sng" dirty="0">
              <a:latin typeface="+mj-lt"/>
              <a:cs typeface="Arial"/>
            </a:endParaRPr>
          </a:p>
          <a:p>
            <a:pPr marL="0" indent="0">
              <a:buFont typeface="Arial" panose="020B0604020202020204" pitchFamily="34" charset="0"/>
              <a:buNone/>
            </a:pPr>
            <a:endParaRPr lang="fr-CA" sz="1200" dirty="0">
              <a:latin typeface="+mj-lt"/>
              <a:ea typeface="Calibri"/>
              <a:cs typeface="Arial" panose="020B0604020202020204"/>
            </a:endParaRPr>
          </a:p>
        </p:txBody>
      </p:sp>
    </p:spTree>
    <p:extLst>
      <p:ext uri="{BB962C8B-B14F-4D97-AF65-F5344CB8AC3E}">
        <p14:creationId xmlns:p14="http://schemas.microsoft.com/office/powerpoint/2010/main" val="12774944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98E43-8F94-CA2D-5270-CE993E4993E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A458549-B83F-A34D-708E-DE0F4F79DB8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F37FAD6-35C2-EECD-EED2-D96C303EB68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this exercise as a class.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the main elements under the question “What the law says” on the activity sheet</a:t>
            </a:r>
            <a:r>
              <a:rPr lang="fr-CA" sz="1200" b="0" u="none" kern="1200" dirty="0">
                <a:solidFill>
                  <a:schemeClr val="tx1"/>
                </a:solidFill>
                <a:effectLst/>
                <a:latin typeface="Arial" panose="020B0604020202020204" pitchFamily="34" charset="0"/>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a:t>
            </a: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Code civil du Québec</a:t>
            </a:r>
            <a:r>
              <a:rPr lang="fr-FR" sz="1000" b="0" i="0" kern="1200" dirty="0">
                <a:solidFill>
                  <a:schemeClr val="tx1"/>
                </a:solidFill>
                <a:effectLst/>
                <a:latin typeface="+mn-lt"/>
                <a:ea typeface="+mn-ea"/>
                <a:cs typeface="+mn-cs"/>
              </a:rPr>
              <a:t>, RLRQ c CCQ-1991, art 599.</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793325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cs typeface="Arial"/>
            </a:endParaRPr>
          </a:p>
        </p:txBody>
      </p:sp>
    </p:spTree>
    <p:extLst>
      <p:ext uri="{BB962C8B-B14F-4D97-AF65-F5344CB8AC3E}">
        <p14:creationId xmlns:p14="http://schemas.microsoft.com/office/powerpoint/2010/main" val="37746576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Tree>
    <p:extLst>
      <p:ext uri="{BB962C8B-B14F-4D97-AF65-F5344CB8AC3E}">
        <p14:creationId xmlns:p14="http://schemas.microsoft.com/office/powerpoint/2010/main" val="66155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338B2-77F2-B74D-9C69-8C8CFC74DDD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8315089-1369-9426-6955-0C9FB36B56A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1F2D691-7752-07D8-1960-7F3F47B94B0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noProof="1">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noProof="1">
                <a:solidFill>
                  <a:schemeClr val="tx1"/>
                </a:solidFill>
                <a:latin typeface="+mn-lt"/>
                <a:ea typeface="+mn-ea"/>
                <a:cs typeface="Arial" panose="020B0604020202020204" pitchFamily="34" charset="0"/>
              </a:rPr>
              <a:t>Correct this exercise as a class.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down the main elements under the question “What the law says” in the </a:t>
            </a:r>
            <a:r>
              <a:rPr lang="en-CA" sz="1200" b="1" u="none" kern="1200" dirty="0">
                <a:solidFill>
                  <a:schemeClr val="tx1"/>
                </a:solidFill>
                <a:effectLst/>
                <a:latin typeface="+mn-lt"/>
                <a:ea typeface="+mn-ea"/>
                <a:cs typeface="Arial"/>
              </a:rPr>
              <a:t>Student Workbook</a:t>
            </a:r>
            <a:r>
              <a:rPr lang="fr-CA" sz="1200" b="0" u="none" kern="1200" dirty="0">
                <a:solidFill>
                  <a:schemeClr val="tx1"/>
                </a:solidFill>
                <a:effectLst/>
                <a:latin typeface="+mj-lt"/>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r-CA" sz="1200" b="0" u="none" kern="1200" dirty="0">
              <a:solidFill>
                <a:schemeClr val="tx1"/>
              </a:solidFill>
              <a:effectLst/>
              <a:latin typeface="+mj-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1200" b="0" u="none" kern="1200" dirty="0">
                <a:solidFill>
                  <a:schemeClr val="tx1"/>
                </a:solidFill>
                <a:effectLst/>
                <a:latin typeface="+mj-lt"/>
                <a:ea typeface="+mn-ea"/>
                <a:cs typeface="Arial" panose="020B0604020202020204" pitchFamily="34" charset="0"/>
              </a:rPr>
              <a:t>More </a:t>
            </a:r>
            <a:r>
              <a:rPr lang="fr-CA" sz="1200" b="0" u="none" kern="1200" dirty="0" err="1">
                <a:solidFill>
                  <a:schemeClr val="tx1"/>
                </a:solidFill>
                <a:effectLst/>
                <a:latin typeface="+mj-lt"/>
                <a:ea typeface="+mn-ea"/>
                <a:cs typeface="Arial" panose="020B0604020202020204" pitchFamily="34" charset="0"/>
              </a:rPr>
              <a:t>detailed</a:t>
            </a:r>
            <a:r>
              <a:rPr lang="fr-CA" sz="1200" b="0" u="none" kern="1200" dirty="0">
                <a:solidFill>
                  <a:schemeClr val="tx1"/>
                </a:solidFill>
                <a:effectLst/>
                <a:latin typeface="+mj-lt"/>
                <a:ea typeface="+mn-ea"/>
                <a:cs typeface="Arial" panose="020B0604020202020204" pitchFamily="34" charset="0"/>
              </a:rPr>
              <a:t> </a:t>
            </a:r>
            <a:r>
              <a:rPr lang="fr-CA" sz="1200" b="0" u="none" kern="1200" dirty="0" err="1">
                <a:solidFill>
                  <a:schemeClr val="tx1"/>
                </a:solidFill>
                <a:effectLst/>
                <a:latin typeface="+mj-lt"/>
                <a:ea typeface="+mn-ea"/>
                <a:cs typeface="Arial" panose="020B0604020202020204" pitchFamily="34" charset="0"/>
              </a:rPr>
              <a:t>answer</a:t>
            </a:r>
            <a:r>
              <a:rPr lang="fr-CA" sz="1200" b="0" u="none" kern="1200" dirty="0">
                <a:solidFill>
                  <a:schemeClr val="tx1"/>
                </a:solidFill>
                <a:effectLst/>
                <a:latin typeface="+mj-lt"/>
                <a:ea typeface="+mn-ea"/>
                <a:cs typeface="Arial" panose="020B0604020202020204" pitchFamily="34" charset="0"/>
              </a:rPr>
              <a:t>: </a:t>
            </a:r>
            <a:endParaRPr lang="fr-FR" sz="1200" u="none" kern="1200" dirty="0">
              <a:solidFill>
                <a:schemeClr val="tx1"/>
              </a:solidFill>
              <a:effectLst/>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1200" b="0" u="none" dirty="0">
              <a:solidFill>
                <a:schemeClr val="tx1"/>
              </a:solidFill>
              <a:latin typeface="+mj-lt"/>
              <a:cs typeface="Arial" panose="020B0604020202020204" pitchFamily="34" charset="0"/>
            </a:endParaRPr>
          </a:p>
          <a:p>
            <a:pPr marL="171450" indent="-171450">
              <a:buFont typeface="Arial" panose="020B0604020202020204" pitchFamily="34" charset="0"/>
              <a:buChar char="•"/>
            </a:pPr>
            <a:r>
              <a:rPr lang="fr-CA" sz="1200" dirty="0">
                <a:solidFill>
                  <a:schemeClr val="tx1"/>
                </a:solidFill>
                <a:latin typeface="+mj-lt"/>
              </a:rPr>
              <a:t>Maxime </a:t>
            </a:r>
            <a:r>
              <a:rPr lang="fr-CA" sz="1200" dirty="0" err="1">
                <a:solidFill>
                  <a:schemeClr val="tx1"/>
                </a:solidFill>
                <a:latin typeface="+mj-lt"/>
              </a:rPr>
              <a:t>is</a:t>
            </a:r>
            <a:r>
              <a:rPr lang="fr-CA" sz="1200" dirty="0">
                <a:solidFill>
                  <a:schemeClr val="tx1"/>
                </a:solidFill>
                <a:latin typeface="+mj-lt"/>
              </a:rPr>
              <a:t> 10 </a:t>
            </a:r>
            <a:r>
              <a:rPr lang="fr-CA" sz="1200" dirty="0" err="1">
                <a:solidFill>
                  <a:schemeClr val="tx1"/>
                </a:solidFill>
                <a:latin typeface="+mj-lt"/>
              </a:rPr>
              <a:t>years</a:t>
            </a:r>
            <a:r>
              <a:rPr lang="fr-CA" sz="1200" dirty="0">
                <a:solidFill>
                  <a:schemeClr val="tx1"/>
                </a:solidFill>
                <a:latin typeface="+mj-lt"/>
              </a:rPr>
              <a:t> </a:t>
            </a:r>
            <a:r>
              <a:rPr lang="fr-CA" sz="1200" dirty="0" err="1">
                <a:solidFill>
                  <a:schemeClr val="tx1"/>
                </a:solidFill>
                <a:latin typeface="+mj-lt"/>
              </a:rPr>
              <a:t>old</a:t>
            </a:r>
            <a:r>
              <a:rPr lang="fr-CA" sz="1200" dirty="0">
                <a:solidFill>
                  <a:schemeClr val="tx1"/>
                </a:solidFill>
                <a:latin typeface="+mj-lt"/>
              </a:rPr>
              <a:t>. </a:t>
            </a:r>
            <a:r>
              <a:rPr lang="en-CA" sz="1200" kern="1200" noProof="1">
                <a:solidFill>
                  <a:schemeClr val="tx1"/>
                </a:solidFill>
                <a:latin typeface="+mn-lt"/>
                <a:ea typeface="+mn-ea"/>
                <a:cs typeface="+mn-cs"/>
              </a:rPr>
              <a:t>He’s old enough to understand the difference between right and wrong.  Therefore, he can be held responsible for his actions</a:t>
            </a:r>
            <a:r>
              <a:rPr lang="fr-CA" sz="1200" dirty="0">
                <a:solidFill>
                  <a:schemeClr val="tx1"/>
                </a:solidFill>
                <a:latin typeface="+mj-lt"/>
              </a:rPr>
              <a:t>.</a:t>
            </a:r>
            <a:endParaRPr lang="fr-CA" sz="1200" dirty="0">
              <a:solidFill>
                <a:schemeClr val="tx1"/>
              </a:solidFill>
              <a:latin typeface="+mj-lt"/>
              <a:cs typeface="Arial"/>
            </a:endParaRPr>
          </a:p>
          <a:p>
            <a:pPr marL="171450" indent="-171450">
              <a:buFont typeface="Arial" panose="020B0604020202020204" pitchFamily="34" charset="0"/>
              <a:buChar char="•"/>
            </a:pPr>
            <a:r>
              <a:rPr lang="en-CA" sz="1200" kern="1200" noProof="1">
                <a:solidFill>
                  <a:schemeClr val="tx1"/>
                </a:solidFill>
                <a:latin typeface="+mn-lt"/>
                <a:ea typeface="+mn-ea"/>
                <a:cs typeface="+mn-cs"/>
              </a:rPr>
              <a:t>If Maxime breaks the neighbour’s window, the neighbour can sue Maxime for payment of the window repair. Suing someone means going to court before a judge to demand, for example, that this person pay for or repair something that was broken or damaged.</a:t>
            </a:r>
            <a:endParaRPr lang="en-CA" sz="1200" kern="1200" noProof="1">
              <a:solidFill>
                <a:schemeClr val="tx1"/>
              </a:solidFill>
              <a:latin typeface="+mn-lt"/>
              <a:ea typeface="+mn-ea"/>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u="none" strike="noStrike" noProof="1">
                <a:solidFill>
                  <a:srgbClr val="000000"/>
                </a:solidFill>
                <a:effectLst/>
                <a:latin typeface="+mn-lt"/>
                <a:cs typeface="Arial"/>
              </a:rPr>
              <a:t>The judge will determine if Maxime acted cautiously, that is, was attentive and responsible enough while he was playing</a:t>
            </a:r>
            <a:r>
              <a:rPr lang="fr-CA" sz="1200" dirty="0">
                <a:solidFill>
                  <a:schemeClr val="tx1"/>
                </a:solidFill>
                <a:latin typeface="+mj-lt"/>
              </a:rPr>
              <a:t>.</a:t>
            </a:r>
            <a:endParaRPr lang="fr-CA" sz="1200" dirty="0">
              <a:solidFill>
                <a:schemeClr val="tx1"/>
              </a:solidFill>
              <a:latin typeface="+mj-lt"/>
              <a:cs typeface="Arial"/>
            </a:endParaRPr>
          </a:p>
          <a:p>
            <a:pPr>
              <a:buNone/>
            </a:pPr>
            <a:endParaRPr lang="fr-CA" sz="1200" b="1" dirty="0">
              <a:solidFill>
                <a:schemeClr val="tx1"/>
              </a:solidFill>
              <a:latin typeface="+mj-lt"/>
            </a:endParaRPr>
          </a:p>
          <a:p>
            <a:pPr>
              <a:buNone/>
            </a:pPr>
            <a:r>
              <a:rPr lang="fr-CA" sz="1200" b="1" dirty="0" err="1">
                <a:solidFill>
                  <a:schemeClr val="tx1"/>
                </a:solidFill>
                <a:latin typeface="+mj-lt"/>
              </a:rPr>
              <a:t>Maxime’s</a:t>
            </a:r>
            <a:r>
              <a:rPr lang="fr-CA" sz="1200" b="1" dirty="0">
                <a:solidFill>
                  <a:schemeClr val="tx1"/>
                </a:solidFill>
                <a:latin typeface="+mj-lt"/>
              </a:rPr>
              <a:t> parents</a:t>
            </a:r>
            <a:endParaRPr lang="fr-CA" sz="1200" b="1" dirty="0">
              <a:solidFill>
                <a:schemeClr val="tx1"/>
              </a:solidFill>
              <a:latin typeface="+mj-lt"/>
              <a:cs typeface="Arial"/>
            </a:endParaRPr>
          </a:p>
          <a:p>
            <a:pPr>
              <a:buNone/>
            </a:pPr>
            <a:endParaRPr lang="fr-CA" sz="1200" dirty="0">
              <a:solidFill>
                <a:schemeClr val="tx1"/>
              </a:solidFill>
              <a:latin typeface="+mj-lt"/>
            </a:endParaRPr>
          </a:p>
          <a:p>
            <a:pPr marL="171450" indent="-171450">
              <a:buFont typeface="Arial" panose="020B0604020202020204" pitchFamily="34" charset="0"/>
              <a:buChar char="•"/>
            </a:pPr>
            <a:r>
              <a:rPr lang="en-CA" sz="1200" kern="1200" noProof="1">
                <a:solidFill>
                  <a:schemeClr val="tx1"/>
                </a:solidFill>
                <a:latin typeface="+mn-lt"/>
                <a:ea typeface="+mn-ea"/>
                <a:cs typeface="+mn-cs"/>
              </a:rPr>
              <a:t>Sometimes, parents can also be held responsible for the actions of their minor child, regardless of the child’s age.</a:t>
            </a:r>
            <a:endParaRPr lang="en-CA" sz="1200" kern="1200" noProof="1">
              <a:solidFill>
                <a:schemeClr val="tx1"/>
              </a:solidFill>
              <a:latin typeface="+mn-lt"/>
              <a:ea typeface="+mn-ea"/>
              <a:cs typeface="Arial"/>
            </a:endParaRPr>
          </a:p>
          <a:p>
            <a:pPr marL="171450" indent="-171450">
              <a:buFont typeface="Arial" panose="020B0604020202020204" pitchFamily="34" charset="0"/>
              <a:buChar char="•"/>
            </a:pPr>
            <a:r>
              <a:rPr lang="en-CA" sz="1200" kern="1200" noProof="1">
                <a:solidFill>
                  <a:schemeClr val="tx1"/>
                </a:solidFill>
                <a:latin typeface="+mn-lt"/>
                <a:ea typeface="+mn-ea"/>
                <a:cs typeface="+mn-cs"/>
              </a:rPr>
              <a:t>Why? Because it’s their responsibility to properly look after their children, to educate them, supervise them, and teach them to be careful.</a:t>
            </a:r>
          </a:p>
          <a:p>
            <a:pPr marL="171450" indent="-171450">
              <a:buFont typeface="Arial" panose="020B0604020202020204" pitchFamily="34" charset="0"/>
              <a:buChar char="•"/>
            </a:pPr>
            <a:r>
              <a:rPr lang="en-CA" sz="1200" kern="1200" noProof="1">
                <a:solidFill>
                  <a:schemeClr val="tx1"/>
                </a:solidFill>
                <a:latin typeface="+mn-lt"/>
                <a:ea typeface="+mn-ea"/>
                <a:cs typeface="+mn-cs"/>
              </a:rPr>
              <a:t>But if the parents can show a judge that they did their work well, meaning that they supervised Maxime well, they may not be held responsible for Maxime’s actions.</a:t>
            </a:r>
            <a:endParaRPr lang="en-CA" sz="1200" kern="1200" noProof="1">
              <a:solidFill>
                <a:schemeClr val="tx1"/>
              </a:solidFill>
              <a:latin typeface="+mn-lt"/>
              <a:ea typeface="+mn-ea"/>
              <a:cs typeface="Arial"/>
            </a:endParaRPr>
          </a:p>
          <a:p>
            <a:pPr marL="171450" indent="-171450">
              <a:buFont typeface="Arial" panose="020B0604020202020204" pitchFamily="34" charset="0"/>
              <a:buChar char="•"/>
            </a:pPr>
            <a:r>
              <a:rPr lang="en-CA" sz="1200" kern="1200" noProof="1">
                <a:solidFill>
                  <a:schemeClr val="tx1"/>
                </a:solidFill>
                <a:latin typeface="+mn-lt"/>
                <a:ea typeface="+mn-ea"/>
                <a:cs typeface="+mn-cs"/>
              </a:rPr>
              <a:t>Also, the older the child, the less the parents are responsible. For example, the parents of a 17-year-old are less responsible for their child’s actions than the parents of a 10-year-old</a:t>
            </a:r>
            <a:r>
              <a:rPr lang="fr-CA" sz="1200" dirty="0">
                <a:solidFill>
                  <a:schemeClr val="tx1"/>
                </a:solidFill>
                <a:latin typeface="+mj-lt"/>
              </a:rPr>
              <a:t>.</a:t>
            </a:r>
            <a:endParaRPr lang="fr-CA" sz="1200" dirty="0">
              <a:solidFill>
                <a:schemeClr val="tx1"/>
              </a:solidFill>
              <a:latin typeface="+mj-lt"/>
              <a:cs typeface="Arial"/>
            </a:endParaRPr>
          </a:p>
          <a:p>
            <a:pPr>
              <a:buNone/>
            </a:pPr>
            <a:endParaRPr lang="fr-CA" sz="1200" b="1" dirty="0">
              <a:solidFill>
                <a:schemeClr val="tx1"/>
              </a:solidFill>
              <a:latin typeface="+mj-lt"/>
            </a:endParaRPr>
          </a:p>
          <a:p>
            <a:pPr>
              <a:buNone/>
            </a:pPr>
            <a:r>
              <a:rPr lang="fr-CA" sz="1200" b="1" dirty="0" err="1">
                <a:solidFill>
                  <a:schemeClr val="tx1"/>
                </a:solidFill>
                <a:latin typeface="+mj-lt"/>
              </a:rPr>
              <a:t>What</a:t>
            </a:r>
            <a:r>
              <a:rPr lang="fr-CA" sz="1200" b="1" dirty="0">
                <a:solidFill>
                  <a:schemeClr val="tx1"/>
                </a:solidFill>
                <a:latin typeface="+mj-lt"/>
              </a:rPr>
              <a:t> about </a:t>
            </a:r>
            <a:r>
              <a:rPr lang="fr-CA" sz="1200" b="1" dirty="0" err="1">
                <a:solidFill>
                  <a:schemeClr val="tx1"/>
                </a:solidFill>
                <a:latin typeface="+mj-lt"/>
              </a:rPr>
              <a:t>insurance</a:t>
            </a:r>
            <a:r>
              <a:rPr lang="fr-CA" sz="1200" b="1" dirty="0">
                <a:solidFill>
                  <a:schemeClr val="tx1"/>
                </a:solidFill>
                <a:latin typeface="+mj-lt"/>
              </a:rPr>
              <a:t>? </a:t>
            </a:r>
            <a:endParaRPr lang="fr-CA" sz="1200" b="1" dirty="0">
              <a:solidFill>
                <a:schemeClr val="tx1"/>
              </a:solidFill>
              <a:latin typeface="+mj-lt"/>
              <a:cs typeface="Arial"/>
            </a:endParaRPr>
          </a:p>
          <a:p>
            <a:pPr>
              <a:buNone/>
            </a:pPr>
            <a:endParaRPr lang="fr-CA" sz="1200" b="1" dirty="0">
              <a:solidFill>
                <a:schemeClr val="tx1"/>
              </a:solidFill>
              <a:latin typeface="+mj-lt"/>
            </a:endParaRPr>
          </a:p>
          <a:p>
            <a:pPr marL="171450" indent="-171450">
              <a:buFont typeface="Arial" panose="020B0604020202020204" pitchFamily="34" charset="0"/>
              <a:buChar char="•"/>
            </a:pPr>
            <a:r>
              <a:rPr lang="en-CA" sz="1200" kern="1200" noProof="1">
                <a:solidFill>
                  <a:schemeClr val="tx1"/>
                </a:solidFill>
                <a:latin typeface="+mn-lt"/>
                <a:ea typeface="+mn-ea"/>
                <a:cs typeface="+mn-cs"/>
              </a:rPr>
              <a:t>Sometimes, parents have insurance that can help pay for the repairs if their child harms someone or something. This is called liability insurance</a:t>
            </a:r>
            <a:r>
              <a:rPr lang="fr-CA" sz="1200" dirty="0">
                <a:solidFill>
                  <a:schemeClr val="tx1"/>
                </a:solidFill>
                <a:latin typeface="+mj-lt"/>
              </a:rPr>
              <a:t>.</a:t>
            </a:r>
          </a:p>
          <a:p>
            <a:pPr rtl="0" fontAlgn="base"/>
            <a:endParaRPr lang="en-US" sz="1200" b="0" i="0" kern="1200" dirty="0">
              <a:solidFill>
                <a:schemeClr val="tx1"/>
              </a:solidFill>
              <a:effectLst/>
              <a:latin typeface="+mn-lt"/>
              <a:ea typeface="+mn-ea"/>
              <a:cs typeface="+mn-cs"/>
            </a:endParaRPr>
          </a:p>
          <a:p>
            <a:pPr rtl="0" fontAlgn="base"/>
            <a:r>
              <a:rPr lang="en-US" sz="1000" b="1" i="0" u="none" strike="noStrike" kern="1200" dirty="0">
                <a:solidFill>
                  <a:schemeClr val="tx1"/>
                </a:solidFill>
                <a:effectLst/>
                <a:latin typeface="+mn-lt"/>
                <a:ea typeface="+mn-ea"/>
                <a:cs typeface="+mn-cs"/>
              </a:rPr>
              <a:t>SOURCES </a:t>
            </a:r>
            <a:r>
              <a:rPr lang="en-US" sz="1000" b="0" i="0" u="none" strike="noStrike" kern="1200" dirty="0">
                <a:solidFill>
                  <a:schemeClr val="tx1"/>
                </a:solidFill>
                <a:effectLst/>
                <a:latin typeface="+mn-lt"/>
                <a:ea typeface="+mn-ea"/>
                <a:cs typeface="+mn-cs"/>
              </a:rPr>
              <a:t>​</a:t>
            </a:r>
            <a:r>
              <a:rPr lang="en-US" sz="1000" b="0" i="0" kern="1200" dirty="0">
                <a:solidFill>
                  <a:schemeClr val="tx1"/>
                </a:solidFill>
                <a:effectLst/>
                <a:latin typeface="+mn-lt"/>
                <a:ea typeface="+mn-ea"/>
                <a:cs typeface="+mn-cs"/>
              </a:rPr>
              <a:t>​</a:t>
            </a:r>
          </a:p>
          <a:p>
            <a:pPr rtl="0" fontAlgn="base"/>
            <a:endParaRPr lang="en-US" sz="10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civil du Québec</a:t>
            </a:r>
            <a:r>
              <a:rPr lang="fr-CA" sz="1000" b="0" i="0" u="none" strike="noStrike" kern="1200" dirty="0">
                <a:solidFill>
                  <a:schemeClr val="tx1"/>
                </a:solidFill>
                <a:effectLst/>
                <a:latin typeface="+mn-lt"/>
                <a:ea typeface="+mn-ea"/>
                <a:cs typeface="+mn-cs"/>
              </a:rPr>
              <a:t>, RLRQ c CCQ-1991</a:t>
            </a:r>
            <a:r>
              <a:rPr lang="en-US" sz="1000" b="0" i="0" u="none" strike="noStrike" kern="1200" dirty="0">
                <a:solidFill>
                  <a:schemeClr val="tx1"/>
                </a:solidFill>
                <a:effectLst/>
                <a:latin typeface="+mn-lt"/>
                <a:ea typeface="+mn-ea"/>
                <a:cs typeface="+mn-cs"/>
              </a:rPr>
              <a:t>, art 1457 (</a:t>
            </a:r>
            <a:r>
              <a:rPr lang="en-US" sz="1000" b="0" i="0" u="none" strike="noStrike" kern="1200" dirty="0" err="1">
                <a:solidFill>
                  <a:schemeClr val="tx1"/>
                </a:solidFill>
                <a:effectLst/>
                <a:latin typeface="+mn-lt"/>
                <a:ea typeface="+mn-ea"/>
                <a:cs typeface="+mn-cs"/>
              </a:rPr>
              <a:t>principe</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général</a:t>
            </a:r>
            <a:r>
              <a:rPr lang="en-US" sz="1000" b="0" i="0" u="none" strike="noStrike" kern="1200" dirty="0">
                <a:solidFill>
                  <a:schemeClr val="tx1"/>
                </a:solidFill>
                <a:effectLst/>
                <a:latin typeface="+mn-lt"/>
                <a:ea typeface="+mn-ea"/>
                <a:cs typeface="+mn-cs"/>
              </a:rPr>
              <a:t> de la </a:t>
            </a:r>
            <a:r>
              <a:rPr lang="en-US" sz="1000" b="0" i="0" u="none" strike="noStrike" kern="1200" dirty="0" err="1">
                <a:solidFill>
                  <a:schemeClr val="tx1"/>
                </a:solidFill>
                <a:effectLst/>
                <a:latin typeface="+mn-lt"/>
                <a:ea typeface="+mn-ea"/>
                <a:cs typeface="+mn-cs"/>
              </a:rPr>
              <a:t>responsabilité</a:t>
            </a:r>
            <a:r>
              <a:rPr lang="en-US" sz="1000" b="0" i="0" u="none" strike="noStrike" kern="1200" dirty="0">
                <a:solidFill>
                  <a:schemeClr val="tx1"/>
                </a:solidFill>
                <a:effectLst/>
                <a:latin typeface="+mn-lt"/>
                <a:ea typeface="+mn-ea"/>
                <a:cs typeface="+mn-cs"/>
              </a:rPr>
              <a:t> civile et </a:t>
            </a:r>
            <a:r>
              <a:rPr lang="en-US" sz="1000" b="0" i="0" u="none" strike="noStrike" kern="1200" dirty="0" err="1">
                <a:solidFill>
                  <a:schemeClr val="tx1"/>
                </a:solidFill>
                <a:effectLst/>
                <a:latin typeface="+mn-lt"/>
                <a:ea typeface="+mn-ea"/>
                <a:cs typeface="+mn-cs"/>
              </a:rPr>
              <a:t>nécessité</a:t>
            </a:r>
            <a:r>
              <a:rPr lang="en-US" sz="1000" b="0" i="0" u="none" strike="noStrike" kern="1200" dirty="0">
                <a:solidFill>
                  <a:schemeClr val="tx1"/>
                </a:solidFill>
                <a:effectLst/>
                <a:latin typeface="+mn-lt"/>
                <a:ea typeface="+mn-ea"/>
                <a:cs typeface="+mn-cs"/>
              </a:rPr>
              <a:t> d’être </a:t>
            </a:r>
            <a:r>
              <a:rPr lang="en-US" sz="1000" b="0" i="0" u="none" strike="noStrike" kern="1200" dirty="0" err="1">
                <a:solidFill>
                  <a:schemeClr val="tx1"/>
                </a:solidFill>
                <a:effectLst/>
                <a:latin typeface="+mn-lt"/>
                <a:ea typeface="+mn-ea"/>
                <a:cs typeface="+mn-cs"/>
              </a:rPr>
              <a:t>doué</a:t>
            </a:r>
            <a:r>
              <a:rPr lang="en-US" sz="1000" b="0" i="0" u="none" strike="noStrike" kern="1200" dirty="0">
                <a:solidFill>
                  <a:schemeClr val="tx1"/>
                </a:solidFill>
                <a:effectLst/>
                <a:latin typeface="+mn-lt"/>
                <a:ea typeface="+mn-ea"/>
                <a:cs typeface="+mn-cs"/>
              </a:rPr>
              <a:t> de raison)​, 1459 (</a:t>
            </a:r>
            <a:r>
              <a:rPr lang="en-US" sz="1000" b="0" i="0" u="none" strike="noStrike" kern="1200" dirty="0" err="1">
                <a:solidFill>
                  <a:schemeClr val="tx1"/>
                </a:solidFill>
                <a:effectLst/>
                <a:latin typeface="+mn-lt"/>
                <a:ea typeface="+mn-ea"/>
                <a:cs typeface="+mn-cs"/>
              </a:rPr>
              <a:t>responsabilité</a:t>
            </a:r>
            <a:r>
              <a:rPr lang="en-US" sz="1000" b="0" i="0" u="none" strike="noStrike" kern="1200" dirty="0">
                <a:solidFill>
                  <a:schemeClr val="tx1"/>
                </a:solidFill>
                <a:effectLst/>
                <a:latin typeface="+mn-lt"/>
                <a:ea typeface="+mn-ea"/>
                <a:cs typeface="+mn-cs"/>
              </a:rPr>
              <a:t> des </a:t>
            </a:r>
            <a:r>
              <a:rPr lang="en-US" sz="1000" b="0" i="0" u="none" strike="noStrike" kern="1200" dirty="0" err="1">
                <a:solidFill>
                  <a:schemeClr val="tx1"/>
                </a:solidFill>
                <a:effectLst/>
                <a:latin typeface="+mn-lt"/>
                <a:ea typeface="+mn-ea"/>
                <a:cs typeface="+mn-cs"/>
              </a:rPr>
              <a:t>titulaires</a:t>
            </a:r>
            <a:r>
              <a:rPr lang="en-US" sz="1000" b="0" i="0" u="none" strike="noStrike" kern="1200" dirty="0">
                <a:solidFill>
                  <a:schemeClr val="tx1"/>
                </a:solidFill>
                <a:effectLst/>
                <a:latin typeface="+mn-lt"/>
                <a:ea typeface="+mn-ea"/>
                <a:cs typeface="+mn-cs"/>
              </a:rPr>
              <a:t> de </a:t>
            </a:r>
            <a:r>
              <a:rPr lang="en-US" sz="1000" b="0" i="0" u="none" strike="noStrike" kern="1200" dirty="0" err="1">
                <a:solidFill>
                  <a:schemeClr val="tx1"/>
                </a:solidFill>
                <a:effectLst/>
                <a:latin typeface="+mn-lt"/>
                <a:ea typeface="+mn-ea"/>
                <a:cs typeface="+mn-cs"/>
              </a:rPr>
              <a:t>l’autorité</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parentale</a:t>
            </a:r>
            <a:r>
              <a:rPr lang="en-US" sz="1000" b="0" i="0" u="none" strike="noStrike" kern="1200" dirty="0">
                <a:solidFill>
                  <a:schemeClr val="tx1"/>
                </a:solidFill>
                <a:effectLst/>
                <a:latin typeface="+mn-lt"/>
                <a:ea typeface="+mn-ea"/>
                <a:cs typeface="+mn-cs"/>
              </a:rPr>
              <a:t>).</a:t>
            </a:r>
            <a:endParaRPr lang="en-US" sz="1000" b="0" i="0" kern="1200" dirty="0">
              <a:solidFill>
                <a:schemeClr val="tx1"/>
              </a:solidFill>
              <a:effectLst/>
              <a:latin typeface="+mn-lt"/>
              <a:ea typeface="+mn-ea"/>
              <a:cs typeface="+mn-cs"/>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Boyer c Hydro-Québec</a:t>
            </a:r>
            <a:r>
              <a:rPr lang="fr-CA" sz="1000" b="0" i="0" u="none" strike="noStrike" kern="1200" dirty="0">
                <a:solidFill>
                  <a:schemeClr val="tx1"/>
                </a:solidFill>
                <a:effectLst/>
                <a:latin typeface="+mn-lt"/>
                <a:ea typeface="+mn-ea"/>
                <a:cs typeface="+mn-cs"/>
              </a:rPr>
              <a:t>, (1985) RL 129 (QCCS); Baudouin, Jean-Louis. </a:t>
            </a:r>
            <a:r>
              <a:rPr lang="fr-CA" sz="1000" b="0" i="1" u="none" strike="noStrike" kern="1200" dirty="0">
                <a:solidFill>
                  <a:schemeClr val="tx1"/>
                </a:solidFill>
                <a:effectLst/>
                <a:latin typeface="+mn-lt"/>
                <a:ea typeface="+mn-ea"/>
                <a:cs typeface="+mn-cs"/>
              </a:rPr>
              <a:t>La responsabilité civile</a:t>
            </a:r>
            <a:r>
              <a:rPr lang="fr-CA" sz="1000" b="0" i="0" u="none" strike="noStrike" kern="1200" dirty="0">
                <a:solidFill>
                  <a:schemeClr val="tx1"/>
                </a:solidFill>
                <a:effectLst/>
                <a:latin typeface="+mn-lt"/>
                <a:ea typeface="+mn-ea"/>
                <a:cs typeface="+mn-cs"/>
              </a:rPr>
              <a:t>, 8e éd., Cowansville, Québec, Éditions Yvon Blais, 2014, par. 1-111 </a:t>
            </a:r>
            <a:r>
              <a:rPr lang="en-US" sz="1000" b="0" i="0" u="none" strike="noStrike" kern="1200" dirty="0">
                <a:solidFill>
                  <a:schemeClr val="tx1"/>
                </a:solidFill>
                <a:effectLst/>
                <a:latin typeface="+mn-lt"/>
                <a:ea typeface="+mn-ea"/>
                <a:cs typeface="+mn-cs"/>
              </a:rPr>
              <a:t>(</a:t>
            </a:r>
            <a:r>
              <a:rPr lang="en-US" sz="1000" b="0" i="0" u="none" strike="noStrike" kern="1200" dirty="0" err="1">
                <a:solidFill>
                  <a:schemeClr val="tx1"/>
                </a:solidFill>
                <a:effectLst/>
                <a:latin typeface="+mn-lt"/>
                <a:ea typeface="+mn-ea"/>
                <a:cs typeface="+mn-cs"/>
              </a:rPr>
              <a:t>responsabilité</a:t>
            </a:r>
            <a:r>
              <a:rPr lang="en-US" sz="1000" b="0" i="0" u="none" strike="noStrike" kern="1200" dirty="0">
                <a:solidFill>
                  <a:schemeClr val="tx1"/>
                </a:solidFill>
                <a:effectLst/>
                <a:latin typeface="+mn-lt"/>
                <a:ea typeface="+mn-ea"/>
                <a:cs typeface="+mn-cs"/>
              </a:rPr>
              <a:t> civile – 7 </a:t>
            </a:r>
            <a:r>
              <a:rPr lang="en-US" sz="1000" b="0" i="0" u="none" strike="noStrike" kern="1200" dirty="0" err="1">
                <a:solidFill>
                  <a:schemeClr val="tx1"/>
                </a:solidFill>
                <a:effectLst/>
                <a:latin typeface="+mn-lt"/>
                <a:ea typeface="+mn-ea"/>
                <a:cs typeface="+mn-cs"/>
              </a:rPr>
              <a:t>ans</a:t>
            </a:r>
            <a:r>
              <a:rPr lang="en-US" sz="1000" b="0" i="0" u="none" strike="noStrike" kern="1200" dirty="0">
                <a:solidFill>
                  <a:schemeClr val="tx1"/>
                </a:solidFill>
                <a:effectLst/>
                <a:latin typeface="+mn-lt"/>
                <a:ea typeface="+mn-ea"/>
                <a:cs typeface="+mn-cs"/>
              </a:rPr>
              <a:t>) ​</a:t>
            </a:r>
            <a:r>
              <a:rPr lang="en-US" sz="10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US" sz="1000" b="0" i="0" u="none" strike="noStrike" kern="1200" dirty="0">
                <a:solidFill>
                  <a:schemeClr val="tx1"/>
                </a:solidFill>
                <a:effectLst/>
                <a:latin typeface="+mn-lt"/>
                <a:ea typeface="+mn-ea"/>
                <a:cs typeface="+mn-cs"/>
              </a:rPr>
              <a:t>Jean-Louis Baudouin, </a:t>
            </a:r>
            <a:r>
              <a:rPr lang="en-US" sz="1000" b="0" i="1" u="none" strike="noStrike" kern="1200" dirty="0">
                <a:solidFill>
                  <a:schemeClr val="tx1"/>
                </a:solidFill>
                <a:effectLst/>
                <a:latin typeface="+mn-lt"/>
                <a:ea typeface="+mn-ea"/>
                <a:cs typeface="+mn-cs"/>
              </a:rPr>
              <a:t>La </a:t>
            </a:r>
            <a:r>
              <a:rPr lang="en-US" sz="1000" b="0" i="1" u="none" strike="noStrike" kern="1200" dirty="0" err="1">
                <a:solidFill>
                  <a:schemeClr val="tx1"/>
                </a:solidFill>
                <a:effectLst/>
                <a:latin typeface="+mn-lt"/>
                <a:ea typeface="+mn-ea"/>
                <a:cs typeface="+mn-cs"/>
              </a:rPr>
              <a:t>responsabilité</a:t>
            </a:r>
            <a:r>
              <a:rPr lang="en-US" sz="1000" b="0" i="1" u="none" strike="noStrike" kern="1200" dirty="0">
                <a:solidFill>
                  <a:schemeClr val="tx1"/>
                </a:solidFill>
                <a:effectLst/>
                <a:latin typeface="+mn-lt"/>
                <a:ea typeface="+mn-ea"/>
                <a:cs typeface="+mn-cs"/>
              </a:rPr>
              <a:t> civile</a:t>
            </a:r>
            <a:r>
              <a:rPr lang="en-US" sz="1000" b="0" i="0" u="none" strike="noStrike" kern="1200" dirty="0">
                <a:solidFill>
                  <a:schemeClr val="tx1"/>
                </a:solidFill>
                <a:effectLst/>
                <a:latin typeface="+mn-lt"/>
                <a:ea typeface="+mn-ea"/>
                <a:cs typeface="+mn-cs"/>
              </a:rPr>
              <a:t>, 8e </a:t>
            </a:r>
            <a:r>
              <a:rPr lang="en-US" sz="1000" b="0" i="0" u="none" strike="noStrike" kern="1200" dirty="0" err="1">
                <a:solidFill>
                  <a:schemeClr val="tx1"/>
                </a:solidFill>
                <a:effectLst/>
                <a:latin typeface="+mn-lt"/>
                <a:ea typeface="+mn-ea"/>
                <a:cs typeface="+mn-cs"/>
              </a:rPr>
              <a:t>éd</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Cowansville</a:t>
            </a:r>
            <a:r>
              <a:rPr lang="en-US" sz="1000" b="0" i="0" u="none" strike="noStrike" kern="1200" dirty="0">
                <a:solidFill>
                  <a:schemeClr val="tx1"/>
                </a:solidFill>
                <a:effectLst/>
                <a:latin typeface="+mn-lt"/>
                <a:ea typeface="+mn-ea"/>
                <a:cs typeface="+mn-cs"/>
              </a:rPr>
              <a:t>, Éditions Yvon Blais, 2014 au para 1‑102, 104-106, 111, 164, 166, 331, 437​</a:t>
            </a:r>
            <a:r>
              <a:rPr lang="en-US" sz="10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US" sz="1000" b="0" i="1" u="none" strike="noStrike" kern="1200" dirty="0">
                <a:solidFill>
                  <a:schemeClr val="tx1"/>
                </a:solidFill>
                <a:effectLst/>
                <a:latin typeface="+mn-lt"/>
                <a:ea typeface="+mn-ea"/>
                <a:cs typeface="+mn-cs"/>
              </a:rPr>
              <a:t>Ginn </a:t>
            </a:r>
            <a:r>
              <a:rPr lang="en-US" sz="1000" b="0" i="0" u="none" strike="noStrike" kern="1200" dirty="0">
                <a:solidFill>
                  <a:schemeClr val="tx1"/>
                </a:solidFill>
                <a:effectLst/>
                <a:latin typeface="+mn-lt"/>
                <a:ea typeface="+mn-ea"/>
                <a:cs typeface="+mn-cs"/>
              </a:rPr>
              <a:t>c. </a:t>
            </a:r>
            <a:r>
              <a:rPr lang="en-US" sz="1000" b="0" i="1" u="none" strike="noStrike" kern="1200" dirty="0">
                <a:solidFill>
                  <a:schemeClr val="tx1"/>
                </a:solidFill>
                <a:effectLst/>
                <a:latin typeface="+mn-lt"/>
                <a:ea typeface="+mn-ea"/>
                <a:cs typeface="+mn-cs"/>
              </a:rPr>
              <a:t>Sisson</a:t>
            </a:r>
            <a:r>
              <a:rPr lang="en-US" sz="1000" b="0" i="0" u="none" strike="noStrike" kern="1200" dirty="0">
                <a:solidFill>
                  <a:schemeClr val="tx1"/>
                </a:solidFill>
                <a:effectLst/>
                <a:latin typeface="+mn-lt"/>
                <a:ea typeface="+mn-ea"/>
                <a:cs typeface="+mn-cs"/>
              </a:rPr>
              <a:t>, [1969] C.S. 585 (un enfant </a:t>
            </a:r>
            <a:r>
              <a:rPr lang="en-US" sz="1000" b="0" i="0" u="none" strike="noStrike" kern="1200" dirty="0" err="1">
                <a:solidFill>
                  <a:schemeClr val="tx1"/>
                </a:solidFill>
                <a:effectLst/>
                <a:latin typeface="+mn-lt"/>
                <a:ea typeface="+mn-ea"/>
                <a:cs typeface="+mn-cs"/>
              </a:rPr>
              <a:t>âgé</a:t>
            </a:r>
            <a:r>
              <a:rPr lang="en-US" sz="1000" b="0" i="0" u="none" strike="noStrike" kern="1200" dirty="0">
                <a:solidFill>
                  <a:schemeClr val="tx1"/>
                </a:solidFill>
                <a:effectLst/>
                <a:latin typeface="+mn-lt"/>
                <a:ea typeface="+mn-ea"/>
                <a:cs typeface="+mn-cs"/>
              </a:rPr>
              <a:t> de 6 </a:t>
            </a:r>
            <a:r>
              <a:rPr lang="en-US" sz="1000" b="0" i="0" u="none" strike="noStrike" kern="1200" dirty="0" err="1">
                <a:solidFill>
                  <a:schemeClr val="tx1"/>
                </a:solidFill>
                <a:effectLst/>
                <a:latin typeface="+mn-lt"/>
                <a:ea typeface="+mn-ea"/>
                <a:cs typeface="+mn-cs"/>
              </a:rPr>
              <a:t>ans</a:t>
            </a:r>
            <a:r>
              <a:rPr lang="en-US" sz="1000" b="0" i="0" u="none" strike="noStrike" kern="1200" dirty="0">
                <a:solidFill>
                  <a:schemeClr val="tx1"/>
                </a:solidFill>
                <a:effectLst/>
                <a:latin typeface="+mn-lt"/>
                <a:ea typeface="+mn-ea"/>
                <a:cs typeface="+mn-cs"/>
              </a:rPr>
              <a:t> et 9 </a:t>
            </a:r>
            <a:r>
              <a:rPr lang="en-US" sz="1000" b="0" i="0" u="none" strike="noStrike" kern="1200" dirty="0" err="1">
                <a:solidFill>
                  <a:schemeClr val="tx1"/>
                </a:solidFill>
                <a:effectLst/>
                <a:latin typeface="+mn-lt"/>
                <a:ea typeface="+mn-ea"/>
                <a:cs typeface="+mn-cs"/>
              </a:rPr>
              <a:t>mois</a:t>
            </a:r>
            <a:r>
              <a:rPr lang="en-US" sz="1000" b="0" i="0" u="none" strike="noStrike" kern="1200" dirty="0">
                <a:solidFill>
                  <a:schemeClr val="tx1"/>
                </a:solidFill>
                <a:effectLst/>
                <a:latin typeface="+mn-lt"/>
                <a:ea typeface="+mn-ea"/>
                <a:cs typeface="+mn-cs"/>
              </a:rPr>
              <a:t> a </a:t>
            </a:r>
            <a:r>
              <a:rPr lang="en-US" sz="1000" b="0" i="0" u="none" strike="noStrike" kern="1200" dirty="0" err="1">
                <a:solidFill>
                  <a:schemeClr val="tx1"/>
                </a:solidFill>
                <a:effectLst/>
                <a:latin typeface="+mn-lt"/>
                <a:ea typeface="+mn-ea"/>
                <a:cs typeface="+mn-cs"/>
              </a:rPr>
              <a:t>été</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considéré</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comme</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étant</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doué</a:t>
            </a:r>
            <a:r>
              <a:rPr lang="en-US" sz="1000" b="0" i="0" u="none" strike="noStrike" kern="1200" dirty="0">
                <a:solidFill>
                  <a:schemeClr val="tx1"/>
                </a:solidFill>
                <a:effectLst/>
                <a:latin typeface="+mn-lt"/>
                <a:ea typeface="+mn-ea"/>
                <a:cs typeface="+mn-cs"/>
              </a:rPr>
              <a:t> de raison)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Laverdure c. Bélanger</a:t>
            </a:r>
            <a:r>
              <a:rPr lang="fr-CA" sz="1000" b="0" i="0" kern="1200" dirty="0">
                <a:solidFill>
                  <a:schemeClr val="tx1"/>
                </a:solidFill>
                <a:effectLst/>
                <a:latin typeface="+mn-lt"/>
                <a:ea typeface="+mn-ea"/>
                <a:cs typeface="+mn-cs"/>
              </a:rPr>
              <a:t>, (C.S., 1975-01-10), SOQUIJ AZ-75021206, [1975] C.S. 612 (appel rejeté par (C.A., 1977-10-21), SOQUIJ AZ-77012161, J.E. 77-75) (Responsabilité des parents, peu importe si l’enfant a la capacité de discerner le bien du mal)</a:t>
            </a:r>
          </a:p>
        </p:txBody>
      </p:sp>
    </p:spTree>
    <p:extLst>
      <p:ext uri="{BB962C8B-B14F-4D97-AF65-F5344CB8AC3E}">
        <p14:creationId xmlns:p14="http://schemas.microsoft.com/office/powerpoint/2010/main" val="1453675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noProof="1">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1">
                <a:latin typeface="+mn-lt"/>
                <a:cs typeface="Arial"/>
              </a:rPr>
              <a:t>As a class, read the information on civil liability and complete it with the following example: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u="none" strike="noStrike" noProof="1">
                <a:solidFill>
                  <a:srgbClr val="000000"/>
                </a:solidFill>
                <a:effectLst/>
                <a:latin typeface="+mn-lt"/>
                <a:cs typeface="Arial"/>
              </a:rPr>
              <a:t>For example, children can be sued if they break or damage property that doesn’t belong to them. </a:t>
            </a:r>
            <a:endParaRPr lang="en-CA" sz="1200" b="0" noProof="1">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noProof="1">
                <a:latin typeface="+mn-lt"/>
                <a:cs typeface="Arial"/>
              </a:rPr>
              <a:t>Ask the students to add the age (7 years old) in the definition of civil liability in the </a:t>
            </a:r>
            <a:r>
              <a:rPr lang="en-CA" sz="1200" b="1" noProof="1">
                <a:latin typeface="+mn-lt"/>
                <a:cs typeface="Arial"/>
              </a:rPr>
              <a:t>Student Workbook</a:t>
            </a:r>
            <a:r>
              <a:rPr lang="en-CA" sz="1200" b="0" noProof="1">
                <a:latin typeface="+mn-lt"/>
                <a:cs typeface="Arial"/>
              </a:rPr>
              <a:t>, p. 6</a:t>
            </a:r>
            <a:r>
              <a:rPr lang="fr-CA" sz="1200" b="0" dirty="0">
                <a:latin typeface="Arial" panose="020B0604020202020204" pitchFamily="34" charset="0"/>
                <a:cs typeface="Arial" panose="020B0604020202020204" pitchFamily="34" charset="0"/>
              </a:rPr>
              <a:t>.</a:t>
            </a:r>
          </a:p>
          <a:p>
            <a:pPr fontAlgn="base">
              <a:defRPr/>
            </a:pPr>
            <a:endParaRPr lang="fr-FR" sz="1200" b="0" i="0" strike="sngStrike" dirty="0">
              <a:solidFill>
                <a:srgbClr val="444444"/>
              </a:solidFill>
              <a:effectLst/>
              <a:ea typeface="Calibri"/>
              <a:cs typeface="Calibri"/>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000" b="1" i="0" u="none" strike="noStrike" kern="1200" dirty="0">
                <a:solidFill>
                  <a:schemeClr val="tx1"/>
                </a:solidFill>
                <a:effectLst/>
                <a:latin typeface="+mn-lt"/>
                <a:ea typeface="+mn-ea"/>
                <a:cs typeface="+mn-cs"/>
              </a:rPr>
              <a:t>SOURCES </a:t>
            </a:r>
            <a:r>
              <a:rPr lang="en-US" sz="1000" b="0" i="0" u="none" strike="noStrike" kern="1200" dirty="0">
                <a:solidFill>
                  <a:schemeClr val="tx1"/>
                </a:solidFill>
                <a:effectLst/>
                <a:latin typeface="+mn-lt"/>
                <a:ea typeface="+mn-ea"/>
                <a:cs typeface="+mn-cs"/>
              </a:rPr>
              <a:t>​</a:t>
            </a:r>
            <a:r>
              <a:rPr lang="en-US" sz="1000" b="0" i="0" kern="1200" dirty="0">
                <a:solidFill>
                  <a:schemeClr val="tx1"/>
                </a:solidFill>
                <a:effectLst/>
                <a:latin typeface="+mn-lt"/>
                <a:ea typeface="+mn-ea"/>
                <a:cs typeface="+mn-cs"/>
              </a:rPr>
              <a:t>​</a:t>
            </a:r>
          </a:p>
          <a:p>
            <a:pPr fontAlgn="base">
              <a:defRPr/>
            </a:pPr>
            <a:endParaRPr lang="fr-FR" sz="1200" b="0" i="0" strike="sngStrike" dirty="0">
              <a:solidFill>
                <a:srgbClr val="444444"/>
              </a:solidFill>
              <a:effectLst/>
              <a:ea typeface="Calibri"/>
              <a:cs typeface="Calibri"/>
            </a:endParaRP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Code civil du Québec</a:t>
            </a:r>
            <a:r>
              <a:rPr lang="fr-CA" sz="1000" b="0" i="0" u="none" strike="noStrike" kern="1200" dirty="0">
                <a:solidFill>
                  <a:schemeClr val="tx1"/>
                </a:solidFill>
                <a:effectLst/>
                <a:latin typeface="+mn-lt"/>
                <a:ea typeface="+mn-ea"/>
                <a:cs typeface="+mn-cs"/>
              </a:rPr>
              <a:t>, RLRQ c CCQ-1991</a:t>
            </a:r>
            <a:r>
              <a:rPr lang="en-US" sz="1000" b="0" i="0" u="none" strike="noStrike" kern="1200" dirty="0">
                <a:solidFill>
                  <a:schemeClr val="tx1"/>
                </a:solidFill>
                <a:effectLst/>
                <a:latin typeface="+mn-lt"/>
                <a:ea typeface="+mn-ea"/>
                <a:cs typeface="+mn-cs"/>
              </a:rPr>
              <a:t>, art 1457 (</a:t>
            </a:r>
            <a:r>
              <a:rPr lang="en-US" sz="1000" b="0" i="0" u="none" strike="noStrike" kern="1200" dirty="0" err="1">
                <a:solidFill>
                  <a:schemeClr val="tx1"/>
                </a:solidFill>
                <a:effectLst/>
                <a:latin typeface="+mn-lt"/>
                <a:ea typeface="+mn-ea"/>
                <a:cs typeface="+mn-cs"/>
              </a:rPr>
              <a:t>principe</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général</a:t>
            </a:r>
            <a:r>
              <a:rPr lang="en-US" sz="1000" b="0" i="0" u="none" strike="noStrike" kern="1200" dirty="0">
                <a:solidFill>
                  <a:schemeClr val="tx1"/>
                </a:solidFill>
                <a:effectLst/>
                <a:latin typeface="+mn-lt"/>
                <a:ea typeface="+mn-ea"/>
                <a:cs typeface="+mn-cs"/>
              </a:rPr>
              <a:t> de la </a:t>
            </a:r>
            <a:r>
              <a:rPr lang="en-US" sz="1000" b="0" i="0" u="none" strike="noStrike" kern="1200" dirty="0" err="1">
                <a:solidFill>
                  <a:schemeClr val="tx1"/>
                </a:solidFill>
                <a:effectLst/>
                <a:latin typeface="+mn-lt"/>
                <a:ea typeface="+mn-ea"/>
                <a:cs typeface="+mn-cs"/>
              </a:rPr>
              <a:t>responsabilité</a:t>
            </a:r>
            <a:r>
              <a:rPr lang="en-US" sz="1000" b="0" i="0" u="none" strike="noStrike" kern="1200" dirty="0">
                <a:solidFill>
                  <a:schemeClr val="tx1"/>
                </a:solidFill>
                <a:effectLst/>
                <a:latin typeface="+mn-lt"/>
                <a:ea typeface="+mn-ea"/>
                <a:cs typeface="+mn-cs"/>
              </a:rPr>
              <a:t> civile et </a:t>
            </a:r>
            <a:r>
              <a:rPr lang="en-US" sz="1000" b="0" i="0" u="none" strike="noStrike" kern="1200" dirty="0" err="1">
                <a:solidFill>
                  <a:schemeClr val="tx1"/>
                </a:solidFill>
                <a:effectLst/>
                <a:latin typeface="+mn-lt"/>
                <a:ea typeface="+mn-ea"/>
                <a:cs typeface="+mn-cs"/>
              </a:rPr>
              <a:t>nécessité</a:t>
            </a:r>
            <a:r>
              <a:rPr lang="en-US" sz="1000" b="0" i="0" u="none" strike="noStrike" kern="1200" dirty="0">
                <a:solidFill>
                  <a:schemeClr val="tx1"/>
                </a:solidFill>
                <a:effectLst/>
                <a:latin typeface="+mn-lt"/>
                <a:ea typeface="+mn-ea"/>
                <a:cs typeface="+mn-cs"/>
              </a:rPr>
              <a:t> d’être </a:t>
            </a:r>
            <a:r>
              <a:rPr lang="en-US" sz="1000" b="0" i="0" u="none" strike="noStrike" kern="1200" dirty="0" err="1">
                <a:solidFill>
                  <a:schemeClr val="tx1"/>
                </a:solidFill>
                <a:effectLst/>
                <a:latin typeface="+mn-lt"/>
                <a:ea typeface="+mn-ea"/>
                <a:cs typeface="+mn-cs"/>
              </a:rPr>
              <a:t>doué</a:t>
            </a:r>
            <a:r>
              <a:rPr lang="en-US" sz="1000" b="0" i="0" u="none" strike="noStrike" kern="1200" dirty="0">
                <a:solidFill>
                  <a:schemeClr val="tx1"/>
                </a:solidFill>
                <a:effectLst/>
                <a:latin typeface="+mn-lt"/>
                <a:ea typeface="+mn-ea"/>
                <a:cs typeface="+mn-cs"/>
              </a:rPr>
              <a:t> de raison) ​</a:t>
            </a:r>
            <a:r>
              <a:rPr lang="en-US" sz="10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fr-CA" sz="1000" b="0" i="1" u="none" strike="noStrike" kern="1200" dirty="0">
                <a:solidFill>
                  <a:schemeClr val="tx1"/>
                </a:solidFill>
                <a:effectLst/>
                <a:latin typeface="+mn-lt"/>
                <a:ea typeface="+mn-ea"/>
                <a:cs typeface="+mn-cs"/>
              </a:rPr>
              <a:t>Boyer c Hydro-Québec</a:t>
            </a:r>
            <a:r>
              <a:rPr lang="fr-CA" sz="1000" b="0" i="0" u="none" strike="noStrike" kern="1200" dirty="0">
                <a:solidFill>
                  <a:schemeClr val="tx1"/>
                </a:solidFill>
                <a:effectLst/>
                <a:latin typeface="+mn-lt"/>
                <a:ea typeface="+mn-ea"/>
                <a:cs typeface="+mn-cs"/>
              </a:rPr>
              <a:t>, (1985) RL 129 (QCCS) ; Baudouin, Jean-Louis. </a:t>
            </a:r>
            <a:r>
              <a:rPr lang="fr-CA" sz="1000" b="0" i="1" u="none" strike="noStrike" kern="1200" dirty="0">
                <a:solidFill>
                  <a:schemeClr val="tx1"/>
                </a:solidFill>
                <a:effectLst/>
                <a:latin typeface="+mn-lt"/>
                <a:ea typeface="+mn-ea"/>
                <a:cs typeface="+mn-cs"/>
              </a:rPr>
              <a:t>La responsabilité civile</a:t>
            </a:r>
            <a:r>
              <a:rPr lang="fr-CA" sz="1000" b="0" i="0" u="none" strike="noStrike" kern="1200" dirty="0">
                <a:solidFill>
                  <a:schemeClr val="tx1"/>
                </a:solidFill>
                <a:effectLst/>
                <a:latin typeface="+mn-lt"/>
                <a:ea typeface="+mn-ea"/>
                <a:cs typeface="+mn-cs"/>
              </a:rPr>
              <a:t>, 8e éd., Cowansville, Québec, Éditions Yvon Blais, 2014, par. 1-111 </a:t>
            </a:r>
            <a:r>
              <a:rPr lang="en-US" sz="1000" b="0" i="0" u="none" strike="noStrike" kern="1200" dirty="0">
                <a:solidFill>
                  <a:schemeClr val="tx1"/>
                </a:solidFill>
                <a:effectLst/>
                <a:latin typeface="+mn-lt"/>
                <a:ea typeface="+mn-ea"/>
                <a:cs typeface="+mn-cs"/>
              </a:rPr>
              <a:t>(</a:t>
            </a:r>
            <a:r>
              <a:rPr lang="en-US" sz="1000" b="0" i="0" u="none" strike="noStrike" kern="1200" dirty="0" err="1">
                <a:solidFill>
                  <a:schemeClr val="tx1"/>
                </a:solidFill>
                <a:effectLst/>
                <a:latin typeface="+mn-lt"/>
                <a:ea typeface="+mn-ea"/>
                <a:cs typeface="+mn-cs"/>
              </a:rPr>
              <a:t>responsabilité</a:t>
            </a:r>
            <a:r>
              <a:rPr lang="en-US" sz="1000" b="0" i="0" u="none" strike="noStrike" kern="1200" dirty="0">
                <a:solidFill>
                  <a:schemeClr val="tx1"/>
                </a:solidFill>
                <a:effectLst/>
                <a:latin typeface="+mn-lt"/>
                <a:ea typeface="+mn-ea"/>
                <a:cs typeface="+mn-cs"/>
              </a:rPr>
              <a:t> civile – 7 </a:t>
            </a:r>
            <a:r>
              <a:rPr lang="en-US" sz="1000" b="0" i="0" u="none" strike="noStrike" kern="1200" dirty="0" err="1">
                <a:solidFill>
                  <a:schemeClr val="tx1"/>
                </a:solidFill>
                <a:effectLst/>
                <a:latin typeface="+mn-lt"/>
                <a:ea typeface="+mn-ea"/>
                <a:cs typeface="+mn-cs"/>
              </a:rPr>
              <a:t>ans</a:t>
            </a:r>
            <a:r>
              <a:rPr lang="en-US" sz="1000" b="0" i="0" u="none" strike="noStrike" kern="1200" dirty="0">
                <a:solidFill>
                  <a:schemeClr val="tx1"/>
                </a:solidFill>
                <a:effectLst/>
                <a:latin typeface="+mn-lt"/>
                <a:ea typeface="+mn-ea"/>
                <a:cs typeface="+mn-cs"/>
              </a:rPr>
              <a:t>) ​</a:t>
            </a:r>
            <a:r>
              <a:rPr lang="en-US" sz="1000" b="0" i="0" kern="1200" dirty="0">
                <a:solidFill>
                  <a:schemeClr val="tx1"/>
                </a:solidFill>
                <a:effectLst/>
                <a:latin typeface="+mn-lt"/>
                <a:ea typeface="+mn-ea"/>
                <a:cs typeface="+mn-cs"/>
              </a:rPr>
              <a:t>​</a:t>
            </a:r>
          </a:p>
          <a:p>
            <a:pPr marL="171450" indent="-171450" rtl="0" fontAlgn="base">
              <a:buFont typeface="Arial" panose="020B0604020202020204" pitchFamily="34" charset="0"/>
              <a:buChar char="•"/>
            </a:pPr>
            <a:r>
              <a:rPr lang="en-US" sz="1000" b="0" i="1" u="none" strike="noStrike" kern="1200" dirty="0">
                <a:solidFill>
                  <a:schemeClr val="tx1"/>
                </a:solidFill>
                <a:effectLst/>
                <a:latin typeface="+mn-lt"/>
                <a:ea typeface="+mn-ea"/>
                <a:cs typeface="+mn-cs"/>
              </a:rPr>
              <a:t>Ginn </a:t>
            </a:r>
            <a:r>
              <a:rPr lang="en-US" sz="1000" b="0" i="0" u="none" strike="noStrike" kern="1200" dirty="0">
                <a:solidFill>
                  <a:schemeClr val="tx1"/>
                </a:solidFill>
                <a:effectLst/>
                <a:latin typeface="+mn-lt"/>
                <a:ea typeface="+mn-ea"/>
                <a:cs typeface="+mn-cs"/>
              </a:rPr>
              <a:t>c. </a:t>
            </a:r>
            <a:r>
              <a:rPr lang="en-US" sz="1000" b="0" i="1" u="none" strike="noStrike" kern="1200" dirty="0">
                <a:solidFill>
                  <a:schemeClr val="tx1"/>
                </a:solidFill>
                <a:effectLst/>
                <a:latin typeface="+mn-lt"/>
                <a:ea typeface="+mn-ea"/>
                <a:cs typeface="+mn-cs"/>
              </a:rPr>
              <a:t>Sisson</a:t>
            </a:r>
            <a:r>
              <a:rPr lang="en-US" sz="1000" b="0" i="0" u="none" strike="noStrike" kern="1200" dirty="0">
                <a:solidFill>
                  <a:schemeClr val="tx1"/>
                </a:solidFill>
                <a:effectLst/>
                <a:latin typeface="+mn-lt"/>
                <a:ea typeface="+mn-ea"/>
                <a:cs typeface="+mn-cs"/>
              </a:rPr>
              <a:t>, [1969] C.S. 585 (un enfant </a:t>
            </a:r>
            <a:r>
              <a:rPr lang="en-US" sz="1000" b="0" i="0" u="none" strike="noStrike" kern="1200" dirty="0" err="1">
                <a:solidFill>
                  <a:schemeClr val="tx1"/>
                </a:solidFill>
                <a:effectLst/>
                <a:latin typeface="+mn-lt"/>
                <a:ea typeface="+mn-ea"/>
                <a:cs typeface="+mn-cs"/>
              </a:rPr>
              <a:t>âgé</a:t>
            </a:r>
            <a:r>
              <a:rPr lang="en-US" sz="1000" b="0" i="0" u="none" strike="noStrike" kern="1200" dirty="0">
                <a:solidFill>
                  <a:schemeClr val="tx1"/>
                </a:solidFill>
                <a:effectLst/>
                <a:latin typeface="+mn-lt"/>
                <a:ea typeface="+mn-ea"/>
                <a:cs typeface="+mn-cs"/>
              </a:rPr>
              <a:t> de 6 </a:t>
            </a:r>
            <a:r>
              <a:rPr lang="en-US" sz="1000" b="0" i="0" u="none" strike="noStrike" kern="1200" dirty="0" err="1">
                <a:solidFill>
                  <a:schemeClr val="tx1"/>
                </a:solidFill>
                <a:effectLst/>
                <a:latin typeface="+mn-lt"/>
                <a:ea typeface="+mn-ea"/>
                <a:cs typeface="+mn-cs"/>
              </a:rPr>
              <a:t>ans</a:t>
            </a:r>
            <a:r>
              <a:rPr lang="en-US" sz="1000" b="0" i="0" u="none" strike="noStrike" kern="1200" dirty="0">
                <a:solidFill>
                  <a:schemeClr val="tx1"/>
                </a:solidFill>
                <a:effectLst/>
                <a:latin typeface="+mn-lt"/>
                <a:ea typeface="+mn-ea"/>
                <a:cs typeface="+mn-cs"/>
              </a:rPr>
              <a:t> et 9 </a:t>
            </a:r>
            <a:r>
              <a:rPr lang="en-US" sz="1000" b="0" i="0" u="none" strike="noStrike" kern="1200" dirty="0" err="1">
                <a:solidFill>
                  <a:schemeClr val="tx1"/>
                </a:solidFill>
                <a:effectLst/>
                <a:latin typeface="+mn-lt"/>
                <a:ea typeface="+mn-ea"/>
                <a:cs typeface="+mn-cs"/>
              </a:rPr>
              <a:t>mois</a:t>
            </a:r>
            <a:r>
              <a:rPr lang="en-US" sz="1000" b="0" i="0" u="none" strike="noStrike" kern="1200" dirty="0">
                <a:solidFill>
                  <a:schemeClr val="tx1"/>
                </a:solidFill>
                <a:effectLst/>
                <a:latin typeface="+mn-lt"/>
                <a:ea typeface="+mn-ea"/>
                <a:cs typeface="+mn-cs"/>
              </a:rPr>
              <a:t> a </a:t>
            </a:r>
            <a:r>
              <a:rPr lang="en-US" sz="1000" b="0" i="0" u="none" strike="noStrike" kern="1200" dirty="0" err="1">
                <a:solidFill>
                  <a:schemeClr val="tx1"/>
                </a:solidFill>
                <a:effectLst/>
                <a:latin typeface="+mn-lt"/>
                <a:ea typeface="+mn-ea"/>
                <a:cs typeface="+mn-cs"/>
              </a:rPr>
              <a:t>été</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considéré</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comme</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étant</a:t>
            </a:r>
            <a:r>
              <a:rPr lang="en-US" sz="1000" b="0" i="0" u="none" strike="noStrike" kern="1200" dirty="0">
                <a:solidFill>
                  <a:schemeClr val="tx1"/>
                </a:solidFill>
                <a:effectLst/>
                <a:latin typeface="+mn-lt"/>
                <a:ea typeface="+mn-ea"/>
                <a:cs typeface="+mn-cs"/>
              </a:rPr>
              <a:t> </a:t>
            </a:r>
            <a:r>
              <a:rPr lang="en-US" sz="1000" b="0" i="0" u="none" strike="noStrike" kern="1200" dirty="0" err="1">
                <a:solidFill>
                  <a:schemeClr val="tx1"/>
                </a:solidFill>
                <a:effectLst/>
                <a:latin typeface="+mn-lt"/>
                <a:ea typeface="+mn-ea"/>
                <a:cs typeface="+mn-cs"/>
              </a:rPr>
              <a:t>doué</a:t>
            </a:r>
            <a:r>
              <a:rPr lang="en-US" sz="1000" b="0" i="0" u="none" strike="noStrike" kern="1200" dirty="0">
                <a:solidFill>
                  <a:schemeClr val="tx1"/>
                </a:solidFill>
                <a:effectLst/>
                <a:latin typeface="+mn-lt"/>
                <a:ea typeface="+mn-ea"/>
                <a:cs typeface="+mn-cs"/>
              </a:rPr>
              <a:t> de raison) ​</a:t>
            </a:r>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81246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FA003-B418-7688-B720-ACCC5B91137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2E46CF8-C646-1F2C-56AF-83AC8E92D1F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819962A-E329-4332-2E1D-593EF3C6FA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dirty="0">
                <a:solidFill>
                  <a:schemeClr val="tx1"/>
                </a:solidFill>
                <a:latin typeface="+mn-lt"/>
                <a:ea typeface="+mn-ea"/>
                <a:cs typeface="Arial"/>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noProof="0" dirty="0">
                <a:solidFill>
                  <a:schemeClr val="tx1"/>
                </a:solidFill>
                <a:latin typeface="+mn-lt"/>
                <a:ea typeface="+mn-ea"/>
                <a:cs typeface="Arial"/>
              </a:rPr>
              <a:t>As a class, read scenario 2. </a:t>
            </a:r>
            <a:r>
              <a:rPr lang="en-CA" sz="1200" b="0" i="0" u="none" strike="noStrike" kern="1200" dirty="0">
                <a:solidFill>
                  <a:schemeClr val="tx1"/>
                </a:solidFill>
                <a:effectLst/>
                <a:latin typeface="+mn-lt"/>
                <a:ea typeface="+mn-ea"/>
                <a:cs typeface="+mn-cs"/>
              </a:rPr>
              <a:t>(You can choose to quickly go over scenarios 2 and 3, then give the students time to complete them.)</a:t>
            </a:r>
            <a:r>
              <a:rPr lang="fr-CA" sz="1200" b="0" i="0" kern="1200" dirty="0">
                <a:solidFill>
                  <a:schemeClr val="tx1"/>
                </a:solidFill>
                <a:effectLst/>
                <a:latin typeface="+mn-lt"/>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Ask the students to write their hypothesis individually in the </a:t>
            </a:r>
            <a:r>
              <a:rPr lang="en-CA" sz="1200" b="1" u="none" kern="1200" dirty="0">
                <a:solidFill>
                  <a:schemeClr val="tx1"/>
                </a:solidFill>
                <a:effectLst/>
                <a:latin typeface="+mn-lt"/>
                <a:ea typeface="+mn-ea"/>
                <a:cs typeface="+mn-cs"/>
              </a:rPr>
              <a:t>Student Workbook</a:t>
            </a:r>
            <a:r>
              <a:rPr lang="en-CA" sz="1200" b="0" u="none" kern="1200" dirty="0">
                <a:solidFill>
                  <a:schemeClr val="tx1"/>
                </a:solidFill>
                <a:effectLst/>
                <a:latin typeface="+mn-lt"/>
                <a:ea typeface="+mn-ea"/>
                <a:cs typeface="+mn-cs"/>
              </a:rPr>
              <a:t>, p. 7</a:t>
            </a:r>
            <a:r>
              <a:rPr lang="en-CA" sz="1200" u="none" kern="1200" dirty="0">
                <a:solidFill>
                  <a:schemeClr val="tx1"/>
                </a:solidFill>
                <a:effectLst/>
                <a:latin typeface="+mn-lt"/>
                <a:ea typeface="+mn-ea"/>
                <a:cs typeface="+mn-cs"/>
              </a:rPr>
              <a:t>.</a:t>
            </a:r>
            <a:endParaRPr lang="en-CA" sz="1200" u="none" kern="1200" dirty="0">
              <a:solidFill>
                <a:schemeClr val="tx1"/>
              </a:solidFill>
              <a:effectLst/>
              <a:latin typeface="+mn-lt"/>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u="none" kern="1200" dirty="0">
                <a:solidFill>
                  <a:schemeClr val="tx1"/>
                </a:solidFill>
                <a:effectLst/>
                <a:latin typeface="+mn-lt"/>
                <a:ea typeface="+mn-ea"/>
                <a:cs typeface="+mn-cs"/>
              </a:rPr>
              <a:t>Discuss some of the answers as a class</a:t>
            </a:r>
            <a:r>
              <a:rPr lang="fr-FR" sz="1200" u="none" kern="1200" dirty="0">
                <a:solidFill>
                  <a:schemeClr val="tx1"/>
                </a:solidFill>
                <a:effectLst/>
                <a:latin typeface="+mj-lt"/>
                <a:ea typeface="+mn-ea"/>
                <a:cs typeface="+mn-cs"/>
              </a:rPr>
              <a:t>.</a:t>
            </a:r>
            <a:endParaRPr lang="fr-FR" sz="1200" u="sng" dirty="0">
              <a:latin typeface="+mj-lt"/>
              <a:cs typeface="Arial"/>
            </a:endParaRPr>
          </a:p>
          <a:p>
            <a:pPr marL="0" indent="0">
              <a:buFont typeface="Arial,Sans-Serif"/>
              <a:buNone/>
            </a:pPr>
            <a:endParaRPr lang="fr-FR" sz="1200" dirty="0">
              <a:latin typeface="+mj-lt"/>
              <a:cs typeface="Arial"/>
            </a:endParaRPr>
          </a:p>
        </p:txBody>
      </p:sp>
    </p:spTree>
    <p:extLst>
      <p:ext uri="{BB962C8B-B14F-4D97-AF65-F5344CB8AC3E}">
        <p14:creationId xmlns:p14="http://schemas.microsoft.com/office/powerpoint/2010/main" val="1921105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33EED-2D7D-2DEF-A5E5-DC80D124CC2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60DA151-998F-7993-F995-A5452F1D30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1838009-1C95-7D61-90D8-2696670E3DF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kern="1200" dirty="0">
              <a:solidFill>
                <a:schemeClr val="tx1"/>
              </a:solidFill>
              <a:latin typeface="+mn-lt"/>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kern="1200" dirty="0">
                <a:solidFill>
                  <a:schemeClr val="tx1"/>
                </a:solidFill>
                <a:latin typeface="+mn-lt"/>
                <a:ea typeface="+mn-ea"/>
                <a:cs typeface="Arial"/>
              </a:rPr>
              <a:t>Correct this exercise as a class.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u="none" kern="1200" dirty="0">
                <a:solidFill>
                  <a:schemeClr val="tx1"/>
                </a:solidFill>
                <a:effectLst/>
                <a:latin typeface="+mn-lt"/>
                <a:ea typeface="+mn-ea"/>
                <a:cs typeface="Arial"/>
              </a:rPr>
              <a:t>Have the students write the main elements under the question “What the law says” in the </a:t>
            </a:r>
            <a:r>
              <a:rPr lang="en-CA" sz="1200" b="1" u="none" kern="1200" dirty="0">
                <a:solidFill>
                  <a:schemeClr val="tx1"/>
                </a:solidFill>
                <a:effectLst/>
                <a:latin typeface="+mn-lt"/>
                <a:ea typeface="+mn-ea"/>
                <a:cs typeface="Arial"/>
              </a:rPr>
              <a:t>Student Workbook</a:t>
            </a:r>
            <a:r>
              <a:rPr lang="en-CA" sz="1200" b="0" u="none" kern="1200" dirty="0">
                <a:solidFill>
                  <a:schemeClr val="tx1"/>
                </a:solidFill>
                <a:effectLst/>
                <a:latin typeface="+mj-lt"/>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b="0" u="none" kern="1200" dirty="0">
              <a:solidFill>
                <a:schemeClr val="tx1"/>
              </a:solidFill>
              <a:effectLst/>
              <a:latin typeface="+mj-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CA" sz="1200" b="0" u="none" kern="1200" dirty="0">
                <a:solidFill>
                  <a:schemeClr val="tx1"/>
                </a:solidFill>
                <a:effectLst/>
                <a:latin typeface="+mj-lt"/>
                <a:ea typeface="+mn-ea"/>
                <a:cs typeface="Arial" panose="020B0604020202020204" pitchFamily="34" charset="0"/>
              </a:rPr>
              <a:t>More detailed answer: </a:t>
            </a:r>
            <a:endParaRPr lang="en-CA" sz="1200" u="none" kern="1200" dirty="0">
              <a:solidFill>
                <a:schemeClr val="tx1"/>
              </a:solidFill>
              <a:effectLst/>
              <a:latin typeface="+mj-lt"/>
              <a:ea typeface="+mn-ea"/>
              <a:cs typeface="+mn-cs"/>
            </a:endParaRPr>
          </a:p>
          <a:p>
            <a:pPr marL="171450" indent="-171450">
              <a:buFont typeface="Arial"/>
              <a:buChar char="•"/>
            </a:pPr>
            <a:endParaRPr lang="en-CA" sz="1200" dirty="0">
              <a:solidFill>
                <a:schemeClr val="tx1"/>
              </a:solidFill>
              <a:latin typeface="+mj-lt"/>
            </a:endParaRPr>
          </a:p>
          <a:p>
            <a:pPr marL="171450" indent="-171450">
              <a:buFont typeface="Arial"/>
              <a:buChar char="•"/>
            </a:pPr>
            <a:r>
              <a:rPr lang="en-CA" sz="1200" dirty="0">
                <a:solidFill>
                  <a:schemeClr val="tx1"/>
                </a:solidFill>
                <a:latin typeface="+mj-lt"/>
              </a:rPr>
              <a:t>Leah is 12 years old. </a:t>
            </a:r>
            <a:r>
              <a:rPr lang="en-CA" sz="1200" kern="1200" dirty="0">
                <a:solidFill>
                  <a:schemeClr val="tx1"/>
                </a:solidFill>
                <a:latin typeface="+mn-lt"/>
                <a:ea typeface="+mn-ea"/>
                <a:cs typeface="+mn-cs"/>
              </a:rPr>
              <a:t>Therefore, she is of age to be held criminally responsible and face consequences if she commits a crime</a:t>
            </a:r>
            <a:r>
              <a:rPr lang="en-CA" sz="1200" dirty="0">
                <a:solidFill>
                  <a:schemeClr val="tx1"/>
                </a:solidFill>
                <a:latin typeface="+mj-lt"/>
              </a:rPr>
              <a:t>. If she hits Marie, then Marie’s parents can file a police complaint, and Leah could be charged with hitting Marie. </a:t>
            </a:r>
            <a:r>
              <a:rPr lang="en-CA" sz="1200" kern="1200" dirty="0">
                <a:solidFill>
                  <a:schemeClr val="tx1"/>
                </a:solidFill>
                <a:latin typeface="+mn-lt"/>
                <a:ea typeface="+mn-ea"/>
                <a:cs typeface="+mn-cs"/>
              </a:rPr>
              <a:t>When you hit someone on purpose, that’s called “assault”, which is a crime</a:t>
            </a:r>
            <a:r>
              <a:rPr lang="en-CA" sz="1200" dirty="0">
                <a:solidFill>
                  <a:schemeClr val="tx1"/>
                </a:solidFill>
                <a:latin typeface="+mj-lt"/>
              </a:rPr>
              <a:t>.</a:t>
            </a:r>
          </a:p>
          <a:p>
            <a:pPr marL="171450" indent="-171450">
              <a:buFont typeface="Arial"/>
              <a:buChar char="•"/>
            </a:pPr>
            <a:r>
              <a:rPr lang="en-CA" sz="1200" dirty="0">
                <a:solidFill>
                  <a:schemeClr val="tx1"/>
                </a:solidFill>
                <a:latin typeface="+mj-lt"/>
              </a:rPr>
              <a:t>Since Leah is also at the age where her civil liability could be triggered, Marie’s parents could ask that Leah or her parents pay the medical costs as well as compensation for the pain Marie experienced. In short, Leah could have to pay compensation for the harm she caused Marie. </a:t>
            </a:r>
            <a:br>
              <a:rPr lang="en-CA" sz="1200" dirty="0">
                <a:solidFill>
                  <a:schemeClr val="tx1"/>
                </a:solidFill>
                <a:latin typeface="+mj-lt"/>
              </a:rPr>
            </a:br>
            <a:endParaRPr lang="en-CA" sz="1000" u="sng" dirty="0">
              <a:solidFill>
                <a:schemeClr val="tx1"/>
              </a:solidFill>
              <a:latin typeface="+mj-lt"/>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CA" sz="1000" b="1" i="0" u="none" strike="noStrike" kern="1200" cap="none" spc="0" normalizeH="0" baseline="0" noProof="0" dirty="0">
                <a:ln>
                  <a:noFill/>
                </a:ln>
                <a:solidFill>
                  <a:prstClr val="black"/>
                </a:solidFill>
                <a:effectLst/>
                <a:uLnTx/>
                <a:uFillTx/>
                <a:latin typeface="Arial" panose="020B0604020202020204"/>
                <a:ea typeface="+mn-ea"/>
                <a:cs typeface="+mn-cs"/>
              </a:rPr>
              <a:t>SOURCES </a:t>
            </a:r>
            <a:r>
              <a:rPr kumimoji="0" lang="en-CA" sz="10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CA" sz="1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Code </a:t>
            </a:r>
            <a:r>
              <a:rPr lang="en-CA" sz="1000" b="0" i="1" kern="1200" dirty="0" err="1">
                <a:solidFill>
                  <a:schemeClr val="tx1"/>
                </a:solidFill>
                <a:effectLst/>
                <a:latin typeface="+mn-lt"/>
                <a:ea typeface="+mn-ea"/>
                <a:cs typeface="+mn-cs"/>
              </a:rPr>
              <a:t>criminel</a:t>
            </a:r>
            <a:r>
              <a:rPr lang="en-CA" sz="1000" b="0" i="0" kern="1200" dirty="0">
                <a:solidFill>
                  <a:schemeClr val="tx1"/>
                </a:solidFill>
                <a:effectLst/>
                <a:latin typeface="+mn-lt"/>
                <a:ea typeface="+mn-ea"/>
                <a:cs typeface="+mn-cs"/>
              </a:rPr>
              <a:t>, LRC, (1985) ch C-46, arts 265 et </a:t>
            </a:r>
            <a:r>
              <a:rPr lang="en-CA" sz="1000" b="0" i="0" kern="1200" dirty="0" err="1">
                <a:solidFill>
                  <a:schemeClr val="tx1"/>
                </a:solidFill>
                <a:effectLst/>
                <a:latin typeface="+mn-lt"/>
                <a:ea typeface="+mn-ea"/>
                <a:cs typeface="+mn-cs"/>
              </a:rPr>
              <a:t>suivants</a:t>
            </a:r>
            <a:r>
              <a:rPr lang="en-CA" sz="1000" b="0" i="0" kern="1200" dirty="0">
                <a:solidFill>
                  <a:schemeClr val="tx1"/>
                </a:solidFill>
                <a:effectLst/>
                <a:latin typeface="+mn-lt"/>
                <a:ea typeface="+mn-ea"/>
                <a:cs typeface="+mn-cs"/>
              </a:rPr>
              <a:t> (</a:t>
            </a:r>
            <a:r>
              <a:rPr lang="en-CA" sz="1000" b="0" i="0" kern="1200" dirty="0" err="1">
                <a:solidFill>
                  <a:schemeClr val="tx1"/>
                </a:solidFill>
                <a:effectLst/>
                <a:latin typeface="+mn-lt"/>
                <a:ea typeface="+mn-ea"/>
                <a:cs typeface="+mn-cs"/>
              </a:rPr>
              <a:t>voies</a:t>
            </a:r>
            <a:r>
              <a:rPr lang="en-CA" sz="1000" b="0" i="0" kern="1200" dirty="0">
                <a:solidFill>
                  <a:schemeClr val="tx1"/>
                </a:solidFill>
                <a:effectLst/>
                <a:latin typeface="+mn-lt"/>
                <a:ea typeface="+mn-ea"/>
                <a:cs typeface="+mn-cs"/>
              </a:rPr>
              <a:t> de fait).</a:t>
            </a:r>
            <a:endParaRPr kumimoji="0" lang="en-CA" sz="1000" b="0" i="1" u="none" strike="noStrike" kern="1200" cap="none" spc="0" normalizeH="0" baseline="0" noProof="0" dirty="0">
              <a:ln>
                <a:noFill/>
              </a:ln>
              <a:solidFill>
                <a:prstClr val="black"/>
              </a:solidFill>
              <a:effectLst/>
              <a:uLnTx/>
              <a:uFillTx/>
              <a:latin typeface="Arial" panose="020B0604020202020204"/>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CA" sz="1000" b="0" i="1" u="none" strike="noStrike" kern="1200" cap="none" spc="0" normalizeH="0" baseline="0" noProof="0" dirty="0">
                <a:ln>
                  <a:noFill/>
                </a:ln>
                <a:solidFill>
                  <a:prstClr val="black"/>
                </a:solidFill>
                <a:effectLst/>
                <a:uLnTx/>
                <a:uFillTx/>
                <a:latin typeface="Arial" panose="020B0604020202020204"/>
                <a:ea typeface="+mn-ea"/>
                <a:cs typeface="+mn-cs"/>
              </a:rPr>
              <a:t>Code civil du Québec</a:t>
            </a:r>
            <a:r>
              <a:rPr kumimoji="0" lang="en-CA" sz="1000" b="0" i="0" u="none" strike="noStrike" kern="1200" cap="none" spc="0" normalizeH="0" baseline="0" noProof="0" dirty="0">
                <a:ln>
                  <a:noFill/>
                </a:ln>
                <a:solidFill>
                  <a:prstClr val="black"/>
                </a:solidFill>
                <a:effectLst/>
                <a:uLnTx/>
                <a:uFillTx/>
                <a:latin typeface="Arial" panose="020B0604020202020204"/>
                <a:ea typeface="+mn-ea"/>
                <a:cs typeface="+mn-cs"/>
              </a:rPr>
              <a:t>, RLRQ c CCQ-1991, art 1457, 1459.</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1" kern="1200" dirty="0">
                <a:solidFill>
                  <a:schemeClr val="tx1"/>
                </a:solidFill>
                <a:effectLst/>
                <a:latin typeface="+mn-lt"/>
                <a:ea typeface="+mn-ea"/>
                <a:cs typeface="+mn-cs"/>
              </a:rPr>
              <a:t>Paquette Sauriol c. Correnti, </a:t>
            </a:r>
            <a:r>
              <a:rPr lang="en-CA" sz="1000" b="0" i="0" kern="1200" dirty="0">
                <a:solidFill>
                  <a:schemeClr val="tx1"/>
                </a:solidFill>
                <a:effectLst/>
                <a:latin typeface="+mn-lt"/>
                <a:ea typeface="+mn-ea"/>
                <a:cs typeface="+mn-cs"/>
              </a:rPr>
              <a:t>2013 QCCQ 15891, aux paras 91 et 95 (frais </a:t>
            </a:r>
            <a:r>
              <a:rPr lang="en-CA" sz="1000" b="0" i="0" kern="1200" dirty="0" err="1">
                <a:solidFill>
                  <a:schemeClr val="tx1"/>
                </a:solidFill>
                <a:effectLst/>
                <a:latin typeface="+mn-lt"/>
                <a:ea typeface="+mn-ea"/>
                <a:cs typeface="+mn-cs"/>
              </a:rPr>
              <a:t>médicaux</a:t>
            </a:r>
            <a:r>
              <a:rPr lang="en-CA" sz="1000" b="0" i="0" kern="1200" dirty="0">
                <a:solidFill>
                  <a:schemeClr val="tx1"/>
                </a:solidFill>
                <a:effectLst/>
                <a:latin typeface="+mn-lt"/>
                <a:ea typeface="+mn-ea"/>
                <a:cs typeface="+mn-cs"/>
              </a:rPr>
              <a:t>)</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CA" sz="1000" b="0" i="0" kern="1200" dirty="0">
                <a:solidFill>
                  <a:schemeClr val="tx1"/>
                </a:solidFill>
                <a:effectLst/>
                <a:latin typeface="+mn-lt"/>
                <a:ea typeface="+mn-ea"/>
                <a:cs typeface="+mn-cs"/>
              </a:rPr>
              <a:t>C</a:t>
            </a:r>
            <a:r>
              <a:rPr lang="en-CA" sz="1000" b="0" i="1" kern="1200" dirty="0">
                <a:solidFill>
                  <a:schemeClr val="tx1"/>
                </a:solidFill>
                <a:effectLst/>
                <a:latin typeface="+mn-lt"/>
                <a:ea typeface="+mn-ea"/>
                <a:cs typeface="+mn-cs"/>
              </a:rPr>
              <a:t>ôté c Provençal, </a:t>
            </a:r>
            <a:r>
              <a:rPr lang="en-CA" sz="1000" b="0" i="0" kern="1200" dirty="0">
                <a:solidFill>
                  <a:schemeClr val="tx1"/>
                </a:solidFill>
                <a:effectLst/>
                <a:latin typeface="+mn-lt"/>
                <a:ea typeface="+mn-ea"/>
                <a:cs typeface="+mn-cs"/>
              </a:rPr>
              <a:t>2001 QCCS 24851, aux paras 169 à 173, 187 et 188. (</a:t>
            </a:r>
            <a:r>
              <a:rPr lang="en-CA" sz="1000" b="0" i="0" kern="1200" dirty="0" err="1">
                <a:solidFill>
                  <a:schemeClr val="tx1"/>
                </a:solidFill>
                <a:effectLst/>
                <a:latin typeface="+mn-lt"/>
                <a:ea typeface="+mn-ea"/>
                <a:cs typeface="+mn-cs"/>
              </a:rPr>
              <a:t>douleurs</a:t>
            </a:r>
            <a:r>
              <a:rPr lang="en-CA" sz="1000" b="0" i="0" kern="1200" dirty="0">
                <a:solidFill>
                  <a:schemeClr val="tx1"/>
                </a:solidFill>
                <a:effectLst/>
                <a:latin typeface="+mn-lt"/>
                <a:ea typeface="+mn-ea"/>
                <a:cs typeface="+mn-cs"/>
              </a:rPr>
              <a:t>)</a:t>
            </a:r>
            <a:endParaRPr lang="en-CA" sz="1000" dirty="0">
              <a:solidFill>
                <a:schemeClr val="tx1"/>
              </a:solidFill>
              <a:latin typeface="+mj-lt"/>
              <a:cs typeface="Arial"/>
            </a:endParaRPr>
          </a:p>
        </p:txBody>
      </p:sp>
    </p:spTree>
    <p:extLst>
      <p:ext uri="{BB962C8B-B14F-4D97-AF65-F5344CB8AC3E}">
        <p14:creationId xmlns:p14="http://schemas.microsoft.com/office/powerpoint/2010/main" val="27253859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noProof="1">
                <a:solidFill>
                  <a:schemeClr val="tx1"/>
                </a:solidFill>
                <a:latin typeface="+mn-lt"/>
                <a:ea typeface="+mn-ea"/>
                <a:cs typeface="Arial" panose="020B0604020202020204" pitchFamily="34" charset="0"/>
              </a:rPr>
              <a:t>NOTES FOR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As a class, read the information on criminal responsibility and complete it with the following information: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u="none" strike="noStrike" dirty="0">
                <a:solidFill>
                  <a:srgbClr val="000000"/>
                </a:solidFill>
                <a:effectLst/>
                <a:latin typeface="+mn-lt"/>
                <a:cs typeface="Calibri"/>
              </a:rPr>
              <a:t>However, young people are not treated as adults by the criminal justice system. Rather, the goal is to educate and reintegrate them into society. Therefore, the consequences are generally not as serious. For example, unlike adults, young people are not sent to prison, even if they’re found guilty of a serious crime. Instead, they’re placed in a youth centre or another adapted facility. There’s an exception for teens 14 years of age and over in exceptional situations.</a:t>
            </a:r>
            <a:endParaRPr lang="en-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CA" sz="1200" b="0"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CA" sz="1200" b="0" dirty="0">
                <a:latin typeface="Arial" panose="020B0604020202020204" pitchFamily="34" charset="0"/>
                <a:cs typeface="Arial" panose="020B0604020202020204" pitchFamily="34" charset="0"/>
              </a:rPr>
              <a:t>Ask the students to add the age (12 years old) in the definition of criminal responsibility in the </a:t>
            </a:r>
            <a:r>
              <a:rPr lang="en-CA" sz="1200" b="1" i="0" kern="1200" dirty="0">
                <a:solidFill>
                  <a:schemeClr val="tx1"/>
                </a:solidFill>
                <a:effectLst/>
                <a:latin typeface="+mn-lt"/>
                <a:cs typeface="Calibri"/>
              </a:rPr>
              <a:t>Student Workbook</a:t>
            </a:r>
            <a:r>
              <a:rPr lang="en-CA" sz="1200" b="0" i="0" kern="1200" dirty="0">
                <a:solidFill>
                  <a:schemeClr val="tx1"/>
                </a:solidFill>
                <a:effectLst/>
                <a:latin typeface="Arial" panose="020B0604020202020204" pitchFamily="34" charset="0"/>
                <a:cs typeface="Arial" panose="020B0604020202020204" pitchFamily="34" charset="0"/>
              </a:rPr>
              <a:t>, p</a:t>
            </a:r>
            <a:r>
              <a:rPr lang="en-CA" sz="1200" b="0" dirty="0">
                <a:latin typeface="Arial" panose="020B0604020202020204" pitchFamily="34" charset="0"/>
                <a:cs typeface="Arial" panose="020B0604020202020204" pitchFamily="34" charset="0"/>
              </a:rPr>
              <a:t>. </a:t>
            </a:r>
            <a:r>
              <a:rPr lang="fr-CA" sz="1200" b="0" dirty="0">
                <a:latin typeface="Arial" panose="020B0604020202020204" pitchFamily="34" charset="0"/>
                <a:cs typeface="Arial" panose="020B0604020202020204" pitchFamily="34" charset="0"/>
              </a:rPr>
              <a:t>7.</a:t>
            </a:r>
          </a:p>
          <a:p>
            <a:pPr fontAlgn="base">
              <a:defRPr/>
            </a:pPr>
            <a:endParaRPr lang="fr-CA" sz="1200" b="1" strike="sngStrike" dirty="0">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mn-lt"/>
                <a:ea typeface="+mn-ea"/>
                <a:cs typeface="+mn-cs"/>
              </a:rPr>
              <a:t>SOURCES </a:t>
            </a:r>
            <a:r>
              <a:rPr kumimoji="0" lang="en-US" sz="10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CA" sz="1000" b="0" i="1" kern="1200" dirty="0">
                <a:solidFill>
                  <a:schemeClr val="tx1"/>
                </a:solidFill>
                <a:effectLst/>
                <a:latin typeface="+mn-lt"/>
                <a:ea typeface="+mn-ea"/>
                <a:cs typeface="+mn-cs"/>
              </a:rPr>
              <a:t>Code criminel</a:t>
            </a:r>
            <a:r>
              <a:rPr lang="fr-CA" sz="1000" b="0" i="0" kern="1200" dirty="0">
                <a:solidFill>
                  <a:schemeClr val="tx1"/>
                </a:solidFill>
                <a:effectLst/>
                <a:latin typeface="+mn-lt"/>
                <a:ea typeface="+mn-ea"/>
                <a:cs typeface="+mn-cs"/>
              </a:rPr>
              <a:t>, LRC, (1985) </a:t>
            </a:r>
            <a:r>
              <a:rPr lang="fr-CA" sz="1000" b="0" i="0" kern="1200" dirty="0" err="1">
                <a:solidFill>
                  <a:schemeClr val="tx1"/>
                </a:solidFill>
                <a:effectLst/>
                <a:latin typeface="+mn-lt"/>
                <a:ea typeface="+mn-ea"/>
                <a:cs typeface="+mn-cs"/>
              </a:rPr>
              <a:t>ch</a:t>
            </a:r>
            <a:r>
              <a:rPr lang="fr-CA" sz="1000" b="0" i="0" kern="1200" dirty="0">
                <a:solidFill>
                  <a:schemeClr val="tx1"/>
                </a:solidFill>
                <a:effectLst/>
                <a:latin typeface="+mn-lt"/>
                <a:ea typeface="+mn-ea"/>
                <a:cs typeface="+mn-cs"/>
              </a:rPr>
              <a:t> C-46, art 13 (12 ans).</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fr-FR" sz="1000" b="0" i="1" kern="1200" dirty="0">
                <a:solidFill>
                  <a:schemeClr val="tx1"/>
                </a:solidFill>
                <a:effectLst/>
                <a:latin typeface="+mn-lt"/>
                <a:ea typeface="+mn-ea"/>
                <a:cs typeface="+mn-cs"/>
              </a:rPr>
              <a:t>Loi sur le système de justice pénale pour les adolescents</a:t>
            </a:r>
            <a:r>
              <a:rPr lang="fr-FR" sz="1000" b="0" i="0" kern="1200" dirty="0">
                <a:solidFill>
                  <a:schemeClr val="tx1"/>
                </a:solidFill>
                <a:effectLst/>
                <a:latin typeface="+mn-lt"/>
                <a:ea typeface="+mn-ea"/>
                <a:cs typeface="+mn-cs"/>
              </a:rPr>
              <a:t>, LC 2002, c 1, art 3 (réadaptation et réinsertion sociale des ados), 39 (placement sous garde), 64 (peine adulte pour les jeunes de 14 ans et plus).</a:t>
            </a:r>
            <a:endParaRPr lang="fr-CA" sz="1000" b="1" i="0" strike="sngStrike" kern="1200" dirty="0">
              <a:solidFill>
                <a:schemeClr val="tx1"/>
              </a:solidFill>
              <a:effectLst/>
              <a:latin typeface="+mn-lt"/>
              <a:ea typeface="+mn-ea"/>
              <a:cs typeface="Arial"/>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endParaRPr kumimoji="0" lang="fr-CA" sz="1200" b="0" i="1" u="none" strike="noStrike" kern="1200" cap="none" spc="0" normalizeH="0" baseline="0" noProof="0" dirty="0">
              <a:ln>
                <a:noFill/>
              </a:ln>
              <a:solidFill>
                <a:prstClr val="black"/>
              </a:solidFill>
              <a:effectLst/>
              <a:uLnTx/>
              <a:uFillTx/>
              <a:latin typeface="+mn-lt"/>
              <a:ea typeface="+mn-ea"/>
              <a:cs typeface="+mn-cs"/>
            </a:endParaRPr>
          </a:p>
        </p:txBody>
      </p:sp>
    </p:spTree>
    <p:extLst>
      <p:ext uri="{BB962C8B-B14F-4D97-AF65-F5344CB8AC3E}">
        <p14:creationId xmlns:p14="http://schemas.microsoft.com/office/powerpoint/2010/main" val="33698068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hyperlink" Target="https://www.facebook.com/educaloi/?ref=page_internal" TargetMode="External"/><Relationship Id="rId7" Type="http://schemas.openxmlformats.org/officeDocument/2006/relationships/hyperlink" Target="https://www.instagram.com/educaloi/?hl=fr-ca" TargetMode="External"/><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hyperlink" Target="https://educaloi.qc.ca/" TargetMode="External"/><Relationship Id="rId4" Type="http://schemas.openxmlformats.org/officeDocument/2006/relationships/hyperlink" Target="https://www.youtube.com/c/educaloi/videos" TargetMode="Externa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5.svg"/><Relationship Id="rId7" Type="http://schemas.openxmlformats.org/officeDocument/2006/relationships/image" Target="../media/image20.png"/><Relationship Id="rId12" Type="http://schemas.openxmlformats.org/officeDocument/2006/relationships/hyperlink" Target="https://www.facebook.com/educaloi/?ref=page_internal" TargetMode="External"/><Relationship Id="rId2" Type="http://schemas.openxmlformats.org/officeDocument/2006/relationships/hyperlink" Target="https://educaloi.qc.ca/" TargetMode="External"/><Relationship Id="rId1" Type="http://schemas.openxmlformats.org/officeDocument/2006/relationships/slideMaster" Target="../slideMasters/slideMaster1.xml"/><Relationship Id="rId6" Type="http://schemas.openxmlformats.org/officeDocument/2006/relationships/image" Target="../media/image19.png"/><Relationship Id="rId11" Type="http://schemas.openxmlformats.org/officeDocument/2006/relationships/hyperlink" Target="https://www.youtube.com/c/educaloi/videos" TargetMode="External"/><Relationship Id="rId5" Type="http://schemas.openxmlformats.org/officeDocument/2006/relationships/image" Target="../media/image18.png"/><Relationship Id="rId10" Type="http://schemas.openxmlformats.org/officeDocument/2006/relationships/hyperlink" Target="https://www.instagram.com/educaloi/?hl=fr-ca" TargetMode="External"/><Relationship Id="rId4" Type="http://schemas.openxmlformats.org/officeDocument/2006/relationships/image" Target="../media/image17.png"/><Relationship Id="rId9" Type="http://schemas.openxmlformats.org/officeDocument/2006/relationships/image" Target="../media/image22.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5.svg"/><Relationship Id="rId7" Type="http://schemas.openxmlformats.org/officeDocument/2006/relationships/image" Target="../media/image20.png"/><Relationship Id="rId12" Type="http://schemas.openxmlformats.org/officeDocument/2006/relationships/hyperlink" Target="https://www.facebook.com/educaloi/?ref=page_internal" TargetMode="External"/><Relationship Id="rId2" Type="http://schemas.openxmlformats.org/officeDocument/2006/relationships/hyperlink" Target="https://educaloi.qc.ca/" TargetMode="External"/><Relationship Id="rId1" Type="http://schemas.openxmlformats.org/officeDocument/2006/relationships/slideMaster" Target="../slideMasters/slideMaster1.xml"/><Relationship Id="rId6" Type="http://schemas.openxmlformats.org/officeDocument/2006/relationships/image" Target="../media/image19.png"/><Relationship Id="rId11" Type="http://schemas.openxmlformats.org/officeDocument/2006/relationships/hyperlink" Target="https://www.youtube.com/c/educaloi/videos" TargetMode="External"/><Relationship Id="rId5" Type="http://schemas.openxmlformats.org/officeDocument/2006/relationships/image" Target="../media/image18.png"/><Relationship Id="rId10" Type="http://schemas.openxmlformats.org/officeDocument/2006/relationships/hyperlink" Target="https://www.instagram.com/educaloi/?hl=fr-ca" TargetMode="External"/><Relationship Id="rId4" Type="http://schemas.openxmlformats.org/officeDocument/2006/relationships/image" Target="../media/image17.png"/><Relationship Id="rId9" Type="http://schemas.openxmlformats.org/officeDocument/2006/relationships/image" Target="../media/image2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0" name="Espace réservé pour une image  6">
            <a:extLst>
              <a:ext uri="{FF2B5EF4-FFF2-40B4-BE49-F238E27FC236}">
                <a16:creationId xmlns:a16="http://schemas.microsoft.com/office/drawing/2014/main" id="{8BB11DE4-7B1C-5745-875F-4B1CF8BB0E73}"/>
              </a:ext>
            </a:extLst>
          </p:cNvPr>
          <p:cNvSpPr>
            <a:spLocks noGrp="1"/>
          </p:cNvSpPr>
          <p:nvPr>
            <p:ph type="pic" sz="quarter" idx="13" hasCustomPrompt="1"/>
          </p:nvPr>
        </p:nvSpPr>
        <p:spPr>
          <a:xfrm>
            <a:off x="6213764" y="1818409"/>
            <a:ext cx="5978236" cy="5039591"/>
          </a:xfrm>
        </p:spPr>
        <p:txBody>
          <a:bodyPr/>
          <a:lstStyle>
            <a:lvl1pPr>
              <a:defRPr sz="1600"/>
            </a:lvl1pPr>
          </a:lstStyle>
          <a:p>
            <a:r>
              <a:rPr lang="fr-CA"/>
              <a:t>Cliquez sur l’icône au centre de la boîte pour insérer une image</a:t>
            </a:r>
          </a:p>
        </p:txBody>
      </p:sp>
      <p:sp>
        <p:nvSpPr>
          <p:cNvPr id="2" name="Titre 1">
            <a:extLst>
              <a:ext uri="{FF2B5EF4-FFF2-40B4-BE49-F238E27FC236}">
                <a16:creationId xmlns:a16="http://schemas.microsoft.com/office/drawing/2014/main" id="{364707A6-5057-B34A-B28C-0064B6651917}"/>
              </a:ext>
            </a:extLst>
          </p:cNvPr>
          <p:cNvSpPr>
            <a:spLocks noGrp="1"/>
          </p:cNvSpPr>
          <p:nvPr>
            <p:ph type="ctrTitle" hasCustomPrompt="1"/>
          </p:nvPr>
        </p:nvSpPr>
        <p:spPr>
          <a:xfrm>
            <a:off x="882650" y="2469790"/>
            <a:ext cx="5212080" cy="2377440"/>
          </a:xfrm>
        </p:spPr>
        <p:txBody>
          <a:bodyPr lIns="0" tIns="0" rIns="0" bIns="0" anchor="t"/>
          <a:lstStyle>
            <a:lvl1pPr algn="l">
              <a:defRPr sz="6000" b="1"/>
            </a:lvl1pPr>
          </a:lstStyle>
          <a:p>
            <a:r>
              <a:rPr lang="fr-CA"/>
              <a:t>Cliquez pour insérer le titre</a:t>
            </a:r>
          </a:p>
        </p:txBody>
      </p:sp>
      <p:sp>
        <p:nvSpPr>
          <p:cNvPr id="3" name="Sous-titre 2">
            <a:extLst>
              <a:ext uri="{FF2B5EF4-FFF2-40B4-BE49-F238E27FC236}">
                <a16:creationId xmlns:a16="http://schemas.microsoft.com/office/drawing/2014/main" id="{58C64A91-32F2-D14C-83A1-9E02AA1DFD21}"/>
              </a:ext>
            </a:extLst>
          </p:cNvPr>
          <p:cNvSpPr>
            <a:spLocks noGrp="1"/>
          </p:cNvSpPr>
          <p:nvPr>
            <p:ph type="subTitle" idx="1" hasCustomPrompt="1"/>
          </p:nvPr>
        </p:nvSpPr>
        <p:spPr>
          <a:xfrm>
            <a:off x="882650" y="5105328"/>
            <a:ext cx="5212080" cy="1188720"/>
          </a:xfrm>
        </p:spPr>
        <p:txBody>
          <a:bodyPr lIns="0" tIns="0" rIns="0" bIns="0">
            <a:noAutofit/>
          </a:bodyPr>
          <a:lstStyle>
            <a:lvl1pPr marL="0" indent="0" algn="l">
              <a:lnSpc>
                <a:spcPct val="100000"/>
              </a:lnSpc>
              <a:spcBef>
                <a:spcPts val="0"/>
              </a:spcBef>
              <a:buNone/>
              <a:tabLst/>
              <a:defRPr sz="2000" b="0">
                <a:solidFill>
                  <a:schemeClr val="tx1"/>
                </a:solidFill>
              </a:defRPr>
            </a:lvl1pPr>
            <a:lvl2pPr marL="0" indent="0" algn="l">
              <a:lnSpc>
                <a:spcPct val="100000"/>
              </a:lnSpc>
              <a:spcBef>
                <a:spcPts val="0"/>
              </a:spcBef>
              <a:buNone/>
              <a:tabLst/>
              <a:defRPr sz="2000" b="0">
                <a:solidFill>
                  <a:schemeClr val="tx1"/>
                </a:solidFill>
              </a:defRPr>
            </a:lvl2pPr>
            <a:lvl3pPr marL="0" indent="0" algn="l">
              <a:lnSpc>
                <a:spcPct val="100000"/>
              </a:lnSpc>
              <a:spcBef>
                <a:spcPts val="0"/>
              </a:spcBef>
              <a:buNone/>
              <a:tabLst/>
              <a:defRPr sz="2000" b="0">
                <a:solidFill>
                  <a:schemeClr val="tx1"/>
                </a:solidFill>
              </a:defRPr>
            </a:lvl3pPr>
            <a:lvl4pPr marL="0" indent="0" algn="l">
              <a:lnSpc>
                <a:spcPct val="100000"/>
              </a:lnSpc>
              <a:spcBef>
                <a:spcPts val="0"/>
              </a:spcBef>
              <a:buNone/>
              <a:tabLst/>
              <a:defRPr sz="2000" b="0">
                <a:solidFill>
                  <a:schemeClr val="tx1"/>
                </a:solidFill>
              </a:defRPr>
            </a:lvl4pPr>
            <a:lvl5pPr marL="0" indent="0" algn="l">
              <a:lnSpc>
                <a:spcPct val="100000"/>
              </a:lnSpc>
              <a:spcBef>
                <a:spcPts val="0"/>
              </a:spcBef>
              <a:buNone/>
              <a:tabLst/>
              <a:defRPr sz="2000" b="0">
                <a:solidFill>
                  <a:schemeClr val="tx1"/>
                </a:solidFill>
              </a:defRPr>
            </a:lvl5pPr>
            <a:lvl6pPr marL="0" indent="0" algn="l">
              <a:lnSpc>
                <a:spcPct val="100000"/>
              </a:lnSpc>
              <a:spcBef>
                <a:spcPts val="0"/>
              </a:spcBef>
              <a:buNone/>
              <a:tabLst/>
              <a:defRPr sz="2000" b="0">
                <a:solidFill>
                  <a:schemeClr val="tx1"/>
                </a:solidFill>
              </a:defRPr>
            </a:lvl6pPr>
            <a:lvl7pPr marL="0" indent="0" algn="l">
              <a:lnSpc>
                <a:spcPct val="100000"/>
              </a:lnSpc>
              <a:spcBef>
                <a:spcPts val="0"/>
              </a:spcBef>
              <a:buNone/>
              <a:tabLst/>
              <a:defRPr sz="2000" b="0">
                <a:solidFill>
                  <a:schemeClr val="tx1"/>
                </a:solidFill>
              </a:defRPr>
            </a:lvl7pPr>
            <a:lvl8pPr marL="0" indent="0" algn="l">
              <a:lnSpc>
                <a:spcPct val="100000"/>
              </a:lnSpc>
              <a:spcBef>
                <a:spcPts val="0"/>
              </a:spcBef>
              <a:buNone/>
              <a:tabLst/>
              <a:defRPr sz="2000" b="0">
                <a:solidFill>
                  <a:schemeClr val="tx1"/>
                </a:solidFill>
              </a:defRPr>
            </a:lvl8pPr>
            <a:lvl9pPr marL="0" indent="0" algn="l">
              <a:lnSpc>
                <a:spcPct val="100000"/>
              </a:lnSpc>
              <a:spcBef>
                <a:spcPts val="0"/>
              </a:spcBef>
              <a:buNone/>
              <a:tabLst/>
              <a:defRPr sz="2000" b="0">
                <a:solidFill>
                  <a:schemeClr val="tx1"/>
                </a:solidFill>
              </a:defRPr>
            </a:lvl9pPr>
          </a:lstStyle>
          <a:p>
            <a:pPr lvl="0"/>
            <a:r>
              <a:rPr lang="fr-CA"/>
              <a:t>Cliquez pour insérer le sous-titre ou la date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13" name="Image 12">
            <a:extLst>
              <a:ext uri="{FF2B5EF4-FFF2-40B4-BE49-F238E27FC236}">
                <a16:creationId xmlns:a16="http://schemas.microsoft.com/office/drawing/2014/main" id="{8C123502-005E-8440-BFE0-D1A1E88F1163}"/>
              </a:ext>
            </a:extLst>
          </p:cNvPr>
          <p:cNvPicPr>
            <a:picLocks noChangeAspect="1"/>
          </p:cNvPicPr>
          <p:nvPr userDrawn="1"/>
        </p:nvPicPr>
        <p:blipFill>
          <a:blip r:embed="rId2"/>
          <a:stretch>
            <a:fillRect/>
          </a:stretch>
        </p:blipFill>
        <p:spPr>
          <a:xfrm>
            <a:off x="882649" y="904567"/>
            <a:ext cx="2685225" cy="648930"/>
          </a:xfrm>
          <a:prstGeom prst="rect">
            <a:avLst/>
          </a:prstGeom>
        </p:spPr>
      </p:pic>
    </p:spTree>
    <p:extLst>
      <p:ext uri="{BB962C8B-B14F-4D97-AF65-F5344CB8AC3E}">
        <p14:creationId xmlns:p14="http://schemas.microsoft.com/office/powerpoint/2010/main" val="2093411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éparateur de section / gris">
    <p:bg>
      <p:bgPr>
        <a:solidFill>
          <a:schemeClr val="accent3">
            <a:alpha val="25000"/>
          </a:schemeClr>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2271433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éparateur de section visuels / gris">
    <p:bg>
      <p:bgPr>
        <a:solidFill>
          <a:schemeClr val="accent3">
            <a:alpha val="25000"/>
          </a:schemeClr>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pic>
        <p:nvPicPr>
          <p:cNvPr id="10" name="Graphique 9">
            <a:extLst>
              <a:ext uri="{FF2B5EF4-FFF2-40B4-BE49-F238E27FC236}">
                <a16:creationId xmlns:a16="http://schemas.microsoft.com/office/drawing/2014/main" id="{67A4AB51-C3E4-974E-B117-EF14437A203D}"/>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flipV="1">
            <a:off x="8512069" y="-13252"/>
            <a:ext cx="2912883" cy="1783237"/>
          </a:xfrm>
          <a:prstGeom prst="rect">
            <a:avLst/>
          </a:prstGeom>
        </p:spPr>
      </p:pic>
      <p:pic>
        <p:nvPicPr>
          <p:cNvPr id="12" name="Graphique 11">
            <a:extLst>
              <a:ext uri="{FF2B5EF4-FFF2-40B4-BE49-F238E27FC236}">
                <a16:creationId xmlns:a16="http://schemas.microsoft.com/office/drawing/2014/main" id="{7126A08E-BDF2-3D48-8C44-2F487D1F0ABF}"/>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a:off x="9279117" y="5088014"/>
            <a:ext cx="2912883" cy="1783237"/>
          </a:xfrm>
          <a:prstGeom prst="rect">
            <a:avLst/>
          </a:prstGeom>
        </p:spPr>
      </p:pic>
      <p:pic>
        <p:nvPicPr>
          <p:cNvPr id="15" name="Graphique 14">
            <a:extLst>
              <a:ext uri="{FF2B5EF4-FFF2-40B4-BE49-F238E27FC236}">
                <a16:creationId xmlns:a16="http://schemas.microsoft.com/office/drawing/2014/main" id="{D5F4E87C-732B-BA49-9B81-00C5CCAF92CE}"/>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r="42580"/>
          <a:stretch/>
        </p:blipFill>
        <p:spPr>
          <a:xfrm>
            <a:off x="11132309" y="838142"/>
            <a:ext cx="1059691" cy="1845493"/>
          </a:xfrm>
          <a:prstGeom prst="rect">
            <a:avLst/>
          </a:prstGeom>
        </p:spPr>
      </p:pic>
    </p:spTree>
    <p:extLst>
      <p:ext uri="{BB962C8B-B14F-4D97-AF65-F5344CB8AC3E}">
        <p14:creationId xmlns:p14="http://schemas.microsoft.com/office/powerpoint/2010/main" val="1981232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iz - question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7D2C9C14-1D2E-474A-8CD7-AB4EF3B43A15}"/>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312756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iz - réponse lettre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tx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cap="all" baseline="0">
                <a:solidFill>
                  <a:schemeClr val="bg1"/>
                </a:solidFill>
              </a:defRPr>
            </a:lvl1pPr>
            <a:lvl2pPr marL="0" indent="0" algn="ctr">
              <a:lnSpc>
                <a:spcPct val="100000"/>
              </a:lnSpc>
              <a:spcBef>
                <a:spcPts val="0"/>
              </a:spcBef>
              <a:buNone/>
              <a:tabLst/>
              <a:defRPr sz="13800" b="1" cap="all" baseline="0">
                <a:solidFill>
                  <a:schemeClr val="bg1"/>
                </a:solidFill>
              </a:defRPr>
            </a:lvl2pPr>
            <a:lvl3pPr marL="0" indent="0" algn="ctr">
              <a:lnSpc>
                <a:spcPct val="100000"/>
              </a:lnSpc>
              <a:spcBef>
                <a:spcPts val="0"/>
              </a:spcBef>
              <a:buNone/>
              <a:tabLst/>
              <a:defRPr sz="13800" b="1" cap="all" baseline="0">
                <a:solidFill>
                  <a:schemeClr val="bg1"/>
                </a:solidFill>
              </a:defRPr>
            </a:lvl3pPr>
            <a:lvl4pPr marL="0" indent="0" algn="ctr">
              <a:lnSpc>
                <a:spcPct val="100000"/>
              </a:lnSpc>
              <a:spcBef>
                <a:spcPts val="0"/>
              </a:spcBef>
              <a:buNone/>
              <a:tabLst/>
              <a:defRPr sz="13800" b="1" cap="all" baseline="0">
                <a:solidFill>
                  <a:schemeClr val="bg1"/>
                </a:solidFill>
              </a:defRPr>
            </a:lvl4pPr>
            <a:lvl5pPr marL="0" indent="0" algn="ctr">
              <a:lnSpc>
                <a:spcPct val="100000"/>
              </a:lnSpc>
              <a:spcBef>
                <a:spcPts val="0"/>
              </a:spcBef>
              <a:buFont typeface="Arial" panose="020B0604020202020204" pitchFamily="34" charset="0"/>
              <a:buNone/>
              <a:tabLst/>
              <a:defRPr sz="13800" b="1" cap="all" baseline="0">
                <a:solidFill>
                  <a:schemeClr val="bg1"/>
                </a:solidFill>
              </a:defRPr>
            </a:lvl5pPr>
            <a:lvl6pPr marL="0" indent="0" algn="ctr">
              <a:lnSpc>
                <a:spcPct val="100000"/>
              </a:lnSpc>
              <a:spcBef>
                <a:spcPts val="0"/>
              </a:spcBef>
              <a:buFont typeface="Arial" panose="020B0604020202020204" pitchFamily="34" charset="0"/>
              <a:buNone/>
              <a:tabLst/>
              <a:defRPr sz="13800" b="1" cap="all" baseline="0">
                <a:solidFill>
                  <a:schemeClr val="bg1"/>
                </a:solidFill>
              </a:defRPr>
            </a:lvl6pPr>
            <a:lvl7pPr marL="0" indent="0" algn="ctr">
              <a:lnSpc>
                <a:spcPct val="100000"/>
              </a:lnSpc>
              <a:spcBef>
                <a:spcPts val="0"/>
              </a:spcBef>
              <a:buFont typeface="Arial" panose="020B0604020202020204" pitchFamily="34" charset="0"/>
              <a:buNone/>
              <a:tabLst/>
              <a:defRPr sz="13800" b="1" cap="all" baseline="0">
                <a:solidFill>
                  <a:schemeClr val="bg1"/>
                </a:solidFill>
              </a:defRPr>
            </a:lvl7pPr>
            <a:lvl8pPr marL="0" indent="0" algn="ctr">
              <a:lnSpc>
                <a:spcPct val="100000"/>
              </a:lnSpc>
              <a:spcBef>
                <a:spcPts val="0"/>
              </a:spcBef>
              <a:buFont typeface="Arial" panose="020B0604020202020204" pitchFamily="34" charset="0"/>
              <a:buNone/>
              <a:tabLst/>
              <a:defRPr sz="13800" b="1" cap="all" baseline="0">
                <a:solidFill>
                  <a:schemeClr val="bg1"/>
                </a:solidFill>
              </a:defRPr>
            </a:lvl8pPr>
            <a:lvl9pPr marL="0" indent="0" algn="ctr">
              <a:lnSpc>
                <a:spcPct val="100000"/>
              </a:lnSpc>
              <a:spcBef>
                <a:spcPts val="0"/>
              </a:spcBef>
              <a:buFont typeface="Arial" panose="020B0604020202020204" pitchFamily="34" charset="0"/>
              <a:buNone/>
              <a:tabLst/>
              <a:defRPr sz="13800" b="1" cap="all" baseline="0">
                <a:solidFill>
                  <a:schemeClr val="bg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F67251FC-5D44-2B45-8825-2E3752AFEB9B}"/>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440959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iz - réponse mot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tx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bg1"/>
                </a:solidFill>
              </a:defRPr>
            </a:lvl1pPr>
            <a:lvl2pPr marL="0" indent="0" algn="ctr">
              <a:lnSpc>
                <a:spcPct val="100000"/>
              </a:lnSpc>
              <a:spcBef>
                <a:spcPts val="0"/>
              </a:spcBef>
              <a:buNone/>
              <a:tabLst/>
              <a:defRPr sz="5400" b="1" cap="all" baseline="0">
                <a:solidFill>
                  <a:schemeClr val="bg1"/>
                </a:solidFill>
              </a:defRPr>
            </a:lvl2pPr>
            <a:lvl3pPr marL="0" indent="0" algn="ctr">
              <a:lnSpc>
                <a:spcPct val="100000"/>
              </a:lnSpc>
              <a:spcBef>
                <a:spcPts val="0"/>
              </a:spcBef>
              <a:buNone/>
              <a:tabLst/>
              <a:defRPr sz="5400" b="1" cap="all" baseline="0">
                <a:solidFill>
                  <a:schemeClr val="bg1"/>
                </a:solidFill>
              </a:defRPr>
            </a:lvl3pPr>
            <a:lvl4pPr marL="0" indent="0" algn="ctr">
              <a:lnSpc>
                <a:spcPct val="100000"/>
              </a:lnSpc>
              <a:spcBef>
                <a:spcPts val="0"/>
              </a:spcBef>
              <a:buNone/>
              <a:tabLst/>
              <a:defRPr sz="5400" b="1" cap="all" baseline="0">
                <a:solidFill>
                  <a:schemeClr val="bg1"/>
                </a:solidFill>
              </a:defRPr>
            </a:lvl4pPr>
            <a:lvl5pPr marL="0" indent="0" algn="ctr">
              <a:lnSpc>
                <a:spcPct val="100000"/>
              </a:lnSpc>
              <a:spcBef>
                <a:spcPts val="0"/>
              </a:spcBef>
              <a:buFont typeface="Arial" panose="020B0604020202020204" pitchFamily="34" charset="0"/>
              <a:buNone/>
              <a:tabLst/>
              <a:defRPr sz="5400" b="1" cap="all" baseline="0">
                <a:solidFill>
                  <a:schemeClr val="bg1"/>
                </a:solidFill>
              </a:defRPr>
            </a:lvl5pPr>
            <a:lvl6pPr marL="0" indent="0" algn="ctr">
              <a:lnSpc>
                <a:spcPct val="100000"/>
              </a:lnSpc>
              <a:spcBef>
                <a:spcPts val="0"/>
              </a:spcBef>
              <a:buFont typeface="Arial" panose="020B0604020202020204" pitchFamily="34" charset="0"/>
              <a:buNone/>
              <a:tabLst/>
              <a:defRPr sz="5400" b="1" cap="all" baseline="0">
                <a:solidFill>
                  <a:schemeClr val="bg1"/>
                </a:solidFill>
              </a:defRPr>
            </a:lvl6pPr>
            <a:lvl7pPr marL="0" indent="0" algn="ctr">
              <a:lnSpc>
                <a:spcPct val="100000"/>
              </a:lnSpc>
              <a:spcBef>
                <a:spcPts val="0"/>
              </a:spcBef>
              <a:buFont typeface="Arial" panose="020B0604020202020204" pitchFamily="34" charset="0"/>
              <a:buNone/>
              <a:tabLst/>
              <a:defRPr sz="5400" b="1" cap="all" baseline="0">
                <a:solidFill>
                  <a:schemeClr val="bg1"/>
                </a:solidFill>
              </a:defRPr>
            </a:lvl7pPr>
            <a:lvl8pPr marL="0" indent="0" algn="ctr">
              <a:lnSpc>
                <a:spcPct val="100000"/>
              </a:lnSpc>
              <a:spcBef>
                <a:spcPts val="0"/>
              </a:spcBef>
              <a:buFont typeface="Arial" panose="020B0604020202020204" pitchFamily="34" charset="0"/>
              <a:buNone/>
              <a:tabLst/>
              <a:defRPr sz="5400" b="1" cap="all" baseline="0">
                <a:solidFill>
                  <a:schemeClr val="bg1"/>
                </a:solidFill>
              </a:defRPr>
            </a:lvl8pPr>
            <a:lvl9pPr marL="0" indent="0" algn="ctr">
              <a:lnSpc>
                <a:spcPct val="100000"/>
              </a:lnSpc>
              <a:spcBef>
                <a:spcPts val="0"/>
              </a:spcBef>
              <a:buFont typeface="Arial" panose="020B0604020202020204" pitchFamily="34" charset="0"/>
              <a:buNone/>
              <a:tabLst/>
              <a:defRPr sz="5400" b="1" cap="all" baseline="0">
                <a:solidFill>
                  <a:schemeClr val="bg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1F966F6A-2654-544A-99CC-79734BEBD9B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076730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éparateur de section / anthracite">
    <p:bg>
      <p:bgPr>
        <a:solidFill>
          <a:schemeClr val="accent2"/>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bg1"/>
                </a:solidFill>
              </a:defRPr>
            </a:lvl2pPr>
            <a:lvl3pPr marL="0" indent="0">
              <a:buNone/>
              <a:defRPr sz="2400" b="0">
                <a:solidFill>
                  <a:schemeClr val="bg1"/>
                </a:solidFill>
              </a:defRPr>
            </a:lvl3pPr>
            <a:lvl4pPr marL="0" indent="0">
              <a:buNone/>
              <a:defRPr sz="2400" b="0">
                <a:solidFill>
                  <a:schemeClr val="bg1"/>
                </a:solidFill>
              </a:defRPr>
            </a:lvl4pPr>
            <a:lvl5pPr marL="0" indent="0">
              <a:buNone/>
              <a:defRPr sz="2400" b="0">
                <a:solidFill>
                  <a:schemeClr val="bg1"/>
                </a:solidFill>
              </a:defRPr>
            </a:lvl5pPr>
            <a:lvl6pPr marL="0" indent="0">
              <a:buNone/>
              <a:tabLst/>
              <a:defRPr sz="2400" b="0">
                <a:solidFill>
                  <a:schemeClr val="bg1"/>
                </a:solidFill>
              </a:defRPr>
            </a:lvl6pPr>
            <a:lvl7pPr marL="0" indent="0">
              <a:buNone/>
              <a:tabLst/>
              <a:defRPr sz="2400" b="0">
                <a:solidFill>
                  <a:schemeClr val="bg1"/>
                </a:solidFill>
              </a:defRPr>
            </a:lvl7pPr>
            <a:lvl8pPr marL="0" indent="0">
              <a:buNone/>
              <a:tabLst/>
              <a:defRPr sz="2400" b="0">
                <a:solidFill>
                  <a:schemeClr val="bg1"/>
                </a:solidFill>
              </a:defRPr>
            </a:lvl8pPr>
            <a:lvl9pPr marL="0" indent="0">
              <a:buNone/>
              <a:tabLst/>
              <a:defRPr sz="2400" b="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1957199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éparateur de section visuels / anthracite">
    <p:bg>
      <p:bgPr>
        <a:solidFill>
          <a:schemeClr val="accent2"/>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bg1"/>
                </a:solidFill>
              </a:defRPr>
            </a:lvl2pPr>
            <a:lvl3pPr marL="0" indent="0">
              <a:buNone/>
              <a:defRPr sz="2400" b="0">
                <a:solidFill>
                  <a:schemeClr val="bg1"/>
                </a:solidFill>
              </a:defRPr>
            </a:lvl3pPr>
            <a:lvl4pPr marL="0" indent="0">
              <a:buNone/>
              <a:defRPr sz="2400" b="0">
                <a:solidFill>
                  <a:schemeClr val="bg1"/>
                </a:solidFill>
              </a:defRPr>
            </a:lvl4pPr>
            <a:lvl5pPr marL="0" indent="0">
              <a:buNone/>
              <a:defRPr sz="2400" b="0">
                <a:solidFill>
                  <a:schemeClr val="bg1"/>
                </a:solidFill>
              </a:defRPr>
            </a:lvl5pPr>
            <a:lvl6pPr marL="0" indent="0">
              <a:buNone/>
              <a:tabLst/>
              <a:defRPr sz="2400" b="0">
                <a:solidFill>
                  <a:schemeClr val="bg1"/>
                </a:solidFill>
              </a:defRPr>
            </a:lvl6pPr>
            <a:lvl7pPr marL="0" indent="0">
              <a:buNone/>
              <a:tabLst/>
              <a:defRPr sz="2400" b="0">
                <a:solidFill>
                  <a:schemeClr val="bg1"/>
                </a:solidFill>
              </a:defRPr>
            </a:lvl7pPr>
            <a:lvl8pPr marL="0" indent="0">
              <a:buNone/>
              <a:tabLst/>
              <a:defRPr sz="2400" b="0">
                <a:solidFill>
                  <a:schemeClr val="bg1"/>
                </a:solidFill>
              </a:defRPr>
            </a:lvl8pPr>
            <a:lvl9pPr marL="0" indent="0">
              <a:buNone/>
              <a:tabLst/>
              <a:defRPr sz="2400" b="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pic>
        <p:nvPicPr>
          <p:cNvPr id="4" name="Graphique 3">
            <a:extLst>
              <a:ext uri="{FF2B5EF4-FFF2-40B4-BE49-F238E27FC236}">
                <a16:creationId xmlns:a16="http://schemas.microsoft.com/office/drawing/2014/main" id="{3773A9A5-1F9B-7641-872E-5DC279224280}"/>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flipV="1">
            <a:off x="8512069" y="-13252"/>
            <a:ext cx="2912883" cy="1783237"/>
          </a:xfrm>
          <a:prstGeom prst="rect">
            <a:avLst/>
          </a:prstGeom>
        </p:spPr>
      </p:pic>
      <p:pic>
        <p:nvPicPr>
          <p:cNvPr id="5" name="Graphique 4">
            <a:extLst>
              <a:ext uri="{FF2B5EF4-FFF2-40B4-BE49-F238E27FC236}">
                <a16:creationId xmlns:a16="http://schemas.microsoft.com/office/drawing/2014/main" id="{1B4919AE-C47E-EE43-8CF7-A7E4B867C7C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451" t="10266"/>
          <a:stretch/>
        </p:blipFill>
        <p:spPr>
          <a:xfrm flipH="1">
            <a:off x="10151991" y="331304"/>
            <a:ext cx="2053261" cy="2345635"/>
          </a:xfrm>
          <a:prstGeom prst="rect">
            <a:avLst/>
          </a:prstGeom>
        </p:spPr>
      </p:pic>
      <p:pic>
        <p:nvPicPr>
          <p:cNvPr id="9" name="Graphique 8">
            <a:extLst>
              <a:ext uri="{FF2B5EF4-FFF2-40B4-BE49-F238E27FC236}">
                <a16:creationId xmlns:a16="http://schemas.microsoft.com/office/drawing/2014/main" id="{2768AE2C-F429-C541-93EB-5CC7D84891B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5400000">
            <a:off x="9844120" y="4828172"/>
            <a:ext cx="2228610" cy="2228610"/>
          </a:xfrm>
          <a:prstGeom prst="rect">
            <a:avLst/>
          </a:prstGeom>
        </p:spPr>
      </p:pic>
    </p:spTree>
    <p:extLst>
      <p:ext uri="{BB962C8B-B14F-4D97-AF65-F5344CB8AC3E}">
        <p14:creationId xmlns:p14="http://schemas.microsoft.com/office/powerpoint/2010/main" val="1367873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iz - question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7D2C9C14-1D2E-474A-8CD7-AB4EF3B43A15}"/>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4215250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iz - réponse lettre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cap="all" baseline="0">
                <a:solidFill>
                  <a:schemeClr val="bg1"/>
                </a:solidFill>
              </a:defRPr>
            </a:lvl1pPr>
            <a:lvl2pPr marL="0" indent="0" algn="ctr">
              <a:lnSpc>
                <a:spcPct val="100000"/>
              </a:lnSpc>
              <a:spcBef>
                <a:spcPts val="0"/>
              </a:spcBef>
              <a:buNone/>
              <a:tabLst/>
              <a:defRPr sz="13800" b="1" cap="all" baseline="0">
                <a:solidFill>
                  <a:schemeClr val="bg1"/>
                </a:solidFill>
              </a:defRPr>
            </a:lvl2pPr>
            <a:lvl3pPr marL="0" indent="0" algn="ctr">
              <a:lnSpc>
                <a:spcPct val="100000"/>
              </a:lnSpc>
              <a:spcBef>
                <a:spcPts val="0"/>
              </a:spcBef>
              <a:buNone/>
              <a:tabLst/>
              <a:defRPr sz="13800" b="1" cap="all" baseline="0">
                <a:solidFill>
                  <a:schemeClr val="bg1"/>
                </a:solidFill>
              </a:defRPr>
            </a:lvl3pPr>
            <a:lvl4pPr marL="0" indent="0" algn="ctr">
              <a:lnSpc>
                <a:spcPct val="100000"/>
              </a:lnSpc>
              <a:spcBef>
                <a:spcPts val="0"/>
              </a:spcBef>
              <a:buNone/>
              <a:tabLst/>
              <a:defRPr sz="13800" b="1" cap="all" baseline="0">
                <a:solidFill>
                  <a:schemeClr val="bg1"/>
                </a:solidFill>
              </a:defRPr>
            </a:lvl4pPr>
            <a:lvl5pPr marL="0" indent="0" algn="ctr">
              <a:lnSpc>
                <a:spcPct val="100000"/>
              </a:lnSpc>
              <a:spcBef>
                <a:spcPts val="0"/>
              </a:spcBef>
              <a:buFont typeface="Arial" panose="020B0604020202020204" pitchFamily="34" charset="0"/>
              <a:buNone/>
              <a:tabLst/>
              <a:defRPr sz="13800" b="1" cap="all" baseline="0">
                <a:solidFill>
                  <a:schemeClr val="bg1"/>
                </a:solidFill>
              </a:defRPr>
            </a:lvl5pPr>
            <a:lvl6pPr marL="0" indent="0" algn="ctr">
              <a:lnSpc>
                <a:spcPct val="100000"/>
              </a:lnSpc>
              <a:spcBef>
                <a:spcPts val="0"/>
              </a:spcBef>
              <a:buFont typeface="Arial" panose="020B0604020202020204" pitchFamily="34" charset="0"/>
              <a:buNone/>
              <a:tabLst/>
              <a:defRPr sz="13800" b="1" cap="all" baseline="0">
                <a:solidFill>
                  <a:schemeClr val="bg1"/>
                </a:solidFill>
              </a:defRPr>
            </a:lvl6pPr>
            <a:lvl7pPr marL="0" indent="0" algn="ctr">
              <a:lnSpc>
                <a:spcPct val="100000"/>
              </a:lnSpc>
              <a:spcBef>
                <a:spcPts val="0"/>
              </a:spcBef>
              <a:buFont typeface="Arial" panose="020B0604020202020204" pitchFamily="34" charset="0"/>
              <a:buNone/>
              <a:tabLst/>
              <a:defRPr sz="13800" b="1" cap="all" baseline="0">
                <a:solidFill>
                  <a:schemeClr val="bg1"/>
                </a:solidFill>
              </a:defRPr>
            </a:lvl7pPr>
            <a:lvl8pPr marL="0" indent="0" algn="ctr">
              <a:lnSpc>
                <a:spcPct val="100000"/>
              </a:lnSpc>
              <a:spcBef>
                <a:spcPts val="0"/>
              </a:spcBef>
              <a:buFont typeface="Arial" panose="020B0604020202020204" pitchFamily="34" charset="0"/>
              <a:buNone/>
              <a:tabLst/>
              <a:defRPr sz="13800" b="1" cap="all" baseline="0">
                <a:solidFill>
                  <a:schemeClr val="bg1"/>
                </a:solidFill>
              </a:defRPr>
            </a:lvl8pPr>
            <a:lvl9pPr marL="0" indent="0" algn="ctr">
              <a:lnSpc>
                <a:spcPct val="100000"/>
              </a:lnSpc>
              <a:spcBef>
                <a:spcPts val="0"/>
              </a:spcBef>
              <a:buFont typeface="Arial" panose="020B0604020202020204" pitchFamily="34" charset="0"/>
              <a:buNone/>
              <a:tabLst/>
              <a:defRPr sz="13800" b="1" cap="all" baseline="0">
                <a:solidFill>
                  <a:schemeClr val="bg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F67251FC-5D44-2B45-8825-2E3752AFEB9B}"/>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513654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iz - réponse mot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bg1"/>
                </a:solidFill>
              </a:defRPr>
            </a:lvl1pPr>
            <a:lvl2pPr marL="0" indent="0" algn="ctr">
              <a:lnSpc>
                <a:spcPct val="100000"/>
              </a:lnSpc>
              <a:spcBef>
                <a:spcPts val="0"/>
              </a:spcBef>
              <a:buNone/>
              <a:tabLst/>
              <a:defRPr sz="5400" b="1" cap="all" baseline="0">
                <a:solidFill>
                  <a:schemeClr val="bg1"/>
                </a:solidFill>
              </a:defRPr>
            </a:lvl2pPr>
            <a:lvl3pPr marL="0" indent="0" algn="ctr">
              <a:lnSpc>
                <a:spcPct val="100000"/>
              </a:lnSpc>
              <a:spcBef>
                <a:spcPts val="0"/>
              </a:spcBef>
              <a:buNone/>
              <a:tabLst/>
              <a:defRPr sz="5400" b="1" cap="all" baseline="0">
                <a:solidFill>
                  <a:schemeClr val="bg1"/>
                </a:solidFill>
              </a:defRPr>
            </a:lvl3pPr>
            <a:lvl4pPr marL="0" indent="0" algn="ctr">
              <a:lnSpc>
                <a:spcPct val="100000"/>
              </a:lnSpc>
              <a:spcBef>
                <a:spcPts val="0"/>
              </a:spcBef>
              <a:buNone/>
              <a:tabLst/>
              <a:defRPr sz="5400" b="1" cap="all" baseline="0">
                <a:solidFill>
                  <a:schemeClr val="bg1"/>
                </a:solidFill>
              </a:defRPr>
            </a:lvl4pPr>
            <a:lvl5pPr marL="0" indent="0" algn="ctr">
              <a:lnSpc>
                <a:spcPct val="100000"/>
              </a:lnSpc>
              <a:spcBef>
                <a:spcPts val="0"/>
              </a:spcBef>
              <a:buFont typeface="Arial" panose="020B0604020202020204" pitchFamily="34" charset="0"/>
              <a:buNone/>
              <a:tabLst/>
              <a:defRPr sz="5400" b="1" cap="all" baseline="0">
                <a:solidFill>
                  <a:schemeClr val="bg1"/>
                </a:solidFill>
              </a:defRPr>
            </a:lvl5pPr>
            <a:lvl6pPr marL="0" indent="0" algn="ctr">
              <a:lnSpc>
                <a:spcPct val="100000"/>
              </a:lnSpc>
              <a:spcBef>
                <a:spcPts val="0"/>
              </a:spcBef>
              <a:buFont typeface="Arial" panose="020B0604020202020204" pitchFamily="34" charset="0"/>
              <a:buNone/>
              <a:tabLst/>
              <a:defRPr sz="5400" b="1" cap="all" baseline="0">
                <a:solidFill>
                  <a:schemeClr val="bg1"/>
                </a:solidFill>
              </a:defRPr>
            </a:lvl6pPr>
            <a:lvl7pPr marL="0" indent="0" algn="ctr">
              <a:lnSpc>
                <a:spcPct val="100000"/>
              </a:lnSpc>
              <a:spcBef>
                <a:spcPts val="0"/>
              </a:spcBef>
              <a:buFont typeface="Arial" panose="020B0604020202020204" pitchFamily="34" charset="0"/>
              <a:buNone/>
              <a:tabLst/>
              <a:defRPr sz="5400" b="1" cap="all" baseline="0">
                <a:solidFill>
                  <a:schemeClr val="bg1"/>
                </a:solidFill>
              </a:defRPr>
            </a:lvl7pPr>
            <a:lvl8pPr marL="0" indent="0" algn="ctr">
              <a:lnSpc>
                <a:spcPct val="100000"/>
              </a:lnSpc>
              <a:spcBef>
                <a:spcPts val="0"/>
              </a:spcBef>
              <a:buFont typeface="Arial" panose="020B0604020202020204" pitchFamily="34" charset="0"/>
              <a:buNone/>
              <a:tabLst/>
              <a:defRPr sz="5400" b="1" cap="all" baseline="0">
                <a:solidFill>
                  <a:schemeClr val="bg1"/>
                </a:solidFill>
              </a:defRPr>
            </a:lvl8pPr>
            <a:lvl9pPr marL="0" indent="0" algn="ctr">
              <a:lnSpc>
                <a:spcPct val="100000"/>
              </a:lnSpc>
              <a:spcBef>
                <a:spcPts val="0"/>
              </a:spcBef>
              <a:buFont typeface="Arial" panose="020B0604020202020204" pitchFamily="34" charset="0"/>
              <a:buNone/>
              <a:tabLst/>
              <a:defRPr sz="5400" b="1" cap="all" baseline="0">
                <a:solidFill>
                  <a:schemeClr val="bg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1F966F6A-2654-544A-99CC-79734BEBD9B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239960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F252C05-B1C9-664B-A45A-1EB08547D55B}"/>
              </a:ext>
            </a:extLst>
          </p:cNvPr>
          <p:cNvSpPr>
            <a:spLocks noGrp="1"/>
          </p:cNvSpPr>
          <p:nvPr>
            <p:ph type="title" hasCustomPrompt="1"/>
          </p:nvPr>
        </p:nvSpPr>
        <p:spPr/>
        <p:txBody>
          <a:bodyPr/>
          <a:lstStyle/>
          <a:p>
            <a:r>
              <a:rPr lang="fr-CA"/>
              <a:t>Cliquez pour insérer le titre</a:t>
            </a:r>
          </a:p>
        </p:txBody>
      </p:sp>
      <p:sp>
        <p:nvSpPr>
          <p:cNvPr id="4" name="Espace réservé du contenu 3">
            <a:extLst>
              <a:ext uri="{FF2B5EF4-FFF2-40B4-BE49-F238E27FC236}">
                <a16:creationId xmlns:a16="http://schemas.microsoft.com/office/drawing/2014/main" id="{9EE3594B-961B-0D42-8254-9F51E34C4193}"/>
              </a:ext>
            </a:extLst>
          </p:cNvPr>
          <p:cNvSpPr>
            <a:spLocks noGrp="1"/>
          </p:cNvSpPr>
          <p:nvPr>
            <p:ph sz="quarter" idx="15" hasCustomPrompt="1"/>
          </p:nvPr>
        </p:nvSpPr>
        <p:spPr>
          <a:xfrm>
            <a:off x="886968" y="2103120"/>
            <a:ext cx="1042416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540461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éparateur de section / orange">
    <p:bg>
      <p:bgPr>
        <a:solidFill>
          <a:schemeClr val="accent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tx2"/>
                </a:solidFill>
              </a:defRPr>
            </a:lvl2pPr>
            <a:lvl3pPr marL="0" indent="0">
              <a:buNone/>
              <a:defRPr sz="2400" b="0">
                <a:solidFill>
                  <a:schemeClr val="tx2"/>
                </a:solidFill>
              </a:defRPr>
            </a:lvl3pPr>
            <a:lvl4pPr marL="0" indent="0">
              <a:buNone/>
              <a:defRPr sz="2400" b="0">
                <a:solidFill>
                  <a:schemeClr val="tx2"/>
                </a:solidFill>
              </a:defRPr>
            </a:lvl4pPr>
            <a:lvl5pPr marL="0" indent="0">
              <a:buNone/>
              <a:defRPr sz="2400" b="0">
                <a:solidFill>
                  <a:schemeClr val="tx2"/>
                </a:solidFill>
              </a:defRPr>
            </a:lvl5pPr>
            <a:lvl6pPr marL="0" indent="0">
              <a:buNone/>
              <a:tabLst/>
              <a:defRPr sz="2400" b="0">
                <a:solidFill>
                  <a:schemeClr val="tx2"/>
                </a:solidFill>
              </a:defRPr>
            </a:lvl6pPr>
            <a:lvl7pPr marL="0" indent="0">
              <a:buNone/>
              <a:tabLst/>
              <a:defRPr sz="2400" b="0">
                <a:solidFill>
                  <a:schemeClr val="tx2"/>
                </a:solidFill>
              </a:defRPr>
            </a:lvl7pPr>
            <a:lvl8pPr marL="0" indent="0">
              <a:buNone/>
              <a:tabLst/>
              <a:defRPr sz="2400" b="0">
                <a:solidFill>
                  <a:schemeClr val="tx2"/>
                </a:solidFill>
              </a:defRPr>
            </a:lvl8pPr>
            <a:lvl9pPr marL="0" indent="0">
              <a:buNone/>
              <a:tabLst/>
              <a:defRPr sz="2400" b="0">
                <a:solidFill>
                  <a:schemeClr val="tx2"/>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1431675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éparateur de section visuels / orange">
    <p:bg>
      <p:bgPr>
        <a:solidFill>
          <a:schemeClr val="accent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tx2"/>
                </a:solidFill>
              </a:defRPr>
            </a:lvl2pPr>
            <a:lvl3pPr marL="0" indent="0">
              <a:buNone/>
              <a:defRPr sz="2400" b="0">
                <a:solidFill>
                  <a:schemeClr val="tx2"/>
                </a:solidFill>
              </a:defRPr>
            </a:lvl3pPr>
            <a:lvl4pPr marL="0" indent="0">
              <a:buNone/>
              <a:defRPr sz="2400" b="0">
                <a:solidFill>
                  <a:schemeClr val="tx2"/>
                </a:solidFill>
              </a:defRPr>
            </a:lvl4pPr>
            <a:lvl5pPr marL="0" indent="0">
              <a:buNone/>
              <a:defRPr sz="2400" b="0">
                <a:solidFill>
                  <a:schemeClr val="tx2"/>
                </a:solidFill>
              </a:defRPr>
            </a:lvl5pPr>
            <a:lvl6pPr marL="0" indent="0">
              <a:buNone/>
              <a:tabLst/>
              <a:defRPr sz="2400" b="0">
                <a:solidFill>
                  <a:schemeClr val="tx2"/>
                </a:solidFill>
              </a:defRPr>
            </a:lvl6pPr>
            <a:lvl7pPr marL="0" indent="0">
              <a:buNone/>
              <a:tabLst/>
              <a:defRPr sz="2400" b="0">
                <a:solidFill>
                  <a:schemeClr val="tx2"/>
                </a:solidFill>
              </a:defRPr>
            </a:lvl7pPr>
            <a:lvl8pPr marL="0" indent="0">
              <a:buNone/>
              <a:tabLst/>
              <a:defRPr sz="2400" b="0">
                <a:solidFill>
                  <a:schemeClr val="tx2"/>
                </a:solidFill>
              </a:defRPr>
            </a:lvl8pPr>
            <a:lvl9pPr marL="0" indent="0">
              <a:buNone/>
              <a:tabLst/>
              <a:defRPr sz="2400" b="0">
                <a:solidFill>
                  <a:schemeClr val="tx2"/>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4" name="Graphique 3">
            <a:extLst>
              <a:ext uri="{FF2B5EF4-FFF2-40B4-BE49-F238E27FC236}">
                <a16:creationId xmlns:a16="http://schemas.microsoft.com/office/drawing/2014/main" id="{FBC07757-77C5-524C-B910-557C8E959EEF}"/>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6200000" flipH="1" flipV="1">
            <a:off x="9848146" y="3511825"/>
            <a:ext cx="2912883" cy="1783237"/>
          </a:xfrm>
          <a:prstGeom prst="rect">
            <a:avLst/>
          </a:prstGeom>
        </p:spPr>
      </p:pic>
      <p:pic>
        <p:nvPicPr>
          <p:cNvPr id="6" name="Graphique 5">
            <a:extLst>
              <a:ext uri="{FF2B5EF4-FFF2-40B4-BE49-F238E27FC236}">
                <a16:creationId xmlns:a16="http://schemas.microsoft.com/office/drawing/2014/main" id="{A70DBE9A-782A-CA47-8C6B-15DF0D3C441F}"/>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38781"/>
          <a:stretch/>
        </p:blipFill>
        <p:spPr>
          <a:xfrm rot="10800000" flipH="1">
            <a:off x="9279117" y="5088014"/>
            <a:ext cx="2912883" cy="1783237"/>
          </a:xfrm>
          <a:prstGeom prst="rect">
            <a:avLst/>
          </a:prstGeom>
        </p:spPr>
      </p:pic>
      <p:pic>
        <p:nvPicPr>
          <p:cNvPr id="9" name="Graphique 8">
            <a:extLst>
              <a:ext uri="{FF2B5EF4-FFF2-40B4-BE49-F238E27FC236}">
                <a16:creationId xmlns:a16="http://schemas.microsoft.com/office/drawing/2014/main" id="{DE36D25E-AC8F-D64E-9495-A3A4FD879929}"/>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24114" t="13955" r="21853"/>
          <a:stretch/>
        </p:blipFill>
        <p:spPr>
          <a:xfrm>
            <a:off x="10588487" y="0"/>
            <a:ext cx="1603514" cy="2553528"/>
          </a:xfrm>
          <a:prstGeom prst="rect">
            <a:avLst/>
          </a:prstGeom>
        </p:spPr>
      </p:pic>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3178516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iz - question / orang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05F9F066-A229-1841-8330-31E3CF8FE9AD}"/>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826655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iz - réponse lettre / orange">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422FAE47-1892-8943-BEA1-E81D2268A2AB}"/>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a:solidFill>
                  <a:schemeClr val="accent1"/>
                </a:solidFill>
              </a:defRPr>
            </a:lvl1pPr>
            <a:lvl2pPr marL="0" indent="0" algn="ctr">
              <a:lnSpc>
                <a:spcPct val="100000"/>
              </a:lnSpc>
              <a:spcBef>
                <a:spcPts val="0"/>
              </a:spcBef>
              <a:buNone/>
              <a:tabLst/>
              <a:defRPr sz="13800" b="1">
                <a:solidFill>
                  <a:schemeClr val="accent1"/>
                </a:solidFill>
              </a:defRPr>
            </a:lvl2pPr>
            <a:lvl3pPr marL="0" indent="0" algn="ctr">
              <a:lnSpc>
                <a:spcPct val="100000"/>
              </a:lnSpc>
              <a:spcBef>
                <a:spcPts val="0"/>
              </a:spcBef>
              <a:buNone/>
              <a:tabLst/>
              <a:defRPr sz="13800" b="1">
                <a:solidFill>
                  <a:schemeClr val="accent1"/>
                </a:solidFill>
              </a:defRPr>
            </a:lvl3pPr>
            <a:lvl4pPr marL="0" indent="0" algn="ctr">
              <a:lnSpc>
                <a:spcPct val="100000"/>
              </a:lnSpc>
              <a:spcBef>
                <a:spcPts val="0"/>
              </a:spcBef>
              <a:buNone/>
              <a:tabLst/>
              <a:defRPr sz="13800" b="1">
                <a:solidFill>
                  <a:schemeClr val="accent1"/>
                </a:solidFill>
              </a:defRPr>
            </a:lvl4pPr>
            <a:lvl5pPr marL="0" indent="0" algn="ctr">
              <a:lnSpc>
                <a:spcPct val="100000"/>
              </a:lnSpc>
              <a:spcBef>
                <a:spcPts val="0"/>
              </a:spcBef>
              <a:buFont typeface="Arial" panose="020B0604020202020204" pitchFamily="34" charset="0"/>
              <a:buNone/>
              <a:tabLst/>
              <a:defRPr sz="13800" b="1">
                <a:solidFill>
                  <a:schemeClr val="accent1"/>
                </a:solidFill>
              </a:defRPr>
            </a:lvl5pPr>
            <a:lvl6pPr marL="0" indent="0" algn="ctr">
              <a:lnSpc>
                <a:spcPct val="100000"/>
              </a:lnSpc>
              <a:spcBef>
                <a:spcPts val="0"/>
              </a:spcBef>
              <a:buFont typeface="Arial" panose="020B0604020202020204" pitchFamily="34" charset="0"/>
              <a:buNone/>
              <a:tabLst/>
              <a:defRPr sz="13800" b="1">
                <a:solidFill>
                  <a:schemeClr val="accent1"/>
                </a:solidFill>
              </a:defRPr>
            </a:lvl6pPr>
            <a:lvl7pPr marL="0" indent="0" algn="ctr">
              <a:lnSpc>
                <a:spcPct val="100000"/>
              </a:lnSpc>
              <a:spcBef>
                <a:spcPts val="0"/>
              </a:spcBef>
              <a:buFont typeface="Arial" panose="020B0604020202020204" pitchFamily="34" charset="0"/>
              <a:buNone/>
              <a:tabLst/>
              <a:defRPr sz="13800" b="1">
                <a:solidFill>
                  <a:schemeClr val="accent1"/>
                </a:solidFill>
              </a:defRPr>
            </a:lvl7pPr>
            <a:lvl8pPr marL="0" indent="0" algn="ctr">
              <a:lnSpc>
                <a:spcPct val="100000"/>
              </a:lnSpc>
              <a:spcBef>
                <a:spcPts val="0"/>
              </a:spcBef>
              <a:buFont typeface="Arial" panose="020B0604020202020204" pitchFamily="34" charset="0"/>
              <a:buNone/>
              <a:tabLst/>
              <a:defRPr sz="13800" b="1">
                <a:solidFill>
                  <a:schemeClr val="accent1"/>
                </a:solidFill>
              </a:defRPr>
            </a:lvl8pPr>
            <a:lvl9pPr marL="0" indent="0" algn="ctr">
              <a:lnSpc>
                <a:spcPct val="100000"/>
              </a:lnSpc>
              <a:spcBef>
                <a:spcPts val="0"/>
              </a:spcBef>
              <a:buFont typeface="Arial" panose="020B0604020202020204" pitchFamily="34" charset="0"/>
              <a:buNone/>
              <a:tabLst/>
              <a:defRPr sz="13800" b="1">
                <a:solidFill>
                  <a:schemeClr val="accent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9" name="Espace réservé du texte 7">
            <a:extLst>
              <a:ext uri="{FF2B5EF4-FFF2-40B4-BE49-F238E27FC236}">
                <a16:creationId xmlns:a16="http://schemas.microsoft.com/office/drawing/2014/main" id="{3D857F2C-2621-2942-BB12-8087BAB5C918}"/>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376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iz - réponse mot / orange">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DD54FE87-F6BD-184C-AE34-D3CF8F33B340}"/>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4" name="Espace réservé du contenu 2">
            <a:extLst>
              <a:ext uri="{FF2B5EF4-FFF2-40B4-BE49-F238E27FC236}">
                <a16:creationId xmlns:a16="http://schemas.microsoft.com/office/drawing/2014/main" id="{20C74F3D-AD78-C648-A693-2FFD0CBA8809}"/>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accent1"/>
                </a:solidFill>
              </a:defRPr>
            </a:lvl1pPr>
            <a:lvl2pPr marL="0" indent="0" algn="ctr">
              <a:lnSpc>
                <a:spcPct val="100000"/>
              </a:lnSpc>
              <a:spcBef>
                <a:spcPts val="0"/>
              </a:spcBef>
              <a:buNone/>
              <a:tabLst/>
              <a:defRPr sz="5400" b="1" cap="all" baseline="0">
                <a:solidFill>
                  <a:schemeClr val="accent1"/>
                </a:solidFill>
              </a:defRPr>
            </a:lvl2pPr>
            <a:lvl3pPr marL="0" indent="0" algn="ctr">
              <a:lnSpc>
                <a:spcPct val="100000"/>
              </a:lnSpc>
              <a:spcBef>
                <a:spcPts val="0"/>
              </a:spcBef>
              <a:buNone/>
              <a:tabLst/>
              <a:defRPr sz="5400" b="1" cap="all" baseline="0">
                <a:solidFill>
                  <a:schemeClr val="accent1"/>
                </a:solidFill>
              </a:defRPr>
            </a:lvl3pPr>
            <a:lvl4pPr marL="0" indent="0" algn="ctr">
              <a:lnSpc>
                <a:spcPct val="100000"/>
              </a:lnSpc>
              <a:spcBef>
                <a:spcPts val="0"/>
              </a:spcBef>
              <a:buNone/>
              <a:tabLst/>
              <a:defRPr sz="5400" b="1" cap="all" baseline="0">
                <a:solidFill>
                  <a:schemeClr val="accent1"/>
                </a:solidFill>
              </a:defRPr>
            </a:lvl4pPr>
            <a:lvl5pPr marL="0" indent="0" algn="ctr">
              <a:lnSpc>
                <a:spcPct val="100000"/>
              </a:lnSpc>
              <a:spcBef>
                <a:spcPts val="0"/>
              </a:spcBef>
              <a:buFont typeface="Arial" panose="020B0604020202020204" pitchFamily="34" charset="0"/>
              <a:buNone/>
              <a:tabLst/>
              <a:defRPr sz="5400" b="1" cap="all" baseline="0">
                <a:solidFill>
                  <a:schemeClr val="accent1"/>
                </a:solidFill>
              </a:defRPr>
            </a:lvl5pPr>
            <a:lvl6pPr marL="0" indent="0" algn="ctr">
              <a:lnSpc>
                <a:spcPct val="100000"/>
              </a:lnSpc>
              <a:spcBef>
                <a:spcPts val="0"/>
              </a:spcBef>
              <a:buFont typeface="Arial" panose="020B0604020202020204" pitchFamily="34" charset="0"/>
              <a:buNone/>
              <a:tabLst/>
              <a:defRPr sz="5400" b="1" cap="all" baseline="0">
                <a:solidFill>
                  <a:schemeClr val="accent1"/>
                </a:solidFill>
              </a:defRPr>
            </a:lvl6pPr>
            <a:lvl7pPr marL="0" indent="0" algn="ctr">
              <a:lnSpc>
                <a:spcPct val="100000"/>
              </a:lnSpc>
              <a:spcBef>
                <a:spcPts val="0"/>
              </a:spcBef>
              <a:buFont typeface="Arial" panose="020B0604020202020204" pitchFamily="34" charset="0"/>
              <a:buNone/>
              <a:tabLst/>
              <a:defRPr sz="5400" b="1" cap="all" baseline="0">
                <a:solidFill>
                  <a:schemeClr val="accent1"/>
                </a:solidFill>
              </a:defRPr>
            </a:lvl7pPr>
            <a:lvl8pPr marL="0" indent="0" algn="ctr">
              <a:lnSpc>
                <a:spcPct val="100000"/>
              </a:lnSpc>
              <a:spcBef>
                <a:spcPts val="0"/>
              </a:spcBef>
              <a:buFont typeface="Arial" panose="020B0604020202020204" pitchFamily="34" charset="0"/>
              <a:buNone/>
              <a:tabLst/>
              <a:defRPr sz="5400" b="1" cap="all" baseline="0">
                <a:solidFill>
                  <a:schemeClr val="accent1"/>
                </a:solidFill>
              </a:defRPr>
            </a:lvl8pPr>
            <a:lvl9pPr marL="0" indent="0" algn="ctr">
              <a:lnSpc>
                <a:spcPct val="100000"/>
              </a:lnSpc>
              <a:spcBef>
                <a:spcPts val="0"/>
              </a:spcBef>
              <a:buFont typeface="Arial" panose="020B0604020202020204" pitchFamily="34" charset="0"/>
              <a:buNone/>
              <a:tabLst/>
              <a:defRPr sz="5400" b="1" cap="all" baseline="0">
                <a:solidFill>
                  <a:schemeClr val="accent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0" name="Espace réservé du texte 7">
            <a:extLst>
              <a:ext uri="{FF2B5EF4-FFF2-40B4-BE49-F238E27FC236}">
                <a16:creationId xmlns:a16="http://schemas.microsoft.com/office/drawing/2014/main" id="{A95D3B80-EAB2-E94F-A60E-4363FCD9E2A8}"/>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729742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avais-tu que">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6962" y="-3176"/>
            <a:ext cx="6078950"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74207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83663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19229 w 16594157"/>
              <a:gd name="connsiteY0" fmla="*/ 3997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9229 w 16594157"/>
              <a:gd name="connsiteY4" fmla="*/ 3997 h 13739070"/>
              <a:gd name="connsiteX0" fmla="*/ 10561 w 16594157"/>
              <a:gd name="connsiteY0" fmla="*/ 10355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0561 w 16594157"/>
              <a:gd name="connsiteY4" fmla="*/ 10355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94157" h="13739070">
                <a:moveTo>
                  <a:pt x="10561" y="10355"/>
                </a:moveTo>
                <a:lnTo>
                  <a:pt x="10402668" y="0"/>
                </a:lnTo>
                <a:lnTo>
                  <a:pt x="16594157" y="13739070"/>
                </a:lnTo>
                <a:lnTo>
                  <a:pt x="0" y="13739070"/>
                </a:lnTo>
                <a:cubicBezTo>
                  <a:pt x="2573" y="9160712"/>
                  <a:pt x="7988" y="4588713"/>
                  <a:pt x="10561" y="10355"/>
                </a:cubicBezTo>
                <a:close/>
              </a:path>
            </a:pathLst>
          </a:cu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092508" y="822960"/>
            <a:ext cx="521208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092508" y="2103120"/>
            <a:ext cx="5212080" cy="4114800"/>
          </a:xfrm>
        </p:spPr>
        <p:txBody>
          <a:bodyPr/>
          <a:lstStyle>
            <a:lvl1pPr>
              <a:defRPr sz="2400">
                <a:solidFill>
                  <a:schemeClr val="tx1"/>
                </a:solidFill>
              </a:defRPr>
            </a:lvl1pPr>
            <a:lvl2pPr>
              <a:defRPr sz="2400">
                <a:solidFill>
                  <a:schemeClr val="tx1"/>
                </a:solidFill>
              </a:defRPr>
            </a:lvl2pPr>
            <a:lvl3pPr>
              <a:defRPr sz="2000">
                <a:solidFill>
                  <a:schemeClr val="tx1"/>
                </a:solidFill>
              </a:defRPr>
            </a:lvl3pPr>
            <a:lvl4pPr>
              <a:defRPr sz="20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lvl8pPr>
            <a:lvl9pPr>
              <a:defRPr sz="3200"/>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6092508" y="353290"/>
            <a:ext cx="521208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2" name="ZoneTexte 1">
            <a:extLst>
              <a:ext uri="{FF2B5EF4-FFF2-40B4-BE49-F238E27FC236}">
                <a16:creationId xmlns:a16="http://schemas.microsoft.com/office/drawing/2014/main" id="{B3F45794-60D9-5642-AF8F-713E9AC801C9}"/>
              </a:ext>
            </a:extLst>
          </p:cNvPr>
          <p:cNvSpPr txBox="1"/>
          <p:nvPr userDrawn="1"/>
        </p:nvSpPr>
        <p:spPr>
          <a:xfrm>
            <a:off x="859536" y="3393485"/>
            <a:ext cx="3674364" cy="1661993"/>
          </a:xfrm>
          <a:prstGeom prst="rect">
            <a:avLst/>
          </a:prstGeom>
          <a:noFill/>
        </p:spPr>
        <p:txBody>
          <a:bodyPr wrap="square" lIns="0" tIns="0" rIns="0" bIns="0" rtlCol="0" anchor="ctr">
            <a:spAutoFit/>
          </a:bodyPr>
          <a:lstStyle/>
          <a:p>
            <a:pPr algn="l">
              <a:lnSpc>
                <a:spcPct val="90000"/>
              </a:lnSpc>
            </a:pPr>
            <a:r>
              <a:rPr lang="fr-CA" sz="6000" b="1">
                <a:solidFill>
                  <a:schemeClr val="bg1"/>
                </a:solidFill>
              </a:rPr>
              <a:t>Savais-tu </a:t>
            </a:r>
            <a:br>
              <a:rPr lang="fr-CA" sz="6000" b="1">
                <a:solidFill>
                  <a:schemeClr val="bg1"/>
                </a:solidFill>
              </a:rPr>
            </a:br>
            <a:r>
              <a:rPr lang="fr-CA" sz="6000" b="1">
                <a:solidFill>
                  <a:schemeClr val="bg1"/>
                </a:solidFill>
              </a:rPr>
              <a:t>que…</a:t>
            </a:r>
          </a:p>
        </p:txBody>
      </p:sp>
      <p:grpSp>
        <p:nvGrpSpPr>
          <p:cNvPr id="22" name="Groupe 21">
            <a:extLst>
              <a:ext uri="{FF2B5EF4-FFF2-40B4-BE49-F238E27FC236}">
                <a16:creationId xmlns:a16="http://schemas.microsoft.com/office/drawing/2014/main" id="{5C8690AE-0572-364A-BC26-3AA4F97ECBF1}"/>
              </a:ext>
            </a:extLst>
          </p:cNvPr>
          <p:cNvGrpSpPr/>
          <p:nvPr userDrawn="1"/>
        </p:nvGrpSpPr>
        <p:grpSpPr>
          <a:xfrm>
            <a:off x="882650" y="1005911"/>
            <a:ext cx="1828800" cy="1828800"/>
            <a:chOff x="1502135" y="-168262"/>
            <a:chExt cx="1828800" cy="1828800"/>
          </a:xfrm>
        </p:grpSpPr>
        <p:sp>
          <p:nvSpPr>
            <p:cNvPr id="21" name="Ellipse 20">
              <a:extLst>
                <a:ext uri="{FF2B5EF4-FFF2-40B4-BE49-F238E27FC236}">
                  <a16:creationId xmlns:a16="http://schemas.microsoft.com/office/drawing/2014/main" id="{9906F414-5953-7D44-871B-08FF034A7639}"/>
                </a:ext>
              </a:extLst>
            </p:cNvPr>
            <p:cNvSpPr>
              <a:spLocks noChangeAspect="1"/>
            </p:cNvSpPr>
            <p:nvPr userDrawn="1"/>
          </p:nvSpPr>
          <p:spPr>
            <a:xfrm>
              <a:off x="1502135" y="-168262"/>
              <a:ext cx="1828800" cy="18288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grpSp>
          <p:nvGrpSpPr>
            <p:cNvPr id="19" name="Groupe 18">
              <a:extLst>
                <a:ext uri="{FF2B5EF4-FFF2-40B4-BE49-F238E27FC236}">
                  <a16:creationId xmlns:a16="http://schemas.microsoft.com/office/drawing/2014/main" id="{1340F2A1-7DB6-A047-8E68-FD22421DE4D4}"/>
                </a:ext>
              </a:extLst>
            </p:cNvPr>
            <p:cNvGrpSpPr/>
            <p:nvPr userDrawn="1"/>
          </p:nvGrpSpPr>
          <p:grpSpPr>
            <a:xfrm>
              <a:off x="2104879" y="207068"/>
              <a:ext cx="623318" cy="1078122"/>
              <a:chOff x="2124558" y="2121296"/>
              <a:chExt cx="260737" cy="450987"/>
            </a:xfrm>
          </p:grpSpPr>
          <p:sp>
            <p:nvSpPr>
              <p:cNvPr id="12" name="Graphique 14">
                <a:extLst>
                  <a:ext uri="{FF2B5EF4-FFF2-40B4-BE49-F238E27FC236}">
                    <a16:creationId xmlns:a16="http://schemas.microsoft.com/office/drawing/2014/main" id="{1680013A-09F4-6745-AB75-BC0D52C7F227}"/>
                  </a:ext>
                </a:extLst>
              </p:cNvPr>
              <p:cNvSpPr/>
              <p:nvPr userDrawn="1"/>
            </p:nvSpPr>
            <p:spPr>
              <a:xfrm>
                <a:off x="2237943" y="2514815"/>
                <a:ext cx="53418" cy="57468"/>
              </a:xfrm>
              <a:custGeom>
                <a:avLst/>
                <a:gdLst>
                  <a:gd name="connsiteX0" fmla="*/ 0 w 53418"/>
                  <a:gd name="connsiteY0" fmla="*/ 34220 h 57468"/>
                  <a:gd name="connsiteX1" fmla="*/ 0 w 53418"/>
                  <a:gd name="connsiteY1" fmla="*/ 22743 h 57468"/>
                  <a:gd name="connsiteX2" fmla="*/ 7268 w 53418"/>
                  <a:gd name="connsiteY2" fmla="*/ 6094 h 57468"/>
                  <a:gd name="connsiteX3" fmla="*/ 26641 w 53418"/>
                  <a:gd name="connsiteY3" fmla="*/ 0 h 57468"/>
                  <a:gd name="connsiteX4" fmla="*/ 46128 w 53418"/>
                  <a:gd name="connsiteY4" fmla="*/ 6266 h 57468"/>
                  <a:gd name="connsiteX5" fmla="*/ 53418 w 53418"/>
                  <a:gd name="connsiteY5" fmla="*/ 22743 h 57468"/>
                  <a:gd name="connsiteX6" fmla="*/ 53418 w 53418"/>
                  <a:gd name="connsiteY6" fmla="*/ 34220 h 57468"/>
                  <a:gd name="connsiteX7" fmla="*/ 46043 w 53418"/>
                  <a:gd name="connsiteY7" fmla="*/ 51145 h 57468"/>
                  <a:gd name="connsiteX8" fmla="*/ 26641 w 53418"/>
                  <a:gd name="connsiteY8" fmla="*/ 57468 h 57468"/>
                  <a:gd name="connsiteX9" fmla="*/ 7355 w 53418"/>
                  <a:gd name="connsiteY9" fmla="*/ 51318 h 57468"/>
                  <a:gd name="connsiteX10" fmla="*/ 0 w 53418"/>
                  <a:gd name="connsiteY10" fmla="*/ 34220 h 57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418" h="57468">
                    <a:moveTo>
                      <a:pt x="0" y="34220"/>
                    </a:moveTo>
                    <a:lnTo>
                      <a:pt x="0" y="22743"/>
                    </a:lnTo>
                    <a:cubicBezTo>
                      <a:pt x="0" y="14517"/>
                      <a:pt x="3111" y="9462"/>
                      <a:pt x="7268" y="6094"/>
                    </a:cubicBezTo>
                    <a:cubicBezTo>
                      <a:pt x="11890" y="2351"/>
                      <a:pt x="18845" y="-29"/>
                      <a:pt x="26641" y="0"/>
                    </a:cubicBezTo>
                    <a:cubicBezTo>
                      <a:pt x="34435" y="30"/>
                      <a:pt x="41447" y="2464"/>
                      <a:pt x="46128" y="6266"/>
                    </a:cubicBezTo>
                    <a:cubicBezTo>
                      <a:pt x="50361" y="9704"/>
                      <a:pt x="53418" y="14758"/>
                      <a:pt x="53418" y="22743"/>
                    </a:cubicBezTo>
                    <a:lnTo>
                      <a:pt x="53418" y="34220"/>
                    </a:lnTo>
                    <a:cubicBezTo>
                      <a:pt x="53418" y="42460"/>
                      <a:pt x="50289" y="47653"/>
                      <a:pt x="46043" y="51145"/>
                    </a:cubicBezTo>
                    <a:cubicBezTo>
                      <a:pt x="41361" y="54995"/>
                      <a:pt x="34381" y="57439"/>
                      <a:pt x="26641" y="57468"/>
                    </a:cubicBezTo>
                    <a:cubicBezTo>
                      <a:pt x="18900" y="57498"/>
                      <a:pt x="11977" y="55106"/>
                      <a:pt x="7355" y="51318"/>
                    </a:cubicBezTo>
                    <a:cubicBezTo>
                      <a:pt x="3181" y="47898"/>
                      <a:pt x="0" y="42699"/>
                      <a:pt x="0" y="34220"/>
                    </a:cubicBezTo>
                    <a:close/>
                  </a:path>
                </a:pathLst>
              </a:custGeom>
              <a:solidFill>
                <a:schemeClr val="bg1"/>
              </a:solidFill>
              <a:ln w="18479" cap="flat">
                <a:noFill/>
                <a:prstDash val="solid"/>
                <a:miter/>
              </a:ln>
            </p:spPr>
            <p:txBody>
              <a:bodyPr rtlCol="0" anchor="ctr"/>
              <a:lstStyle/>
              <a:p>
                <a:endParaRPr lang="fr-CA"/>
              </a:p>
            </p:txBody>
          </p:sp>
          <p:sp>
            <p:nvSpPr>
              <p:cNvPr id="16" name="Graphique 14">
                <a:extLst>
                  <a:ext uri="{FF2B5EF4-FFF2-40B4-BE49-F238E27FC236}">
                    <a16:creationId xmlns:a16="http://schemas.microsoft.com/office/drawing/2014/main" id="{1680013A-09F4-6745-AB75-BC0D52C7F227}"/>
                  </a:ext>
                </a:extLst>
              </p:cNvPr>
              <p:cNvSpPr/>
              <p:nvPr userDrawn="1"/>
            </p:nvSpPr>
            <p:spPr>
              <a:xfrm>
                <a:off x="2124565" y="2121289"/>
                <a:ext cx="260738" cy="319689"/>
              </a:xfrm>
              <a:custGeom>
                <a:avLst/>
                <a:gdLst>
                  <a:gd name="connsiteX0" fmla="*/ 130635 w 260738"/>
                  <a:gd name="connsiteY0" fmla="*/ 0 h 319689"/>
                  <a:gd name="connsiteX1" fmla="*/ 260056 w 260738"/>
                  <a:gd name="connsiteY1" fmla="*/ 109552 h 319689"/>
                  <a:gd name="connsiteX2" fmla="*/ 260071 w 260738"/>
                  <a:gd name="connsiteY2" fmla="*/ 109701 h 319689"/>
                  <a:gd name="connsiteX3" fmla="*/ 175851 w 260738"/>
                  <a:gd name="connsiteY3" fmla="*/ 242390 h 319689"/>
                  <a:gd name="connsiteX4" fmla="*/ 164095 w 260738"/>
                  <a:gd name="connsiteY4" fmla="*/ 247005 h 319689"/>
                  <a:gd name="connsiteX5" fmla="*/ 164095 w 260738"/>
                  <a:gd name="connsiteY5" fmla="*/ 295418 h 319689"/>
                  <a:gd name="connsiteX6" fmla="*/ 138381 w 260738"/>
                  <a:gd name="connsiteY6" fmla="*/ 319683 h 319689"/>
                  <a:gd name="connsiteX7" fmla="*/ 120647 w 260738"/>
                  <a:gd name="connsiteY7" fmla="*/ 313938 h 319689"/>
                  <a:gd name="connsiteX8" fmla="*/ 113378 w 260738"/>
                  <a:gd name="connsiteY8" fmla="*/ 295418 h 319689"/>
                  <a:gd name="connsiteX9" fmla="*/ 113378 w 260738"/>
                  <a:gd name="connsiteY9" fmla="*/ 236004 h 319689"/>
                  <a:gd name="connsiteX10" fmla="*/ 118133 w 260738"/>
                  <a:gd name="connsiteY10" fmla="*/ 218766 h 319689"/>
                  <a:gd name="connsiteX11" fmla="*/ 130798 w 260738"/>
                  <a:gd name="connsiteY11" fmla="*/ 210240 h 319689"/>
                  <a:gd name="connsiteX12" fmla="*/ 186528 w 260738"/>
                  <a:gd name="connsiteY12" fmla="*/ 179892 h 319689"/>
                  <a:gd name="connsiteX13" fmla="*/ 209925 w 260738"/>
                  <a:gd name="connsiteY13" fmla="*/ 120555 h 319689"/>
                  <a:gd name="connsiteX14" fmla="*/ 184423 w 260738"/>
                  <a:gd name="connsiteY14" fmla="*/ 68052 h 319689"/>
                  <a:gd name="connsiteX15" fmla="*/ 130635 w 260738"/>
                  <a:gd name="connsiteY15" fmla="*/ 48016 h 319689"/>
                  <a:gd name="connsiteX16" fmla="*/ 82572 w 260738"/>
                  <a:gd name="connsiteY16" fmla="*/ 57837 h 319689"/>
                  <a:gd name="connsiteX17" fmla="*/ 42817 w 260738"/>
                  <a:gd name="connsiteY17" fmla="*/ 95663 h 319689"/>
                  <a:gd name="connsiteX18" fmla="*/ 29191 w 260738"/>
                  <a:gd name="connsiteY18" fmla="*/ 104858 h 319689"/>
                  <a:gd name="connsiteX19" fmla="*/ 12755 w 260738"/>
                  <a:gd name="connsiteY19" fmla="*/ 100639 h 319689"/>
                  <a:gd name="connsiteX20" fmla="*/ 2284 w 260738"/>
                  <a:gd name="connsiteY20" fmla="*/ 69655 h 319689"/>
                  <a:gd name="connsiteX21" fmla="*/ 44370 w 260738"/>
                  <a:gd name="connsiteY21" fmla="*/ 22287 h 319689"/>
                  <a:gd name="connsiteX22" fmla="*/ 130635 w 260738"/>
                  <a:gd name="connsiteY22" fmla="*/ 0 h 31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0738" h="319689">
                    <a:moveTo>
                      <a:pt x="130635" y="0"/>
                    </a:moveTo>
                    <a:cubicBezTo>
                      <a:pt x="207453" y="0"/>
                      <a:pt x="254236" y="50765"/>
                      <a:pt x="260056" y="109552"/>
                    </a:cubicBezTo>
                    <a:lnTo>
                      <a:pt x="260071" y="109701"/>
                    </a:lnTo>
                    <a:cubicBezTo>
                      <a:pt x="265338" y="158862"/>
                      <a:pt x="239644" y="217350"/>
                      <a:pt x="175851" y="242390"/>
                    </a:cubicBezTo>
                    <a:lnTo>
                      <a:pt x="164095" y="247005"/>
                    </a:lnTo>
                    <a:lnTo>
                      <a:pt x="164095" y="295418"/>
                    </a:lnTo>
                    <a:cubicBezTo>
                      <a:pt x="164095" y="310440"/>
                      <a:pt x="153009" y="319402"/>
                      <a:pt x="138381" y="319683"/>
                    </a:cubicBezTo>
                    <a:cubicBezTo>
                      <a:pt x="131231" y="319820"/>
                      <a:pt x="124903" y="317599"/>
                      <a:pt x="120647" y="313938"/>
                    </a:cubicBezTo>
                    <a:cubicBezTo>
                      <a:pt x="116783" y="310613"/>
                      <a:pt x="113378" y="305075"/>
                      <a:pt x="113378" y="295418"/>
                    </a:cubicBezTo>
                    <a:lnTo>
                      <a:pt x="113378" y="236004"/>
                    </a:lnTo>
                    <a:cubicBezTo>
                      <a:pt x="113378" y="227273"/>
                      <a:pt x="115614" y="222084"/>
                      <a:pt x="118133" y="218766"/>
                    </a:cubicBezTo>
                    <a:cubicBezTo>
                      <a:pt x="120760" y="215303"/>
                      <a:pt x="124840" y="212391"/>
                      <a:pt x="130798" y="210240"/>
                    </a:cubicBezTo>
                    <a:cubicBezTo>
                      <a:pt x="152042" y="202698"/>
                      <a:pt x="172011" y="193876"/>
                      <a:pt x="186528" y="179892"/>
                    </a:cubicBezTo>
                    <a:cubicBezTo>
                      <a:pt x="202081" y="164910"/>
                      <a:pt x="209925" y="145519"/>
                      <a:pt x="209925" y="120555"/>
                    </a:cubicBezTo>
                    <a:cubicBezTo>
                      <a:pt x="209925" y="98876"/>
                      <a:pt x="199068" y="80528"/>
                      <a:pt x="184423" y="68052"/>
                    </a:cubicBezTo>
                    <a:cubicBezTo>
                      <a:pt x="169849" y="55638"/>
                      <a:pt x="150448" y="48016"/>
                      <a:pt x="130635" y="48016"/>
                    </a:cubicBezTo>
                    <a:cubicBezTo>
                      <a:pt x="114480" y="48016"/>
                      <a:pt x="98058" y="50256"/>
                      <a:pt x="82572" y="57837"/>
                    </a:cubicBezTo>
                    <a:cubicBezTo>
                      <a:pt x="66983" y="65468"/>
                      <a:pt x="53773" y="77804"/>
                      <a:pt x="42817" y="95663"/>
                    </a:cubicBezTo>
                    <a:cubicBezTo>
                      <a:pt x="38464" y="101996"/>
                      <a:pt x="33597" y="104274"/>
                      <a:pt x="29191" y="104858"/>
                    </a:cubicBezTo>
                    <a:cubicBezTo>
                      <a:pt x="24243" y="105516"/>
                      <a:pt x="18309" y="104189"/>
                      <a:pt x="12755" y="100639"/>
                    </a:cubicBezTo>
                    <a:cubicBezTo>
                      <a:pt x="1622" y="93525"/>
                      <a:pt x="-3231" y="81465"/>
                      <a:pt x="2284" y="69655"/>
                    </a:cubicBezTo>
                    <a:cubicBezTo>
                      <a:pt x="14146" y="51579"/>
                      <a:pt x="26058" y="34940"/>
                      <a:pt x="44370" y="22287"/>
                    </a:cubicBezTo>
                    <a:cubicBezTo>
                      <a:pt x="62609" y="9680"/>
                      <a:pt x="88812" y="0"/>
                      <a:pt x="130635" y="0"/>
                    </a:cubicBezTo>
                    <a:close/>
                  </a:path>
                </a:pathLst>
              </a:custGeom>
              <a:solidFill>
                <a:schemeClr val="bg1"/>
              </a:solidFill>
              <a:ln w="18479" cap="flat">
                <a:noFill/>
                <a:prstDash val="solid"/>
                <a:miter/>
              </a:ln>
            </p:spPr>
            <p:txBody>
              <a:bodyPr rtlCol="0" anchor="ctr"/>
              <a:lstStyle/>
              <a:p>
                <a:endParaRPr lang="fr-CA"/>
              </a:p>
            </p:txBody>
          </p:sp>
        </p:grpSp>
      </p:grpSp>
      <p:pic>
        <p:nvPicPr>
          <p:cNvPr id="5" name="Graphique 4">
            <a:extLst>
              <a:ext uri="{FF2B5EF4-FFF2-40B4-BE49-F238E27FC236}">
                <a16:creationId xmlns:a16="http://schemas.microsoft.com/office/drawing/2014/main" id="{4EE5D742-50E6-9C4A-BA4C-5CCFFAFD70EA}"/>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636" t="35801" r="10402" b="21376"/>
          <a:stretch/>
        </p:blipFill>
        <p:spPr>
          <a:xfrm>
            <a:off x="-13253" y="5221357"/>
            <a:ext cx="2597427" cy="1636643"/>
          </a:xfrm>
          <a:prstGeom prst="rect">
            <a:avLst/>
          </a:prstGeom>
        </p:spPr>
      </p:pic>
    </p:spTree>
    <p:extLst>
      <p:ext uri="{BB962C8B-B14F-4D97-AF65-F5344CB8AC3E}">
        <p14:creationId xmlns:p14="http://schemas.microsoft.com/office/powerpoint/2010/main" val="4222902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our ou contre">
    <p:bg>
      <p:bgPr>
        <a:solidFill>
          <a:schemeClr val="accent2"/>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2616" y="-1179"/>
            <a:ext cx="6081565" cy="6862354"/>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74207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83663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19229 w 16594157"/>
              <a:gd name="connsiteY0" fmla="*/ 3997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9229 w 16594157"/>
              <a:gd name="connsiteY4" fmla="*/ 3997 h 13739070"/>
              <a:gd name="connsiteX0" fmla="*/ 10561 w 16594157"/>
              <a:gd name="connsiteY0" fmla="*/ 10355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0561 w 16594157"/>
              <a:gd name="connsiteY4" fmla="*/ 10355 h 13739070"/>
              <a:gd name="connsiteX0" fmla="*/ 365 w 16601295"/>
              <a:gd name="connsiteY0" fmla="*/ 0 h 13741431"/>
              <a:gd name="connsiteX1" fmla="*/ 10409806 w 16601295"/>
              <a:gd name="connsiteY1" fmla="*/ 2361 h 13741431"/>
              <a:gd name="connsiteX2" fmla="*/ 16601295 w 16601295"/>
              <a:gd name="connsiteY2" fmla="*/ 13741431 h 13741431"/>
              <a:gd name="connsiteX3" fmla="*/ 7138 w 16601295"/>
              <a:gd name="connsiteY3" fmla="*/ 13741431 h 13741431"/>
              <a:gd name="connsiteX4" fmla="*/ 365 w 16601295"/>
              <a:gd name="connsiteY4" fmla="*/ 0 h 13741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01295" h="13741431">
                <a:moveTo>
                  <a:pt x="365" y="0"/>
                </a:moveTo>
                <a:lnTo>
                  <a:pt x="10409806" y="2361"/>
                </a:lnTo>
                <a:lnTo>
                  <a:pt x="16601295" y="13741431"/>
                </a:lnTo>
                <a:lnTo>
                  <a:pt x="7138" y="13741431"/>
                </a:lnTo>
                <a:cubicBezTo>
                  <a:pt x="9711" y="9163073"/>
                  <a:pt x="-2208" y="4578358"/>
                  <a:pt x="365" y="0"/>
                </a:cubicBezTo>
                <a:close/>
              </a:path>
            </a:pathLst>
          </a:custGeom>
          <a:solidFill>
            <a:srgbClr val="EFF1F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092508" y="1663832"/>
            <a:ext cx="5212080" cy="4114800"/>
          </a:xfrm>
        </p:spPr>
        <p:txBody>
          <a:bodyPr anchor="t"/>
          <a:lstStyle>
            <a:lvl1pPr>
              <a:defRPr sz="4000" b="1">
                <a:solidFill>
                  <a:schemeClr val="accent1"/>
                </a:solidFill>
              </a:defRPr>
            </a:lvl1pPr>
            <a:lvl2pPr marL="0" indent="0">
              <a:buFont typeface="Arial" panose="020B0604020202020204" pitchFamily="34" charset="0"/>
              <a:buNone/>
              <a:defRPr sz="2400">
                <a:solidFill>
                  <a:schemeClr val="bg1"/>
                </a:solidFill>
              </a:defRPr>
            </a:lvl2pPr>
            <a:lvl3pPr marL="320040" indent="-320040">
              <a:buSzPct val="75000"/>
              <a:buFontTx/>
              <a:buBlip>
                <a:blip>
                  <a:extLst>
                    <a:ext uri="{96DAC541-7B7A-43D3-8B79-37D633B846F1}">
                      <asvg:svgBlip xmlns:asvg="http://schemas.microsoft.com/office/drawing/2016/SVG/main" r:embed="rId2"/>
                    </a:ext>
                  </a:extLst>
                </a:blip>
              </a:buBlip>
              <a:defRPr sz="2400">
                <a:solidFill>
                  <a:schemeClr val="bg1"/>
                </a:solidFill>
              </a:defRPr>
            </a:lvl3pPr>
            <a:lvl4pPr marL="685800" indent="-320040">
              <a:defRPr sz="2000">
                <a:solidFill>
                  <a:schemeClr val="bg1"/>
                </a:solidFill>
              </a:defRPr>
            </a:lvl4pPr>
            <a:lvl5pPr marL="1024128" indent="-347472">
              <a:buClrTx/>
              <a:buFont typeface="Police système"/>
              <a:buChar char="–"/>
              <a:defRPr sz="2000" b="0">
                <a:solidFill>
                  <a:schemeClr val="bg1"/>
                </a:solidFill>
              </a:defRPr>
            </a:lvl5pPr>
            <a:lvl6pPr marL="0" indent="0">
              <a:buNone/>
              <a:defRPr sz="2400" b="1">
                <a:solidFill>
                  <a:schemeClr val="bg1"/>
                </a:solidFill>
              </a:defRPr>
            </a:lvl6pPr>
            <a:lvl7pPr>
              <a:defRPr sz="2400">
                <a:solidFill>
                  <a:schemeClr val="bg1"/>
                </a:solidFill>
              </a:defRPr>
            </a:lvl7pPr>
            <a:lvl8pPr>
              <a:defRPr sz="2400">
                <a:solidFill>
                  <a:schemeClr val="bg1"/>
                </a:solidFill>
              </a:defRPr>
            </a:lvl8pPr>
            <a:lvl9pPr>
              <a:defRPr sz="240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2" name="ZoneTexte 1">
            <a:extLst>
              <a:ext uri="{FF2B5EF4-FFF2-40B4-BE49-F238E27FC236}">
                <a16:creationId xmlns:a16="http://schemas.microsoft.com/office/drawing/2014/main" id="{B3F45794-60D9-5642-AF8F-713E9AC801C9}"/>
              </a:ext>
            </a:extLst>
          </p:cNvPr>
          <p:cNvSpPr txBox="1"/>
          <p:nvPr userDrawn="1"/>
        </p:nvSpPr>
        <p:spPr>
          <a:xfrm>
            <a:off x="859536" y="1432710"/>
            <a:ext cx="3674364" cy="1661993"/>
          </a:xfrm>
          <a:prstGeom prst="rect">
            <a:avLst/>
          </a:prstGeom>
          <a:noFill/>
        </p:spPr>
        <p:txBody>
          <a:bodyPr wrap="square" lIns="0" tIns="0" rIns="0" bIns="0" rtlCol="0" anchor="ctr">
            <a:spAutoFit/>
          </a:bodyPr>
          <a:lstStyle/>
          <a:p>
            <a:pPr algn="l">
              <a:lnSpc>
                <a:spcPct val="90000"/>
              </a:lnSpc>
            </a:pPr>
            <a:r>
              <a:rPr lang="fr-CA" sz="6000" b="1">
                <a:solidFill>
                  <a:schemeClr val="accent2"/>
                </a:solidFill>
              </a:rPr>
              <a:t>Pour ou contre?</a:t>
            </a:r>
          </a:p>
        </p:txBody>
      </p:sp>
      <p:grpSp>
        <p:nvGrpSpPr>
          <p:cNvPr id="11" name="Groupe 10">
            <a:extLst>
              <a:ext uri="{FF2B5EF4-FFF2-40B4-BE49-F238E27FC236}">
                <a16:creationId xmlns:a16="http://schemas.microsoft.com/office/drawing/2014/main" id="{0912853A-FB42-214F-A06B-26674B1ADCB5}"/>
              </a:ext>
            </a:extLst>
          </p:cNvPr>
          <p:cNvGrpSpPr/>
          <p:nvPr userDrawn="1"/>
        </p:nvGrpSpPr>
        <p:grpSpPr>
          <a:xfrm>
            <a:off x="882650" y="3789384"/>
            <a:ext cx="3785971" cy="2015068"/>
            <a:chOff x="882650" y="3777391"/>
            <a:chExt cx="3436005" cy="1828800"/>
          </a:xfrm>
        </p:grpSpPr>
        <p:sp>
          <p:nvSpPr>
            <p:cNvPr id="21" name="Ellipse 20">
              <a:extLst>
                <a:ext uri="{FF2B5EF4-FFF2-40B4-BE49-F238E27FC236}">
                  <a16:creationId xmlns:a16="http://schemas.microsoft.com/office/drawing/2014/main" id="{9906F414-5953-7D44-871B-08FF034A7639}"/>
                </a:ext>
              </a:extLst>
            </p:cNvPr>
            <p:cNvSpPr>
              <a:spLocks noChangeAspect="1"/>
            </p:cNvSpPr>
            <p:nvPr userDrawn="1"/>
          </p:nvSpPr>
          <p:spPr>
            <a:xfrm>
              <a:off x="882650" y="3777391"/>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5" name="Ellipse 14">
              <a:extLst>
                <a:ext uri="{FF2B5EF4-FFF2-40B4-BE49-F238E27FC236}">
                  <a16:creationId xmlns:a16="http://schemas.microsoft.com/office/drawing/2014/main" id="{17B5A25A-2CD5-6846-AFBE-E16E41C4740F}"/>
                </a:ext>
              </a:extLst>
            </p:cNvPr>
            <p:cNvSpPr>
              <a:spLocks noChangeAspect="1"/>
            </p:cNvSpPr>
            <p:nvPr userDrawn="1"/>
          </p:nvSpPr>
          <p:spPr>
            <a:xfrm>
              <a:off x="2489855" y="3777391"/>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7" name="Graphique 6">
              <a:extLst>
                <a:ext uri="{FF2B5EF4-FFF2-40B4-BE49-F238E27FC236}">
                  <a16:creationId xmlns:a16="http://schemas.microsoft.com/office/drawing/2014/main" id="{40601F9F-B18A-4B4A-8C91-FCB81BA0B85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50950" y="4145691"/>
              <a:ext cx="952500" cy="952500"/>
            </a:xfrm>
            <a:prstGeom prst="rect">
              <a:avLst/>
            </a:prstGeom>
          </p:spPr>
        </p:pic>
        <p:pic>
          <p:nvPicPr>
            <p:cNvPr id="24" name="Graphique 23">
              <a:extLst>
                <a:ext uri="{FF2B5EF4-FFF2-40B4-BE49-F238E27FC236}">
                  <a16:creationId xmlns:a16="http://schemas.microsoft.com/office/drawing/2014/main" id="{A63C412E-6BC5-9B44-A7E1-9899A23408C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flipH="1" flipV="1">
              <a:off x="3035955" y="4253641"/>
              <a:ext cx="952500" cy="952500"/>
            </a:xfrm>
            <a:prstGeom prst="rect">
              <a:avLst/>
            </a:prstGeom>
          </p:spPr>
        </p:pic>
      </p:grpSp>
      <p:pic>
        <p:nvPicPr>
          <p:cNvPr id="30" name="Graphique 29">
            <a:extLst>
              <a:ext uri="{FF2B5EF4-FFF2-40B4-BE49-F238E27FC236}">
                <a16:creationId xmlns:a16="http://schemas.microsoft.com/office/drawing/2014/main" id="{3F846632-9D28-EE45-871A-958520E9123D}"/>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18425" t="30488" r="11680" b="17017"/>
          <a:stretch/>
        </p:blipFill>
        <p:spPr>
          <a:xfrm flipH="1">
            <a:off x="9024729" y="4479235"/>
            <a:ext cx="3167271" cy="2378766"/>
          </a:xfrm>
          <a:prstGeom prst="rect">
            <a:avLst/>
          </a:prstGeom>
        </p:spPr>
      </p:pic>
    </p:spTree>
    <p:extLst>
      <p:ext uri="{BB962C8B-B14F-4D97-AF65-F5344CB8AC3E}">
        <p14:creationId xmlns:p14="http://schemas.microsoft.com/office/powerpoint/2010/main" val="2531541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éparateur / Questions">
    <p:spTree>
      <p:nvGrpSpPr>
        <p:cNvPr id="1" name=""/>
        <p:cNvGrpSpPr/>
        <p:nvPr/>
      </p:nvGrpSpPr>
      <p:grpSpPr>
        <a:xfrm>
          <a:off x="0" y="0"/>
          <a:ext cx="0" cy="0"/>
          <a:chOff x="0" y="0"/>
          <a:chExt cx="0" cy="0"/>
        </a:xfrm>
      </p:grpSpPr>
      <p:sp>
        <p:nvSpPr>
          <p:cNvPr id="5" name="Espace réservé pour une image  6">
            <a:extLst>
              <a:ext uri="{FF2B5EF4-FFF2-40B4-BE49-F238E27FC236}">
                <a16:creationId xmlns:a16="http://schemas.microsoft.com/office/drawing/2014/main" id="{D3D1957E-2AC0-3343-B863-C817A7B52E1A}"/>
              </a:ext>
            </a:extLst>
          </p:cNvPr>
          <p:cNvSpPr>
            <a:spLocks noGrp="1"/>
          </p:cNvSpPr>
          <p:nvPr>
            <p:ph type="pic" sz="quarter" idx="13" hasCustomPrompt="1"/>
          </p:nvPr>
        </p:nvSpPr>
        <p:spPr>
          <a:xfrm>
            <a:off x="5771312" y="668595"/>
            <a:ext cx="5978236" cy="6189406"/>
          </a:xfrm>
        </p:spPr>
        <p:txBody>
          <a:bodyPr/>
          <a:lstStyle>
            <a:lvl1pPr>
              <a:defRPr sz="1600"/>
            </a:lvl1pPr>
          </a:lstStyle>
          <a:p>
            <a:r>
              <a:rPr lang="fr-CA"/>
              <a:t>Cliquez sur l’icône au centre de la boîte pour insérer une image</a:t>
            </a:r>
          </a:p>
        </p:txBody>
      </p:sp>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4705523"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548247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essources">
    <p:bg>
      <p:bgPr>
        <a:solidFill>
          <a:schemeClr val="accent2"/>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p:txBody>
          <a:bodyPr/>
          <a:lstStyle>
            <a:lvl1pPr>
              <a:defRPr>
                <a:solidFill>
                  <a:schemeClr val="accent1"/>
                </a:solidFill>
              </a:defRPr>
            </a:lvl1pPr>
          </a:lstStyle>
          <a:p>
            <a:r>
              <a:rPr lang="fr-CA"/>
              <a:t>Cliquez pour insérer le titre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886968" y="2103120"/>
            <a:ext cx="10424160" cy="356616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5" name="Image 4">
            <a:extLst>
              <a:ext uri="{FF2B5EF4-FFF2-40B4-BE49-F238E27FC236}">
                <a16:creationId xmlns:a16="http://schemas.microsoft.com/office/drawing/2014/main" id="{D9F0B60A-057F-B747-B5B9-9085DE70F6DA}"/>
              </a:ext>
            </a:extLst>
          </p:cNvPr>
          <p:cNvPicPr>
            <a:picLocks noChangeAspect="1"/>
          </p:cNvPicPr>
          <p:nvPr userDrawn="1"/>
        </p:nvPicPr>
        <p:blipFill>
          <a:blip r:embed="rId2"/>
          <a:stretch>
            <a:fillRect/>
          </a:stretch>
        </p:blipFill>
        <p:spPr>
          <a:xfrm>
            <a:off x="9580631" y="5937409"/>
            <a:ext cx="1990400" cy="374904"/>
          </a:xfrm>
          <a:prstGeom prst="rect">
            <a:avLst/>
          </a:prstGeom>
        </p:spPr>
      </p:pic>
    </p:spTree>
    <p:extLst>
      <p:ext uri="{BB962C8B-B14F-4D97-AF65-F5344CB8AC3E}">
        <p14:creationId xmlns:p14="http://schemas.microsoft.com/office/powerpoint/2010/main" val="2894341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rédits / remerciements">
    <p:bg>
      <p:bgPr>
        <a:solidFill>
          <a:schemeClr val="accent2"/>
        </a:solidFill>
        <a:effectLst/>
      </p:bgPr>
    </p:bg>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3077497" y="685800"/>
            <a:ext cx="5486400" cy="5486400"/>
          </a:xfrm>
        </p:spPr>
        <p:txBody>
          <a:bodyPr anchor="ctr"/>
          <a:lstStyle>
            <a:lvl1pPr>
              <a:spcBef>
                <a:spcPts val="600"/>
              </a:spcBef>
              <a:defRPr sz="2000">
                <a:solidFill>
                  <a:schemeClr val="bg1"/>
                </a:solidFill>
              </a:defRPr>
            </a:lvl1pPr>
            <a:lvl2pPr>
              <a:spcBef>
                <a:spcPts val="600"/>
              </a:spcBef>
              <a:defRPr sz="2000">
                <a:solidFill>
                  <a:schemeClr val="bg1"/>
                </a:solidFill>
              </a:defRPr>
            </a:lvl2pPr>
            <a:lvl3pPr>
              <a:spcBef>
                <a:spcPts val="600"/>
              </a:spcBef>
              <a:defRPr sz="1800">
                <a:solidFill>
                  <a:schemeClr val="bg1"/>
                </a:solidFill>
              </a:defRPr>
            </a:lvl3pPr>
            <a:lvl4pPr>
              <a:spcBef>
                <a:spcPts val="600"/>
              </a:spcBef>
              <a:defRPr sz="1800">
                <a:solidFill>
                  <a:schemeClr val="bg1"/>
                </a:solidFill>
              </a:defRPr>
            </a:lvl4pPr>
            <a:lvl5pPr>
              <a:spcBef>
                <a:spcPts val="600"/>
              </a:spcBef>
              <a:defRPr sz="2000">
                <a:solidFill>
                  <a:schemeClr val="bg1"/>
                </a:solidFill>
              </a:defRPr>
            </a:lvl5pPr>
            <a:lvl6pPr>
              <a:spcBef>
                <a:spcPts val="600"/>
              </a:spcBef>
              <a:defRPr sz="2000">
                <a:solidFill>
                  <a:schemeClr val="bg1"/>
                </a:solidFill>
              </a:defRPr>
            </a:lvl6pPr>
            <a:lvl7pPr>
              <a:spcBef>
                <a:spcPts val="600"/>
              </a:spcBef>
              <a:defRPr sz="2000">
                <a:solidFill>
                  <a:schemeClr val="bg1"/>
                </a:solidFill>
              </a:defRPr>
            </a:lvl7pPr>
            <a:lvl8pPr>
              <a:spcBef>
                <a:spcPts val="600"/>
              </a:spcBef>
              <a:defRPr sz="2000"/>
            </a:lvl8pPr>
            <a:lvl9pPr>
              <a:spcBef>
                <a:spcPts val="600"/>
              </a:spcBef>
              <a:defRPr sz="2800"/>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pour une image  6">
            <a:extLst>
              <a:ext uri="{FF2B5EF4-FFF2-40B4-BE49-F238E27FC236}">
                <a16:creationId xmlns:a16="http://schemas.microsoft.com/office/drawing/2014/main" id="{2598596F-BBE9-9F43-9B89-58B686EFD446}"/>
              </a:ext>
            </a:extLst>
          </p:cNvPr>
          <p:cNvSpPr>
            <a:spLocks noGrp="1"/>
          </p:cNvSpPr>
          <p:nvPr>
            <p:ph type="pic" sz="quarter" idx="13" hasCustomPrompt="1"/>
          </p:nvPr>
        </p:nvSpPr>
        <p:spPr>
          <a:xfrm>
            <a:off x="882650" y="685800"/>
            <a:ext cx="1645920" cy="1645920"/>
          </a:xfrm>
        </p:spPr>
        <p:txBody>
          <a:bodyPr/>
          <a:lstStyle>
            <a:lvl1pPr>
              <a:defRPr sz="1600">
                <a:solidFill>
                  <a:schemeClr val="bg1"/>
                </a:solidFill>
              </a:defRPr>
            </a:lvl1pPr>
          </a:lstStyle>
          <a:p>
            <a:r>
              <a:rPr lang="fr-CA"/>
              <a:t>Cliquez sur l’icône au centre de la boîte pour insérer le logo</a:t>
            </a:r>
          </a:p>
        </p:txBody>
      </p:sp>
      <p:sp>
        <p:nvSpPr>
          <p:cNvPr id="10" name="Espace réservé pour une image  6">
            <a:extLst>
              <a:ext uri="{FF2B5EF4-FFF2-40B4-BE49-F238E27FC236}">
                <a16:creationId xmlns:a16="http://schemas.microsoft.com/office/drawing/2014/main" id="{D6143308-FB11-424C-82AA-9DCC56FFE582}"/>
              </a:ext>
            </a:extLst>
          </p:cNvPr>
          <p:cNvSpPr>
            <a:spLocks noGrp="1"/>
          </p:cNvSpPr>
          <p:nvPr>
            <p:ph type="pic" sz="quarter" idx="15" hasCustomPrompt="1"/>
          </p:nvPr>
        </p:nvSpPr>
        <p:spPr>
          <a:xfrm>
            <a:off x="882650" y="2606040"/>
            <a:ext cx="1645920" cy="1645920"/>
          </a:xfrm>
        </p:spPr>
        <p:txBody>
          <a:bodyPr/>
          <a:lstStyle>
            <a:lvl1pPr>
              <a:defRPr sz="1600">
                <a:solidFill>
                  <a:schemeClr val="bg1"/>
                </a:solidFill>
              </a:defRPr>
            </a:lvl1pPr>
          </a:lstStyle>
          <a:p>
            <a:r>
              <a:rPr lang="fr-CA"/>
              <a:t>Cliquez sur l’icône au centre de la boîte pour insérer le logo</a:t>
            </a:r>
          </a:p>
        </p:txBody>
      </p:sp>
      <p:sp>
        <p:nvSpPr>
          <p:cNvPr id="11" name="Espace réservé pour une image  6">
            <a:extLst>
              <a:ext uri="{FF2B5EF4-FFF2-40B4-BE49-F238E27FC236}">
                <a16:creationId xmlns:a16="http://schemas.microsoft.com/office/drawing/2014/main" id="{B4841C60-64FE-E642-BCEA-4B735500564F}"/>
              </a:ext>
            </a:extLst>
          </p:cNvPr>
          <p:cNvSpPr>
            <a:spLocks noGrp="1"/>
          </p:cNvSpPr>
          <p:nvPr>
            <p:ph type="pic" sz="quarter" idx="16" hasCustomPrompt="1"/>
          </p:nvPr>
        </p:nvSpPr>
        <p:spPr>
          <a:xfrm>
            <a:off x="882650" y="4526280"/>
            <a:ext cx="1645920" cy="1645920"/>
          </a:xfrm>
        </p:spPr>
        <p:txBody>
          <a:bodyPr/>
          <a:lstStyle>
            <a:lvl1pPr>
              <a:defRPr sz="1600">
                <a:solidFill>
                  <a:schemeClr val="bg1"/>
                </a:solidFill>
              </a:defRPr>
            </a:lvl1pPr>
          </a:lstStyle>
          <a:p>
            <a:r>
              <a:rPr lang="fr-CA"/>
              <a:t>Cliquez sur l’icône au centre de la boîte pour insérer le logo</a:t>
            </a:r>
          </a:p>
        </p:txBody>
      </p:sp>
      <p:pic>
        <p:nvPicPr>
          <p:cNvPr id="6" name="Image 5">
            <a:extLst>
              <a:ext uri="{FF2B5EF4-FFF2-40B4-BE49-F238E27FC236}">
                <a16:creationId xmlns:a16="http://schemas.microsoft.com/office/drawing/2014/main" id="{D7E6D27C-A9CF-704B-A160-1A92A7684C6D}"/>
              </a:ext>
            </a:extLst>
          </p:cNvPr>
          <p:cNvPicPr>
            <a:picLocks noChangeAspect="1"/>
          </p:cNvPicPr>
          <p:nvPr userDrawn="1"/>
        </p:nvPicPr>
        <p:blipFill>
          <a:blip r:embed="rId2"/>
          <a:stretch>
            <a:fillRect/>
          </a:stretch>
        </p:blipFill>
        <p:spPr>
          <a:xfrm>
            <a:off x="9580631" y="5937409"/>
            <a:ext cx="1990400" cy="374904"/>
          </a:xfrm>
          <a:prstGeom prst="rect">
            <a:avLst/>
          </a:prstGeom>
        </p:spPr>
      </p:pic>
    </p:spTree>
    <p:extLst>
      <p:ext uri="{BB962C8B-B14F-4D97-AF65-F5344CB8AC3E}">
        <p14:creationId xmlns:p14="http://schemas.microsoft.com/office/powerpoint/2010/main" val="1402255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u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4050ED8-5FE7-4545-9AB6-7B77B49AF030}"/>
              </a:ext>
            </a:extLst>
          </p:cNvPr>
          <p:cNvSpPr>
            <a:spLocks noGrp="1"/>
          </p:cNvSpPr>
          <p:nvPr>
            <p:ph type="title" hasCustomPrompt="1"/>
          </p:nvPr>
        </p:nvSpPr>
        <p:spPr>
          <a:xfrm>
            <a:off x="886968" y="822960"/>
            <a:ext cx="10421938" cy="914400"/>
          </a:xfrm>
        </p:spPr>
        <p:txBody>
          <a:bodyPr/>
          <a:lstStyle/>
          <a:p>
            <a:r>
              <a:rPr lang="fr-CA"/>
              <a:t>Cliquez pour insérer le titre</a:t>
            </a:r>
          </a:p>
        </p:txBody>
      </p:sp>
      <p:sp>
        <p:nvSpPr>
          <p:cNvPr id="6" name="Espace réservé du contenu 3">
            <a:extLst>
              <a:ext uri="{FF2B5EF4-FFF2-40B4-BE49-F238E27FC236}">
                <a16:creationId xmlns:a16="http://schemas.microsoft.com/office/drawing/2014/main" id="{7E291F59-C5CC-0A4A-BFE3-2DE71C6C588C}"/>
              </a:ext>
            </a:extLst>
          </p:cNvPr>
          <p:cNvSpPr>
            <a:spLocks noGrp="1"/>
          </p:cNvSpPr>
          <p:nvPr>
            <p:ph sz="quarter" idx="16" hasCustomPrompt="1"/>
          </p:nvPr>
        </p:nvSpPr>
        <p:spPr>
          <a:xfrm>
            <a:off x="886968" y="2103120"/>
            <a:ext cx="484632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7" name="Espace réservé du contenu 3">
            <a:extLst>
              <a:ext uri="{FF2B5EF4-FFF2-40B4-BE49-F238E27FC236}">
                <a16:creationId xmlns:a16="http://schemas.microsoft.com/office/drawing/2014/main" id="{949FF223-6198-4D49-AC94-4E61593391F2}"/>
              </a:ext>
            </a:extLst>
          </p:cNvPr>
          <p:cNvSpPr>
            <a:spLocks noGrp="1"/>
          </p:cNvSpPr>
          <p:nvPr>
            <p:ph sz="quarter" idx="17" hasCustomPrompt="1"/>
          </p:nvPr>
        </p:nvSpPr>
        <p:spPr>
          <a:xfrm>
            <a:off x="6462586" y="2103120"/>
            <a:ext cx="484632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297416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ogo et slogan / finale">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D7D25C4-F96C-1A41-B54B-77C17FCF0592}"/>
              </a:ext>
            </a:extLst>
          </p:cNvPr>
          <p:cNvPicPr>
            <a:picLocks noChangeAspect="1"/>
          </p:cNvPicPr>
          <p:nvPr userDrawn="1"/>
        </p:nvPicPr>
        <p:blipFill>
          <a:blip r:embed="rId2"/>
          <a:stretch>
            <a:fillRect/>
          </a:stretch>
        </p:blipFill>
        <p:spPr>
          <a:xfrm>
            <a:off x="1524000" y="2317750"/>
            <a:ext cx="9144000" cy="2222500"/>
          </a:xfrm>
          <a:prstGeom prst="rect">
            <a:avLst/>
          </a:prstGeom>
        </p:spPr>
      </p:pic>
    </p:spTree>
    <p:extLst>
      <p:ext uri="{BB962C8B-B14F-4D97-AF65-F5344CB8AC3E}">
        <p14:creationId xmlns:p14="http://schemas.microsoft.com/office/powerpoint/2010/main" val="3705162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ogo et médias sociaux">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BB9E43FE-16B4-7E40-91FD-5643726F7AFA}"/>
              </a:ext>
            </a:extLst>
          </p:cNvPr>
          <p:cNvPicPr>
            <a:picLocks noChangeAspect="1"/>
          </p:cNvPicPr>
          <p:nvPr userDrawn="1"/>
        </p:nvPicPr>
        <p:blipFill>
          <a:blip r:embed="rId2">
            <a:alphaModFix/>
          </a:blip>
          <a:stretch>
            <a:fillRect/>
          </a:stretch>
        </p:blipFill>
        <p:spPr>
          <a:xfrm>
            <a:off x="2936890" y="1576301"/>
            <a:ext cx="6309586" cy="1524816"/>
          </a:xfrm>
          <a:prstGeom prst="rect">
            <a:avLst/>
          </a:prstGeom>
        </p:spPr>
      </p:pic>
      <p:grpSp>
        <p:nvGrpSpPr>
          <p:cNvPr id="2" name="Groupe 1">
            <a:extLst>
              <a:ext uri="{FF2B5EF4-FFF2-40B4-BE49-F238E27FC236}">
                <a16:creationId xmlns:a16="http://schemas.microsoft.com/office/drawing/2014/main" id="{E77E0D27-9C11-C34D-994D-832E0380B416}"/>
              </a:ext>
            </a:extLst>
          </p:cNvPr>
          <p:cNvGrpSpPr/>
          <p:nvPr userDrawn="1"/>
        </p:nvGrpSpPr>
        <p:grpSpPr>
          <a:xfrm>
            <a:off x="8027504" y="4421281"/>
            <a:ext cx="778566" cy="778517"/>
            <a:chOff x="539551" y="595462"/>
            <a:chExt cx="1689499" cy="1689393"/>
          </a:xfrm>
        </p:grpSpPr>
        <p:sp>
          <p:nvSpPr>
            <p:cNvPr id="7" name="Oval 3">
              <a:hlinkClick r:id="rId3"/>
              <a:extLst>
                <a:ext uri="{FF2B5EF4-FFF2-40B4-BE49-F238E27FC236}">
                  <a16:creationId xmlns:a16="http://schemas.microsoft.com/office/drawing/2014/main" id="{5CD7F6F3-9495-1A44-8903-B0EA1EB02823}"/>
                </a:ext>
              </a:extLst>
            </p:cNvPr>
            <p:cNvSpPr>
              <a:spLocks/>
            </p:cNvSpPr>
            <p:nvPr userDrawn="1"/>
          </p:nvSpPr>
          <p:spPr bwMode="auto">
            <a:xfrm>
              <a:off x="539551" y="595462"/>
              <a:ext cx="1689499"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9" name="AutoShape 4">
              <a:extLst>
                <a:ext uri="{FF2B5EF4-FFF2-40B4-BE49-F238E27FC236}">
                  <a16:creationId xmlns:a16="http://schemas.microsoft.com/office/drawing/2014/main" id="{9FE60C1F-FC23-EE47-A4E4-52EAE7461A9E}"/>
                </a:ext>
              </a:extLst>
            </p:cNvPr>
            <p:cNvSpPr>
              <a:spLocks/>
            </p:cNvSpPr>
            <p:nvPr userDrawn="1"/>
          </p:nvSpPr>
          <p:spPr bwMode="auto">
            <a:xfrm>
              <a:off x="1195905" y="1082878"/>
              <a:ext cx="379499" cy="722256"/>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6460015" y="4421281"/>
            <a:ext cx="778566" cy="778517"/>
            <a:chOff x="539551" y="2747719"/>
            <a:chExt cx="1689499" cy="1689393"/>
          </a:xfrm>
        </p:grpSpPr>
        <p:sp>
          <p:nvSpPr>
            <p:cNvPr id="10" name="Oval 18">
              <a:hlinkClick r:id="rId4"/>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8" name="Groupe 17">
            <a:extLst>
              <a:ext uri="{FF2B5EF4-FFF2-40B4-BE49-F238E27FC236}">
                <a16:creationId xmlns:a16="http://schemas.microsoft.com/office/drawing/2014/main" id="{E4A9FAEC-DFEB-7D48-933D-AD3922879059}"/>
              </a:ext>
            </a:extLst>
          </p:cNvPr>
          <p:cNvGrpSpPr/>
          <p:nvPr userDrawn="1"/>
        </p:nvGrpSpPr>
        <p:grpSpPr>
          <a:xfrm>
            <a:off x="3325039" y="4421281"/>
            <a:ext cx="778566" cy="778517"/>
            <a:chOff x="8915400" y="2747719"/>
            <a:chExt cx="1689500" cy="1689393"/>
          </a:xfrm>
        </p:grpSpPr>
        <p:sp>
          <p:nvSpPr>
            <p:cNvPr id="15" name="Oval 24">
              <a:hlinkClick r:id="rId5"/>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9421750" y="3254015"/>
              <a:ext cx="676800" cy="676800"/>
            </a:xfrm>
            <a:prstGeom prst="rect">
              <a:avLst/>
            </a:prstGeom>
          </p:spPr>
        </p:pic>
      </p:grpSp>
      <p:grpSp>
        <p:nvGrpSpPr>
          <p:cNvPr id="20" name="Groupe 19">
            <a:extLst>
              <a:ext uri="{FF2B5EF4-FFF2-40B4-BE49-F238E27FC236}">
                <a16:creationId xmlns:a16="http://schemas.microsoft.com/office/drawing/2014/main" id="{CCF2378C-2C04-8F4A-B1CE-C714C736C489}"/>
              </a:ext>
            </a:extLst>
          </p:cNvPr>
          <p:cNvGrpSpPr/>
          <p:nvPr userDrawn="1"/>
        </p:nvGrpSpPr>
        <p:grpSpPr>
          <a:xfrm>
            <a:off x="4892527" y="4421281"/>
            <a:ext cx="778566" cy="778517"/>
            <a:chOff x="2675683" y="2747719"/>
            <a:chExt cx="1689500" cy="1689393"/>
          </a:xfrm>
        </p:grpSpPr>
        <p:sp>
          <p:nvSpPr>
            <p:cNvPr id="21" name="Oval 24">
              <a:hlinkClick r:id="rId7"/>
              <a:extLst>
                <a:ext uri="{FF2B5EF4-FFF2-40B4-BE49-F238E27FC236}">
                  <a16:creationId xmlns:a16="http://schemas.microsoft.com/office/drawing/2014/main" id="{A9C9FCAC-74A2-3E4F-989E-CD693EBC085F}"/>
                </a:ext>
              </a:extLst>
            </p:cNvPr>
            <p:cNvSpPr>
              <a:spLocks/>
            </p:cNvSpPr>
            <p:nvPr userDrawn="1"/>
          </p:nvSpPr>
          <p:spPr bwMode="auto">
            <a:xfrm>
              <a:off x="2675683" y="2747719"/>
              <a:ext cx="1689500"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22" name="AutoShape 25">
              <a:extLst>
                <a:ext uri="{FF2B5EF4-FFF2-40B4-BE49-F238E27FC236}">
                  <a16:creationId xmlns:a16="http://schemas.microsoft.com/office/drawing/2014/main" id="{C4B982B4-7082-BD4E-A3A4-F90E94BF91FB}"/>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pic>
        <p:nvPicPr>
          <p:cNvPr id="25" name="Image 24">
            <a:extLst>
              <a:ext uri="{FF2B5EF4-FFF2-40B4-BE49-F238E27FC236}">
                <a16:creationId xmlns:a16="http://schemas.microsoft.com/office/drawing/2014/main" id="{93D3DCC9-FD93-2F4C-A4AF-4D66644A606F}"/>
              </a:ext>
            </a:extLst>
          </p:cNvPr>
          <p:cNvPicPr>
            <a:picLocks noChangeAspect="1"/>
          </p:cNvPicPr>
          <p:nvPr userDrawn="1"/>
        </p:nvPicPr>
        <p:blipFill rotWithShape="1">
          <a:blip r:embed="rId8"/>
          <a:srcRect t="75064" r="3108"/>
          <a:stretch/>
        </p:blipFill>
        <p:spPr>
          <a:xfrm>
            <a:off x="2949039" y="2956034"/>
            <a:ext cx="6293923" cy="396842"/>
          </a:xfrm>
          <a:prstGeom prst="rect">
            <a:avLst/>
          </a:prstGeom>
        </p:spPr>
      </p:pic>
    </p:spTree>
    <p:extLst>
      <p:ext uri="{BB962C8B-B14F-4D97-AF65-F5344CB8AC3E}">
        <p14:creationId xmlns:p14="http://schemas.microsoft.com/office/powerpoint/2010/main" val="1838460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Logo et médias sociaux / visuels / Gris">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E4A9FAEC-DFEB-7D48-933D-AD3922879059}"/>
              </a:ext>
            </a:extLst>
          </p:cNvPr>
          <p:cNvGrpSpPr>
            <a:grpSpLocks noChangeAspect="1"/>
          </p:cNvGrpSpPr>
          <p:nvPr userDrawn="1"/>
        </p:nvGrpSpPr>
        <p:grpSpPr>
          <a:xfrm>
            <a:off x="2904219" y="4703597"/>
            <a:ext cx="630976" cy="630936"/>
            <a:chOff x="8915400" y="2747719"/>
            <a:chExt cx="1689500" cy="1689393"/>
          </a:xfrm>
        </p:grpSpPr>
        <p:sp>
          <p:nvSpPr>
            <p:cNvPr id="15" name="Oval 24">
              <a:hlinkClick r:id="rId2"/>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421750" y="3254015"/>
              <a:ext cx="676800" cy="676800"/>
            </a:xfrm>
            <a:prstGeom prst="rect">
              <a:avLst/>
            </a:prstGeom>
          </p:spPr>
        </p:pic>
      </p:grpSp>
      <p:pic>
        <p:nvPicPr>
          <p:cNvPr id="20" name="Image 19">
            <a:hlinkClick r:id="rId2"/>
            <a:extLst>
              <a:ext uri="{FF2B5EF4-FFF2-40B4-BE49-F238E27FC236}">
                <a16:creationId xmlns:a16="http://schemas.microsoft.com/office/drawing/2014/main" id="{B77E822F-10CB-F044-8B47-4F2ABE2F8285}"/>
              </a:ext>
            </a:extLst>
          </p:cNvPr>
          <p:cNvPicPr>
            <a:picLocks noChangeAspect="1"/>
          </p:cNvPicPr>
          <p:nvPr userDrawn="1"/>
        </p:nvPicPr>
        <p:blipFill>
          <a:blip r:embed="rId4"/>
          <a:stretch>
            <a:fillRect/>
          </a:stretch>
        </p:blipFill>
        <p:spPr>
          <a:xfrm>
            <a:off x="9580632" y="5937409"/>
            <a:ext cx="1990399" cy="374904"/>
          </a:xfrm>
          <a:prstGeom prst="rect">
            <a:avLst/>
          </a:prstGeom>
        </p:spPr>
      </p:pic>
      <p:pic>
        <p:nvPicPr>
          <p:cNvPr id="6" name="Image 5">
            <a:extLst>
              <a:ext uri="{FF2B5EF4-FFF2-40B4-BE49-F238E27FC236}">
                <a16:creationId xmlns:a16="http://schemas.microsoft.com/office/drawing/2014/main" id="{F120806A-F03F-CB41-B2A3-41144938796B}"/>
              </a:ext>
            </a:extLst>
          </p:cNvPr>
          <p:cNvPicPr>
            <a:picLocks noChangeAspect="1"/>
          </p:cNvPicPr>
          <p:nvPr userDrawn="1"/>
        </p:nvPicPr>
        <p:blipFill rotWithShape="1">
          <a:blip r:embed="rId5"/>
          <a:srcRect l="642" r="857"/>
          <a:stretch/>
        </p:blipFill>
        <p:spPr>
          <a:xfrm>
            <a:off x="6417032" y="896158"/>
            <a:ext cx="1506886" cy="1280160"/>
          </a:xfrm>
          <a:prstGeom prst="rect">
            <a:avLst/>
          </a:prstGeom>
          <a:ln w="38100">
            <a:solidFill>
              <a:schemeClr val="accent2"/>
            </a:solidFill>
            <a:miter lim="800000"/>
          </a:ln>
        </p:spPr>
      </p:pic>
      <p:pic>
        <p:nvPicPr>
          <p:cNvPr id="22" name="Image 21">
            <a:extLst>
              <a:ext uri="{FF2B5EF4-FFF2-40B4-BE49-F238E27FC236}">
                <a16:creationId xmlns:a16="http://schemas.microsoft.com/office/drawing/2014/main" id="{931FF124-5BA3-A34F-A3A4-36DFF648DE67}"/>
              </a:ext>
            </a:extLst>
          </p:cNvPr>
          <p:cNvPicPr>
            <a:picLocks noChangeAspect="1"/>
          </p:cNvPicPr>
          <p:nvPr userDrawn="1"/>
        </p:nvPicPr>
        <p:blipFill>
          <a:blip r:embed="rId6"/>
          <a:stretch>
            <a:fillRect/>
          </a:stretch>
        </p:blipFill>
        <p:spPr>
          <a:xfrm>
            <a:off x="6417032" y="2504224"/>
            <a:ext cx="1508760" cy="1159542"/>
          </a:xfrm>
          <a:prstGeom prst="rect">
            <a:avLst/>
          </a:prstGeom>
          <a:ln w="38100">
            <a:solidFill>
              <a:schemeClr val="accent2"/>
            </a:solidFill>
            <a:miter lim="800000"/>
          </a:ln>
        </p:spPr>
      </p:pic>
      <p:pic>
        <p:nvPicPr>
          <p:cNvPr id="24" name="Image 23">
            <a:extLst>
              <a:ext uri="{FF2B5EF4-FFF2-40B4-BE49-F238E27FC236}">
                <a16:creationId xmlns:a16="http://schemas.microsoft.com/office/drawing/2014/main" id="{75F1DF49-12DA-F14D-9586-37C4AABA3B46}"/>
              </a:ext>
            </a:extLst>
          </p:cNvPr>
          <p:cNvPicPr>
            <a:picLocks noChangeAspect="1"/>
          </p:cNvPicPr>
          <p:nvPr userDrawn="1"/>
        </p:nvPicPr>
        <p:blipFill>
          <a:blip r:embed="rId7"/>
          <a:stretch>
            <a:fillRect/>
          </a:stretch>
        </p:blipFill>
        <p:spPr>
          <a:xfrm>
            <a:off x="6417032" y="3991671"/>
            <a:ext cx="1508760" cy="1443298"/>
          </a:xfrm>
          <a:prstGeom prst="rect">
            <a:avLst/>
          </a:prstGeom>
          <a:ln w="38100">
            <a:solidFill>
              <a:schemeClr val="accent2"/>
            </a:solidFill>
            <a:miter lim="800000"/>
          </a:ln>
        </p:spPr>
      </p:pic>
      <p:grpSp>
        <p:nvGrpSpPr>
          <p:cNvPr id="29" name="Groupe 28">
            <a:extLst>
              <a:ext uri="{FF2B5EF4-FFF2-40B4-BE49-F238E27FC236}">
                <a16:creationId xmlns:a16="http://schemas.microsoft.com/office/drawing/2014/main" id="{C2795DB5-B5E1-E948-89BA-A23D24BDC0D2}"/>
              </a:ext>
            </a:extLst>
          </p:cNvPr>
          <p:cNvGrpSpPr/>
          <p:nvPr userDrawn="1"/>
        </p:nvGrpSpPr>
        <p:grpSpPr>
          <a:xfrm>
            <a:off x="633876" y="1539205"/>
            <a:ext cx="5171662" cy="3102997"/>
            <a:chOff x="381000" y="10072"/>
            <a:chExt cx="8203095" cy="4921857"/>
          </a:xfrm>
        </p:grpSpPr>
        <p:pic>
          <p:nvPicPr>
            <p:cNvPr id="26" name="Image 25">
              <a:extLst>
                <a:ext uri="{FF2B5EF4-FFF2-40B4-BE49-F238E27FC236}">
                  <a16:creationId xmlns:a16="http://schemas.microsoft.com/office/drawing/2014/main" id="{B67C8D97-503E-3046-9B3B-AB778AF3BC31}"/>
                </a:ext>
              </a:extLst>
            </p:cNvPr>
            <p:cNvPicPr>
              <a:picLocks noChangeAspect="1"/>
            </p:cNvPicPr>
            <p:nvPr userDrawn="1"/>
          </p:nvPicPr>
          <p:blipFill rotWithShape="1">
            <a:blip r:embed="rId8"/>
            <a:srcRect r="5751" b="4251"/>
            <a:stretch/>
          </p:blipFill>
          <p:spPr>
            <a:xfrm>
              <a:off x="1500020" y="437322"/>
              <a:ext cx="5966255" cy="3760967"/>
            </a:xfrm>
            <a:prstGeom prst="rect">
              <a:avLst/>
            </a:prstGeom>
          </p:spPr>
        </p:pic>
        <p:pic>
          <p:nvPicPr>
            <p:cNvPr id="28" name="Image 27">
              <a:extLst>
                <a:ext uri="{FF2B5EF4-FFF2-40B4-BE49-F238E27FC236}">
                  <a16:creationId xmlns:a16="http://schemas.microsoft.com/office/drawing/2014/main" id="{075B647C-F0AF-3D45-94E2-C4370D0A0255}"/>
                </a:ext>
              </a:extLst>
            </p:cNvPr>
            <p:cNvPicPr>
              <a:picLocks noChangeAspect="1"/>
            </p:cNvPicPr>
            <p:nvPr userDrawn="1"/>
          </p:nvPicPr>
          <p:blipFill>
            <a:blip r:embed="rId9"/>
            <a:stretch>
              <a:fillRect/>
            </a:stretch>
          </p:blipFill>
          <p:spPr>
            <a:xfrm>
              <a:off x="381000" y="10072"/>
              <a:ext cx="8203095" cy="4921857"/>
            </a:xfrm>
            <a:prstGeom prst="rect">
              <a:avLst/>
            </a:prstGeom>
          </p:spPr>
        </p:pic>
      </p:grpSp>
      <p:sp>
        <p:nvSpPr>
          <p:cNvPr id="30" name="ZoneTexte 29">
            <a:extLst>
              <a:ext uri="{FF2B5EF4-FFF2-40B4-BE49-F238E27FC236}">
                <a16:creationId xmlns:a16="http://schemas.microsoft.com/office/drawing/2014/main" id="{162F5037-CBD6-1E45-B104-738EA7ED937E}"/>
              </a:ext>
            </a:extLst>
          </p:cNvPr>
          <p:cNvSpPr txBox="1"/>
          <p:nvPr userDrawn="1"/>
        </p:nvSpPr>
        <p:spPr>
          <a:xfrm>
            <a:off x="2793948" y="5419396"/>
            <a:ext cx="851515" cy="30777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2">
                  <a:extLst>
                    <a:ext uri="{A12FA001-AC4F-418D-AE19-62706E023703}">
                      <ahyp:hlinkClr xmlns:ahyp="http://schemas.microsoft.com/office/drawing/2018/hyperlinkcolor" val="tx"/>
                    </a:ext>
                  </a:extLst>
                </a:hlinkClick>
              </a:rPr>
              <a:t>educaloi</a:t>
            </a:r>
            <a:endParaRPr lang="fr-CA" sz="1400" b="0" i="0" u="none" strike="noStrike" kern="1200">
              <a:solidFill>
                <a:schemeClr val="accent2"/>
              </a:solidFill>
              <a:effectLst/>
              <a:latin typeface="+mn-lt"/>
              <a:ea typeface="+mn-ea"/>
              <a:cs typeface="+mn-cs"/>
            </a:endParaRPr>
          </a:p>
        </p:txBody>
      </p:sp>
      <p:sp>
        <p:nvSpPr>
          <p:cNvPr id="34" name="ZoneTexte 33">
            <a:extLst>
              <a:ext uri="{FF2B5EF4-FFF2-40B4-BE49-F238E27FC236}">
                <a16:creationId xmlns:a16="http://schemas.microsoft.com/office/drawing/2014/main" id="{FAA35250-FC5E-724F-B677-AF693DA379CC}"/>
              </a:ext>
            </a:extLst>
          </p:cNvPr>
          <p:cNvSpPr txBox="1"/>
          <p:nvPr userDrawn="1"/>
        </p:nvSpPr>
        <p:spPr>
          <a:xfrm>
            <a:off x="8384373" y="1382350"/>
            <a:ext cx="1696298"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Instagram/</a:t>
            </a:r>
            <a:r>
              <a:rPr lang="fr-CA" sz="1400" b="0" i="0" u="sng" strike="noStrike" kern="1200" err="1">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educaloi</a:t>
            </a:r>
            <a:endParaRPr lang="fr-CA" sz="1400" b="0" i="0" u="sng" strike="noStrike" kern="1200">
              <a:solidFill>
                <a:schemeClr val="accent2"/>
              </a:solidFill>
              <a:effectLst/>
              <a:latin typeface="+mn-lt"/>
              <a:ea typeface="+mn-ea"/>
              <a:cs typeface="+mn-cs"/>
            </a:endParaRPr>
          </a:p>
        </p:txBody>
      </p:sp>
      <p:sp>
        <p:nvSpPr>
          <p:cNvPr id="39" name="ZoneTexte 38">
            <a:extLst>
              <a:ext uri="{FF2B5EF4-FFF2-40B4-BE49-F238E27FC236}">
                <a16:creationId xmlns:a16="http://schemas.microsoft.com/office/drawing/2014/main" id="{9F51B835-712A-A04A-A8DC-907BB47EEE29}"/>
              </a:ext>
            </a:extLst>
          </p:cNvPr>
          <p:cNvSpPr txBox="1"/>
          <p:nvPr userDrawn="1"/>
        </p:nvSpPr>
        <p:spPr>
          <a:xfrm>
            <a:off x="8384373" y="2930107"/>
            <a:ext cx="1594604"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1">
                  <a:extLst>
                    <a:ext uri="{A12FA001-AC4F-418D-AE19-62706E023703}">
                      <ahyp:hlinkClr xmlns:ahyp="http://schemas.microsoft.com/office/drawing/2018/hyperlinkcolor" val="tx"/>
                    </a:ext>
                  </a:extLst>
                </a:hlinkClick>
              </a:rPr>
              <a:t>YouTube/educaloi</a:t>
            </a:r>
            <a:endParaRPr lang="fr-CA" sz="1400" b="0" i="0" u="sng" strike="noStrike" kern="1200">
              <a:solidFill>
                <a:schemeClr val="accent2"/>
              </a:solidFill>
              <a:effectLst/>
              <a:latin typeface="+mn-lt"/>
              <a:ea typeface="+mn-ea"/>
              <a:cs typeface="+mn-cs"/>
            </a:endParaRPr>
          </a:p>
        </p:txBody>
      </p:sp>
      <p:sp>
        <p:nvSpPr>
          <p:cNvPr id="44" name="ZoneTexte 43">
            <a:extLst>
              <a:ext uri="{FF2B5EF4-FFF2-40B4-BE49-F238E27FC236}">
                <a16:creationId xmlns:a16="http://schemas.microsoft.com/office/drawing/2014/main" id="{257BE564-1AE0-D94B-AAEC-B10959F86202}"/>
              </a:ext>
            </a:extLst>
          </p:cNvPr>
          <p:cNvSpPr txBox="1"/>
          <p:nvPr userDrawn="1"/>
        </p:nvSpPr>
        <p:spPr>
          <a:xfrm>
            <a:off x="8384373" y="4559432"/>
            <a:ext cx="1686680"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2">
                  <a:extLst>
                    <a:ext uri="{A12FA001-AC4F-418D-AE19-62706E023703}">
                      <ahyp:hlinkClr xmlns:ahyp="http://schemas.microsoft.com/office/drawing/2018/hyperlinkcolor" val="tx"/>
                    </a:ext>
                  </a:extLst>
                </a:hlinkClick>
              </a:rPr>
              <a:t>Facebook/educaloi</a:t>
            </a:r>
            <a:endParaRPr lang="fr-CA" sz="1400" b="0" i="0" u="sng" strike="noStrike" kern="1200">
              <a:solidFill>
                <a:schemeClr val="accent2"/>
              </a:solidFill>
              <a:effectLst/>
              <a:latin typeface="+mn-lt"/>
              <a:ea typeface="+mn-ea"/>
              <a:cs typeface="+mn-cs"/>
            </a:endParaRPr>
          </a:p>
        </p:txBody>
      </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7636735" y="2767403"/>
            <a:ext cx="633224" cy="633184"/>
            <a:chOff x="539551" y="2747719"/>
            <a:chExt cx="1689499" cy="1689393"/>
          </a:xfrm>
        </p:grpSpPr>
        <p:sp>
          <p:nvSpPr>
            <p:cNvPr id="10" name="Oval 18">
              <a:hlinkClick r:id="rId11"/>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6" name="Groupe 15">
            <a:extLst>
              <a:ext uri="{FF2B5EF4-FFF2-40B4-BE49-F238E27FC236}">
                <a16:creationId xmlns:a16="http://schemas.microsoft.com/office/drawing/2014/main" id="{0F6EC20D-4572-744A-953B-4B1A1F589939}"/>
              </a:ext>
            </a:extLst>
          </p:cNvPr>
          <p:cNvGrpSpPr/>
          <p:nvPr userDrawn="1"/>
        </p:nvGrpSpPr>
        <p:grpSpPr>
          <a:xfrm>
            <a:off x="7636735" y="1219646"/>
            <a:ext cx="633224" cy="633184"/>
            <a:chOff x="2675683" y="2747719"/>
            <a:chExt cx="1689500" cy="1689393"/>
          </a:xfrm>
        </p:grpSpPr>
        <p:sp>
          <p:nvSpPr>
            <p:cNvPr id="12" name="Oval 24">
              <a:hlinkClick r:id="rId10"/>
              <a:extLst>
                <a:ext uri="{FF2B5EF4-FFF2-40B4-BE49-F238E27FC236}">
                  <a16:creationId xmlns:a16="http://schemas.microsoft.com/office/drawing/2014/main" id="{08FFAB00-EB69-DC47-996A-068C9ED9D410}"/>
                </a:ext>
              </a:extLst>
            </p:cNvPr>
            <p:cNvSpPr>
              <a:spLocks/>
            </p:cNvSpPr>
            <p:nvPr userDrawn="1"/>
          </p:nvSpPr>
          <p:spPr bwMode="auto">
            <a:xfrm>
              <a:off x="2675683"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3" name="AutoShape 25">
              <a:extLst>
                <a:ext uri="{FF2B5EF4-FFF2-40B4-BE49-F238E27FC236}">
                  <a16:creationId xmlns:a16="http://schemas.microsoft.com/office/drawing/2014/main" id="{83670C71-089A-544B-9F10-1B54D77388C3}"/>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grpSp>
        <p:nvGrpSpPr>
          <p:cNvPr id="50" name="Groupe 49">
            <a:extLst>
              <a:ext uri="{FF2B5EF4-FFF2-40B4-BE49-F238E27FC236}">
                <a16:creationId xmlns:a16="http://schemas.microsoft.com/office/drawing/2014/main" id="{FED6897F-432C-4841-AA6B-8FA6AB93D0CE}"/>
              </a:ext>
            </a:extLst>
          </p:cNvPr>
          <p:cNvGrpSpPr/>
          <p:nvPr userDrawn="1"/>
        </p:nvGrpSpPr>
        <p:grpSpPr>
          <a:xfrm>
            <a:off x="7636735" y="4396728"/>
            <a:ext cx="633224" cy="633184"/>
            <a:chOff x="7305431" y="4396728"/>
            <a:chExt cx="633224" cy="633184"/>
          </a:xfrm>
        </p:grpSpPr>
        <p:sp>
          <p:nvSpPr>
            <p:cNvPr id="41" name="Oval 24">
              <a:hlinkClick r:id="rId12"/>
              <a:extLst>
                <a:ext uri="{FF2B5EF4-FFF2-40B4-BE49-F238E27FC236}">
                  <a16:creationId xmlns:a16="http://schemas.microsoft.com/office/drawing/2014/main" id="{ED7ACFDB-E89F-1F48-B702-3327D535CCFE}"/>
                </a:ext>
              </a:extLst>
            </p:cNvPr>
            <p:cNvSpPr>
              <a:spLocks/>
            </p:cNvSpPr>
            <p:nvPr userDrawn="1"/>
          </p:nvSpPr>
          <p:spPr bwMode="auto">
            <a:xfrm>
              <a:off x="7305431" y="4396728"/>
              <a:ext cx="633224" cy="633184"/>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49" name="AutoShape 4">
              <a:extLst>
                <a:ext uri="{FF2B5EF4-FFF2-40B4-BE49-F238E27FC236}">
                  <a16:creationId xmlns:a16="http://schemas.microsoft.com/office/drawing/2014/main" id="{D1059C79-39D9-CE4C-997D-52B8A823940F}"/>
                </a:ext>
              </a:extLst>
            </p:cNvPr>
            <p:cNvSpPr>
              <a:spLocks/>
            </p:cNvSpPr>
            <p:nvPr userDrawn="1"/>
          </p:nvSpPr>
          <p:spPr bwMode="auto">
            <a:xfrm>
              <a:off x="7534602" y="4546903"/>
              <a:ext cx="174883" cy="332835"/>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spTree>
    <p:extLst>
      <p:ext uri="{BB962C8B-B14F-4D97-AF65-F5344CB8AC3E}">
        <p14:creationId xmlns:p14="http://schemas.microsoft.com/office/powerpoint/2010/main" val="277751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ogo et médias sociaux / visuels / Gris">
    <p:bg>
      <p:bgPr>
        <a:solidFill>
          <a:schemeClr val="accent3">
            <a:alpha val="25000"/>
          </a:schemeClr>
        </a:solidFill>
        <a:effectLst/>
      </p:bgPr>
    </p:bg>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E4A9FAEC-DFEB-7D48-933D-AD3922879059}"/>
              </a:ext>
            </a:extLst>
          </p:cNvPr>
          <p:cNvGrpSpPr>
            <a:grpSpLocks noChangeAspect="1"/>
          </p:cNvGrpSpPr>
          <p:nvPr userDrawn="1"/>
        </p:nvGrpSpPr>
        <p:grpSpPr>
          <a:xfrm>
            <a:off x="2904219" y="4703597"/>
            <a:ext cx="630976" cy="630936"/>
            <a:chOff x="8915400" y="2747719"/>
            <a:chExt cx="1689500" cy="1689393"/>
          </a:xfrm>
        </p:grpSpPr>
        <p:sp>
          <p:nvSpPr>
            <p:cNvPr id="15" name="Oval 24">
              <a:hlinkClick r:id="rId2"/>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421750" y="3254015"/>
              <a:ext cx="676800" cy="676800"/>
            </a:xfrm>
            <a:prstGeom prst="rect">
              <a:avLst/>
            </a:prstGeom>
          </p:spPr>
        </p:pic>
      </p:grpSp>
      <p:pic>
        <p:nvPicPr>
          <p:cNvPr id="20" name="Image 19">
            <a:hlinkClick r:id="rId2"/>
            <a:extLst>
              <a:ext uri="{FF2B5EF4-FFF2-40B4-BE49-F238E27FC236}">
                <a16:creationId xmlns:a16="http://schemas.microsoft.com/office/drawing/2014/main" id="{B77E822F-10CB-F044-8B47-4F2ABE2F8285}"/>
              </a:ext>
            </a:extLst>
          </p:cNvPr>
          <p:cNvPicPr>
            <a:picLocks noChangeAspect="1"/>
          </p:cNvPicPr>
          <p:nvPr userDrawn="1"/>
        </p:nvPicPr>
        <p:blipFill>
          <a:blip r:embed="rId4"/>
          <a:stretch>
            <a:fillRect/>
          </a:stretch>
        </p:blipFill>
        <p:spPr>
          <a:xfrm>
            <a:off x="9580632" y="5937409"/>
            <a:ext cx="1990399" cy="374904"/>
          </a:xfrm>
          <a:prstGeom prst="rect">
            <a:avLst/>
          </a:prstGeom>
        </p:spPr>
      </p:pic>
      <p:pic>
        <p:nvPicPr>
          <p:cNvPr id="6" name="Image 5">
            <a:extLst>
              <a:ext uri="{FF2B5EF4-FFF2-40B4-BE49-F238E27FC236}">
                <a16:creationId xmlns:a16="http://schemas.microsoft.com/office/drawing/2014/main" id="{F120806A-F03F-CB41-B2A3-41144938796B}"/>
              </a:ext>
            </a:extLst>
          </p:cNvPr>
          <p:cNvPicPr>
            <a:picLocks noChangeAspect="1"/>
          </p:cNvPicPr>
          <p:nvPr userDrawn="1"/>
        </p:nvPicPr>
        <p:blipFill rotWithShape="1">
          <a:blip r:embed="rId5"/>
          <a:srcRect l="642" r="857"/>
          <a:stretch/>
        </p:blipFill>
        <p:spPr>
          <a:xfrm>
            <a:off x="6417032" y="896158"/>
            <a:ext cx="1506886" cy="1280160"/>
          </a:xfrm>
          <a:prstGeom prst="rect">
            <a:avLst/>
          </a:prstGeom>
          <a:ln w="38100">
            <a:solidFill>
              <a:schemeClr val="accent2"/>
            </a:solidFill>
            <a:miter lim="800000"/>
          </a:ln>
        </p:spPr>
      </p:pic>
      <p:pic>
        <p:nvPicPr>
          <p:cNvPr id="22" name="Image 21">
            <a:extLst>
              <a:ext uri="{FF2B5EF4-FFF2-40B4-BE49-F238E27FC236}">
                <a16:creationId xmlns:a16="http://schemas.microsoft.com/office/drawing/2014/main" id="{931FF124-5BA3-A34F-A3A4-36DFF648DE67}"/>
              </a:ext>
            </a:extLst>
          </p:cNvPr>
          <p:cNvPicPr>
            <a:picLocks noChangeAspect="1"/>
          </p:cNvPicPr>
          <p:nvPr userDrawn="1"/>
        </p:nvPicPr>
        <p:blipFill>
          <a:blip r:embed="rId6"/>
          <a:stretch>
            <a:fillRect/>
          </a:stretch>
        </p:blipFill>
        <p:spPr>
          <a:xfrm>
            <a:off x="6417032" y="2504224"/>
            <a:ext cx="1508760" cy="1159542"/>
          </a:xfrm>
          <a:prstGeom prst="rect">
            <a:avLst/>
          </a:prstGeom>
          <a:ln w="38100">
            <a:solidFill>
              <a:schemeClr val="accent2"/>
            </a:solidFill>
            <a:miter lim="800000"/>
          </a:ln>
        </p:spPr>
      </p:pic>
      <p:pic>
        <p:nvPicPr>
          <p:cNvPr id="24" name="Image 23">
            <a:extLst>
              <a:ext uri="{FF2B5EF4-FFF2-40B4-BE49-F238E27FC236}">
                <a16:creationId xmlns:a16="http://schemas.microsoft.com/office/drawing/2014/main" id="{75F1DF49-12DA-F14D-9586-37C4AABA3B46}"/>
              </a:ext>
            </a:extLst>
          </p:cNvPr>
          <p:cNvPicPr>
            <a:picLocks noChangeAspect="1"/>
          </p:cNvPicPr>
          <p:nvPr userDrawn="1"/>
        </p:nvPicPr>
        <p:blipFill>
          <a:blip r:embed="rId7"/>
          <a:stretch>
            <a:fillRect/>
          </a:stretch>
        </p:blipFill>
        <p:spPr>
          <a:xfrm>
            <a:off x="6417032" y="3991671"/>
            <a:ext cx="1508760" cy="1443298"/>
          </a:xfrm>
          <a:prstGeom prst="rect">
            <a:avLst/>
          </a:prstGeom>
          <a:ln w="38100">
            <a:solidFill>
              <a:schemeClr val="accent2"/>
            </a:solidFill>
            <a:miter lim="800000"/>
          </a:ln>
        </p:spPr>
      </p:pic>
      <p:grpSp>
        <p:nvGrpSpPr>
          <p:cNvPr id="29" name="Groupe 28">
            <a:extLst>
              <a:ext uri="{FF2B5EF4-FFF2-40B4-BE49-F238E27FC236}">
                <a16:creationId xmlns:a16="http://schemas.microsoft.com/office/drawing/2014/main" id="{C2795DB5-B5E1-E948-89BA-A23D24BDC0D2}"/>
              </a:ext>
            </a:extLst>
          </p:cNvPr>
          <p:cNvGrpSpPr/>
          <p:nvPr userDrawn="1"/>
        </p:nvGrpSpPr>
        <p:grpSpPr>
          <a:xfrm>
            <a:off x="633876" y="1539205"/>
            <a:ext cx="5171662" cy="3102997"/>
            <a:chOff x="381000" y="10072"/>
            <a:chExt cx="8203095" cy="4921857"/>
          </a:xfrm>
        </p:grpSpPr>
        <p:pic>
          <p:nvPicPr>
            <p:cNvPr id="26" name="Image 25">
              <a:extLst>
                <a:ext uri="{FF2B5EF4-FFF2-40B4-BE49-F238E27FC236}">
                  <a16:creationId xmlns:a16="http://schemas.microsoft.com/office/drawing/2014/main" id="{B67C8D97-503E-3046-9B3B-AB778AF3BC31}"/>
                </a:ext>
              </a:extLst>
            </p:cNvPr>
            <p:cNvPicPr>
              <a:picLocks noChangeAspect="1"/>
            </p:cNvPicPr>
            <p:nvPr userDrawn="1"/>
          </p:nvPicPr>
          <p:blipFill rotWithShape="1">
            <a:blip r:embed="rId8"/>
            <a:srcRect r="5751" b="4251"/>
            <a:stretch/>
          </p:blipFill>
          <p:spPr>
            <a:xfrm>
              <a:off x="1500020" y="437322"/>
              <a:ext cx="5966255" cy="3760967"/>
            </a:xfrm>
            <a:prstGeom prst="rect">
              <a:avLst/>
            </a:prstGeom>
          </p:spPr>
        </p:pic>
        <p:pic>
          <p:nvPicPr>
            <p:cNvPr id="28" name="Image 27">
              <a:extLst>
                <a:ext uri="{FF2B5EF4-FFF2-40B4-BE49-F238E27FC236}">
                  <a16:creationId xmlns:a16="http://schemas.microsoft.com/office/drawing/2014/main" id="{075B647C-F0AF-3D45-94E2-C4370D0A0255}"/>
                </a:ext>
              </a:extLst>
            </p:cNvPr>
            <p:cNvPicPr>
              <a:picLocks noChangeAspect="1"/>
            </p:cNvPicPr>
            <p:nvPr userDrawn="1"/>
          </p:nvPicPr>
          <p:blipFill>
            <a:blip r:embed="rId9"/>
            <a:stretch>
              <a:fillRect/>
            </a:stretch>
          </p:blipFill>
          <p:spPr>
            <a:xfrm>
              <a:off x="381000" y="10072"/>
              <a:ext cx="8203095" cy="4921857"/>
            </a:xfrm>
            <a:prstGeom prst="rect">
              <a:avLst/>
            </a:prstGeom>
          </p:spPr>
        </p:pic>
      </p:grpSp>
      <p:sp>
        <p:nvSpPr>
          <p:cNvPr id="30" name="ZoneTexte 29">
            <a:extLst>
              <a:ext uri="{FF2B5EF4-FFF2-40B4-BE49-F238E27FC236}">
                <a16:creationId xmlns:a16="http://schemas.microsoft.com/office/drawing/2014/main" id="{162F5037-CBD6-1E45-B104-738EA7ED937E}"/>
              </a:ext>
            </a:extLst>
          </p:cNvPr>
          <p:cNvSpPr txBox="1"/>
          <p:nvPr userDrawn="1"/>
        </p:nvSpPr>
        <p:spPr>
          <a:xfrm>
            <a:off x="2793948" y="5419396"/>
            <a:ext cx="851515" cy="30777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2">
                  <a:extLst>
                    <a:ext uri="{A12FA001-AC4F-418D-AE19-62706E023703}">
                      <ahyp:hlinkClr xmlns:ahyp="http://schemas.microsoft.com/office/drawing/2018/hyperlinkcolor" val="tx"/>
                    </a:ext>
                  </a:extLst>
                </a:hlinkClick>
              </a:rPr>
              <a:t>educaloi</a:t>
            </a:r>
            <a:endParaRPr lang="fr-CA" sz="1400" b="0" i="0" u="none" strike="noStrike" kern="1200">
              <a:solidFill>
                <a:schemeClr val="accent2"/>
              </a:solidFill>
              <a:effectLst/>
              <a:latin typeface="+mn-lt"/>
              <a:ea typeface="+mn-ea"/>
              <a:cs typeface="+mn-cs"/>
            </a:endParaRPr>
          </a:p>
        </p:txBody>
      </p:sp>
      <p:sp>
        <p:nvSpPr>
          <p:cNvPr id="34" name="ZoneTexte 33">
            <a:extLst>
              <a:ext uri="{FF2B5EF4-FFF2-40B4-BE49-F238E27FC236}">
                <a16:creationId xmlns:a16="http://schemas.microsoft.com/office/drawing/2014/main" id="{FAA35250-FC5E-724F-B677-AF693DA379CC}"/>
              </a:ext>
            </a:extLst>
          </p:cNvPr>
          <p:cNvSpPr txBox="1"/>
          <p:nvPr userDrawn="1"/>
        </p:nvSpPr>
        <p:spPr>
          <a:xfrm>
            <a:off x="8384373" y="1382350"/>
            <a:ext cx="1696298"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Instagram/</a:t>
            </a:r>
            <a:r>
              <a:rPr lang="fr-CA" sz="1400" b="0" i="0" u="sng" strike="noStrike" kern="1200" err="1">
                <a:solidFill>
                  <a:schemeClr val="accent2"/>
                </a:solidFill>
                <a:effectLst/>
                <a:latin typeface="+mn-lt"/>
                <a:ea typeface="+mn-ea"/>
                <a:cs typeface="+mn-cs"/>
                <a:hlinkClick r:id="rId10">
                  <a:extLst>
                    <a:ext uri="{A12FA001-AC4F-418D-AE19-62706E023703}">
                      <ahyp:hlinkClr xmlns:ahyp="http://schemas.microsoft.com/office/drawing/2018/hyperlinkcolor" val="tx"/>
                    </a:ext>
                  </a:extLst>
                </a:hlinkClick>
              </a:rPr>
              <a:t>educaloi</a:t>
            </a:r>
            <a:endParaRPr lang="fr-CA" sz="1400" b="0" i="0" u="sng" strike="noStrike" kern="1200">
              <a:solidFill>
                <a:schemeClr val="accent2"/>
              </a:solidFill>
              <a:effectLst/>
              <a:latin typeface="+mn-lt"/>
              <a:ea typeface="+mn-ea"/>
              <a:cs typeface="+mn-cs"/>
            </a:endParaRPr>
          </a:p>
        </p:txBody>
      </p:sp>
      <p:sp>
        <p:nvSpPr>
          <p:cNvPr id="39" name="ZoneTexte 38">
            <a:extLst>
              <a:ext uri="{FF2B5EF4-FFF2-40B4-BE49-F238E27FC236}">
                <a16:creationId xmlns:a16="http://schemas.microsoft.com/office/drawing/2014/main" id="{9F51B835-712A-A04A-A8DC-907BB47EEE29}"/>
              </a:ext>
            </a:extLst>
          </p:cNvPr>
          <p:cNvSpPr txBox="1"/>
          <p:nvPr userDrawn="1"/>
        </p:nvSpPr>
        <p:spPr>
          <a:xfrm>
            <a:off x="8384373" y="2930107"/>
            <a:ext cx="1594604"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1">
                  <a:extLst>
                    <a:ext uri="{A12FA001-AC4F-418D-AE19-62706E023703}">
                      <ahyp:hlinkClr xmlns:ahyp="http://schemas.microsoft.com/office/drawing/2018/hyperlinkcolor" val="tx"/>
                    </a:ext>
                  </a:extLst>
                </a:hlinkClick>
              </a:rPr>
              <a:t>YouTube/educaloi</a:t>
            </a:r>
            <a:endParaRPr lang="fr-CA" sz="1400" b="0" i="0" u="sng" strike="noStrike" kern="1200">
              <a:solidFill>
                <a:schemeClr val="accent2"/>
              </a:solidFill>
              <a:effectLst/>
              <a:latin typeface="+mn-lt"/>
              <a:ea typeface="+mn-ea"/>
              <a:cs typeface="+mn-cs"/>
            </a:endParaRPr>
          </a:p>
        </p:txBody>
      </p:sp>
      <p:sp>
        <p:nvSpPr>
          <p:cNvPr id="44" name="ZoneTexte 43">
            <a:extLst>
              <a:ext uri="{FF2B5EF4-FFF2-40B4-BE49-F238E27FC236}">
                <a16:creationId xmlns:a16="http://schemas.microsoft.com/office/drawing/2014/main" id="{257BE564-1AE0-D94B-AAEC-B10959F86202}"/>
              </a:ext>
            </a:extLst>
          </p:cNvPr>
          <p:cNvSpPr txBox="1"/>
          <p:nvPr userDrawn="1"/>
        </p:nvSpPr>
        <p:spPr>
          <a:xfrm>
            <a:off x="8384373" y="4559432"/>
            <a:ext cx="1686680"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12">
                  <a:extLst>
                    <a:ext uri="{A12FA001-AC4F-418D-AE19-62706E023703}">
                      <ahyp:hlinkClr xmlns:ahyp="http://schemas.microsoft.com/office/drawing/2018/hyperlinkcolor" val="tx"/>
                    </a:ext>
                  </a:extLst>
                </a:hlinkClick>
              </a:rPr>
              <a:t>Facebook/educaloi</a:t>
            </a:r>
            <a:endParaRPr lang="fr-CA" sz="1400" b="0" i="0" u="sng" strike="noStrike" kern="1200">
              <a:solidFill>
                <a:schemeClr val="accent2"/>
              </a:solidFill>
              <a:effectLst/>
              <a:latin typeface="+mn-lt"/>
              <a:ea typeface="+mn-ea"/>
              <a:cs typeface="+mn-cs"/>
            </a:endParaRPr>
          </a:p>
        </p:txBody>
      </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7636735" y="2767403"/>
            <a:ext cx="633224" cy="633184"/>
            <a:chOff x="539551" y="2747719"/>
            <a:chExt cx="1689499" cy="1689393"/>
          </a:xfrm>
        </p:grpSpPr>
        <p:sp>
          <p:nvSpPr>
            <p:cNvPr id="10" name="Oval 18">
              <a:hlinkClick r:id="rId11"/>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6" name="Groupe 15">
            <a:extLst>
              <a:ext uri="{FF2B5EF4-FFF2-40B4-BE49-F238E27FC236}">
                <a16:creationId xmlns:a16="http://schemas.microsoft.com/office/drawing/2014/main" id="{0F6EC20D-4572-744A-953B-4B1A1F589939}"/>
              </a:ext>
            </a:extLst>
          </p:cNvPr>
          <p:cNvGrpSpPr/>
          <p:nvPr userDrawn="1"/>
        </p:nvGrpSpPr>
        <p:grpSpPr>
          <a:xfrm>
            <a:off x="7636735" y="1219646"/>
            <a:ext cx="633224" cy="633184"/>
            <a:chOff x="2675683" y="2747719"/>
            <a:chExt cx="1689500" cy="1689393"/>
          </a:xfrm>
        </p:grpSpPr>
        <p:sp>
          <p:nvSpPr>
            <p:cNvPr id="12" name="Oval 24">
              <a:hlinkClick r:id="rId10"/>
              <a:extLst>
                <a:ext uri="{FF2B5EF4-FFF2-40B4-BE49-F238E27FC236}">
                  <a16:creationId xmlns:a16="http://schemas.microsoft.com/office/drawing/2014/main" id="{08FFAB00-EB69-DC47-996A-068C9ED9D410}"/>
                </a:ext>
              </a:extLst>
            </p:cNvPr>
            <p:cNvSpPr>
              <a:spLocks/>
            </p:cNvSpPr>
            <p:nvPr userDrawn="1"/>
          </p:nvSpPr>
          <p:spPr bwMode="auto">
            <a:xfrm>
              <a:off x="2675683"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3" name="AutoShape 25">
              <a:extLst>
                <a:ext uri="{FF2B5EF4-FFF2-40B4-BE49-F238E27FC236}">
                  <a16:creationId xmlns:a16="http://schemas.microsoft.com/office/drawing/2014/main" id="{83670C71-089A-544B-9F10-1B54D77388C3}"/>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grpSp>
        <p:nvGrpSpPr>
          <p:cNvPr id="50" name="Groupe 49">
            <a:extLst>
              <a:ext uri="{FF2B5EF4-FFF2-40B4-BE49-F238E27FC236}">
                <a16:creationId xmlns:a16="http://schemas.microsoft.com/office/drawing/2014/main" id="{FED6897F-432C-4841-AA6B-8FA6AB93D0CE}"/>
              </a:ext>
            </a:extLst>
          </p:cNvPr>
          <p:cNvGrpSpPr/>
          <p:nvPr userDrawn="1"/>
        </p:nvGrpSpPr>
        <p:grpSpPr>
          <a:xfrm>
            <a:off x="7636735" y="4396728"/>
            <a:ext cx="633224" cy="633184"/>
            <a:chOff x="7305431" y="4396728"/>
            <a:chExt cx="633224" cy="633184"/>
          </a:xfrm>
        </p:grpSpPr>
        <p:sp>
          <p:nvSpPr>
            <p:cNvPr id="41" name="Oval 24">
              <a:hlinkClick r:id="rId12"/>
              <a:extLst>
                <a:ext uri="{FF2B5EF4-FFF2-40B4-BE49-F238E27FC236}">
                  <a16:creationId xmlns:a16="http://schemas.microsoft.com/office/drawing/2014/main" id="{ED7ACFDB-E89F-1F48-B702-3327D535CCFE}"/>
                </a:ext>
              </a:extLst>
            </p:cNvPr>
            <p:cNvSpPr>
              <a:spLocks/>
            </p:cNvSpPr>
            <p:nvPr userDrawn="1"/>
          </p:nvSpPr>
          <p:spPr bwMode="auto">
            <a:xfrm>
              <a:off x="7305431" y="4396728"/>
              <a:ext cx="633224" cy="633184"/>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49" name="AutoShape 4">
              <a:extLst>
                <a:ext uri="{FF2B5EF4-FFF2-40B4-BE49-F238E27FC236}">
                  <a16:creationId xmlns:a16="http://schemas.microsoft.com/office/drawing/2014/main" id="{D1059C79-39D9-CE4C-997D-52B8A823940F}"/>
                </a:ext>
              </a:extLst>
            </p:cNvPr>
            <p:cNvSpPr>
              <a:spLocks/>
            </p:cNvSpPr>
            <p:nvPr userDrawn="1"/>
          </p:nvSpPr>
          <p:spPr bwMode="auto">
            <a:xfrm>
              <a:off x="7534602" y="4546903"/>
              <a:ext cx="174883" cy="332835"/>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spTree>
    <p:extLst>
      <p:ext uri="{BB962C8B-B14F-4D97-AF65-F5344CB8AC3E}">
        <p14:creationId xmlns:p14="http://schemas.microsoft.com/office/powerpoint/2010/main" val="3148530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p:txBody>
          <a:bodyPr/>
          <a:lstStyle>
            <a:lvl1pPr>
              <a:defRPr>
                <a:solidFill>
                  <a:schemeClr val="accent1"/>
                </a:solidFill>
              </a:defRPr>
            </a:lvl1pPr>
          </a:lstStyle>
          <a:p>
            <a:r>
              <a:rPr lang="fr-CA"/>
              <a:t>Cliquez pour insérer le titre</a:t>
            </a: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6213764" y="1818409"/>
            <a:ext cx="5978236" cy="5039591"/>
          </a:xfrm>
        </p:spPr>
        <p:txBody>
          <a:bodyPr/>
          <a:lstStyle>
            <a:lvl1pPr>
              <a:defRPr sz="1600"/>
            </a:lvl1pPr>
          </a:lstStyle>
          <a:p>
            <a:r>
              <a:rPr lang="fr-CA"/>
              <a:t>Cliquez sur l’icône au centre de la boîte pour insérer une image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886968" y="2103120"/>
            <a:ext cx="548640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4212464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ction / visuel gauch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a:xfrm>
            <a:off x="4480560" y="822960"/>
            <a:ext cx="6820479" cy="914400"/>
          </a:xfrm>
        </p:spPr>
        <p:txBody>
          <a:bodyPr/>
          <a:lstStyle>
            <a:lvl1pPr>
              <a:defRPr>
                <a:solidFill>
                  <a:schemeClr val="accent1"/>
                </a:solidFill>
              </a:defRPr>
            </a:lvl1pPr>
          </a:lstStyle>
          <a:p>
            <a:r>
              <a:rPr lang="fr-CA"/>
              <a:t>Cliquez pour insérer le titre</a:t>
            </a: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0" y="822960"/>
            <a:ext cx="4023360" cy="6035040"/>
          </a:xfrm>
        </p:spPr>
        <p:txBody>
          <a:bodyPr/>
          <a:lstStyle>
            <a:lvl1pPr>
              <a:defRPr sz="1600"/>
            </a:lvl1pPr>
          </a:lstStyle>
          <a:p>
            <a:r>
              <a:rPr lang="fr-CA"/>
              <a:t>Cliquez sur l’icône au centre de la boîte pour insérer une image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4480560" y="2103120"/>
            <a:ext cx="6824028"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509351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iz / scénario">
    <p:spTree>
      <p:nvGrpSpPr>
        <p:cNvPr id="1" name=""/>
        <p:cNvGrpSpPr/>
        <p:nvPr/>
      </p:nvGrpSpPr>
      <p:grpSpPr>
        <a:xfrm>
          <a:off x="0" y="0"/>
          <a:ext cx="0" cy="0"/>
          <a:chOff x="0" y="0"/>
          <a:chExt cx="0" cy="0"/>
        </a:xfrm>
      </p:grpSpPr>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7221682" y="548640"/>
            <a:ext cx="4023360" cy="630936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1584362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ésentation conférencier">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0"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008276" y="1770812"/>
            <a:ext cx="5303520" cy="1596855"/>
          </a:xfrm>
        </p:spPr>
        <p:txBody>
          <a:bodyPr anchor="b"/>
          <a:lstStyle>
            <a:lvl1pPr algn="r">
              <a:defRPr sz="3600">
                <a:solidFill>
                  <a:schemeClr val="accent1"/>
                </a:solidFill>
              </a:defRPr>
            </a:lvl1pPr>
          </a:lstStyle>
          <a:p>
            <a:pPr lvl="0"/>
            <a:r>
              <a:rPr lang="fr-CA"/>
              <a:t>Cliquez pour insérer le nom</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7014116" y="4311843"/>
            <a:ext cx="4297680" cy="415925"/>
          </a:xfrm>
        </p:spPr>
        <p:txBody>
          <a:bodyPr anchor="b"/>
          <a:lstStyle>
            <a:lvl1pPr algn="r">
              <a:lnSpc>
                <a:spcPct val="100000"/>
              </a:lnSpc>
              <a:defRPr sz="2000" b="0">
                <a:solidFill>
                  <a:schemeClr val="accent2"/>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la date</a:t>
            </a:r>
          </a:p>
        </p:txBody>
      </p:sp>
      <p:pic>
        <p:nvPicPr>
          <p:cNvPr id="6" name="Image 5">
            <a:extLst>
              <a:ext uri="{FF2B5EF4-FFF2-40B4-BE49-F238E27FC236}">
                <a16:creationId xmlns:a16="http://schemas.microsoft.com/office/drawing/2014/main" id="{03ACBE21-375A-AA4B-871B-2C2AB5F7F572}"/>
              </a:ext>
            </a:extLst>
          </p:cNvPr>
          <p:cNvPicPr>
            <a:picLocks noChangeAspect="1"/>
          </p:cNvPicPr>
          <p:nvPr userDrawn="1"/>
        </p:nvPicPr>
        <p:blipFill>
          <a:blip r:embed="rId2"/>
          <a:stretch>
            <a:fillRect/>
          </a:stretch>
        </p:blipFill>
        <p:spPr>
          <a:xfrm>
            <a:off x="956441" y="2215775"/>
            <a:ext cx="3977640" cy="2479887"/>
          </a:xfrm>
          <a:prstGeom prst="rect">
            <a:avLst/>
          </a:prstGeom>
        </p:spPr>
      </p:pic>
    </p:spTree>
    <p:extLst>
      <p:ext uri="{BB962C8B-B14F-4D97-AF65-F5344CB8AC3E}">
        <p14:creationId xmlns:p14="http://schemas.microsoft.com/office/powerpoint/2010/main" val="1130009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051" userDrawn="1">
          <p15:clr>
            <a:srgbClr val="FBAE40"/>
          </p15:clr>
        </p15:guide>
        <p15:guide id="2" orient="horz" pos="294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ise en situation - gauche / gris">
    <p:bg>
      <p:bgPr>
        <a:solidFill>
          <a:schemeClr val="accent3">
            <a:alpha val="25000"/>
          </a:schemeClr>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F7DA3DC5-BDBC-404C-8367-C00EB3D4C26D}"/>
              </a:ext>
            </a:extLst>
          </p:cNvPr>
          <p:cNvSpPr/>
          <p:nvPr userDrawn="1"/>
        </p:nvSpPr>
        <p:spPr>
          <a:xfrm flipH="1">
            <a:off x="5381736"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7550293" y="857250"/>
            <a:ext cx="4023360" cy="600075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886968" y="2103120"/>
            <a:ext cx="54864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883086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ise en situation - droite / gris">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0"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468609" y="857250"/>
            <a:ext cx="4023360" cy="600075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469063" y="822960"/>
            <a:ext cx="521208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469063" y="2103120"/>
            <a:ext cx="521208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6469063" y="353290"/>
            <a:ext cx="521208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44202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sv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B32963F-7C1B-414E-90D2-739FFFB891CE}"/>
              </a:ext>
            </a:extLst>
          </p:cNvPr>
          <p:cNvSpPr>
            <a:spLocks noGrp="1"/>
          </p:cNvSpPr>
          <p:nvPr>
            <p:ph type="title"/>
          </p:nvPr>
        </p:nvSpPr>
        <p:spPr>
          <a:xfrm>
            <a:off x="886968" y="822960"/>
            <a:ext cx="10421938" cy="914400"/>
          </a:xfrm>
          <a:prstGeom prst="rect">
            <a:avLst/>
          </a:prstGeom>
        </p:spPr>
        <p:txBody>
          <a:bodyPr vert="horz" lIns="0" tIns="0" rIns="0" bIns="0" rtlCol="0" anchor="t">
            <a:noAutofit/>
          </a:bodyPr>
          <a:lstStyle/>
          <a:p>
            <a:r>
              <a:rPr lang="fr-CA"/>
              <a:t>Cliquez pour insérer le titre</a:t>
            </a:r>
          </a:p>
        </p:txBody>
      </p:sp>
      <p:sp>
        <p:nvSpPr>
          <p:cNvPr id="3" name="Espace réservé du texte 2">
            <a:extLst>
              <a:ext uri="{FF2B5EF4-FFF2-40B4-BE49-F238E27FC236}">
                <a16:creationId xmlns:a16="http://schemas.microsoft.com/office/drawing/2014/main" id="{AFFA6008-83F8-6C42-9235-0F4DAD63DCA3}"/>
              </a:ext>
            </a:extLst>
          </p:cNvPr>
          <p:cNvSpPr>
            <a:spLocks noGrp="1"/>
          </p:cNvSpPr>
          <p:nvPr>
            <p:ph type="body" idx="1"/>
          </p:nvPr>
        </p:nvSpPr>
        <p:spPr>
          <a:xfrm>
            <a:off x="886968" y="2103120"/>
            <a:ext cx="10421938" cy="4114800"/>
          </a:xfrm>
          <a:prstGeom prst="rect">
            <a:avLst/>
          </a:prstGeom>
        </p:spPr>
        <p:txBody>
          <a:bodyPr vert="horz" lIns="0" tIns="0" rIns="0" bIns="0" rtlCol="0">
            <a:noAutofit/>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025158510"/>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61" r:id="rId3"/>
    <p:sldLayoutId id="2147483650" r:id="rId4"/>
    <p:sldLayoutId id="2147483686" r:id="rId5"/>
    <p:sldLayoutId id="2147483653" r:id="rId6"/>
    <p:sldLayoutId id="2147483673" r:id="rId7"/>
    <p:sldLayoutId id="2147483663" r:id="rId8"/>
    <p:sldLayoutId id="2147483664" r:id="rId9"/>
    <p:sldLayoutId id="2147483682" r:id="rId10"/>
    <p:sldLayoutId id="2147483651" r:id="rId11"/>
    <p:sldLayoutId id="2147483654" r:id="rId12"/>
    <p:sldLayoutId id="2147483655" r:id="rId13"/>
    <p:sldLayoutId id="2147483656" r:id="rId14"/>
    <p:sldLayoutId id="2147483683" r:id="rId15"/>
    <p:sldLayoutId id="2147483669" r:id="rId16"/>
    <p:sldLayoutId id="2147483670" r:id="rId17"/>
    <p:sldLayoutId id="2147483671" r:id="rId18"/>
    <p:sldLayoutId id="2147483672" r:id="rId19"/>
    <p:sldLayoutId id="2147483684" r:id="rId20"/>
    <p:sldLayoutId id="2147483660" r:id="rId21"/>
    <p:sldLayoutId id="2147483657" r:id="rId22"/>
    <p:sldLayoutId id="2147483658" r:id="rId23"/>
    <p:sldLayoutId id="2147483659" r:id="rId24"/>
    <p:sldLayoutId id="2147483674" r:id="rId25"/>
    <p:sldLayoutId id="2147483681" r:id="rId26"/>
    <p:sldLayoutId id="2147483666" r:id="rId27"/>
    <p:sldLayoutId id="2147483665" r:id="rId28"/>
    <p:sldLayoutId id="2147483667" r:id="rId29"/>
    <p:sldLayoutId id="2147483676" r:id="rId30"/>
    <p:sldLayoutId id="2147483680" r:id="rId31"/>
    <p:sldLayoutId id="2147483685" r:id="rId32"/>
    <p:sldLayoutId id="2147483679" r:id="rId3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tabLst/>
        <a:defRPr sz="2800" kern="1200">
          <a:solidFill>
            <a:schemeClr val="tx1"/>
          </a:solidFill>
          <a:latin typeface="+mn-lt"/>
          <a:ea typeface="+mn-ea"/>
          <a:cs typeface="+mn-cs"/>
        </a:defRPr>
      </a:lvl1pPr>
      <a:lvl2pPr marL="320040" indent="-320040" algn="l" defTabSz="914400" rtl="0" eaLnBrk="1" latinLnBrk="0" hangingPunct="1">
        <a:lnSpc>
          <a:spcPct val="90000"/>
        </a:lnSpc>
        <a:spcBef>
          <a:spcPts val="1000"/>
        </a:spcBef>
        <a:buSzPct val="75000"/>
        <a:buFontTx/>
        <a:buBlip>
          <a:blip>
            <a:extLst>
              <a:ext uri="{96DAC541-7B7A-43D3-8B79-37D633B846F1}">
                <asvg:svgBlip xmlns:asvg="http://schemas.microsoft.com/office/drawing/2016/SVG/main" r:embed="rId35"/>
              </a:ext>
            </a:extLst>
          </a:blip>
        </a:buBlip>
        <a:tabLst/>
        <a:defRPr sz="2800" kern="1200">
          <a:solidFill>
            <a:schemeClr val="tx1"/>
          </a:solidFill>
          <a:latin typeface="+mn-lt"/>
          <a:ea typeface="+mn-ea"/>
          <a:cs typeface="+mn-cs"/>
        </a:defRPr>
      </a:lvl2pPr>
      <a:lvl3pPr marL="685800" indent="-32004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3pPr>
      <a:lvl4pPr marL="1028700" indent="-34290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4pPr>
      <a:lvl5pPr marL="514350" indent="-514350" algn="l" defTabSz="914400" rtl="0" eaLnBrk="1" latinLnBrk="0" hangingPunct="1">
        <a:lnSpc>
          <a:spcPct val="90000"/>
        </a:lnSpc>
        <a:spcBef>
          <a:spcPts val="1000"/>
        </a:spcBef>
        <a:buClr>
          <a:schemeClr val="accent1"/>
        </a:buClr>
        <a:buFont typeface="+mj-lt"/>
        <a:buAutoNum type="arabicPeriod"/>
        <a:tabLst/>
        <a:defRPr sz="2800" kern="1200">
          <a:solidFill>
            <a:schemeClr val="tx1"/>
          </a:solidFill>
          <a:latin typeface="+mn-lt"/>
          <a:ea typeface="+mn-ea"/>
          <a:cs typeface="+mn-cs"/>
        </a:defRPr>
      </a:lvl5pPr>
      <a:lvl6pPr marL="514350" indent="-514350" algn="l" defTabSz="914400" rtl="0" eaLnBrk="1" latinLnBrk="0" hangingPunct="1">
        <a:lnSpc>
          <a:spcPct val="90000"/>
        </a:lnSpc>
        <a:spcBef>
          <a:spcPts val="1000"/>
        </a:spcBef>
        <a:buClr>
          <a:schemeClr val="accent1"/>
        </a:buClr>
        <a:buFont typeface="+mj-lt"/>
        <a:buAutoNum type="alphaUcPeriod"/>
        <a:tabLst/>
        <a:defRPr sz="2800" kern="1200">
          <a:solidFill>
            <a:schemeClr val="tx1"/>
          </a:solidFill>
          <a:latin typeface="+mn-lt"/>
          <a:ea typeface="+mn-ea"/>
          <a:cs typeface="+mn-cs"/>
        </a:defRPr>
      </a:lvl6pPr>
      <a:lvl7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tx1"/>
          </a:solidFill>
          <a:latin typeface="+mn-lt"/>
          <a:ea typeface="+mn-ea"/>
          <a:cs typeface="+mn-cs"/>
        </a:defRPr>
      </a:lvl7pPr>
      <a:lvl8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accent1"/>
          </a:solidFill>
          <a:latin typeface="+mn-lt"/>
          <a:ea typeface="+mn-ea"/>
          <a:cs typeface="+mn-cs"/>
        </a:defRPr>
      </a:lvl8pPr>
      <a:lvl9pPr marL="0" indent="0" algn="l" defTabSz="914400" rtl="0" eaLnBrk="1" latinLnBrk="0" hangingPunct="1">
        <a:lnSpc>
          <a:spcPct val="90000"/>
        </a:lnSpc>
        <a:spcBef>
          <a:spcPts val="1000"/>
        </a:spcBef>
        <a:buFont typeface="Arial" panose="020B0604020202020204" pitchFamily="34" charset="0"/>
        <a:buNone/>
        <a:tabLst/>
        <a:defRPr sz="3600" b="1" kern="1200">
          <a:solidFill>
            <a:schemeClr val="accent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9" userDrawn="1">
          <p15:clr>
            <a:srgbClr val="F26B43"/>
          </p15:clr>
        </p15:guide>
        <p15:guide id="2" pos="556" userDrawn="1">
          <p15:clr>
            <a:srgbClr val="F26B43"/>
          </p15:clr>
        </p15:guide>
        <p15:guide id="3" pos="712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2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image" Target="../media/image29.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29.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30.png"/><Relationship Id="rId5" Type="http://schemas.openxmlformats.org/officeDocument/2006/relationships/notesSlide" Target="../notesSlides/notesSlide12.xml"/><Relationship Id="rId4"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28.xml"/><Relationship Id="rId7" Type="http://schemas.microsoft.com/office/2018/10/relationships/comments" Target="../comments/modernComment_168_5B104282.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notesSlide" Target="../notesSlides/notesSlide13.xml"/><Relationship Id="rId5" Type="http://schemas.openxmlformats.org/officeDocument/2006/relationships/slideLayout" Target="../slideLayouts/slideLayout8.xml"/><Relationship Id="rId4" Type="http://schemas.openxmlformats.org/officeDocument/2006/relationships/tags" Target="../tags/tag29.xml"/></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tags" Target="../tags/tag32.xml"/><Relationship Id="rId7" Type="http://schemas.openxmlformats.org/officeDocument/2006/relationships/notesSlide" Target="../notesSlides/notesSlide14.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slideLayout" Target="../slideLayouts/slideLayout3.xml"/><Relationship Id="rId11" Type="http://schemas.openxmlformats.org/officeDocument/2006/relationships/image" Target="../media/image32.png"/><Relationship Id="rId5" Type="http://schemas.openxmlformats.org/officeDocument/2006/relationships/tags" Target="../tags/tag34.xml"/><Relationship Id="rId10" Type="http://schemas.openxmlformats.org/officeDocument/2006/relationships/image" Target="../media/image30.png"/><Relationship Id="rId4" Type="http://schemas.openxmlformats.org/officeDocument/2006/relationships/tags" Target="../tags/tag33.xml"/><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1.xml"/><Relationship Id="rId1" Type="http://schemas.openxmlformats.org/officeDocument/2006/relationships/tags" Target="../tags/tag35.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image" Target="../media/image33.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image" Target="../media/image33.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tags" Target="../tags/tag47.xml"/><Relationship Id="rId13" Type="http://schemas.openxmlformats.org/officeDocument/2006/relationships/tags" Target="../tags/tag52.xml"/><Relationship Id="rId18" Type="http://schemas.openxmlformats.org/officeDocument/2006/relationships/notesSlide" Target="../notesSlides/notesSlide18.xml"/><Relationship Id="rId3" Type="http://schemas.openxmlformats.org/officeDocument/2006/relationships/tags" Target="../tags/tag42.xml"/><Relationship Id="rId21" Type="http://schemas.openxmlformats.org/officeDocument/2006/relationships/image" Target="../media/image36.png"/><Relationship Id="rId7" Type="http://schemas.openxmlformats.org/officeDocument/2006/relationships/tags" Target="../tags/tag46.xml"/><Relationship Id="rId12" Type="http://schemas.openxmlformats.org/officeDocument/2006/relationships/tags" Target="../tags/tag51.xml"/><Relationship Id="rId17" Type="http://schemas.openxmlformats.org/officeDocument/2006/relationships/slideLayout" Target="../slideLayouts/slideLayout9.xml"/><Relationship Id="rId2" Type="http://schemas.openxmlformats.org/officeDocument/2006/relationships/tags" Target="../tags/tag41.xml"/><Relationship Id="rId16" Type="http://schemas.openxmlformats.org/officeDocument/2006/relationships/tags" Target="../tags/tag55.xml"/><Relationship Id="rId20" Type="http://schemas.openxmlformats.org/officeDocument/2006/relationships/image" Target="../media/image35.png"/><Relationship Id="rId1" Type="http://schemas.openxmlformats.org/officeDocument/2006/relationships/tags" Target="../tags/tag40.xml"/><Relationship Id="rId6" Type="http://schemas.openxmlformats.org/officeDocument/2006/relationships/tags" Target="../tags/tag45.xml"/><Relationship Id="rId11" Type="http://schemas.openxmlformats.org/officeDocument/2006/relationships/tags" Target="../tags/tag50.xml"/><Relationship Id="rId5" Type="http://schemas.openxmlformats.org/officeDocument/2006/relationships/tags" Target="../tags/tag44.xml"/><Relationship Id="rId15" Type="http://schemas.openxmlformats.org/officeDocument/2006/relationships/tags" Target="../tags/tag54.xml"/><Relationship Id="rId23" Type="http://schemas.openxmlformats.org/officeDocument/2006/relationships/image" Target="../media/image28.png"/><Relationship Id="rId10" Type="http://schemas.openxmlformats.org/officeDocument/2006/relationships/tags" Target="../tags/tag49.xml"/><Relationship Id="rId19" Type="http://schemas.openxmlformats.org/officeDocument/2006/relationships/image" Target="../media/image34.png"/><Relationship Id="rId4" Type="http://schemas.openxmlformats.org/officeDocument/2006/relationships/tags" Target="../tags/tag43.xml"/><Relationship Id="rId9" Type="http://schemas.openxmlformats.org/officeDocument/2006/relationships/tags" Target="../tags/tag48.xml"/><Relationship Id="rId14" Type="http://schemas.openxmlformats.org/officeDocument/2006/relationships/tags" Target="../tags/tag53.xml"/><Relationship Id="rId22"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image" Target="../media/image38.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7.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image" Target="../media/image38.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30.png"/><Relationship Id="rId5" Type="http://schemas.openxmlformats.org/officeDocument/2006/relationships/notesSlide" Target="../notesSlides/notesSlide21.xml"/><Relationship Id="rId4"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image" Target="../media/image39.png"/><Relationship Id="rId5" Type="http://schemas.openxmlformats.org/officeDocument/2006/relationships/notesSlide" Target="../notesSlides/notesSlide22.xml"/><Relationship Id="rId4"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32.png"/><Relationship Id="rId5" Type="http://schemas.openxmlformats.org/officeDocument/2006/relationships/notesSlide" Target="../notesSlides/notesSlide23.xml"/><Relationship Id="rId4"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8" Type="http://schemas.openxmlformats.org/officeDocument/2006/relationships/tags" Target="../tags/tag76.xml"/><Relationship Id="rId13" Type="http://schemas.openxmlformats.org/officeDocument/2006/relationships/image" Target="../media/image32.png"/><Relationship Id="rId3" Type="http://schemas.openxmlformats.org/officeDocument/2006/relationships/tags" Target="../tags/tag71.xml"/><Relationship Id="rId7" Type="http://schemas.openxmlformats.org/officeDocument/2006/relationships/tags" Target="../tags/tag75.xml"/><Relationship Id="rId12" Type="http://schemas.openxmlformats.org/officeDocument/2006/relationships/image" Target="../media/image28.png"/><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tags" Target="../tags/tag74.xml"/><Relationship Id="rId11" Type="http://schemas.openxmlformats.org/officeDocument/2006/relationships/notesSlide" Target="../notesSlides/notesSlide24.xml"/><Relationship Id="rId5" Type="http://schemas.openxmlformats.org/officeDocument/2006/relationships/tags" Target="../tags/tag73.xml"/><Relationship Id="rId15" Type="http://schemas.openxmlformats.org/officeDocument/2006/relationships/image" Target="../media/image30.png"/><Relationship Id="rId10" Type="http://schemas.openxmlformats.org/officeDocument/2006/relationships/slideLayout" Target="../slideLayouts/slideLayout3.xml"/><Relationship Id="rId4" Type="http://schemas.openxmlformats.org/officeDocument/2006/relationships/tags" Target="../tags/tag72.xml"/><Relationship Id="rId9" Type="http://schemas.openxmlformats.org/officeDocument/2006/relationships/tags" Target="../tags/tag77.xml"/><Relationship Id="rId1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1.xml"/><Relationship Id="rId1" Type="http://schemas.openxmlformats.org/officeDocument/2006/relationships/tags" Target="../tags/tag78.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hyperlink" Target="https://www.unicef.org/media/60981/file/convention-rights-child-text-child-friendly-version.pdf" TargetMode="External"/><Relationship Id="rId5" Type="http://schemas.openxmlformats.org/officeDocument/2006/relationships/image" Target="../media/image40.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image" Target="../media/image41.png"/><Relationship Id="rId5" Type="http://schemas.openxmlformats.org/officeDocument/2006/relationships/notesSlide" Target="../notesSlides/notesSlide27.xml"/><Relationship Id="rId4"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85.xml"/><Relationship Id="rId1" Type="http://schemas.openxmlformats.org/officeDocument/2006/relationships/tags" Target="../tags/tag84.xml"/><Relationship Id="rId5" Type="http://schemas.openxmlformats.org/officeDocument/2006/relationships/image" Target="../media/image42.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87.xml"/><Relationship Id="rId1" Type="http://schemas.openxmlformats.org/officeDocument/2006/relationships/tags" Target="../tags/tag86.xml"/><Relationship Id="rId5" Type="http://schemas.openxmlformats.org/officeDocument/2006/relationships/image" Target="../media/image42.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1.xml"/><Relationship Id="rId1" Type="http://schemas.openxmlformats.org/officeDocument/2006/relationships/tags" Target="../tags/tag4.xml"/><Relationship Id="rId4" Type="http://schemas.openxmlformats.org/officeDocument/2006/relationships/image" Target="../media/image2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89.xml"/><Relationship Id="rId1" Type="http://schemas.openxmlformats.org/officeDocument/2006/relationships/tags" Target="../tags/tag88.xml"/><Relationship Id="rId5" Type="http://schemas.openxmlformats.org/officeDocument/2006/relationships/image" Target="../media/image43.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91.xml"/><Relationship Id="rId1" Type="http://schemas.openxmlformats.org/officeDocument/2006/relationships/tags" Target="../tags/tag90.xml"/><Relationship Id="rId5" Type="http://schemas.openxmlformats.org/officeDocument/2006/relationships/image" Target="../media/image43.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93.xml"/><Relationship Id="rId1" Type="http://schemas.openxmlformats.org/officeDocument/2006/relationships/tags" Target="../tags/tag92.xml"/><Relationship Id="rId5" Type="http://schemas.openxmlformats.org/officeDocument/2006/relationships/image" Target="../media/image44.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47.jpeg"/><Relationship Id="rId5" Type="http://schemas.openxmlformats.org/officeDocument/2006/relationships/notesSlide" Target="../notesSlides/notesSlide34.xml"/><Relationship Id="rId4"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00.xml"/><Relationship Id="rId1" Type="http://schemas.openxmlformats.org/officeDocument/2006/relationships/tags" Target="../tags/tag99.xml"/><Relationship Id="rId5" Type="http://schemas.openxmlformats.org/officeDocument/2006/relationships/image" Target="../media/image48.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02.xml"/><Relationship Id="rId1" Type="http://schemas.openxmlformats.org/officeDocument/2006/relationships/tags" Target="../tags/tag101.xml"/><Relationship Id="rId5" Type="http://schemas.openxmlformats.org/officeDocument/2006/relationships/image" Target="../media/image48.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04.xml"/><Relationship Id="rId1" Type="http://schemas.openxmlformats.org/officeDocument/2006/relationships/tags" Target="../tags/tag103.xml"/><Relationship Id="rId5" Type="http://schemas.openxmlformats.org/officeDocument/2006/relationships/image" Target="../media/image49.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06.xml"/><Relationship Id="rId1" Type="http://schemas.openxmlformats.org/officeDocument/2006/relationships/tags" Target="../tags/tag105.xml"/><Relationship Id="rId5" Type="http://schemas.openxmlformats.org/officeDocument/2006/relationships/image" Target="../media/image49.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08.xml"/><Relationship Id="rId1" Type="http://schemas.openxmlformats.org/officeDocument/2006/relationships/tags" Target="../tags/tag107.xml"/><Relationship Id="rId5" Type="http://schemas.openxmlformats.org/officeDocument/2006/relationships/image" Target="../media/image50.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25.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10.xml"/><Relationship Id="rId1" Type="http://schemas.openxmlformats.org/officeDocument/2006/relationships/tags" Target="../tags/tag109.xml"/><Relationship Id="rId5" Type="http://schemas.openxmlformats.org/officeDocument/2006/relationships/image" Target="../media/image50.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12.xml"/><Relationship Id="rId1" Type="http://schemas.openxmlformats.org/officeDocument/2006/relationships/tags" Target="../tags/tag111.xml"/><Relationship Id="rId5" Type="http://schemas.openxmlformats.org/officeDocument/2006/relationships/image" Target="../media/image51.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14.xml"/><Relationship Id="rId1" Type="http://schemas.openxmlformats.org/officeDocument/2006/relationships/tags" Target="../tags/tag113.xml"/><Relationship Id="rId5" Type="http://schemas.openxmlformats.org/officeDocument/2006/relationships/image" Target="../media/image51.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16.xml"/><Relationship Id="rId1" Type="http://schemas.openxmlformats.org/officeDocument/2006/relationships/tags" Target="../tags/tag115.xml"/><Relationship Id="rId5" Type="http://schemas.openxmlformats.org/officeDocument/2006/relationships/image" Target="../media/image52.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18.xml"/><Relationship Id="rId1" Type="http://schemas.openxmlformats.org/officeDocument/2006/relationships/tags" Target="../tags/tag117.xml"/><Relationship Id="rId5" Type="http://schemas.openxmlformats.org/officeDocument/2006/relationships/image" Target="../media/image52.pn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microsoft.com/office/2018/10/relationships/comments" Target="../comments/modernComment_14B_6F1D13A4.xml"/><Relationship Id="rId2" Type="http://schemas.openxmlformats.org/officeDocument/2006/relationships/notesSlide" Target="../notesSlides/notesSlide45.xml"/><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3" Type="http://schemas.microsoft.com/office/2018/10/relationships/comments" Target="../comments/modernComment_158_52734B52.xml"/><Relationship Id="rId2" Type="http://schemas.openxmlformats.org/officeDocument/2006/relationships/notesSlide" Target="../notesSlides/notesSlide46.xml"/><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2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26.png"/><Relationship Id="rId5" Type="http://schemas.openxmlformats.org/officeDocument/2006/relationships/notesSlide" Target="../notesSlides/notesSlide6.xml"/><Relationship Id="rId4"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2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27.png"/><Relationship Id="rId5" Type="http://schemas.microsoft.com/office/2018/10/relationships/comments" Target="../comments/modernComment_17A_174BB3AB.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28.png"/><Relationship Id="rId5" Type="http://schemas.openxmlformats.org/officeDocument/2006/relationships/notesSlide" Target="../notesSlides/notesSlide9.xml"/><Relationship Id="rId4"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EB706226-4730-FA4D-ABEC-69D1B174C6AA}"/>
              </a:ext>
            </a:extLst>
          </p:cNvPr>
          <p:cNvSpPr>
            <a:spLocks noGrp="1"/>
          </p:cNvSpPr>
          <p:nvPr>
            <p:ph type="ctrTitle"/>
            <p:custDataLst>
              <p:tags r:id="rId1"/>
            </p:custDataLst>
          </p:nvPr>
        </p:nvSpPr>
        <p:spPr>
          <a:xfrm>
            <a:off x="883919" y="1832553"/>
            <a:ext cx="9668257" cy="1012055"/>
          </a:xfrm>
        </p:spPr>
        <p:txBody>
          <a:bodyPr/>
          <a:lstStyle/>
          <a:p>
            <a:r>
              <a:rPr lang="en-CA" sz="7200" i="0" u="none" strike="noStrike" noProof="0" dirty="0">
                <a:solidFill>
                  <a:schemeClr val="accent1"/>
                </a:solidFill>
                <a:effectLst/>
                <a:latin typeface="Arial"/>
                <a:cs typeface="Arial"/>
              </a:rPr>
              <a:t>Are You Old Enough?</a:t>
            </a:r>
            <a:endParaRPr lang="en-CA" sz="7200" noProof="0" dirty="0">
              <a:solidFill>
                <a:schemeClr val="accent1"/>
              </a:solidFill>
              <a:latin typeface="Arial"/>
              <a:cs typeface="Arial"/>
            </a:endParaRPr>
          </a:p>
        </p:txBody>
      </p:sp>
      <p:sp>
        <p:nvSpPr>
          <p:cNvPr id="3" name="Sous-titre 2">
            <a:extLst>
              <a:ext uri="{FF2B5EF4-FFF2-40B4-BE49-F238E27FC236}">
                <a16:creationId xmlns:a16="http://schemas.microsoft.com/office/drawing/2014/main" id="{D5092838-4393-0744-83F8-A0F8497A27E1}"/>
              </a:ext>
            </a:extLst>
          </p:cNvPr>
          <p:cNvSpPr>
            <a:spLocks noGrp="1"/>
          </p:cNvSpPr>
          <p:nvPr>
            <p:ph type="subTitle" idx="1"/>
            <p:custDataLst>
              <p:tags r:id="rId2"/>
            </p:custDataLst>
          </p:nvPr>
        </p:nvSpPr>
        <p:spPr>
          <a:xfrm>
            <a:off x="883920" y="3544878"/>
            <a:ext cx="3338036" cy="2062966"/>
          </a:xfrm>
        </p:spPr>
        <p:txBody>
          <a:bodyPr vert="horz" lIns="0" tIns="0" rIns="0" bIns="0" rtlCol="0" anchor="t">
            <a:noAutofit/>
          </a:bodyPr>
          <a:lstStyle/>
          <a:p>
            <a:r>
              <a:rPr lang="en-CA" sz="2400" noProof="0" dirty="0"/>
              <a:t>What are your </a:t>
            </a:r>
            <a:r>
              <a:rPr lang="en-CA" sz="2400" b="1" noProof="0" dirty="0"/>
              <a:t>responsibilities</a:t>
            </a:r>
            <a:r>
              <a:rPr lang="en-CA" sz="2400" noProof="0" dirty="0"/>
              <a:t>, </a:t>
            </a:r>
            <a:r>
              <a:rPr lang="en-CA" sz="2400" b="1" noProof="0" dirty="0"/>
              <a:t>freedoms, </a:t>
            </a:r>
            <a:r>
              <a:rPr lang="en-CA" sz="2400" noProof="0" dirty="0"/>
              <a:t>and </a:t>
            </a:r>
            <a:r>
              <a:rPr lang="en-CA" sz="2400" b="1" noProof="0" dirty="0"/>
              <a:t>protections?</a:t>
            </a:r>
            <a:endParaRPr lang="en-CA" sz="2400" noProof="0" dirty="0">
              <a:cs typeface="Arial" panose="020B0604020202020204"/>
            </a:endParaRPr>
          </a:p>
        </p:txBody>
      </p:sp>
      <p:pic>
        <p:nvPicPr>
          <p:cNvPr id="4" name="Image 3">
            <a:extLst>
              <a:ext uri="{FF2B5EF4-FFF2-40B4-BE49-F238E27FC236}">
                <a16:creationId xmlns:a16="http://schemas.microsoft.com/office/drawing/2014/main" id="{CA5135FD-7791-47E4-1AE7-AE0EADA69E77}"/>
              </a:ext>
            </a:extLst>
          </p:cNvPr>
          <p:cNvPicPr>
            <a:picLocks noChangeAspect="1"/>
          </p:cNvPicPr>
          <p:nvPr/>
        </p:nvPicPr>
        <p:blipFill>
          <a:blip r:embed="rId5"/>
          <a:stretch>
            <a:fillRect/>
          </a:stretch>
        </p:blipFill>
        <p:spPr>
          <a:xfrm>
            <a:off x="4636294" y="2614833"/>
            <a:ext cx="7048923" cy="3724849"/>
          </a:xfrm>
          <a:prstGeom prst="rect">
            <a:avLst/>
          </a:prstGeom>
        </p:spPr>
      </p:pic>
    </p:spTree>
    <p:extLst>
      <p:ext uri="{BB962C8B-B14F-4D97-AF65-F5344CB8AC3E}">
        <p14:creationId xmlns:p14="http://schemas.microsoft.com/office/powerpoint/2010/main" val="38762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35AB8-8D83-53F0-0353-340CFB4F37B2}"/>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0DAB09E0-E3AF-E166-6E3C-17C1821340DC}"/>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A55E1A55-9C74-01A0-A3FE-5D282DB053CE}"/>
              </a:ext>
            </a:extLst>
          </p:cNvPr>
          <p:cNvSpPr>
            <a:spLocks noGrp="1"/>
          </p:cNvSpPr>
          <p:nvPr>
            <p:ph type="body" idx="1"/>
            <p:custDataLst>
              <p:tags r:id="rId1"/>
            </p:custDataLst>
          </p:nvPr>
        </p:nvSpPr>
        <p:spPr>
          <a:xfrm>
            <a:off x="446400" y="342254"/>
            <a:ext cx="7739411" cy="1033221"/>
          </a:xfrm>
        </p:spPr>
        <p:txBody>
          <a:bodyPr/>
          <a:lstStyle/>
          <a:p>
            <a:r>
              <a:rPr lang="en-CA" sz="4400" noProof="0">
                <a:cs typeface="Arial"/>
              </a:rPr>
              <a:t>My responsibilities</a:t>
            </a:r>
            <a:endParaRPr lang="en-CA" sz="4400" noProof="0"/>
          </a:p>
        </p:txBody>
      </p:sp>
      <p:sp>
        <p:nvSpPr>
          <p:cNvPr id="6" name="ZoneTexte 5">
            <a:extLst>
              <a:ext uri="{FF2B5EF4-FFF2-40B4-BE49-F238E27FC236}">
                <a16:creationId xmlns:a16="http://schemas.microsoft.com/office/drawing/2014/main" id="{54BA5EF4-1B48-83EC-7600-37F1255BC003}"/>
              </a:ext>
            </a:extLst>
          </p:cNvPr>
          <p:cNvSpPr txBox="1"/>
          <p:nvPr>
            <p:custDataLst>
              <p:tags r:id="rId2"/>
            </p:custDataLst>
          </p:nvPr>
        </p:nvSpPr>
        <p:spPr>
          <a:xfrm>
            <a:off x="446400" y="1481511"/>
            <a:ext cx="6737939" cy="430887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800" b="1" noProof="0" dirty="0">
                <a:cs typeface="Arial"/>
              </a:rPr>
              <a:t>The Red Light</a:t>
            </a:r>
          </a:p>
          <a:p>
            <a:endParaRPr lang="en-CA" sz="2800" noProof="0" dirty="0">
              <a:cs typeface="Arial"/>
            </a:endParaRPr>
          </a:p>
          <a:p>
            <a:r>
              <a:rPr lang="en-CA" sz="2800" noProof="0" dirty="0">
                <a:cs typeface="Arial"/>
              </a:rPr>
              <a:t>Rosa, 13 years old, </a:t>
            </a:r>
            <a:r>
              <a:rPr lang="en-CA" sz="2800" noProof="0" dirty="0"/>
              <a:t>is walking to school. She realizes she might be late. There are no cars coming so she decides to run across the street against a red light. She’s stopped by the police</a:t>
            </a:r>
            <a:r>
              <a:rPr lang="en-CA" sz="2800" noProof="0" dirty="0">
                <a:cs typeface="Arial"/>
              </a:rPr>
              <a:t>. </a:t>
            </a:r>
          </a:p>
          <a:p>
            <a:endParaRPr lang="en-CA" sz="2800" noProof="0" dirty="0">
              <a:cs typeface="Arial"/>
            </a:endParaRPr>
          </a:p>
          <a:p>
            <a:r>
              <a:rPr lang="en-CA" sz="2800" noProof="0" dirty="0">
                <a:cs typeface="Arial"/>
              </a:rPr>
              <a:t>What possible consequence(s) can Rosa</a:t>
            </a:r>
            <a:r>
              <a:rPr lang="en-CA" sz="2800" dirty="0">
                <a:cs typeface="Arial"/>
              </a:rPr>
              <a:t> face</a:t>
            </a:r>
            <a:r>
              <a:rPr lang="en-CA" sz="2800" noProof="0" dirty="0">
                <a:cs typeface="Arial"/>
              </a:rPr>
              <a:t>?</a:t>
            </a:r>
            <a:endParaRPr lang="en-CA" sz="2400" noProof="0" dirty="0">
              <a:cs typeface="Arial"/>
            </a:endParaRPr>
          </a:p>
        </p:txBody>
      </p:sp>
    </p:spTree>
    <p:extLst>
      <p:ext uri="{BB962C8B-B14F-4D97-AF65-F5344CB8AC3E}">
        <p14:creationId xmlns:p14="http://schemas.microsoft.com/office/powerpoint/2010/main" val="3785871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7F12F-6CA0-8A11-788C-60DC313CB2A1}"/>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414BB86-FF82-AA93-71DA-234BBA5D312A}"/>
              </a:ext>
            </a:extLst>
          </p:cNvPr>
          <p:cNvSpPr>
            <a:spLocks noGrp="1"/>
          </p:cNvSpPr>
          <p:nvPr>
            <p:ph type="body" idx="1"/>
            <p:custDataLst>
              <p:tags r:id="rId1"/>
            </p:custDataLst>
          </p:nvPr>
        </p:nvSpPr>
        <p:spPr>
          <a:xfrm>
            <a:off x="446400" y="342254"/>
            <a:ext cx="7739411" cy="1033221"/>
          </a:xfrm>
        </p:spPr>
        <p:txBody>
          <a:bodyPr/>
          <a:lstStyle/>
          <a:p>
            <a:r>
              <a:rPr lang="en-CA" sz="4400" noProof="0">
                <a:cs typeface="Arial"/>
              </a:rPr>
              <a:t>What the law says</a:t>
            </a:r>
            <a:endParaRPr lang="en-CA" sz="4400" noProof="0"/>
          </a:p>
        </p:txBody>
      </p:sp>
      <p:sp>
        <p:nvSpPr>
          <p:cNvPr id="6" name="ZoneTexte 5">
            <a:extLst>
              <a:ext uri="{FF2B5EF4-FFF2-40B4-BE49-F238E27FC236}">
                <a16:creationId xmlns:a16="http://schemas.microsoft.com/office/drawing/2014/main" id="{0908227C-EA8C-F56A-CCFF-94A0882405CE}"/>
              </a:ext>
            </a:extLst>
          </p:cNvPr>
          <p:cNvSpPr txBox="1"/>
          <p:nvPr>
            <p:custDataLst>
              <p:tags r:id="rId2"/>
            </p:custDataLst>
          </p:nvPr>
        </p:nvSpPr>
        <p:spPr>
          <a:xfrm>
            <a:off x="446400" y="1476000"/>
            <a:ext cx="6370725" cy="34470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800" b="1" noProof="0" dirty="0">
                <a:cs typeface="Arial"/>
              </a:rPr>
              <a:t>The Red Light</a:t>
            </a:r>
          </a:p>
          <a:p>
            <a:endParaRPr lang="en-CA" sz="2800" noProof="0" dirty="0">
              <a:cs typeface="Arial"/>
            </a:endParaRPr>
          </a:p>
          <a:p>
            <a:pPr marL="457200" indent="-457200">
              <a:buFont typeface="Wingdings" panose="05000000000000000000" pitchFamily="2" charset="2"/>
              <a:buChar char="Ø"/>
            </a:pPr>
            <a:r>
              <a:rPr lang="en-CA" sz="2800" noProof="0" dirty="0">
                <a:cs typeface="Arial"/>
              </a:rPr>
              <a:t>Possible fine: between $15 and $30.</a:t>
            </a:r>
          </a:p>
          <a:p>
            <a:endParaRPr lang="en-CA" sz="2800" noProof="0" dirty="0">
              <a:cs typeface="Arial"/>
            </a:endParaRPr>
          </a:p>
          <a:p>
            <a:pPr marL="457200" indent="-457200">
              <a:buFont typeface="Wingdings" panose="05000000000000000000" pitchFamily="2" charset="2"/>
              <a:buChar char="Ø"/>
            </a:pPr>
            <a:r>
              <a:rPr lang="en-CA" sz="2800" noProof="0" dirty="0">
                <a:cs typeface="Arial"/>
              </a:rPr>
              <a:t>Children can </a:t>
            </a:r>
            <a:r>
              <a:rPr lang="en-CA" sz="2800" dirty="0">
                <a:cs typeface="Arial"/>
              </a:rPr>
              <a:t>be fined as of age 14</a:t>
            </a:r>
            <a:r>
              <a:rPr lang="en-CA" sz="2800" noProof="0" dirty="0">
                <a:cs typeface="Arial"/>
              </a:rPr>
              <a:t>.</a:t>
            </a:r>
          </a:p>
          <a:p>
            <a:endParaRPr lang="en-CA" sz="2800" noProof="0" dirty="0">
              <a:cs typeface="Arial"/>
            </a:endParaRPr>
          </a:p>
          <a:p>
            <a:pPr marL="457200" indent="-457200">
              <a:buFont typeface="Wingdings" panose="05000000000000000000" pitchFamily="2" charset="2"/>
              <a:buChar char="Ø"/>
            </a:pPr>
            <a:r>
              <a:rPr lang="en-CA" sz="2800" noProof="0" dirty="0">
                <a:cs typeface="Arial"/>
              </a:rPr>
              <a:t>Rosa will not be fined, but she could be given a warning.</a:t>
            </a:r>
            <a:endParaRPr lang="en-CA" sz="2400" noProof="0" dirty="0">
              <a:cs typeface="Arial"/>
            </a:endParaRPr>
          </a:p>
        </p:txBody>
      </p:sp>
      <p:pic>
        <p:nvPicPr>
          <p:cNvPr id="8" name="Image 7">
            <a:extLst>
              <a:ext uri="{FF2B5EF4-FFF2-40B4-BE49-F238E27FC236}">
                <a16:creationId xmlns:a16="http://schemas.microsoft.com/office/drawing/2014/main" id="{BD46C249-ACCF-BFEC-7704-EEE93C704848}"/>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66241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F806DB67-3414-C101-8D2E-93CED56977B7}"/>
              </a:ext>
            </a:extLst>
          </p:cNvPr>
          <p:cNvSpPr txBox="1"/>
          <p:nvPr>
            <p:custDataLst>
              <p:tags r:id="rId1"/>
            </p:custDataLst>
          </p:nvPr>
        </p:nvSpPr>
        <p:spPr>
          <a:xfrm>
            <a:off x="7029493" y="2274838"/>
            <a:ext cx="4655839" cy="2308324"/>
          </a:xfrm>
          <a:prstGeom prst="rect">
            <a:avLst/>
          </a:prstGeom>
          <a:noFill/>
        </p:spPr>
        <p:txBody>
          <a:bodyPr wrap="square" lIns="91440" tIns="45720" rIns="91440" bIns="45720" anchor="t">
            <a:spAutoFit/>
          </a:bodyPr>
          <a:lstStyle/>
          <a:p>
            <a:pPr fontAlgn="base"/>
            <a:r>
              <a:rPr lang="en-CA" sz="3000" noProof="0" dirty="0">
                <a:solidFill>
                  <a:srgbClr val="000000"/>
                </a:solidFill>
                <a:cs typeface="Arial"/>
              </a:rPr>
              <a:t>Children can be fined as of </a:t>
            </a:r>
            <a:r>
              <a:rPr lang="en-CA" sz="3000" b="1" noProof="0" dirty="0">
                <a:solidFill>
                  <a:srgbClr val="000000"/>
                </a:solidFill>
                <a:cs typeface="Arial"/>
              </a:rPr>
              <a:t>14 years of age</a:t>
            </a:r>
            <a:r>
              <a:rPr lang="en-CA" sz="3000" noProof="0" dirty="0">
                <a:solidFill>
                  <a:srgbClr val="000000"/>
                </a:solidFill>
                <a:cs typeface="Arial"/>
              </a:rPr>
              <a:t>. A fine is also called a “statement of offence” or a “ticket”</a:t>
            </a:r>
            <a:r>
              <a:rPr lang="en-CA" sz="3000" b="0" i="0" noProof="0" dirty="0">
                <a:solidFill>
                  <a:srgbClr val="000000"/>
                </a:solidFill>
                <a:effectLst/>
                <a:latin typeface="Arial"/>
                <a:cs typeface="Arial"/>
              </a:rPr>
              <a:t>.</a:t>
            </a:r>
          </a:p>
          <a:p>
            <a:pPr algn="l" rtl="0" fontAlgn="base"/>
            <a:r>
              <a:rPr lang="en-CA" sz="2400" b="0" i="0" noProof="0" dirty="0">
                <a:solidFill>
                  <a:srgbClr val="000000"/>
                </a:solidFill>
                <a:effectLst/>
                <a:latin typeface="Arial"/>
                <a:cs typeface="Arial"/>
              </a:rPr>
              <a:t>​</a:t>
            </a:r>
          </a:p>
        </p:txBody>
      </p:sp>
      <p:pic>
        <p:nvPicPr>
          <p:cNvPr id="4" name="Image 3">
            <a:extLst>
              <a:ext uri="{FF2B5EF4-FFF2-40B4-BE49-F238E27FC236}">
                <a16:creationId xmlns:a16="http://schemas.microsoft.com/office/drawing/2014/main" id="{450E13A2-0CA6-2FDD-9D9A-68E273F0F844}"/>
              </a:ext>
            </a:extLst>
          </p:cNvPr>
          <p:cNvPicPr>
            <a:picLocks noChangeAspect="1"/>
          </p:cNvPicPr>
          <p:nvPr/>
        </p:nvPicPr>
        <p:blipFill>
          <a:blip r:embed="rId6"/>
          <a:stretch>
            <a:fillRect/>
          </a:stretch>
        </p:blipFill>
        <p:spPr>
          <a:xfrm>
            <a:off x="1621515" y="2028912"/>
            <a:ext cx="1736247" cy="4278609"/>
          </a:xfrm>
          <a:prstGeom prst="rect">
            <a:avLst/>
          </a:prstGeom>
        </p:spPr>
      </p:pic>
      <p:sp>
        <p:nvSpPr>
          <p:cNvPr id="6" name="Titre 6">
            <a:extLst>
              <a:ext uri="{FF2B5EF4-FFF2-40B4-BE49-F238E27FC236}">
                <a16:creationId xmlns:a16="http://schemas.microsoft.com/office/drawing/2014/main" id="{1E3FD58F-C012-6DFE-C31B-CE70B75FF9B8}"/>
              </a:ext>
            </a:extLst>
          </p:cNvPr>
          <p:cNvSpPr txBox="1">
            <a:spLocks/>
          </p:cNvSpPr>
          <p:nvPr>
            <p:custDataLst>
              <p:tags r:id="rId2"/>
            </p:custDataLst>
          </p:nvPr>
        </p:nvSpPr>
        <p:spPr>
          <a:xfrm>
            <a:off x="0" y="964800"/>
            <a:ext cx="4979276" cy="9144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a:lstStyle>
          <a:p>
            <a:pPr algn="ctr"/>
            <a:r>
              <a:rPr lang="en-CA" sz="3600" noProof="0"/>
              <a:t>Age 14</a:t>
            </a:r>
            <a:br>
              <a:rPr lang="en-CA" sz="3600" noProof="0"/>
            </a:br>
            <a:r>
              <a:rPr lang="en-CA" sz="2800" noProof="0"/>
              <a:t>Receive a fine</a:t>
            </a:r>
            <a:endParaRPr lang="en-CA" sz="3600" noProof="0"/>
          </a:p>
        </p:txBody>
      </p:sp>
      <p:sp>
        <p:nvSpPr>
          <p:cNvPr id="9" name="Espace réservé du texte 15">
            <a:extLst>
              <a:ext uri="{FF2B5EF4-FFF2-40B4-BE49-F238E27FC236}">
                <a16:creationId xmlns:a16="http://schemas.microsoft.com/office/drawing/2014/main" id="{A56F83BD-5AF0-780C-FAB7-972954B2E15B}"/>
              </a:ext>
            </a:extLst>
          </p:cNvPr>
          <p:cNvSpPr txBox="1">
            <a:spLocks/>
          </p:cNvSpPr>
          <p:nvPr>
            <p:custDataLst>
              <p:tags r:id="rId3"/>
            </p:custDataLst>
          </p:nvPr>
        </p:nvSpPr>
        <p:spPr>
          <a:xfrm>
            <a:off x="699968" y="317796"/>
            <a:ext cx="3579340" cy="400179"/>
          </a:xfrm>
          <a:prstGeom prst="rect">
            <a:avLst/>
          </a:prstGeom>
        </p:spPr>
        <p:txBody>
          <a:bodyPr vert="horz" lIns="0" tIns="0" rIns="0" bIns="0" rtlCol="0" anchor="b">
            <a:noAutofit/>
          </a:bodyPr>
          <a:lstStyle>
            <a:lvl1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1pPr>
            <a:lvl2pPr marL="0" indent="0" algn="l" defTabSz="914400" rtl="0" eaLnBrk="1" latinLnBrk="0" hangingPunct="1">
              <a:lnSpc>
                <a:spcPct val="100000"/>
              </a:lnSpc>
              <a:spcBef>
                <a:spcPts val="1000"/>
              </a:spcBef>
              <a:buSzPct val="75000"/>
              <a:buFont typeface="+mj-lt"/>
              <a:buNone/>
              <a:tabLst/>
              <a:defRPr sz="2400" b="1" kern="1200">
                <a:solidFill>
                  <a:schemeClr val="accent1"/>
                </a:solidFill>
                <a:latin typeface="+mn-lt"/>
                <a:ea typeface="+mn-ea"/>
                <a:cs typeface="+mn-cs"/>
              </a:defRPr>
            </a:lvl2pPr>
            <a:lvl3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3pPr>
            <a:lvl4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4pPr>
            <a:lvl5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5pPr>
            <a:lvl6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8pPr>
            <a:lvl9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9pPr>
          </a:lstStyle>
          <a:p>
            <a:pPr algn="ctr"/>
            <a:r>
              <a:rPr lang="en-CA" noProof="0"/>
              <a:t>My responsibilities</a:t>
            </a:r>
          </a:p>
        </p:txBody>
      </p:sp>
    </p:spTree>
    <p:extLst>
      <p:ext uri="{BB962C8B-B14F-4D97-AF65-F5344CB8AC3E}">
        <p14:creationId xmlns:p14="http://schemas.microsoft.com/office/powerpoint/2010/main" val="311629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3AF6E4C7-FD18-47C7-D801-8641904F3ACA}"/>
              </a:ext>
            </a:extLst>
          </p:cNvPr>
          <p:cNvSpPr txBox="1"/>
          <p:nvPr>
            <p:custDataLst>
              <p:tags r:id="rId1"/>
            </p:custDataLst>
          </p:nvPr>
        </p:nvSpPr>
        <p:spPr>
          <a:xfrm>
            <a:off x="842017" y="843677"/>
            <a:ext cx="5253983" cy="3323987"/>
          </a:xfrm>
          <a:prstGeom prst="rect">
            <a:avLst/>
          </a:prstGeom>
          <a:noFill/>
        </p:spPr>
        <p:txBody>
          <a:bodyPr wrap="square" lIns="91440" tIns="45720" rIns="91440" bIns="45720" anchor="t">
            <a:spAutoFit/>
          </a:bodyPr>
          <a:lstStyle/>
          <a:p>
            <a:pPr fontAlgn="base"/>
            <a:r>
              <a:rPr lang="en-CA" sz="3000" noProof="0" dirty="0">
                <a:solidFill>
                  <a:srgbClr val="000000"/>
                </a:solidFill>
                <a:cs typeface="Arial"/>
              </a:rPr>
              <a:t>The legal age at which a person is considered an adult under the law. They have all the responsibilities and freedoms of an adult.</a:t>
            </a:r>
          </a:p>
          <a:p>
            <a:pPr fontAlgn="base"/>
            <a:endParaRPr lang="en-CA" sz="3000" noProof="0" dirty="0">
              <a:solidFill>
                <a:srgbClr val="000000"/>
              </a:solidFill>
              <a:cs typeface="Arial"/>
            </a:endParaRPr>
          </a:p>
          <a:p>
            <a:pPr fontAlgn="base"/>
            <a:r>
              <a:rPr lang="en-CA" sz="3000" noProof="0" dirty="0">
                <a:solidFill>
                  <a:srgbClr val="000000"/>
                </a:solidFill>
                <a:cs typeface="Arial"/>
              </a:rPr>
              <a:t>The age of majority is 18</a:t>
            </a:r>
            <a:r>
              <a:rPr lang="en-CA" sz="3000" b="0" i="0" u="none" strike="noStrike" noProof="0" dirty="0">
                <a:solidFill>
                  <a:srgbClr val="000000"/>
                </a:solidFill>
                <a:effectLst/>
                <a:latin typeface="Arial"/>
                <a:cs typeface="Arial"/>
              </a:rPr>
              <a:t>.</a:t>
            </a:r>
            <a:endParaRPr lang="en-CA" sz="2400" b="0" i="0" noProof="0" dirty="0">
              <a:solidFill>
                <a:srgbClr val="000000"/>
              </a:solidFill>
              <a:effectLst/>
              <a:latin typeface="Arial"/>
              <a:cs typeface="Arial"/>
            </a:endParaRPr>
          </a:p>
        </p:txBody>
      </p:sp>
      <p:pic>
        <p:nvPicPr>
          <p:cNvPr id="3" name="Image 2">
            <a:extLst>
              <a:ext uri="{FF2B5EF4-FFF2-40B4-BE49-F238E27FC236}">
                <a16:creationId xmlns:a16="http://schemas.microsoft.com/office/drawing/2014/main" id="{77C8042E-06B4-CEA2-1E32-3984B2CF9832}"/>
              </a:ext>
            </a:extLst>
          </p:cNvPr>
          <p:cNvPicPr>
            <a:picLocks noChangeAspect="1"/>
          </p:cNvPicPr>
          <p:nvPr>
            <p:custDataLst>
              <p:tags r:id="rId2"/>
            </p:custDataLst>
          </p:nvPr>
        </p:nvPicPr>
        <p:blipFill>
          <a:blip r:embed="rId8"/>
          <a:stretch>
            <a:fillRect/>
          </a:stretch>
        </p:blipFill>
        <p:spPr>
          <a:xfrm>
            <a:off x="8945977" y="1887792"/>
            <a:ext cx="1498918" cy="4536499"/>
          </a:xfrm>
          <a:prstGeom prst="rect">
            <a:avLst/>
          </a:prstGeom>
        </p:spPr>
      </p:pic>
      <p:sp>
        <p:nvSpPr>
          <p:cNvPr id="5" name="Titre 6">
            <a:extLst>
              <a:ext uri="{FF2B5EF4-FFF2-40B4-BE49-F238E27FC236}">
                <a16:creationId xmlns:a16="http://schemas.microsoft.com/office/drawing/2014/main" id="{B269E511-C8F5-616F-60BB-53EE900A510D}"/>
              </a:ext>
            </a:extLst>
          </p:cNvPr>
          <p:cNvSpPr txBox="1">
            <a:spLocks/>
          </p:cNvSpPr>
          <p:nvPr>
            <p:custDataLst>
              <p:tags r:id="rId3"/>
            </p:custDataLst>
          </p:nvPr>
        </p:nvSpPr>
        <p:spPr>
          <a:xfrm>
            <a:off x="7212724" y="964800"/>
            <a:ext cx="4979276" cy="9144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a:lstStyle>
          <a:p>
            <a:pPr algn="ctr"/>
            <a:r>
              <a:rPr lang="en-CA" sz="3600" noProof="0"/>
              <a:t>Age 18</a:t>
            </a:r>
            <a:br>
              <a:rPr lang="en-CA" sz="3600" noProof="0"/>
            </a:br>
            <a:r>
              <a:rPr lang="en-CA" sz="2800" noProof="0"/>
              <a:t>Age of majority</a:t>
            </a:r>
            <a:endParaRPr lang="en-CA" sz="3600" noProof="0"/>
          </a:p>
        </p:txBody>
      </p:sp>
      <p:sp>
        <p:nvSpPr>
          <p:cNvPr id="6" name="Espace réservé du texte 15">
            <a:extLst>
              <a:ext uri="{FF2B5EF4-FFF2-40B4-BE49-F238E27FC236}">
                <a16:creationId xmlns:a16="http://schemas.microsoft.com/office/drawing/2014/main" id="{07AF6E7E-809D-30C3-590A-2BF26BEC3B84}"/>
              </a:ext>
            </a:extLst>
          </p:cNvPr>
          <p:cNvSpPr txBox="1">
            <a:spLocks/>
          </p:cNvSpPr>
          <p:nvPr>
            <p:custDataLst>
              <p:tags r:id="rId4"/>
            </p:custDataLst>
          </p:nvPr>
        </p:nvSpPr>
        <p:spPr>
          <a:xfrm>
            <a:off x="7912692" y="317796"/>
            <a:ext cx="3579340" cy="400179"/>
          </a:xfrm>
          <a:prstGeom prst="rect">
            <a:avLst/>
          </a:prstGeom>
        </p:spPr>
        <p:txBody>
          <a:bodyPr vert="horz" lIns="0" tIns="0" rIns="0" bIns="0" rtlCol="0" anchor="b">
            <a:noAutofit/>
          </a:bodyPr>
          <a:lstStyle>
            <a:lvl1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1pPr>
            <a:lvl2pPr marL="0" indent="0" algn="l" defTabSz="914400" rtl="0" eaLnBrk="1" latinLnBrk="0" hangingPunct="1">
              <a:lnSpc>
                <a:spcPct val="100000"/>
              </a:lnSpc>
              <a:spcBef>
                <a:spcPts val="1000"/>
              </a:spcBef>
              <a:buSzPct val="75000"/>
              <a:buFont typeface="+mj-lt"/>
              <a:buNone/>
              <a:tabLst/>
              <a:defRPr sz="2400" b="1" kern="1200">
                <a:solidFill>
                  <a:schemeClr val="accent1"/>
                </a:solidFill>
                <a:latin typeface="+mn-lt"/>
                <a:ea typeface="+mn-ea"/>
                <a:cs typeface="+mn-cs"/>
              </a:defRPr>
            </a:lvl2pPr>
            <a:lvl3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3pPr>
            <a:lvl4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4pPr>
            <a:lvl5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5pPr>
            <a:lvl6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8pPr>
            <a:lvl9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9pPr>
          </a:lstStyle>
          <a:p>
            <a:pPr algn="ctr"/>
            <a:r>
              <a:rPr lang="en-CA" noProof="0"/>
              <a:t>My responsibilities</a:t>
            </a:r>
          </a:p>
        </p:txBody>
      </p:sp>
    </p:spTree>
    <p:extLst>
      <p:ext uri="{BB962C8B-B14F-4D97-AF65-F5344CB8AC3E}">
        <p14:creationId xmlns:p14="http://schemas.microsoft.com/office/powerpoint/2010/main" val="1527792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7"/>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534840" y="531680"/>
            <a:ext cx="7999560" cy="914400"/>
          </a:xfrm>
        </p:spPr>
        <p:txBody>
          <a:bodyPr/>
          <a:lstStyle/>
          <a:p>
            <a:r>
              <a:rPr lang="en-CA" sz="3200" b="0" noProof="0" dirty="0">
                <a:solidFill>
                  <a:srgbClr val="000000"/>
                </a:solidFill>
                <a:cs typeface="Arial"/>
              </a:rPr>
              <a:t>As we grow up, society gives us more </a:t>
            </a:r>
            <a:r>
              <a:rPr lang="en-CA" sz="3200" u="sng" noProof="0" dirty="0">
                <a:solidFill>
                  <a:srgbClr val="000000"/>
                </a:solidFill>
                <a:cs typeface="Arial"/>
              </a:rPr>
              <a:t>responsibilities</a:t>
            </a:r>
            <a:r>
              <a:rPr lang="en-CA" sz="3200" noProof="0" dirty="0">
                <a:solidFill>
                  <a:srgbClr val="000000"/>
                </a:solidFill>
                <a:cs typeface="Arial"/>
              </a:rPr>
              <a:t> . . .</a:t>
            </a:r>
            <a:endParaRPr lang="en-CA" sz="3200" noProof="0" dirty="0">
              <a:latin typeface="Arial"/>
              <a:cs typeface="Arial"/>
            </a:endParaRPr>
          </a:p>
        </p:txBody>
      </p:sp>
      <p:sp>
        <p:nvSpPr>
          <p:cNvPr id="9" name="ZoneTexte 8">
            <a:extLst>
              <a:ext uri="{FF2B5EF4-FFF2-40B4-BE49-F238E27FC236}">
                <a16:creationId xmlns:a16="http://schemas.microsoft.com/office/drawing/2014/main" id="{2D6B9FFA-5C74-BA6D-2C5D-3CF56FD3E902}"/>
              </a:ext>
            </a:extLst>
          </p:cNvPr>
          <p:cNvSpPr txBox="1"/>
          <p:nvPr>
            <p:custDataLst>
              <p:tags r:id="rId2"/>
            </p:custDataLst>
          </p:nvPr>
        </p:nvSpPr>
        <p:spPr>
          <a:xfrm>
            <a:off x="1130172" y="5429873"/>
            <a:ext cx="2490852" cy="1015663"/>
          </a:xfrm>
          <a:prstGeom prst="rect">
            <a:avLst/>
          </a:prstGeom>
          <a:noFill/>
        </p:spPr>
        <p:txBody>
          <a:bodyPr wrap="square" rtlCol="0">
            <a:spAutoFit/>
          </a:bodyPr>
          <a:lstStyle/>
          <a:p>
            <a:pPr algn="l"/>
            <a:r>
              <a:rPr lang="en-CA" sz="2800" noProof="0" dirty="0">
                <a:solidFill>
                  <a:schemeClr val="accent1"/>
                </a:solidFill>
              </a:rPr>
              <a:t>Around age 7</a:t>
            </a:r>
          </a:p>
          <a:p>
            <a:pPr algn="ctr"/>
            <a:r>
              <a:rPr lang="en-CA" sz="1600" b="1" noProof="0" dirty="0"/>
              <a:t>Civil</a:t>
            </a:r>
          </a:p>
          <a:p>
            <a:pPr algn="ctr"/>
            <a:r>
              <a:rPr lang="en-CA" sz="1600" noProof="0" dirty="0"/>
              <a:t>liability</a:t>
            </a:r>
            <a:endParaRPr lang="en-CA" sz="1400" b="1" noProof="0" dirty="0"/>
          </a:p>
        </p:txBody>
      </p:sp>
      <p:sp>
        <p:nvSpPr>
          <p:cNvPr id="18" name="ZoneTexte 17">
            <a:extLst>
              <a:ext uri="{FF2B5EF4-FFF2-40B4-BE49-F238E27FC236}">
                <a16:creationId xmlns:a16="http://schemas.microsoft.com/office/drawing/2014/main" id="{262BB604-2364-5ED1-21D2-00E261CF8882}"/>
              </a:ext>
            </a:extLst>
          </p:cNvPr>
          <p:cNvSpPr txBox="1"/>
          <p:nvPr>
            <p:custDataLst>
              <p:tags r:id="rId3"/>
            </p:custDataLst>
          </p:nvPr>
        </p:nvSpPr>
        <p:spPr>
          <a:xfrm>
            <a:off x="3823028" y="5429873"/>
            <a:ext cx="1699523" cy="1015663"/>
          </a:xfrm>
          <a:prstGeom prst="rect">
            <a:avLst/>
          </a:prstGeom>
          <a:noFill/>
        </p:spPr>
        <p:txBody>
          <a:bodyPr wrap="square" rtlCol="0">
            <a:spAutoFit/>
          </a:bodyPr>
          <a:lstStyle/>
          <a:p>
            <a:pPr algn="ctr"/>
            <a:r>
              <a:rPr lang="en-CA" sz="2800" noProof="0">
                <a:solidFill>
                  <a:schemeClr val="accent1"/>
                </a:solidFill>
              </a:rPr>
              <a:t>Age 12</a:t>
            </a:r>
          </a:p>
          <a:p>
            <a:pPr algn="ctr"/>
            <a:r>
              <a:rPr lang="en-CA" sz="1600" b="1" noProof="0"/>
              <a:t>Criminal </a:t>
            </a:r>
            <a:r>
              <a:rPr lang="en-CA" sz="1600" noProof="0"/>
              <a:t>responsibility</a:t>
            </a:r>
          </a:p>
        </p:txBody>
      </p:sp>
      <p:sp>
        <p:nvSpPr>
          <p:cNvPr id="19" name="ZoneTexte 18">
            <a:extLst>
              <a:ext uri="{FF2B5EF4-FFF2-40B4-BE49-F238E27FC236}">
                <a16:creationId xmlns:a16="http://schemas.microsoft.com/office/drawing/2014/main" id="{6C0E617C-7CB0-4FBD-DA98-0D0F7BBB4C20}"/>
              </a:ext>
            </a:extLst>
          </p:cNvPr>
          <p:cNvSpPr txBox="1"/>
          <p:nvPr>
            <p:custDataLst>
              <p:tags r:id="rId4"/>
            </p:custDataLst>
          </p:nvPr>
        </p:nvSpPr>
        <p:spPr>
          <a:xfrm>
            <a:off x="6722893" y="5429873"/>
            <a:ext cx="1407120" cy="1015663"/>
          </a:xfrm>
          <a:prstGeom prst="rect">
            <a:avLst/>
          </a:prstGeom>
          <a:noFill/>
        </p:spPr>
        <p:txBody>
          <a:bodyPr wrap="square" rtlCol="0">
            <a:spAutoFit/>
          </a:bodyPr>
          <a:lstStyle/>
          <a:p>
            <a:pPr algn="ctr"/>
            <a:r>
              <a:rPr lang="en-CA" sz="2800" noProof="0" dirty="0">
                <a:solidFill>
                  <a:schemeClr val="accent1"/>
                </a:solidFill>
              </a:rPr>
              <a:t>Age 14</a:t>
            </a:r>
          </a:p>
          <a:p>
            <a:pPr algn="ctr"/>
            <a:r>
              <a:rPr lang="en-CA" sz="1600" noProof="0" dirty="0"/>
              <a:t>Can receive </a:t>
            </a:r>
            <a:r>
              <a:rPr lang="en-CA" sz="1600" b="1" noProof="0" dirty="0"/>
              <a:t>fines</a:t>
            </a:r>
          </a:p>
        </p:txBody>
      </p:sp>
      <p:sp>
        <p:nvSpPr>
          <p:cNvPr id="20" name="ZoneTexte 19">
            <a:extLst>
              <a:ext uri="{FF2B5EF4-FFF2-40B4-BE49-F238E27FC236}">
                <a16:creationId xmlns:a16="http://schemas.microsoft.com/office/drawing/2014/main" id="{E152B243-CF01-BA8F-2503-7AD56186271D}"/>
              </a:ext>
            </a:extLst>
          </p:cNvPr>
          <p:cNvSpPr txBox="1"/>
          <p:nvPr>
            <p:custDataLst>
              <p:tags r:id="rId5"/>
            </p:custDataLst>
          </p:nvPr>
        </p:nvSpPr>
        <p:spPr>
          <a:xfrm>
            <a:off x="9566247" y="5429873"/>
            <a:ext cx="1407120" cy="1015663"/>
          </a:xfrm>
          <a:prstGeom prst="rect">
            <a:avLst/>
          </a:prstGeom>
          <a:noFill/>
        </p:spPr>
        <p:txBody>
          <a:bodyPr wrap="square" rtlCol="0">
            <a:spAutoFit/>
          </a:bodyPr>
          <a:lstStyle/>
          <a:p>
            <a:pPr algn="ctr"/>
            <a:r>
              <a:rPr lang="en-CA" sz="2800" noProof="0" dirty="0">
                <a:solidFill>
                  <a:schemeClr val="accent1"/>
                </a:solidFill>
              </a:rPr>
              <a:t>Age 18</a:t>
            </a:r>
          </a:p>
          <a:p>
            <a:pPr algn="ctr"/>
            <a:r>
              <a:rPr lang="en-CA" sz="1600" b="1" noProof="0" dirty="0"/>
              <a:t>Age of majority</a:t>
            </a:r>
          </a:p>
        </p:txBody>
      </p:sp>
      <p:pic>
        <p:nvPicPr>
          <p:cNvPr id="4" name="Image 3">
            <a:extLst>
              <a:ext uri="{FF2B5EF4-FFF2-40B4-BE49-F238E27FC236}">
                <a16:creationId xmlns:a16="http://schemas.microsoft.com/office/drawing/2014/main" id="{237EC996-CA6B-E457-E729-72677838909C}"/>
              </a:ext>
            </a:extLst>
          </p:cNvPr>
          <p:cNvPicPr>
            <a:picLocks noChangeAspect="1"/>
          </p:cNvPicPr>
          <p:nvPr/>
        </p:nvPicPr>
        <p:blipFill>
          <a:blip r:embed="rId8"/>
          <a:stretch>
            <a:fillRect/>
          </a:stretch>
        </p:blipFill>
        <p:spPr>
          <a:xfrm>
            <a:off x="1682654" y="2787751"/>
            <a:ext cx="858582" cy="2575746"/>
          </a:xfrm>
          <a:prstGeom prst="rect">
            <a:avLst/>
          </a:prstGeom>
        </p:spPr>
      </p:pic>
      <p:pic>
        <p:nvPicPr>
          <p:cNvPr id="10" name="Image 9">
            <a:extLst>
              <a:ext uri="{FF2B5EF4-FFF2-40B4-BE49-F238E27FC236}">
                <a16:creationId xmlns:a16="http://schemas.microsoft.com/office/drawing/2014/main" id="{15F20F37-2C54-A4F6-496A-E56B6AD7007A}"/>
              </a:ext>
            </a:extLst>
          </p:cNvPr>
          <p:cNvPicPr>
            <a:picLocks noChangeAspect="1"/>
          </p:cNvPicPr>
          <p:nvPr/>
        </p:nvPicPr>
        <p:blipFill>
          <a:blip r:embed="rId9"/>
          <a:stretch>
            <a:fillRect/>
          </a:stretch>
        </p:blipFill>
        <p:spPr>
          <a:xfrm>
            <a:off x="4076552" y="2358460"/>
            <a:ext cx="1192475" cy="3005037"/>
          </a:xfrm>
          <a:prstGeom prst="rect">
            <a:avLst/>
          </a:prstGeom>
        </p:spPr>
      </p:pic>
      <p:pic>
        <p:nvPicPr>
          <p:cNvPr id="13" name="Image 12">
            <a:extLst>
              <a:ext uri="{FF2B5EF4-FFF2-40B4-BE49-F238E27FC236}">
                <a16:creationId xmlns:a16="http://schemas.microsoft.com/office/drawing/2014/main" id="{EA2AFF68-C3D9-A783-8CFE-1E64FF44CD5A}"/>
              </a:ext>
            </a:extLst>
          </p:cNvPr>
          <p:cNvPicPr>
            <a:picLocks noChangeAspect="1"/>
          </p:cNvPicPr>
          <p:nvPr/>
        </p:nvPicPr>
        <p:blipFill>
          <a:blip r:embed="rId10"/>
          <a:stretch>
            <a:fillRect/>
          </a:stretch>
        </p:blipFill>
        <p:spPr>
          <a:xfrm>
            <a:off x="6595470" y="2072266"/>
            <a:ext cx="1335572" cy="3291231"/>
          </a:xfrm>
          <a:prstGeom prst="rect">
            <a:avLst/>
          </a:prstGeom>
        </p:spPr>
      </p:pic>
      <p:pic>
        <p:nvPicPr>
          <p:cNvPr id="15" name="Image 14">
            <a:extLst>
              <a:ext uri="{FF2B5EF4-FFF2-40B4-BE49-F238E27FC236}">
                <a16:creationId xmlns:a16="http://schemas.microsoft.com/office/drawing/2014/main" id="{AF4F4019-8F85-A7CA-3CFA-F8B7F0E655A2}"/>
              </a:ext>
            </a:extLst>
          </p:cNvPr>
          <p:cNvPicPr>
            <a:picLocks noChangeAspect="1"/>
          </p:cNvPicPr>
          <p:nvPr/>
        </p:nvPicPr>
        <p:blipFill>
          <a:blip r:embed="rId11"/>
          <a:stretch>
            <a:fillRect/>
          </a:stretch>
        </p:blipFill>
        <p:spPr>
          <a:xfrm>
            <a:off x="9509736" y="1571428"/>
            <a:ext cx="1407120" cy="3792069"/>
          </a:xfrm>
          <a:prstGeom prst="rect">
            <a:avLst/>
          </a:prstGeom>
        </p:spPr>
      </p:pic>
    </p:spTree>
    <p:extLst>
      <p:ext uri="{BB962C8B-B14F-4D97-AF65-F5344CB8AC3E}">
        <p14:creationId xmlns:p14="http://schemas.microsoft.com/office/powerpoint/2010/main" val="2826379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53C94-A335-1580-3E10-0009DBF895BB}"/>
            </a:ext>
          </a:extLst>
        </p:cNvPr>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9210C249-74B0-E8BE-51FE-87CE880327D4}"/>
              </a:ext>
            </a:extLst>
          </p:cNvPr>
          <p:cNvSpPr>
            <a:spLocks noGrp="1"/>
          </p:cNvSpPr>
          <p:nvPr>
            <p:ph type="body" idx="1"/>
            <p:custDataLst>
              <p:tags r:id="rId1"/>
            </p:custDataLst>
          </p:nvPr>
        </p:nvSpPr>
        <p:spPr/>
        <p:txBody>
          <a:bodyPr/>
          <a:lstStyle/>
          <a:p>
            <a:r>
              <a:rPr lang="en-CA" noProof="0"/>
              <a:t>Freedoms</a:t>
            </a:r>
          </a:p>
        </p:txBody>
      </p:sp>
      <p:pic>
        <p:nvPicPr>
          <p:cNvPr id="2" name="Image 1">
            <a:extLst>
              <a:ext uri="{FF2B5EF4-FFF2-40B4-BE49-F238E27FC236}">
                <a16:creationId xmlns:a16="http://schemas.microsoft.com/office/drawing/2014/main" id="{822E877F-F908-61E8-AF84-A9FEB570597B}"/>
              </a:ext>
            </a:extLst>
          </p:cNvPr>
          <p:cNvPicPr>
            <a:picLocks noChangeAspect="1"/>
          </p:cNvPicPr>
          <p:nvPr/>
        </p:nvPicPr>
        <p:blipFill>
          <a:blip r:embed="rId4"/>
          <a:stretch>
            <a:fillRect/>
          </a:stretch>
        </p:blipFill>
        <p:spPr>
          <a:xfrm>
            <a:off x="7225595" y="1200150"/>
            <a:ext cx="3340100" cy="4457700"/>
          </a:xfrm>
          <a:prstGeom prst="rect">
            <a:avLst/>
          </a:prstGeom>
        </p:spPr>
      </p:pic>
    </p:spTree>
    <p:extLst>
      <p:ext uri="{BB962C8B-B14F-4D97-AF65-F5344CB8AC3E}">
        <p14:creationId xmlns:p14="http://schemas.microsoft.com/office/powerpoint/2010/main" val="2776609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B785CFA9-8CF7-1034-FB1B-6760C535DA96}"/>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F9678B1E-93C7-3378-BF3B-96B97EE7882B}"/>
              </a:ext>
            </a:extLst>
          </p:cNvPr>
          <p:cNvSpPr>
            <a:spLocks noGrp="1"/>
          </p:cNvSpPr>
          <p:nvPr>
            <p:ph type="body" idx="1"/>
            <p:custDataLst>
              <p:tags r:id="rId1"/>
            </p:custDataLst>
          </p:nvPr>
        </p:nvSpPr>
        <p:spPr>
          <a:xfrm>
            <a:off x="446400" y="342254"/>
            <a:ext cx="5126840" cy="1033221"/>
          </a:xfrm>
        </p:spPr>
        <p:txBody>
          <a:bodyPr/>
          <a:lstStyle/>
          <a:p>
            <a:r>
              <a:rPr lang="en-CA" sz="4400" noProof="0">
                <a:cs typeface="Arial"/>
              </a:rPr>
              <a:t>My freedoms</a:t>
            </a:r>
            <a:endParaRPr lang="en-CA" sz="4400" noProof="0"/>
          </a:p>
        </p:txBody>
      </p:sp>
      <p:sp>
        <p:nvSpPr>
          <p:cNvPr id="6" name="ZoneTexte 5">
            <a:extLst>
              <a:ext uri="{FF2B5EF4-FFF2-40B4-BE49-F238E27FC236}">
                <a16:creationId xmlns:a16="http://schemas.microsoft.com/office/drawing/2014/main" id="{547FF603-585B-B069-B5BC-6EF6F04655EF}"/>
              </a:ext>
            </a:extLst>
          </p:cNvPr>
          <p:cNvSpPr txBox="1"/>
          <p:nvPr>
            <p:custDataLst>
              <p:tags r:id="rId2"/>
            </p:custDataLst>
          </p:nvPr>
        </p:nvSpPr>
        <p:spPr>
          <a:xfrm>
            <a:off x="446400" y="1476000"/>
            <a:ext cx="5943197" cy="467820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800" b="1" noProof="0" dirty="0">
                <a:cs typeface="Arial"/>
              </a:rPr>
              <a:t>First Love</a:t>
            </a:r>
          </a:p>
          <a:p>
            <a:endParaRPr lang="en-CA" sz="2800" noProof="0" dirty="0">
              <a:cs typeface="Arial"/>
            </a:endParaRPr>
          </a:p>
          <a:p>
            <a:r>
              <a:rPr lang="en-CA" sz="2800" noProof="0" dirty="0">
                <a:ea typeface="+mn-lt"/>
                <a:cs typeface="+mn-lt"/>
              </a:rPr>
              <a:t>Mira is 12 years old. She is madly in love with her neighbour</a:t>
            </a:r>
            <a:r>
              <a:rPr lang="en-CA" sz="2800" dirty="0">
                <a:ea typeface="+mn-lt"/>
                <a:cs typeface="+mn-lt"/>
              </a:rPr>
              <a:t> </a:t>
            </a:r>
            <a:r>
              <a:rPr lang="en-CA" sz="2800" noProof="0" dirty="0">
                <a:ea typeface="+mn-lt"/>
                <a:cs typeface="+mn-lt"/>
              </a:rPr>
              <a:t>Romeo, who’s 16. Mira’s parents strongly disapprove of their relationship: Mira is too young to go out with a 16-year-old and sleep at his place!</a:t>
            </a:r>
            <a:endParaRPr lang="en-CA" sz="2800" noProof="0" dirty="0">
              <a:cs typeface="Arial"/>
            </a:endParaRPr>
          </a:p>
          <a:p>
            <a:endParaRPr lang="en-CA" sz="2800" noProof="0" dirty="0">
              <a:cs typeface="Arial"/>
            </a:endParaRPr>
          </a:p>
          <a:p>
            <a:r>
              <a:rPr lang="en-CA" sz="2800" noProof="0" dirty="0">
                <a:cs typeface="Arial"/>
              </a:rPr>
              <a:t>Can Mira go out with Romeo?</a:t>
            </a:r>
          </a:p>
          <a:p>
            <a:endParaRPr lang="en-CA" sz="2400" noProof="0" dirty="0">
              <a:cs typeface="Arial"/>
            </a:endParaRPr>
          </a:p>
        </p:txBody>
      </p:sp>
    </p:spTree>
    <p:extLst>
      <p:ext uri="{BB962C8B-B14F-4D97-AF65-F5344CB8AC3E}">
        <p14:creationId xmlns:p14="http://schemas.microsoft.com/office/powerpoint/2010/main" val="2615637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62803-FDA4-A32B-F852-AF2AECF1BFDA}"/>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B35024E-B20D-8B71-D5B7-3A079B1D9028}"/>
              </a:ext>
            </a:extLst>
          </p:cNvPr>
          <p:cNvSpPr>
            <a:spLocks noGrp="1"/>
          </p:cNvSpPr>
          <p:nvPr>
            <p:ph type="body" idx="1"/>
            <p:custDataLst>
              <p:tags r:id="rId1"/>
            </p:custDataLst>
          </p:nvPr>
        </p:nvSpPr>
        <p:spPr>
          <a:xfrm>
            <a:off x="446400" y="342254"/>
            <a:ext cx="5701414" cy="1033221"/>
          </a:xfrm>
        </p:spPr>
        <p:txBody>
          <a:bodyPr/>
          <a:lstStyle/>
          <a:p>
            <a:r>
              <a:rPr lang="en-CA" sz="4400" noProof="0">
                <a:cs typeface="Arial"/>
              </a:rPr>
              <a:t>What the law says</a:t>
            </a:r>
            <a:endParaRPr lang="en-CA" sz="4400" noProof="0"/>
          </a:p>
        </p:txBody>
      </p:sp>
      <p:sp>
        <p:nvSpPr>
          <p:cNvPr id="6" name="ZoneTexte 5">
            <a:extLst>
              <a:ext uri="{FF2B5EF4-FFF2-40B4-BE49-F238E27FC236}">
                <a16:creationId xmlns:a16="http://schemas.microsoft.com/office/drawing/2014/main" id="{F4EE9FEC-B2F2-A375-6336-1CD14F8BEB81}"/>
              </a:ext>
            </a:extLst>
          </p:cNvPr>
          <p:cNvSpPr txBox="1"/>
          <p:nvPr>
            <p:custDataLst>
              <p:tags r:id="rId2"/>
            </p:custDataLst>
          </p:nvPr>
        </p:nvSpPr>
        <p:spPr>
          <a:xfrm>
            <a:off x="446400" y="1476000"/>
            <a:ext cx="6663721" cy="387798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800" b="1" noProof="0" dirty="0">
                <a:cs typeface="Arial"/>
              </a:rPr>
              <a:t>First Love</a:t>
            </a:r>
          </a:p>
          <a:p>
            <a:endParaRPr lang="en-CA" sz="2800" noProof="0" dirty="0">
              <a:cs typeface="Arial"/>
            </a:endParaRPr>
          </a:p>
          <a:p>
            <a:pPr marL="457200" indent="-457200">
              <a:buFont typeface="Wingdings" panose="05000000000000000000" pitchFamily="2" charset="2"/>
              <a:buChar char="Ø"/>
            </a:pPr>
            <a:r>
              <a:rPr lang="en-CA" sz="2800" noProof="0" dirty="0">
                <a:ea typeface="+mn-lt"/>
                <a:cs typeface="+mn-lt"/>
              </a:rPr>
              <a:t>The consent of a child under 12 years of age is never valid.</a:t>
            </a:r>
          </a:p>
          <a:p>
            <a:endParaRPr lang="en-CA" sz="2800" noProof="0" dirty="0">
              <a:ea typeface="+mn-lt"/>
              <a:cs typeface="+mn-lt"/>
            </a:endParaRPr>
          </a:p>
          <a:p>
            <a:pPr marL="457200" indent="-457200">
              <a:buFont typeface="Wingdings" panose="05000000000000000000" pitchFamily="2" charset="2"/>
              <a:buChar char="Ø"/>
            </a:pPr>
            <a:r>
              <a:rPr lang="en-CA" sz="2800" noProof="0" dirty="0">
                <a:ea typeface="+mn-lt"/>
                <a:cs typeface="+mn-lt"/>
              </a:rPr>
              <a:t>When the younger partner is 12 or 13 years old, the age difference must be less than 2 years to engage in sexual touching.</a:t>
            </a:r>
            <a:endParaRPr lang="en-CA" sz="2400" noProof="0" dirty="0">
              <a:cs typeface="Arial"/>
            </a:endParaRPr>
          </a:p>
        </p:txBody>
      </p:sp>
      <p:pic>
        <p:nvPicPr>
          <p:cNvPr id="8" name="Image 7">
            <a:extLst>
              <a:ext uri="{FF2B5EF4-FFF2-40B4-BE49-F238E27FC236}">
                <a16:creationId xmlns:a16="http://schemas.microsoft.com/office/drawing/2014/main" id="{D5A9903D-3A8C-026A-E062-7048E431C9AB}"/>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3314297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555657" y="759691"/>
            <a:ext cx="3849132" cy="914400"/>
          </a:xfrm>
        </p:spPr>
        <p:txBody>
          <a:bodyPr/>
          <a:lstStyle/>
          <a:p>
            <a:pPr algn="ctr"/>
            <a:r>
              <a:rPr lang="en-CA" sz="3600" noProof="0" dirty="0"/>
              <a:t>Age 12</a:t>
            </a:r>
            <a:br>
              <a:rPr lang="en-CA" sz="3600" noProof="0" dirty="0"/>
            </a:br>
            <a:r>
              <a:rPr lang="en-CA" sz="2000" noProof="0" dirty="0"/>
              <a:t>Sexual consent with other teens</a:t>
            </a:r>
            <a:endParaRPr lang="en-CA" sz="3600" noProof="0" dirty="0"/>
          </a:p>
        </p:txBody>
      </p:sp>
      <p:sp>
        <p:nvSpPr>
          <p:cNvPr id="16" name="Espace réservé du texte 15">
            <a:extLst>
              <a:ext uri="{FF2B5EF4-FFF2-40B4-BE49-F238E27FC236}">
                <a16:creationId xmlns:a16="http://schemas.microsoft.com/office/drawing/2014/main" id="{F729D655-B0FA-6645-AA69-B73903B58389}"/>
              </a:ext>
            </a:extLst>
          </p:cNvPr>
          <p:cNvSpPr>
            <a:spLocks noGrp="1"/>
          </p:cNvSpPr>
          <p:nvPr>
            <p:ph type="body" sz="quarter" idx="15"/>
            <p:custDataLst>
              <p:tags r:id="rId2"/>
            </p:custDataLst>
          </p:nvPr>
        </p:nvSpPr>
        <p:spPr>
          <a:xfrm>
            <a:off x="1513457" y="214975"/>
            <a:ext cx="1933532" cy="415925"/>
          </a:xfrm>
        </p:spPr>
        <p:txBody>
          <a:bodyPr/>
          <a:lstStyle/>
          <a:p>
            <a:r>
              <a:rPr lang="en-CA" noProof="0"/>
              <a:t>My freedoms</a:t>
            </a:r>
          </a:p>
        </p:txBody>
      </p:sp>
      <p:sp>
        <p:nvSpPr>
          <p:cNvPr id="19" name="ZoneTexte 18">
            <a:extLst>
              <a:ext uri="{FF2B5EF4-FFF2-40B4-BE49-F238E27FC236}">
                <a16:creationId xmlns:a16="http://schemas.microsoft.com/office/drawing/2014/main" id="{92DD3869-D259-EA8F-01B2-63E9898BCEAD}"/>
              </a:ext>
            </a:extLst>
          </p:cNvPr>
          <p:cNvSpPr txBox="1"/>
          <p:nvPr>
            <p:custDataLst>
              <p:tags r:id="rId3"/>
            </p:custDataLst>
          </p:nvPr>
        </p:nvSpPr>
        <p:spPr>
          <a:xfrm>
            <a:off x="7297219" y="4961233"/>
            <a:ext cx="4334634" cy="1323439"/>
          </a:xfrm>
          <a:prstGeom prst="rect">
            <a:avLst/>
          </a:prstGeom>
          <a:noFill/>
        </p:spPr>
        <p:txBody>
          <a:bodyPr wrap="square" lIns="91440" tIns="45720" rIns="91440" bIns="45720" anchor="t">
            <a:spAutoFit/>
          </a:bodyPr>
          <a:lstStyle/>
          <a:p>
            <a:pPr fontAlgn="base"/>
            <a:r>
              <a:rPr lang="en-CA" sz="2000" b="1" noProof="1">
                <a:solidFill>
                  <a:srgbClr val="000000"/>
                </a:solidFill>
                <a:cs typeface="Arial"/>
              </a:rPr>
              <a:t>Before you’re 18, your consent is not valid if there’s a relationship of power between you and the other person</a:t>
            </a:r>
            <a:r>
              <a:rPr lang="en-CA" sz="2000" b="1" i="0" u="none" strike="noStrike" noProof="0" dirty="0">
                <a:solidFill>
                  <a:srgbClr val="000000"/>
                </a:solidFill>
                <a:effectLst/>
                <a:latin typeface="Arial"/>
                <a:cs typeface="Arial"/>
              </a:rPr>
              <a:t>.</a:t>
            </a:r>
            <a:endParaRPr lang="en-CA" sz="2000" b="0" i="0" noProof="0" dirty="0">
              <a:solidFill>
                <a:srgbClr val="000000"/>
              </a:solidFill>
              <a:effectLst/>
              <a:latin typeface="Arial"/>
              <a:cs typeface="Arial"/>
            </a:endParaRPr>
          </a:p>
        </p:txBody>
      </p:sp>
      <p:pic>
        <p:nvPicPr>
          <p:cNvPr id="11271" name="Picture 7">
            <a:extLst>
              <a:ext uri="{FF2B5EF4-FFF2-40B4-BE49-F238E27FC236}">
                <a16:creationId xmlns:a16="http://schemas.microsoft.com/office/drawing/2014/main" id="{F9486F44-AAD4-D999-3702-E52258039CB1}"/>
              </a:ext>
            </a:extLst>
          </p:cNvPr>
          <p:cNvPicPr>
            <a:picLocks noChangeAspect="1" noChangeArrowheads="1"/>
          </p:cNvPicPr>
          <p:nvPr>
            <p:custDataLst>
              <p:tags r:id="rId4"/>
            </p:custDataLst>
          </p:nvPr>
        </p:nvPicPr>
        <p:blipFill>
          <a:blip r:embed="rId19">
            <a:extLst>
              <a:ext uri="{28A0092B-C50C-407E-A947-70E740481C1C}">
                <a14:useLocalDpi xmlns:a14="http://schemas.microsoft.com/office/drawing/2010/main" val="0"/>
              </a:ext>
            </a:extLst>
          </a:blip>
          <a:srcRect/>
          <a:stretch>
            <a:fillRect/>
          </a:stretch>
        </p:blipFill>
        <p:spPr bwMode="auto">
          <a:xfrm>
            <a:off x="9518000" y="881104"/>
            <a:ext cx="923925" cy="1200150"/>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a:extLst>
              <a:ext uri="{FF2B5EF4-FFF2-40B4-BE49-F238E27FC236}">
                <a16:creationId xmlns:a16="http://schemas.microsoft.com/office/drawing/2014/main" id="{2D81BA15-DA02-5E62-754C-2A4BCA19D75D}"/>
              </a:ext>
            </a:extLst>
          </p:cNvPr>
          <p:cNvPicPr>
            <a:picLocks noChangeAspect="1" noChangeArrowheads="1"/>
          </p:cNvPicPr>
          <p:nvPr>
            <p:custDataLst>
              <p:tags r:id="rId5"/>
            </p:custDataLst>
          </p:nvPr>
        </p:nvPicPr>
        <p:blipFill>
          <a:blip r:embed="rId20">
            <a:extLst>
              <a:ext uri="{28A0092B-C50C-407E-A947-70E740481C1C}">
                <a14:useLocalDpi xmlns:a14="http://schemas.microsoft.com/office/drawing/2010/main" val="0"/>
              </a:ext>
            </a:extLst>
          </a:blip>
          <a:srcRect/>
          <a:stretch>
            <a:fillRect/>
          </a:stretch>
        </p:blipFill>
        <p:spPr bwMode="auto">
          <a:xfrm>
            <a:off x="7297219" y="947030"/>
            <a:ext cx="923925" cy="1200150"/>
          </a:xfrm>
          <a:prstGeom prst="rect">
            <a:avLst/>
          </a:prstGeom>
          <a:noFill/>
          <a:extLst>
            <a:ext uri="{909E8E84-426E-40DD-AFC4-6F175D3DCCD1}">
              <a14:hiddenFill xmlns:a14="http://schemas.microsoft.com/office/drawing/2010/main">
                <a:solidFill>
                  <a:srgbClr val="FFFFFF"/>
                </a:solidFill>
              </a14:hiddenFill>
            </a:ext>
          </a:extLst>
        </p:spPr>
      </p:pic>
      <p:pic>
        <p:nvPicPr>
          <p:cNvPr id="11273" name="Picture 9">
            <a:extLst>
              <a:ext uri="{FF2B5EF4-FFF2-40B4-BE49-F238E27FC236}">
                <a16:creationId xmlns:a16="http://schemas.microsoft.com/office/drawing/2014/main" id="{2ED8D715-30B3-B171-C801-6C8CBB63C67E}"/>
              </a:ext>
            </a:extLst>
          </p:cNvPr>
          <p:cNvPicPr>
            <a:picLocks noChangeAspect="1" noChangeArrowheads="1"/>
          </p:cNvPicPr>
          <p:nvPr>
            <p:custDataLst>
              <p:tags r:id="rId6"/>
            </p:custDataLst>
          </p:nvPr>
        </p:nvPicPr>
        <p:blipFill>
          <a:blip r:embed="rId21">
            <a:extLst>
              <a:ext uri="{28A0092B-C50C-407E-A947-70E740481C1C}">
                <a14:useLocalDpi xmlns:a14="http://schemas.microsoft.com/office/drawing/2010/main" val="0"/>
              </a:ext>
            </a:extLst>
          </a:blip>
          <a:srcRect/>
          <a:stretch>
            <a:fillRect/>
          </a:stretch>
        </p:blipFill>
        <p:spPr bwMode="auto">
          <a:xfrm>
            <a:off x="7397274" y="2815367"/>
            <a:ext cx="933450" cy="1200150"/>
          </a:xfrm>
          <a:prstGeom prst="rect">
            <a:avLst/>
          </a:prstGeom>
          <a:noFill/>
          <a:extLst>
            <a:ext uri="{909E8E84-426E-40DD-AFC4-6F175D3DCCD1}">
              <a14:hiddenFill xmlns:a14="http://schemas.microsoft.com/office/drawing/2010/main">
                <a:solidFill>
                  <a:srgbClr val="FFFFFF"/>
                </a:solidFill>
              </a14:hiddenFill>
            </a:ext>
          </a:extLst>
        </p:spPr>
      </p:pic>
      <p:pic>
        <p:nvPicPr>
          <p:cNvPr id="11274" name="Picture 10">
            <a:extLst>
              <a:ext uri="{FF2B5EF4-FFF2-40B4-BE49-F238E27FC236}">
                <a16:creationId xmlns:a16="http://schemas.microsoft.com/office/drawing/2014/main" id="{09BA685E-6927-0436-45F5-A2939F7E9F74}"/>
              </a:ext>
            </a:extLst>
          </p:cNvPr>
          <p:cNvPicPr>
            <a:picLocks noChangeAspect="1" noChangeArrowheads="1"/>
          </p:cNvPicPr>
          <p:nvPr>
            <p:custDataLst>
              <p:tags r:id="rId7"/>
            </p:custDataLst>
          </p:nvPr>
        </p:nvPicPr>
        <p:blipFill>
          <a:blip r:embed="rId22">
            <a:extLst>
              <a:ext uri="{28A0092B-C50C-407E-A947-70E740481C1C}">
                <a14:useLocalDpi xmlns:a14="http://schemas.microsoft.com/office/drawing/2010/main" val="0"/>
              </a:ext>
            </a:extLst>
          </a:blip>
          <a:srcRect/>
          <a:stretch>
            <a:fillRect/>
          </a:stretch>
        </p:blipFill>
        <p:spPr bwMode="auto">
          <a:xfrm>
            <a:off x="9607051" y="2815367"/>
            <a:ext cx="933450" cy="1200150"/>
          </a:xfrm>
          <a:prstGeom prst="rect">
            <a:avLst/>
          </a:prstGeom>
          <a:noFill/>
          <a:extLst>
            <a:ext uri="{909E8E84-426E-40DD-AFC4-6F175D3DCCD1}">
              <a14:hiddenFill xmlns:a14="http://schemas.microsoft.com/office/drawing/2010/main">
                <a:solidFill>
                  <a:srgbClr val="FFFFFF"/>
                </a:solidFill>
              </a14:hiddenFill>
            </a:ext>
          </a:extLst>
        </p:spPr>
      </p:pic>
      <p:sp>
        <p:nvSpPr>
          <p:cNvPr id="24" name="ZoneTexte 23">
            <a:extLst>
              <a:ext uri="{FF2B5EF4-FFF2-40B4-BE49-F238E27FC236}">
                <a16:creationId xmlns:a16="http://schemas.microsoft.com/office/drawing/2014/main" id="{35EC4FB3-7C53-E4A8-6DF9-C22C478F468C}"/>
              </a:ext>
            </a:extLst>
          </p:cNvPr>
          <p:cNvSpPr txBox="1"/>
          <p:nvPr>
            <p:custDataLst>
              <p:tags r:id="rId8"/>
            </p:custDataLst>
          </p:nvPr>
        </p:nvSpPr>
        <p:spPr>
          <a:xfrm>
            <a:off x="3049030" y="3219620"/>
            <a:ext cx="6098058" cy="369332"/>
          </a:xfrm>
          <a:prstGeom prst="rect">
            <a:avLst/>
          </a:prstGeom>
          <a:noFill/>
        </p:spPr>
        <p:txBody>
          <a:bodyPr wrap="square">
            <a:spAutoFit/>
          </a:bodyPr>
          <a:lstStyle/>
          <a:p>
            <a:r>
              <a:rPr lang="en-CA" b="0" i="0" noProof="0">
                <a:solidFill>
                  <a:srgbClr val="000000"/>
                </a:solidFill>
                <a:effectLst/>
                <a:latin typeface="Arial"/>
                <a:cs typeface="Arial"/>
              </a:rPr>
              <a:t> </a:t>
            </a:r>
            <a:endParaRPr lang="en-CA" noProof="0">
              <a:latin typeface="Arial"/>
              <a:cs typeface="Arial"/>
            </a:endParaRPr>
          </a:p>
        </p:txBody>
      </p:sp>
      <p:cxnSp>
        <p:nvCxnSpPr>
          <p:cNvPr id="10" name="Connecteur droit avec flèche 9">
            <a:extLst>
              <a:ext uri="{FF2B5EF4-FFF2-40B4-BE49-F238E27FC236}">
                <a16:creationId xmlns:a16="http://schemas.microsoft.com/office/drawing/2014/main" id="{E9032D7C-4A7C-A230-6EFD-9F72B13D11B4}"/>
              </a:ext>
            </a:extLst>
          </p:cNvPr>
          <p:cNvCxnSpPr/>
          <p:nvPr>
            <p:custDataLst>
              <p:tags r:id="rId9"/>
            </p:custDataLst>
          </p:nvPr>
        </p:nvCxnSpPr>
        <p:spPr>
          <a:xfrm>
            <a:off x="8330725" y="1745341"/>
            <a:ext cx="1134481"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142280B7-1ADF-DE10-05C5-F1532C25C70F}"/>
              </a:ext>
            </a:extLst>
          </p:cNvPr>
          <p:cNvCxnSpPr/>
          <p:nvPr>
            <p:custDataLst>
              <p:tags r:id="rId10"/>
            </p:custDataLst>
          </p:nvPr>
        </p:nvCxnSpPr>
        <p:spPr>
          <a:xfrm>
            <a:off x="8330724" y="3304330"/>
            <a:ext cx="1134481" cy="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AC85AFC7-7475-CD49-A623-296FFC3B964D}"/>
              </a:ext>
            </a:extLst>
          </p:cNvPr>
          <p:cNvSpPr txBox="1"/>
          <p:nvPr>
            <p:custDataLst>
              <p:tags r:id="rId11"/>
            </p:custDataLst>
          </p:nvPr>
        </p:nvSpPr>
        <p:spPr>
          <a:xfrm>
            <a:off x="7119928" y="667109"/>
            <a:ext cx="1210796" cy="400110"/>
          </a:xfrm>
          <a:prstGeom prst="rect">
            <a:avLst/>
          </a:prstGeom>
          <a:noFill/>
        </p:spPr>
        <p:txBody>
          <a:bodyPr wrap="square">
            <a:spAutoFit/>
          </a:bodyPr>
          <a:lstStyle/>
          <a:p>
            <a:r>
              <a:rPr lang="en-CA" sz="2000" b="1" i="0" noProof="0">
                <a:solidFill>
                  <a:srgbClr val="000000"/>
                </a:solidFill>
                <a:effectLst/>
                <a:latin typeface="Arial"/>
                <a:cs typeface="Arial"/>
              </a:rPr>
              <a:t>If you’re</a:t>
            </a:r>
            <a:endParaRPr lang="en-CA" sz="2000" b="1" noProof="0">
              <a:latin typeface="Arial"/>
              <a:cs typeface="Arial"/>
            </a:endParaRPr>
          </a:p>
        </p:txBody>
      </p:sp>
      <p:sp>
        <p:nvSpPr>
          <p:cNvPr id="33" name="ZoneTexte 32">
            <a:extLst>
              <a:ext uri="{FF2B5EF4-FFF2-40B4-BE49-F238E27FC236}">
                <a16:creationId xmlns:a16="http://schemas.microsoft.com/office/drawing/2014/main" id="{0AE28DF7-561E-415C-7B82-2C28C686E907}"/>
              </a:ext>
            </a:extLst>
          </p:cNvPr>
          <p:cNvSpPr txBox="1"/>
          <p:nvPr>
            <p:custDataLst>
              <p:tags r:id="rId12"/>
            </p:custDataLst>
          </p:nvPr>
        </p:nvSpPr>
        <p:spPr>
          <a:xfrm>
            <a:off x="9021906" y="664823"/>
            <a:ext cx="3165889" cy="400110"/>
          </a:xfrm>
          <a:prstGeom prst="rect">
            <a:avLst/>
          </a:prstGeom>
          <a:noFill/>
        </p:spPr>
        <p:txBody>
          <a:bodyPr wrap="square">
            <a:spAutoFit/>
          </a:bodyPr>
          <a:lstStyle/>
          <a:p>
            <a:r>
              <a:rPr lang="en-CA" sz="2000" b="1" i="0" noProof="0">
                <a:solidFill>
                  <a:srgbClr val="000000"/>
                </a:solidFill>
                <a:effectLst/>
                <a:latin typeface="Arial"/>
                <a:cs typeface="Arial"/>
              </a:rPr>
              <a:t>Allowable age difference</a:t>
            </a:r>
            <a:endParaRPr lang="en-CA" sz="2000" b="1" noProof="0">
              <a:latin typeface="Arial"/>
              <a:cs typeface="Arial"/>
            </a:endParaRPr>
          </a:p>
        </p:txBody>
      </p:sp>
      <p:sp>
        <p:nvSpPr>
          <p:cNvPr id="35" name="ZoneTexte 34">
            <a:extLst>
              <a:ext uri="{FF2B5EF4-FFF2-40B4-BE49-F238E27FC236}">
                <a16:creationId xmlns:a16="http://schemas.microsoft.com/office/drawing/2014/main" id="{D2748D36-F6A7-78C6-3A40-4BFCE660202C}"/>
              </a:ext>
            </a:extLst>
          </p:cNvPr>
          <p:cNvSpPr txBox="1"/>
          <p:nvPr>
            <p:custDataLst>
              <p:tags r:id="rId13"/>
            </p:custDataLst>
          </p:nvPr>
        </p:nvSpPr>
        <p:spPr>
          <a:xfrm>
            <a:off x="7119929" y="2199997"/>
            <a:ext cx="1351096" cy="707886"/>
          </a:xfrm>
          <a:prstGeom prst="rect">
            <a:avLst/>
          </a:prstGeom>
          <a:noFill/>
        </p:spPr>
        <p:txBody>
          <a:bodyPr wrap="square">
            <a:spAutoFit/>
          </a:bodyPr>
          <a:lstStyle/>
          <a:p>
            <a:r>
              <a:rPr lang="en-CA" sz="2000" b="0" i="0" noProof="0">
                <a:solidFill>
                  <a:srgbClr val="000000"/>
                </a:solidFill>
                <a:effectLst/>
                <a:latin typeface="Arial"/>
                <a:cs typeface="Arial"/>
              </a:rPr>
              <a:t>12-13 years old</a:t>
            </a:r>
            <a:endParaRPr lang="en-CA" sz="2000" noProof="0">
              <a:latin typeface="Arial"/>
              <a:cs typeface="Arial"/>
            </a:endParaRPr>
          </a:p>
        </p:txBody>
      </p:sp>
      <p:sp>
        <p:nvSpPr>
          <p:cNvPr id="37" name="ZoneTexte 36">
            <a:extLst>
              <a:ext uri="{FF2B5EF4-FFF2-40B4-BE49-F238E27FC236}">
                <a16:creationId xmlns:a16="http://schemas.microsoft.com/office/drawing/2014/main" id="{2D7B1DF5-CCA1-6096-72A4-48DB3B9E75F4}"/>
              </a:ext>
            </a:extLst>
          </p:cNvPr>
          <p:cNvSpPr txBox="1"/>
          <p:nvPr>
            <p:custDataLst>
              <p:tags r:id="rId14"/>
            </p:custDataLst>
          </p:nvPr>
        </p:nvSpPr>
        <p:spPr>
          <a:xfrm>
            <a:off x="9147088" y="2162713"/>
            <a:ext cx="2085960" cy="707886"/>
          </a:xfrm>
          <a:prstGeom prst="rect">
            <a:avLst/>
          </a:prstGeom>
          <a:noFill/>
        </p:spPr>
        <p:txBody>
          <a:bodyPr wrap="square">
            <a:spAutoFit/>
          </a:bodyPr>
          <a:lstStyle/>
          <a:p>
            <a:r>
              <a:rPr lang="en-CA" sz="2000" b="0" i="0" noProof="0">
                <a:solidFill>
                  <a:srgbClr val="000000"/>
                </a:solidFill>
                <a:effectLst/>
                <a:latin typeface="Arial"/>
                <a:cs typeface="Arial"/>
              </a:rPr>
              <a:t>Less than 2 years</a:t>
            </a:r>
            <a:endParaRPr lang="en-CA" sz="2000" noProof="0">
              <a:latin typeface="Arial"/>
              <a:cs typeface="Arial"/>
            </a:endParaRPr>
          </a:p>
        </p:txBody>
      </p:sp>
      <p:sp>
        <p:nvSpPr>
          <p:cNvPr id="39" name="ZoneTexte 38">
            <a:extLst>
              <a:ext uri="{FF2B5EF4-FFF2-40B4-BE49-F238E27FC236}">
                <a16:creationId xmlns:a16="http://schemas.microsoft.com/office/drawing/2014/main" id="{905B7F25-7F23-7485-C5E9-DCCA31CA7830}"/>
              </a:ext>
            </a:extLst>
          </p:cNvPr>
          <p:cNvSpPr txBox="1"/>
          <p:nvPr>
            <p:custDataLst>
              <p:tags r:id="rId15"/>
            </p:custDataLst>
          </p:nvPr>
        </p:nvSpPr>
        <p:spPr>
          <a:xfrm>
            <a:off x="7316097" y="4015517"/>
            <a:ext cx="1480021" cy="707886"/>
          </a:xfrm>
          <a:prstGeom prst="rect">
            <a:avLst/>
          </a:prstGeom>
          <a:noFill/>
        </p:spPr>
        <p:txBody>
          <a:bodyPr wrap="square">
            <a:spAutoFit/>
          </a:bodyPr>
          <a:lstStyle/>
          <a:p>
            <a:r>
              <a:rPr lang="en-CA" sz="2000" b="0" i="0" noProof="0">
                <a:solidFill>
                  <a:srgbClr val="000000"/>
                </a:solidFill>
                <a:effectLst/>
                <a:latin typeface="Arial"/>
                <a:cs typeface="Arial"/>
              </a:rPr>
              <a:t>14-15 years old</a:t>
            </a:r>
            <a:endParaRPr lang="en-CA" sz="2000" noProof="0">
              <a:latin typeface="Arial"/>
              <a:cs typeface="Arial"/>
            </a:endParaRPr>
          </a:p>
        </p:txBody>
      </p:sp>
      <p:sp>
        <p:nvSpPr>
          <p:cNvPr id="41" name="ZoneTexte 40">
            <a:extLst>
              <a:ext uri="{FF2B5EF4-FFF2-40B4-BE49-F238E27FC236}">
                <a16:creationId xmlns:a16="http://schemas.microsoft.com/office/drawing/2014/main" id="{BD48638D-27CA-F22D-9A5B-B5810261FAD0}"/>
              </a:ext>
            </a:extLst>
          </p:cNvPr>
          <p:cNvSpPr txBox="1"/>
          <p:nvPr>
            <p:custDataLst>
              <p:tags r:id="rId16"/>
            </p:custDataLst>
          </p:nvPr>
        </p:nvSpPr>
        <p:spPr>
          <a:xfrm>
            <a:off x="9144995" y="4018002"/>
            <a:ext cx="2009283" cy="707886"/>
          </a:xfrm>
          <a:prstGeom prst="rect">
            <a:avLst/>
          </a:prstGeom>
          <a:noFill/>
        </p:spPr>
        <p:txBody>
          <a:bodyPr wrap="square">
            <a:spAutoFit/>
          </a:bodyPr>
          <a:lstStyle/>
          <a:p>
            <a:r>
              <a:rPr lang="en-CA" sz="2000" b="0" i="0" noProof="0">
                <a:solidFill>
                  <a:srgbClr val="000000"/>
                </a:solidFill>
                <a:effectLst/>
                <a:latin typeface="Arial"/>
                <a:cs typeface="Arial"/>
              </a:rPr>
              <a:t>Less than 5 years</a:t>
            </a:r>
            <a:endParaRPr lang="en-CA" sz="2000" noProof="0">
              <a:latin typeface="Arial"/>
              <a:cs typeface="Arial"/>
            </a:endParaRPr>
          </a:p>
        </p:txBody>
      </p:sp>
      <p:pic>
        <p:nvPicPr>
          <p:cNvPr id="2" name="Image 1">
            <a:extLst>
              <a:ext uri="{FF2B5EF4-FFF2-40B4-BE49-F238E27FC236}">
                <a16:creationId xmlns:a16="http://schemas.microsoft.com/office/drawing/2014/main" id="{738743AF-918D-9259-8954-6B3A88DAF598}"/>
              </a:ext>
            </a:extLst>
          </p:cNvPr>
          <p:cNvPicPr>
            <a:picLocks noChangeAspect="1"/>
          </p:cNvPicPr>
          <p:nvPr/>
        </p:nvPicPr>
        <p:blipFill>
          <a:blip r:embed="rId23"/>
          <a:stretch>
            <a:fillRect/>
          </a:stretch>
        </p:blipFill>
        <p:spPr>
          <a:xfrm>
            <a:off x="1629879" y="2142969"/>
            <a:ext cx="1700688" cy="4285735"/>
          </a:xfrm>
          <a:prstGeom prst="rect">
            <a:avLst/>
          </a:prstGeom>
        </p:spPr>
      </p:pic>
    </p:spTree>
    <p:extLst>
      <p:ext uri="{BB962C8B-B14F-4D97-AF65-F5344CB8AC3E}">
        <p14:creationId xmlns:p14="http://schemas.microsoft.com/office/powerpoint/2010/main" val="2639990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2B49-CCEF-FF90-29E9-491A446DA464}"/>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229C17C6-CC29-0920-CC86-BB989463DEC1}"/>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5DA9B0C3-23A8-0356-D458-D6171EBEB5F7}"/>
              </a:ext>
            </a:extLst>
          </p:cNvPr>
          <p:cNvSpPr>
            <a:spLocks noGrp="1"/>
          </p:cNvSpPr>
          <p:nvPr>
            <p:ph type="body" idx="1"/>
            <p:custDataLst>
              <p:tags r:id="rId1"/>
            </p:custDataLst>
          </p:nvPr>
        </p:nvSpPr>
        <p:spPr>
          <a:xfrm>
            <a:off x="446400" y="342000"/>
            <a:ext cx="5126840" cy="1033221"/>
          </a:xfrm>
        </p:spPr>
        <p:txBody>
          <a:bodyPr/>
          <a:lstStyle/>
          <a:p>
            <a:r>
              <a:rPr lang="en-CA" sz="4400" noProof="0">
                <a:cs typeface="Arial"/>
              </a:rPr>
              <a:t>My freedoms</a:t>
            </a:r>
            <a:endParaRPr lang="en-CA" sz="4400" noProof="0"/>
          </a:p>
        </p:txBody>
      </p:sp>
      <p:sp>
        <p:nvSpPr>
          <p:cNvPr id="6" name="ZoneTexte 5">
            <a:extLst>
              <a:ext uri="{FF2B5EF4-FFF2-40B4-BE49-F238E27FC236}">
                <a16:creationId xmlns:a16="http://schemas.microsoft.com/office/drawing/2014/main" id="{E1A1B00C-5901-8319-676E-E0B0D206B4ED}"/>
              </a:ext>
            </a:extLst>
          </p:cNvPr>
          <p:cNvSpPr txBox="1"/>
          <p:nvPr>
            <p:custDataLst>
              <p:tags r:id="rId2"/>
            </p:custDataLst>
          </p:nvPr>
        </p:nvSpPr>
        <p:spPr>
          <a:xfrm>
            <a:off x="446400" y="1476000"/>
            <a:ext cx="5943197" cy="387798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800" b="1" noProof="0" dirty="0">
                <a:cs typeface="Arial"/>
              </a:rPr>
              <a:t>A New Name</a:t>
            </a:r>
          </a:p>
          <a:p>
            <a:endParaRPr lang="en-CA" sz="2800" noProof="0" dirty="0">
              <a:cs typeface="Arial"/>
            </a:endParaRPr>
          </a:p>
          <a:p>
            <a:r>
              <a:rPr lang="en-CA" sz="2800" noProof="0" dirty="0">
                <a:cs typeface="Arial"/>
              </a:rPr>
              <a:t>Seth Abdou is 14 years old and wants to change his name to Ronaldo Abdou. </a:t>
            </a:r>
            <a:r>
              <a:rPr lang="en-CA" sz="2800" dirty="0"/>
              <a:t>It’s always been his dream to have the same first name as his favourite soccer player</a:t>
            </a:r>
            <a:r>
              <a:rPr lang="en-CA" sz="2800" noProof="0" dirty="0">
                <a:cs typeface="Arial"/>
              </a:rPr>
              <a:t>! </a:t>
            </a:r>
          </a:p>
          <a:p>
            <a:endParaRPr lang="en-CA" sz="2800" noProof="0" dirty="0">
              <a:cs typeface="Arial"/>
            </a:endParaRPr>
          </a:p>
          <a:p>
            <a:r>
              <a:rPr lang="en-CA" sz="2800" noProof="1">
                <a:cs typeface="Arial"/>
              </a:rPr>
              <a:t>Does he have the right to do this</a:t>
            </a:r>
            <a:r>
              <a:rPr lang="en-CA" sz="2800" noProof="0" dirty="0">
                <a:cs typeface="Arial"/>
              </a:rPr>
              <a:t>?</a:t>
            </a:r>
          </a:p>
        </p:txBody>
      </p:sp>
    </p:spTree>
    <p:extLst>
      <p:ext uri="{BB962C8B-B14F-4D97-AF65-F5344CB8AC3E}">
        <p14:creationId xmlns:p14="http://schemas.microsoft.com/office/powerpoint/2010/main" val="1970103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9A64966-6713-0F47-AD43-9F6E8BCCC8B2}"/>
              </a:ext>
            </a:extLst>
          </p:cNvPr>
          <p:cNvSpPr>
            <a:spLocks noGrp="1"/>
          </p:cNvSpPr>
          <p:nvPr>
            <p:ph type="title"/>
            <p:custDataLst>
              <p:tags r:id="rId1"/>
            </p:custDataLst>
          </p:nvPr>
        </p:nvSpPr>
        <p:spPr>
          <a:xfrm>
            <a:off x="627475" y="1449302"/>
            <a:ext cx="7058427" cy="914400"/>
          </a:xfrm>
        </p:spPr>
        <p:txBody>
          <a:bodyPr/>
          <a:lstStyle/>
          <a:p>
            <a:r>
              <a:rPr lang="en-CA" noProof="0" dirty="0"/>
              <a:t>Do you know the responsibilities, freedoms, and protections of children?</a:t>
            </a:r>
          </a:p>
        </p:txBody>
      </p:sp>
    </p:spTree>
    <p:extLst>
      <p:ext uri="{BB962C8B-B14F-4D97-AF65-F5344CB8AC3E}">
        <p14:creationId xmlns:p14="http://schemas.microsoft.com/office/powerpoint/2010/main" val="3544659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7F333-3C47-5DDC-DF1F-D8FC8C227AFF}"/>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6507866-8CEF-470A-1FD2-9E2A8FCE70DC}"/>
              </a:ext>
            </a:extLst>
          </p:cNvPr>
          <p:cNvSpPr>
            <a:spLocks noGrp="1"/>
          </p:cNvSpPr>
          <p:nvPr>
            <p:ph type="body" idx="1"/>
            <p:custDataLst>
              <p:tags r:id="rId1"/>
            </p:custDataLst>
          </p:nvPr>
        </p:nvSpPr>
        <p:spPr>
          <a:xfrm>
            <a:off x="446400" y="342000"/>
            <a:ext cx="5701414" cy="1033221"/>
          </a:xfrm>
        </p:spPr>
        <p:txBody>
          <a:bodyPr/>
          <a:lstStyle/>
          <a:p>
            <a:r>
              <a:rPr lang="en-CA" sz="4400" noProof="0">
                <a:cs typeface="Arial"/>
              </a:rPr>
              <a:t>What the law says</a:t>
            </a:r>
            <a:endParaRPr lang="en-CA" sz="4400" noProof="0"/>
          </a:p>
        </p:txBody>
      </p:sp>
      <p:sp>
        <p:nvSpPr>
          <p:cNvPr id="6" name="ZoneTexte 5">
            <a:extLst>
              <a:ext uri="{FF2B5EF4-FFF2-40B4-BE49-F238E27FC236}">
                <a16:creationId xmlns:a16="http://schemas.microsoft.com/office/drawing/2014/main" id="{D8367A5F-827F-98C1-AA6F-325E57AB8B83}"/>
              </a:ext>
            </a:extLst>
          </p:cNvPr>
          <p:cNvSpPr txBox="1"/>
          <p:nvPr>
            <p:custDataLst>
              <p:tags r:id="rId2"/>
            </p:custDataLst>
          </p:nvPr>
        </p:nvSpPr>
        <p:spPr>
          <a:xfrm>
            <a:off x="446400" y="1476000"/>
            <a:ext cx="5984491" cy="387798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800" b="1" dirty="0">
                <a:cs typeface="Arial"/>
              </a:rPr>
              <a:t>A New Name</a:t>
            </a:r>
            <a:endParaRPr lang="en-CA" sz="2800" b="1" noProof="0" dirty="0">
              <a:cs typeface="Arial"/>
            </a:endParaRPr>
          </a:p>
          <a:p>
            <a:endParaRPr lang="en-CA" sz="2800" noProof="0" dirty="0">
              <a:cs typeface="Arial"/>
            </a:endParaRPr>
          </a:p>
          <a:p>
            <a:pPr marL="457200" indent="-457200">
              <a:buFont typeface="Wingdings" panose="05000000000000000000" pitchFamily="2" charset="2"/>
              <a:buChar char="Ø"/>
            </a:pPr>
            <a:r>
              <a:rPr lang="en-CA" sz="2800" dirty="0"/>
              <a:t>A person can only request a name change for a serious reason</a:t>
            </a:r>
            <a:r>
              <a:rPr lang="en-CA" sz="2800" noProof="1">
                <a:ea typeface="+mn-lt"/>
                <a:cs typeface="+mn-lt"/>
              </a:rPr>
              <a:t>.</a:t>
            </a:r>
          </a:p>
          <a:p>
            <a:pPr marL="457200" indent="-457200">
              <a:buFont typeface="Wingdings" panose="05000000000000000000" pitchFamily="2" charset="2"/>
              <a:buChar char="Ø"/>
            </a:pPr>
            <a:endParaRPr lang="en-CA" sz="2800" noProof="1">
              <a:ea typeface="+mn-lt"/>
              <a:cs typeface="+mn-lt"/>
            </a:endParaRPr>
          </a:p>
          <a:p>
            <a:pPr marL="457200" indent="-457200">
              <a:buFont typeface="Wingdings" panose="05000000000000000000" pitchFamily="2" charset="2"/>
              <a:buChar char="Ø"/>
            </a:pPr>
            <a:r>
              <a:rPr lang="en-CA" sz="2800" noProof="1">
                <a:ea typeface="+mn-lt"/>
                <a:cs typeface="+mn-lt"/>
              </a:rPr>
              <a:t>Therefore, Seth won’t be able to change his name. Even if he were an adult, he wouldn’t be allowed to do so</a:t>
            </a:r>
            <a:r>
              <a:rPr lang="en-CA" sz="2800" noProof="0" dirty="0">
                <a:ea typeface="+mn-lt"/>
                <a:cs typeface="+mn-lt"/>
              </a:rPr>
              <a:t>.</a:t>
            </a:r>
          </a:p>
        </p:txBody>
      </p:sp>
      <p:pic>
        <p:nvPicPr>
          <p:cNvPr id="8" name="Image 7">
            <a:extLst>
              <a:ext uri="{FF2B5EF4-FFF2-40B4-BE49-F238E27FC236}">
                <a16:creationId xmlns:a16="http://schemas.microsoft.com/office/drawing/2014/main" id="{9798B315-9889-DABC-4662-0E255C56846C}"/>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2980771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7618111" y="814525"/>
            <a:ext cx="4559644" cy="914400"/>
          </a:xfrm>
        </p:spPr>
        <p:txBody>
          <a:bodyPr/>
          <a:lstStyle/>
          <a:p>
            <a:pPr algn="ctr"/>
            <a:r>
              <a:rPr lang="en-CA" sz="3600" noProof="0"/>
              <a:t>Age 14</a:t>
            </a:r>
            <a:br>
              <a:rPr lang="en-CA" sz="3600" noProof="0"/>
            </a:br>
            <a:r>
              <a:rPr lang="en-CA" sz="2400" noProof="0"/>
              <a:t>Consent to care</a:t>
            </a:r>
            <a:endParaRPr lang="en-CA" sz="3600" noProof="0"/>
          </a:p>
        </p:txBody>
      </p:sp>
      <p:sp>
        <p:nvSpPr>
          <p:cNvPr id="16" name="Espace réservé du texte 15">
            <a:extLst>
              <a:ext uri="{FF2B5EF4-FFF2-40B4-BE49-F238E27FC236}">
                <a16:creationId xmlns:a16="http://schemas.microsoft.com/office/drawing/2014/main" id="{6975FDB2-73B5-934A-A98C-769A219A4A9F}"/>
              </a:ext>
            </a:extLst>
          </p:cNvPr>
          <p:cNvSpPr>
            <a:spLocks noGrp="1"/>
          </p:cNvSpPr>
          <p:nvPr>
            <p:ph type="body" sz="quarter" idx="15"/>
            <p:custDataLst>
              <p:tags r:id="rId2"/>
            </p:custDataLst>
          </p:nvPr>
        </p:nvSpPr>
        <p:spPr>
          <a:xfrm>
            <a:off x="9073491" y="306271"/>
            <a:ext cx="3104264" cy="415925"/>
          </a:xfrm>
        </p:spPr>
        <p:txBody>
          <a:bodyPr/>
          <a:lstStyle/>
          <a:p>
            <a:r>
              <a:rPr lang="en-CA" noProof="0"/>
              <a:t>My freedoms</a:t>
            </a:r>
          </a:p>
        </p:txBody>
      </p:sp>
      <p:sp>
        <p:nvSpPr>
          <p:cNvPr id="8" name="ZoneTexte 7">
            <a:extLst>
              <a:ext uri="{FF2B5EF4-FFF2-40B4-BE49-F238E27FC236}">
                <a16:creationId xmlns:a16="http://schemas.microsoft.com/office/drawing/2014/main" id="{3AF6E4C7-FD18-47C7-D801-8641904F3ACA}"/>
              </a:ext>
            </a:extLst>
          </p:cNvPr>
          <p:cNvSpPr txBox="1"/>
          <p:nvPr>
            <p:custDataLst>
              <p:tags r:id="rId3"/>
            </p:custDataLst>
          </p:nvPr>
        </p:nvSpPr>
        <p:spPr>
          <a:xfrm>
            <a:off x="701247" y="2090172"/>
            <a:ext cx="5394753" cy="2677656"/>
          </a:xfrm>
          <a:prstGeom prst="rect">
            <a:avLst/>
          </a:prstGeom>
          <a:noFill/>
        </p:spPr>
        <p:txBody>
          <a:bodyPr wrap="square">
            <a:spAutoFit/>
          </a:bodyPr>
          <a:lstStyle/>
          <a:p>
            <a:pPr fontAlgn="base"/>
            <a:r>
              <a:rPr lang="en-CA" sz="2400" noProof="1">
                <a:solidFill>
                  <a:srgbClr val="000000"/>
                </a:solidFill>
                <a:cs typeface="Arial"/>
              </a:rPr>
              <a:t>As of </a:t>
            </a:r>
            <a:r>
              <a:rPr lang="en-CA" sz="2400" b="1" noProof="1">
                <a:solidFill>
                  <a:srgbClr val="000000"/>
                </a:solidFill>
                <a:cs typeface="Arial"/>
              </a:rPr>
              <a:t>14 years of age</a:t>
            </a:r>
            <a:r>
              <a:rPr lang="en-CA" sz="2400" noProof="1">
                <a:solidFill>
                  <a:srgbClr val="000000"/>
                </a:solidFill>
                <a:cs typeface="Arial"/>
              </a:rPr>
              <a:t>, a person can accept or refuse health care on their own.</a:t>
            </a:r>
          </a:p>
          <a:p>
            <a:pPr fontAlgn="base"/>
            <a:r>
              <a:rPr lang="en-CA" sz="2400" noProof="1">
                <a:solidFill>
                  <a:srgbClr val="000000"/>
                </a:solidFill>
                <a:cs typeface="Arial"/>
              </a:rPr>
              <a:t>​</a:t>
            </a:r>
          </a:p>
          <a:p>
            <a:pPr fontAlgn="base"/>
            <a:r>
              <a:rPr lang="en-CA" sz="2400" noProof="1">
                <a:solidFill>
                  <a:srgbClr val="000000"/>
                </a:solidFill>
                <a:cs typeface="Arial"/>
              </a:rPr>
              <a:t>Can you name examples of health care</a:t>
            </a:r>
            <a:r>
              <a:rPr lang="en-CA" sz="2400" b="0" i="0" u="none" strike="noStrike" noProof="0" dirty="0">
                <a:solidFill>
                  <a:srgbClr val="000000"/>
                </a:solidFill>
                <a:effectLst/>
                <a:latin typeface="Arial"/>
                <a:cs typeface="Arial"/>
              </a:rPr>
              <a:t>?</a:t>
            </a:r>
            <a:endParaRPr lang="en-CA" sz="2400" b="0" i="0" noProof="0" dirty="0">
              <a:solidFill>
                <a:srgbClr val="000000"/>
              </a:solidFill>
              <a:effectLst/>
              <a:latin typeface="Arial"/>
              <a:cs typeface="Arial"/>
            </a:endParaRPr>
          </a:p>
          <a:p>
            <a:pPr algn="l" rtl="0" fontAlgn="base"/>
            <a:endParaRPr lang="en-CA" sz="2400" b="0" i="0" noProof="0" dirty="0">
              <a:solidFill>
                <a:srgbClr val="000000"/>
              </a:solidFill>
              <a:effectLst/>
              <a:latin typeface="Arial"/>
              <a:cs typeface="Arial"/>
            </a:endParaRPr>
          </a:p>
        </p:txBody>
      </p:sp>
      <p:pic>
        <p:nvPicPr>
          <p:cNvPr id="2" name="Image 1">
            <a:extLst>
              <a:ext uri="{FF2B5EF4-FFF2-40B4-BE49-F238E27FC236}">
                <a16:creationId xmlns:a16="http://schemas.microsoft.com/office/drawing/2014/main" id="{9EE7C12B-500F-4652-8771-D3E6C3B5A57B}"/>
              </a:ext>
            </a:extLst>
          </p:cNvPr>
          <p:cNvPicPr>
            <a:picLocks noChangeAspect="1"/>
          </p:cNvPicPr>
          <p:nvPr/>
        </p:nvPicPr>
        <p:blipFill>
          <a:blip r:embed="rId6"/>
          <a:stretch>
            <a:fillRect/>
          </a:stretch>
        </p:blipFill>
        <p:spPr>
          <a:xfrm>
            <a:off x="8889376" y="2028912"/>
            <a:ext cx="1736247" cy="4278609"/>
          </a:xfrm>
          <a:prstGeom prst="rect">
            <a:avLst/>
          </a:prstGeom>
        </p:spPr>
      </p:pic>
    </p:spTree>
    <p:extLst>
      <p:ext uri="{BB962C8B-B14F-4D97-AF65-F5344CB8AC3E}">
        <p14:creationId xmlns:p14="http://schemas.microsoft.com/office/powerpoint/2010/main" val="3965793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208535" y="964800"/>
            <a:ext cx="5212080" cy="914400"/>
          </a:xfrm>
        </p:spPr>
        <p:txBody>
          <a:bodyPr/>
          <a:lstStyle/>
          <a:p>
            <a:pPr algn="ctr"/>
            <a:r>
              <a:rPr lang="en-CA" sz="3600" noProof="0"/>
              <a:t>Age 16</a:t>
            </a:r>
            <a:br>
              <a:rPr lang="en-CA" sz="3600" noProof="0"/>
            </a:br>
            <a:r>
              <a:rPr lang="en-CA" sz="2800" noProof="0"/>
              <a:t>Driving</a:t>
            </a:r>
            <a:endParaRPr lang="en-CA" sz="3600" noProof="0"/>
          </a:p>
        </p:txBody>
      </p:sp>
      <p:sp>
        <p:nvSpPr>
          <p:cNvPr id="15" name="Espace réservé du texte 14">
            <a:extLst>
              <a:ext uri="{FF2B5EF4-FFF2-40B4-BE49-F238E27FC236}">
                <a16:creationId xmlns:a16="http://schemas.microsoft.com/office/drawing/2014/main" id="{FA36EEC9-3F2C-8242-887E-20759CDF92DD}"/>
              </a:ext>
            </a:extLst>
          </p:cNvPr>
          <p:cNvSpPr>
            <a:spLocks noGrp="1"/>
          </p:cNvSpPr>
          <p:nvPr>
            <p:ph type="body" sz="quarter" idx="14"/>
            <p:custDataLst>
              <p:tags r:id="rId2"/>
            </p:custDataLst>
          </p:nvPr>
        </p:nvSpPr>
        <p:spPr>
          <a:xfrm>
            <a:off x="6813390" y="822570"/>
            <a:ext cx="5006340" cy="4922346"/>
          </a:xfrm>
        </p:spPr>
        <p:txBody>
          <a:bodyPr vert="horz" lIns="0" tIns="0" rIns="0" bIns="0" rtlCol="0" anchor="t">
            <a:noAutofit/>
          </a:bodyPr>
          <a:lstStyle/>
          <a:p>
            <a:pPr fontAlgn="base"/>
            <a:r>
              <a:rPr lang="en-CA" sz="2400" noProof="1">
                <a:solidFill>
                  <a:srgbClr val="000000"/>
                </a:solidFill>
                <a:cs typeface="Arial"/>
              </a:rPr>
              <a:t>As of </a:t>
            </a:r>
            <a:r>
              <a:rPr lang="en-CA" sz="2400" b="1" noProof="1">
                <a:solidFill>
                  <a:srgbClr val="000000"/>
                </a:solidFill>
                <a:cs typeface="Arial"/>
              </a:rPr>
              <a:t>16 years of age </a:t>
            </a:r>
            <a:r>
              <a:rPr lang="en-CA" sz="2400" noProof="1">
                <a:solidFill>
                  <a:srgbClr val="000000"/>
                </a:solidFill>
                <a:cs typeface="Arial"/>
              </a:rPr>
              <a:t>a person can have a driver’s licence. They must follow the </a:t>
            </a:r>
            <a:r>
              <a:rPr lang="en-CA" sz="2400" i="1" noProof="1">
                <a:solidFill>
                  <a:srgbClr val="000000"/>
                </a:solidFill>
                <a:cs typeface="Arial"/>
              </a:rPr>
              <a:t>Highway Safety Code.</a:t>
            </a:r>
            <a:endParaRPr lang="en-CA" sz="2400" noProof="1">
              <a:solidFill>
                <a:srgbClr val="000000"/>
              </a:solidFill>
              <a:cs typeface="Arial"/>
            </a:endParaRPr>
          </a:p>
          <a:p>
            <a:pPr fontAlgn="base"/>
            <a:endParaRPr lang="en-CA" sz="2400" noProof="1">
              <a:solidFill>
                <a:srgbClr val="000000"/>
              </a:solidFill>
              <a:cs typeface="Arial"/>
            </a:endParaRPr>
          </a:p>
          <a:p>
            <a:pPr lvl="0" fontAlgn="base">
              <a:defRPr/>
            </a:pPr>
            <a:r>
              <a:rPr lang="en-CA" sz="2400" noProof="1">
                <a:solidFill>
                  <a:srgbClr val="000000"/>
                </a:solidFill>
                <a:cs typeface="Arial"/>
              </a:rPr>
              <a:t>Do you know any of the obligations and prohibitions in this code?</a:t>
            </a:r>
          </a:p>
          <a:p>
            <a:pPr lvl="0" fontAlgn="base">
              <a:defRPr/>
            </a:pPr>
            <a:endParaRPr lang="en-CA" sz="2400" noProof="1">
              <a:solidFill>
                <a:srgbClr val="000000"/>
              </a:solidFill>
              <a:cs typeface="Arial"/>
            </a:endParaRPr>
          </a:p>
          <a:p>
            <a:pPr lvl="0" fontAlgn="base">
              <a:defRPr/>
            </a:pPr>
            <a:r>
              <a:rPr lang="en-CA" sz="2400" noProof="1">
                <a:solidFill>
                  <a:srgbClr val="000000"/>
                </a:solidFill>
                <a:cs typeface="Arial"/>
              </a:rPr>
              <a:t>What happens if someone breaks the rules often</a:t>
            </a:r>
            <a:r>
              <a:rPr kumimoji="0" lang="en-CA" sz="2400" b="0" i="0" u="none" strike="noStrike" kern="1200" cap="none" spc="0" normalizeH="0" baseline="0" noProof="0" dirty="0">
                <a:ln>
                  <a:noFill/>
                </a:ln>
                <a:solidFill>
                  <a:srgbClr val="000000"/>
                </a:solidFill>
                <a:effectLst/>
                <a:uLnTx/>
                <a:uFillTx/>
                <a:latin typeface="Arial"/>
                <a:ea typeface="+mn-ea"/>
                <a:cs typeface="Arial"/>
              </a:rPr>
              <a:t>?</a:t>
            </a:r>
          </a:p>
          <a:p>
            <a:pPr algn="l" rtl="0" fontAlgn="base"/>
            <a:endParaRPr lang="en-CA" sz="2400" b="0" i="0" u="none" strike="noStrike" noProof="0" dirty="0">
              <a:solidFill>
                <a:srgbClr val="000000"/>
              </a:solidFill>
              <a:effectLst/>
              <a:latin typeface="Arial"/>
              <a:cs typeface="Arial"/>
            </a:endParaRPr>
          </a:p>
          <a:p>
            <a:pPr algn="l" rtl="0" fontAlgn="base"/>
            <a:r>
              <a:rPr lang="en-CA" sz="2400" b="0" i="0" noProof="0" dirty="0">
                <a:solidFill>
                  <a:srgbClr val="000000"/>
                </a:solidFill>
                <a:effectLst/>
                <a:latin typeface="Arial"/>
                <a:cs typeface="Arial"/>
              </a:rPr>
              <a:t>​</a:t>
            </a:r>
          </a:p>
          <a:p>
            <a:pPr algn="l" rtl="0" fontAlgn="base"/>
            <a:endParaRPr lang="en-CA" sz="2400" noProof="0" dirty="0">
              <a:solidFill>
                <a:srgbClr val="000000"/>
              </a:solidFill>
              <a:latin typeface="Arial"/>
              <a:cs typeface="Arial"/>
            </a:endParaRPr>
          </a:p>
          <a:p>
            <a:pPr algn="l" rtl="0" fontAlgn="base"/>
            <a:endParaRPr lang="en-CA" sz="1050" b="0" i="0" u="none" strike="noStrike" noProof="0" dirty="0">
              <a:solidFill>
                <a:srgbClr val="000000"/>
              </a:solidFill>
              <a:effectLst/>
              <a:latin typeface="Arial"/>
              <a:cs typeface="Arial"/>
            </a:endParaRPr>
          </a:p>
          <a:p>
            <a:pPr algn="l" rtl="0" fontAlgn="base"/>
            <a:endParaRPr lang="en-CA" sz="2400" b="0" i="0" noProof="0" dirty="0">
              <a:solidFill>
                <a:srgbClr val="000000"/>
              </a:solidFill>
              <a:effectLst/>
              <a:latin typeface="Arial"/>
              <a:cs typeface="Arial"/>
            </a:endParaRPr>
          </a:p>
          <a:p>
            <a:endParaRPr lang="en-CA" sz="2400" noProof="0" dirty="0">
              <a:latin typeface="Arial"/>
              <a:cs typeface="Arial"/>
            </a:endParaRPr>
          </a:p>
        </p:txBody>
      </p:sp>
      <p:sp>
        <p:nvSpPr>
          <p:cNvPr id="16" name="Espace réservé du texte 15">
            <a:extLst>
              <a:ext uri="{FF2B5EF4-FFF2-40B4-BE49-F238E27FC236}">
                <a16:creationId xmlns:a16="http://schemas.microsoft.com/office/drawing/2014/main" id="{F729D655-B0FA-6645-AA69-B73903B58389}"/>
              </a:ext>
            </a:extLst>
          </p:cNvPr>
          <p:cNvSpPr>
            <a:spLocks noGrp="1"/>
          </p:cNvSpPr>
          <p:nvPr>
            <p:ph type="body" sz="quarter" idx="15"/>
            <p:custDataLst>
              <p:tags r:id="rId3"/>
            </p:custDataLst>
          </p:nvPr>
        </p:nvSpPr>
        <p:spPr>
          <a:xfrm>
            <a:off x="303041" y="316800"/>
            <a:ext cx="4188928" cy="415925"/>
          </a:xfrm>
        </p:spPr>
        <p:txBody>
          <a:bodyPr/>
          <a:lstStyle/>
          <a:p>
            <a:pPr algn="ctr"/>
            <a:r>
              <a:rPr lang="en-CA" noProof="0"/>
              <a:t>My freedoms</a:t>
            </a:r>
          </a:p>
        </p:txBody>
      </p:sp>
      <p:pic>
        <p:nvPicPr>
          <p:cNvPr id="5" name="Image 4">
            <a:extLst>
              <a:ext uri="{FF2B5EF4-FFF2-40B4-BE49-F238E27FC236}">
                <a16:creationId xmlns:a16="http://schemas.microsoft.com/office/drawing/2014/main" id="{7883F1AC-C3FE-B5E1-3179-3F09FB07B670}"/>
              </a:ext>
            </a:extLst>
          </p:cNvPr>
          <p:cNvPicPr>
            <a:picLocks noChangeAspect="1"/>
          </p:cNvPicPr>
          <p:nvPr/>
        </p:nvPicPr>
        <p:blipFill>
          <a:blip r:embed="rId6"/>
          <a:stretch>
            <a:fillRect/>
          </a:stretch>
        </p:blipFill>
        <p:spPr>
          <a:xfrm>
            <a:off x="1445097" y="2111275"/>
            <a:ext cx="1904816" cy="4535277"/>
          </a:xfrm>
          <a:prstGeom prst="rect">
            <a:avLst/>
          </a:prstGeom>
        </p:spPr>
      </p:pic>
    </p:spTree>
    <p:extLst>
      <p:ext uri="{BB962C8B-B14F-4D97-AF65-F5344CB8AC3E}">
        <p14:creationId xmlns:p14="http://schemas.microsoft.com/office/powerpoint/2010/main" val="1020854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8539606" y="964800"/>
            <a:ext cx="2938526" cy="914400"/>
          </a:xfrm>
        </p:spPr>
        <p:txBody>
          <a:bodyPr/>
          <a:lstStyle/>
          <a:p>
            <a:pPr algn="ctr"/>
            <a:r>
              <a:rPr lang="en-CA" sz="3600" noProof="0"/>
              <a:t>Age 18</a:t>
            </a:r>
            <a:br>
              <a:rPr lang="en-CA" sz="3600" noProof="0"/>
            </a:br>
            <a:r>
              <a:rPr lang="en-CA" sz="2800" noProof="0"/>
              <a:t>Age of majority</a:t>
            </a:r>
            <a:endParaRPr lang="en-CA" sz="3600" noProof="0"/>
          </a:p>
        </p:txBody>
      </p:sp>
      <p:sp>
        <p:nvSpPr>
          <p:cNvPr id="16" name="Espace réservé du texte 15">
            <a:extLst>
              <a:ext uri="{FF2B5EF4-FFF2-40B4-BE49-F238E27FC236}">
                <a16:creationId xmlns:a16="http://schemas.microsoft.com/office/drawing/2014/main" id="{6975FDB2-73B5-934A-A98C-769A219A4A9F}"/>
              </a:ext>
            </a:extLst>
          </p:cNvPr>
          <p:cNvSpPr>
            <a:spLocks noGrp="1"/>
          </p:cNvSpPr>
          <p:nvPr>
            <p:ph type="body" sz="quarter" idx="15"/>
            <p:custDataLst>
              <p:tags r:id="rId2"/>
            </p:custDataLst>
          </p:nvPr>
        </p:nvSpPr>
        <p:spPr>
          <a:xfrm>
            <a:off x="8261579" y="316800"/>
            <a:ext cx="3104264" cy="415925"/>
          </a:xfrm>
        </p:spPr>
        <p:txBody>
          <a:bodyPr/>
          <a:lstStyle/>
          <a:p>
            <a:pPr algn="ctr"/>
            <a:r>
              <a:rPr lang="en-CA" noProof="0"/>
              <a:t>My freedoms</a:t>
            </a:r>
          </a:p>
        </p:txBody>
      </p:sp>
      <p:sp>
        <p:nvSpPr>
          <p:cNvPr id="8" name="ZoneTexte 7">
            <a:extLst>
              <a:ext uri="{FF2B5EF4-FFF2-40B4-BE49-F238E27FC236}">
                <a16:creationId xmlns:a16="http://schemas.microsoft.com/office/drawing/2014/main" id="{3AF6E4C7-FD18-47C7-D801-8641904F3ACA}"/>
              </a:ext>
            </a:extLst>
          </p:cNvPr>
          <p:cNvSpPr txBox="1"/>
          <p:nvPr>
            <p:custDataLst>
              <p:tags r:id="rId3"/>
            </p:custDataLst>
          </p:nvPr>
        </p:nvSpPr>
        <p:spPr>
          <a:xfrm>
            <a:off x="713868" y="1581606"/>
            <a:ext cx="4945173" cy="3046988"/>
          </a:xfrm>
          <a:prstGeom prst="rect">
            <a:avLst/>
          </a:prstGeom>
          <a:noFill/>
        </p:spPr>
        <p:txBody>
          <a:bodyPr wrap="square" lIns="91440" tIns="45720" rIns="91440" bIns="45720" anchor="t">
            <a:spAutoFit/>
          </a:bodyPr>
          <a:lstStyle/>
          <a:p>
            <a:pPr fontAlgn="base"/>
            <a:r>
              <a:rPr lang="en-CA" sz="2400" noProof="1">
                <a:solidFill>
                  <a:srgbClr val="000000"/>
                </a:solidFill>
                <a:cs typeface="Arial"/>
              </a:rPr>
              <a:t>When a person turns </a:t>
            </a:r>
            <a:r>
              <a:rPr lang="en-CA" sz="2400" b="1" noProof="1">
                <a:solidFill>
                  <a:srgbClr val="000000"/>
                </a:solidFill>
                <a:cs typeface="Arial"/>
              </a:rPr>
              <a:t>18</a:t>
            </a:r>
            <a:r>
              <a:rPr lang="en-CA" sz="2400" noProof="1">
                <a:solidFill>
                  <a:srgbClr val="000000"/>
                </a:solidFill>
                <a:cs typeface="Arial"/>
              </a:rPr>
              <a:t>, they’re an adult under the law. They have all the freedoms of an adult. ​</a:t>
            </a:r>
          </a:p>
          <a:p>
            <a:pPr fontAlgn="base"/>
            <a:r>
              <a:rPr lang="en-CA" sz="2400" noProof="1">
                <a:solidFill>
                  <a:srgbClr val="000000"/>
                </a:solidFill>
                <a:cs typeface="Arial"/>
              </a:rPr>
              <a:t>​</a:t>
            </a:r>
          </a:p>
          <a:p>
            <a:pPr fontAlgn="base"/>
            <a:r>
              <a:rPr lang="en-CA" sz="2400" noProof="1">
                <a:solidFill>
                  <a:srgbClr val="000000"/>
                </a:solidFill>
                <a:cs typeface="Arial"/>
              </a:rPr>
              <a:t>What freedoms does an 18-year-old have that a 17-year-old doesn’t</a:t>
            </a:r>
            <a:r>
              <a:rPr lang="en-CA" sz="2400" b="0" i="0" u="none" strike="noStrike" noProof="0" dirty="0">
                <a:solidFill>
                  <a:srgbClr val="000000"/>
                </a:solidFill>
                <a:effectLst/>
                <a:latin typeface="Arial"/>
                <a:cs typeface="Arial"/>
              </a:rPr>
              <a:t>? </a:t>
            </a:r>
            <a:endParaRPr lang="en-CA" sz="2400" b="0" i="0" noProof="0" dirty="0">
              <a:solidFill>
                <a:srgbClr val="000000"/>
              </a:solidFill>
              <a:effectLst/>
              <a:latin typeface="Arial"/>
              <a:cs typeface="Arial"/>
            </a:endParaRPr>
          </a:p>
          <a:p>
            <a:pPr algn="l" rtl="0" fontAlgn="base"/>
            <a:endParaRPr lang="en-CA" sz="2400" b="0" i="0" noProof="0" dirty="0">
              <a:solidFill>
                <a:srgbClr val="000000"/>
              </a:solidFill>
              <a:effectLst/>
              <a:latin typeface="Arial"/>
              <a:cs typeface="Arial"/>
            </a:endParaRPr>
          </a:p>
        </p:txBody>
      </p:sp>
      <p:pic>
        <p:nvPicPr>
          <p:cNvPr id="2" name="Image 1">
            <a:extLst>
              <a:ext uri="{FF2B5EF4-FFF2-40B4-BE49-F238E27FC236}">
                <a16:creationId xmlns:a16="http://schemas.microsoft.com/office/drawing/2014/main" id="{A841A552-ABEF-8077-987C-C831881BFE81}"/>
              </a:ext>
            </a:extLst>
          </p:cNvPr>
          <p:cNvPicPr>
            <a:picLocks noChangeAspect="1"/>
          </p:cNvPicPr>
          <p:nvPr/>
        </p:nvPicPr>
        <p:blipFill>
          <a:blip r:embed="rId6"/>
          <a:stretch>
            <a:fillRect/>
          </a:stretch>
        </p:blipFill>
        <p:spPr>
          <a:xfrm>
            <a:off x="8973382" y="2111275"/>
            <a:ext cx="1680658" cy="4529230"/>
          </a:xfrm>
          <a:prstGeom prst="rect">
            <a:avLst/>
          </a:prstGeom>
        </p:spPr>
      </p:pic>
    </p:spTree>
    <p:extLst>
      <p:ext uri="{BB962C8B-B14F-4D97-AF65-F5344CB8AC3E}">
        <p14:creationId xmlns:p14="http://schemas.microsoft.com/office/powerpoint/2010/main" val="3869110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572633" y="597308"/>
            <a:ext cx="10421938" cy="914400"/>
          </a:xfrm>
        </p:spPr>
        <p:txBody>
          <a:bodyPr/>
          <a:lstStyle/>
          <a:p>
            <a:r>
              <a:rPr lang="en-CA" sz="3200" b="0" noProof="1">
                <a:solidFill>
                  <a:srgbClr val="000000"/>
                </a:solidFill>
                <a:cs typeface="Arial"/>
              </a:rPr>
              <a:t>As we grow up, society gives us more </a:t>
            </a:r>
            <a:r>
              <a:rPr lang="en-CA" sz="3200" u="sng" noProof="1">
                <a:solidFill>
                  <a:srgbClr val="000000"/>
                </a:solidFill>
                <a:cs typeface="Arial"/>
              </a:rPr>
              <a:t>freedoms</a:t>
            </a:r>
            <a:r>
              <a:rPr lang="en-CA" sz="3200" b="0">
                <a:solidFill>
                  <a:srgbClr val="000000"/>
                </a:solidFill>
                <a:latin typeface="Arial"/>
                <a:cs typeface="Arial"/>
              </a:rPr>
              <a:t> . . .</a:t>
            </a:r>
            <a:endParaRPr lang="en-CA" sz="3200" noProof="0">
              <a:latin typeface="Arial"/>
              <a:cs typeface="Arial"/>
            </a:endParaRPr>
          </a:p>
        </p:txBody>
      </p:sp>
      <p:sp>
        <p:nvSpPr>
          <p:cNvPr id="12" name="ZoneTexte 11">
            <a:extLst>
              <a:ext uri="{FF2B5EF4-FFF2-40B4-BE49-F238E27FC236}">
                <a16:creationId xmlns:a16="http://schemas.microsoft.com/office/drawing/2014/main" id="{8E5BC788-825C-DA56-CC57-DCBD8D0F5563}"/>
              </a:ext>
            </a:extLst>
          </p:cNvPr>
          <p:cNvSpPr txBox="1"/>
          <p:nvPr>
            <p:custDataLst>
              <p:tags r:id="rId2"/>
            </p:custDataLst>
          </p:nvPr>
        </p:nvSpPr>
        <p:spPr>
          <a:xfrm>
            <a:off x="1728145" y="5521185"/>
            <a:ext cx="939113" cy="400110"/>
          </a:xfrm>
          <a:prstGeom prst="rect">
            <a:avLst/>
          </a:prstGeom>
          <a:noFill/>
        </p:spPr>
        <p:txBody>
          <a:bodyPr wrap="square">
            <a:spAutoFit/>
          </a:bodyPr>
          <a:lstStyle/>
          <a:p>
            <a:pPr algn="ctr"/>
            <a:r>
              <a:rPr lang="en-CA" sz="2000" b="1" i="0" u="none" strike="noStrike" noProof="0">
                <a:solidFill>
                  <a:srgbClr val="ED7D31"/>
                </a:solidFill>
                <a:effectLst/>
                <a:latin typeface="Calibri" panose="020F0502020204030204" pitchFamily="34" charset="0"/>
              </a:rPr>
              <a:t>Age 12</a:t>
            </a:r>
            <a:r>
              <a:rPr lang="en-CA" sz="2000" b="0" i="0" noProof="0">
                <a:solidFill>
                  <a:srgbClr val="000000"/>
                </a:solidFill>
                <a:effectLst/>
                <a:latin typeface="Calibri" panose="020F0502020204030204" pitchFamily="34" charset="0"/>
              </a:rPr>
              <a:t>​</a:t>
            </a:r>
            <a:endParaRPr lang="en-CA" sz="2000" noProof="0"/>
          </a:p>
        </p:txBody>
      </p:sp>
      <p:sp>
        <p:nvSpPr>
          <p:cNvPr id="13" name="ZoneTexte 12">
            <a:extLst>
              <a:ext uri="{FF2B5EF4-FFF2-40B4-BE49-F238E27FC236}">
                <a16:creationId xmlns:a16="http://schemas.microsoft.com/office/drawing/2014/main" id="{318D8273-C4A2-10FE-CFC9-72F4167192FC}"/>
              </a:ext>
            </a:extLst>
          </p:cNvPr>
          <p:cNvSpPr txBox="1"/>
          <p:nvPr>
            <p:custDataLst>
              <p:tags r:id="rId3"/>
            </p:custDataLst>
          </p:nvPr>
        </p:nvSpPr>
        <p:spPr>
          <a:xfrm>
            <a:off x="4353698" y="5521185"/>
            <a:ext cx="939113" cy="400110"/>
          </a:xfrm>
          <a:prstGeom prst="rect">
            <a:avLst/>
          </a:prstGeom>
          <a:noFill/>
        </p:spPr>
        <p:txBody>
          <a:bodyPr wrap="square">
            <a:spAutoFit/>
          </a:bodyPr>
          <a:lstStyle/>
          <a:p>
            <a:pPr algn="ctr"/>
            <a:r>
              <a:rPr lang="en-CA" sz="2000" b="1" i="0" u="none" strike="noStrike" noProof="0">
                <a:solidFill>
                  <a:srgbClr val="ED7D31"/>
                </a:solidFill>
                <a:effectLst/>
                <a:latin typeface="Calibri" panose="020F0502020204030204" pitchFamily="34" charset="0"/>
              </a:rPr>
              <a:t>Age 14</a:t>
            </a:r>
            <a:r>
              <a:rPr lang="en-CA" sz="2000" b="0" i="0" noProof="0">
                <a:solidFill>
                  <a:srgbClr val="000000"/>
                </a:solidFill>
                <a:effectLst/>
                <a:latin typeface="Calibri" panose="020F0502020204030204" pitchFamily="34" charset="0"/>
              </a:rPr>
              <a:t>​</a:t>
            </a:r>
            <a:endParaRPr lang="en-CA" sz="2000" noProof="0"/>
          </a:p>
        </p:txBody>
      </p:sp>
      <p:sp>
        <p:nvSpPr>
          <p:cNvPr id="14" name="ZoneTexte 13">
            <a:extLst>
              <a:ext uri="{FF2B5EF4-FFF2-40B4-BE49-F238E27FC236}">
                <a16:creationId xmlns:a16="http://schemas.microsoft.com/office/drawing/2014/main" id="{018E3FCE-6F52-8A9E-3EC3-409B948E23F5}"/>
              </a:ext>
            </a:extLst>
          </p:cNvPr>
          <p:cNvSpPr txBox="1"/>
          <p:nvPr>
            <p:custDataLst>
              <p:tags r:id="rId4"/>
            </p:custDataLst>
          </p:nvPr>
        </p:nvSpPr>
        <p:spPr>
          <a:xfrm>
            <a:off x="6690155" y="5521185"/>
            <a:ext cx="939113" cy="400110"/>
          </a:xfrm>
          <a:prstGeom prst="rect">
            <a:avLst/>
          </a:prstGeom>
          <a:noFill/>
        </p:spPr>
        <p:txBody>
          <a:bodyPr wrap="square">
            <a:spAutoFit/>
          </a:bodyPr>
          <a:lstStyle/>
          <a:p>
            <a:pPr algn="ctr"/>
            <a:r>
              <a:rPr lang="en-CA" sz="2000" b="1" i="0" u="none" strike="noStrike" noProof="0">
                <a:solidFill>
                  <a:srgbClr val="ED7D31"/>
                </a:solidFill>
                <a:effectLst/>
                <a:latin typeface="Calibri" panose="020F0502020204030204" pitchFamily="34" charset="0"/>
              </a:rPr>
              <a:t>Age 16</a:t>
            </a:r>
            <a:r>
              <a:rPr lang="en-CA" sz="2000" b="0" i="0" noProof="0">
                <a:solidFill>
                  <a:srgbClr val="000000"/>
                </a:solidFill>
                <a:effectLst/>
                <a:latin typeface="Calibri" panose="020F0502020204030204" pitchFamily="34" charset="0"/>
              </a:rPr>
              <a:t>​</a:t>
            </a:r>
            <a:endParaRPr lang="en-CA" sz="2000" noProof="0"/>
          </a:p>
        </p:txBody>
      </p:sp>
      <p:sp>
        <p:nvSpPr>
          <p:cNvPr id="15" name="ZoneTexte 14">
            <a:extLst>
              <a:ext uri="{FF2B5EF4-FFF2-40B4-BE49-F238E27FC236}">
                <a16:creationId xmlns:a16="http://schemas.microsoft.com/office/drawing/2014/main" id="{9BFA2B84-3DC6-46A4-94FA-A1DB1DD43A9F}"/>
              </a:ext>
            </a:extLst>
          </p:cNvPr>
          <p:cNvSpPr txBox="1"/>
          <p:nvPr>
            <p:custDataLst>
              <p:tags r:id="rId5"/>
            </p:custDataLst>
          </p:nvPr>
        </p:nvSpPr>
        <p:spPr>
          <a:xfrm>
            <a:off x="9304688" y="5521185"/>
            <a:ext cx="939113" cy="400110"/>
          </a:xfrm>
          <a:prstGeom prst="rect">
            <a:avLst/>
          </a:prstGeom>
          <a:noFill/>
        </p:spPr>
        <p:txBody>
          <a:bodyPr wrap="square">
            <a:spAutoFit/>
          </a:bodyPr>
          <a:lstStyle/>
          <a:p>
            <a:pPr algn="ctr"/>
            <a:r>
              <a:rPr lang="en-CA" sz="2000" b="1" i="0" u="none" strike="noStrike" noProof="0">
                <a:solidFill>
                  <a:srgbClr val="ED7D31"/>
                </a:solidFill>
                <a:effectLst/>
                <a:latin typeface="Calibri" panose="020F0502020204030204" pitchFamily="34" charset="0"/>
              </a:rPr>
              <a:t>Age 18</a:t>
            </a:r>
            <a:endParaRPr lang="en-CA" sz="2000" noProof="0"/>
          </a:p>
        </p:txBody>
      </p:sp>
      <p:sp>
        <p:nvSpPr>
          <p:cNvPr id="17" name="ZoneTexte 16">
            <a:extLst>
              <a:ext uri="{FF2B5EF4-FFF2-40B4-BE49-F238E27FC236}">
                <a16:creationId xmlns:a16="http://schemas.microsoft.com/office/drawing/2014/main" id="{6D087AB0-D276-4180-6463-0E922C3C11B1}"/>
              </a:ext>
            </a:extLst>
          </p:cNvPr>
          <p:cNvSpPr txBox="1"/>
          <p:nvPr>
            <p:custDataLst>
              <p:tags r:id="rId6"/>
            </p:custDataLst>
          </p:nvPr>
        </p:nvSpPr>
        <p:spPr>
          <a:xfrm>
            <a:off x="992145" y="5891370"/>
            <a:ext cx="2411112" cy="646331"/>
          </a:xfrm>
          <a:prstGeom prst="rect">
            <a:avLst/>
          </a:prstGeom>
          <a:noFill/>
        </p:spPr>
        <p:txBody>
          <a:bodyPr wrap="square">
            <a:spAutoFit/>
          </a:bodyPr>
          <a:lstStyle/>
          <a:p>
            <a:pPr algn="ctr"/>
            <a:r>
              <a:rPr lang="en-CA" b="0" i="0" u="none" strike="noStrike" noProof="0">
                <a:solidFill>
                  <a:srgbClr val="000000"/>
                </a:solidFill>
                <a:effectLst/>
                <a:latin typeface="Calibri" panose="020F0502020204030204" pitchFamily="34" charset="0"/>
              </a:rPr>
              <a:t>Sexual consent with other teens</a:t>
            </a:r>
            <a:endParaRPr lang="en-CA" noProof="0"/>
          </a:p>
        </p:txBody>
      </p:sp>
      <p:sp>
        <p:nvSpPr>
          <p:cNvPr id="19" name="ZoneTexte 18">
            <a:extLst>
              <a:ext uri="{FF2B5EF4-FFF2-40B4-BE49-F238E27FC236}">
                <a16:creationId xmlns:a16="http://schemas.microsoft.com/office/drawing/2014/main" id="{4D3C3A29-CA2B-5934-9554-54CF8789B800}"/>
              </a:ext>
            </a:extLst>
          </p:cNvPr>
          <p:cNvSpPr txBox="1"/>
          <p:nvPr>
            <p:custDataLst>
              <p:tags r:id="rId7"/>
            </p:custDataLst>
          </p:nvPr>
        </p:nvSpPr>
        <p:spPr>
          <a:xfrm>
            <a:off x="4020065" y="5891370"/>
            <a:ext cx="1606379" cy="646331"/>
          </a:xfrm>
          <a:prstGeom prst="rect">
            <a:avLst/>
          </a:prstGeom>
          <a:noFill/>
        </p:spPr>
        <p:txBody>
          <a:bodyPr wrap="square">
            <a:spAutoFit/>
          </a:bodyPr>
          <a:lstStyle/>
          <a:p>
            <a:pPr algn="ctr"/>
            <a:r>
              <a:rPr lang="en-CA" b="0" i="0" u="none" strike="noStrike" noProof="0">
                <a:solidFill>
                  <a:srgbClr val="000000"/>
                </a:solidFill>
                <a:effectLst/>
                <a:latin typeface="Calibri" panose="020F0502020204030204" pitchFamily="34" charset="0"/>
              </a:rPr>
              <a:t>Consent to care</a:t>
            </a:r>
            <a:endParaRPr lang="en-CA" noProof="0"/>
          </a:p>
        </p:txBody>
      </p:sp>
      <p:sp>
        <p:nvSpPr>
          <p:cNvPr id="21" name="ZoneTexte 20">
            <a:extLst>
              <a:ext uri="{FF2B5EF4-FFF2-40B4-BE49-F238E27FC236}">
                <a16:creationId xmlns:a16="http://schemas.microsoft.com/office/drawing/2014/main" id="{F34CC0BA-93E7-68E8-71A5-94D8DB46C628}"/>
              </a:ext>
            </a:extLst>
          </p:cNvPr>
          <p:cNvSpPr txBox="1"/>
          <p:nvPr>
            <p:custDataLst>
              <p:tags r:id="rId8"/>
            </p:custDataLst>
          </p:nvPr>
        </p:nvSpPr>
        <p:spPr>
          <a:xfrm>
            <a:off x="6486268" y="5891370"/>
            <a:ext cx="1346887" cy="369332"/>
          </a:xfrm>
          <a:prstGeom prst="rect">
            <a:avLst/>
          </a:prstGeom>
          <a:noFill/>
        </p:spPr>
        <p:txBody>
          <a:bodyPr wrap="square">
            <a:spAutoFit/>
          </a:bodyPr>
          <a:lstStyle/>
          <a:p>
            <a:pPr algn="ctr"/>
            <a:r>
              <a:rPr lang="en-CA" b="0" i="0" u="none" strike="noStrike" noProof="0">
                <a:solidFill>
                  <a:srgbClr val="000000"/>
                </a:solidFill>
                <a:effectLst/>
                <a:latin typeface="Calibri" panose="020F0502020204030204" pitchFamily="34" charset="0"/>
              </a:rPr>
              <a:t>Driving</a:t>
            </a:r>
            <a:endParaRPr lang="en-CA" noProof="0"/>
          </a:p>
        </p:txBody>
      </p:sp>
      <p:sp>
        <p:nvSpPr>
          <p:cNvPr id="23" name="ZoneTexte 22">
            <a:extLst>
              <a:ext uri="{FF2B5EF4-FFF2-40B4-BE49-F238E27FC236}">
                <a16:creationId xmlns:a16="http://schemas.microsoft.com/office/drawing/2014/main" id="{1A764093-C5FC-C9C0-1CE3-91267DF01CDA}"/>
              </a:ext>
            </a:extLst>
          </p:cNvPr>
          <p:cNvSpPr txBox="1"/>
          <p:nvPr>
            <p:custDataLst>
              <p:tags r:id="rId9"/>
            </p:custDataLst>
          </p:nvPr>
        </p:nvSpPr>
        <p:spPr>
          <a:xfrm>
            <a:off x="9175971" y="5891370"/>
            <a:ext cx="1196546" cy="646331"/>
          </a:xfrm>
          <a:prstGeom prst="rect">
            <a:avLst/>
          </a:prstGeom>
          <a:noFill/>
        </p:spPr>
        <p:txBody>
          <a:bodyPr wrap="square">
            <a:spAutoFit/>
          </a:bodyPr>
          <a:lstStyle/>
          <a:p>
            <a:pPr algn="ctr"/>
            <a:r>
              <a:rPr lang="en-CA" b="0" i="0" u="none" strike="noStrike" noProof="0">
                <a:solidFill>
                  <a:srgbClr val="000000"/>
                </a:solidFill>
                <a:effectLst/>
                <a:latin typeface="Calibri" panose="020F0502020204030204" pitchFamily="34" charset="0"/>
              </a:rPr>
              <a:t>Age of majority</a:t>
            </a:r>
            <a:r>
              <a:rPr lang="en-CA" b="0" i="0" noProof="0">
                <a:solidFill>
                  <a:srgbClr val="000000"/>
                </a:solidFill>
                <a:effectLst/>
                <a:latin typeface="Calibri" panose="020F0502020204030204" pitchFamily="34" charset="0"/>
              </a:rPr>
              <a:t>​</a:t>
            </a:r>
            <a:endParaRPr lang="en-CA" noProof="0"/>
          </a:p>
        </p:txBody>
      </p:sp>
      <p:pic>
        <p:nvPicPr>
          <p:cNvPr id="6" name="Image 5">
            <a:extLst>
              <a:ext uri="{FF2B5EF4-FFF2-40B4-BE49-F238E27FC236}">
                <a16:creationId xmlns:a16="http://schemas.microsoft.com/office/drawing/2014/main" id="{0D2FDAD2-41C4-DEE6-B66F-E0F7914DD07E}"/>
              </a:ext>
            </a:extLst>
          </p:cNvPr>
          <p:cNvPicPr>
            <a:picLocks noChangeAspect="1"/>
          </p:cNvPicPr>
          <p:nvPr/>
        </p:nvPicPr>
        <p:blipFill>
          <a:blip r:embed="rId12"/>
          <a:stretch>
            <a:fillRect/>
          </a:stretch>
        </p:blipFill>
        <p:spPr>
          <a:xfrm>
            <a:off x="1601166" y="2356958"/>
            <a:ext cx="1193071" cy="3006539"/>
          </a:xfrm>
          <a:prstGeom prst="rect">
            <a:avLst/>
          </a:prstGeom>
        </p:spPr>
      </p:pic>
      <p:pic>
        <p:nvPicPr>
          <p:cNvPr id="10" name="Image 9">
            <a:extLst>
              <a:ext uri="{FF2B5EF4-FFF2-40B4-BE49-F238E27FC236}">
                <a16:creationId xmlns:a16="http://schemas.microsoft.com/office/drawing/2014/main" id="{2BC6C8C7-6D62-DBEA-1480-6BEB2124E0FC}"/>
              </a:ext>
            </a:extLst>
          </p:cNvPr>
          <p:cNvPicPr>
            <a:picLocks noChangeAspect="1"/>
          </p:cNvPicPr>
          <p:nvPr/>
        </p:nvPicPr>
        <p:blipFill>
          <a:blip r:embed="rId13"/>
          <a:stretch>
            <a:fillRect/>
          </a:stretch>
        </p:blipFill>
        <p:spPr>
          <a:xfrm>
            <a:off x="8964693" y="1569531"/>
            <a:ext cx="1407824" cy="3793966"/>
          </a:xfrm>
          <a:prstGeom prst="rect">
            <a:avLst/>
          </a:prstGeom>
        </p:spPr>
      </p:pic>
      <p:pic>
        <p:nvPicPr>
          <p:cNvPr id="16" name="Image 15">
            <a:extLst>
              <a:ext uri="{FF2B5EF4-FFF2-40B4-BE49-F238E27FC236}">
                <a16:creationId xmlns:a16="http://schemas.microsoft.com/office/drawing/2014/main" id="{E1261980-5E34-A52D-E229-33641BFDE1FE}"/>
              </a:ext>
            </a:extLst>
          </p:cNvPr>
          <p:cNvPicPr>
            <a:picLocks noChangeAspect="1"/>
          </p:cNvPicPr>
          <p:nvPr/>
        </p:nvPicPr>
        <p:blipFill>
          <a:blip r:embed="rId14"/>
          <a:stretch>
            <a:fillRect/>
          </a:stretch>
        </p:blipFill>
        <p:spPr>
          <a:xfrm>
            <a:off x="6322262" y="1784283"/>
            <a:ext cx="1503270" cy="3579214"/>
          </a:xfrm>
          <a:prstGeom prst="rect">
            <a:avLst/>
          </a:prstGeom>
        </p:spPr>
      </p:pic>
      <p:pic>
        <p:nvPicPr>
          <p:cNvPr id="22" name="Image 21">
            <a:extLst>
              <a:ext uri="{FF2B5EF4-FFF2-40B4-BE49-F238E27FC236}">
                <a16:creationId xmlns:a16="http://schemas.microsoft.com/office/drawing/2014/main" id="{3C034E13-D5F1-E977-E9A4-09F657F0DCFA}"/>
              </a:ext>
            </a:extLst>
          </p:cNvPr>
          <p:cNvPicPr>
            <a:picLocks noChangeAspect="1"/>
          </p:cNvPicPr>
          <p:nvPr/>
        </p:nvPicPr>
        <p:blipFill>
          <a:blip r:embed="rId15"/>
          <a:stretch>
            <a:fillRect/>
          </a:stretch>
        </p:blipFill>
        <p:spPr>
          <a:xfrm>
            <a:off x="4029006" y="2070620"/>
            <a:ext cx="1336240" cy="3292877"/>
          </a:xfrm>
          <a:prstGeom prst="rect">
            <a:avLst/>
          </a:prstGeom>
        </p:spPr>
      </p:pic>
    </p:spTree>
    <p:extLst>
      <p:ext uri="{BB962C8B-B14F-4D97-AF65-F5344CB8AC3E}">
        <p14:creationId xmlns:p14="http://schemas.microsoft.com/office/powerpoint/2010/main" val="1179366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7D54A-54DE-4C52-6E2D-785AE971E287}"/>
            </a:ext>
          </a:extLst>
        </p:cNvPr>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09F55620-6303-D73A-C68D-95FBF97E8660}"/>
              </a:ext>
            </a:extLst>
          </p:cNvPr>
          <p:cNvSpPr>
            <a:spLocks noGrp="1"/>
          </p:cNvSpPr>
          <p:nvPr>
            <p:ph type="body" idx="1"/>
            <p:custDataLst>
              <p:tags r:id="rId1"/>
            </p:custDataLst>
          </p:nvPr>
        </p:nvSpPr>
        <p:spPr/>
        <p:txBody>
          <a:bodyPr/>
          <a:lstStyle/>
          <a:p>
            <a:r>
              <a:rPr lang="en-CA"/>
              <a:t>P</a:t>
            </a:r>
            <a:r>
              <a:rPr lang="en-CA" noProof="0" err="1"/>
              <a:t>rotections</a:t>
            </a:r>
            <a:endParaRPr lang="en-CA" noProof="0"/>
          </a:p>
        </p:txBody>
      </p:sp>
      <p:pic>
        <p:nvPicPr>
          <p:cNvPr id="5" name="Image 4">
            <a:extLst>
              <a:ext uri="{FF2B5EF4-FFF2-40B4-BE49-F238E27FC236}">
                <a16:creationId xmlns:a16="http://schemas.microsoft.com/office/drawing/2014/main" id="{539DFBA8-21A9-DCDA-C2C0-E0CE3CC75580}"/>
              </a:ext>
            </a:extLst>
          </p:cNvPr>
          <p:cNvPicPr>
            <a:picLocks noChangeAspect="1"/>
          </p:cNvPicPr>
          <p:nvPr/>
        </p:nvPicPr>
        <p:blipFill>
          <a:blip r:embed="rId4"/>
          <a:stretch>
            <a:fillRect/>
          </a:stretch>
        </p:blipFill>
        <p:spPr>
          <a:xfrm>
            <a:off x="7225595" y="1200150"/>
            <a:ext cx="3340100" cy="4457700"/>
          </a:xfrm>
          <a:prstGeom prst="rect">
            <a:avLst/>
          </a:prstGeom>
        </p:spPr>
      </p:pic>
    </p:spTree>
    <p:extLst>
      <p:ext uri="{BB962C8B-B14F-4D97-AF65-F5344CB8AC3E}">
        <p14:creationId xmlns:p14="http://schemas.microsoft.com/office/powerpoint/2010/main" val="1020557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F999E-9BC9-04DF-3404-59FEA4231487}"/>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D02B27B5-CD5C-81D2-EBFC-CDFC6C4FE1BA}"/>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4" name="Espace réservé du contenu 3">
            <a:extLst>
              <a:ext uri="{FF2B5EF4-FFF2-40B4-BE49-F238E27FC236}">
                <a16:creationId xmlns:a16="http://schemas.microsoft.com/office/drawing/2014/main" id="{72C48F16-369D-D8D6-3C20-2A22DE70FE0B}"/>
              </a:ext>
            </a:extLst>
          </p:cNvPr>
          <p:cNvSpPr>
            <a:spLocks noGrp="1"/>
          </p:cNvSpPr>
          <p:nvPr>
            <p:ph type="body" sz="quarter" idx="14"/>
            <p:custDataLst>
              <p:tags r:id="rId1"/>
            </p:custDataLst>
          </p:nvPr>
        </p:nvSpPr>
        <p:spPr>
          <a:xfrm>
            <a:off x="540000" y="1790764"/>
            <a:ext cx="4894551" cy="4402347"/>
          </a:xfrm>
        </p:spPr>
        <p:txBody>
          <a:bodyPr vert="horz" lIns="0" tIns="0" rIns="0" bIns="0" rtlCol="0" anchor="t">
            <a:noAutofit/>
          </a:bodyPr>
          <a:lstStyle/>
          <a:p>
            <a:r>
              <a:rPr lang="en-CA" noProof="1"/>
              <a:t>International document dating back to 1989 that sets out more than 50 rights that must be respected for all children around the world.</a:t>
            </a:r>
          </a:p>
          <a:p>
            <a:endParaRPr lang="en-CA" noProof="1"/>
          </a:p>
          <a:p>
            <a:r>
              <a:rPr lang="en-CA" noProof="1"/>
              <a:t>Do you know any of the rights in this document?</a:t>
            </a:r>
          </a:p>
          <a:p>
            <a:endParaRPr lang="en-CA" noProof="1"/>
          </a:p>
          <a:p>
            <a:r>
              <a:rPr lang="en-CA" u="sng" noProof="1">
                <a:hlinkClick r:id="rId6"/>
              </a:rPr>
              <a:t>Link to the Convention</a:t>
            </a:r>
            <a:endParaRPr lang="en-CA" noProof="1"/>
          </a:p>
          <a:p>
            <a:pPr algn="l" rtl="0" fontAlgn="base"/>
            <a:endParaRPr lang="en-CA" sz="2400" b="0" i="0" noProof="0" dirty="0">
              <a:solidFill>
                <a:srgbClr val="000000"/>
              </a:solidFill>
              <a:effectLst/>
              <a:latin typeface="Arial"/>
              <a:cs typeface="Arial"/>
            </a:endParaRPr>
          </a:p>
        </p:txBody>
      </p:sp>
      <p:sp>
        <p:nvSpPr>
          <p:cNvPr id="3" name="Espace réservé du texte 2">
            <a:extLst>
              <a:ext uri="{FF2B5EF4-FFF2-40B4-BE49-F238E27FC236}">
                <a16:creationId xmlns:a16="http://schemas.microsoft.com/office/drawing/2014/main" id="{0EC0A92B-98BE-52C2-B19B-8B712931285F}"/>
              </a:ext>
            </a:extLst>
          </p:cNvPr>
          <p:cNvSpPr>
            <a:spLocks noGrp="1"/>
          </p:cNvSpPr>
          <p:nvPr>
            <p:ph type="body" sz="quarter" idx="15"/>
            <p:custDataLst>
              <p:tags r:id="rId2"/>
            </p:custDataLst>
          </p:nvPr>
        </p:nvSpPr>
        <p:spPr>
          <a:xfrm>
            <a:off x="540000" y="799202"/>
            <a:ext cx="5410315" cy="631585"/>
          </a:xfrm>
        </p:spPr>
        <p:txBody>
          <a:bodyPr/>
          <a:lstStyle/>
          <a:p>
            <a:r>
              <a:rPr lang="en-CA" sz="3200" noProof="1">
                <a:ea typeface="+mn-lt"/>
                <a:cs typeface="+mn-lt"/>
              </a:rPr>
              <a:t>The </a:t>
            </a:r>
            <a:r>
              <a:rPr lang="en-CA" sz="3200" i="1" noProof="1">
                <a:ea typeface="+mn-lt"/>
                <a:cs typeface="+mn-lt"/>
              </a:rPr>
              <a:t>Convention on the Rights of the Child</a:t>
            </a:r>
          </a:p>
        </p:txBody>
      </p:sp>
    </p:spTree>
    <p:extLst>
      <p:ext uri="{BB962C8B-B14F-4D97-AF65-F5344CB8AC3E}">
        <p14:creationId xmlns:p14="http://schemas.microsoft.com/office/powerpoint/2010/main" val="478838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A07703CB-BA2D-0B4B-8E3D-1123D99A35FC}"/>
              </a:ext>
            </a:extLst>
          </p:cNvPr>
          <p:cNvSpPr>
            <a:spLocks noGrp="1"/>
          </p:cNvSpPr>
          <p:nvPr>
            <p:ph type="body" sz="quarter" idx="14"/>
            <p:custDataLst>
              <p:tags r:id="rId1"/>
            </p:custDataLst>
          </p:nvPr>
        </p:nvSpPr>
        <p:spPr>
          <a:xfrm>
            <a:off x="540000" y="1790764"/>
            <a:ext cx="5240553" cy="4402347"/>
          </a:xfrm>
        </p:spPr>
        <p:txBody>
          <a:bodyPr vert="horz" lIns="0" tIns="0" rIns="0" bIns="0" rtlCol="0" anchor="t">
            <a:noAutofit/>
          </a:bodyPr>
          <a:lstStyle/>
          <a:p>
            <a:pPr fontAlgn="base"/>
            <a:r>
              <a:rPr lang="en-CA" sz="2400" noProof="1">
                <a:solidFill>
                  <a:srgbClr val="000000"/>
                </a:solidFill>
                <a:cs typeface="Calibri"/>
              </a:rPr>
              <a:t>The </a:t>
            </a:r>
            <a:r>
              <a:rPr lang="en-CA" sz="2400" i="1" noProof="1">
                <a:solidFill>
                  <a:srgbClr val="000000"/>
                </a:solidFill>
                <a:cs typeface="Calibri"/>
              </a:rPr>
              <a:t>Youth Protection Act</a:t>
            </a:r>
            <a:r>
              <a:rPr lang="en-CA" sz="2400" noProof="1">
                <a:solidFill>
                  <a:srgbClr val="000000"/>
                </a:solidFill>
                <a:cs typeface="Calibri"/>
              </a:rPr>
              <a:t> protects minors (people under 18 years of age).​</a:t>
            </a:r>
          </a:p>
          <a:p>
            <a:pPr fontAlgn="base">
              <a:spcBef>
                <a:spcPts val="600"/>
              </a:spcBef>
            </a:pPr>
            <a:endParaRPr lang="en-CA" sz="2400" noProof="1">
              <a:solidFill>
                <a:srgbClr val="000000"/>
              </a:solidFill>
              <a:cs typeface="Arial"/>
            </a:endParaRPr>
          </a:p>
          <a:p>
            <a:pPr fontAlgn="base">
              <a:spcBef>
                <a:spcPts val="600"/>
              </a:spcBef>
            </a:pPr>
            <a:r>
              <a:rPr lang="en-CA" sz="2400" dirty="0"/>
              <a:t>It allows the Director of Youth Protection (DYP) to intervene when a child’s not safe or their development is at risk.</a:t>
            </a:r>
            <a:endParaRPr lang="en-CA" sz="2400" b="0" i="0" u="none" strike="noStrike" noProof="0" dirty="0">
              <a:solidFill>
                <a:srgbClr val="000000"/>
              </a:solidFill>
              <a:effectLst/>
              <a:latin typeface="Arial"/>
              <a:cs typeface="Arial"/>
            </a:endParaRPr>
          </a:p>
        </p:txBody>
      </p:sp>
      <p:sp>
        <p:nvSpPr>
          <p:cNvPr id="3" name="Espace réservé du texte 2">
            <a:extLst>
              <a:ext uri="{FF2B5EF4-FFF2-40B4-BE49-F238E27FC236}">
                <a16:creationId xmlns:a16="http://schemas.microsoft.com/office/drawing/2014/main" id="{B6B7F631-3B3A-2A0E-9B5B-8A629F12745E}"/>
              </a:ext>
            </a:extLst>
          </p:cNvPr>
          <p:cNvSpPr>
            <a:spLocks noGrp="1"/>
          </p:cNvSpPr>
          <p:nvPr>
            <p:ph type="body" sz="quarter" idx="15"/>
            <p:custDataLst>
              <p:tags r:id="rId2"/>
            </p:custDataLst>
          </p:nvPr>
        </p:nvSpPr>
        <p:spPr>
          <a:xfrm>
            <a:off x="540000" y="799202"/>
            <a:ext cx="5657242" cy="631585"/>
          </a:xfrm>
        </p:spPr>
        <p:txBody>
          <a:bodyPr/>
          <a:lstStyle/>
          <a:p>
            <a:r>
              <a:rPr lang="en-CA" sz="3200" noProof="1">
                <a:ea typeface="+mn-lt"/>
                <a:cs typeface="+mn-lt"/>
              </a:rPr>
              <a:t>The Director of Youth Protection (DYP)</a:t>
            </a:r>
          </a:p>
        </p:txBody>
      </p:sp>
      <p:pic>
        <p:nvPicPr>
          <p:cNvPr id="5" name="Image 4">
            <a:extLst>
              <a:ext uri="{FF2B5EF4-FFF2-40B4-BE49-F238E27FC236}">
                <a16:creationId xmlns:a16="http://schemas.microsoft.com/office/drawing/2014/main" id="{33A7C31E-AB9E-518B-2DEA-6A7CEB0623FE}"/>
              </a:ext>
            </a:extLst>
          </p:cNvPr>
          <p:cNvPicPr>
            <a:picLocks noChangeAspect="1"/>
          </p:cNvPicPr>
          <p:nvPr>
            <p:custDataLst>
              <p:tags r:id="rId3"/>
            </p:custDataLst>
          </p:nvPr>
        </p:nvPicPr>
        <p:blipFill>
          <a:blip r:embed="rId6"/>
          <a:stretch>
            <a:fillRect/>
          </a:stretch>
        </p:blipFill>
        <p:spPr>
          <a:xfrm>
            <a:off x="6950094" y="2218895"/>
            <a:ext cx="4894551" cy="3314636"/>
          </a:xfrm>
          <a:prstGeom prst="rect">
            <a:avLst/>
          </a:prstGeom>
        </p:spPr>
      </p:pic>
    </p:spTree>
    <p:extLst>
      <p:ext uri="{BB962C8B-B14F-4D97-AF65-F5344CB8AC3E}">
        <p14:creationId xmlns:p14="http://schemas.microsoft.com/office/powerpoint/2010/main" val="847187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903917A7-DEFE-C080-57D4-6971EB63DA6D}"/>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9F627D0D-70F6-A8B6-038E-6C4502337D70}"/>
              </a:ext>
            </a:extLst>
          </p:cNvPr>
          <p:cNvSpPr>
            <a:spLocks noGrp="1"/>
          </p:cNvSpPr>
          <p:nvPr>
            <p:ph type="body" idx="1"/>
            <p:custDataLst>
              <p:tags r:id="rId1"/>
            </p:custDataLst>
          </p:nvPr>
        </p:nvSpPr>
        <p:spPr>
          <a:xfrm>
            <a:off x="446400" y="342000"/>
            <a:ext cx="6030907" cy="929899"/>
          </a:xfrm>
        </p:spPr>
        <p:txBody>
          <a:bodyPr/>
          <a:lstStyle/>
          <a:p>
            <a:r>
              <a:rPr lang="en-CA" sz="4400" noProof="0">
                <a:cs typeface="Arial"/>
              </a:rPr>
              <a:t>My protections</a:t>
            </a:r>
            <a:endParaRPr lang="en-CA" sz="4400" noProof="0"/>
          </a:p>
        </p:txBody>
      </p:sp>
      <p:sp>
        <p:nvSpPr>
          <p:cNvPr id="6" name="ZoneTexte 5">
            <a:extLst>
              <a:ext uri="{FF2B5EF4-FFF2-40B4-BE49-F238E27FC236}">
                <a16:creationId xmlns:a16="http://schemas.microsoft.com/office/drawing/2014/main" id="{31077DCB-924F-DA66-414C-7C6711AF61A6}"/>
              </a:ext>
            </a:extLst>
          </p:cNvPr>
          <p:cNvSpPr txBox="1"/>
          <p:nvPr>
            <p:custDataLst>
              <p:tags r:id="rId2"/>
            </p:custDataLst>
          </p:nvPr>
        </p:nvSpPr>
        <p:spPr>
          <a:xfrm>
            <a:off x="446400" y="1476000"/>
            <a:ext cx="6327141" cy="520142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400" b="1" noProof="0" dirty="0">
                <a:cs typeface="Arial"/>
              </a:rPr>
              <a:t>An Agonizing Choice</a:t>
            </a:r>
          </a:p>
          <a:p>
            <a:endParaRPr lang="en-CA" sz="2400" noProof="0" dirty="0">
              <a:cs typeface="Arial"/>
            </a:endParaRPr>
          </a:p>
          <a:p>
            <a:r>
              <a:rPr lang="en-CA" sz="2400" noProof="0" dirty="0">
                <a:ea typeface="+mn-lt"/>
                <a:cs typeface="+mn-lt"/>
              </a:rPr>
              <a:t>Ines is 13 years old </a:t>
            </a:r>
            <a:r>
              <a:rPr lang="en-CA" sz="2400" dirty="0"/>
              <a:t>and her parents are separating. Her mother wants to move to Saint-Jérôme. She’d like Ines to stay with her every second week, but her father would prefer she spend as much time as possible with him in Longueuil, close to her best friends and cousins. Ines would prefer to stay in Longueuil</a:t>
            </a:r>
            <a:r>
              <a:rPr lang="en-CA" sz="2400" noProof="1">
                <a:ea typeface="+mn-lt"/>
                <a:cs typeface="+mn-lt"/>
              </a:rPr>
              <a:t>. </a:t>
            </a:r>
            <a:endParaRPr lang="en-CA" sz="2400" noProof="1">
              <a:cs typeface="Arial"/>
            </a:endParaRPr>
          </a:p>
          <a:p>
            <a:endParaRPr lang="en-CA" sz="2400" noProof="1">
              <a:cs typeface="Arial"/>
            </a:endParaRPr>
          </a:p>
          <a:p>
            <a:r>
              <a:rPr lang="en-CA" sz="2400" noProof="1">
                <a:cs typeface="Arial"/>
              </a:rPr>
              <a:t>Who will decide where Ines lives? Where will she live</a:t>
            </a:r>
            <a:r>
              <a:rPr lang="en-CA" sz="2400" noProof="0" dirty="0">
                <a:cs typeface="Arial"/>
              </a:rPr>
              <a:t>?</a:t>
            </a:r>
          </a:p>
          <a:p>
            <a:endParaRPr lang="en-CA" sz="2000" noProof="0" dirty="0">
              <a:cs typeface="Arial"/>
            </a:endParaRPr>
          </a:p>
        </p:txBody>
      </p:sp>
    </p:spTree>
    <p:extLst>
      <p:ext uri="{BB962C8B-B14F-4D97-AF65-F5344CB8AC3E}">
        <p14:creationId xmlns:p14="http://schemas.microsoft.com/office/powerpoint/2010/main" val="2549196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73E61-A80E-C99C-937E-6FB9B8F7D646}"/>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BFBD1E3-0A81-846F-3412-42A82F259DBC}"/>
              </a:ext>
            </a:extLst>
          </p:cNvPr>
          <p:cNvSpPr>
            <a:spLocks noGrp="1"/>
          </p:cNvSpPr>
          <p:nvPr>
            <p:ph type="body" idx="1"/>
            <p:custDataLst>
              <p:tags r:id="rId1"/>
            </p:custDataLst>
          </p:nvPr>
        </p:nvSpPr>
        <p:spPr>
          <a:xfrm>
            <a:off x="446400" y="342000"/>
            <a:ext cx="6030907" cy="929899"/>
          </a:xfrm>
        </p:spPr>
        <p:txBody>
          <a:bodyPr/>
          <a:lstStyle/>
          <a:p>
            <a:r>
              <a:rPr lang="en-CA" sz="4400" noProof="0">
                <a:cs typeface="Arial"/>
              </a:rPr>
              <a:t>What the law says</a:t>
            </a:r>
            <a:endParaRPr lang="en-CA" sz="4400" noProof="0"/>
          </a:p>
        </p:txBody>
      </p:sp>
      <p:sp>
        <p:nvSpPr>
          <p:cNvPr id="6" name="ZoneTexte 5">
            <a:extLst>
              <a:ext uri="{FF2B5EF4-FFF2-40B4-BE49-F238E27FC236}">
                <a16:creationId xmlns:a16="http://schemas.microsoft.com/office/drawing/2014/main" id="{B3E64CD3-D23B-11AA-9C6D-FD27F3155FDF}"/>
              </a:ext>
            </a:extLst>
          </p:cNvPr>
          <p:cNvSpPr txBox="1"/>
          <p:nvPr>
            <p:custDataLst>
              <p:tags r:id="rId2"/>
            </p:custDataLst>
          </p:nvPr>
        </p:nvSpPr>
        <p:spPr>
          <a:xfrm>
            <a:off x="446400" y="1476000"/>
            <a:ext cx="6253313" cy="400109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400" b="1" noProof="1">
                <a:cs typeface="Arial"/>
              </a:rPr>
              <a:t>An Agonizing Choice</a:t>
            </a:r>
          </a:p>
          <a:p>
            <a:endParaRPr lang="en-CA" sz="2400" noProof="1">
              <a:cs typeface="Arial"/>
            </a:endParaRPr>
          </a:p>
          <a:p>
            <a:pPr marL="342900" indent="-342900">
              <a:buFont typeface="Wingdings" panose="05000000000000000000" pitchFamily="2" charset="2"/>
              <a:buChar char="Ø"/>
            </a:pPr>
            <a:r>
              <a:rPr lang="en-CA" sz="2400" dirty="0"/>
              <a:t>If the parents can’t come to an agreement, a judge will have to decide where Ines lives.</a:t>
            </a:r>
            <a:endParaRPr lang="en-CA" sz="2400" noProof="1">
              <a:cs typeface="Arial"/>
            </a:endParaRPr>
          </a:p>
          <a:p>
            <a:pPr marL="342900" indent="-342900">
              <a:buFont typeface="Wingdings" panose="05000000000000000000" pitchFamily="2" charset="2"/>
              <a:buChar char="Ø"/>
            </a:pPr>
            <a:endParaRPr lang="en-CA" sz="2400" noProof="1">
              <a:cs typeface="Arial"/>
            </a:endParaRPr>
          </a:p>
          <a:p>
            <a:pPr marL="342900" indent="-342900">
              <a:buFont typeface="Wingdings" panose="05000000000000000000" pitchFamily="2" charset="2"/>
              <a:buChar char="Ø"/>
            </a:pPr>
            <a:r>
              <a:rPr lang="en-CA" sz="2400" dirty="0"/>
              <a:t>Children have the right to give their views on questions affecting them</a:t>
            </a:r>
            <a:r>
              <a:rPr lang="en-CA" sz="2400" noProof="1">
                <a:cs typeface="Arial"/>
              </a:rPr>
              <a:t>. It’s a factor to consider when deciding what’s in their best interest.</a:t>
            </a:r>
          </a:p>
          <a:p>
            <a:pPr marL="342900" indent="-342900">
              <a:buFont typeface="Wingdings" panose="05000000000000000000" pitchFamily="2" charset="2"/>
              <a:buChar char="Ø"/>
            </a:pPr>
            <a:endParaRPr lang="en-CA" sz="2000" noProof="0" dirty="0">
              <a:cs typeface="Arial"/>
            </a:endParaRPr>
          </a:p>
        </p:txBody>
      </p:sp>
      <p:pic>
        <p:nvPicPr>
          <p:cNvPr id="7" name="Image 6">
            <a:extLst>
              <a:ext uri="{FF2B5EF4-FFF2-40B4-BE49-F238E27FC236}">
                <a16:creationId xmlns:a16="http://schemas.microsoft.com/office/drawing/2014/main" id="{F02C58EB-D4E9-4EAD-0EC2-A3D2BA98944F}"/>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47990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17028528-684C-EFA5-674C-468F74FB9BD6}"/>
              </a:ext>
            </a:extLst>
          </p:cNvPr>
          <p:cNvSpPr>
            <a:spLocks noGrp="1"/>
          </p:cNvSpPr>
          <p:nvPr>
            <p:ph type="body" idx="1"/>
            <p:custDataLst>
              <p:tags r:id="rId1"/>
            </p:custDataLst>
          </p:nvPr>
        </p:nvSpPr>
        <p:spPr>
          <a:xfrm>
            <a:off x="859534" y="1143000"/>
            <a:ext cx="5961889" cy="4572000"/>
          </a:xfrm>
        </p:spPr>
        <p:txBody>
          <a:bodyPr/>
          <a:lstStyle/>
          <a:p>
            <a:r>
              <a:rPr lang="en-CA" noProof="0"/>
              <a:t>Responsibilities</a:t>
            </a:r>
          </a:p>
        </p:txBody>
      </p:sp>
      <p:pic>
        <p:nvPicPr>
          <p:cNvPr id="7" name="Image 6">
            <a:extLst>
              <a:ext uri="{FF2B5EF4-FFF2-40B4-BE49-F238E27FC236}">
                <a16:creationId xmlns:a16="http://schemas.microsoft.com/office/drawing/2014/main" id="{70E83DE8-A217-5E0A-F746-E50CA68BFA9F}"/>
              </a:ext>
            </a:extLst>
          </p:cNvPr>
          <p:cNvPicPr>
            <a:picLocks noChangeAspect="1"/>
          </p:cNvPicPr>
          <p:nvPr/>
        </p:nvPicPr>
        <p:blipFill>
          <a:blip r:embed="rId4"/>
          <a:stretch>
            <a:fillRect/>
          </a:stretch>
        </p:blipFill>
        <p:spPr>
          <a:xfrm>
            <a:off x="7225595" y="1200150"/>
            <a:ext cx="3340100" cy="4457700"/>
          </a:xfrm>
          <a:prstGeom prst="rect">
            <a:avLst/>
          </a:prstGeom>
        </p:spPr>
      </p:pic>
    </p:spTree>
    <p:extLst>
      <p:ext uri="{BB962C8B-B14F-4D97-AF65-F5344CB8AC3E}">
        <p14:creationId xmlns:p14="http://schemas.microsoft.com/office/powerpoint/2010/main" val="2794925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6D289-EFA2-D7E7-EB87-B2A4D4F2E597}"/>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2C947E7-6FED-143B-FE3F-88C740E2DA0B}"/>
              </a:ext>
            </a:extLst>
          </p:cNvPr>
          <p:cNvSpPr>
            <a:spLocks noGrp="1"/>
          </p:cNvSpPr>
          <p:nvPr>
            <p:ph type="body" idx="1"/>
            <p:custDataLst>
              <p:tags r:id="rId1"/>
            </p:custDataLst>
          </p:nvPr>
        </p:nvSpPr>
        <p:spPr>
          <a:xfrm>
            <a:off x="446400" y="342000"/>
            <a:ext cx="6030907" cy="929899"/>
          </a:xfrm>
        </p:spPr>
        <p:txBody>
          <a:bodyPr/>
          <a:lstStyle/>
          <a:p>
            <a:r>
              <a:rPr lang="en-CA" sz="4400" noProof="0">
                <a:cs typeface="Arial"/>
              </a:rPr>
              <a:t>My protections</a:t>
            </a:r>
            <a:endParaRPr lang="en-CA" sz="4400" noProof="0"/>
          </a:p>
        </p:txBody>
      </p:sp>
      <p:sp>
        <p:nvSpPr>
          <p:cNvPr id="6" name="ZoneTexte 5">
            <a:extLst>
              <a:ext uri="{FF2B5EF4-FFF2-40B4-BE49-F238E27FC236}">
                <a16:creationId xmlns:a16="http://schemas.microsoft.com/office/drawing/2014/main" id="{49F2768A-5565-8154-D633-3792DB110507}"/>
              </a:ext>
            </a:extLst>
          </p:cNvPr>
          <p:cNvSpPr txBox="1"/>
          <p:nvPr>
            <p:custDataLst>
              <p:tags r:id="rId2"/>
            </p:custDataLst>
          </p:nvPr>
        </p:nvSpPr>
        <p:spPr>
          <a:xfrm>
            <a:off x="446401" y="1476000"/>
            <a:ext cx="6091560" cy="473975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400" b="1" noProof="0" dirty="0">
                <a:cs typeface="Arial"/>
              </a:rPr>
              <a:t>A Friend’s Distress</a:t>
            </a:r>
          </a:p>
          <a:p>
            <a:endParaRPr lang="en-CA" sz="2400" noProof="0" dirty="0">
              <a:cs typeface="Arial"/>
            </a:endParaRPr>
          </a:p>
          <a:p>
            <a:r>
              <a:rPr lang="en-CA" sz="2400" dirty="0"/>
              <a:t>You notice that your classmate, Mallory, is increasingly unhappy since her mother’s new boyfriend moved in with them. When Mallory spends the week at her mother’s house, she never seems to want to go home</a:t>
            </a:r>
            <a:r>
              <a:rPr lang="en-CA" sz="2400" noProof="1">
                <a:cs typeface="Arial"/>
              </a:rPr>
              <a:t>. </a:t>
            </a:r>
            <a:r>
              <a:rPr lang="en-CA" sz="2400" dirty="0"/>
              <a:t>You’ve also noticed that her new stepfather always wants to be alone with Mallory</a:t>
            </a:r>
            <a:r>
              <a:rPr lang="en-CA" sz="2400" noProof="1">
                <a:cs typeface="Arial"/>
              </a:rPr>
              <a:t>. You’re worried about your friend. </a:t>
            </a:r>
          </a:p>
          <a:p>
            <a:endParaRPr lang="en-CA" sz="2400" noProof="1">
              <a:cs typeface="Arial"/>
            </a:endParaRPr>
          </a:p>
          <a:p>
            <a:r>
              <a:rPr lang="en-CA" sz="2400" noProof="1">
                <a:cs typeface="Arial"/>
              </a:rPr>
              <a:t>What can you do</a:t>
            </a:r>
            <a:r>
              <a:rPr lang="en-CA" sz="2400" noProof="0" dirty="0">
                <a:cs typeface="Arial"/>
              </a:rPr>
              <a:t>?</a:t>
            </a:r>
          </a:p>
          <a:p>
            <a:endParaRPr lang="en-CA" sz="2000" noProof="0" dirty="0">
              <a:cs typeface="Arial"/>
            </a:endParaRPr>
          </a:p>
        </p:txBody>
      </p:sp>
      <p:pic>
        <p:nvPicPr>
          <p:cNvPr id="7" name="Image 6">
            <a:extLst>
              <a:ext uri="{FF2B5EF4-FFF2-40B4-BE49-F238E27FC236}">
                <a16:creationId xmlns:a16="http://schemas.microsoft.com/office/drawing/2014/main" id="{E48A0918-AF22-41AB-F6BB-CA079683EB88}"/>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847093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21340-AC7E-8B27-8312-AC90EDD66B26}"/>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230F16EA-9EAC-9404-241A-91706B30ABD1}"/>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398881D0-A46B-379F-0A37-D5FCCBFEF443}"/>
              </a:ext>
            </a:extLst>
          </p:cNvPr>
          <p:cNvSpPr>
            <a:spLocks noGrp="1"/>
          </p:cNvSpPr>
          <p:nvPr>
            <p:ph type="body" idx="1"/>
            <p:custDataLst>
              <p:tags r:id="rId1"/>
            </p:custDataLst>
          </p:nvPr>
        </p:nvSpPr>
        <p:spPr>
          <a:xfrm>
            <a:off x="446400" y="342000"/>
            <a:ext cx="6030907" cy="929899"/>
          </a:xfrm>
        </p:spPr>
        <p:txBody>
          <a:bodyPr/>
          <a:lstStyle/>
          <a:p>
            <a:r>
              <a:rPr lang="en-CA" sz="4400" noProof="0">
                <a:cs typeface="Arial"/>
              </a:rPr>
              <a:t>What the law says</a:t>
            </a:r>
            <a:endParaRPr lang="en-CA" sz="4400" noProof="0"/>
          </a:p>
        </p:txBody>
      </p:sp>
      <p:sp>
        <p:nvSpPr>
          <p:cNvPr id="6" name="ZoneTexte 5">
            <a:extLst>
              <a:ext uri="{FF2B5EF4-FFF2-40B4-BE49-F238E27FC236}">
                <a16:creationId xmlns:a16="http://schemas.microsoft.com/office/drawing/2014/main" id="{71DE981B-505C-B679-AD8D-4982950ECC2B}"/>
              </a:ext>
            </a:extLst>
          </p:cNvPr>
          <p:cNvSpPr txBox="1"/>
          <p:nvPr>
            <p:custDataLst>
              <p:tags r:id="rId2"/>
            </p:custDataLst>
          </p:nvPr>
        </p:nvSpPr>
        <p:spPr>
          <a:xfrm>
            <a:off x="446400" y="1476000"/>
            <a:ext cx="6327141" cy="363176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400" b="1" noProof="1">
                <a:cs typeface="Arial"/>
              </a:rPr>
              <a:t>A Friend’s Distress</a:t>
            </a:r>
          </a:p>
          <a:p>
            <a:endParaRPr lang="en-CA" sz="2400" noProof="1">
              <a:cs typeface="Arial"/>
            </a:endParaRPr>
          </a:p>
          <a:p>
            <a:pPr marL="342900" indent="-342900">
              <a:buFont typeface="Wingdings" panose="05000000000000000000" pitchFamily="2" charset="2"/>
              <a:buChar char="Ø"/>
            </a:pPr>
            <a:r>
              <a:rPr lang="en-CA" sz="2400" dirty="0"/>
              <a:t>You could tell your parents or an adult at school about the situation. </a:t>
            </a:r>
            <a:r>
              <a:rPr lang="en-CA" sz="2400" noProof="1">
                <a:cs typeface="Arial"/>
              </a:rPr>
              <a:t>The</a:t>
            </a:r>
            <a:r>
              <a:rPr lang="en-CA" sz="2400" dirty="0"/>
              <a:t> adults at school will be required to report it to the DYP.</a:t>
            </a:r>
            <a:endParaRPr lang="en-CA" sz="2400" noProof="1">
              <a:cs typeface="Arial"/>
            </a:endParaRPr>
          </a:p>
          <a:p>
            <a:endParaRPr lang="en-CA" sz="2400" noProof="1">
              <a:cs typeface="Arial"/>
            </a:endParaRPr>
          </a:p>
          <a:p>
            <a:pPr marL="342900" indent="-342900">
              <a:buFont typeface="Wingdings" panose="05000000000000000000" pitchFamily="2" charset="2"/>
              <a:buChar char="Ø"/>
            </a:pPr>
            <a:r>
              <a:rPr lang="en-CA" sz="2400" dirty="0"/>
              <a:t>Children must be protected from violence and mistreatment</a:t>
            </a:r>
            <a:r>
              <a:rPr lang="en-CA" sz="2400" noProof="0" dirty="0">
                <a:cs typeface="Arial"/>
              </a:rPr>
              <a:t>.</a:t>
            </a:r>
          </a:p>
          <a:p>
            <a:endParaRPr lang="en-CA" sz="2000" noProof="0" dirty="0">
              <a:cs typeface="Arial"/>
            </a:endParaRPr>
          </a:p>
        </p:txBody>
      </p:sp>
    </p:spTree>
    <p:extLst>
      <p:ext uri="{BB962C8B-B14F-4D97-AF65-F5344CB8AC3E}">
        <p14:creationId xmlns:p14="http://schemas.microsoft.com/office/powerpoint/2010/main" val="1506084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8B17DA2-D8EF-2542-88A3-8CC0FADC0EA3}"/>
              </a:ext>
            </a:extLst>
          </p:cNvPr>
          <p:cNvSpPr>
            <a:spLocks noGrp="1"/>
          </p:cNvSpPr>
          <p:nvPr>
            <p:ph type="body" sz="quarter" idx="14"/>
            <p:custDataLst>
              <p:tags r:id="rId1"/>
            </p:custDataLst>
          </p:nvPr>
        </p:nvSpPr>
        <p:spPr>
          <a:xfrm>
            <a:off x="540000" y="1506988"/>
            <a:ext cx="5070464" cy="4926977"/>
          </a:xfrm>
        </p:spPr>
        <p:txBody>
          <a:bodyPr vert="horz" lIns="0" tIns="0" rIns="0" bIns="0" rtlCol="0" anchor="t">
            <a:noAutofit/>
          </a:bodyPr>
          <a:lstStyle/>
          <a:p>
            <a:pPr fontAlgn="base"/>
            <a:r>
              <a:rPr lang="en-CA" sz="2400" noProof="1">
                <a:solidFill>
                  <a:srgbClr val="333F48"/>
                </a:solidFill>
                <a:cs typeface="Calibri"/>
              </a:rPr>
              <a:t>Children in Quebec are required to go to school from </a:t>
            </a:r>
            <a:r>
              <a:rPr lang="en-CA" sz="2400" b="1" noProof="1">
                <a:solidFill>
                  <a:srgbClr val="333F48"/>
                </a:solidFill>
                <a:cs typeface="Calibri"/>
              </a:rPr>
              <a:t>age 6 to 16. </a:t>
            </a:r>
            <a:r>
              <a:rPr lang="en-CA" sz="2400" noProof="1">
                <a:solidFill>
                  <a:srgbClr val="333F48"/>
                </a:solidFill>
                <a:cs typeface="Calibri"/>
              </a:rPr>
              <a:t>Public school must be free (except for school supplies).​</a:t>
            </a:r>
          </a:p>
          <a:p>
            <a:pPr fontAlgn="base"/>
            <a:endParaRPr lang="en-CA" sz="1050" noProof="1">
              <a:solidFill>
                <a:srgbClr val="333F48"/>
              </a:solidFill>
              <a:cs typeface="Calibri"/>
            </a:endParaRPr>
          </a:p>
          <a:p>
            <a:pPr fontAlgn="base"/>
            <a:r>
              <a:rPr lang="en-CA" sz="2400" noProof="1">
                <a:solidFill>
                  <a:srgbClr val="333F48"/>
                </a:solidFill>
                <a:cs typeface="Calibri"/>
              </a:rPr>
              <a:t>School staff must:</a:t>
            </a:r>
          </a:p>
          <a:p>
            <a:pPr fontAlgn="base"/>
            <a:endParaRPr lang="en-CA" sz="1200" noProof="1">
              <a:solidFill>
                <a:srgbClr val="333F48"/>
              </a:solidFill>
              <a:cs typeface="Calibri"/>
            </a:endParaRPr>
          </a:p>
          <a:p>
            <a:pPr marL="662940" lvl="1" indent="-342900" fontAlgn="base">
              <a:buFont typeface="Wingdings" pitchFamily="2" charset="2"/>
              <a:buChar char="§"/>
            </a:pPr>
            <a:r>
              <a:rPr lang="en-CA" sz="2400" noProof="1">
                <a:solidFill>
                  <a:srgbClr val="333F48"/>
                </a:solidFill>
                <a:cs typeface="Calibri"/>
              </a:rPr>
              <a:t>teach the students according to the curriculum,</a:t>
            </a:r>
          </a:p>
          <a:p>
            <a:pPr marL="662940" lvl="1" indent="-342900" fontAlgn="base">
              <a:buFont typeface="Wingdings" pitchFamily="2" charset="2"/>
              <a:buChar char="§"/>
            </a:pPr>
            <a:r>
              <a:rPr lang="en-CA" sz="2400" noProof="1">
                <a:solidFill>
                  <a:srgbClr val="333F48"/>
                </a:solidFill>
                <a:cs typeface="Calibri"/>
              </a:rPr>
              <a:t>treat all students fairly​, and</a:t>
            </a:r>
          </a:p>
          <a:p>
            <a:pPr marL="662940" lvl="1" indent="-342900" fontAlgn="base">
              <a:buFont typeface="Wingdings" pitchFamily="2" charset="2"/>
              <a:buChar char="§"/>
            </a:pPr>
            <a:r>
              <a:rPr lang="en-CA" sz="2400" noProof="1">
                <a:solidFill>
                  <a:srgbClr val="333F48"/>
                </a:solidFill>
                <a:cs typeface="Calibri"/>
              </a:rPr>
              <a:t>protect students from violence.​</a:t>
            </a:r>
          </a:p>
          <a:p>
            <a:endParaRPr lang="en-CA" sz="2400" noProof="0" dirty="0">
              <a:cs typeface="Arial"/>
            </a:endParaRPr>
          </a:p>
        </p:txBody>
      </p:sp>
      <p:sp>
        <p:nvSpPr>
          <p:cNvPr id="4" name="Espace réservé du texte 3">
            <a:extLst>
              <a:ext uri="{FF2B5EF4-FFF2-40B4-BE49-F238E27FC236}">
                <a16:creationId xmlns:a16="http://schemas.microsoft.com/office/drawing/2014/main" id="{6E8F5766-D1BF-8932-22AF-A7B69CB862E1}"/>
              </a:ext>
            </a:extLst>
          </p:cNvPr>
          <p:cNvSpPr>
            <a:spLocks noGrp="1"/>
          </p:cNvSpPr>
          <p:nvPr>
            <p:ph type="body" sz="quarter" idx="15"/>
            <p:custDataLst>
              <p:tags r:id="rId2"/>
            </p:custDataLst>
          </p:nvPr>
        </p:nvSpPr>
        <p:spPr>
          <a:xfrm>
            <a:off x="540000" y="640837"/>
            <a:ext cx="6391714" cy="415925"/>
          </a:xfrm>
        </p:spPr>
        <p:txBody>
          <a:bodyPr/>
          <a:lstStyle/>
          <a:p>
            <a:r>
              <a:rPr lang="en-CA" sz="3200" noProof="1">
                <a:ea typeface="+mn-lt"/>
                <a:cs typeface="+mn-lt"/>
              </a:rPr>
              <a:t>The </a:t>
            </a:r>
            <a:r>
              <a:rPr lang="en-CA" sz="3200" i="1" noProof="1">
                <a:ea typeface="+mn-lt"/>
                <a:cs typeface="+mn-lt"/>
              </a:rPr>
              <a:t>Education Act</a:t>
            </a:r>
            <a:endParaRPr lang="en-CA" sz="3200" i="1" noProof="1"/>
          </a:p>
        </p:txBody>
      </p:sp>
      <p:pic>
        <p:nvPicPr>
          <p:cNvPr id="5" name="Image 4">
            <a:extLst>
              <a:ext uri="{FF2B5EF4-FFF2-40B4-BE49-F238E27FC236}">
                <a16:creationId xmlns:a16="http://schemas.microsoft.com/office/drawing/2014/main" id="{89B22E57-FE55-AFD5-D7BD-940808639DDB}"/>
              </a:ext>
            </a:extLst>
          </p:cNvPr>
          <p:cNvPicPr>
            <a:picLocks noChangeAspect="1"/>
          </p:cNvPicPr>
          <p:nvPr/>
        </p:nvPicPr>
        <p:blipFill>
          <a:blip r:embed="rId5"/>
          <a:stretch>
            <a:fillRect/>
          </a:stretch>
        </p:blipFill>
        <p:spPr>
          <a:xfrm>
            <a:off x="5213349" y="1588909"/>
            <a:ext cx="6737133" cy="4379897"/>
          </a:xfrm>
          <a:prstGeom prst="rect">
            <a:avLst/>
          </a:prstGeom>
        </p:spPr>
      </p:pic>
    </p:spTree>
    <p:extLst>
      <p:ext uri="{BB962C8B-B14F-4D97-AF65-F5344CB8AC3E}">
        <p14:creationId xmlns:p14="http://schemas.microsoft.com/office/powerpoint/2010/main" val="4039452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A3DC40CD-E389-BE09-5050-C28B8C599AAC}"/>
              </a:ext>
            </a:extLst>
          </p:cNvPr>
          <p:cNvSpPr>
            <a:spLocks noGrp="1"/>
          </p:cNvSpPr>
          <p:nvPr>
            <p:ph type="body" sz="quarter" idx="15"/>
            <p:custDataLst>
              <p:tags r:id="rId1"/>
            </p:custDataLst>
          </p:nvPr>
        </p:nvSpPr>
        <p:spPr>
          <a:xfrm>
            <a:off x="6508881" y="560729"/>
            <a:ext cx="5380900" cy="1352361"/>
          </a:xfrm>
        </p:spPr>
        <p:txBody>
          <a:bodyPr/>
          <a:lstStyle/>
          <a:p>
            <a:r>
              <a:rPr lang="en-CA" sz="3200" noProof="0">
                <a:ea typeface="+mn-lt"/>
                <a:cs typeface="+mn-lt"/>
              </a:rPr>
              <a:t>The </a:t>
            </a:r>
            <a:r>
              <a:rPr lang="en-CA" sz="3200" i="1" noProof="0">
                <a:ea typeface="+mn-lt"/>
                <a:cs typeface="+mn-lt"/>
              </a:rPr>
              <a:t>Charter of Human Rights and Freedoms</a:t>
            </a:r>
            <a:endParaRPr lang="en-CA" i="1" noProof="0"/>
          </a:p>
        </p:txBody>
      </p:sp>
      <p:sp>
        <p:nvSpPr>
          <p:cNvPr id="6" name="ZoneTexte 5">
            <a:extLst>
              <a:ext uri="{FF2B5EF4-FFF2-40B4-BE49-F238E27FC236}">
                <a16:creationId xmlns:a16="http://schemas.microsoft.com/office/drawing/2014/main" id="{A2561918-BE50-4B24-1BDD-90F404F89290}"/>
              </a:ext>
            </a:extLst>
          </p:cNvPr>
          <p:cNvSpPr txBox="1"/>
          <p:nvPr>
            <p:custDataLst>
              <p:tags r:id="rId2"/>
            </p:custDataLst>
          </p:nvPr>
        </p:nvSpPr>
        <p:spPr>
          <a:xfrm>
            <a:off x="6938454" y="2277778"/>
            <a:ext cx="4521754" cy="3416320"/>
          </a:xfrm>
          <a:prstGeom prst="rect">
            <a:avLst/>
          </a:prstGeom>
          <a:noFill/>
        </p:spPr>
        <p:txBody>
          <a:bodyPr wrap="square" lIns="91440" tIns="45720" rIns="91440" bIns="45720" anchor="t">
            <a:spAutoFit/>
          </a:bodyPr>
          <a:lstStyle/>
          <a:p>
            <a:pPr fontAlgn="base"/>
            <a:r>
              <a:rPr lang="en-CA" sz="2400" noProof="1">
                <a:solidFill>
                  <a:srgbClr val="000000"/>
                </a:solidFill>
                <a:cs typeface="Calibri"/>
              </a:rPr>
              <a:t>This document protects all Quebecers, children and adults alike! The Charter guanrantees​</a:t>
            </a:r>
          </a:p>
          <a:p>
            <a:pPr fontAlgn="base"/>
            <a:r>
              <a:rPr lang="en-CA" sz="2400" noProof="1">
                <a:solidFill>
                  <a:srgbClr val="000000"/>
                </a:solidFill>
                <a:cs typeface="Arial"/>
              </a:rPr>
              <a:t>​</a:t>
            </a:r>
          </a:p>
          <a:p>
            <a:pPr marL="342900" indent="-342900" fontAlgn="base">
              <a:buFont typeface="Arial" panose="020B0604020202020204" pitchFamily="34" charset="0"/>
              <a:buChar char="•"/>
            </a:pPr>
            <a:r>
              <a:rPr lang="en-CA" sz="2400" noProof="1">
                <a:solidFill>
                  <a:srgbClr val="000000"/>
                </a:solidFill>
                <a:cs typeface="Calibri"/>
              </a:rPr>
              <a:t> your right to life and security,</a:t>
            </a:r>
          </a:p>
          <a:p>
            <a:pPr marL="342900" indent="-342900" fontAlgn="base">
              <a:buFont typeface="Arial" panose="020B0604020202020204" pitchFamily="34" charset="0"/>
              <a:buChar char="•"/>
            </a:pPr>
            <a:r>
              <a:rPr lang="en-CA" sz="2400" noProof="1">
                <a:solidFill>
                  <a:srgbClr val="000000"/>
                </a:solidFill>
                <a:cs typeface="Calibri"/>
              </a:rPr>
              <a:t> your freedom of expression, and</a:t>
            </a:r>
          </a:p>
          <a:p>
            <a:pPr marL="342900" indent="-342900" fontAlgn="base">
              <a:buFont typeface="Arial" panose="020B0604020202020204" pitchFamily="34" charset="0"/>
              <a:buChar char="•"/>
            </a:pPr>
            <a:r>
              <a:rPr lang="en-CA" sz="2400" noProof="1">
                <a:solidFill>
                  <a:srgbClr val="000000"/>
                </a:solidFill>
                <a:cs typeface="Calibri"/>
              </a:rPr>
              <a:t> your right to be protected from discrimination</a:t>
            </a:r>
            <a:r>
              <a:rPr lang="en-CA" sz="2400" noProof="0" dirty="0">
                <a:solidFill>
                  <a:srgbClr val="000000"/>
                </a:solidFill>
                <a:latin typeface="Arial"/>
                <a:cs typeface="Calibri"/>
              </a:rPr>
              <a:t>.</a:t>
            </a:r>
            <a:endParaRPr lang="en-CA" sz="2400" b="0" i="0" noProof="0" dirty="0">
              <a:solidFill>
                <a:srgbClr val="000000"/>
              </a:solidFill>
              <a:effectLst/>
              <a:latin typeface="Arial"/>
              <a:cs typeface="Calibri"/>
            </a:endParaRPr>
          </a:p>
        </p:txBody>
      </p:sp>
      <p:pic>
        <p:nvPicPr>
          <p:cNvPr id="3" name="Image 2">
            <a:extLst>
              <a:ext uri="{FF2B5EF4-FFF2-40B4-BE49-F238E27FC236}">
                <a16:creationId xmlns:a16="http://schemas.microsoft.com/office/drawing/2014/main" id="{AE16C47A-5A57-DA6A-CC8B-F2B89A616DCE}"/>
              </a:ext>
            </a:extLst>
          </p:cNvPr>
          <p:cNvPicPr>
            <a:picLocks noChangeAspect="1"/>
          </p:cNvPicPr>
          <p:nvPr/>
        </p:nvPicPr>
        <p:blipFill>
          <a:blip r:embed="rId5"/>
          <a:stretch>
            <a:fillRect/>
          </a:stretch>
        </p:blipFill>
        <p:spPr>
          <a:xfrm>
            <a:off x="646995" y="3273778"/>
            <a:ext cx="5142568" cy="2875844"/>
          </a:xfrm>
          <a:prstGeom prst="rect">
            <a:avLst/>
          </a:prstGeom>
        </p:spPr>
      </p:pic>
      <p:pic>
        <p:nvPicPr>
          <p:cNvPr id="7" name="Image 6">
            <a:extLst>
              <a:ext uri="{FF2B5EF4-FFF2-40B4-BE49-F238E27FC236}">
                <a16:creationId xmlns:a16="http://schemas.microsoft.com/office/drawing/2014/main" id="{2A1C0458-4BF2-7764-4C0F-851867057D71}"/>
              </a:ext>
            </a:extLst>
          </p:cNvPr>
          <p:cNvPicPr>
            <a:picLocks noChangeAspect="1"/>
          </p:cNvPicPr>
          <p:nvPr/>
        </p:nvPicPr>
        <p:blipFill>
          <a:blip r:embed="rId6"/>
          <a:stretch>
            <a:fillRect/>
          </a:stretch>
        </p:blipFill>
        <p:spPr>
          <a:xfrm>
            <a:off x="1140158" y="560729"/>
            <a:ext cx="2723709" cy="2260600"/>
          </a:xfrm>
          <a:prstGeom prst="rect">
            <a:avLst/>
          </a:prstGeom>
        </p:spPr>
      </p:pic>
    </p:spTree>
    <p:extLst>
      <p:ext uri="{BB962C8B-B14F-4D97-AF65-F5344CB8AC3E}">
        <p14:creationId xmlns:p14="http://schemas.microsoft.com/office/powerpoint/2010/main" val="3103951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246A4-A1EA-98EC-7F8A-D5073EB438BD}"/>
            </a:ext>
          </a:extLst>
        </p:cNvPr>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9C84400B-0853-C080-7F89-A6DA50C5DBC2}"/>
              </a:ext>
            </a:extLst>
          </p:cNvPr>
          <p:cNvSpPr>
            <a:spLocks noGrp="1"/>
          </p:cNvSpPr>
          <p:nvPr>
            <p:ph type="body" sz="quarter" idx="15"/>
            <p:custDataLst>
              <p:tags r:id="rId1"/>
            </p:custDataLst>
          </p:nvPr>
        </p:nvSpPr>
        <p:spPr>
          <a:xfrm>
            <a:off x="6889881" y="591209"/>
            <a:ext cx="5380900" cy="1984351"/>
          </a:xfrm>
        </p:spPr>
        <p:txBody>
          <a:bodyPr/>
          <a:lstStyle/>
          <a:p>
            <a:r>
              <a:rPr lang="en-CA" sz="3200" noProof="1">
                <a:ea typeface="+mn-lt"/>
                <a:cs typeface="+mn-lt"/>
              </a:rPr>
              <a:t>Additional scenarios, review  exercise, and conclusion</a:t>
            </a:r>
            <a:endParaRPr lang="en-CA" sz="3200" noProof="1"/>
          </a:p>
        </p:txBody>
      </p:sp>
      <p:sp>
        <p:nvSpPr>
          <p:cNvPr id="6" name="ZoneTexte 5">
            <a:extLst>
              <a:ext uri="{FF2B5EF4-FFF2-40B4-BE49-F238E27FC236}">
                <a16:creationId xmlns:a16="http://schemas.microsoft.com/office/drawing/2014/main" id="{26BEB751-4543-0EB1-8075-6F0A8689D934}"/>
              </a:ext>
            </a:extLst>
          </p:cNvPr>
          <p:cNvSpPr txBox="1"/>
          <p:nvPr>
            <p:custDataLst>
              <p:tags r:id="rId2"/>
            </p:custDataLst>
          </p:nvPr>
        </p:nvSpPr>
        <p:spPr>
          <a:xfrm>
            <a:off x="6889881" y="2859316"/>
            <a:ext cx="4521754" cy="1107996"/>
          </a:xfrm>
          <a:prstGeom prst="rect">
            <a:avLst/>
          </a:prstGeom>
          <a:noFill/>
        </p:spPr>
        <p:txBody>
          <a:bodyPr wrap="square" lIns="0" tIns="0" rIns="0" bIns="0" anchor="t">
            <a:spAutoFit/>
          </a:bodyPr>
          <a:lstStyle/>
          <a:p>
            <a:pPr fontAlgn="base"/>
            <a:r>
              <a:rPr lang="en-CA" sz="2400" noProof="1">
                <a:solidFill>
                  <a:srgbClr val="000000"/>
                </a:solidFill>
                <a:cs typeface="Calibri"/>
              </a:rPr>
              <a:t>Now complete the final exercises in your workbook and the conclusion.</a:t>
            </a:r>
          </a:p>
        </p:txBody>
      </p:sp>
      <p:pic>
        <p:nvPicPr>
          <p:cNvPr id="19460" name="Picture 4">
            <a:extLst>
              <a:ext uri="{FF2B5EF4-FFF2-40B4-BE49-F238E27FC236}">
                <a16:creationId xmlns:a16="http://schemas.microsoft.com/office/drawing/2014/main" id="{8AD0F919-FEC4-CD1F-B667-827F66552871}"/>
              </a:ext>
            </a:extLst>
          </p:cNvPr>
          <p:cNvPicPr>
            <a:picLocks noChangeAspect="1" noChangeArrowheads="1"/>
          </p:cNvPicPr>
          <p:nvPr>
            <p:custDataLst>
              <p:tags r:id="rId3"/>
            </p:custDataLst>
          </p:nvPr>
        </p:nvPicPr>
        <p:blipFill>
          <a:blip r:embed="rId6"/>
          <a:srcRect/>
          <a:stretch/>
        </p:blipFill>
        <p:spPr bwMode="auto">
          <a:xfrm>
            <a:off x="301029" y="2089196"/>
            <a:ext cx="4860979" cy="4137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0321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7A51E-83D2-062A-5D8A-71ECC85B33C5}"/>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1762F1F-6CE9-BCBD-C643-B9361FCBA6AE}"/>
              </a:ext>
            </a:extLst>
          </p:cNvPr>
          <p:cNvSpPr>
            <a:spLocks noGrp="1"/>
          </p:cNvSpPr>
          <p:nvPr>
            <p:ph type="body" idx="1"/>
            <p:custDataLst>
              <p:tags r:id="rId1"/>
            </p:custDataLst>
          </p:nvPr>
        </p:nvSpPr>
        <p:spPr>
          <a:xfrm>
            <a:off x="446400" y="342000"/>
            <a:ext cx="7719267" cy="929899"/>
          </a:xfrm>
        </p:spPr>
        <p:txBody>
          <a:bodyPr/>
          <a:lstStyle/>
          <a:p>
            <a:r>
              <a:rPr lang="en-CA" sz="4400" noProof="0">
                <a:cs typeface="Arial"/>
              </a:rPr>
              <a:t>My responsibilities</a:t>
            </a:r>
            <a:endParaRPr lang="en-CA" sz="4400" noProof="0"/>
          </a:p>
        </p:txBody>
      </p:sp>
      <p:sp>
        <p:nvSpPr>
          <p:cNvPr id="6" name="ZoneTexte 5">
            <a:extLst>
              <a:ext uri="{FF2B5EF4-FFF2-40B4-BE49-F238E27FC236}">
                <a16:creationId xmlns:a16="http://schemas.microsoft.com/office/drawing/2014/main" id="{6D961F09-F4DC-5C3A-BAF8-DA6936946D05}"/>
              </a:ext>
            </a:extLst>
          </p:cNvPr>
          <p:cNvSpPr txBox="1"/>
          <p:nvPr>
            <p:custDataLst>
              <p:tags r:id="rId2"/>
            </p:custDataLst>
          </p:nvPr>
        </p:nvSpPr>
        <p:spPr>
          <a:xfrm>
            <a:off x="446400" y="1476000"/>
            <a:ext cx="6513011" cy="406265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400" b="1" noProof="0" dirty="0">
                <a:cs typeface="Arial"/>
              </a:rPr>
              <a:t>The Stolen Cell Phone</a:t>
            </a:r>
          </a:p>
          <a:p>
            <a:endParaRPr lang="en-CA" sz="2400" noProof="0" dirty="0">
              <a:cs typeface="Arial"/>
            </a:endParaRPr>
          </a:p>
          <a:p>
            <a:r>
              <a:rPr lang="en-CA" sz="2400" noProof="0" dirty="0">
                <a:cs typeface="Arial"/>
              </a:rPr>
              <a:t>Hamza </a:t>
            </a:r>
            <a:r>
              <a:rPr lang="en-CA" sz="2400" noProof="1">
                <a:cs typeface="Arial"/>
              </a:rPr>
              <a:t>brought his new cell phone to school. It disappeared from his locker during the second period</a:t>
            </a:r>
            <a:r>
              <a:rPr lang="en-CA" sz="2400" noProof="0" dirty="0">
                <a:cs typeface="Arial"/>
              </a:rPr>
              <a:t>. </a:t>
            </a:r>
            <a:r>
              <a:rPr lang="en-CA" sz="2400" noProof="1">
                <a:cs typeface="Arial"/>
              </a:rPr>
              <a:t>Fortunately, the phone was found in the coat pocket of Paul, who’s 12 years old</a:t>
            </a:r>
            <a:r>
              <a:rPr lang="en-CA" sz="2400" noProof="0" dirty="0">
                <a:cs typeface="Arial"/>
              </a:rPr>
              <a:t>. Hamza’s parents want Paul to understand the seriousness of his actions, so they call the police to report the incident. </a:t>
            </a:r>
          </a:p>
          <a:p>
            <a:endParaRPr lang="en-CA" sz="2400" noProof="0" dirty="0">
              <a:cs typeface="Arial"/>
            </a:endParaRPr>
          </a:p>
          <a:p>
            <a:r>
              <a:rPr lang="en-CA" sz="2400" noProof="0" dirty="0">
                <a:cs typeface="Arial"/>
              </a:rPr>
              <a:t>What consequence(s</a:t>
            </a:r>
            <a:r>
              <a:rPr lang="en-CA" sz="2400" dirty="0">
                <a:cs typeface="Arial"/>
              </a:rPr>
              <a:t>) could</a:t>
            </a:r>
            <a:r>
              <a:rPr lang="en-CA" sz="2400" noProof="0" dirty="0">
                <a:cs typeface="Arial"/>
              </a:rPr>
              <a:t> Paul face?</a:t>
            </a:r>
          </a:p>
        </p:txBody>
      </p:sp>
      <p:pic>
        <p:nvPicPr>
          <p:cNvPr id="7" name="Image 6">
            <a:extLst>
              <a:ext uri="{FF2B5EF4-FFF2-40B4-BE49-F238E27FC236}">
                <a16:creationId xmlns:a16="http://schemas.microsoft.com/office/drawing/2014/main" id="{B31FB926-FFAA-8946-9781-454B73B05880}"/>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3284353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F0CE9-4A9E-4D4E-3E39-DDCAD88A1C4E}"/>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B3354FED-E3CD-02B5-6809-3450C49D00A4}"/>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E4E73C84-4D6C-9E66-154B-71241D8C106F}"/>
              </a:ext>
            </a:extLst>
          </p:cNvPr>
          <p:cNvSpPr>
            <a:spLocks noGrp="1"/>
          </p:cNvSpPr>
          <p:nvPr>
            <p:ph type="body" idx="1"/>
            <p:custDataLst>
              <p:tags r:id="rId1"/>
            </p:custDataLst>
          </p:nvPr>
        </p:nvSpPr>
        <p:spPr>
          <a:xfrm>
            <a:off x="446400" y="342000"/>
            <a:ext cx="6030907" cy="929899"/>
          </a:xfrm>
        </p:spPr>
        <p:txBody>
          <a:bodyPr/>
          <a:lstStyle/>
          <a:p>
            <a:r>
              <a:rPr lang="en-CA" sz="4400" noProof="0">
                <a:cs typeface="Arial"/>
              </a:rPr>
              <a:t>What the law says</a:t>
            </a:r>
            <a:endParaRPr lang="en-CA" sz="4400" noProof="0"/>
          </a:p>
        </p:txBody>
      </p:sp>
      <p:sp>
        <p:nvSpPr>
          <p:cNvPr id="6" name="ZoneTexte 5">
            <a:extLst>
              <a:ext uri="{FF2B5EF4-FFF2-40B4-BE49-F238E27FC236}">
                <a16:creationId xmlns:a16="http://schemas.microsoft.com/office/drawing/2014/main" id="{6832F5E6-4F1C-A7A0-71A5-EC0879E69819}"/>
              </a:ext>
            </a:extLst>
          </p:cNvPr>
          <p:cNvSpPr txBox="1"/>
          <p:nvPr>
            <p:custDataLst>
              <p:tags r:id="rId2"/>
            </p:custDataLst>
          </p:nvPr>
        </p:nvSpPr>
        <p:spPr>
          <a:xfrm>
            <a:off x="446400" y="1476000"/>
            <a:ext cx="6327141" cy="341632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400" b="1" noProof="0" dirty="0">
                <a:cs typeface="Arial"/>
              </a:rPr>
              <a:t>The Stolen Cell Phone</a:t>
            </a:r>
          </a:p>
          <a:p>
            <a:endParaRPr lang="en-CA" sz="2400" noProof="0" dirty="0">
              <a:cs typeface="Arial"/>
            </a:endParaRPr>
          </a:p>
          <a:p>
            <a:pPr marL="342900" indent="-342900">
              <a:buFont typeface="Wingdings" panose="05000000000000000000" pitchFamily="2" charset="2"/>
              <a:buChar char="Ø"/>
            </a:pPr>
            <a:r>
              <a:rPr lang="en-CA" sz="2400" noProof="1">
                <a:cs typeface="Arial"/>
              </a:rPr>
              <a:t>Often, consequences at school are the principal’s method of choice: suspension, detention, etc.</a:t>
            </a:r>
          </a:p>
          <a:p>
            <a:endParaRPr lang="en-CA" sz="2400" noProof="1">
              <a:cs typeface="Arial"/>
            </a:endParaRPr>
          </a:p>
          <a:p>
            <a:pPr marL="342900" indent="-342900">
              <a:buFont typeface="Wingdings" panose="05000000000000000000" pitchFamily="2" charset="2"/>
              <a:buChar char="Ø"/>
            </a:pPr>
            <a:r>
              <a:rPr lang="en-CA" sz="2400" dirty="0"/>
              <a:t>When a crime is committed by someone 12 years of age or over, the police could be called</a:t>
            </a:r>
            <a:r>
              <a:rPr lang="en-CA" sz="2400" noProof="0" dirty="0">
                <a:cs typeface="Arial"/>
              </a:rPr>
              <a:t>.</a:t>
            </a:r>
            <a:endParaRPr lang="en-CA" sz="2000" noProof="0" dirty="0">
              <a:cs typeface="Arial"/>
            </a:endParaRPr>
          </a:p>
        </p:txBody>
      </p:sp>
    </p:spTree>
    <p:extLst>
      <p:ext uri="{BB962C8B-B14F-4D97-AF65-F5344CB8AC3E}">
        <p14:creationId xmlns:p14="http://schemas.microsoft.com/office/powerpoint/2010/main" val="3927522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13FD7-E471-B1BA-9FB0-136E0FB09F90}"/>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5E1FFB7-F119-D750-6DA5-4AC15A085E9A}"/>
              </a:ext>
            </a:extLst>
          </p:cNvPr>
          <p:cNvSpPr>
            <a:spLocks noGrp="1"/>
          </p:cNvSpPr>
          <p:nvPr>
            <p:ph type="body" idx="1"/>
            <p:custDataLst>
              <p:tags r:id="rId1"/>
            </p:custDataLst>
          </p:nvPr>
        </p:nvSpPr>
        <p:spPr>
          <a:xfrm>
            <a:off x="446400" y="342000"/>
            <a:ext cx="6030907" cy="929899"/>
          </a:xfrm>
        </p:spPr>
        <p:txBody>
          <a:bodyPr/>
          <a:lstStyle/>
          <a:p>
            <a:r>
              <a:rPr lang="en-CA" sz="4400" noProof="0">
                <a:cs typeface="Arial"/>
              </a:rPr>
              <a:t>My Freedoms</a:t>
            </a:r>
            <a:endParaRPr lang="en-CA" sz="4400" noProof="0"/>
          </a:p>
        </p:txBody>
      </p:sp>
      <p:sp>
        <p:nvSpPr>
          <p:cNvPr id="6" name="ZoneTexte 5">
            <a:extLst>
              <a:ext uri="{FF2B5EF4-FFF2-40B4-BE49-F238E27FC236}">
                <a16:creationId xmlns:a16="http://schemas.microsoft.com/office/drawing/2014/main" id="{70C7BDFE-5302-3C7E-1130-68A46DAFD242}"/>
              </a:ext>
            </a:extLst>
          </p:cNvPr>
          <p:cNvSpPr txBox="1"/>
          <p:nvPr>
            <p:custDataLst>
              <p:tags r:id="rId2"/>
            </p:custDataLst>
          </p:nvPr>
        </p:nvSpPr>
        <p:spPr>
          <a:xfrm>
            <a:off x="446401" y="1476000"/>
            <a:ext cx="6114420" cy="406265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400" b="1" noProof="0" dirty="0">
                <a:cs typeface="Arial"/>
              </a:rPr>
              <a:t>A New Nose</a:t>
            </a:r>
          </a:p>
          <a:p>
            <a:endParaRPr lang="en-CA" sz="2400" noProof="0" dirty="0">
              <a:cs typeface="Arial"/>
            </a:endParaRPr>
          </a:p>
          <a:p>
            <a:r>
              <a:rPr lang="en-CA" sz="2400" noProof="0" dirty="0">
                <a:cs typeface="Arial"/>
              </a:rPr>
              <a:t>Mathis is 15 years old </a:t>
            </a:r>
            <a:r>
              <a:rPr lang="en-CA" sz="2400" noProof="1">
                <a:cs typeface="Arial"/>
              </a:rPr>
              <a:t>and has always hated his nose. Since he was little, people have made comments and have come up with hurtful nicknames. He made an appointment with a cosmetic surgeon for next week to find out if he can have surgery to change the appearance of his nose. </a:t>
            </a:r>
          </a:p>
          <a:p>
            <a:endParaRPr lang="en-CA" sz="2400" noProof="1">
              <a:cs typeface="Arial"/>
            </a:endParaRPr>
          </a:p>
          <a:p>
            <a:r>
              <a:rPr lang="en-CA" sz="2400" noProof="1">
                <a:cs typeface="Arial"/>
              </a:rPr>
              <a:t>Do you think he has the right to do this</a:t>
            </a:r>
            <a:r>
              <a:rPr lang="en-CA" sz="2400" noProof="0" dirty="0">
                <a:cs typeface="Arial"/>
              </a:rPr>
              <a:t>?</a:t>
            </a:r>
          </a:p>
        </p:txBody>
      </p:sp>
      <p:pic>
        <p:nvPicPr>
          <p:cNvPr id="8" name="Image 7">
            <a:extLst>
              <a:ext uri="{FF2B5EF4-FFF2-40B4-BE49-F238E27FC236}">
                <a16:creationId xmlns:a16="http://schemas.microsoft.com/office/drawing/2014/main" id="{32B3B91E-3A30-0331-DD1B-8001783CE3A9}"/>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7028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30291-67B9-F85D-3C5C-223B333F0E1B}"/>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1AA09506-3B1D-C64E-2ACB-FBD7DC306649}"/>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14329027-13D1-BFA8-7DA6-D37313F044CF}"/>
              </a:ext>
            </a:extLst>
          </p:cNvPr>
          <p:cNvSpPr>
            <a:spLocks noGrp="1"/>
          </p:cNvSpPr>
          <p:nvPr>
            <p:ph type="body" idx="1"/>
            <p:custDataLst>
              <p:tags r:id="rId1"/>
            </p:custDataLst>
          </p:nvPr>
        </p:nvSpPr>
        <p:spPr>
          <a:xfrm>
            <a:off x="446400" y="342000"/>
            <a:ext cx="6030907" cy="929899"/>
          </a:xfrm>
        </p:spPr>
        <p:txBody>
          <a:bodyPr/>
          <a:lstStyle/>
          <a:p>
            <a:r>
              <a:rPr lang="en-CA" sz="4400" noProof="0">
                <a:cs typeface="Arial"/>
              </a:rPr>
              <a:t>What the law says</a:t>
            </a:r>
            <a:endParaRPr lang="en-CA" sz="4400" noProof="0"/>
          </a:p>
        </p:txBody>
      </p:sp>
      <p:sp>
        <p:nvSpPr>
          <p:cNvPr id="6" name="ZoneTexte 5">
            <a:extLst>
              <a:ext uri="{FF2B5EF4-FFF2-40B4-BE49-F238E27FC236}">
                <a16:creationId xmlns:a16="http://schemas.microsoft.com/office/drawing/2014/main" id="{5D8D80DE-69E2-7D23-5354-FDA6A0E6B782}"/>
              </a:ext>
            </a:extLst>
          </p:cNvPr>
          <p:cNvSpPr txBox="1"/>
          <p:nvPr>
            <p:custDataLst>
              <p:tags r:id="rId2"/>
            </p:custDataLst>
          </p:nvPr>
        </p:nvSpPr>
        <p:spPr>
          <a:xfrm>
            <a:off x="446401" y="1476000"/>
            <a:ext cx="6099180" cy="400109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400" b="1" noProof="0" dirty="0">
                <a:cs typeface="Arial"/>
              </a:rPr>
              <a:t>A New Nose</a:t>
            </a:r>
          </a:p>
          <a:p>
            <a:endParaRPr lang="en-CA" sz="2400" noProof="0" dirty="0">
              <a:cs typeface="Arial"/>
            </a:endParaRPr>
          </a:p>
          <a:p>
            <a:pPr marL="342900" indent="-342900">
              <a:buFont typeface="Wingdings" panose="05000000000000000000" pitchFamily="2" charset="2"/>
              <a:buChar char="Ø"/>
            </a:pPr>
            <a:r>
              <a:rPr lang="en-CA" sz="2400" noProof="0" dirty="0">
                <a:cs typeface="Arial"/>
              </a:rPr>
              <a:t>The surgery Mathis wants </a:t>
            </a:r>
            <a:r>
              <a:rPr lang="en-CA" sz="2400" dirty="0"/>
              <a:t>isn’t essential to his health</a:t>
            </a:r>
            <a:r>
              <a:rPr lang="en-CA" sz="2400" noProof="1">
                <a:cs typeface="Arial"/>
              </a:rPr>
              <a:t>. </a:t>
            </a:r>
            <a:r>
              <a:rPr lang="en-CA" sz="2400" dirty="0"/>
              <a:t>It also comes with significant risks and could have serious and permanent consequences</a:t>
            </a:r>
            <a:r>
              <a:rPr lang="en-CA" sz="2400" noProof="1">
                <a:cs typeface="Arial"/>
              </a:rPr>
              <a:t>.</a:t>
            </a:r>
          </a:p>
          <a:p>
            <a:endParaRPr lang="en-CA" sz="2400" noProof="1">
              <a:cs typeface="Arial"/>
            </a:endParaRPr>
          </a:p>
          <a:p>
            <a:pPr marL="342900" indent="-342900">
              <a:buFont typeface="Wingdings" panose="05000000000000000000" pitchFamily="2" charset="2"/>
              <a:buChar char="Ø"/>
            </a:pPr>
            <a:r>
              <a:rPr lang="en-CA" sz="2400" dirty="0"/>
              <a:t>Therefore, he will need his parents’ permission to go ahead with the surgery, even though he’s over 14</a:t>
            </a:r>
            <a:r>
              <a:rPr lang="en-CA" sz="2400" noProof="0" dirty="0">
                <a:cs typeface="Arial"/>
              </a:rPr>
              <a:t>. </a:t>
            </a:r>
          </a:p>
          <a:p>
            <a:endParaRPr lang="en-CA" sz="2000" noProof="0" dirty="0">
              <a:cs typeface="Arial"/>
            </a:endParaRPr>
          </a:p>
        </p:txBody>
      </p:sp>
    </p:spTree>
    <p:extLst>
      <p:ext uri="{BB962C8B-B14F-4D97-AF65-F5344CB8AC3E}">
        <p14:creationId xmlns:p14="http://schemas.microsoft.com/office/powerpoint/2010/main" val="428339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1484E-0BA2-36A8-8423-A1E0BF2BDCA7}"/>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43D5DCD-F6BC-432F-438D-D25C2DC4C033}"/>
              </a:ext>
            </a:extLst>
          </p:cNvPr>
          <p:cNvSpPr>
            <a:spLocks noGrp="1"/>
          </p:cNvSpPr>
          <p:nvPr>
            <p:ph type="body" idx="1"/>
            <p:custDataLst>
              <p:tags r:id="rId1"/>
            </p:custDataLst>
          </p:nvPr>
        </p:nvSpPr>
        <p:spPr>
          <a:xfrm>
            <a:off x="446400" y="342000"/>
            <a:ext cx="6030907" cy="929899"/>
          </a:xfrm>
        </p:spPr>
        <p:txBody>
          <a:bodyPr/>
          <a:lstStyle/>
          <a:p>
            <a:r>
              <a:rPr lang="en-CA" sz="4400" noProof="0">
                <a:cs typeface="Arial"/>
              </a:rPr>
              <a:t>My freedoms</a:t>
            </a:r>
            <a:endParaRPr lang="en-CA" sz="4400" noProof="0"/>
          </a:p>
        </p:txBody>
      </p:sp>
      <p:sp>
        <p:nvSpPr>
          <p:cNvPr id="6" name="ZoneTexte 5">
            <a:extLst>
              <a:ext uri="{FF2B5EF4-FFF2-40B4-BE49-F238E27FC236}">
                <a16:creationId xmlns:a16="http://schemas.microsoft.com/office/drawing/2014/main" id="{3C6125E8-DB0E-B178-CB7F-DB36B8C7F3B6}"/>
              </a:ext>
            </a:extLst>
          </p:cNvPr>
          <p:cNvSpPr txBox="1"/>
          <p:nvPr>
            <p:custDataLst>
              <p:tags r:id="rId2"/>
            </p:custDataLst>
          </p:nvPr>
        </p:nvSpPr>
        <p:spPr>
          <a:xfrm>
            <a:off x="446400" y="1476000"/>
            <a:ext cx="6327141" cy="332398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400" b="1" noProof="0" dirty="0">
                <a:cs typeface="Arial"/>
              </a:rPr>
              <a:t>The Wind in Her Hair</a:t>
            </a:r>
          </a:p>
          <a:p>
            <a:endParaRPr lang="en-CA" sz="2400" noProof="0" dirty="0">
              <a:cs typeface="Arial"/>
            </a:endParaRPr>
          </a:p>
          <a:p>
            <a:r>
              <a:rPr lang="en-CA" sz="2400" noProof="0" dirty="0">
                <a:cs typeface="Arial"/>
              </a:rPr>
              <a:t>Giovanie, 11, </a:t>
            </a:r>
            <a:r>
              <a:rPr lang="en-CA" sz="2400" dirty="0"/>
              <a:t>loves her new e-bike. And she loves riding it with her hair blowing in the wind, even though her parents ask her to wear a helmet. One sunny afternoon, she’s stopped by the police</a:t>
            </a:r>
            <a:r>
              <a:rPr lang="en-CA" sz="2400" noProof="0" dirty="0">
                <a:cs typeface="Arial"/>
              </a:rPr>
              <a:t>.</a:t>
            </a:r>
          </a:p>
          <a:p>
            <a:endParaRPr lang="en-CA" sz="2400" noProof="0" dirty="0">
              <a:cs typeface="Arial"/>
            </a:endParaRPr>
          </a:p>
          <a:p>
            <a:r>
              <a:rPr lang="en-CA" sz="2400" noProof="0" dirty="0">
                <a:cs typeface="Arial"/>
              </a:rPr>
              <a:t>What consequence(s) could Giovanie face?</a:t>
            </a:r>
          </a:p>
        </p:txBody>
      </p:sp>
      <p:pic>
        <p:nvPicPr>
          <p:cNvPr id="8" name="Image 7">
            <a:extLst>
              <a:ext uri="{FF2B5EF4-FFF2-40B4-BE49-F238E27FC236}">
                <a16:creationId xmlns:a16="http://schemas.microsoft.com/office/drawing/2014/main" id="{887E9E9F-1E6E-CAC4-0825-725E1BAA273F}"/>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2435220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6DEA646D-70AE-015D-4DDF-48FEC25F5D22}"/>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3478018D-BC4A-FBE1-5B32-037B14FB0109}"/>
              </a:ext>
            </a:extLst>
          </p:cNvPr>
          <p:cNvSpPr>
            <a:spLocks noGrp="1"/>
          </p:cNvSpPr>
          <p:nvPr>
            <p:ph type="body" idx="1"/>
            <p:custDataLst>
              <p:tags r:id="rId1"/>
            </p:custDataLst>
          </p:nvPr>
        </p:nvSpPr>
        <p:spPr>
          <a:xfrm>
            <a:off x="446400" y="441614"/>
            <a:ext cx="5669280" cy="926523"/>
          </a:xfrm>
        </p:spPr>
        <p:txBody>
          <a:bodyPr/>
          <a:lstStyle/>
          <a:p>
            <a:r>
              <a:rPr lang="en-CA" sz="4400" noProof="0" dirty="0">
                <a:ea typeface="+mn-lt"/>
                <a:cs typeface="+mn-lt"/>
              </a:rPr>
              <a:t>My responsibilities</a:t>
            </a:r>
            <a:endParaRPr lang="en-CA" sz="4400" noProof="0" dirty="0"/>
          </a:p>
        </p:txBody>
      </p:sp>
      <p:sp>
        <p:nvSpPr>
          <p:cNvPr id="4" name="ZoneTexte 3">
            <a:extLst>
              <a:ext uri="{FF2B5EF4-FFF2-40B4-BE49-F238E27FC236}">
                <a16:creationId xmlns:a16="http://schemas.microsoft.com/office/drawing/2014/main" id="{7B8C98E7-8245-B6A3-FE06-C01F8AB53783}"/>
              </a:ext>
            </a:extLst>
          </p:cNvPr>
          <p:cNvSpPr txBox="1"/>
          <p:nvPr>
            <p:custDataLst>
              <p:tags r:id="rId2"/>
            </p:custDataLst>
          </p:nvPr>
        </p:nvSpPr>
        <p:spPr>
          <a:xfrm>
            <a:off x="446400" y="1476666"/>
            <a:ext cx="6336436" cy="467820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800" b="1" noProof="0" dirty="0">
                <a:cs typeface="Arial"/>
              </a:rPr>
              <a:t>The Broken Window</a:t>
            </a:r>
          </a:p>
          <a:p>
            <a:endParaRPr lang="en-CA" sz="2800" noProof="0" dirty="0">
              <a:cs typeface="Arial"/>
            </a:endParaRPr>
          </a:p>
          <a:p>
            <a:r>
              <a:rPr lang="en-CA" sz="2800" noProof="0" dirty="0">
                <a:ea typeface="+mn-lt"/>
                <a:cs typeface="+mn-lt"/>
              </a:rPr>
              <a:t>Maxime, 10 years old, broke his neighbour’s window while playing baseball.</a:t>
            </a:r>
          </a:p>
          <a:p>
            <a:endParaRPr lang="en-CA" sz="2800" noProof="0" dirty="0"/>
          </a:p>
          <a:p>
            <a:r>
              <a:rPr lang="en-CA" sz="2800" noProof="0" dirty="0">
                <a:ea typeface="+mn-lt"/>
                <a:cs typeface="+mn-lt"/>
              </a:rPr>
              <a:t>His neighbour demands that he be reimbursed for his new window.</a:t>
            </a:r>
            <a:endParaRPr lang="en-CA" sz="2800" noProof="0" dirty="0">
              <a:cs typeface="Arial"/>
            </a:endParaRPr>
          </a:p>
          <a:p>
            <a:endParaRPr lang="en-CA" sz="2800" noProof="0" dirty="0">
              <a:cs typeface="Arial"/>
            </a:endParaRPr>
          </a:p>
          <a:p>
            <a:r>
              <a:rPr lang="en-CA" sz="2800" noProof="0" dirty="0">
                <a:cs typeface="Arial"/>
              </a:rPr>
              <a:t>Who will pay to replace the window?</a:t>
            </a:r>
          </a:p>
          <a:p>
            <a:endParaRPr lang="en-CA" sz="2400" noProof="0" dirty="0">
              <a:cs typeface="Arial"/>
            </a:endParaRPr>
          </a:p>
        </p:txBody>
      </p:sp>
    </p:spTree>
    <p:extLst>
      <p:ext uri="{BB962C8B-B14F-4D97-AF65-F5344CB8AC3E}">
        <p14:creationId xmlns:p14="http://schemas.microsoft.com/office/powerpoint/2010/main" val="782434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8BABB5-2380-0F05-4CB8-8548278EB416}"/>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2262349E-853D-B11E-5993-AFE000ECBC41}"/>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D294DE54-DD96-BA29-88BF-6F0E447C4C7D}"/>
              </a:ext>
            </a:extLst>
          </p:cNvPr>
          <p:cNvSpPr>
            <a:spLocks noGrp="1"/>
          </p:cNvSpPr>
          <p:nvPr>
            <p:ph type="body" idx="1"/>
            <p:custDataLst>
              <p:tags r:id="rId1"/>
            </p:custDataLst>
          </p:nvPr>
        </p:nvSpPr>
        <p:spPr>
          <a:xfrm>
            <a:off x="446400" y="342000"/>
            <a:ext cx="6030907" cy="929899"/>
          </a:xfrm>
        </p:spPr>
        <p:txBody>
          <a:bodyPr/>
          <a:lstStyle/>
          <a:p>
            <a:r>
              <a:rPr lang="en-CA" sz="4400" noProof="0">
                <a:cs typeface="Arial"/>
              </a:rPr>
              <a:t>What the law says</a:t>
            </a:r>
            <a:endParaRPr lang="en-CA" sz="4400" noProof="0"/>
          </a:p>
        </p:txBody>
      </p:sp>
      <p:sp>
        <p:nvSpPr>
          <p:cNvPr id="6" name="ZoneTexte 5">
            <a:extLst>
              <a:ext uri="{FF2B5EF4-FFF2-40B4-BE49-F238E27FC236}">
                <a16:creationId xmlns:a16="http://schemas.microsoft.com/office/drawing/2014/main" id="{87CF10C2-F8FD-0732-EEB5-91802E1F2872}"/>
              </a:ext>
            </a:extLst>
          </p:cNvPr>
          <p:cNvSpPr txBox="1"/>
          <p:nvPr>
            <p:custDataLst>
              <p:tags r:id="rId2"/>
            </p:custDataLst>
          </p:nvPr>
        </p:nvSpPr>
        <p:spPr>
          <a:xfrm>
            <a:off x="446400" y="1476000"/>
            <a:ext cx="6327141" cy="406265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400" b="1" noProof="1">
                <a:cs typeface="Arial"/>
              </a:rPr>
              <a:t>The Wind in Her Hair</a:t>
            </a:r>
          </a:p>
          <a:p>
            <a:endParaRPr lang="en-CA" sz="2400" noProof="1">
              <a:cs typeface="Arial"/>
            </a:endParaRPr>
          </a:p>
          <a:p>
            <a:pPr marL="342900" indent="-342900">
              <a:buFont typeface="Wingdings" panose="05000000000000000000" pitchFamily="2" charset="2"/>
              <a:buChar char="Ø"/>
            </a:pPr>
            <a:r>
              <a:rPr lang="en-CA" sz="2400" noProof="1">
                <a:cs typeface="Arial"/>
              </a:rPr>
              <a:t>Wearing a helmet is mandatory when riding an e-bike. </a:t>
            </a:r>
          </a:p>
          <a:p>
            <a:pPr marL="342900" indent="-342900">
              <a:buFont typeface="Wingdings" panose="05000000000000000000" pitchFamily="2" charset="2"/>
              <a:buChar char="Ø"/>
            </a:pPr>
            <a:endParaRPr lang="en-CA" sz="2400" noProof="1">
              <a:cs typeface="Arial"/>
            </a:endParaRPr>
          </a:p>
          <a:p>
            <a:pPr marL="342900" indent="-342900">
              <a:buFont typeface="Wingdings" panose="05000000000000000000" pitchFamily="2" charset="2"/>
              <a:buChar char="Ø"/>
            </a:pPr>
            <a:r>
              <a:rPr lang="en-CA" sz="2400" dirty="0"/>
              <a:t>Only people 18 years or older are allowed to ride e-bikes, except in certain exceptional circumstances.</a:t>
            </a:r>
            <a:endParaRPr lang="en-CA" sz="2400" noProof="1">
              <a:cs typeface="Arial"/>
            </a:endParaRPr>
          </a:p>
          <a:p>
            <a:endParaRPr lang="en-CA" sz="2400" noProof="1">
              <a:cs typeface="Arial"/>
            </a:endParaRPr>
          </a:p>
          <a:p>
            <a:pPr marL="342900" indent="-342900">
              <a:buFont typeface="Wingdings" panose="05000000000000000000" pitchFamily="2" charset="2"/>
              <a:buChar char="Ø"/>
            </a:pPr>
            <a:r>
              <a:rPr lang="en-CA" sz="2400" dirty="0" err="1"/>
              <a:t>iovannie</a:t>
            </a:r>
            <a:r>
              <a:rPr lang="en-CA" sz="2400" dirty="0"/>
              <a:t> doesn’t yet have the right to use this form of transportation</a:t>
            </a:r>
            <a:r>
              <a:rPr lang="en-CA" sz="2400" noProof="0" dirty="0">
                <a:cs typeface="Arial"/>
              </a:rPr>
              <a:t>.</a:t>
            </a:r>
          </a:p>
        </p:txBody>
      </p:sp>
    </p:spTree>
    <p:extLst>
      <p:ext uri="{BB962C8B-B14F-4D97-AF65-F5344CB8AC3E}">
        <p14:creationId xmlns:p14="http://schemas.microsoft.com/office/powerpoint/2010/main" val="3938737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6C15B-BF46-03DD-0383-D57F3DD78828}"/>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7441C3D-3C86-021C-D1D2-D12A5A0816C3}"/>
              </a:ext>
            </a:extLst>
          </p:cNvPr>
          <p:cNvSpPr>
            <a:spLocks noGrp="1"/>
          </p:cNvSpPr>
          <p:nvPr>
            <p:ph type="body" idx="1"/>
            <p:custDataLst>
              <p:tags r:id="rId1"/>
            </p:custDataLst>
          </p:nvPr>
        </p:nvSpPr>
        <p:spPr>
          <a:xfrm>
            <a:off x="446400" y="342000"/>
            <a:ext cx="6030907" cy="929899"/>
          </a:xfrm>
        </p:spPr>
        <p:txBody>
          <a:bodyPr/>
          <a:lstStyle/>
          <a:p>
            <a:r>
              <a:rPr lang="en-CA" sz="4400" noProof="0">
                <a:cs typeface="Arial"/>
              </a:rPr>
              <a:t>My protections</a:t>
            </a:r>
            <a:endParaRPr lang="en-CA" sz="4400" noProof="0"/>
          </a:p>
        </p:txBody>
      </p:sp>
      <p:sp>
        <p:nvSpPr>
          <p:cNvPr id="6" name="ZoneTexte 5">
            <a:extLst>
              <a:ext uri="{FF2B5EF4-FFF2-40B4-BE49-F238E27FC236}">
                <a16:creationId xmlns:a16="http://schemas.microsoft.com/office/drawing/2014/main" id="{582DA082-FA18-6B86-2908-BDB4414B779C}"/>
              </a:ext>
            </a:extLst>
          </p:cNvPr>
          <p:cNvSpPr txBox="1"/>
          <p:nvPr>
            <p:custDataLst>
              <p:tags r:id="rId2"/>
            </p:custDataLst>
          </p:nvPr>
        </p:nvSpPr>
        <p:spPr>
          <a:xfrm>
            <a:off x="446400" y="1476000"/>
            <a:ext cx="6124391" cy="406265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400" b="1" noProof="0" dirty="0">
                <a:cs typeface="Arial"/>
              </a:rPr>
              <a:t>A Thousand and One Classes</a:t>
            </a:r>
          </a:p>
          <a:p>
            <a:endParaRPr lang="en-CA" sz="2400" noProof="0" dirty="0">
              <a:cs typeface="Arial"/>
            </a:endParaRPr>
          </a:p>
          <a:p>
            <a:r>
              <a:rPr lang="en-CA" sz="2400" noProof="0" dirty="0">
                <a:cs typeface="Arial"/>
              </a:rPr>
              <a:t>Antoine is 12 years old. </a:t>
            </a:r>
            <a:r>
              <a:rPr lang="en-CA" sz="2400" dirty="0"/>
              <a:t>His parents want him to succeed in life, so they sign him up for violin, Spanish and swimming classes</a:t>
            </a:r>
            <a:r>
              <a:rPr lang="en-CA" sz="2400" noProof="1">
                <a:cs typeface="Arial"/>
              </a:rPr>
              <a:t>. Antoine </a:t>
            </a:r>
            <a:r>
              <a:rPr lang="en-CA" sz="2400" dirty="0"/>
              <a:t>asks his parents to reduce the number of evening classes because he feels overwhelmed and very anxious. His parents refuse, telling him it’s for his own good</a:t>
            </a:r>
            <a:r>
              <a:rPr lang="en-CA" sz="2400" noProof="0" dirty="0">
                <a:cs typeface="Arial"/>
              </a:rPr>
              <a:t>.</a:t>
            </a:r>
          </a:p>
          <a:p>
            <a:endParaRPr lang="en-CA" sz="2400" noProof="0" dirty="0">
              <a:cs typeface="Arial"/>
            </a:endParaRPr>
          </a:p>
          <a:p>
            <a:r>
              <a:rPr lang="en-CA" sz="2400" noProof="0" dirty="0">
                <a:cs typeface="Arial"/>
              </a:rPr>
              <a:t>What should Antoine do?</a:t>
            </a:r>
          </a:p>
        </p:txBody>
      </p:sp>
      <p:pic>
        <p:nvPicPr>
          <p:cNvPr id="8" name="Image 7">
            <a:extLst>
              <a:ext uri="{FF2B5EF4-FFF2-40B4-BE49-F238E27FC236}">
                <a16:creationId xmlns:a16="http://schemas.microsoft.com/office/drawing/2014/main" id="{C4EBCD46-906B-3F16-5F06-4E0C13EBA792}"/>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957550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41247-618F-3D86-1939-E8CBA550AECA}"/>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D44FB38D-A9D8-00D1-08B8-136F004D1545}"/>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1A406DCC-EF99-BD9F-FA68-11803AA72383}"/>
              </a:ext>
            </a:extLst>
          </p:cNvPr>
          <p:cNvSpPr>
            <a:spLocks noGrp="1"/>
          </p:cNvSpPr>
          <p:nvPr>
            <p:ph type="body" idx="1"/>
            <p:custDataLst>
              <p:tags r:id="rId1"/>
            </p:custDataLst>
          </p:nvPr>
        </p:nvSpPr>
        <p:spPr>
          <a:xfrm>
            <a:off x="446400" y="342000"/>
            <a:ext cx="6030907" cy="929899"/>
          </a:xfrm>
        </p:spPr>
        <p:txBody>
          <a:bodyPr/>
          <a:lstStyle/>
          <a:p>
            <a:r>
              <a:rPr lang="en-CA" sz="4400" noProof="0">
                <a:cs typeface="Arial"/>
              </a:rPr>
              <a:t>What the law says</a:t>
            </a:r>
            <a:endParaRPr lang="en-CA" sz="4400" noProof="0"/>
          </a:p>
        </p:txBody>
      </p:sp>
      <p:sp>
        <p:nvSpPr>
          <p:cNvPr id="6" name="ZoneTexte 5">
            <a:extLst>
              <a:ext uri="{FF2B5EF4-FFF2-40B4-BE49-F238E27FC236}">
                <a16:creationId xmlns:a16="http://schemas.microsoft.com/office/drawing/2014/main" id="{345F1139-564A-568E-F48E-9C52244113A0}"/>
              </a:ext>
            </a:extLst>
          </p:cNvPr>
          <p:cNvSpPr txBox="1"/>
          <p:nvPr>
            <p:custDataLst>
              <p:tags r:id="rId2"/>
            </p:custDataLst>
          </p:nvPr>
        </p:nvSpPr>
        <p:spPr>
          <a:xfrm>
            <a:off x="446400" y="1476000"/>
            <a:ext cx="6327141" cy="406265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400" b="1" noProof="1">
                <a:cs typeface="Arial"/>
              </a:rPr>
              <a:t>A Thousand and One Classes</a:t>
            </a:r>
          </a:p>
          <a:p>
            <a:endParaRPr lang="en-CA" sz="2400" noProof="1">
              <a:cs typeface="Arial"/>
            </a:endParaRPr>
          </a:p>
          <a:p>
            <a:pPr marL="342900" indent="-342900">
              <a:buFont typeface="Wingdings" panose="05000000000000000000" pitchFamily="2" charset="2"/>
              <a:buChar char="Ø"/>
            </a:pPr>
            <a:r>
              <a:rPr lang="en-CA" sz="2400" dirty="0"/>
              <a:t>Antoine could talk to an adult at school, who could speak with his parents</a:t>
            </a:r>
            <a:r>
              <a:rPr lang="en-CA" sz="2400" noProof="1">
                <a:cs typeface="Arial"/>
              </a:rPr>
              <a:t>. </a:t>
            </a:r>
          </a:p>
          <a:p>
            <a:pPr marL="342900" indent="-342900">
              <a:buFont typeface="Wingdings" panose="05000000000000000000" pitchFamily="2" charset="2"/>
              <a:buChar char="Ø"/>
            </a:pPr>
            <a:endParaRPr lang="en-CA" sz="2400" noProof="1">
              <a:cs typeface="Arial"/>
            </a:endParaRPr>
          </a:p>
          <a:p>
            <a:pPr marL="342900" indent="-342900">
              <a:buFont typeface="Wingdings" panose="05000000000000000000" pitchFamily="2" charset="2"/>
              <a:buChar char="Ø"/>
            </a:pPr>
            <a:r>
              <a:rPr lang="en-CA" sz="2400" dirty="0"/>
              <a:t>This adult could also report the situation to the Director of Youth Protection (DYP) if they think it’s necessary</a:t>
            </a:r>
            <a:r>
              <a:rPr lang="en-CA" sz="2400" noProof="1">
                <a:cs typeface="Arial"/>
              </a:rPr>
              <a:t>. </a:t>
            </a:r>
          </a:p>
          <a:p>
            <a:pPr marL="342900" indent="-342900">
              <a:buFont typeface="Wingdings" panose="05000000000000000000" pitchFamily="2" charset="2"/>
              <a:buChar char="Ø"/>
            </a:pPr>
            <a:endParaRPr lang="en-CA" sz="2400" noProof="1">
              <a:cs typeface="Arial"/>
            </a:endParaRPr>
          </a:p>
          <a:p>
            <a:pPr marL="342900" indent="-342900">
              <a:buFont typeface="Wingdings" panose="05000000000000000000" pitchFamily="2" charset="2"/>
              <a:buChar char="Ø"/>
            </a:pPr>
            <a:r>
              <a:rPr lang="en-CA" sz="2400" dirty="0"/>
              <a:t>The DYP will then decide whether to intervene</a:t>
            </a:r>
            <a:r>
              <a:rPr lang="en-CA" sz="2400" noProof="0" dirty="0">
                <a:cs typeface="Arial"/>
              </a:rPr>
              <a:t>. </a:t>
            </a:r>
          </a:p>
        </p:txBody>
      </p:sp>
    </p:spTree>
    <p:extLst>
      <p:ext uri="{BB962C8B-B14F-4D97-AF65-F5344CB8AC3E}">
        <p14:creationId xmlns:p14="http://schemas.microsoft.com/office/powerpoint/2010/main" val="1452155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FF3B8-6BD4-567C-8F48-6534807A142B}"/>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4582D07B-51DC-1FC0-82A8-670EFAE43783}"/>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560A6BEA-609B-3998-9EDF-5F7710D5BA50}"/>
              </a:ext>
            </a:extLst>
          </p:cNvPr>
          <p:cNvSpPr>
            <a:spLocks noGrp="1"/>
          </p:cNvSpPr>
          <p:nvPr>
            <p:ph type="body" idx="1"/>
            <p:custDataLst>
              <p:tags r:id="rId1"/>
            </p:custDataLst>
          </p:nvPr>
        </p:nvSpPr>
        <p:spPr>
          <a:xfrm>
            <a:off x="446400" y="342000"/>
            <a:ext cx="6030907" cy="929899"/>
          </a:xfrm>
        </p:spPr>
        <p:txBody>
          <a:bodyPr/>
          <a:lstStyle/>
          <a:p>
            <a:r>
              <a:rPr lang="en-CA" sz="4400" noProof="0">
                <a:cs typeface="Arial"/>
              </a:rPr>
              <a:t>My protections</a:t>
            </a:r>
            <a:endParaRPr lang="en-CA" sz="4400" noProof="0"/>
          </a:p>
        </p:txBody>
      </p:sp>
      <p:sp>
        <p:nvSpPr>
          <p:cNvPr id="6" name="ZoneTexte 5">
            <a:extLst>
              <a:ext uri="{FF2B5EF4-FFF2-40B4-BE49-F238E27FC236}">
                <a16:creationId xmlns:a16="http://schemas.microsoft.com/office/drawing/2014/main" id="{365B0EF6-66F0-ADA8-6C21-5C394AD463E3}"/>
              </a:ext>
            </a:extLst>
          </p:cNvPr>
          <p:cNvSpPr txBox="1"/>
          <p:nvPr>
            <p:custDataLst>
              <p:tags r:id="rId2"/>
            </p:custDataLst>
          </p:nvPr>
        </p:nvSpPr>
        <p:spPr>
          <a:xfrm>
            <a:off x="446400" y="1476000"/>
            <a:ext cx="6327141" cy="443198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400" b="1" noProof="0">
                <a:cs typeface="Arial"/>
              </a:rPr>
              <a:t>New Shoes</a:t>
            </a:r>
          </a:p>
          <a:p>
            <a:endParaRPr lang="en-CA" sz="2400" noProof="0">
              <a:cs typeface="Arial"/>
            </a:endParaRPr>
          </a:p>
          <a:p>
            <a:r>
              <a:rPr lang="en-CA" sz="2400" noProof="0">
                <a:cs typeface="Arial"/>
              </a:rPr>
              <a:t>Eleven-year-old Anas </a:t>
            </a:r>
            <a:r>
              <a:rPr lang="en-CA" sz="2400"/>
              <a:t>has holes in the soles of his running shoes and asks his parents to buy him a new pair. His parents suggest he use his older brother’s shoes from when he was younger. The shoes are in good shape, and the parents think it’s a reasonable idea. Anas disagrees and tells them his clothing needs are not being met</a:t>
            </a:r>
            <a:r>
              <a:rPr lang="en-CA" sz="2400" noProof="0">
                <a:cs typeface="Arial"/>
              </a:rPr>
              <a:t>. </a:t>
            </a:r>
          </a:p>
          <a:p>
            <a:endParaRPr lang="en-CA" sz="2400" noProof="0">
              <a:cs typeface="Arial"/>
            </a:endParaRPr>
          </a:p>
          <a:p>
            <a:r>
              <a:rPr lang="en-CA" sz="2400">
                <a:cs typeface="Arial"/>
              </a:rPr>
              <a:t>Is he right</a:t>
            </a:r>
            <a:r>
              <a:rPr lang="en-CA" sz="2400" noProof="0">
                <a:cs typeface="Arial"/>
              </a:rPr>
              <a:t>?</a:t>
            </a:r>
          </a:p>
        </p:txBody>
      </p:sp>
    </p:spTree>
    <p:extLst>
      <p:ext uri="{BB962C8B-B14F-4D97-AF65-F5344CB8AC3E}">
        <p14:creationId xmlns:p14="http://schemas.microsoft.com/office/powerpoint/2010/main" val="991195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73AC4-AF5B-7227-8AE2-09356DAE59C3}"/>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9C1117F8-9275-51D3-9AE2-0415AC6949BF}"/>
              </a:ext>
            </a:extLst>
          </p:cNvPr>
          <p:cNvSpPr>
            <a:spLocks noGrp="1"/>
          </p:cNvSpPr>
          <p:nvPr>
            <p:ph type="body" idx="1"/>
            <p:custDataLst>
              <p:tags r:id="rId1"/>
            </p:custDataLst>
          </p:nvPr>
        </p:nvSpPr>
        <p:spPr>
          <a:xfrm>
            <a:off x="446400" y="342000"/>
            <a:ext cx="6030907" cy="929899"/>
          </a:xfrm>
        </p:spPr>
        <p:txBody>
          <a:bodyPr/>
          <a:lstStyle/>
          <a:p>
            <a:r>
              <a:rPr lang="en-CA" sz="4400" noProof="0">
                <a:cs typeface="Arial"/>
              </a:rPr>
              <a:t>What the law says</a:t>
            </a:r>
            <a:endParaRPr lang="en-CA" sz="4400" noProof="0"/>
          </a:p>
        </p:txBody>
      </p:sp>
      <p:sp>
        <p:nvSpPr>
          <p:cNvPr id="6" name="ZoneTexte 5">
            <a:extLst>
              <a:ext uri="{FF2B5EF4-FFF2-40B4-BE49-F238E27FC236}">
                <a16:creationId xmlns:a16="http://schemas.microsoft.com/office/drawing/2014/main" id="{051D59E7-EB54-8165-C9B0-388CBA6DC2B6}"/>
              </a:ext>
            </a:extLst>
          </p:cNvPr>
          <p:cNvSpPr txBox="1"/>
          <p:nvPr>
            <p:custDataLst>
              <p:tags r:id="rId2"/>
            </p:custDataLst>
          </p:nvPr>
        </p:nvSpPr>
        <p:spPr>
          <a:xfrm>
            <a:off x="446400" y="1476000"/>
            <a:ext cx="5981444" cy="258532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400" b="1" noProof="1">
                <a:cs typeface="Arial"/>
              </a:rPr>
              <a:t>New Shoes</a:t>
            </a:r>
          </a:p>
          <a:p>
            <a:endParaRPr lang="en-CA" sz="2400" noProof="1">
              <a:cs typeface="Arial"/>
            </a:endParaRPr>
          </a:p>
          <a:p>
            <a:pPr marL="342900" indent="-342900">
              <a:buFont typeface="Wingdings" panose="05000000000000000000" pitchFamily="2" charset="2"/>
              <a:buChar char="Ø"/>
            </a:pPr>
            <a:r>
              <a:rPr lang="en-CA" sz="2400" dirty="0"/>
              <a:t>Parents are required to feed and provide for their children</a:t>
            </a:r>
            <a:r>
              <a:rPr lang="en-CA" sz="2400" noProof="1">
                <a:cs typeface="Arial"/>
              </a:rPr>
              <a:t>. </a:t>
            </a:r>
          </a:p>
          <a:p>
            <a:pPr marL="342900" indent="-342900">
              <a:buFont typeface="Wingdings" panose="05000000000000000000" pitchFamily="2" charset="2"/>
              <a:buChar char="Ø"/>
            </a:pPr>
            <a:endParaRPr lang="en-CA" sz="2400" noProof="1">
              <a:cs typeface="Arial"/>
            </a:endParaRPr>
          </a:p>
          <a:p>
            <a:pPr marL="342900" indent="-342900">
              <a:buFont typeface="Wingdings" panose="05000000000000000000" pitchFamily="2" charset="2"/>
              <a:buChar char="Ø"/>
            </a:pPr>
            <a:r>
              <a:rPr lang="en-CA" sz="2400" dirty="0"/>
              <a:t>But that doesn’t mean they have to provide new clothes every year</a:t>
            </a:r>
            <a:r>
              <a:rPr lang="en-CA" sz="2400" noProof="0" dirty="0">
                <a:cs typeface="Arial"/>
              </a:rPr>
              <a:t>!</a:t>
            </a:r>
          </a:p>
        </p:txBody>
      </p:sp>
      <p:pic>
        <p:nvPicPr>
          <p:cNvPr id="8" name="Image 7">
            <a:extLst>
              <a:ext uri="{FF2B5EF4-FFF2-40B4-BE49-F238E27FC236}">
                <a16:creationId xmlns:a16="http://schemas.microsoft.com/office/drawing/2014/main" id="{48A7A254-828B-35F9-815C-89B92274AE26}"/>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835670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4176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3287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D921E-7B9D-1D35-EC35-3CF95413B82C}"/>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7A64FDA-61F5-0B4F-8775-2106223B715E}"/>
              </a:ext>
            </a:extLst>
          </p:cNvPr>
          <p:cNvSpPr>
            <a:spLocks noGrp="1"/>
          </p:cNvSpPr>
          <p:nvPr>
            <p:ph type="body" idx="1"/>
            <p:custDataLst>
              <p:tags r:id="rId1"/>
            </p:custDataLst>
          </p:nvPr>
        </p:nvSpPr>
        <p:spPr>
          <a:xfrm>
            <a:off x="446400" y="441614"/>
            <a:ext cx="5669280" cy="926523"/>
          </a:xfrm>
        </p:spPr>
        <p:txBody>
          <a:bodyPr/>
          <a:lstStyle/>
          <a:p>
            <a:r>
              <a:rPr lang="en-CA" sz="4400" noProof="0" dirty="0">
                <a:ea typeface="+mn-lt"/>
                <a:cs typeface="+mn-lt"/>
              </a:rPr>
              <a:t>What the law says</a:t>
            </a:r>
            <a:endParaRPr lang="en-CA" sz="4400" noProof="0" dirty="0"/>
          </a:p>
        </p:txBody>
      </p:sp>
      <p:sp>
        <p:nvSpPr>
          <p:cNvPr id="4" name="ZoneTexte 3">
            <a:extLst>
              <a:ext uri="{FF2B5EF4-FFF2-40B4-BE49-F238E27FC236}">
                <a16:creationId xmlns:a16="http://schemas.microsoft.com/office/drawing/2014/main" id="{E6C92E22-85B2-9B55-8EC6-92C55145D4D1}"/>
              </a:ext>
            </a:extLst>
          </p:cNvPr>
          <p:cNvSpPr txBox="1"/>
          <p:nvPr>
            <p:custDataLst>
              <p:tags r:id="rId2"/>
            </p:custDataLst>
          </p:nvPr>
        </p:nvSpPr>
        <p:spPr>
          <a:xfrm>
            <a:off x="446400" y="1487318"/>
            <a:ext cx="6101101" cy="424731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800" b="1" noProof="0" dirty="0">
                <a:cs typeface="Arial"/>
              </a:rPr>
              <a:t>The Broken Window</a:t>
            </a:r>
          </a:p>
          <a:p>
            <a:endParaRPr lang="en-CA" sz="2800" noProof="0" dirty="0">
              <a:cs typeface="Arial"/>
            </a:endParaRPr>
          </a:p>
          <a:p>
            <a:pPr marL="457200" indent="-457200">
              <a:buFont typeface="Wingdings" panose="05000000000000000000" pitchFamily="2" charset="2"/>
              <a:buChar char="Ø"/>
            </a:pPr>
            <a:r>
              <a:rPr lang="en-CA" sz="2800" noProof="0" dirty="0">
                <a:ea typeface="+mn-lt"/>
                <a:cs typeface="+mn-lt"/>
              </a:rPr>
              <a:t>Maxime could be held responsible for the damage since civil liability applies from around age 7.</a:t>
            </a:r>
          </a:p>
          <a:p>
            <a:endParaRPr lang="en-CA" sz="2800" noProof="0" dirty="0"/>
          </a:p>
          <a:p>
            <a:pPr marL="457200" indent="-457200">
              <a:buFont typeface="Wingdings" panose="05000000000000000000" pitchFamily="2" charset="2"/>
              <a:buChar char="Ø"/>
            </a:pPr>
            <a:r>
              <a:rPr lang="en-CA" sz="2800" noProof="0" dirty="0">
                <a:ea typeface="+mn-lt"/>
                <a:cs typeface="+mn-lt"/>
              </a:rPr>
              <a:t>The neighbour could also sue Maxime’s parents for reimbursement.</a:t>
            </a:r>
            <a:endParaRPr lang="en-CA" sz="2800" noProof="0" dirty="0">
              <a:cs typeface="Arial"/>
            </a:endParaRPr>
          </a:p>
          <a:p>
            <a:endParaRPr lang="en-CA" sz="2400" noProof="0" dirty="0">
              <a:cs typeface="Arial"/>
            </a:endParaRPr>
          </a:p>
        </p:txBody>
      </p:sp>
      <p:pic>
        <p:nvPicPr>
          <p:cNvPr id="8" name="Image 7">
            <a:extLst>
              <a:ext uri="{FF2B5EF4-FFF2-40B4-BE49-F238E27FC236}">
                <a16:creationId xmlns:a16="http://schemas.microsoft.com/office/drawing/2014/main" id="{E11A3CEA-6724-C244-6360-EFB7FE642BEF}"/>
              </a:ext>
            </a:extLst>
          </p:cNvPr>
          <p:cNvPicPr>
            <a:picLocks noChangeAspect="1"/>
          </p:cNvPicPr>
          <p:nvPr/>
        </p:nvPicPr>
        <p:blipFill>
          <a:blip r:embed="rId5"/>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2155843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C64E6D1F-A27C-5557-32CD-3DB346D2AF4B}"/>
              </a:ext>
            </a:extLst>
          </p:cNvPr>
          <p:cNvSpPr txBox="1"/>
          <p:nvPr>
            <p:custDataLst>
              <p:tags r:id="rId1"/>
            </p:custDataLst>
          </p:nvPr>
        </p:nvSpPr>
        <p:spPr>
          <a:xfrm>
            <a:off x="6876826" y="2228671"/>
            <a:ext cx="5168214" cy="1938992"/>
          </a:xfrm>
          <a:prstGeom prst="rect">
            <a:avLst/>
          </a:prstGeom>
          <a:noFill/>
        </p:spPr>
        <p:txBody>
          <a:bodyPr wrap="square" lIns="91440" tIns="45720" rIns="91440" bIns="45720" anchor="t">
            <a:spAutoFit/>
          </a:bodyPr>
          <a:lstStyle/>
          <a:p>
            <a:pPr fontAlgn="base"/>
            <a:r>
              <a:rPr lang="en-CA" sz="3000" noProof="0"/>
              <a:t>Around </a:t>
            </a:r>
            <a:r>
              <a:rPr lang="en-CA" sz="3000" b="1" noProof="0"/>
              <a:t>7 years of age</a:t>
            </a:r>
            <a:r>
              <a:rPr lang="en-CA" sz="3000" noProof="0">
                <a:solidFill>
                  <a:srgbClr val="000000"/>
                </a:solidFill>
                <a:cs typeface="Arial"/>
              </a:rPr>
              <a:t>, children can be held responsible for the damage they cause</a:t>
            </a:r>
            <a:r>
              <a:rPr lang="en-CA" sz="3000" b="0" i="0" u="none" strike="noStrike" noProof="0">
                <a:solidFill>
                  <a:srgbClr val="000000"/>
                </a:solidFill>
                <a:effectLst/>
                <a:latin typeface="Arial"/>
                <a:cs typeface="Arial"/>
              </a:rPr>
              <a:t>. </a:t>
            </a:r>
            <a:r>
              <a:rPr lang="en-CA" sz="3000" b="0" i="0" noProof="0">
                <a:solidFill>
                  <a:srgbClr val="000000"/>
                </a:solidFill>
                <a:effectLst/>
                <a:latin typeface="Arial"/>
                <a:cs typeface="Arial"/>
              </a:rPr>
              <a:t>​</a:t>
            </a:r>
          </a:p>
        </p:txBody>
      </p:sp>
      <p:pic>
        <p:nvPicPr>
          <p:cNvPr id="4" name="Image 3">
            <a:extLst>
              <a:ext uri="{FF2B5EF4-FFF2-40B4-BE49-F238E27FC236}">
                <a16:creationId xmlns:a16="http://schemas.microsoft.com/office/drawing/2014/main" id="{D8DA4CB4-22F5-A4B5-98DB-4EB51C71E5F4}"/>
              </a:ext>
            </a:extLst>
          </p:cNvPr>
          <p:cNvPicPr>
            <a:picLocks noChangeAspect="1"/>
          </p:cNvPicPr>
          <p:nvPr/>
        </p:nvPicPr>
        <p:blipFill>
          <a:blip r:embed="rId6"/>
          <a:stretch>
            <a:fillRect/>
          </a:stretch>
        </p:blipFill>
        <p:spPr>
          <a:xfrm>
            <a:off x="1915108" y="2587905"/>
            <a:ext cx="1101765" cy="3305295"/>
          </a:xfrm>
          <a:prstGeom prst="rect">
            <a:avLst/>
          </a:prstGeom>
        </p:spPr>
      </p:pic>
      <p:sp>
        <p:nvSpPr>
          <p:cNvPr id="5" name="Titre 6">
            <a:extLst>
              <a:ext uri="{FF2B5EF4-FFF2-40B4-BE49-F238E27FC236}">
                <a16:creationId xmlns:a16="http://schemas.microsoft.com/office/drawing/2014/main" id="{420D064F-A38D-CDA0-9683-B8EC2A3E8C86}"/>
              </a:ext>
            </a:extLst>
          </p:cNvPr>
          <p:cNvSpPr txBox="1">
            <a:spLocks/>
          </p:cNvSpPr>
          <p:nvPr>
            <p:custDataLst>
              <p:tags r:id="rId2"/>
            </p:custDataLst>
          </p:nvPr>
        </p:nvSpPr>
        <p:spPr>
          <a:xfrm>
            <a:off x="-23648" y="964800"/>
            <a:ext cx="4979276" cy="9144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a:lstStyle>
          <a:p>
            <a:pPr algn="ctr"/>
            <a:r>
              <a:rPr lang="en-CA" sz="3600" noProof="0" dirty="0"/>
              <a:t>Around age 7</a:t>
            </a:r>
            <a:br>
              <a:rPr lang="en-CA" sz="3600" noProof="0" dirty="0"/>
            </a:br>
            <a:r>
              <a:rPr lang="en-CA" sz="2800" noProof="0" dirty="0"/>
              <a:t>Civil liability</a:t>
            </a:r>
            <a:endParaRPr lang="en-CA" sz="3600" noProof="0" dirty="0"/>
          </a:p>
        </p:txBody>
      </p:sp>
      <p:sp>
        <p:nvSpPr>
          <p:cNvPr id="6" name="Espace réservé du texte 15">
            <a:extLst>
              <a:ext uri="{FF2B5EF4-FFF2-40B4-BE49-F238E27FC236}">
                <a16:creationId xmlns:a16="http://schemas.microsoft.com/office/drawing/2014/main" id="{36852E37-2941-4354-5C1B-AB149027C3B9}"/>
              </a:ext>
            </a:extLst>
          </p:cNvPr>
          <p:cNvSpPr txBox="1">
            <a:spLocks/>
          </p:cNvSpPr>
          <p:nvPr>
            <p:custDataLst>
              <p:tags r:id="rId3"/>
            </p:custDataLst>
          </p:nvPr>
        </p:nvSpPr>
        <p:spPr>
          <a:xfrm>
            <a:off x="676320" y="317796"/>
            <a:ext cx="3579340" cy="400179"/>
          </a:xfrm>
          <a:prstGeom prst="rect">
            <a:avLst/>
          </a:prstGeom>
        </p:spPr>
        <p:txBody>
          <a:bodyPr vert="horz" lIns="0" tIns="0" rIns="0" bIns="0" rtlCol="0" anchor="b">
            <a:noAutofit/>
          </a:bodyPr>
          <a:lstStyle>
            <a:lvl1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1pPr>
            <a:lvl2pPr marL="0" indent="0" algn="l" defTabSz="914400" rtl="0" eaLnBrk="1" latinLnBrk="0" hangingPunct="1">
              <a:lnSpc>
                <a:spcPct val="100000"/>
              </a:lnSpc>
              <a:spcBef>
                <a:spcPts val="1000"/>
              </a:spcBef>
              <a:buSzPct val="75000"/>
              <a:buFont typeface="+mj-lt"/>
              <a:buNone/>
              <a:tabLst/>
              <a:defRPr sz="2400" b="1" kern="1200">
                <a:solidFill>
                  <a:schemeClr val="accent1"/>
                </a:solidFill>
                <a:latin typeface="+mn-lt"/>
                <a:ea typeface="+mn-ea"/>
                <a:cs typeface="+mn-cs"/>
              </a:defRPr>
            </a:lvl2pPr>
            <a:lvl3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3pPr>
            <a:lvl4pPr marL="0" indent="0" algn="l" defTabSz="914400" rtl="0" eaLnBrk="1" latinLnBrk="0" hangingPunct="1">
              <a:lnSpc>
                <a:spcPct val="100000"/>
              </a:lnSpc>
              <a:spcBef>
                <a:spcPts val="1000"/>
              </a:spcBef>
              <a:buFont typeface="+mj-lt"/>
              <a:buNone/>
              <a:tabLst/>
              <a:defRPr sz="2400" b="1" kern="1200">
                <a:solidFill>
                  <a:schemeClr val="accent1"/>
                </a:solidFill>
                <a:latin typeface="+mn-lt"/>
                <a:ea typeface="+mn-ea"/>
                <a:cs typeface="+mn-cs"/>
              </a:defRPr>
            </a:lvl4pPr>
            <a:lvl5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5pPr>
            <a:lvl6pPr marL="0" indent="0" algn="l" defTabSz="914400" rtl="0" eaLnBrk="1" latinLnBrk="0" hangingPunct="1">
              <a:lnSpc>
                <a:spcPct val="100000"/>
              </a:lnSpc>
              <a:spcBef>
                <a:spcPts val="1000"/>
              </a:spcBef>
              <a:buClr>
                <a:schemeClr val="accent1"/>
              </a:buClr>
              <a:buFont typeface="+mj-lt"/>
              <a:buNone/>
              <a:tabLst/>
              <a:defRPr sz="2400" b="1" kern="1200">
                <a:solidFill>
                  <a:schemeClr val="accent1"/>
                </a:solidFill>
                <a:latin typeface="+mn-lt"/>
                <a:ea typeface="+mn-ea"/>
                <a:cs typeface="+mn-cs"/>
              </a:defRPr>
            </a:lvl6pPr>
            <a:lvl7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7pPr>
            <a:lvl8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8pPr>
            <a:lvl9pPr marL="0" indent="0" algn="l" defTabSz="914400" rtl="0" eaLnBrk="1" latinLnBrk="0" hangingPunct="1">
              <a:lnSpc>
                <a:spcPct val="100000"/>
              </a:lnSpc>
              <a:spcBef>
                <a:spcPts val="1000"/>
              </a:spcBef>
              <a:buFont typeface="Arial" panose="020B0604020202020204" pitchFamily="34" charset="0"/>
              <a:buNone/>
              <a:tabLst/>
              <a:defRPr sz="2400" b="1" kern="1200">
                <a:solidFill>
                  <a:schemeClr val="accent1"/>
                </a:solidFill>
                <a:latin typeface="+mn-lt"/>
                <a:ea typeface="+mn-ea"/>
                <a:cs typeface="+mn-cs"/>
              </a:defRPr>
            </a:lvl9pPr>
          </a:lstStyle>
          <a:p>
            <a:pPr algn="ctr"/>
            <a:r>
              <a:rPr lang="en-CA" noProof="0"/>
              <a:t>My responsibilities</a:t>
            </a:r>
          </a:p>
        </p:txBody>
      </p:sp>
    </p:spTree>
    <p:extLst>
      <p:ext uri="{BB962C8B-B14F-4D97-AF65-F5344CB8AC3E}">
        <p14:creationId xmlns:p14="http://schemas.microsoft.com/office/powerpoint/2010/main" val="3633348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59577-CAA9-A4CC-1041-DA9B279228E9}"/>
            </a:ext>
          </a:extLst>
        </p:cNvPr>
        <p:cNvGrpSpPr/>
        <p:nvPr/>
      </p:nvGrpSpPr>
      <p:grpSpPr>
        <a:xfrm>
          <a:off x="0" y="0"/>
          <a:ext cx="0" cy="0"/>
          <a:chOff x="0" y="0"/>
          <a:chExt cx="0" cy="0"/>
        </a:xfrm>
      </p:grpSpPr>
      <p:pic>
        <p:nvPicPr>
          <p:cNvPr id="9" name="Image 8">
            <a:extLst>
              <a:ext uri="{FF2B5EF4-FFF2-40B4-BE49-F238E27FC236}">
                <a16:creationId xmlns:a16="http://schemas.microsoft.com/office/drawing/2014/main" id="{5B43C167-6CB6-BF6F-A270-AF2A066FEB69}"/>
              </a:ext>
            </a:extLst>
          </p:cNvPr>
          <p:cNvPicPr>
            <a:picLocks noChangeAspect="1"/>
          </p:cNvPicPr>
          <p:nvPr/>
        </p:nvPicPr>
        <p:blipFill>
          <a:blip r:embed="rId5"/>
          <a:stretch>
            <a:fillRect/>
          </a:stretch>
        </p:blipFill>
        <p:spPr>
          <a:xfrm>
            <a:off x="7237632" y="1279112"/>
            <a:ext cx="4301744" cy="4301744"/>
          </a:xfrm>
          <a:prstGeom prst="rect">
            <a:avLst/>
          </a:prstGeom>
        </p:spPr>
      </p:pic>
      <p:sp>
        <p:nvSpPr>
          <p:cNvPr id="2" name="Espace réservé du texte 1">
            <a:extLst>
              <a:ext uri="{FF2B5EF4-FFF2-40B4-BE49-F238E27FC236}">
                <a16:creationId xmlns:a16="http://schemas.microsoft.com/office/drawing/2014/main" id="{5BED8387-A171-BF47-F4DC-8C730B04E34A}"/>
              </a:ext>
            </a:extLst>
          </p:cNvPr>
          <p:cNvSpPr>
            <a:spLocks noGrp="1"/>
          </p:cNvSpPr>
          <p:nvPr>
            <p:ph type="body" idx="1"/>
            <p:custDataLst>
              <p:tags r:id="rId1"/>
            </p:custDataLst>
          </p:nvPr>
        </p:nvSpPr>
        <p:spPr>
          <a:xfrm>
            <a:off x="449377" y="342254"/>
            <a:ext cx="7739411" cy="1033221"/>
          </a:xfrm>
        </p:spPr>
        <p:txBody>
          <a:bodyPr/>
          <a:lstStyle/>
          <a:p>
            <a:r>
              <a:rPr lang="en-CA" sz="4400" noProof="0">
                <a:cs typeface="Arial"/>
              </a:rPr>
              <a:t>My responsibilities</a:t>
            </a:r>
            <a:endParaRPr lang="en-CA" sz="4400" noProof="0"/>
          </a:p>
        </p:txBody>
      </p:sp>
      <p:sp>
        <p:nvSpPr>
          <p:cNvPr id="6" name="ZoneTexte 5">
            <a:extLst>
              <a:ext uri="{FF2B5EF4-FFF2-40B4-BE49-F238E27FC236}">
                <a16:creationId xmlns:a16="http://schemas.microsoft.com/office/drawing/2014/main" id="{7C5FF34F-1B1E-FE6B-4798-BB16F515F8A9}"/>
              </a:ext>
            </a:extLst>
          </p:cNvPr>
          <p:cNvSpPr txBox="1"/>
          <p:nvPr>
            <p:custDataLst>
              <p:tags r:id="rId2"/>
            </p:custDataLst>
          </p:nvPr>
        </p:nvSpPr>
        <p:spPr>
          <a:xfrm>
            <a:off x="447135" y="1479247"/>
            <a:ext cx="6943025" cy="415498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800" b="1" noProof="0" dirty="0">
                <a:cs typeface="Arial"/>
              </a:rPr>
              <a:t>A Very Bad Day</a:t>
            </a:r>
            <a:endParaRPr lang="en-CA" noProof="0" dirty="0">
              <a:cs typeface="Arial"/>
            </a:endParaRPr>
          </a:p>
          <a:p>
            <a:r>
              <a:rPr lang="en-CA" sz="2800" noProof="0" dirty="0">
                <a:ea typeface="+mn-lt"/>
                <a:cs typeface="+mn-lt"/>
              </a:rPr>
              <a:t>Leah</a:t>
            </a:r>
            <a:r>
              <a:rPr lang="en-CA" sz="2800" dirty="0">
                <a:ea typeface="+mn-lt"/>
                <a:cs typeface="+mn-lt"/>
              </a:rPr>
              <a:t> is </a:t>
            </a:r>
            <a:r>
              <a:rPr lang="en-CA" sz="2800" noProof="0" dirty="0">
                <a:ea typeface="+mn-lt"/>
                <a:cs typeface="+mn-lt"/>
              </a:rPr>
              <a:t>12 years old and </a:t>
            </a:r>
            <a:r>
              <a:rPr lang="en-CA" sz="2800" noProof="0" dirty="0"/>
              <a:t>is having a very bad day at school. She’s really at the end of her rope. After school, Marie makes fun of her. Leah loses her temper and punches</a:t>
            </a:r>
            <a:r>
              <a:rPr lang="en-CA" sz="2800" noProof="0" dirty="0">
                <a:ea typeface="+mn-lt"/>
                <a:cs typeface="+mn-lt"/>
              </a:rPr>
              <a:t> her in the face, breaking her nose. Marie’s parents are furious. </a:t>
            </a:r>
            <a:endParaRPr lang="en-CA" noProof="0" dirty="0">
              <a:ea typeface="+mn-lt"/>
              <a:cs typeface="+mn-lt"/>
            </a:endParaRPr>
          </a:p>
          <a:p>
            <a:endParaRPr lang="en-CA" noProof="0" dirty="0">
              <a:cs typeface="Arial"/>
            </a:endParaRPr>
          </a:p>
          <a:p>
            <a:r>
              <a:rPr lang="en-CA" sz="2800" noProof="0" dirty="0">
                <a:ea typeface="+mn-lt"/>
                <a:cs typeface="+mn-lt"/>
              </a:rPr>
              <a:t>What can Marie’s parents do in this situation</a:t>
            </a:r>
            <a:r>
              <a:rPr lang="en-CA" sz="1200" noProof="0" dirty="0">
                <a:cs typeface="Arial"/>
              </a:rPr>
              <a:t> </a:t>
            </a:r>
            <a:r>
              <a:rPr lang="en-CA" sz="2800" noProof="0" dirty="0">
                <a:ea typeface="+mn-lt"/>
                <a:cs typeface="+mn-lt"/>
              </a:rPr>
              <a:t>?</a:t>
            </a:r>
            <a:endParaRPr lang="en-CA" noProof="0" dirty="0">
              <a:cs typeface="Arial"/>
            </a:endParaRPr>
          </a:p>
        </p:txBody>
      </p:sp>
    </p:spTree>
    <p:extLst>
      <p:ext uri="{BB962C8B-B14F-4D97-AF65-F5344CB8AC3E}">
        <p14:creationId xmlns:p14="http://schemas.microsoft.com/office/powerpoint/2010/main" val="2017904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E3BD4-12A8-B1E3-8E5E-CD54A7651B45}"/>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6065BBA-36A4-49D2-52EC-916E7537C24D}"/>
              </a:ext>
            </a:extLst>
          </p:cNvPr>
          <p:cNvSpPr>
            <a:spLocks noGrp="1"/>
          </p:cNvSpPr>
          <p:nvPr>
            <p:ph type="body" idx="1"/>
            <p:custDataLst>
              <p:tags r:id="rId1"/>
            </p:custDataLst>
          </p:nvPr>
        </p:nvSpPr>
        <p:spPr>
          <a:xfrm>
            <a:off x="447135" y="342254"/>
            <a:ext cx="7739411" cy="1033221"/>
          </a:xfrm>
        </p:spPr>
        <p:txBody>
          <a:bodyPr/>
          <a:lstStyle/>
          <a:p>
            <a:r>
              <a:rPr lang="en-CA" sz="4400" noProof="0">
                <a:cs typeface="Arial"/>
              </a:rPr>
              <a:t>What the law says</a:t>
            </a:r>
            <a:endParaRPr lang="en-CA" sz="4400" noProof="0"/>
          </a:p>
        </p:txBody>
      </p:sp>
      <p:sp>
        <p:nvSpPr>
          <p:cNvPr id="6" name="ZoneTexte 5">
            <a:extLst>
              <a:ext uri="{FF2B5EF4-FFF2-40B4-BE49-F238E27FC236}">
                <a16:creationId xmlns:a16="http://schemas.microsoft.com/office/drawing/2014/main" id="{4E54483A-C393-E066-62C0-9DEEF4F46EE5}"/>
              </a:ext>
            </a:extLst>
          </p:cNvPr>
          <p:cNvSpPr txBox="1"/>
          <p:nvPr>
            <p:custDataLst>
              <p:tags r:id="rId2"/>
            </p:custDataLst>
          </p:nvPr>
        </p:nvSpPr>
        <p:spPr>
          <a:xfrm>
            <a:off x="447135" y="1462355"/>
            <a:ext cx="6370725" cy="34470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CA" sz="2800" b="1" noProof="0" dirty="0">
                <a:cs typeface="Arial"/>
              </a:rPr>
              <a:t>A Very Bad Day</a:t>
            </a:r>
          </a:p>
          <a:p>
            <a:endParaRPr lang="en-CA" sz="2800" noProof="0" dirty="0">
              <a:cs typeface="Arial"/>
            </a:endParaRPr>
          </a:p>
          <a:p>
            <a:pPr marL="457200" indent="-457200">
              <a:buFont typeface="Wingdings" panose="05000000000000000000" pitchFamily="2" charset="2"/>
              <a:buChar char="Ø"/>
            </a:pPr>
            <a:r>
              <a:rPr lang="en-CA" sz="2800" noProof="0" dirty="0">
                <a:ea typeface="+mn-lt"/>
                <a:cs typeface="+mn-lt"/>
              </a:rPr>
              <a:t>The parents could file a police complaint.</a:t>
            </a:r>
          </a:p>
          <a:p>
            <a:endParaRPr lang="en-CA" sz="2800" noProof="0" dirty="0">
              <a:ea typeface="+mn-lt"/>
              <a:cs typeface="+mn-lt"/>
            </a:endParaRPr>
          </a:p>
          <a:p>
            <a:pPr marL="457200" indent="-457200">
              <a:buFont typeface="Wingdings" panose="05000000000000000000" pitchFamily="2" charset="2"/>
              <a:buChar char="Ø"/>
            </a:pPr>
            <a:r>
              <a:rPr lang="en-CA" sz="2800" noProof="0" dirty="0">
                <a:ea typeface="+mn-lt"/>
                <a:cs typeface="+mn-lt"/>
              </a:rPr>
              <a:t>The parents could also sue Lea and/or her parents for reimbursement of the medical costs.</a:t>
            </a:r>
            <a:endParaRPr lang="en-CA" sz="2400" noProof="0" dirty="0">
              <a:cs typeface="Arial"/>
            </a:endParaRPr>
          </a:p>
        </p:txBody>
      </p:sp>
      <p:pic>
        <p:nvPicPr>
          <p:cNvPr id="4" name="Image 3">
            <a:extLst>
              <a:ext uri="{FF2B5EF4-FFF2-40B4-BE49-F238E27FC236}">
                <a16:creationId xmlns:a16="http://schemas.microsoft.com/office/drawing/2014/main" id="{E1392EDB-2624-B12B-7CD6-E8367B899FB8}"/>
              </a:ext>
            </a:extLst>
          </p:cNvPr>
          <p:cNvPicPr>
            <a:picLocks noChangeAspect="1"/>
          </p:cNvPicPr>
          <p:nvPr/>
        </p:nvPicPr>
        <p:blipFill>
          <a:blip r:embed="rId6"/>
          <a:stretch>
            <a:fillRect/>
          </a:stretch>
        </p:blipFill>
        <p:spPr>
          <a:xfrm>
            <a:off x="7237632" y="1279112"/>
            <a:ext cx="4301744" cy="4301744"/>
          </a:xfrm>
          <a:prstGeom prst="rect">
            <a:avLst/>
          </a:prstGeom>
        </p:spPr>
      </p:pic>
    </p:spTree>
    <p:extLst>
      <p:ext uri="{BB962C8B-B14F-4D97-AF65-F5344CB8AC3E}">
        <p14:creationId xmlns:p14="http://schemas.microsoft.com/office/powerpoint/2010/main" val="390837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5"/>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C5DFB938-2839-5A45-A454-BF0CD6F632AC}"/>
              </a:ext>
            </a:extLst>
          </p:cNvPr>
          <p:cNvSpPr>
            <a:spLocks noGrp="1"/>
          </p:cNvSpPr>
          <p:nvPr>
            <p:ph type="title"/>
            <p:custDataLst>
              <p:tags r:id="rId1"/>
            </p:custDataLst>
          </p:nvPr>
        </p:nvSpPr>
        <p:spPr>
          <a:xfrm>
            <a:off x="7212724" y="964800"/>
            <a:ext cx="4979276" cy="914400"/>
          </a:xfrm>
        </p:spPr>
        <p:txBody>
          <a:bodyPr/>
          <a:lstStyle/>
          <a:p>
            <a:pPr algn="ctr"/>
            <a:r>
              <a:rPr lang="en-CA" sz="3600" noProof="0"/>
              <a:t>Age 12</a:t>
            </a:r>
            <a:br>
              <a:rPr lang="en-CA" sz="3600" noProof="0"/>
            </a:br>
            <a:r>
              <a:rPr lang="en-CA" sz="2800" noProof="0"/>
              <a:t>Criminal responsibility</a:t>
            </a:r>
            <a:endParaRPr lang="en-CA" sz="3600" noProof="0"/>
          </a:p>
        </p:txBody>
      </p:sp>
      <p:sp>
        <p:nvSpPr>
          <p:cNvPr id="16" name="Espace réservé du texte 15">
            <a:extLst>
              <a:ext uri="{FF2B5EF4-FFF2-40B4-BE49-F238E27FC236}">
                <a16:creationId xmlns:a16="http://schemas.microsoft.com/office/drawing/2014/main" id="{6975FDB2-73B5-934A-A98C-769A219A4A9F}"/>
              </a:ext>
            </a:extLst>
          </p:cNvPr>
          <p:cNvSpPr>
            <a:spLocks noGrp="1"/>
          </p:cNvSpPr>
          <p:nvPr>
            <p:ph type="body" sz="quarter" idx="15"/>
            <p:custDataLst>
              <p:tags r:id="rId2"/>
            </p:custDataLst>
          </p:nvPr>
        </p:nvSpPr>
        <p:spPr>
          <a:xfrm>
            <a:off x="7912692" y="317796"/>
            <a:ext cx="3579340" cy="400179"/>
          </a:xfrm>
        </p:spPr>
        <p:txBody>
          <a:bodyPr/>
          <a:lstStyle/>
          <a:p>
            <a:pPr algn="ctr"/>
            <a:r>
              <a:rPr lang="en-CA" noProof="0" dirty="0"/>
              <a:t>My </a:t>
            </a:r>
            <a:r>
              <a:rPr lang="en-CA" noProof="0" dirty="0" err="1"/>
              <a:t>responsbilities</a:t>
            </a:r>
            <a:endParaRPr lang="en-CA" noProof="0" dirty="0"/>
          </a:p>
        </p:txBody>
      </p:sp>
      <p:sp>
        <p:nvSpPr>
          <p:cNvPr id="8" name="ZoneTexte 7">
            <a:extLst>
              <a:ext uri="{FF2B5EF4-FFF2-40B4-BE49-F238E27FC236}">
                <a16:creationId xmlns:a16="http://schemas.microsoft.com/office/drawing/2014/main" id="{515AE79E-24BD-6CAE-8086-3277C069FC86}"/>
              </a:ext>
            </a:extLst>
          </p:cNvPr>
          <p:cNvSpPr txBox="1"/>
          <p:nvPr>
            <p:custDataLst>
              <p:tags r:id="rId3"/>
            </p:custDataLst>
          </p:nvPr>
        </p:nvSpPr>
        <p:spPr>
          <a:xfrm>
            <a:off x="1050814" y="1720895"/>
            <a:ext cx="4466321" cy="3323987"/>
          </a:xfrm>
          <a:prstGeom prst="rect">
            <a:avLst/>
          </a:prstGeom>
          <a:noFill/>
        </p:spPr>
        <p:txBody>
          <a:bodyPr wrap="square" lIns="91440" tIns="45720" rIns="91440" bIns="45720" anchor="t">
            <a:spAutoFit/>
          </a:bodyPr>
          <a:lstStyle/>
          <a:p>
            <a:pPr fontAlgn="base"/>
            <a:r>
              <a:rPr lang="en-CA" sz="3000" noProof="0" dirty="0">
                <a:solidFill>
                  <a:srgbClr val="000000"/>
                </a:solidFill>
                <a:cs typeface="Arial"/>
              </a:rPr>
              <a:t>Starting at </a:t>
            </a:r>
            <a:r>
              <a:rPr lang="en-CA" sz="3000" b="1" noProof="0" dirty="0">
                <a:solidFill>
                  <a:srgbClr val="000000"/>
                </a:solidFill>
                <a:cs typeface="Arial"/>
              </a:rPr>
              <a:t>12 years of age</a:t>
            </a:r>
            <a:r>
              <a:rPr lang="en-CA" sz="3000" noProof="0" dirty="0">
                <a:solidFill>
                  <a:srgbClr val="000000"/>
                </a:solidFill>
                <a:cs typeface="Arial"/>
              </a:rPr>
              <a:t>, children can be charged with a crime, such as theft, assault, and drug possession or drug dealing</a:t>
            </a:r>
            <a:r>
              <a:rPr lang="en-CA" sz="3000" noProof="0" dirty="0">
                <a:solidFill>
                  <a:srgbClr val="000000"/>
                </a:solidFill>
                <a:latin typeface="Arial"/>
                <a:cs typeface="Arial"/>
              </a:rPr>
              <a:t>.</a:t>
            </a:r>
            <a:r>
              <a:rPr lang="en-CA" sz="3000" b="0" i="0" noProof="0" dirty="0">
                <a:solidFill>
                  <a:srgbClr val="000000"/>
                </a:solidFill>
                <a:effectLst/>
                <a:latin typeface="Arial"/>
                <a:cs typeface="Arial"/>
              </a:rPr>
              <a:t>​</a:t>
            </a:r>
          </a:p>
          <a:p>
            <a:pPr algn="l" rtl="0" fontAlgn="base"/>
            <a:endParaRPr lang="en-CA" sz="3000" b="0" i="0" noProof="0" dirty="0">
              <a:solidFill>
                <a:srgbClr val="000000"/>
              </a:solidFill>
              <a:effectLst/>
              <a:latin typeface="Arial"/>
              <a:cs typeface="Arial"/>
            </a:endParaRPr>
          </a:p>
        </p:txBody>
      </p:sp>
      <p:pic>
        <p:nvPicPr>
          <p:cNvPr id="4" name="Image 3">
            <a:extLst>
              <a:ext uri="{FF2B5EF4-FFF2-40B4-BE49-F238E27FC236}">
                <a16:creationId xmlns:a16="http://schemas.microsoft.com/office/drawing/2014/main" id="{F3DC45F2-0A00-655D-7722-AAFCDA2E5895}"/>
              </a:ext>
            </a:extLst>
          </p:cNvPr>
          <p:cNvPicPr>
            <a:picLocks noChangeAspect="1"/>
          </p:cNvPicPr>
          <p:nvPr/>
        </p:nvPicPr>
        <p:blipFill>
          <a:blip r:embed="rId6"/>
          <a:stretch>
            <a:fillRect/>
          </a:stretch>
        </p:blipFill>
        <p:spPr>
          <a:xfrm>
            <a:off x="8852018" y="2254469"/>
            <a:ext cx="1700688" cy="4285735"/>
          </a:xfrm>
          <a:prstGeom prst="rect">
            <a:avLst/>
          </a:prstGeom>
        </p:spPr>
      </p:pic>
    </p:spTree>
    <p:extLst>
      <p:ext uri="{BB962C8B-B14F-4D97-AF65-F5344CB8AC3E}">
        <p14:creationId xmlns:p14="http://schemas.microsoft.com/office/powerpoint/2010/main" val="2861475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2"/>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5"/>
</p:tagLst>
</file>

<file path=ppt/tags/tag45.xml><?xml version="1.0" encoding="utf-8"?>
<p:tagLst xmlns:a="http://schemas.openxmlformats.org/drawingml/2006/main" xmlns:r="http://schemas.openxmlformats.org/officeDocument/2006/relationships" xmlns:p="http://schemas.openxmlformats.org/presentationml/2006/main">
  <p:tag name="NUM" val="6"/>
</p:tagLst>
</file>

<file path=ppt/tags/tag46.xml><?xml version="1.0" encoding="utf-8"?>
<p:tagLst xmlns:a="http://schemas.openxmlformats.org/drawingml/2006/main" xmlns:r="http://schemas.openxmlformats.org/officeDocument/2006/relationships" xmlns:p="http://schemas.openxmlformats.org/presentationml/2006/main">
  <p:tag name="NUM" val="7"/>
</p:tagLst>
</file>

<file path=ppt/tags/tag47.xml><?xml version="1.0" encoding="utf-8"?>
<p:tagLst xmlns:a="http://schemas.openxmlformats.org/drawingml/2006/main" xmlns:r="http://schemas.openxmlformats.org/officeDocument/2006/relationships" xmlns:p="http://schemas.openxmlformats.org/presentationml/2006/main">
  <p:tag name="NUM" val="8"/>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9.xml><?xml version="1.0" encoding="utf-8"?>
<p:tagLst xmlns:a="http://schemas.openxmlformats.org/drawingml/2006/main" xmlns:r="http://schemas.openxmlformats.org/officeDocument/2006/relationships" xmlns:p="http://schemas.openxmlformats.org/presentationml/2006/main">
  <p:tag name="NUM" val="10"/>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11"/>
</p:tagLst>
</file>

<file path=ppt/tags/tag51.xml><?xml version="1.0" encoding="utf-8"?>
<p:tagLst xmlns:a="http://schemas.openxmlformats.org/drawingml/2006/main" xmlns:r="http://schemas.openxmlformats.org/officeDocument/2006/relationships" xmlns:p="http://schemas.openxmlformats.org/presentationml/2006/main">
  <p:tag name="NUM" val="12"/>
</p:tagLst>
</file>

<file path=ppt/tags/tag52.xml><?xml version="1.0" encoding="utf-8"?>
<p:tagLst xmlns:a="http://schemas.openxmlformats.org/drawingml/2006/main" xmlns:r="http://schemas.openxmlformats.org/officeDocument/2006/relationships" xmlns:p="http://schemas.openxmlformats.org/presentationml/2006/main">
  <p:tag name="NUM" val="13"/>
</p:tagLst>
</file>

<file path=ppt/tags/tag53.xml><?xml version="1.0" encoding="utf-8"?>
<p:tagLst xmlns:a="http://schemas.openxmlformats.org/drawingml/2006/main" xmlns:r="http://schemas.openxmlformats.org/officeDocument/2006/relationships" xmlns:p="http://schemas.openxmlformats.org/presentationml/2006/main">
  <p:tag name="NUM" val="14"/>
</p:tagLst>
</file>

<file path=ppt/tags/tag54.xml><?xml version="1.0" encoding="utf-8"?>
<p:tagLst xmlns:a="http://schemas.openxmlformats.org/drawingml/2006/main" xmlns:r="http://schemas.openxmlformats.org/officeDocument/2006/relationships" xmlns:p="http://schemas.openxmlformats.org/presentationml/2006/main">
  <p:tag name="NUM" val="15"/>
</p:tagLst>
</file>

<file path=ppt/tags/tag55.xml><?xml version="1.0" encoding="utf-8"?>
<p:tagLst xmlns:a="http://schemas.openxmlformats.org/drawingml/2006/main" xmlns:r="http://schemas.openxmlformats.org/officeDocument/2006/relationships" xmlns:p="http://schemas.openxmlformats.org/presentationml/2006/main">
  <p:tag name="NUM" val="16"/>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4"/>
</p:tagLst>
</file>

<file path=ppt/tags/tag73.xml><?xml version="1.0" encoding="utf-8"?>
<p:tagLst xmlns:a="http://schemas.openxmlformats.org/drawingml/2006/main" xmlns:r="http://schemas.openxmlformats.org/officeDocument/2006/relationships" xmlns:p="http://schemas.openxmlformats.org/presentationml/2006/main">
  <p:tag name="NUM" val="5"/>
</p:tagLst>
</file>

<file path=ppt/tags/tag74.xml><?xml version="1.0" encoding="utf-8"?>
<p:tagLst xmlns:a="http://schemas.openxmlformats.org/drawingml/2006/main" xmlns:r="http://schemas.openxmlformats.org/officeDocument/2006/relationships" xmlns:p="http://schemas.openxmlformats.org/presentationml/2006/main">
  <p:tag name="NUM" val="6"/>
</p:tagLst>
</file>

<file path=ppt/tags/tag75.xml><?xml version="1.0" encoding="utf-8"?>
<p:tagLst xmlns:a="http://schemas.openxmlformats.org/drawingml/2006/main" xmlns:r="http://schemas.openxmlformats.org/officeDocument/2006/relationships" xmlns:p="http://schemas.openxmlformats.org/presentationml/2006/main">
  <p:tag name="NUM" val="7"/>
</p:tagLst>
</file>

<file path=ppt/tags/tag76.xml><?xml version="1.0" encoding="utf-8"?>
<p:tagLst xmlns:a="http://schemas.openxmlformats.org/drawingml/2006/main" xmlns:r="http://schemas.openxmlformats.org/officeDocument/2006/relationships" xmlns:p="http://schemas.openxmlformats.org/presentationml/2006/main">
  <p:tag name="NUM" val="8"/>
</p:tagLst>
</file>

<file path=ppt/tags/tag77.xml><?xml version="1.0" encoding="utf-8"?>
<p:tagLst xmlns:a="http://schemas.openxmlformats.org/drawingml/2006/main" xmlns:r="http://schemas.openxmlformats.org/officeDocument/2006/relationships" xmlns:p="http://schemas.openxmlformats.org/presentationml/2006/main">
  <p:tag name="NUM" val="9"/>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1"/>
</p:tagLst>
</file>

<file path=ppt/tags/tag85.xml><?xml version="1.0" encoding="utf-8"?>
<p:tagLst xmlns:a="http://schemas.openxmlformats.org/drawingml/2006/main" xmlns:r="http://schemas.openxmlformats.org/officeDocument/2006/relationships" xmlns:p="http://schemas.openxmlformats.org/presentationml/2006/main">
  <p:tag name="NUM" val="2"/>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éducaloi - Atelier 2021">
  <a:themeElements>
    <a:clrScheme name="éducaloi">
      <a:dk1>
        <a:srgbClr val="212121"/>
      </a:dk1>
      <a:lt1>
        <a:srgbClr val="FFFFFF"/>
      </a:lt1>
      <a:dk2>
        <a:srgbClr val="000000"/>
      </a:dk2>
      <a:lt2>
        <a:srgbClr val="EAEAEA"/>
      </a:lt2>
      <a:accent1>
        <a:srgbClr val="F6891F"/>
      </a:accent1>
      <a:accent2>
        <a:srgbClr val="333F48"/>
      </a:accent2>
      <a:accent3>
        <a:srgbClr val="C1C6C8"/>
      </a:accent3>
      <a:accent4>
        <a:srgbClr val="919191"/>
      </a:accent4>
      <a:accent5>
        <a:srgbClr val="C0C0C0"/>
      </a:accent5>
      <a:accent6>
        <a:srgbClr val="EAEAEA"/>
      </a:accent6>
      <a:hlink>
        <a:srgbClr val="212121"/>
      </a:hlink>
      <a:folHlink>
        <a:srgbClr val="7979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solidFill>
            <a:schemeClr val="accent1"/>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24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F9CD263CC683F48BC8AE0DBBAC34D4E" ma:contentTypeVersion="153" ma:contentTypeDescription="Crée un document." ma:contentTypeScope="" ma:versionID="074c64b638cafcc50f5ffd1da039c154">
  <xsd:schema xmlns:xsd="http://www.w3.org/2001/XMLSchema" xmlns:xs="http://www.w3.org/2001/XMLSchema" xmlns:p="http://schemas.microsoft.com/office/2006/metadata/properties" xmlns:ns1="http://schemas.microsoft.com/sharepoint/v3" xmlns:ns2="7c4c9101-ca6c-4953-bf15-5ed2fb777a67" xmlns:ns3="319a9c1d-6107-471a-83e8-1a40088b2974" targetNamespace="http://schemas.microsoft.com/office/2006/metadata/properties" ma:root="true" ma:fieldsID="fe4aa81b8da4fe9058e9c70cc4871c25" ns1:_="" ns2:_="" ns3:_="">
    <xsd:import namespace="http://schemas.microsoft.com/sharepoint/v3"/>
    <xsd:import namespace="7c4c9101-ca6c-4953-bf15-5ed2fb777a67"/>
    <xsd:import namespace="319a9c1d-6107-471a-83e8-1a40088b2974"/>
    <xsd:element name="properties">
      <xsd:complexType>
        <xsd:sequence>
          <xsd:element name="documentManagement">
            <xsd:complexType>
              <xsd:all>
                <xsd:element ref="ns2:Titre_x0020_anglais" minOccurs="0"/>
                <xsd:element ref="ns2:Langue_x0020_de_x0020_la_x0020_présentation" minOccurs="0"/>
                <xsd:element ref="ns3:_Statut" minOccurs="0"/>
                <xsd:element ref="ns2:Notes1" minOccurs="0"/>
                <xsd:element ref="ns2:PublicCible" minOccurs="0"/>
                <xsd:element ref="ns2:EnVeille" minOccurs="0"/>
                <xsd:element ref="ns2:MiseAJour" minOccurs="0"/>
                <xsd:element ref="ns3:Publi_x00e9__x0020_sur" minOccurs="0"/>
                <xsd:element ref="ns2:Type_x0020_de_x0020_contenu" minOccurs="0"/>
                <xsd:element ref="ns3:Type_x0020_Test" minOccurs="0"/>
                <xsd:element ref="ns3:Anim_x00e9__x0020_par" minOccurs="0"/>
                <xsd:element ref="ns3:Cat_x00e9_gorie_x0020_de" minOccurs="0"/>
                <xsd:element ref="ns3:Type_x0020_de_x0020_public" minOccurs="0"/>
                <xsd:element ref="ns3:Verbatim_x003f_" minOccurs="0"/>
                <xsd:element ref="ns2:NumeroLLVD" minOccurs="0"/>
                <xsd:element ref="ns3:Date_x0020_de_x0020_validation_x0020_juridique_x0020_compl_x00e8_te" minOccurs="0"/>
                <xsd:element ref="ns3:lcf76f155ced4ddcb4097134ff3c332f" minOccurs="0"/>
                <xsd:element ref="ns3:MediaServiceObjectDetectorVersions" minOccurs="0"/>
                <xsd:element ref="ns3:MediaServiceSearchProperties" minOccurs="0"/>
                <xsd:element ref="ns2:TaxCatchAll" minOccurs="0"/>
                <xsd:element ref="ns2:SharedWithUsers" minOccurs="0"/>
                <xsd:element ref="ns2:SharedWithDetails" minOccurs="0"/>
                <xsd:element ref="ns1:DocumentSetDescription" minOccurs="0"/>
                <xsd:element ref="ns3:MediaLengthInSeconds" minOccurs="0"/>
                <xsd:element ref="ns1:PublishingStartDate" minOccurs="0"/>
                <xsd:element ref="ns1:PublishingExpirationDate" minOccurs="0"/>
                <xsd:element ref="ns3:MediaServiceKeyPoints" minOccurs="0"/>
                <xsd:element ref="ns3:MediaServiceFastMetadata" minOccurs="0"/>
                <xsd:element ref="ns3:MediaServiceLocation" minOccurs="0"/>
                <xsd:element ref="ns3:MediaServiceDateTaken" minOccurs="0"/>
                <xsd:element ref="ns3:MediaServiceAutoKeyPoints" minOccurs="0"/>
                <xsd:element ref="ns3:MediaServiceGenerationTime" minOccurs="0"/>
                <xsd:element ref="ns3:_Lien" minOccurs="0"/>
                <xsd:element ref="ns3:MediaServiceOCR" minOccurs="0"/>
                <xsd:element ref="ns3:i907d86ec4584f6cb358ae81bbc1ea6b" minOccurs="0"/>
                <xsd:element ref="ns3:Classement" minOccurs="0"/>
                <xsd:element ref="ns3:Date_Alerte" minOccurs="0"/>
                <xsd:element ref="ns3:MediaServiceEventHashCode" minOccurs="0"/>
                <xsd:element ref="ns3:MediaServiceMetadata" minOccurs="0"/>
                <xsd:element ref="ns2:Thème_Vidéo" minOccurs="0"/>
                <xsd:element ref="ns3:Date_x0020_de_x0020_validation_x0020_CCD_x002f_p_x00e9_dago_x002f_graphique" minOccurs="0"/>
                <xsd:element ref="ns3:MediaServiceBillingMetadata" minOccurs="0"/>
                <xsd:element ref="ns2:Poids" minOccurs="0"/>
                <xsd:element ref="ns2:Date_x0020_d_x0027_impression" minOccurs="0"/>
                <xsd:element ref="ns2:DateDePublication" minOccurs="0"/>
                <xsd:element ref="ns2:nb_x0020_pages" minOccurs="0"/>
                <xsd:element ref="ns2:Partenariat" minOccurs="0"/>
                <xsd:element ref="ns2:Durée_x0020__x0028_minutes_x0029_" minOccurs="0"/>
                <xsd:element ref="ns2:Année_x0020_de_x0020_développeme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26" nillable="true" ma:displayName="Description" ma:description="Description de l’ensemble de documents" ma:hidden="true" ma:internalName="DocumentSetDescription" ma:readOnly="false">
      <xsd:simpleType>
        <xsd:restriction base="dms:Note"/>
      </xsd:simpleType>
    </xsd:element>
    <xsd:element name="PublishingStartDate" ma:index="28"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hidden="true" ma:internalName="PublishingStartDate" ma:readOnly="false">
      <xsd:simpleType>
        <xsd:restriction base="dms:Unknown"/>
      </xsd:simpleType>
    </xsd:element>
    <xsd:element name="PublishingExpirationDate" ma:index="29" nillable="true" ma:displayName="Date de fin de planification" ma:description="La colonne de site Date de fin de planification est créée par la fonctionnalité de publication. Elle permet de spécifier les date et heure auxquelles cette page n'apparaîtra plus aux visiteurs du site." ma:hidden="true" ma:internalName="PublishingExpiration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c4c9101-ca6c-4953-bf15-5ed2fb777a67" elementFormDefault="qualified">
    <xsd:import namespace="http://schemas.microsoft.com/office/2006/documentManagement/types"/>
    <xsd:import namespace="http://schemas.microsoft.com/office/infopath/2007/PartnerControls"/>
    <xsd:element name="Titre_x0020_anglais" ma:index="1" nillable="true" ma:displayName="Titre anglais" ma:description="Titre du contenu en ANG" ma:internalName="Titre_x0020_anglais" ma:readOnly="false">
      <xsd:simpleType>
        <xsd:restriction base="dms:Text">
          <xsd:maxLength value="255"/>
        </xsd:restriction>
      </xsd:simpleType>
    </xsd:element>
    <xsd:element name="Langue_x0020_de_x0020_la_x0020_présentation" ma:index="2" nillable="true" ma:displayName="Langues" ma:format="Dropdown" ma:internalName="Langue_x0020_de_x0020_la_x0020_pr_x00e9_sentation" ma:readOnly="false">
      <xsd:simpleType>
        <xsd:restriction base="dms:Choice">
          <xsd:enumeration value="Français et Anglais"/>
          <xsd:enumeration value="Anglais"/>
          <xsd:enumeration value="Français"/>
          <xsd:enumeration value="Autre"/>
        </xsd:restriction>
      </xsd:simpleType>
    </xsd:element>
    <xsd:element name="Notes1" ma:index="4" nillable="true" ma:displayName="Notes / Commentaires" ma:format="Dropdown" ma:internalName="Notes1" ma:readOnly="false">
      <xsd:simpleType>
        <xsd:restriction base="dms:Note">
          <xsd:maxLength value="255"/>
        </xsd:restriction>
      </xsd:simpleType>
    </xsd:element>
    <xsd:element name="PublicCible" ma:index="6" nillable="true" ma:displayName="Public cible" ma:internalName="PublicCible" ma:readOnly="false">
      <xsd:simpleType>
        <xsd:restriction base="dms:Text">
          <xsd:maxLength value="255"/>
        </xsd:restriction>
      </xsd:simpleType>
    </xsd:element>
    <xsd:element name="EnVeille" ma:index="7" nillable="true" ma:displayName="À veiller" ma:default="0" ma:description="Ne pas mettre le dossier à veiller" ma:format="Dropdown" ma:indexed="true" ma:internalName="EnVeille" ma:readOnly="false">
      <xsd:simpleType>
        <xsd:restriction base="dms:Boolean"/>
      </xsd:simpleType>
    </xsd:element>
    <xsd:element name="MiseAJour" ma:index="8" nillable="true" ma:displayName="Date de mise à jour" ma:description="Date de la dernière mise à jour complète" ma:format="DateOnly" ma:indexed="true" ma:internalName="MiseAJour" ma:readOnly="false">
      <xsd:simpleType>
        <xsd:restriction base="dms:DateTime"/>
      </xsd:simpleType>
    </xsd:element>
    <xsd:element name="Type_x0020_de_x0020_contenu" ma:index="10" nillable="true" ma:displayName="Type de publication" ma:format="Dropdown" ma:internalName="Type_x0020_de_x0020_contenu" ma:readOnly="false">
      <xsd:complexType>
        <xsd:complexContent>
          <xsd:extension base="dms:MultiChoice">
            <xsd:sequence>
              <xsd:element name="Value" maxOccurs="unbounded" minOccurs="0" nillable="true">
                <xsd:simpleType>
                  <xsd:restriction base="dms:Choice">
                    <xsd:enumeration value="Guide"/>
                    <xsd:enumeration value="Dépliant"/>
                    <xsd:enumeration value="Infographie"/>
                    <xsd:enumeration value="Affiche"/>
                    <xsd:enumeration value="Bande dessiné"/>
                    <xsd:enumeration value="Jeu-questionnaire"/>
                    <xsd:enumeration value="Outil interactif"/>
                    <xsd:enumeration value="Atelier/Formation"/>
                    <xsd:enumeration value="Vidéo"/>
                    <xsd:enumeration value="Autre"/>
                  </xsd:restriction>
                </xsd:simpleType>
              </xsd:element>
            </xsd:sequence>
          </xsd:extension>
        </xsd:complexContent>
      </xsd:complexType>
    </xsd:element>
    <xsd:element name="NumeroLLVD" ma:index="16" nillable="true" ma:displayName="#" ma:description="Numéro d'identification unique" ma:indexed="true" ma:internalName="NumeroLLVD" ma:readOnly="false" ma:percentage="FALSE">
      <xsd:simpleType>
        <xsd:restriction base="dms:Number">
          <xsd:maxInclusive value="10000"/>
          <xsd:minInclusive value="1"/>
        </xsd:restriction>
      </xsd:simpleType>
    </xsd:element>
    <xsd:element name="TaxCatchAll" ma:index="23" nillable="true" ma:displayName="Taxonomy Catch All Column" ma:hidden="true" ma:list="{cc76b3d9-fc3b-4c5d-afcf-44cc642b1146}" ma:internalName="TaxCatchAll" ma:readOnly="false" ma:showField="CatchAllData" ma:web="7c4c9101-ca6c-4953-bf15-5ed2fb777a67">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Partagé avec"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Partagé avec détails" ma:hidden="true" ma:internalName="SharedWithDetails" ma:readOnly="true">
      <xsd:simpleType>
        <xsd:restriction base="dms:Note"/>
      </xsd:simpleType>
    </xsd:element>
    <xsd:element name="Thème_Vidéo" ma:index="48" nillable="true" ma:displayName="Titre de la série" ma:description="Quelle est la thématique de la vidéo? Ex: quiz, Educaloi.TV, etc." ma:format="Dropdown" ma:hidden="true" ma:indexed="true" ma:internalName="Th_x00e8_me_Vid_x00e9_o">
      <xsd:simpleType>
        <xsd:restriction base="dms:Choice">
          <xsd:enumeration value="(À définir)"/>
          <xsd:enumeration value="Educaloi.TV"/>
          <xsd:enumeration value="TV Jeunesse - jeu questionnaire"/>
          <xsd:enumeration value="Familles"/>
          <xsd:enumeration value="Vrai ou Faux"/>
          <xsd:enumeration value="LSJPA Autochtones"/>
          <xsd:enumeration value="Getting Started in Quebec"/>
          <xsd:enumeration value="FAVAC"/>
          <xsd:enumeration value="CN - Autochtones"/>
          <xsd:enumeration value="Capsules - Droit criminel"/>
          <xsd:enumeration value="Webinaires"/>
          <xsd:enumeration value="CHSSN"/>
          <xsd:enumeration value="Intervenir LGBTQ+ Violences Sexuelles"/>
          <xsd:enumeration value="Planifier l'avenir"/>
          <xsd:enumeration value="#Après"/>
          <xsd:enumeration value="Au coeur d'un procès"/>
          <xsd:enumeration value="#C'est quoi l'affaire"/>
          <xsd:enumeration value="Choisir mon testament"/>
          <xsd:enumeration value="Violences dans une relation intime LGBTQ+"/>
          <xsd:enumeration value="Ça dépend François"/>
        </xsd:restriction>
      </xsd:simpleType>
    </xsd:element>
    <xsd:element name="Poids" ma:index="52" nillable="true" ma:displayName="Poids" ma:decimals="0" ma:hidden="true" ma:internalName="Poids" ma:readOnly="false">
      <xsd:simpleType>
        <xsd:restriction base="dms:Number">
          <xsd:maxInclusive value="15"/>
          <xsd:minInclusive value="0"/>
        </xsd:restriction>
      </xsd:simpleType>
    </xsd:element>
    <xsd:element name="Date_x0020_d_x0027_impression" ma:index="53" nillable="true" ma:displayName="Date de la dernière impression" ma:format="DateOnly" ma:hidden="true" ma:internalName="Date_x0020_d_x0027_impression" ma:readOnly="false">
      <xsd:simpleType>
        <xsd:restriction base="dms:DateTime"/>
      </xsd:simpleType>
    </xsd:element>
    <xsd:element name="DateDePublication" ma:index="54" nillable="true" ma:displayName="Date de publication" ma:format="DateOnly" ma:hidden="true" ma:indexed="true" ma:internalName="DateDePublication" ma:readOnly="false">
      <xsd:simpleType>
        <xsd:restriction base="dms:DateTime"/>
      </xsd:simpleType>
    </xsd:element>
    <xsd:element name="nb_x0020_pages" ma:index="55" nillable="true" ma:displayName="Nb pages" ma:decimals="0" ma:hidden="true" ma:internalName="nb_x0020_pages" ma:readOnly="false" ma:percentage="FALSE">
      <xsd:simpleType>
        <xsd:restriction base="dms:Number"/>
      </xsd:simpleType>
    </xsd:element>
    <xsd:element name="Partenariat" ma:index="56" nillable="true" ma:displayName="Partenariat" ma:hidden="true" ma:internalName="Partenariat" ma:readOnly="false">
      <xsd:simpleType>
        <xsd:restriction base="dms:Text">
          <xsd:maxLength value="255"/>
        </xsd:restriction>
      </xsd:simpleType>
    </xsd:element>
    <xsd:element name="Durée_x0020__x0028_minutes_x0029_" ma:index="57" nillable="true" ma:displayName="Durée en minutes" ma:format="Dropdown" ma:hidden="true" ma:internalName="Dur_x00e9_e_x0020__x0028_minutes_x0029_" ma:readOnly="false" ma:percentage="FALSE">
      <xsd:simpleType>
        <xsd:restriction base="dms:Number"/>
      </xsd:simpleType>
    </xsd:element>
    <xsd:element name="Année_x0020_de_x0020_développement" ma:index="58" nillable="true" ma:displayName="Année de développement" ma:format="Dropdown" ma:hidden="true" ma:internalName="Ann_x00e9_e_x0020_de_x0020_d_x00e9_veloppement"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9a9c1d-6107-471a-83e8-1a40088b2974" elementFormDefault="qualified">
    <xsd:import namespace="http://schemas.microsoft.com/office/2006/documentManagement/types"/>
    <xsd:import namespace="http://schemas.microsoft.com/office/infopath/2007/PartnerControls"/>
    <xsd:element name="_Statut" ma:index="3" nillable="true" ma:displayName="Statut" ma:format="Dropdown" ma:internalName="_Statut">
      <xsd:complexType>
        <xsd:complexContent>
          <xsd:extension base="dms:MultiChoice">
            <xsd:sequence>
              <xsd:element name="Value" maxOccurs="unbounded" minOccurs="0" nillable="true">
                <xsd:simpleType>
                  <xsd:restriction base="dms:Choice">
                    <xsd:enumeration value="En ligne"/>
                    <xsd:enumeration value="Hors ligne"/>
                    <xsd:enumeration value="En travail"/>
                    <xsd:enumeration value="Préalerte"/>
                    <xsd:enumeration value="Alerte Majeure"/>
                    <xsd:enumeration value="Alerte Mineure"/>
                    <xsd:enumeration value="Imprimé"/>
                    <xsd:enumeration value="Actif et hors ligne"/>
                    <xsd:enumeration value="À évaluer"/>
                  </xsd:restriction>
                </xsd:simpleType>
              </xsd:element>
            </xsd:sequence>
          </xsd:extension>
        </xsd:complexContent>
      </xsd:complexType>
    </xsd:element>
    <xsd:element name="Publi_x00e9__x0020_sur" ma:index="9" nillable="true" ma:displayName="Publié sur" ma:format="Dropdown" ma:internalName="Publi_x00e9__x0020_sur" ma:readOnly="false">
      <xsd:simpleType>
        <xsd:restriction base="dms:Choice">
          <xsd:enumeration value="educaloi.qc.ca (youtube)"/>
          <xsd:enumeration value="Youtube"/>
          <xsd:enumeration value="Site du MJQ"/>
          <xsd:enumeration value="N/A"/>
          <xsd:enumeration value="Facebook"/>
        </xsd:restriction>
      </xsd:simpleType>
    </xsd:element>
    <xsd:element name="Type_x0020_Test" ma:index="11" nillable="true" ma:displayName="Type d'activité" ma:format="Dropdown" ma:internalName="Type_x0020_Test" ma:readOnly="false">
      <xsd:simpleType>
        <xsd:restriction base="dms:Choice">
          <xsd:enumeration value="Apprentissage en ligne"/>
          <xsd:enumeration value="Atelier OBNL/Biblio"/>
          <xsd:enumeration value="Trousse OBNL/Biblio"/>
          <xsd:enumeration value="Atelier en classe"/>
          <xsd:enumeration value="Trousse pédagogique"/>
          <xsd:enumeration value="Textes et questionnaires pour éducation financière"/>
          <xsd:enumeration value="Jeux-questionnaires interactifs"/>
          <xsd:enumeration value="Guides pour l'éducation aux adultes"/>
          <xsd:enumeration value="Vidéo"/>
          <xsd:enumeration value="Atelier CCD/Pédagogique"/>
          <xsd:enumeration value="Autre"/>
          <xsd:enumeration value="Infographie"/>
          <xsd:enumeration value="Guide (fiche pratique)"/>
          <xsd:enumeration value="Règlement généraux"/>
          <xsd:enumeration value="N/A"/>
        </xsd:restriction>
      </xsd:simpleType>
    </xsd:element>
    <xsd:element name="Anim_x00e9__x0020_par" ma:index="12" nillable="true" ma:displayName="Animateur/utilisateur" ma:format="Dropdown" ma:internalName="Anim_x00e9__x0020_par" ma:readOnly="false">
      <xsd:complexType>
        <xsd:complexContent>
          <xsd:extension base="dms:MultiChoice">
            <xsd:sequence>
              <xsd:element name="Value" maxOccurs="unbounded" minOccurs="0" nillable="true">
                <xsd:simpleType>
                  <xsd:restriction base="dms:Choice">
                    <xsd:enumeration value="Grand public"/>
                    <xsd:enumeration value="Éducaloi"/>
                    <xsd:enumeration value="Bénévole"/>
                    <xsd:enumeration value="Professeur"/>
                    <xsd:enumeration value="Public OBNL/Bibliothèque"/>
                    <xsd:enumeration value="Élève"/>
                  </xsd:restriction>
                </xsd:simpleType>
              </xsd:element>
            </xsd:sequence>
          </xsd:extension>
        </xsd:complexContent>
      </xsd:complexType>
    </xsd:element>
    <xsd:element name="Cat_x00e9_gorie_x0020_de" ma:index="13" nillable="true" ma:displayName="Catégorie de public" ma:format="Dropdown" ma:internalName="Cat_x00e9_gorie_x0020_de" ma:readOnly="false">
      <xsd:simpleType>
        <xsd:restriction base="dms:Choice">
          <xsd:enumeration value="Grand public"/>
          <xsd:enumeration value="Public ayant des réalités spécifiques"/>
          <xsd:enumeration value="Monde juridique"/>
          <xsd:enumeration value="Relais"/>
          <xsd:enumeration value="Professionnel(les)"/>
          <xsd:enumeration value="Éducation"/>
          <xsd:enumeration value="International"/>
        </xsd:restriction>
      </xsd:simpleType>
    </xsd:element>
    <xsd:element name="Type_x0020_de_x0020_public" ma:index="14" nillable="true" ma:displayName="Type de public" ma:format="Dropdown" ma:internalName="Type_x0020_de_x0020_public" ma:readOnly="false">
      <xsd:complexType>
        <xsd:complexContent>
          <xsd:extension base="dms:MultiChoice">
            <xsd:sequence>
              <xsd:element name="Value" maxOccurs="unbounded" minOccurs="0" nillable="true">
                <xsd:simpleType>
                  <xsd:restriction base="dms:Choice">
                    <xsd:enumeration value="Grand public"/>
                    <xsd:enumeration value="Corpo"/>
                    <xsd:enumeration value="Personnes Aînées"/>
                    <xsd:enumeration value="Jeunesse"/>
                    <xsd:enumeration value="Couple"/>
                    <xsd:enumeration value="Femmes"/>
                    <xsd:enumeration value="Locataires"/>
                    <xsd:enumeration value="Propriétaire"/>
                    <xsd:enumeration value="Personnes proche-aidantes"/>
                    <xsd:enumeration value="Parents"/>
                    <xsd:enumeration value="Personnes se représentant seul€"/>
                    <xsd:enumeration value="Personnes d'expression anglaise"/>
                    <xsd:enumeration value="Personnes consommant"/>
                    <xsd:enumeration value="Autochtones"/>
                    <xsd:enumeration value="Communautés LGBTQ+"/>
                    <xsd:enumeration value="Personnes avec des enjeux de littératie"/>
                    <xsd:enumeration value="Personnes en situation de handicap"/>
                    <xsd:enumeration value="Personnes ayant des enjeux de (Santé mentale)"/>
                    <xsd:enumeration value="Personnes nouvellement arrivées"/>
                    <xsd:enumeration value="Personnes judiciarisées"/>
                    <xsd:enumeration value="Personnes victime Viol. Sex."/>
                    <xsd:enumeration value="Personnes victimes Viol. Conjugale"/>
                    <xsd:enumeration value="Personnes victime actes criminels"/>
                    <xsd:enumeration value="Personnes en prison"/>
                    <xsd:enumeration value="Juristes"/>
                    <xsd:enumeration value="OBNL justice"/>
                    <xsd:enumeration value="Juges"/>
                    <xsd:enumeration value="Avocat(e)s"/>
                    <xsd:enumeration value="Employé(e)s d'Éducaloi"/>
                    <xsd:enumeration value="Notaires"/>
                    <xsd:enumeration value="Org. Communautaires"/>
                    <xsd:enumeration value="OBNL"/>
                    <xsd:enumeration value="Médias / journalistes"/>
                    <xsd:enumeration value="Artistes"/>
                    <xsd:enumeration value="Milieux de travail (responsables RH)"/>
                    <xsd:enumeration value="Entrepreunariat"/>
                    <xsd:enumeration value="Éducation primaire"/>
                    <xsd:enumeration value="Éducation secondaire"/>
                    <xsd:enumeration value="Enseignement supérieur"/>
                    <xsd:enumeration value="Éducation aux adultes"/>
                    <xsd:enumeration value="Office de la protection du citoyen (Haïti)"/>
                    <xsd:enumeration value="Population du Mali"/>
                    <xsd:enumeration value="Juristes haïtiens"/>
                  </xsd:restriction>
                </xsd:simpleType>
              </xsd:element>
            </xsd:sequence>
          </xsd:extension>
        </xsd:complexContent>
      </xsd:complexType>
    </xsd:element>
    <xsd:element name="Verbatim_x003f_" ma:index="15" nillable="true" ma:displayName="Verbatim?" ma:format="Dropdown" ma:internalName="Verbatim_x003f_" ma:readOnly="false">
      <xsd:simpleType>
        <xsd:restriction base="dms:Choice">
          <xsd:enumeration value="Non"/>
          <xsd:enumeration value="Oui"/>
          <xsd:enumeration value="Oui - autre fichier"/>
        </xsd:restriction>
      </xsd:simpleType>
    </xsd:element>
    <xsd:element name="Date_x0020_de_x0020_validation_x0020_juridique_x0020_compl_x00e8_te" ma:index="17" nillable="true" ma:displayName="Date de validation juridique complète" ma:format="DateOnly" ma:internalName="Date_x0020_de_x0020_validation_x0020_juridique_x0020_compl_x00e8_te" ma:readOnly="false">
      <xsd:simpleType>
        <xsd:restriction base="dms:DateTime"/>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99ed9a0-a2e4-4baf-bc0e-5da7c71c475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false">
      <xsd:simpleType>
        <xsd:restriction base="dms:Text"/>
      </xsd:simpleType>
    </xsd:element>
    <xsd:element name="MediaServiceSearchProperties" ma:index="21" nillable="true" ma:displayName="MediaServiceSearchProperties" ma:hidden="true" ma:internalName="MediaServiceSearchProperties" ma:readOnly="false">
      <xsd:simpleType>
        <xsd:restriction base="dms:Note"/>
      </xsd:simpleType>
    </xsd:element>
    <xsd:element name="MediaLengthInSeconds" ma:index="27" nillable="true" ma:displayName="Length (seconds)" ma:hidden="true" ma:internalName="MediaLengthInSeconds" ma:readOnly="true">
      <xsd:simpleType>
        <xsd:restriction base="dms:Unknown"/>
      </xsd:simpleType>
    </xsd:element>
    <xsd:element name="MediaServiceKeyPoints" ma:index="30" nillable="true" ma:displayName="KeyPoints" ma:hidden="true" ma:internalName="MediaServiceKeyPoints" ma:readOnly="true">
      <xsd:simpleType>
        <xsd:restriction base="dms:Note"/>
      </xsd:simpleType>
    </xsd:element>
    <xsd:element name="MediaServiceFastMetadata" ma:index="31" nillable="true" ma:displayName="MediaServiceFastMetadata" ma:hidden="true" ma:internalName="MediaServiceFastMetadata" ma:readOnly="true">
      <xsd:simpleType>
        <xsd:restriction base="dms:Note"/>
      </xsd:simpleType>
    </xsd:element>
    <xsd:element name="MediaServiceLocation" ma:index="32" nillable="true" ma:displayName="Location" ma:hidden="true" ma:internalName="MediaServiceLocation" ma:readOnly="false">
      <xsd:simpleType>
        <xsd:restriction base="dms:Text"/>
      </xsd:simpleType>
    </xsd:element>
    <xsd:element name="MediaServiceDateTaken" ma:index="34" nillable="true" ma:displayName="MediaServiceDateTaken" ma:description="" ma:hidden="true" ma:internalName="MediaServiceDateTaken" ma:readOnly="true">
      <xsd:simpleType>
        <xsd:restriction base="dms:Text"/>
      </xsd:simpleType>
    </xsd:element>
    <xsd:element name="MediaServiceAutoKeyPoints" ma:index="36" nillable="true" ma:displayName="MediaServiceAutoKeyPoints" ma:hidden="true" ma:internalName="MediaServiceAutoKeyPoints" ma:readOnly="false">
      <xsd:simpleType>
        <xsd:restriction base="dms:Note"/>
      </xsd:simpleType>
    </xsd:element>
    <xsd:element name="MediaServiceGenerationTime" ma:index="37" nillable="true" ma:displayName="MediaServiceGenerationTime" ma:hidden="true" ma:internalName="MediaServiceGenerationTime" ma:readOnly="true">
      <xsd:simpleType>
        <xsd:restriction base="dms:Text"/>
      </xsd:simpleType>
    </xsd:element>
    <xsd:element name="_Lien" ma:index="38" nillable="true" ma:displayName="Lien(s) vers le contenu (URL)" ma:description="Hyperliens vers des plateformes d'Éducaloi ou celles de tiers" ma:format="Hyperlink" ma:hidden="true" ma:internalName="_Lien"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OCR" ma:index="39" nillable="true" ma:displayName="Extracted Text" ma:hidden="true" ma:internalName="MediaServiceOCR" ma:readOnly="true">
      <xsd:simpleType>
        <xsd:restriction base="dms:Note"/>
      </xsd:simpleType>
    </xsd:element>
    <xsd:element name="i907d86ec4584f6cb358ae81bbc1ea6b" ma:index="40" nillable="true" ma:taxonomy="true" ma:internalName="i907d86ec4584f6cb358ae81bbc1ea6b" ma:taxonomyFieldName="_Categorisation" ma:displayName="Categorisation" ma:indexed="true" ma:readOnly="false" ma:default="" ma:fieldId="{2907d86e-c458-4f6c-b358-ae81bbc1ea6b}" ma:sspId="299ed9a0-a2e4-4baf-bc0e-5da7c71c4752" ma:termSetId="18288f0d-28f3-4df4-8ee2-9185959cd787" ma:anchorId="00000000-0000-0000-0000-000000000000" ma:open="false" ma:isKeyword="false">
      <xsd:complexType>
        <xsd:sequence>
          <xsd:element ref="pc:Terms" minOccurs="0" maxOccurs="1"/>
        </xsd:sequence>
      </xsd:complexType>
    </xsd:element>
    <xsd:element name="Classement" ma:index="41" nillable="true" ma:displayName="Classement" ma:format="Dropdown" ma:hidden="true" ma:indexed="true" ma:internalName="Classement" ma:readOnly="false">
      <xsd:simpleType>
        <xsd:restriction base="dms:Choice">
          <xsd:enumeration value="Actualités"/>
          <xsd:enumeration value="Balados"/>
          <xsd:enumeration value="Depliants"/>
          <xsd:enumeration value="Education_juridique"/>
          <xsd:enumeration value="Dossiers Web"/>
          <xsd:enumeration value="Expertise"/>
          <xsd:enumeration value="Guide"/>
          <xsd:enumeration value="LLVD"/>
          <xsd:enumeration value="Partenariats"/>
          <xsd:enumeration value="Presentations"/>
          <xsd:enumeration value="Infographies"/>
          <xsd:enumeration value="Videos"/>
        </xsd:restriction>
      </xsd:simpleType>
    </xsd:element>
    <xsd:element name="Date_Alerte" ma:index="42" nillable="true" ma:displayName="Date Alerte" ma:format="DateOnly" ma:hidden="true" ma:internalName="Date_Alerte" ma:readOnly="false">
      <xsd:simpleType>
        <xsd:restriction base="dms:DateTime"/>
      </xsd:simpleType>
    </xsd:element>
    <xsd:element name="MediaServiceEventHashCode" ma:index="43" nillable="true" ma:displayName="MediaServiceEventHashCode" ma:hidden="true" ma:internalName="MediaServiceEventHashCode" ma:readOnly="true">
      <xsd:simpleType>
        <xsd:restriction base="dms:Text"/>
      </xsd:simpleType>
    </xsd:element>
    <xsd:element name="MediaServiceMetadata" ma:index="47" nillable="true" ma:displayName="MediaServiceMetadata" ma:hidden="true" ma:internalName="MediaServiceMetadata" ma:readOnly="true">
      <xsd:simpleType>
        <xsd:restriction base="dms:Note"/>
      </xsd:simpleType>
    </xsd:element>
    <xsd:element name="Date_x0020_de_x0020_validation_x0020_CCD_x002f_p_x00e9_dago_x002f_graphique" ma:index="49" nillable="true" ma:displayName="Date de validation CCD/pédago/graphique" ma:format="DateOnly" ma:hidden="true" ma:internalName="Date_x0020_de_x0020_validation_x0020_CCD_x002f_p_x00e9_dago_x002f_graphique" ma:readOnly="false">
      <xsd:simpleType>
        <xsd:restriction base="dms:DateTime"/>
      </xsd:simpleType>
    </xsd:element>
    <xsd:element name="MediaServiceBillingMetadata" ma:index="5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Type de contenu"/>
        <xsd:element ref="dc:title" minOccurs="0" maxOccurs="1"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ct:contentTypeSchema xmlns:ct="http://schemas.microsoft.com/office/2006/metadata/contentType" xmlns:ma="http://schemas.microsoft.com/office/2006/metadata/properties/metaAttributes" ct:_="" ma:_="" ma:contentTypeName="Document" ma:contentTypeID="0x01010081A538F08812F84B874514F73EB122CE" ma:contentTypeVersion="17" ma:contentTypeDescription="Crée un document." ma:contentTypeScope="" ma:versionID="0bfd7194619484de3a48497a5e02314f">
  <xsd:schema xmlns:xsd="http://www.w3.org/2001/XMLSchema" xmlns:xs="http://www.w3.org/2001/XMLSchema" xmlns:p="http://schemas.microsoft.com/office/2006/metadata/properties" xmlns:ns2="8ee12ee5-159c-4bfa-a4d1-c6eb204610cd" xmlns:ns3="0b1dad71-e2b4-4bb3-a4a5-5785788cbbb7" targetNamespace="http://schemas.microsoft.com/office/2006/metadata/properties" ma:root="true" ma:fieldsID="ab75ca28658196f757d6381b56a42e4f" ns2:_="" ns3:_="">
    <xsd:import namespace="8ee12ee5-159c-4bfa-a4d1-c6eb204610cd"/>
    <xsd:import namespace="0b1dad71-e2b4-4bb3-a4a5-5785788cbbb7"/>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KeyPoints" minOccurs="0"/>
                <xsd:element ref="ns3:MediaServiceKeyPoints" minOccurs="0"/>
                <xsd:element ref="ns3:MediaServiceGenerationTime" minOccurs="0"/>
                <xsd:element ref="ns3:MediaServiceEventHashCode" minOccurs="0"/>
                <xsd:element ref="ns2:SharedWithUsers" minOccurs="0"/>
                <xsd:element ref="ns2:SharedWithDetails" minOccurs="0"/>
                <xsd:element ref="ns3:MediaServiceDateTaken" minOccurs="0"/>
                <xsd:element ref="ns3:MediaServiceOCR"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e12ee5-159c-4bfa-a4d1-c6eb204610cd" elementFormDefault="qualified">
    <xsd:import namespace="http://schemas.microsoft.com/office/2006/documentManagement/types"/>
    <xsd:import namespace="http://schemas.microsoft.com/office/infopath/2007/PartnerControls"/>
    <xsd:element name="_dlc_DocId" ma:index="8" nillable="true" ma:displayName="Valeur d’ID de document" ma:description="Valeur de l’ID de document affecté à cet élément." ma:indexed="true" ma:internalName="_dlc_DocId" ma:readOnly="true">
      <xsd:simpleType>
        <xsd:restriction base="dms:Text"/>
      </xsd:simpleType>
    </xsd:element>
    <xsd:element name="_dlc_DocIdUrl" ma:index="9" nillable="true" ma:displayName="ID de document" ma:description="Lien permanent vers ce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7"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Partagé avec détails" ma:internalName="SharedWithDetails" ma:readOnly="true">
      <xsd:simpleType>
        <xsd:restriction base="dms:Note">
          <xsd:maxLength value="255"/>
        </xsd:restriction>
      </xsd:simpleType>
    </xsd:element>
    <xsd:element name="TaxCatchAll" ma:index="24" nillable="true" ma:displayName="Taxonomy Catch All Column" ma:hidden="true" ma:list="{3dafb937-854e-411a-a98d-3f548e7b41d5}" ma:internalName="TaxCatchAll" ma:showField="CatchAllData" ma:web="8ee12ee5-159c-4bfa-a4d1-c6eb204610c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1dad71-e2b4-4bb3-a4a5-5785788cbbb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Balises d’images" ma:readOnly="false" ma:fieldId="{5cf76f15-5ced-4ddc-b409-7134ff3c332f}" ma:taxonomyMulti="true" ma:sspId="299ed9a0-a2e4-4baf-bc0e-5da7c71c475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SharedWithUsers xmlns="7c4c9101-ca6c-4953-bf15-5ed2fb777a67">
      <UserInfo>
        <DisplayName/>
        <AccountId xsi:nil="true"/>
        <AccountType/>
      </UserInfo>
    </SharedWithUsers>
    <TaxCatchAll xmlns="7c4c9101-ca6c-4953-bf15-5ed2fb777a67">
      <Value>4511</Value>
    </TaxCatchAll>
    <lcf76f155ced4ddcb4097134ff3c332f xmlns="319a9c1d-6107-471a-83e8-1a40088b2974">
      <Terms xmlns="http://schemas.microsoft.com/office/infopath/2007/PartnerControls"/>
    </lcf76f155ced4ddcb4097134ff3c332f>
    <MediaLengthInSeconds xmlns="319a9c1d-6107-471a-83e8-1a40088b2974" xsi:nil="true"/>
    <MediaServiceAutoKeyPoints xmlns="319a9c1d-6107-471a-83e8-1a40088b2974" xsi:nil="true"/>
    <MediaServiceObjectDetectorVersions xmlns="319a9c1d-6107-471a-83e8-1a40088b2974" xsi:nil="true"/>
    <MediaServiceSearchProperties xmlns="319a9c1d-6107-471a-83e8-1a40088b2974" xsi:nil="true"/>
    <Date_Alerte xmlns="319a9c1d-6107-471a-83e8-1a40088b2974" xsi:nil="true"/>
    <EnVeille xmlns="7c4c9101-ca6c-4953-bf15-5ed2fb777a67">true</EnVeille>
    <Cat_x00e9_gorie_x0020_de xmlns="319a9c1d-6107-471a-83e8-1a40088b2974">Éducation</Cat_x00e9_gorie_x0020_de>
    <Classement xmlns="319a9c1d-6107-471a-83e8-1a40088b2974">Education_juridique</Classement>
    <Verbatim_x003f_ xmlns="319a9c1d-6107-471a-83e8-1a40088b2974" xsi:nil="true"/>
    <Partenariat xmlns="7c4c9101-ca6c-4953-bf15-5ed2fb777a67" xsi:nil="true"/>
    <nb_x0020_pages xmlns="7c4c9101-ca6c-4953-bf15-5ed2fb777a67" xsi:nil="true"/>
    <Anim_x00e9__x0020_par xmlns="319a9c1d-6107-471a-83e8-1a40088b2974">
      <Value>Professeur</Value>
    </Anim_x00e9__x0020_par>
    <DocumentSetDescription xmlns="http://schemas.microsoft.com/sharepoint/v3" xsi:nil="true"/>
    <Publi_x00e9__x0020_sur xmlns="319a9c1d-6107-471a-83e8-1a40088b2974" xsi:nil="true"/>
    <DateDePublication xmlns="7c4c9101-ca6c-4953-bf15-5ed2fb777a67" xsi:nil="true"/>
    <MiseAJour xmlns="7c4c9101-ca6c-4953-bf15-5ed2fb777a67">2026-02-23T05:00:00+00:00</MiseAJour>
    <Durée_x0020__x0028_minutes_x0029_ xmlns="7c4c9101-ca6c-4953-bf15-5ed2fb777a67">60</Durée_x0020__x0028_minutes_x0029_>
    <_Statut xmlns="319a9c1d-6107-471a-83e8-1a40088b2974">
      <Value>En travail</Value>
    </_Statut>
    <PublicCible xmlns="7c4c9101-ca6c-4953-bf15-5ed2fb777a67" xsi:nil="true"/>
    <NumeroLLVD xmlns="7c4c9101-ca6c-4953-bf15-5ed2fb777a67" xsi:nil="true"/>
    <Type_x0020_de_x0020_public xmlns="319a9c1d-6107-471a-83e8-1a40088b2974">
      <Value>Éducation primaire</Value>
    </Type_x0020_de_x0020_public>
    <Thème_Vidéo xmlns="7c4c9101-ca6c-4953-bf15-5ed2fb777a67" xsi:nil="true"/>
    <Année_x0020_de_x0020_développement xmlns="7c4c9101-ca6c-4953-bf15-5ed2fb777a67" xsi:nil="true"/>
    <Date_x0020_de_x0020_validation_x0020_juridique_x0020_compl_x00e8_te xmlns="319a9c1d-6107-471a-83e8-1a40088b2974" xsi:nil="true"/>
    <PublishingExpirationDate xmlns="http://schemas.microsoft.com/sharepoint/v3" xsi:nil="true"/>
    <Poids xmlns="7c4c9101-ca6c-4953-bf15-5ed2fb777a67" xsi:nil="true"/>
    <Type_x0020_Test xmlns="319a9c1d-6107-471a-83e8-1a40088b2974">Trousse pédagogique</Type_x0020_Test>
    <PublishingStartDate xmlns="http://schemas.microsoft.com/sharepoint/v3" xsi:nil="true"/>
    <Date_x0020_d_x0027_impression xmlns="7c4c9101-ca6c-4953-bf15-5ed2fb777a67" xsi:nil="true"/>
    <MediaServiceLocation xmlns="319a9c1d-6107-471a-83e8-1a40088b2974" xsi:nil="true"/>
    <_Lien xmlns="319a9c1d-6107-471a-83e8-1a40088b2974">
      <Url>https://www.educationjuridique.ca/fr/enseignant/activites/trousses/as-tu-lage/</Url>
      <Description>https://www.educationjuridique.ca/fr/enseignant/activites/trousses/as-tu-lage/</Description>
    </_Lien>
    <Titre_x0020_anglais xmlns="7c4c9101-ca6c-4953-bf15-5ed2fb777a67">Are you old enough?</Titre_x0020_anglais>
    <Notes1 xmlns="7c4c9101-ca6c-4953-bf15-5ed2fb777a67" xsi:nil="true"/>
    <Type_x0020_de_x0020_contenu xmlns="7c4c9101-ca6c-4953-bf15-5ed2fb777a67" xsi:nil="true"/>
    <Date_x0020_de_x0020_validation_x0020_CCD_x002f_p_x00e9_dago_x002f_graphique xmlns="319a9c1d-6107-471a-83e8-1a40088b2974" xsi:nil="true"/>
    <Langue_x0020_de_x0020_la_x0020_présentation xmlns="7c4c9101-ca6c-4953-bf15-5ed2fb777a67" xsi:nil="true"/>
    <i907d86ec4584f6cb358ae81bbc1ea6b xmlns="319a9c1d-6107-471a-83e8-1a40088b2974">
      <Terms xmlns="http://schemas.microsoft.com/office/infopath/2007/PartnerControls">
        <TermInfo xmlns="http://schemas.microsoft.com/office/infopath/2007/PartnerControls">
          <TermName xmlns="http://schemas.microsoft.com/office/infopath/2007/PartnerControls">educationjuridique.ca:Type d'activité:Trousse clé en main</TermName>
          <TermId xmlns="http://schemas.microsoft.com/office/infopath/2007/PartnerControls">3abe23ac-b6cc-41fc-aa46-c58121215972</TermId>
        </TermInfo>
      </Terms>
    </i907d86ec4584f6cb358ae81bbc1ea6b>
  </documentManagement>
</p:properties>
</file>

<file path=customXml/itemProps1.xml><?xml version="1.0" encoding="utf-8"?>
<ds:datastoreItem xmlns:ds="http://schemas.openxmlformats.org/officeDocument/2006/customXml" ds:itemID="{7CD90B93-9FC9-4801-B18B-422DE607BB60}">
  <ds:schemaRefs>
    <ds:schemaRef ds:uri="http://schemas.microsoft.com/sharepoint/v3/contenttype/forms"/>
  </ds:schemaRefs>
</ds:datastoreItem>
</file>

<file path=customXml/itemProps2.xml><?xml version="1.0" encoding="utf-8"?>
<ds:datastoreItem xmlns:ds="http://schemas.openxmlformats.org/officeDocument/2006/customXml" ds:itemID="{566AB802-84A4-40C4-BD7A-DFF5505FE700}"/>
</file>

<file path=customXml/itemProps3.xml><?xml version="1.0" encoding="utf-8"?>
<ds:datastoreItem xmlns:ds="http://schemas.openxmlformats.org/officeDocument/2006/customXml" ds:itemID="{6E241D0F-8EC3-43D7-A91C-E9993B7F08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e12ee5-159c-4bfa-a4d1-c6eb204610cd"/>
    <ds:schemaRef ds:uri="0b1dad71-e2b4-4bb3-a4a5-5785788cbb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CDCC5A95-6AA8-4BED-9482-7FA8D6AE3717}">
  <ds:schemaRefs>
    <ds:schemaRef ds:uri="http://schemas.microsoft.com/office/2006/metadata/properties"/>
    <ds:schemaRef ds:uri="8ee12ee5-159c-4bfa-a4d1-c6eb204610cd"/>
    <ds:schemaRef ds:uri="http://purl.org/dc/terms/"/>
    <ds:schemaRef ds:uri="http://www.w3.org/XML/1998/namespace"/>
    <ds:schemaRef ds:uri="http://purl.org/dc/dcmitype/"/>
    <ds:schemaRef ds:uri="http://schemas.microsoft.com/office/2006/documentManagement/types"/>
    <ds:schemaRef ds:uri="http://purl.org/dc/elements/1.1/"/>
    <ds:schemaRef ds:uri="0b1dad71-e2b4-4bb3-a4a5-5785788cbbb7"/>
    <ds:schemaRef ds:uri="http://schemas.microsoft.com/office/infopath/2007/PartnerControls"/>
    <ds:schemaRef ds:uri="http://schemas.openxmlformats.org/package/2006/metadata/core-properties"/>
  </ds:schemaRefs>
</ds:datastoreItem>
</file>

<file path=docMetadata/LabelInfo.xml><?xml version="1.0" encoding="utf-8"?>
<clbl:labelList xmlns:clbl="http://schemas.microsoft.com/office/2020/mipLabelMetadata">
  <clbl:label id="{14de1f37-1bdd-4a47-9c9f-50418b0dd2e9}" enabled="0" method="" siteId="{14de1f37-1bdd-4a47-9c9f-50418b0dd2e9}" removed="1"/>
</clbl:labelList>
</file>

<file path=docProps/app.xml><?xml version="1.0" encoding="utf-8"?>
<Properties xmlns="http://schemas.openxmlformats.org/officeDocument/2006/extended-properties" xmlns:vt="http://schemas.openxmlformats.org/officeDocument/2006/docPropsVTypes">
  <TotalTime>8586</TotalTime>
  <Words>8598</Words>
  <Application>Microsoft Office PowerPoint</Application>
  <PresentationFormat>Widescreen</PresentationFormat>
  <Paragraphs>750</Paragraphs>
  <Slides>46</Slides>
  <Notes>46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Arial</vt:lpstr>
      <vt:lpstr>Arial,Sans-Serif</vt:lpstr>
      <vt:lpstr>Calibri</vt:lpstr>
      <vt:lpstr>Courier New</vt:lpstr>
      <vt:lpstr>Helvetica Light</vt:lpstr>
      <vt:lpstr>Police système</vt:lpstr>
      <vt:lpstr>Wingdings</vt:lpstr>
      <vt:lpstr>éducaloi - Atelier 2021</vt:lpstr>
      <vt:lpstr>Are You Old Enough?</vt:lpstr>
      <vt:lpstr>Do you know the responsibilities, freedoms, and protections of children?</vt:lpstr>
      <vt:lpstr>PowerPoint Presentation</vt:lpstr>
      <vt:lpstr>PowerPoint Presentation</vt:lpstr>
      <vt:lpstr>PowerPoint Presentation</vt:lpstr>
      <vt:lpstr>PowerPoint Presentation</vt:lpstr>
      <vt:lpstr>PowerPoint Presentation</vt:lpstr>
      <vt:lpstr>PowerPoint Presentation</vt:lpstr>
      <vt:lpstr>Age 12 Criminal responsibility</vt:lpstr>
      <vt:lpstr>PowerPoint Presentation</vt:lpstr>
      <vt:lpstr>PowerPoint Presentation</vt:lpstr>
      <vt:lpstr>PowerPoint Presentation</vt:lpstr>
      <vt:lpstr>PowerPoint Presentation</vt:lpstr>
      <vt:lpstr>As we grow up, society gives us more responsibilities . . .</vt:lpstr>
      <vt:lpstr>PowerPoint Presentation</vt:lpstr>
      <vt:lpstr>PowerPoint Presentation</vt:lpstr>
      <vt:lpstr>PowerPoint Presentation</vt:lpstr>
      <vt:lpstr>Age 12 Sexual consent with other teens</vt:lpstr>
      <vt:lpstr>PowerPoint Presentation</vt:lpstr>
      <vt:lpstr>PowerPoint Presentation</vt:lpstr>
      <vt:lpstr>Age 14 Consent to care</vt:lpstr>
      <vt:lpstr>Age 16 Driving</vt:lpstr>
      <vt:lpstr>Age 18 Age of majority</vt:lpstr>
      <vt:lpstr>As we grow up, society gives us more freedoms .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Sophie Le Bigot</dc:creator>
  <cp:lastModifiedBy>Alexandra Magazin</cp:lastModifiedBy>
  <cp:revision>58</cp:revision>
  <dcterms:created xsi:type="dcterms:W3CDTF">2021-02-22T16:21:34Z</dcterms:created>
  <dcterms:modified xsi:type="dcterms:W3CDTF">2026-08-25T20:08:40Z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0x010100EF9CD263CC683F48BC8AE0DBBAC34D4E</vt:lpwstr>
  </property>
  <property fmtid="{D5CDD505-2E9C-101B-9397-08002B2CF9AE}" pid="3" name="_dlc_DocIdItemGuid">
    <vt:lpwstr>02907dee-20f6-4fd0-80ae-cf675ce986f8</vt:lpwstr>
  </property>
  <property fmtid="{D5CDD505-2E9C-101B-9397-08002B2CF9AE}" pid="4" name="Order">
    <vt:r8>203843100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MediaServiceImageTags">
    <vt:lpwstr/>
  </property>
  <property fmtid="{D5CDD505-2E9C-101B-9397-08002B2CF9AE}" pid="11" name="EnVeille">
    <vt:bool>true</vt:bool>
  </property>
  <property fmtid="{D5CDD505-2E9C-101B-9397-08002B2CF9AE}" pid="12" name="_docset_NoMedatataSyncRequired">
    <vt:lpwstr>False</vt:lpwstr>
  </property>
  <property fmtid="{D5CDD505-2E9C-101B-9397-08002B2CF9AE}" pid="13" name="TaxKeyword">
    <vt:lpwstr/>
  </property>
  <property fmtid="{D5CDD505-2E9C-101B-9397-08002B2CF9AE}" pid="14" name="Refonte_migré">
    <vt:bool>false</vt:bool>
  </property>
  <property fmtid="{D5CDD505-2E9C-101B-9397-08002B2CF9AE}" pid="15" name="Publications">
    <vt:bool>false</vt:bool>
  </property>
  <property fmtid="{D5CDD505-2E9C-101B-9397-08002B2CF9AE}" pid="16" name="PublicCible">
    <vt:lpwstr/>
  </property>
  <property fmtid="{D5CDD505-2E9C-101B-9397-08002B2CF9AE}" pid="17" name="Titre anglais">
    <vt:lpwstr>Are you old enough?</vt:lpwstr>
  </property>
  <property fmtid="{D5CDD505-2E9C-101B-9397-08002B2CF9AE}" pid="18" name="SujetGuide">
    <vt:lpwstr/>
  </property>
  <property fmtid="{D5CDD505-2E9C-101B-9397-08002B2CF9AE}" pid="19" name="Sujet">
    <vt:lpwstr/>
  </property>
  <property fmtid="{D5CDD505-2E9C-101B-9397-08002B2CF9AE}" pid="20" name="WP">
    <vt:bool>false</vt:bool>
  </property>
  <property fmtid="{D5CDD505-2E9C-101B-9397-08002B2CF9AE}" pid="21" name="Cat_texte">
    <vt:lpwstr/>
  </property>
  <property fmtid="{D5CDD505-2E9C-101B-9397-08002B2CF9AE}" pid="22" name="Commentaire d'impression">
    <vt:lpwstr/>
  </property>
  <property fmtid="{D5CDD505-2E9C-101B-9397-08002B2CF9AE}" pid="23" name="Language">
    <vt:lpwstr/>
  </property>
  <property fmtid="{D5CDD505-2E9C-101B-9397-08002B2CF9AE}" pid="24" name="EnLigneEN">
    <vt:bool>true</vt:bool>
  </property>
  <property fmtid="{D5CDD505-2E9C-101B-9397-08002B2CF9AE}" pid="25" name="GUID">
    <vt:lpwstr>bf64c0b2-de02-4382-b0bc-4da44d3006d1</vt:lpwstr>
  </property>
  <property fmtid="{D5CDD505-2E9C-101B-9397-08002B2CF9AE}" pid="26" name="SharedWithUsers">
    <vt:lpwstr/>
  </property>
  <property fmtid="{D5CDD505-2E9C-101B-9397-08002B2CF9AE}" pid="27" name="EnLigneEnANGSur">
    <vt:lpwstr/>
  </property>
  <property fmtid="{D5CDD505-2E9C-101B-9397-08002B2CF9AE}" pid="28" name="Champ d'expertise12">
    <vt:lpwstr/>
  </property>
  <property fmtid="{D5CDD505-2E9C-101B-9397-08002B2CF9AE}" pid="29" name="_Enstock">
    <vt:bool>false</vt:bool>
  </property>
  <property fmtid="{D5CDD505-2E9C-101B-9397-08002B2CF9AE}" pid="30" name="Publié">
    <vt:bool>false</vt:bool>
  </property>
  <property fmtid="{D5CDD505-2E9C-101B-9397-08002B2CF9AE}" pid="31" name="Type d'activité">
    <vt:lpwstr>Trousse pédagogique</vt:lpwstr>
  </property>
  <property fmtid="{D5CDD505-2E9C-101B-9397-08002B2CF9AE}" pid="32" name="Noeud">
    <vt:lpwstr/>
  </property>
  <property fmtid="{D5CDD505-2E9C-101B-9397-08002B2CF9AE}" pid="33" name="Facebook">
    <vt:bool>false</vt:bool>
  </property>
  <property fmtid="{D5CDD505-2E9C-101B-9397-08002B2CF9AE}" pid="34" name="TriggerFlowInfo">
    <vt:lpwstr/>
  </property>
  <property fmtid="{D5CDD505-2E9C-101B-9397-08002B2CF9AE}" pid="35" name="_Categorisation">
    <vt:lpwstr>4511</vt:lpwstr>
  </property>
  <property fmtid="{D5CDD505-2E9C-101B-9397-08002B2CF9AE}" pid="36" name="Statut">
    <vt:lpwstr/>
  </property>
  <property fmtid="{D5CDD505-2E9C-101B-9397-08002B2CF9AE}" pid="37" name="YouTube">
    <vt:bool>false</vt:bool>
  </property>
  <property fmtid="{D5CDD505-2E9C-101B-9397-08002B2CF9AE}" pid="38" name="Coordo responsable">
    <vt:lpwstr/>
  </property>
  <property fmtid="{D5CDD505-2E9C-101B-9397-08002B2CF9AE}" pid="39" name="Derniers_animateurs">
    <vt:lpwstr/>
  </property>
  <property fmtid="{D5CDD505-2E9C-101B-9397-08002B2CF9AE}" pid="40" name="Disponible">
    <vt:bool>false</vt:bool>
  </property>
  <property fmtid="{D5CDD505-2E9C-101B-9397-08002B2CF9AE}" pid="41" name="EnLigneFR">
    <vt:bool>true</vt:bool>
  </property>
  <property fmtid="{D5CDD505-2E9C-101B-9397-08002B2CF9AE}" pid="42" name="Classement">
    <vt:lpwstr>Education_juridique</vt:lpwstr>
  </property>
  <property fmtid="{D5CDD505-2E9C-101B-9397-08002B2CF9AE}" pid="43" name="_Lien">
    <vt:lpwstr>, </vt:lpwstr>
  </property>
  <property fmtid="{D5CDD505-2E9C-101B-9397-08002B2CF9AE}" pid="44" name="Intervenants">
    <vt:bool>false</vt:bool>
  </property>
  <property fmtid="{D5CDD505-2E9C-101B-9397-08002B2CF9AE}" pid="45" name="Bilingue">
    <vt:lpwstr>non</vt:lpwstr>
  </property>
  <property fmtid="{D5CDD505-2E9C-101B-9397-08002B2CF9AE}" pid="46" name="_Statut">
    <vt:lpwstr>;#En ligne;#</vt:lpwstr>
  </property>
  <property fmtid="{D5CDD505-2E9C-101B-9397-08002B2CF9AE}" pid="47" name="_dlc_policyId">
    <vt:lpwstr>0x010100F414892432BABD4F9D58D89993809070|1955054669</vt:lpwstr>
  </property>
  <property fmtid="{D5CDD505-2E9C-101B-9397-08002B2CF9AE}" pid="48" name="ItemRetentionFormula">
    <vt:lpwstr>&lt;formula id="Microsoft.Office.RecordsManagement.PolicyFeatures.Expiration.Formula.BuiltIn"&gt;&lt;number&gt;12&lt;/number&gt;&lt;property&gt;Created&lt;/property&gt;&lt;propertyId&gt;8c06beca-0777-48f7-91c7-6da68bc07b69&lt;/propertyId&gt;&lt;period&gt;months&lt;/period&gt;&lt;/formula&gt;</vt:lpwstr>
  </property>
</Properties>
</file>