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7.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8.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9.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0.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1.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12.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13.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4.xml" ContentType="application/vnd.openxmlformats-officedocument.presentationml.notesSlide+xml"/>
  <Override PartName="/ppt/tags/tag36.xml" ContentType="application/vnd.openxmlformats-officedocument.presentationml.tags+xml"/>
  <Override PartName="/ppt/notesSlides/notesSlide15.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16.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17.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8.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19.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notesSlides/notesSlide20.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21.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22.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23.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24.xml" ContentType="application/vnd.openxmlformats-officedocument.presentationml.notesSlide+xml"/>
  <Override PartName="/ppt/tags/tag79.xml" ContentType="application/vnd.openxmlformats-officedocument.presentationml.tags+xml"/>
  <Override PartName="/ppt/notesSlides/notesSlide25.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26.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27.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notesSlides/notesSlide28.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notesSlides/notesSlide29.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notesSlides/notesSlide30.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notesSlides/notesSlide31.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notesSlides/notesSlide32.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notesSlides/notesSlide33.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notesSlides/notesSlide34.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notesSlides/notesSlide35.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notesSlides/notesSlide36.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notesSlides/notesSlide37.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notesSlides/notesSlide38.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notesSlides/notesSlide39.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notesSlides/notesSlide40.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notesSlides/notesSlide41.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notesSlides/notesSlide42.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notesSlides/notesSlide43.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52"/>
  </p:notesMasterIdLst>
  <p:handoutMasterIdLst>
    <p:handoutMasterId r:id="rId53"/>
  </p:handoutMasterIdLst>
  <p:sldIdLst>
    <p:sldId id="261" r:id="rId6"/>
    <p:sldId id="315" r:id="rId7"/>
    <p:sldId id="398" r:id="rId8"/>
    <p:sldId id="372" r:id="rId9"/>
    <p:sldId id="377" r:id="rId10"/>
    <p:sldId id="270" r:id="rId11"/>
    <p:sldId id="375" r:id="rId12"/>
    <p:sldId id="378" r:id="rId13"/>
    <p:sldId id="355" r:id="rId14"/>
    <p:sldId id="376" r:id="rId15"/>
    <p:sldId id="379" r:id="rId16"/>
    <p:sldId id="359" r:id="rId17"/>
    <p:sldId id="360" r:id="rId18"/>
    <p:sldId id="263" r:id="rId19"/>
    <p:sldId id="399" r:id="rId20"/>
    <p:sldId id="373" r:id="rId21"/>
    <p:sldId id="380" r:id="rId22"/>
    <p:sldId id="363" r:id="rId23"/>
    <p:sldId id="381" r:id="rId24"/>
    <p:sldId id="382" r:id="rId25"/>
    <p:sldId id="364" r:id="rId26"/>
    <p:sldId id="365" r:id="rId27"/>
    <p:sldId id="366" r:id="rId28"/>
    <p:sldId id="357" r:id="rId29"/>
    <p:sldId id="400" r:id="rId30"/>
    <p:sldId id="383" r:id="rId31"/>
    <p:sldId id="361" r:id="rId32"/>
    <p:sldId id="374" r:id="rId33"/>
    <p:sldId id="384" r:id="rId34"/>
    <p:sldId id="385" r:id="rId35"/>
    <p:sldId id="386" r:id="rId36"/>
    <p:sldId id="370" r:id="rId37"/>
    <p:sldId id="371" r:id="rId38"/>
    <p:sldId id="389" r:id="rId39"/>
    <p:sldId id="387" r:id="rId40"/>
    <p:sldId id="388" r:id="rId41"/>
    <p:sldId id="390" r:id="rId42"/>
    <p:sldId id="391" r:id="rId43"/>
    <p:sldId id="392" r:id="rId44"/>
    <p:sldId id="393" r:id="rId45"/>
    <p:sldId id="394" r:id="rId46"/>
    <p:sldId id="395" r:id="rId47"/>
    <p:sldId id="396" r:id="rId48"/>
    <p:sldId id="397" r:id="rId49"/>
    <p:sldId id="331" r:id="rId50"/>
    <p:sldId id="344" r:id="rId5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423F5081-D811-4404-91D5-BC9A6D391395}">
          <p14:sldIdLst>
            <p14:sldId id="261"/>
            <p14:sldId id="315"/>
          </p14:sldIdLst>
        </p14:section>
        <p14:section name="Mes responsabilités" id="{0E9338EF-78C2-4A0A-B25E-72E012ABB199}">
          <p14:sldIdLst>
            <p14:sldId id="398"/>
            <p14:sldId id="372"/>
            <p14:sldId id="377"/>
            <p14:sldId id="270"/>
            <p14:sldId id="375"/>
            <p14:sldId id="378"/>
            <p14:sldId id="355"/>
            <p14:sldId id="376"/>
            <p14:sldId id="379"/>
            <p14:sldId id="359"/>
            <p14:sldId id="360"/>
            <p14:sldId id="263"/>
          </p14:sldIdLst>
        </p14:section>
        <p14:section name="Mes libertés" id="{CCFF906C-DEB5-4BCB-A65C-F42B3B8DB5A5}">
          <p14:sldIdLst>
            <p14:sldId id="399"/>
            <p14:sldId id="373"/>
            <p14:sldId id="380"/>
            <p14:sldId id="363"/>
            <p14:sldId id="381"/>
            <p14:sldId id="382"/>
            <p14:sldId id="364"/>
            <p14:sldId id="365"/>
            <p14:sldId id="366"/>
            <p14:sldId id="357"/>
          </p14:sldIdLst>
        </p14:section>
        <p14:section name="Protections" id="{5508CFF7-4961-4BCA-B356-79B47FD12BEE}">
          <p14:sldIdLst>
            <p14:sldId id="400"/>
            <p14:sldId id="383"/>
            <p14:sldId id="361"/>
            <p14:sldId id="374"/>
            <p14:sldId id="384"/>
            <p14:sldId id="385"/>
            <p14:sldId id="386"/>
            <p14:sldId id="370"/>
            <p14:sldId id="371"/>
          </p14:sldIdLst>
        </p14:section>
        <p14:section name="Mises en situation supplémentaires" id="{DA202B6D-073B-40A7-93EB-F8EB78594322}">
          <p14:sldIdLst>
            <p14:sldId id="389"/>
            <p14:sldId id="387"/>
            <p14:sldId id="388"/>
            <p14:sldId id="390"/>
            <p14:sldId id="391"/>
            <p14:sldId id="392"/>
            <p14:sldId id="393"/>
            <p14:sldId id="394"/>
            <p14:sldId id="395"/>
            <p14:sldId id="396"/>
            <p14:sldId id="397"/>
            <p14:sldId id="331"/>
            <p14:sldId id="34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F717205-1764-52A5-C593-65E56216A39B}" name="Thais Cattani Perroni" initials="TC" userId="S::thais.cattani.perroni@educaloi.qc.ca::cfd5eeab-e9e1-4b2a-b5a4-3d687f911c86" providerId="AD"/>
  <p188:author id="{BEC0F715-6037-B0C0-8391-E8B44091051C}" name="Clément Lemaitre-Provost" initials="CL" userId="S::clement.lemaitre-provost@educaloi.qc.ca::f3d9918a-5e1c-4d93-bfcf-4b1371c3a56c" providerId="AD"/>
  <p188:author id="{ACF70337-ACB0-276E-7C14-7CA70EFBCF17}" name="Lylia Benabid" initials="LB" userId="S::lylia.benabid@educaloi.qc.ca::840a1a5d-21f1-4939-b605-44dace6ec1d6" providerId="AD"/>
  <p188:author id="{85388A47-1785-B705-3BC2-377B7721DA7E}" name="Aurélie Gagnon" initials="AG" userId="S::aurelie.gagnon@educaloi.qc.ca::039157d1-eb85-4bfe-be53-e52dff9f0543" providerId="AD"/>
  <p188:author id="{D6AD4248-0ED8-836A-4DB0-480D67A55B05}" name="Nihal Selim" initials="NS" userId="S::nihal.selim@educaloi.qc.ca::5ebe341c-5dd7-4c31-8797-5d5454b6c11a" providerId="AD"/>
  <p188:author id="{657B9D4D-5976-FC7D-1EC7-EE1CE3297483}" name="Kim Bélanger-Baillargeon" initials="KB" userId="S::kim.belanger-baillargeon@educaloi.qc.ca::61e8c17a-4f44-4a20-848f-58a57c92f1ad" providerId="AD"/>
  <p188:author id="{5213BBAD-8C2B-8EB6-3D3E-AC15D3FF1025}" name="Julianne Chu" initials="JC" userId="S::julianne.chu@educaloi.qc.ca::e8f7f30b-d745-4019-beff-dc20084e4c5d" providerId="AD"/>
  <p188:author id="{45A3B8CE-7367-537E-131C-FEADAFDB86D5}" name="Michaël Poutré" initials="MP" userId="S::michael@educaloi.qc.ca::df7313bf-e7b2-4a83-bfc8-1ed70365be81" providerId="AD"/>
  <p188:author id="{104957FF-D58C-BD6D-07CF-427190D2B14C}" name="Alexandra Magazin" initials="AM" userId="S::alexandra.magazin@educaloi.qc.ca::f0303719-bd60-44a4-b577-2f0e9334803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33F48"/>
    <a:srgbClr val="EFF1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C82CAC-26E6-BA4C-BBF9-CE97A33CEAF2}" v="10" dt="2026-07-15T17:28:08.769"/>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068"/>
    <p:restoredTop sz="71917" autoAdjust="0"/>
  </p:normalViewPr>
  <p:slideViewPr>
    <p:cSldViewPr snapToGrid="0">
      <p:cViewPr varScale="1">
        <p:scale>
          <a:sx n="38" d="100"/>
          <a:sy n="38" d="100"/>
        </p:scale>
        <p:origin x="192" y="1128"/>
      </p:cViewPr>
      <p:guideLst/>
    </p:cSldViewPr>
  </p:slideViewPr>
  <p:outlineViewPr>
    <p:cViewPr>
      <p:scale>
        <a:sx n="33" d="100"/>
        <a:sy n="33" d="100"/>
      </p:scale>
      <p:origin x="0" y="-15192"/>
    </p:cViewPr>
  </p:outlineViewPr>
  <p:notesTextViewPr>
    <p:cViewPr>
      <p:scale>
        <a:sx n="1" d="1"/>
        <a:sy n="1" d="1"/>
      </p:scale>
      <p:origin x="0" y="0"/>
    </p:cViewPr>
  </p:notesTextViewPr>
  <p:notesViewPr>
    <p:cSldViewPr snapToGrid="0">
      <p:cViewPr varScale="1">
        <p:scale>
          <a:sx n="148" d="100"/>
          <a:sy n="148" d="100"/>
        </p:scale>
        <p:origin x="7240"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handoutMaster" Target="handoutMasters/handoutMaster1.xml"/><Relationship Id="rId58" Type="http://schemas.microsoft.com/office/2016/11/relationships/changesInfo" Target="changesInfos/changesInfo1.xml"/><Relationship Id="rId5" Type="http://schemas.openxmlformats.org/officeDocument/2006/relationships/slideMaster" Target="slideMasters/slideMaster1.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ableStyles" Target="tableStyle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notesMaster" Target="notesMasters/notesMaster1.xml"/><Relationship Id="rId6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rélie Gagnon" userId="039157d1-eb85-4bfe-be53-e52dff9f0543" providerId="ADAL" clId="{EE53D736-FAB8-56D2-A71D-4163BAF9278E}"/>
    <pc:docChg chg="undo custSel modSld">
      <pc:chgData name="Aurélie Gagnon" userId="039157d1-eb85-4bfe-be53-e52dff9f0543" providerId="ADAL" clId="{EE53D736-FAB8-56D2-A71D-4163BAF9278E}" dt="2026-07-15T17:46:14.351" v="237" actId="20577"/>
      <pc:docMkLst>
        <pc:docMk/>
      </pc:docMkLst>
      <pc:sldChg chg="addSp delSp modSp mod">
        <pc:chgData name="Aurélie Gagnon" userId="039157d1-eb85-4bfe-be53-e52dff9f0543" providerId="ADAL" clId="{EE53D736-FAB8-56D2-A71D-4163BAF9278E}" dt="2026-07-15T17:26:56.761" v="154"/>
        <pc:sldMkLst>
          <pc:docMk/>
          <pc:sldMk cId="387620748" sldId="261"/>
        </pc:sldMkLst>
        <pc:spChg chg="add mod">
          <ac:chgData name="Aurélie Gagnon" userId="039157d1-eb85-4bfe-be53-e52dff9f0543" providerId="ADAL" clId="{EE53D736-FAB8-56D2-A71D-4163BAF9278E}" dt="2026-07-15T17:25:33.480" v="151" actId="207"/>
          <ac:spMkLst>
            <pc:docMk/>
            <pc:sldMk cId="387620748" sldId="261"/>
            <ac:spMk id="2" creationId="{24153106-9371-2681-007D-08F9B15130AE}"/>
          </ac:spMkLst>
        </pc:spChg>
        <pc:spChg chg="mod">
          <ac:chgData name="Aurélie Gagnon" userId="039157d1-eb85-4bfe-be53-e52dff9f0543" providerId="ADAL" clId="{EE53D736-FAB8-56D2-A71D-4163BAF9278E}" dt="2026-07-15T17:16:51.855" v="32" actId="14100"/>
          <ac:spMkLst>
            <pc:docMk/>
            <pc:sldMk cId="387620748" sldId="261"/>
            <ac:spMk id="3" creationId="{D5092838-4393-0744-83F8-A0F8497A27E1}"/>
          </ac:spMkLst>
        </pc:spChg>
        <pc:spChg chg="add del mod">
          <ac:chgData name="Aurélie Gagnon" userId="039157d1-eb85-4bfe-be53-e52dff9f0543" providerId="ADAL" clId="{EE53D736-FAB8-56D2-A71D-4163BAF9278E}" dt="2026-07-15T17:26:56.761" v="154"/>
          <ac:spMkLst>
            <pc:docMk/>
            <pc:sldMk cId="387620748" sldId="261"/>
            <ac:spMk id="5" creationId="{DA6382B7-F795-C40A-B35E-B3A13F5CED6C}"/>
          </ac:spMkLst>
        </pc:spChg>
        <pc:spChg chg="mod">
          <ac:chgData name="Aurélie Gagnon" userId="039157d1-eb85-4bfe-be53-e52dff9f0543" providerId="ADAL" clId="{EE53D736-FAB8-56D2-A71D-4163BAF9278E}" dt="2026-07-15T17:25:14.677" v="146" actId="1076"/>
          <ac:spMkLst>
            <pc:docMk/>
            <pc:sldMk cId="387620748" sldId="261"/>
            <ac:spMk id="8" creationId="{EB706226-4730-FA4D-ABEC-69D1B174C6AA}"/>
          </ac:spMkLst>
        </pc:spChg>
        <pc:picChg chg="mod">
          <ac:chgData name="Aurélie Gagnon" userId="039157d1-eb85-4bfe-be53-e52dff9f0543" providerId="ADAL" clId="{EE53D736-FAB8-56D2-A71D-4163BAF9278E}" dt="2026-07-15T17:14:44.187" v="3" actId="1076"/>
          <ac:picMkLst>
            <pc:docMk/>
            <pc:sldMk cId="387620748" sldId="261"/>
            <ac:picMk id="4" creationId="{CA5135FD-7791-47E4-1AE7-AE0EADA69E77}"/>
          </ac:picMkLst>
        </pc:picChg>
      </pc:sldChg>
      <pc:sldChg chg="modNotesTx">
        <pc:chgData name="Aurélie Gagnon" userId="039157d1-eb85-4bfe-be53-e52dff9f0543" providerId="ADAL" clId="{EE53D736-FAB8-56D2-A71D-4163BAF9278E}" dt="2026-07-15T17:44:09.703" v="183" actId="20577"/>
        <pc:sldMkLst>
          <pc:docMk/>
          <pc:sldMk cId="2826379576" sldId="263"/>
        </pc:sldMkLst>
      </pc:sldChg>
      <pc:sldChg chg="addSp delSp modSp mod modNotesTx">
        <pc:chgData name="Aurélie Gagnon" userId="039157d1-eb85-4bfe-be53-e52dff9f0543" providerId="ADAL" clId="{EE53D736-FAB8-56D2-A71D-4163BAF9278E}" dt="2026-07-15T17:43:33.202" v="171" actId="20577"/>
        <pc:sldMkLst>
          <pc:docMk/>
          <pc:sldMk cId="3633348750" sldId="270"/>
        </pc:sldMkLst>
        <pc:spChg chg="add del mod">
          <ac:chgData name="Aurélie Gagnon" userId="039157d1-eb85-4bfe-be53-e52dff9f0543" providerId="ADAL" clId="{EE53D736-FAB8-56D2-A71D-4163BAF9278E}" dt="2026-07-15T17:28:20.886" v="157"/>
          <ac:spMkLst>
            <pc:docMk/>
            <pc:sldMk cId="3633348750" sldId="270"/>
            <ac:spMk id="2" creationId="{652484CC-40A2-9F88-6D1F-0630FD5926F1}"/>
          </ac:spMkLst>
        </pc:spChg>
        <pc:spChg chg="mod">
          <ac:chgData name="Aurélie Gagnon" userId="039157d1-eb85-4bfe-be53-e52dff9f0543" providerId="ADAL" clId="{EE53D736-FAB8-56D2-A71D-4163BAF9278E}" dt="2026-07-15T17:16:29.805" v="26" actId="1076"/>
          <ac:spMkLst>
            <pc:docMk/>
            <pc:sldMk cId="3633348750" sldId="270"/>
            <ac:spMk id="8" creationId="{C64E6D1F-A27C-5557-32CD-3DB346D2AF4B}"/>
          </ac:spMkLst>
        </pc:spChg>
      </pc:sldChg>
      <pc:sldChg chg="modSp mod modNotesTx">
        <pc:chgData name="Aurélie Gagnon" userId="039157d1-eb85-4bfe-be53-e52dff9f0543" providerId="ADAL" clId="{EE53D736-FAB8-56D2-A71D-4163BAF9278E}" dt="2026-07-15T17:43:11.731" v="167" actId="20577"/>
        <pc:sldMkLst>
          <pc:docMk/>
          <pc:sldMk cId="3544659978" sldId="315"/>
        </pc:sldMkLst>
        <pc:spChg chg="mod">
          <ac:chgData name="Aurélie Gagnon" userId="039157d1-eb85-4bfe-be53-e52dff9f0543" providerId="ADAL" clId="{EE53D736-FAB8-56D2-A71D-4163BAF9278E}" dt="2026-07-15T17:17:13.721" v="40" actId="14100"/>
          <ac:spMkLst>
            <pc:docMk/>
            <pc:sldMk cId="3544659978" sldId="315"/>
            <ac:spMk id="4" creationId="{19A64966-6713-0F47-AD43-9F6E8BCCC8B2}"/>
          </ac:spMkLst>
        </pc:spChg>
      </pc:sldChg>
      <pc:sldChg chg="modSp mod modNotesTx">
        <pc:chgData name="Aurélie Gagnon" userId="039157d1-eb85-4bfe-be53-e52dff9f0543" providerId="ADAL" clId="{EE53D736-FAB8-56D2-A71D-4163BAF9278E}" dt="2026-07-15T17:43:46.676" v="175" actId="20577"/>
        <pc:sldMkLst>
          <pc:docMk/>
          <pc:sldMk cId="2861475501" sldId="355"/>
        </pc:sldMkLst>
        <pc:spChg chg="mod">
          <ac:chgData name="Aurélie Gagnon" userId="039157d1-eb85-4bfe-be53-e52dff9f0543" providerId="ADAL" clId="{EE53D736-FAB8-56D2-A71D-4163BAF9278E}" dt="2026-07-15T17:17:36.272" v="43" actId="1076"/>
          <ac:spMkLst>
            <pc:docMk/>
            <pc:sldMk cId="2861475501" sldId="355"/>
            <ac:spMk id="8" creationId="{515AE79E-24BD-6CAE-8086-3277C069FC86}"/>
          </ac:spMkLst>
        </pc:spChg>
      </pc:sldChg>
      <pc:sldChg chg="modSp mod modNotesTx">
        <pc:chgData name="Aurélie Gagnon" userId="039157d1-eb85-4bfe-be53-e52dff9f0543" providerId="ADAL" clId="{EE53D736-FAB8-56D2-A71D-4163BAF9278E}" dt="2026-07-15T17:45:04.921" v="202" actId="20577"/>
        <pc:sldMkLst>
          <pc:docMk/>
          <pc:sldMk cId="1179366990" sldId="357"/>
        </pc:sldMkLst>
        <pc:spChg chg="mod">
          <ac:chgData name="Aurélie Gagnon" userId="039157d1-eb85-4bfe-be53-e52dff9f0543" providerId="ADAL" clId="{EE53D736-FAB8-56D2-A71D-4163BAF9278E}" dt="2026-07-15T17:19:29.390" v="62" actId="113"/>
          <ac:spMkLst>
            <pc:docMk/>
            <pc:sldMk cId="1179366990" sldId="357"/>
            <ac:spMk id="17" creationId="{6D087AB0-D276-4180-6463-0E922C3C11B1}"/>
          </ac:spMkLst>
        </pc:spChg>
        <pc:spChg chg="mod">
          <ac:chgData name="Aurélie Gagnon" userId="039157d1-eb85-4bfe-be53-e52dff9f0543" providerId="ADAL" clId="{EE53D736-FAB8-56D2-A71D-4163BAF9278E}" dt="2026-07-15T17:19:29.390" v="62" actId="113"/>
          <ac:spMkLst>
            <pc:docMk/>
            <pc:sldMk cId="1179366990" sldId="357"/>
            <ac:spMk id="19" creationId="{4D3C3A29-CA2B-5934-9554-54CF8789B800}"/>
          </ac:spMkLst>
        </pc:spChg>
        <pc:spChg chg="mod">
          <ac:chgData name="Aurélie Gagnon" userId="039157d1-eb85-4bfe-be53-e52dff9f0543" providerId="ADAL" clId="{EE53D736-FAB8-56D2-A71D-4163BAF9278E}" dt="2026-07-15T17:19:29.390" v="62" actId="113"/>
          <ac:spMkLst>
            <pc:docMk/>
            <pc:sldMk cId="1179366990" sldId="357"/>
            <ac:spMk id="21" creationId="{F34CC0BA-93E7-68E8-71A5-94D8DB46C628}"/>
          </ac:spMkLst>
        </pc:spChg>
        <pc:spChg chg="mod">
          <ac:chgData name="Aurélie Gagnon" userId="039157d1-eb85-4bfe-be53-e52dff9f0543" providerId="ADAL" clId="{EE53D736-FAB8-56D2-A71D-4163BAF9278E}" dt="2026-07-15T17:19:29.390" v="62" actId="113"/>
          <ac:spMkLst>
            <pc:docMk/>
            <pc:sldMk cId="1179366990" sldId="357"/>
            <ac:spMk id="23" creationId="{1A764093-C5FC-C9C0-1CE3-91267DF01CDA}"/>
          </ac:spMkLst>
        </pc:spChg>
      </pc:sldChg>
      <pc:sldChg chg="modSp mod modNotesTx">
        <pc:chgData name="Aurélie Gagnon" userId="039157d1-eb85-4bfe-be53-e52dff9f0543" providerId="ADAL" clId="{EE53D736-FAB8-56D2-A71D-4163BAF9278E}" dt="2026-07-15T17:43:57.633" v="179" actId="20577"/>
        <pc:sldMkLst>
          <pc:docMk/>
          <pc:sldMk cId="311629600" sldId="359"/>
        </pc:sldMkLst>
        <pc:spChg chg="mod">
          <ac:chgData name="Aurélie Gagnon" userId="039157d1-eb85-4bfe-be53-e52dff9f0543" providerId="ADAL" clId="{EE53D736-FAB8-56D2-A71D-4163BAF9278E}" dt="2026-07-15T17:18:05.605" v="46" actId="1076"/>
          <ac:spMkLst>
            <pc:docMk/>
            <pc:sldMk cId="311629600" sldId="359"/>
            <ac:spMk id="8" creationId="{F806DB67-3414-C101-8D2E-93CED56977B7}"/>
          </ac:spMkLst>
        </pc:spChg>
      </pc:sldChg>
      <pc:sldChg chg="modNotesTx">
        <pc:chgData name="Aurélie Gagnon" userId="039157d1-eb85-4bfe-be53-e52dff9f0543" providerId="ADAL" clId="{EE53D736-FAB8-56D2-A71D-4163BAF9278E}" dt="2026-07-15T17:44:04.845" v="181" actId="20577"/>
        <pc:sldMkLst>
          <pc:docMk/>
          <pc:sldMk cId="1527792258" sldId="360"/>
        </pc:sldMkLst>
      </pc:sldChg>
      <pc:sldChg chg="modSp mod modNotesTx">
        <pc:chgData name="Aurélie Gagnon" userId="039157d1-eb85-4bfe-be53-e52dff9f0543" providerId="ADAL" clId="{EE53D736-FAB8-56D2-A71D-4163BAF9278E}" dt="2026-07-15T17:45:34.104" v="210" actId="20577"/>
        <pc:sldMkLst>
          <pc:docMk/>
          <pc:sldMk cId="847187670" sldId="361"/>
        </pc:sldMkLst>
        <pc:spChg chg="mod">
          <ac:chgData name="Aurélie Gagnon" userId="039157d1-eb85-4bfe-be53-e52dff9f0543" providerId="ADAL" clId="{EE53D736-FAB8-56D2-A71D-4163BAF9278E}" dt="2026-07-15T17:20:44.123" v="96" actId="1076"/>
          <ac:spMkLst>
            <pc:docMk/>
            <pc:sldMk cId="847187670" sldId="361"/>
            <ac:spMk id="3" creationId="{B6B7F631-3B3A-2A0E-9B5B-8A629F12745E}"/>
          </ac:spMkLst>
        </pc:spChg>
        <pc:spChg chg="mod">
          <ac:chgData name="Aurélie Gagnon" userId="039157d1-eb85-4bfe-be53-e52dff9f0543" providerId="ADAL" clId="{EE53D736-FAB8-56D2-A71D-4163BAF9278E}" dt="2026-07-15T17:20:48.306" v="97" actId="1076"/>
          <ac:spMkLst>
            <pc:docMk/>
            <pc:sldMk cId="847187670" sldId="361"/>
            <ac:spMk id="4" creationId="{A07703CB-BA2D-0B4B-8E3D-1123D99A35FC}"/>
          </ac:spMkLst>
        </pc:spChg>
      </pc:sldChg>
      <pc:sldChg chg="modSp mod modNotesTx">
        <pc:chgData name="Aurélie Gagnon" userId="039157d1-eb85-4bfe-be53-e52dff9f0543" providerId="ADAL" clId="{EE53D736-FAB8-56D2-A71D-4163BAF9278E}" dt="2026-07-15T17:45:12.011" v="204" actId="20577"/>
        <pc:sldMkLst>
          <pc:docMk/>
          <pc:sldMk cId="2639990234" sldId="363"/>
        </pc:sldMkLst>
        <pc:spChg chg="mod">
          <ac:chgData name="Aurélie Gagnon" userId="039157d1-eb85-4bfe-be53-e52dff9f0543" providerId="ADAL" clId="{EE53D736-FAB8-56D2-A71D-4163BAF9278E}" dt="2026-07-15T17:18:27.472" v="48" actId="1076"/>
          <ac:spMkLst>
            <pc:docMk/>
            <pc:sldMk cId="2639990234" sldId="363"/>
            <ac:spMk id="19" creationId="{92DD3869-D259-EA8F-01B2-63E9898BCEAD}"/>
          </ac:spMkLst>
        </pc:spChg>
      </pc:sldChg>
      <pc:sldChg chg="modSp mod modNotesTx">
        <pc:chgData name="Aurélie Gagnon" userId="039157d1-eb85-4bfe-be53-e52dff9f0543" providerId="ADAL" clId="{EE53D736-FAB8-56D2-A71D-4163BAF9278E}" dt="2026-07-15T17:44:47.035" v="196" actId="20577"/>
        <pc:sldMkLst>
          <pc:docMk/>
          <pc:sldMk cId="3965793580" sldId="364"/>
        </pc:sldMkLst>
        <pc:spChg chg="mod">
          <ac:chgData name="Aurélie Gagnon" userId="039157d1-eb85-4bfe-be53-e52dff9f0543" providerId="ADAL" clId="{EE53D736-FAB8-56D2-A71D-4163BAF9278E}" dt="2026-07-15T17:18:43.097" v="51" actId="113"/>
          <ac:spMkLst>
            <pc:docMk/>
            <pc:sldMk cId="3965793580" sldId="364"/>
            <ac:spMk id="8" creationId="{3AF6E4C7-FD18-47C7-D801-8641904F3ACA}"/>
          </ac:spMkLst>
        </pc:spChg>
      </pc:sldChg>
      <pc:sldChg chg="modSp mod modNotesTx">
        <pc:chgData name="Aurélie Gagnon" userId="039157d1-eb85-4bfe-be53-e52dff9f0543" providerId="ADAL" clId="{EE53D736-FAB8-56D2-A71D-4163BAF9278E}" dt="2026-07-15T17:44:52.884" v="199" actId="20577"/>
        <pc:sldMkLst>
          <pc:docMk/>
          <pc:sldMk cId="1020854424" sldId="365"/>
        </pc:sldMkLst>
        <pc:spChg chg="mod">
          <ac:chgData name="Aurélie Gagnon" userId="039157d1-eb85-4bfe-be53-e52dff9f0543" providerId="ADAL" clId="{EE53D736-FAB8-56D2-A71D-4163BAF9278E}" dt="2026-07-15T17:18:51.756" v="53" actId="1076"/>
          <ac:spMkLst>
            <pc:docMk/>
            <pc:sldMk cId="1020854424" sldId="365"/>
            <ac:spMk id="15" creationId="{FA36EEC9-3F2C-8242-887E-20759CDF92DD}"/>
          </ac:spMkLst>
        </pc:spChg>
      </pc:sldChg>
      <pc:sldChg chg="modSp mod">
        <pc:chgData name="Aurélie Gagnon" userId="039157d1-eb85-4bfe-be53-e52dff9f0543" providerId="ADAL" clId="{EE53D736-FAB8-56D2-A71D-4163BAF9278E}" dt="2026-07-15T17:19:06.523" v="57" actId="1076"/>
        <pc:sldMkLst>
          <pc:docMk/>
          <pc:sldMk cId="3869110462" sldId="366"/>
        </pc:sldMkLst>
        <pc:spChg chg="mod">
          <ac:chgData name="Aurélie Gagnon" userId="039157d1-eb85-4bfe-be53-e52dff9f0543" providerId="ADAL" clId="{EE53D736-FAB8-56D2-A71D-4163BAF9278E}" dt="2026-07-15T17:19:06.523" v="57" actId="1076"/>
          <ac:spMkLst>
            <pc:docMk/>
            <pc:sldMk cId="3869110462" sldId="366"/>
            <ac:spMk id="8" creationId="{3AF6E4C7-FD18-47C7-D801-8641904F3ACA}"/>
          </ac:spMkLst>
        </pc:spChg>
      </pc:sldChg>
      <pc:sldChg chg="addSp delSp modSp mod modNotesTx">
        <pc:chgData name="Aurélie Gagnon" userId="039157d1-eb85-4bfe-be53-e52dff9f0543" providerId="ADAL" clId="{EE53D736-FAB8-56D2-A71D-4163BAF9278E}" dt="2026-07-15T17:46:00.892" v="221" actId="20577"/>
        <pc:sldMkLst>
          <pc:docMk/>
          <pc:sldMk cId="4039452068" sldId="370"/>
        </pc:sldMkLst>
        <pc:spChg chg="add del">
          <ac:chgData name="Aurélie Gagnon" userId="039157d1-eb85-4bfe-be53-e52dff9f0543" providerId="ADAL" clId="{EE53D736-FAB8-56D2-A71D-4163BAF9278E}" dt="2026-07-15T17:34:27.960" v="163" actId="478"/>
          <ac:spMkLst>
            <pc:docMk/>
            <pc:sldMk cId="4039452068" sldId="370"/>
            <ac:spMk id="3" creationId="{C8B17DA2-D8EF-2542-88A3-8CC0FADC0EA3}"/>
          </ac:spMkLst>
        </pc:spChg>
        <pc:spChg chg="add del">
          <ac:chgData name="Aurélie Gagnon" userId="039157d1-eb85-4bfe-be53-e52dff9f0543" providerId="ADAL" clId="{EE53D736-FAB8-56D2-A71D-4163BAF9278E}" dt="2026-07-15T17:34:27.960" v="163" actId="478"/>
          <ac:spMkLst>
            <pc:docMk/>
            <pc:sldMk cId="4039452068" sldId="370"/>
            <ac:spMk id="4" creationId="{6E8F5766-D1BF-8932-22AF-A7B69CB862E1}"/>
          </ac:spMkLst>
        </pc:spChg>
        <pc:spChg chg="add del mod">
          <ac:chgData name="Aurélie Gagnon" userId="039157d1-eb85-4bfe-be53-e52dff9f0543" providerId="ADAL" clId="{EE53D736-FAB8-56D2-A71D-4163BAF9278E}" dt="2026-07-15T17:34:27.960" v="163" actId="478"/>
          <ac:spMkLst>
            <pc:docMk/>
            <pc:sldMk cId="4039452068" sldId="370"/>
            <ac:spMk id="6" creationId="{2E1D7898-0AC3-359D-3BBA-2EDD0B3E4A86}"/>
          </ac:spMkLst>
        </pc:spChg>
        <pc:spChg chg="add del mod">
          <ac:chgData name="Aurélie Gagnon" userId="039157d1-eb85-4bfe-be53-e52dff9f0543" providerId="ADAL" clId="{EE53D736-FAB8-56D2-A71D-4163BAF9278E}" dt="2026-07-15T17:34:27.960" v="163" actId="478"/>
          <ac:spMkLst>
            <pc:docMk/>
            <pc:sldMk cId="4039452068" sldId="370"/>
            <ac:spMk id="8" creationId="{2A6E52C2-2B45-B8B8-91A0-857F65F39F44}"/>
          </ac:spMkLst>
        </pc:spChg>
        <pc:picChg chg="add del">
          <ac:chgData name="Aurélie Gagnon" userId="039157d1-eb85-4bfe-be53-e52dff9f0543" providerId="ADAL" clId="{EE53D736-FAB8-56D2-A71D-4163BAF9278E}" dt="2026-07-15T17:34:27.960" v="163" actId="478"/>
          <ac:picMkLst>
            <pc:docMk/>
            <pc:sldMk cId="4039452068" sldId="370"/>
            <ac:picMk id="5" creationId="{89B22E57-FE55-AFD5-D7BD-940808639DDB}"/>
          </ac:picMkLst>
        </pc:picChg>
      </pc:sldChg>
      <pc:sldChg chg="modNotesTx">
        <pc:chgData name="Aurélie Gagnon" userId="039157d1-eb85-4bfe-be53-e52dff9f0543" providerId="ADAL" clId="{EE53D736-FAB8-56D2-A71D-4163BAF9278E}" dt="2026-07-15T17:46:06.462" v="224" actId="20577"/>
        <pc:sldMkLst>
          <pc:docMk/>
          <pc:sldMk cId="3103951854" sldId="371"/>
        </pc:sldMkLst>
      </pc:sldChg>
      <pc:sldChg chg="modSp mod modNotesTx">
        <pc:chgData name="Aurélie Gagnon" userId="039157d1-eb85-4bfe-be53-e52dff9f0543" providerId="ADAL" clId="{EE53D736-FAB8-56D2-A71D-4163BAF9278E}" dt="2026-07-15T17:43:20.009" v="169" actId="20577"/>
        <pc:sldMkLst>
          <pc:docMk/>
          <pc:sldMk cId="782434219" sldId="372"/>
        </pc:sldMkLst>
        <pc:spChg chg="mod">
          <ac:chgData name="Aurélie Gagnon" userId="039157d1-eb85-4bfe-be53-e52dff9f0543" providerId="ADAL" clId="{EE53D736-FAB8-56D2-A71D-4163BAF9278E}" dt="2026-07-15T17:16:11.406" v="22" actId="1076"/>
          <ac:spMkLst>
            <pc:docMk/>
            <pc:sldMk cId="782434219" sldId="372"/>
            <ac:spMk id="2" creationId="{3478018D-BC4A-FBE1-5B32-037B14FB0109}"/>
          </ac:spMkLst>
        </pc:spChg>
        <pc:spChg chg="mod">
          <ac:chgData name="Aurélie Gagnon" userId="039157d1-eb85-4bfe-be53-e52dff9f0543" providerId="ADAL" clId="{EE53D736-FAB8-56D2-A71D-4163BAF9278E}" dt="2026-07-15T17:16:11.406" v="22" actId="1076"/>
          <ac:spMkLst>
            <pc:docMk/>
            <pc:sldMk cId="782434219" sldId="372"/>
            <ac:spMk id="4" creationId="{7B8C98E7-8245-B6A3-FE06-C01F8AB53783}"/>
          </ac:spMkLst>
        </pc:spChg>
      </pc:sldChg>
      <pc:sldChg chg="modNotesTx">
        <pc:chgData name="Aurélie Gagnon" userId="039157d1-eb85-4bfe-be53-e52dff9f0543" providerId="ADAL" clId="{EE53D736-FAB8-56D2-A71D-4163BAF9278E}" dt="2026-07-15T17:44:16.479" v="185" actId="20577"/>
        <pc:sldMkLst>
          <pc:docMk/>
          <pc:sldMk cId="2615637235" sldId="373"/>
        </pc:sldMkLst>
      </pc:sldChg>
      <pc:sldChg chg="modNotesTx">
        <pc:chgData name="Aurélie Gagnon" userId="039157d1-eb85-4bfe-be53-e52dff9f0543" providerId="ADAL" clId="{EE53D736-FAB8-56D2-A71D-4163BAF9278E}" dt="2026-07-15T17:45:42.957" v="215" actId="20577"/>
        <pc:sldMkLst>
          <pc:docMk/>
          <pc:sldMk cId="2549196418" sldId="374"/>
        </pc:sldMkLst>
      </pc:sldChg>
      <pc:sldChg chg="modSp mod modNotesTx">
        <pc:chgData name="Aurélie Gagnon" userId="039157d1-eb85-4bfe-be53-e52dff9f0543" providerId="ADAL" clId="{EE53D736-FAB8-56D2-A71D-4163BAF9278E}" dt="2026-07-15T17:43:38.198" v="173" actId="20577"/>
        <pc:sldMkLst>
          <pc:docMk/>
          <pc:sldMk cId="2017904295" sldId="375"/>
        </pc:sldMkLst>
        <pc:spChg chg="mod">
          <ac:chgData name="Aurélie Gagnon" userId="039157d1-eb85-4bfe-be53-e52dff9f0543" providerId="ADAL" clId="{EE53D736-FAB8-56D2-A71D-4163BAF9278E}" dt="2026-07-15T17:16:35.239" v="27" actId="14100"/>
          <ac:spMkLst>
            <pc:docMk/>
            <pc:sldMk cId="2017904295" sldId="375"/>
            <ac:spMk id="6" creationId="{7C5FF34F-1B1E-FE6B-4798-BB16F515F8A9}"/>
          </ac:spMkLst>
        </pc:spChg>
      </pc:sldChg>
      <pc:sldChg chg="modNotesTx">
        <pc:chgData name="Aurélie Gagnon" userId="039157d1-eb85-4bfe-be53-e52dff9f0543" providerId="ADAL" clId="{EE53D736-FAB8-56D2-A71D-4163BAF9278E}" dt="2026-07-15T17:43:51.560" v="177" actId="20577"/>
        <pc:sldMkLst>
          <pc:docMk/>
          <pc:sldMk cId="3785871425" sldId="376"/>
        </pc:sldMkLst>
      </pc:sldChg>
      <pc:sldChg chg="modSp mod">
        <pc:chgData name="Aurélie Gagnon" userId="039157d1-eb85-4bfe-be53-e52dff9f0543" providerId="ADAL" clId="{EE53D736-FAB8-56D2-A71D-4163BAF9278E}" dt="2026-07-15T17:15:59.688" v="21" actId="1076"/>
        <pc:sldMkLst>
          <pc:docMk/>
          <pc:sldMk cId="2155843543" sldId="377"/>
        </pc:sldMkLst>
        <pc:spChg chg="mod">
          <ac:chgData name="Aurélie Gagnon" userId="039157d1-eb85-4bfe-be53-e52dff9f0543" providerId="ADAL" clId="{EE53D736-FAB8-56D2-A71D-4163BAF9278E}" dt="2026-07-15T17:15:59.688" v="21" actId="1076"/>
          <ac:spMkLst>
            <pc:docMk/>
            <pc:sldMk cId="2155843543" sldId="377"/>
            <ac:spMk id="2" creationId="{C7A64FDA-61F5-0B4F-8775-2106223B715E}"/>
          </ac:spMkLst>
        </pc:spChg>
        <pc:spChg chg="mod">
          <ac:chgData name="Aurélie Gagnon" userId="039157d1-eb85-4bfe-be53-e52dff9f0543" providerId="ADAL" clId="{EE53D736-FAB8-56D2-A71D-4163BAF9278E}" dt="2026-07-15T17:15:59.688" v="21" actId="1076"/>
          <ac:spMkLst>
            <pc:docMk/>
            <pc:sldMk cId="2155843543" sldId="377"/>
            <ac:spMk id="4" creationId="{E6C92E22-85B2-9B55-8EC6-92C55145D4D1}"/>
          </ac:spMkLst>
        </pc:spChg>
      </pc:sldChg>
      <pc:sldChg chg="modNotesTx">
        <pc:chgData name="Aurélie Gagnon" userId="039157d1-eb85-4bfe-be53-e52dff9f0543" providerId="ADAL" clId="{EE53D736-FAB8-56D2-A71D-4163BAF9278E}" dt="2026-07-15T17:44:35.586" v="193" actId="20577"/>
        <pc:sldMkLst>
          <pc:docMk/>
          <pc:sldMk cId="1970103127" sldId="381"/>
        </pc:sldMkLst>
      </pc:sldChg>
      <pc:sldChg chg="modSp mod modNotesTx">
        <pc:chgData name="Aurélie Gagnon" userId="039157d1-eb85-4bfe-be53-e52dff9f0543" providerId="ADAL" clId="{EE53D736-FAB8-56D2-A71D-4163BAF9278E}" dt="2026-07-15T17:45:28.434" v="207" actId="20577"/>
        <pc:sldMkLst>
          <pc:docMk/>
          <pc:sldMk cId="478838229" sldId="383"/>
        </pc:sldMkLst>
        <pc:spChg chg="mod">
          <ac:chgData name="Aurélie Gagnon" userId="039157d1-eb85-4bfe-be53-e52dff9f0543" providerId="ADAL" clId="{EE53D736-FAB8-56D2-A71D-4163BAF9278E}" dt="2026-07-15T17:32:56.431" v="160" actId="1076"/>
          <ac:spMkLst>
            <pc:docMk/>
            <pc:sldMk cId="478838229" sldId="383"/>
            <ac:spMk id="3" creationId="{0EC0A92B-98BE-52C2-B19B-8B712931285F}"/>
          </ac:spMkLst>
        </pc:spChg>
        <pc:spChg chg="mod">
          <ac:chgData name="Aurélie Gagnon" userId="039157d1-eb85-4bfe-be53-e52dff9f0543" providerId="ADAL" clId="{EE53D736-FAB8-56D2-A71D-4163BAF9278E}" dt="2026-07-15T17:33:01.264" v="161" actId="14100"/>
          <ac:spMkLst>
            <pc:docMk/>
            <pc:sldMk cId="478838229" sldId="383"/>
            <ac:spMk id="4" creationId="{72C48F16-369D-D8D6-3C20-2A22DE70FE0B}"/>
          </ac:spMkLst>
        </pc:spChg>
      </pc:sldChg>
      <pc:sldChg chg="modNotesTx">
        <pc:chgData name="Aurélie Gagnon" userId="039157d1-eb85-4bfe-be53-e52dff9f0543" providerId="ADAL" clId="{EE53D736-FAB8-56D2-A71D-4163BAF9278E}" dt="2026-07-15T17:45:54.397" v="218" actId="20577"/>
        <pc:sldMkLst>
          <pc:docMk/>
          <pc:sldMk cId="847093598" sldId="385"/>
        </pc:sldMkLst>
      </pc:sldChg>
      <pc:sldChg chg="addSp delSp modSp mod modNotesTx">
        <pc:chgData name="Aurélie Gagnon" userId="039157d1-eb85-4bfe-be53-e52dff9f0543" providerId="ADAL" clId="{EE53D736-FAB8-56D2-A71D-4163BAF9278E}" dt="2026-07-15T17:46:14.351" v="237" actId="20577"/>
        <pc:sldMkLst>
          <pc:docMk/>
          <pc:sldMk cId="3720321776" sldId="389"/>
        </pc:sldMkLst>
        <pc:spChg chg="add del mod">
          <ac:chgData name="Aurélie Gagnon" userId="039157d1-eb85-4bfe-be53-e52dff9f0543" providerId="ADAL" clId="{EE53D736-FAB8-56D2-A71D-4163BAF9278E}" dt="2026-07-15T17:22:32.126" v="133"/>
          <ac:spMkLst>
            <pc:docMk/>
            <pc:sldMk cId="3720321776" sldId="389"/>
            <ac:spMk id="2" creationId="{880A29D9-1CA3-B315-D18D-D48FDD388AA5}"/>
          </ac:spMkLst>
        </pc:spChg>
        <pc:spChg chg="mod">
          <ac:chgData name="Aurélie Gagnon" userId="039157d1-eb85-4bfe-be53-e52dff9f0543" providerId="ADAL" clId="{EE53D736-FAB8-56D2-A71D-4163BAF9278E}" dt="2026-07-15T17:22:26.624" v="130" actId="1076"/>
          <ac:spMkLst>
            <pc:docMk/>
            <pc:sldMk cId="3720321776" sldId="389"/>
            <ac:spMk id="4" creationId="{9C84400B-0853-C080-7F89-A6DA50C5DBC2}"/>
          </ac:spMkLst>
        </pc:spChg>
        <pc:spChg chg="mod">
          <ac:chgData name="Aurélie Gagnon" userId="039157d1-eb85-4bfe-be53-e52dff9f0543" providerId="ADAL" clId="{EE53D736-FAB8-56D2-A71D-4163BAF9278E}" dt="2026-07-15T17:22:30.241" v="131" actId="1076"/>
          <ac:spMkLst>
            <pc:docMk/>
            <pc:sldMk cId="3720321776" sldId="389"/>
            <ac:spMk id="6" creationId="{26BEB751-4543-0EB1-8075-6F0A8689D93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94962A8-AB16-0548-9308-5B14FF13DB2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a:extLst>
              <a:ext uri="{FF2B5EF4-FFF2-40B4-BE49-F238E27FC236}">
                <a16:creationId xmlns:a16="http://schemas.microsoft.com/office/drawing/2014/main" id="{D2536926-FFD8-9846-9BD6-A5CD028AB4F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6614BFB-3A7E-794B-A563-F40BFC9A3E53}" type="datetimeFigureOut">
              <a:rPr lang="fr-CA" smtClean="0"/>
              <a:t>2026-07-15</a:t>
            </a:fld>
            <a:endParaRPr lang="fr-CA"/>
          </a:p>
        </p:txBody>
      </p:sp>
      <p:sp>
        <p:nvSpPr>
          <p:cNvPr id="4" name="Espace réservé du pied de page 3">
            <a:extLst>
              <a:ext uri="{FF2B5EF4-FFF2-40B4-BE49-F238E27FC236}">
                <a16:creationId xmlns:a16="http://schemas.microsoft.com/office/drawing/2014/main" id="{73657343-073C-7E4F-B6F5-CE01CA4342D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5" name="Espace réservé du numéro de diapositive 4">
            <a:extLst>
              <a:ext uri="{FF2B5EF4-FFF2-40B4-BE49-F238E27FC236}">
                <a16:creationId xmlns:a16="http://schemas.microsoft.com/office/drawing/2014/main" id="{F362B5C3-E8DB-A142-886B-2D72DCACEBC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4AA471-BAE5-1445-A09A-EAAA37DD3523}" type="slidenum">
              <a:rPr lang="fr-CA" smtClean="0"/>
              <a:t>‹n°›</a:t>
            </a:fld>
            <a:endParaRPr lang="fr-CA"/>
          </a:p>
        </p:txBody>
      </p:sp>
    </p:spTree>
    <p:extLst>
      <p:ext uri="{BB962C8B-B14F-4D97-AF65-F5344CB8AC3E}">
        <p14:creationId xmlns:p14="http://schemas.microsoft.com/office/powerpoint/2010/main" val="275585528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AAEFE7-DFD9-4236-8297-21257DBA0BB6}" type="datetimeFigureOut">
              <a:rPr lang="fr-CA" smtClean="0"/>
              <a:t>2026-07-15</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C799D8-CF1A-4970-BB24-D57ECCEF09D1}" type="slidenum">
              <a:rPr lang="fr-CA" smtClean="0"/>
              <a:t>‹n°›</a:t>
            </a:fld>
            <a:endParaRPr lang="fr-CA"/>
          </a:p>
        </p:txBody>
      </p:sp>
    </p:spTree>
    <p:extLst>
      <p:ext uri="{BB962C8B-B14F-4D97-AF65-F5344CB8AC3E}">
        <p14:creationId xmlns:p14="http://schemas.microsoft.com/office/powerpoint/2010/main" val="342247436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200" b="1" dirty="0">
                <a:solidFill>
                  <a:schemeClr val="tx1"/>
                </a:solidFill>
                <a:latin typeface="Arial" panose="020B0604020202020204" pitchFamily="34" charset="0"/>
                <a:cs typeface="Arial" panose="020B0604020202020204" pitchFamily="34" charset="0"/>
              </a:rPr>
              <a:t>NOTES À LA PERSONNE ENSEIGNANTE</a:t>
            </a:r>
            <a:endParaRPr lang="en-US" sz="1200" dirty="0">
              <a:solidFill>
                <a:schemeClr val="tx1"/>
              </a:solidFill>
              <a:latin typeface="Arial" panose="020B0604020202020204" pitchFamily="34" charset="0"/>
              <a:cs typeface="Arial" panose="020B0604020202020204" pitchFamily="34" charset="0"/>
            </a:endParaRPr>
          </a:p>
          <a:p>
            <a:endParaRPr lang="en-US" sz="1200" dirty="0">
              <a:solidFill>
                <a:schemeClr val="tx1"/>
              </a:solidFill>
              <a:latin typeface="Arial" panose="020B0604020202020204" pitchFamily="34" charset="0"/>
              <a:cs typeface="Arial" panose="020B0604020202020204" pitchFamily="34" charset="0"/>
            </a:endParaRPr>
          </a:p>
          <a:p>
            <a:r>
              <a:rPr lang="fr-CA" sz="1200" dirty="0">
                <a:solidFill>
                  <a:schemeClr val="tx1"/>
                </a:solidFill>
                <a:latin typeface="Arial" panose="020B0604020202020204" pitchFamily="34" charset="0"/>
                <a:cs typeface="Arial" panose="020B0604020202020204" pitchFamily="34" charset="0"/>
              </a:rPr>
              <a:t>Le matériel contenu dans cette trousse pédagogique est la propriété exclusive d’Éducaloi. Les enseignantes et enseignants du Québec peuvent l’utiliser à des fins non commerciales seulement.</a:t>
            </a:r>
          </a:p>
          <a:p>
            <a:endParaRPr lang="en-US" sz="1200" dirty="0">
              <a:solidFill>
                <a:schemeClr val="tx1"/>
              </a:solidFill>
              <a:latin typeface="Arial" panose="020B0604020202020204" pitchFamily="34" charset="0"/>
              <a:cs typeface="Arial" panose="020B0604020202020204" pitchFamily="34" charset="0"/>
            </a:endParaRPr>
          </a:p>
          <a:p>
            <a:r>
              <a:rPr lang="fr-CA" sz="1200" dirty="0">
                <a:solidFill>
                  <a:schemeClr val="tx1"/>
                </a:solidFill>
                <a:latin typeface="Arial" panose="020B0604020202020204" pitchFamily="34" charset="0"/>
                <a:cs typeface="Arial" panose="020B0604020202020204" pitchFamily="34" charset="0"/>
              </a:rPr>
              <a:t>Aucune information contenue dans cette trousse ne peut être considérée comme un avis juridique. </a:t>
            </a:r>
          </a:p>
          <a:p>
            <a:endParaRPr lang="fr-CA" sz="1200" dirty="0">
              <a:solidFill>
                <a:schemeClr val="tx1"/>
              </a:solidFill>
              <a:latin typeface="Arial" panose="020B0604020202020204" pitchFamily="34" charset="0"/>
              <a:cs typeface="Arial" panose="020B0604020202020204" pitchFamily="34" charset="0"/>
            </a:endParaRPr>
          </a:p>
          <a:p>
            <a:r>
              <a:rPr lang="fr-CA" sz="1200" dirty="0">
                <a:solidFill>
                  <a:schemeClr val="tx1"/>
                </a:solidFill>
                <a:latin typeface="Arial" panose="020B0604020202020204" pitchFamily="34" charset="0"/>
                <a:cs typeface="Arial" panose="020B0604020202020204" pitchFamily="34" charset="0"/>
              </a:rPr>
              <a:t>Éducaloi attache une importance particulière à la fiabilité de l’information juridique. Afin que l’information juridique contenue dans cette trousse reste fiable, les documents doivent être utilisés dans leur format original, sans modification.</a:t>
            </a:r>
          </a:p>
          <a:p>
            <a:endParaRPr lang="fr-CA" sz="1200" dirty="0">
              <a:solidFill>
                <a:schemeClr val="tx1"/>
              </a:solidFill>
              <a:latin typeface="Arial" panose="020B0604020202020204" pitchFamily="34" charset="0"/>
              <a:cs typeface="Arial" panose="020B0604020202020204" pitchFamily="34" charset="0"/>
            </a:endParaRPr>
          </a:p>
          <a:p>
            <a:r>
              <a:rPr lang="fr-CA" sz="1200" dirty="0">
                <a:solidFill>
                  <a:schemeClr val="tx1"/>
                </a:solidFill>
                <a:latin typeface="Arial" panose="020B0604020202020204" pitchFamily="34" charset="0"/>
                <a:cs typeface="Arial" panose="020B0604020202020204" pitchFamily="34" charset="0"/>
              </a:rPr>
              <a:t>Le droit est un domaine en constante évolution. Ce document est à jour au mois de décembre 2025. </a:t>
            </a:r>
            <a:endParaRPr lang="fr-FR" sz="1200" dirty="0">
              <a:solidFill>
                <a:schemeClr val="tx1"/>
              </a:solidFill>
              <a:latin typeface="Arial" panose="020B0604020202020204" pitchFamily="34" charset="0"/>
              <a:cs typeface="Arial" panose="020B0604020202020204" pitchFamily="34" charset="0"/>
            </a:endParaRPr>
          </a:p>
          <a:p>
            <a:pPr marL="0" indent="0">
              <a:buFont typeface="Arial" panose="020B0604020202020204" pitchFamily="34" charset="0"/>
              <a:buNone/>
            </a:pPr>
            <a:endParaRPr lang="fr-CA" sz="1200" noProof="1">
              <a:solidFill>
                <a:schemeClr val="tx1"/>
              </a:solidFill>
              <a:cs typeface="Arial" panose="020B0604020202020204"/>
            </a:endParaRPr>
          </a:p>
        </p:txBody>
      </p:sp>
    </p:spTree>
    <p:extLst>
      <p:ext uri="{BB962C8B-B14F-4D97-AF65-F5344CB8AC3E}">
        <p14:creationId xmlns:p14="http://schemas.microsoft.com/office/powerpoint/2010/main" val="460057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145B6-DE64-6146-B31C-18AE0DEFE33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21BB310-477B-07A9-8812-2B4DD7F39EE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8F25984-EDDA-B6F3-866B-BA210A408F1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noProof="0" dirty="0">
                <a:latin typeface="+mj-lt"/>
                <a:cs typeface="Arial" panose="020B0604020202020204" pitchFamily="34" charset="0"/>
              </a:rPr>
              <a:t>Lire en grand groupe la mise en situation #3. (Possibilité de survoler les mises en situation #2 et 3, puis laisser un temps aux élèves pour les compléter).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Demander aux élèves d’écrire leur hypothèse individuellement dans leur </a:t>
            </a:r>
            <a:r>
              <a:rPr lang="fr-FR" sz="1200" b="1" i="0" kern="1200" dirty="0">
                <a:solidFill>
                  <a:schemeClr val="tx1"/>
                </a:solidFill>
                <a:effectLst/>
                <a:latin typeface="+mn-lt"/>
                <a:ea typeface="Calibri"/>
                <a:cs typeface="Calibri"/>
              </a:rPr>
              <a:t>Cahier de l’élève</a:t>
            </a:r>
            <a:r>
              <a:rPr lang="fr-FR" sz="1200" u="none" kern="1200" dirty="0">
                <a:solidFill>
                  <a:schemeClr val="tx1"/>
                </a:solidFill>
                <a:effectLst/>
                <a:latin typeface="+mj-lt"/>
                <a:ea typeface="+mn-ea"/>
                <a:cs typeface="+mn-cs"/>
              </a:rPr>
              <a:t> p. 7.</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Partager certaines réponses en grand groupe.</a:t>
            </a:r>
            <a:endParaRPr lang="fr-FR" sz="1200" u="sng" dirty="0">
              <a:latin typeface="+mj-lt"/>
              <a:cs typeface="Arial"/>
            </a:endParaRPr>
          </a:p>
          <a:p>
            <a:pPr marL="0" indent="0">
              <a:buFont typeface="Arial,Sans-Serif"/>
              <a:buNone/>
            </a:pPr>
            <a:endParaRPr lang="fr-FR" sz="1200" dirty="0">
              <a:latin typeface="+mj-lt"/>
              <a:cs typeface="Arial"/>
            </a:endParaRPr>
          </a:p>
        </p:txBody>
      </p:sp>
    </p:spTree>
    <p:extLst>
      <p:ext uri="{BB962C8B-B14F-4D97-AF65-F5344CB8AC3E}">
        <p14:creationId xmlns:p14="http://schemas.microsoft.com/office/powerpoint/2010/main" val="35268423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C8759-5C9F-C879-DDE6-5EBC2A48A9B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25E148B-F852-1F77-35D4-5F53F615801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658CAFC-FF94-CC22-41EB-5E857D65DA6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Corriger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u="none" kern="1200" dirty="0">
                <a:solidFill>
                  <a:schemeClr val="tx1"/>
                </a:solidFill>
                <a:effectLst/>
                <a:latin typeface="+mj-lt"/>
                <a:ea typeface="+mn-ea"/>
                <a:cs typeface="Arial" panose="020B0604020202020204" pitchFamily="34" charset="0"/>
              </a:rPr>
              <a:t>Les élèves doivent écrire les principaux éléments sous la question « Ce que dit la loi » dans leur </a:t>
            </a:r>
            <a:r>
              <a:rPr lang="fr-FR" sz="1200" b="1" i="0" kern="1200" dirty="0">
                <a:solidFill>
                  <a:schemeClr val="tx1"/>
                </a:solidFill>
                <a:effectLst/>
                <a:latin typeface="+mn-lt"/>
                <a:ea typeface="Calibri"/>
                <a:cs typeface="Calibri"/>
              </a:rPr>
              <a:t>Cahier de l’élève</a:t>
            </a:r>
            <a:r>
              <a:rPr lang="fr-CA" sz="1200" b="0" u="none" kern="1200" dirty="0">
                <a:solidFill>
                  <a:schemeClr val="tx1"/>
                </a:solidFill>
                <a:effectLst/>
                <a:latin typeface="+mj-lt"/>
                <a:ea typeface="+mn-ea"/>
                <a:cs typeface="Arial" panose="020B0604020202020204" pitchFamily="34" charset="0"/>
              </a:rPr>
              <a:t>.</a:t>
            </a:r>
            <a:endParaRPr lang="fr-FR" sz="1200" u="sng" dirty="0">
              <a:latin typeface="+mj-lt"/>
              <a:cs typeface="Arial"/>
            </a:endParaRPr>
          </a:p>
          <a:p>
            <a:pPr marL="0" indent="0">
              <a:buFont typeface="Arial,Sans-Serif"/>
              <a:buNone/>
            </a:pPr>
            <a:endParaRPr lang="fr-FR" sz="1200" dirty="0">
              <a:latin typeface="+mj-lt"/>
              <a:cs typeface="Arial"/>
            </a:endParaRPr>
          </a:p>
          <a:p>
            <a:pPr marL="0" marR="0" lvl="0" indent="0" algn="l" defTabSz="914400" rtl="0" eaLnBrk="1" fontAlgn="auto" latinLnBrk="0" hangingPunct="1">
              <a:lnSpc>
                <a:spcPct val="100000"/>
              </a:lnSpc>
              <a:spcBef>
                <a:spcPts val="0"/>
              </a:spcBef>
              <a:spcAft>
                <a:spcPts val="0"/>
              </a:spcAft>
              <a:buClrTx/>
              <a:buSzTx/>
              <a:buFont typeface="Arial,Sans-Serif"/>
              <a:buNone/>
              <a:tabLst/>
              <a:defRPr/>
            </a:pPr>
            <a:r>
              <a:rPr lang="fr-CA" sz="1200" b="0" u="none" kern="1200" dirty="0">
                <a:solidFill>
                  <a:schemeClr val="tx1"/>
                </a:solidFill>
                <a:effectLst/>
                <a:latin typeface="+mn-lt"/>
                <a:ea typeface="+mn-ea"/>
                <a:cs typeface="Arial" panose="020B0604020202020204" pitchFamily="34" charset="0"/>
              </a:rPr>
              <a:t>Réponse plus détaillée : </a:t>
            </a:r>
          </a:p>
          <a:p>
            <a:pPr marL="0" marR="0" lvl="0" indent="0" algn="l" defTabSz="914400" rtl="0" eaLnBrk="1" fontAlgn="auto" latinLnBrk="0" hangingPunct="1">
              <a:lnSpc>
                <a:spcPct val="100000"/>
              </a:lnSpc>
              <a:spcBef>
                <a:spcPts val="0"/>
              </a:spcBef>
              <a:spcAft>
                <a:spcPts val="0"/>
              </a:spcAft>
              <a:buClrTx/>
              <a:buSzTx/>
              <a:buFont typeface="Arial,Sans-Serif"/>
              <a:buNone/>
              <a:tabLst/>
              <a:defRPr/>
            </a:pPr>
            <a:endParaRPr lang="fr-CA" sz="1200" b="0" u="none" kern="1200" dirty="0">
              <a:solidFill>
                <a:schemeClr val="tx1"/>
              </a:solidFill>
              <a:effectLst/>
              <a:latin typeface="+mn-lt"/>
              <a:ea typeface="+mn-ea"/>
              <a:cs typeface="Arial" panose="020B0604020202020204" pitchFamily="34" charset="0"/>
            </a:endParaRPr>
          </a:p>
          <a:p>
            <a:pPr marL="171450" indent="-171450" rtl="0" fontAlgn="base">
              <a:buFont typeface="Arial" panose="020B0604020202020204" pitchFamily="34" charset="0"/>
              <a:buChar char="•"/>
            </a:pPr>
            <a:r>
              <a:rPr lang="fr-FR" sz="1200" b="0" i="0" kern="1200" dirty="0">
                <a:solidFill>
                  <a:schemeClr val="tx1"/>
                </a:solidFill>
                <a:effectLst/>
                <a:latin typeface="+mn-lt"/>
                <a:ea typeface="+mn-ea"/>
                <a:cs typeface="+mn-cs"/>
              </a:rPr>
              <a:t>Une personne qui traverse à pied sur la lumière rouge peut recevoir une amende entre 15$ et 30$, même s’il n’y avait pas de voitures en vue. </a:t>
            </a:r>
          </a:p>
          <a:p>
            <a:pPr marL="171450" indent="-171450" rtl="0" fontAlgn="base">
              <a:buFont typeface="Arial" panose="020B0604020202020204" pitchFamily="34" charset="0"/>
              <a:buChar char="•"/>
            </a:pPr>
            <a:r>
              <a:rPr lang="fr-FR" sz="1200" b="0" i="0" kern="1200" dirty="0">
                <a:solidFill>
                  <a:schemeClr val="tx1"/>
                </a:solidFill>
                <a:effectLst/>
                <a:latin typeface="+mn-lt"/>
                <a:ea typeface="+mn-ea"/>
                <a:cs typeface="+mn-cs"/>
              </a:rPr>
              <a:t>Cependant, les enfants peuvent seulement recevoir une amende à partir de 14 ans. Donc, Rosa qui a 13 ans n’aura pas d’amende à payer, mais elle pourrait recevoir un avertissement et la police pourrait également aviser ses parents de la situation. </a:t>
            </a:r>
            <a:endParaRPr lang="fr-FR" sz="1200" i="0" u="none" kern="1200" dirty="0">
              <a:solidFill>
                <a:schemeClr val="tx1"/>
              </a:solidFill>
              <a:effectLst/>
              <a:latin typeface="+mn-lt"/>
              <a:ea typeface="+mn-ea"/>
              <a:cs typeface="+mn-cs"/>
            </a:endParaRPr>
          </a:p>
          <a:p>
            <a:pPr marL="0" indent="0">
              <a:buFont typeface="Arial,Sans-Serif"/>
              <a:buNone/>
            </a:pPr>
            <a:endParaRPr lang="fr-FR" sz="1200" dirty="0">
              <a:latin typeface="+mj-lt"/>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 </a:t>
            </a:r>
            <a:r>
              <a:rPr kumimoji="0" lang="en-US" sz="10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de la sécurité routière</a:t>
            </a:r>
            <a:r>
              <a:rPr lang="fr-CA" sz="1000" b="0" i="0" kern="1200" dirty="0">
                <a:solidFill>
                  <a:schemeClr val="tx1"/>
                </a:solidFill>
                <a:effectLst/>
                <a:latin typeface="+mn-lt"/>
                <a:ea typeface="+mn-ea"/>
                <a:cs typeface="+mn-cs"/>
              </a:rPr>
              <a:t>, RLRQ c C-242, arts 444, 505. (Amende pour non-respect des signaux de circulation)</a:t>
            </a:r>
            <a:endParaRPr lang="fr-FR" sz="1000" b="0" i="0" kern="1200" dirty="0">
              <a:solidFill>
                <a:schemeClr val="tx1"/>
              </a:solidFill>
              <a:effectLst/>
              <a:latin typeface="+mj-lt"/>
              <a:ea typeface="+mn-ea"/>
              <a:cs typeface="Arial"/>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de procédure pénale</a:t>
            </a:r>
            <a:r>
              <a:rPr lang="fr-FR" sz="1000" b="0" i="0" kern="1200" dirty="0">
                <a:solidFill>
                  <a:schemeClr val="tx1"/>
                </a:solidFill>
                <a:effectLst/>
                <a:latin typeface="+mn-lt"/>
                <a:ea typeface="+mn-ea"/>
                <a:cs typeface="+mn-cs"/>
              </a:rPr>
              <a:t>, RLRQ c C-25.1, art 5. (Amendes à partir de 14 ans)</a:t>
            </a:r>
            <a:endParaRPr lang="fr-CA"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4503301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Arial" panose="020B0604020202020204" pitchFamily="34" charset="0"/>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Lire en grand groupe l’âge légal pour recevoir une amende et compléter avec l’information ci-dessous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i="0" u="none" strike="noStrike" dirty="0">
                <a:solidFill>
                  <a:srgbClr val="000000"/>
                </a:solidFill>
                <a:effectLst/>
                <a:latin typeface="+mn-lt"/>
                <a:cs typeface="Arial"/>
              </a:rPr>
              <a:t>Également appelée « constat d’infraction », « contravention » ou « ticket », une amende est un document que la police remet à une personne qui a n’a pas respecté un règlement ou une loi. L’amende mentionne un montant d’argent à payer à cause de la règle non respectée. Les enfants peuvent recevoir une amende à partir de 14 ans.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i="0" u="none" strike="noStrike" dirty="0">
                <a:solidFill>
                  <a:srgbClr val="000000"/>
                </a:solidFill>
                <a:effectLst/>
                <a:latin typeface="+mn-lt"/>
                <a:cs typeface="Arial"/>
              </a:rPr>
              <a:t>Par exemple, un policier pourrait te donner une amende si tu es dans un parc après les heures d'ouverture, ou si tu jettes des déchets par terre.</a:t>
            </a:r>
            <a:endParaRPr lang="fr-CA" sz="1200" b="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Demander aux élèves d’ajouter l’âge (14 ans) dans la définition de l’amende dans leur </a:t>
            </a:r>
            <a:r>
              <a:rPr lang="fr-FR" sz="1200" b="1" i="0" kern="1200" dirty="0">
                <a:solidFill>
                  <a:schemeClr val="tx1"/>
                </a:solidFill>
                <a:effectLst/>
                <a:latin typeface="+mn-lt"/>
                <a:ea typeface="Calibri"/>
                <a:cs typeface="Calibri"/>
              </a:rPr>
              <a:t>Cahier de l’élève</a:t>
            </a:r>
            <a:r>
              <a:rPr lang="fr-CA" sz="1200" b="0" dirty="0">
                <a:latin typeface="Arial" panose="020B0604020202020204" pitchFamily="34" charset="0"/>
                <a:cs typeface="Arial" panose="020B0604020202020204" pitchFamily="34" charset="0"/>
              </a:rPr>
              <a:t> p. 7.</a:t>
            </a:r>
          </a:p>
          <a:p>
            <a:pPr fontAlgn="base">
              <a:defRPr/>
            </a:pPr>
            <a:endParaRPr lang="en-US" sz="1200" b="0" i="0" dirty="0">
              <a:solidFill>
                <a:srgbClr val="444444"/>
              </a:solidFill>
              <a:effectLst/>
              <a:ea typeface="Calibri"/>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de procédure pénale</a:t>
            </a:r>
            <a:r>
              <a:rPr lang="fr-FR" sz="1000" b="0" i="0" kern="1200" dirty="0">
                <a:solidFill>
                  <a:schemeClr val="tx1"/>
                </a:solidFill>
                <a:effectLst/>
                <a:latin typeface="+mn-lt"/>
                <a:ea typeface="+mn-ea"/>
                <a:cs typeface="+mn-cs"/>
              </a:rPr>
              <a:t>, RLRQ c C-25.1, art 5. (Amendes à partir de 14 ans)</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fr-CA"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166657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Arial" panose="020B0604020202020204" pitchFamily="34" charset="0"/>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Lire en grand groupe l’âge légal de la majorité.</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Demander aux élèves d’ajouter l’âge (18 ans) dans la définition de la majorité dans leur </a:t>
            </a:r>
            <a:r>
              <a:rPr lang="fr-FR" sz="1200" b="1" i="0" kern="1200" dirty="0">
                <a:solidFill>
                  <a:schemeClr val="tx1"/>
                </a:solidFill>
                <a:effectLst/>
                <a:latin typeface="+mn-lt"/>
                <a:ea typeface="Calibri"/>
                <a:cs typeface="Calibri"/>
              </a:rPr>
              <a:t>Cahier de l’élève</a:t>
            </a:r>
            <a:r>
              <a:rPr lang="fr-CA" sz="1200" b="0" dirty="0">
                <a:latin typeface="Arial" panose="020B0604020202020204" pitchFamily="34" charset="0"/>
                <a:cs typeface="Arial" panose="020B0604020202020204" pitchFamily="34" charset="0"/>
              </a:rPr>
              <a:t> p. 8.</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000" b="0" dirty="0">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civil du Québec</a:t>
            </a:r>
            <a:r>
              <a:rPr lang="fr-FR" sz="1000" b="0" i="0" kern="1200" dirty="0">
                <a:solidFill>
                  <a:schemeClr val="tx1"/>
                </a:solidFill>
                <a:effectLst/>
                <a:latin typeface="+mn-lt"/>
                <a:ea typeface="+mn-ea"/>
                <a:cs typeface="+mn-cs"/>
              </a:rPr>
              <a:t>, RLRQ c CCQ-1991, art 153. </a:t>
            </a:r>
            <a:endParaRPr lang="fr-CA" sz="10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00174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Compléter avec les élèves ce résumé des responsabilités présent dans leur </a:t>
            </a:r>
            <a:r>
              <a:rPr lang="fr-FR" sz="1200" b="1" i="0" kern="1200" dirty="0">
                <a:solidFill>
                  <a:schemeClr val="tx1"/>
                </a:solidFill>
                <a:effectLst/>
                <a:latin typeface="+mn-lt"/>
                <a:ea typeface="Calibri"/>
                <a:cs typeface="Calibri"/>
              </a:rPr>
              <a:t>Cahier de l’élève</a:t>
            </a:r>
            <a:r>
              <a:rPr lang="fr-CA" sz="1200" b="0" dirty="0">
                <a:latin typeface="+mj-lt"/>
                <a:cs typeface="Arial" panose="020B0604020202020204" pitchFamily="34" charset="0"/>
              </a:rPr>
              <a:t> p. 8.</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dirty="0">
              <a:latin typeface="+mj-lt"/>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indent="-171450" rtl="0" fontAlgn="base">
              <a:buFont typeface="Arial" panose="020B0604020202020204" pitchFamily="34" charset="0"/>
              <a:buChar char="•"/>
            </a:pPr>
            <a:r>
              <a:rPr lang="fr-CA" sz="1000" b="0" i="1" u="none" strike="noStrike" kern="1200" dirty="0">
                <a:solidFill>
                  <a:schemeClr val="tx1"/>
                </a:solidFill>
                <a:effectLst/>
                <a:latin typeface="+mj-lt"/>
                <a:ea typeface="+mn-ea"/>
                <a:cs typeface="+mn-cs"/>
              </a:rPr>
              <a:t>Code civil du Québec</a:t>
            </a:r>
            <a:r>
              <a:rPr lang="fr-CA" sz="1000" b="0" i="0" u="none" strike="noStrike" kern="1200" dirty="0">
                <a:solidFill>
                  <a:schemeClr val="tx1"/>
                </a:solidFill>
                <a:effectLst/>
                <a:latin typeface="+mj-lt"/>
                <a:ea typeface="+mn-ea"/>
                <a:cs typeface="+mn-cs"/>
              </a:rPr>
              <a:t>, RLRQ c CCQ-1991</a:t>
            </a:r>
            <a:r>
              <a:rPr lang="en-US" sz="1000" b="0" i="0" u="none" strike="noStrike" kern="1200" dirty="0">
                <a:solidFill>
                  <a:schemeClr val="tx1"/>
                </a:solidFill>
                <a:effectLst/>
                <a:latin typeface="+mj-lt"/>
                <a:ea typeface="+mn-ea"/>
                <a:cs typeface="+mn-cs"/>
              </a:rPr>
              <a:t>, art 1457 (</a:t>
            </a:r>
            <a:r>
              <a:rPr lang="en-US" sz="1000" b="0" i="0" u="none" strike="noStrike" kern="1200" dirty="0" err="1">
                <a:solidFill>
                  <a:schemeClr val="tx1"/>
                </a:solidFill>
                <a:effectLst/>
                <a:latin typeface="+mj-lt"/>
                <a:ea typeface="+mn-ea"/>
                <a:cs typeface="+mn-cs"/>
              </a:rPr>
              <a:t>principe</a:t>
            </a:r>
            <a:r>
              <a:rPr lang="en-US" sz="1000" b="0" i="0" u="none" strike="noStrike" kern="1200" dirty="0">
                <a:solidFill>
                  <a:schemeClr val="tx1"/>
                </a:solidFill>
                <a:effectLst/>
                <a:latin typeface="+mj-lt"/>
                <a:ea typeface="+mn-ea"/>
                <a:cs typeface="+mn-cs"/>
              </a:rPr>
              <a:t> </a:t>
            </a:r>
            <a:r>
              <a:rPr lang="en-US" sz="1000" b="0" i="0" u="none" strike="noStrike" kern="1200" dirty="0" err="1">
                <a:solidFill>
                  <a:schemeClr val="tx1"/>
                </a:solidFill>
                <a:effectLst/>
                <a:latin typeface="+mj-lt"/>
                <a:ea typeface="+mn-ea"/>
                <a:cs typeface="+mn-cs"/>
              </a:rPr>
              <a:t>général</a:t>
            </a:r>
            <a:r>
              <a:rPr lang="en-US" sz="1000" b="0" i="0" u="none" strike="noStrike" kern="1200" dirty="0">
                <a:solidFill>
                  <a:schemeClr val="tx1"/>
                </a:solidFill>
                <a:effectLst/>
                <a:latin typeface="+mj-lt"/>
                <a:ea typeface="+mn-ea"/>
                <a:cs typeface="+mn-cs"/>
              </a:rPr>
              <a:t> de la </a:t>
            </a:r>
            <a:r>
              <a:rPr lang="en-US" sz="1000" b="0" i="0" u="none" strike="noStrike" kern="1200" dirty="0" err="1">
                <a:solidFill>
                  <a:schemeClr val="tx1"/>
                </a:solidFill>
                <a:effectLst/>
                <a:latin typeface="+mj-lt"/>
                <a:ea typeface="+mn-ea"/>
                <a:cs typeface="+mn-cs"/>
              </a:rPr>
              <a:t>responsabilité</a:t>
            </a:r>
            <a:r>
              <a:rPr lang="en-US" sz="1000" b="0" i="0" u="none" strike="noStrike" kern="1200" dirty="0">
                <a:solidFill>
                  <a:schemeClr val="tx1"/>
                </a:solidFill>
                <a:effectLst/>
                <a:latin typeface="+mj-lt"/>
                <a:ea typeface="+mn-ea"/>
                <a:cs typeface="+mn-cs"/>
              </a:rPr>
              <a:t> civile et </a:t>
            </a:r>
            <a:r>
              <a:rPr lang="en-US" sz="1000" b="0" i="0" u="none" strike="noStrike" kern="1200" dirty="0" err="1">
                <a:solidFill>
                  <a:schemeClr val="tx1"/>
                </a:solidFill>
                <a:effectLst/>
                <a:latin typeface="+mj-lt"/>
                <a:ea typeface="+mn-ea"/>
                <a:cs typeface="+mn-cs"/>
              </a:rPr>
              <a:t>nécessité</a:t>
            </a:r>
            <a:r>
              <a:rPr lang="en-US" sz="1000" b="0" i="0" u="none" strike="noStrike" kern="1200" dirty="0">
                <a:solidFill>
                  <a:schemeClr val="tx1"/>
                </a:solidFill>
                <a:effectLst/>
                <a:latin typeface="+mj-lt"/>
                <a:ea typeface="+mn-ea"/>
                <a:cs typeface="+mn-cs"/>
              </a:rPr>
              <a:t> d’être </a:t>
            </a:r>
            <a:r>
              <a:rPr lang="en-US" sz="1000" b="0" i="0" u="none" strike="noStrike" kern="1200" dirty="0" err="1">
                <a:solidFill>
                  <a:schemeClr val="tx1"/>
                </a:solidFill>
                <a:effectLst/>
                <a:latin typeface="+mj-lt"/>
                <a:ea typeface="+mn-ea"/>
                <a:cs typeface="+mn-cs"/>
              </a:rPr>
              <a:t>doué</a:t>
            </a:r>
            <a:r>
              <a:rPr lang="en-US" sz="1000" b="0" i="0" u="none" strike="noStrike" kern="1200" dirty="0">
                <a:solidFill>
                  <a:schemeClr val="tx1"/>
                </a:solidFill>
                <a:effectLst/>
                <a:latin typeface="+mj-lt"/>
                <a:ea typeface="+mn-ea"/>
                <a:cs typeface="+mn-cs"/>
              </a:rPr>
              <a:t> de raison) ​</a:t>
            </a:r>
            <a:r>
              <a:rPr lang="en-US" sz="1000" b="0" i="0" kern="1200" dirty="0">
                <a:solidFill>
                  <a:schemeClr val="tx1"/>
                </a:solidFill>
                <a:effectLst/>
                <a:latin typeface="+mj-lt"/>
                <a:ea typeface="+mn-ea"/>
                <a:cs typeface="+mn-cs"/>
              </a:rPr>
              <a:t>​</a:t>
            </a:r>
          </a:p>
          <a:p>
            <a:pPr marL="171450" indent="-171450" rtl="0" fontAlgn="base">
              <a:buFont typeface="Arial" panose="020B0604020202020204" pitchFamily="34" charset="0"/>
              <a:buChar char="•"/>
            </a:pPr>
            <a:r>
              <a:rPr lang="fr-CA" sz="1000" b="0" i="1" u="none" strike="noStrike" kern="1200" dirty="0">
                <a:solidFill>
                  <a:schemeClr val="tx1"/>
                </a:solidFill>
                <a:effectLst/>
                <a:latin typeface="+mj-lt"/>
                <a:ea typeface="+mn-ea"/>
                <a:cs typeface="+mn-cs"/>
              </a:rPr>
              <a:t>Boyer c Hydro-Québec</a:t>
            </a:r>
            <a:r>
              <a:rPr lang="fr-CA" sz="1000" b="0" i="0" u="none" strike="noStrike" kern="1200" dirty="0">
                <a:solidFill>
                  <a:schemeClr val="tx1"/>
                </a:solidFill>
                <a:effectLst/>
                <a:latin typeface="+mj-lt"/>
                <a:ea typeface="+mn-ea"/>
                <a:cs typeface="+mn-cs"/>
              </a:rPr>
              <a:t>, (1985) RL 129 (QCCS) ; Baudouin, Jean-Louis. </a:t>
            </a:r>
            <a:r>
              <a:rPr lang="fr-CA" sz="1000" b="0" i="1" u="none" strike="noStrike" kern="1200" dirty="0">
                <a:solidFill>
                  <a:schemeClr val="tx1"/>
                </a:solidFill>
                <a:effectLst/>
                <a:latin typeface="+mj-lt"/>
                <a:ea typeface="+mn-ea"/>
                <a:cs typeface="+mn-cs"/>
              </a:rPr>
              <a:t>La responsabilité civile</a:t>
            </a:r>
            <a:r>
              <a:rPr lang="fr-CA" sz="1000" b="0" i="0" u="none" strike="noStrike" kern="1200" dirty="0">
                <a:solidFill>
                  <a:schemeClr val="tx1"/>
                </a:solidFill>
                <a:effectLst/>
                <a:latin typeface="+mj-lt"/>
                <a:ea typeface="+mn-ea"/>
                <a:cs typeface="+mn-cs"/>
              </a:rPr>
              <a:t>, 8e éd., Cowansville, Québec, Éditions Yvon Blais, 2014, par. 1-111 </a:t>
            </a:r>
            <a:r>
              <a:rPr lang="en-US" sz="1000" b="0" i="0" u="none" strike="noStrike" kern="1200" dirty="0">
                <a:solidFill>
                  <a:schemeClr val="tx1"/>
                </a:solidFill>
                <a:effectLst/>
                <a:latin typeface="+mj-lt"/>
                <a:ea typeface="+mn-ea"/>
                <a:cs typeface="+mn-cs"/>
              </a:rPr>
              <a:t>(</a:t>
            </a:r>
            <a:r>
              <a:rPr lang="en-US" sz="1000" b="0" i="0" u="none" strike="noStrike" kern="1200" dirty="0" err="1">
                <a:solidFill>
                  <a:schemeClr val="tx1"/>
                </a:solidFill>
                <a:effectLst/>
                <a:latin typeface="+mj-lt"/>
                <a:ea typeface="+mn-ea"/>
                <a:cs typeface="+mn-cs"/>
              </a:rPr>
              <a:t>responsabilité</a:t>
            </a:r>
            <a:r>
              <a:rPr lang="en-US" sz="1000" b="0" i="0" u="none" strike="noStrike" kern="1200" dirty="0">
                <a:solidFill>
                  <a:schemeClr val="tx1"/>
                </a:solidFill>
                <a:effectLst/>
                <a:latin typeface="+mj-lt"/>
                <a:ea typeface="+mn-ea"/>
                <a:cs typeface="+mn-cs"/>
              </a:rPr>
              <a:t> civile – 7 </a:t>
            </a:r>
            <a:r>
              <a:rPr lang="en-US" sz="1000" b="0" i="0" u="none" strike="noStrike" kern="1200" dirty="0" err="1">
                <a:solidFill>
                  <a:schemeClr val="tx1"/>
                </a:solidFill>
                <a:effectLst/>
                <a:latin typeface="+mj-lt"/>
                <a:ea typeface="+mn-ea"/>
                <a:cs typeface="+mn-cs"/>
              </a:rPr>
              <a:t>ans</a:t>
            </a:r>
            <a:r>
              <a:rPr lang="en-US" sz="1000" b="0" i="0" u="none" strike="noStrike" kern="1200" dirty="0">
                <a:solidFill>
                  <a:schemeClr val="tx1"/>
                </a:solidFill>
                <a:effectLst/>
                <a:latin typeface="+mj-lt"/>
                <a:ea typeface="+mn-ea"/>
                <a:cs typeface="+mn-cs"/>
              </a:rPr>
              <a:t>) ​</a:t>
            </a:r>
            <a:r>
              <a:rPr lang="en-US" sz="1000" b="0" i="0" kern="1200" dirty="0">
                <a:solidFill>
                  <a:schemeClr val="tx1"/>
                </a:solidFill>
                <a:effectLst/>
                <a:latin typeface="+mj-lt"/>
                <a:ea typeface="+mn-ea"/>
                <a:cs typeface="+mn-cs"/>
              </a:rPr>
              <a:t>​</a:t>
            </a:r>
            <a:endParaRPr lang="fr-CA" sz="1000" b="0" i="1" kern="1200" dirty="0">
              <a:solidFill>
                <a:schemeClr val="tx1"/>
              </a:solidFill>
              <a:effectLst/>
              <a:latin typeface="+mj-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j-lt"/>
                <a:ea typeface="+mn-ea"/>
                <a:cs typeface="+mn-cs"/>
              </a:rPr>
              <a:t>Code criminel</a:t>
            </a:r>
            <a:r>
              <a:rPr lang="fr-CA" sz="1000" b="0" i="0" kern="1200" dirty="0">
                <a:solidFill>
                  <a:schemeClr val="tx1"/>
                </a:solidFill>
                <a:effectLst/>
                <a:latin typeface="+mj-lt"/>
                <a:ea typeface="+mn-ea"/>
                <a:cs typeface="+mn-cs"/>
              </a:rPr>
              <a:t>, LRC, (1985) </a:t>
            </a:r>
            <a:r>
              <a:rPr lang="fr-CA" sz="1000" b="0" i="0" kern="1200" dirty="0" err="1">
                <a:solidFill>
                  <a:schemeClr val="tx1"/>
                </a:solidFill>
                <a:effectLst/>
                <a:latin typeface="+mj-lt"/>
                <a:ea typeface="+mn-ea"/>
                <a:cs typeface="+mn-cs"/>
              </a:rPr>
              <a:t>ch</a:t>
            </a:r>
            <a:r>
              <a:rPr lang="fr-CA" sz="1000" b="0" i="0" kern="1200" dirty="0">
                <a:solidFill>
                  <a:schemeClr val="tx1"/>
                </a:solidFill>
                <a:effectLst/>
                <a:latin typeface="+mj-lt"/>
                <a:ea typeface="+mn-ea"/>
                <a:cs typeface="+mn-cs"/>
              </a:rPr>
              <a:t> C-46, art 13 (Responsabilité criminelle à partir de 12 ans).</a:t>
            </a:r>
            <a:endParaRPr lang="fr-FR" sz="1000" b="0" i="1" kern="1200" dirty="0">
              <a:solidFill>
                <a:schemeClr val="tx1"/>
              </a:solidFill>
              <a:effectLst/>
              <a:latin typeface="+mj-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j-lt"/>
                <a:ea typeface="+mn-ea"/>
                <a:cs typeface="+mn-cs"/>
              </a:rPr>
              <a:t>Code de procédure pénale</a:t>
            </a:r>
            <a:r>
              <a:rPr lang="fr-FR" sz="1000" b="0" i="0" kern="1200" dirty="0">
                <a:solidFill>
                  <a:schemeClr val="tx1"/>
                </a:solidFill>
                <a:effectLst/>
                <a:latin typeface="+mj-lt"/>
                <a:ea typeface="+mn-ea"/>
                <a:cs typeface="+mn-cs"/>
              </a:rPr>
              <a:t>, RLRQ c C-25.1, art 5. (Amendes à partir de 14 ans)</a:t>
            </a:r>
            <a:endParaRPr lang="fr-FR" sz="1000" b="0" i="1" kern="1200" dirty="0">
              <a:solidFill>
                <a:schemeClr val="tx1"/>
              </a:solidFill>
              <a:effectLst/>
              <a:latin typeface="+mj-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j-lt"/>
                <a:ea typeface="+mn-ea"/>
                <a:cs typeface="+mn-cs"/>
              </a:rPr>
              <a:t>Code civil du Québec</a:t>
            </a:r>
            <a:r>
              <a:rPr lang="fr-FR" sz="1000" b="0" i="0" kern="1200" dirty="0">
                <a:solidFill>
                  <a:schemeClr val="tx1"/>
                </a:solidFill>
                <a:effectLst/>
                <a:latin typeface="+mj-lt"/>
                <a:ea typeface="+mn-ea"/>
                <a:cs typeface="+mn-cs"/>
              </a:rPr>
              <a:t>, RLRQ c CCQ-1991, art 153. (Majorité)</a:t>
            </a:r>
            <a:endParaRPr lang="fr-CA" sz="1000" b="0" dirty="0">
              <a:latin typeface="+mj-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CA" sz="1200" b="0" dirty="0">
              <a:latin typeface="+mj-lt"/>
              <a:cs typeface="Arial" panose="020B0604020202020204" pitchFamily="34" charset="0"/>
            </a:endParaRPr>
          </a:p>
        </p:txBody>
      </p:sp>
    </p:spTree>
    <p:extLst>
      <p:ext uri="{BB962C8B-B14F-4D97-AF65-F5344CB8AC3E}">
        <p14:creationId xmlns:p14="http://schemas.microsoft.com/office/powerpoint/2010/main" val="4151370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1AE90-493A-13F3-3C3C-DADF7F6E621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0F61CE7-1CDA-8C75-9A0E-D924420006A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9561AB2-8B3D-209D-0B36-64ACE8E05684}"/>
              </a:ext>
            </a:extLst>
          </p:cNvPr>
          <p:cNvSpPr>
            <a:spLocks noGrp="1"/>
          </p:cNvSpPr>
          <p:nvPr>
            <p:ph type="body" idx="1"/>
          </p:nvPr>
        </p:nvSpPr>
        <p:spPr/>
        <p:txBody>
          <a:bodyPr/>
          <a:lstStyle/>
          <a:p>
            <a:endParaRPr lang="fr-CA" dirty="0"/>
          </a:p>
        </p:txBody>
      </p:sp>
    </p:spTree>
    <p:extLst>
      <p:ext uri="{BB962C8B-B14F-4D97-AF65-F5344CB8AC3E}">
        <p14:creationId xmlns:p14="http://schemas.microsoft.com/office/powerpoint/2010/main" val="28695214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noProof="0" dirty="0">
                <a:latin typeface="+mj-lt"/>
                <a:cs typeface="Arial" panose="020B0604020202020204" pitchFamily="34" charset="0"/>
              </a:rPr>
              <a:t>Lire en grand groupe la mise en situation #4. Elle est un peu plus détaillée dans le </a:t>
            </a:r>
            <a:r>
              <a:rPr lang="fr-FR" sz="1200" b="1" i="0" kern="1200" dirty="0">
                <a:solidFill>
                  <a:schemeClr val="tx1"/>
                </a:solidFill>
                <a:effectLst/>
                <a:latin typeface="+mn-lt"/>
                <a:ea typeface="Calibri"/>
                <a:cs typeface="Calibri"/>
              </a:rPr>
              <a:t>Cahier de l’élève</a:t>
            </a:r>
            <a:r>
              <a:rPr lang="fr-CA" sz="1200" b="0" noProof="0" dirty="0">
                <a:latin typeface="+mj-lt"/>
                <a:cs typeface="Arial" panose="020B0604020202020204" pitchFamily="34" charset="0"/>
              </a:rPr>
              <a:t>. (Possibilité de survoler les mises en situation #4 et 5, puis laisser un temps aux élèves pour les compléter).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Demander aux élèves d’écrire leur hypothèse individuellement dans leur </a:t>
            </a:r>
            <a:r>
              <a:rPr lang="fr-FR" sz="1200" b="1" i="0" kern="1200" dirty="0">
                <a:solidFill>
                  <a:schemeClr val="tx1"/>
                </a:solidFill>
                <a:effectLst/>
                <a:latin typeface="+mn-lt"/>
                <a:ea typeface="Calibri"/>
                <a:cs typeface="Calibri"/>
              </a:rPr>
              <a:t>Cahier de l’élève</a:t>
            </a:r>
            <a:r>
              <a:rPr lang="fr-FR" sz="1200" u="none" kern="1200" dirty="0">
                <a:solidFill>
                  <a:schemeClr val="tx1"/>
                </a:solidFill>
                <a:effectLst/>
                <a:latin typeface="+mj-lt"/>
                <a:ea typeface="+mn-ea"/>
                <a:cs typeface="+mn-cs"/>
              </a:rPr>
              <a:t> p. 9.</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Partager certaines réponses en grand groupe.</a:t>
            </a:r>
            <a:endParaRPr lang="fr-FR" sz="1200" u="sng" dirty="0">
              <a:latin typeface="+mj-lt"/>
              <a:cs typeface="Arial"/>
            </a:endParaRPr>
          </a:p>
        </p:txBody>
      </p:sp>
    </p:spTree>
    <p:extLst>
      <p:ext uri="{BB962C8B-B14F-4D97-AF65-F5344CB8AC3E}">
        <p14:creationId xmlns:p14="http://schemas.microsoft.com/office/powerpoint/2010/main" val="9148596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D35CB-BD25-9FC1-458D-622A4242217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47D6C15-045E-C422-F028-179656D15A4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BB951B7-72E9-39F6-2676-5EB7C9740D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Corriger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u="none" kern="1200" dirty="0">
                <a:solidFill>
                  <a:schemeClr val="tx1"/>
                </a:solidFill>
                <a:effectLst/>
                <a:latin typeface="+mj-lt"/>
                <a:ea typeface="+mn-ea"/>
                <a:cs typeface="Arial" panose="020B0604020202020204" pitchFamily="34" charset="0"/>
              </a:rPr>
              <a:t>Les élèves doivent écrire les principaux éléments sous la question « Ce que dit la loi » dans leur </a:t>
            </a:r>
            <a:r>
              <a:rPr lang="fr-FR" sz="1200" b="1" i="0" kern="1200" dirty="0">
                <a:solidFill>
                  <a:schemeClr val="tx1"/>
                </a:solidFill>
                <a:effectLst/>
                <a:latin typeface="+mn-lt"/>
                <a:ea typeface="Calibri"/>
                <a:cs typeface="Calibri"/>
              </a:rPr>
              <a:t>Cahier de l’élève</a:t>
            </a:r>
            <a:r>
              <a:rPr lang="fr-CA" sz="1200" b="0" u="none" kern="1200" dirty="0">
                <a:solidFill>
                  <a:schemeClr val="tx1"/>
                </a:solidFill>
                <a:effectLst/>
                <a:latin typeface="+mj-lt"/>
                <a:ea typeface="+mn-ea"/>
                <a:cs typeface="Arial" panose="020B0604020202020204" pitchFamily="34" charset="0"/>
              </a:rPr>
              <a:t>.</a:t>
            </a:r>
            <a:endParaRPr lang="fr-FR" sz="1200" u="sng" dirty="0">
              <a:latin typeface="+mj-lt"/>
              <a:cs typeface="Arial"/>
            </a:endParaRPr>
          </a:p>
          <a:p>
            <a:pPr marL="0" indent="0">
              <a:buFont typeface="Arial"/>
              <a:buNone/>
            </a:pPr>
            <a:endParaRPr lang="fr-FR" sz="1200" dirty="0">
              <a:latin typeface="+mj-lt"/>
            </a:endParaRPr>
          </a:p>
          <a:p>
            <a:pPr marL="0" indent="0">
              <a:buFont typeface="Arial"/>
              <a:buNone/>
            </a:pPr>
            <a:r>
              <a:rPr lang="fr-FR" sz="1200" dirty="0">
                <a:latin typeface="+mj-lt"/>
              </a:rPr>
              <a:t>Réponse plus détaillée : </a:t>
            </a:r>
          </a:p>
          <a:p>
            <a:pPr marL="0" indent="0">
              <a:buFont typeface="Arial"/>
              <a:buNone/>
            </a:pPr>
            <a:endParaRPr lang="fr-FR" sz="1200" b="1" dirty="0">
              <a:latin typeface="+mj-lt"/>
            </a:endParaRPr>
          </a:p>
          <a:p>
            <a:pPr marL="171450" indent="-171450">
              <a:buFont typeface="Arial" panose="020B0604020202020204" pitchFamily="34" charset="0"/>
              <a:buChar char="•"/>
            </a:pPr>
            <a:r>
              <a:rPr lang="fr-FR" sz="1200" b="1" kern="1200" dirty="0">
                <a:solidFill>
                  <a:schemeClr val="tx1"/>
                </a:solidFill>
                <a:effectLst/>
                <a:latin typeface="+mn-lt"/>
                <a:ea typeface="+mn-ea"/>
                <a:cs typeface="+mn-cs"/>
              </a:rPr>
              <a:t>Le consentement </a:t>
            </a:r>
            <a:r>
              <a:rPr lang="fr-FR" sz="1200" kern="1200" dirty="0">
                <a:solidFill>
                  <a:schemeClr val="tx1"/>
                </a:solidFill>
                <a:effectLst/>
                <a:latin typeface="+mn-lt"/>
                <a:ea typeface="+mn-ea"/>
                <a:cs typeface="+mn-cs"/>
              </a:rPr>
              <a:t>est l’accord donné par une personne à une action ou à un projet. </a:t>
            </a:r>
            <a:r>
              <a:rPr lang="fr-CA" sz="1200"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Le consentement est un concept très large qui s’applique à plusieurs situations. Par exemple, une personne peut consentir à des soins de santé ou à des contacts </a:t>
            </a:r>
            <a:r>
              <a:rPr lang="fr-FR" dirty="0"/>
              <a:t>sexuels</a:t>
            </a:r>
            <a:r>
              <a:rPr lang="fr-FR" sz="1200" kern="1200" dirty="0">
                <a:solidFill>
                  <a:schemeClr val="tx1"/>
                </a:solidFill>
                <a:effectLst/>
                <a:latin typeface="+mn-lt"/>
                <a:ea typeface="+mn-ea"/>
                <a:cs typeface="+mn-cs"/>
              </a:rPr>
              <a:t> (baiser, caresse ou relation sexuelle) avec quelqu’un d’autre.</a:t>
            </a:r>
            <a:r>
              <a:rPr lang="fr-CA" sz="1200" kern="1200" dirty="0">
                <a:solidFill>
                  <a:schemeClr val="tx1"/>
                </a:solidFill>
                <a:effectLst/>
                <a:latin typeface="+mn-lt"/>
                <a:ea typeface="+mn-ea"/>
                <a:cs typeface="+mn-cs"/>
              </a:rPr>
              <a:t> </a:t>
            </a:r>
            <a:endParaRPr lang="fr-FR" sz="1200" b="1" dirty="0">
              <a:latin typeface="+mj-lt"/>
            </a:endParaRPr>
          </a:p>
          <a:p>
            <a:pPr marL="171450" indent="-171450">
              <a:buFont typeface="Arial"/>
              <a:buChar char="•"/>
            </a:pPr>
            <a:r>
              <a:rPr lang="fr-FR" sz="1200" b="1" dirty="0">
                <a:latin typeface="+mj-lt"/>
              </a:rPr>
              <a:t>Pour un jeune de 12 ou 13 ans : </a:t>
            </a:r>
            <a:r>
              <a:rPr lang="fr-FR" sz="1200" dirty="0">
                <a:latin typeface="+mj-lt"/>
              </a:rPr>
              <a:t>Il peut y avoir des contacts sexuels si le partenaire le plus âgé est de moins de 2 </a:t>
            </a:r>
            <a:r>
              <a:rPr lang="fr-FR" sz="1200" u="sng" dirty="0">
                <a:latin typeface="+mj-lt"/>
              </a:rPr>
              <a:t>ans plus vieux.</a:t>
            </a:r>
            <a:r>
              <a:rPr lang="fr-FR" sz="1200" u="sng" dirty="0">
                <a:latin typeface="+mj-lt"/>
                <a:cs typeface="Arial"/>
              </a:rPr>
              <a:t> </a:t>
            </a:r>
            <a:r>
              <a:rPr lang="fr-FR" sz="1200" dirty="0">
                <a:latin typeface="+mj-lt"/>
              </a:rPr>
              <a:t>Si Mira vient tout juste d’avoir 12 ans, elle peut seulement consentir à des contacts sexuels avec quelqu'un qui maximum a 14 ans moins 1 jour.</a:t>
            </a:r>
            <a:endParaRPr lang="fr-FR" sz="1200" dirty="0">
              <a:latin typeface="+mj-lt"/>
              <a:cs typeface="Arial"/>
            </a:endParaRPr>
          </a:p>
          <a:p>
            <a:pPr marL="171450" indent="-171450">
              <a:buFont typeface="Arial"/>
              <a:buChar char="•"/>
            </a:pPr>
            <a:r>
              <a:rPr lang="fr-FR" sz="1200" dirty="0">
                <a:latin typeface="+mj-lt"/>
              </a:rPr>
              <a:t>Si Roméo et Mira ont des contacts sexuels (comme un baiser, une caresse ou une relation sexuelle), Roméo commettrait un crime puisque le consentement de Mira serait invalide.</a:t>
            </a:r>
            <a:r>
              <a:rPr lang="fr-FR" sz="1200" dirty="0">
                <a:latin typeface="+mj-lt"/>
                <a:cs typeface="Arial"/>
              </a:rPr>
              <a:t> </a:t>
            </a:r>
            <a:r>
              <a:rPr lang="fr-FR" sz="1200" dirty="0">
                <a:latin typeface="+mj-lt"/>
              </a:rPr>
              <a:t>On parle ici de crimes comme l’agression sexuelle, mais également d'autres crimes liés aux infractions sexuelles qui impliquent des mineurs, comme le leurre (communiquer avec une personne de moins de 18 ans en vue de commettre une </a:t>
            </a:r>
            <a:r>
              <a:rPr lang="fr-FR" sz="1200" b="1" dirty="0">
                <a:latin typeface="+mj-lt"/>
              </a:rPr>
              <a:t>« </a:t>
            </a:r>
            <a:r>
              <a:rPr lang="fr-FR" sz="1200" dirty="0">
                <a:latin typeface="+mj-lt"/>
              </a:rPr>
              <a:t>infraction sexuelle).</a:t>
            </a:r>
            <a:endParaRPr lang="fr-FR" sz="1200" kern="1200" dirty="0">
              <a:solidFill>
                <a:schemeClr val="tx1"/>
              </a:solidFill>
              <a:latin typeface="+mj-lt"/>
              <a:ea typeface="+mn-ea"/>
              <a:cs typeface="+mn-cs"/>
            </a:endParaRPr>
          </a:p>
          <a:p>
            <a:pPr marL="171450" indent="-171450">
              <a:buFont typeface="Arial"/>
              <a:buChar char="•"/>
            </a:pPr>
            <a:r>
              <a:rPr lang="fr-CA" sz="1200" kern="1200" dirty="0">
                <a:solidFill>
                  <a:schemeClr val="tx1"/>
                </a:solidFill>
                <a:latin typeface="+mj-lt"/>
                <a:ea typeface="+mn-ea"/>
                <a:cs typeface="+mn-cs"/>
              </a:rPr>
              <a:t>Lorsque la ou le partenaire plus jeune a 14 ou 15 ans, l’écart d’âge doit être de moins de 5 ans pour avoir des contacts sexuels.</a:t>
            </a:r>
          </a:p>
          <a:p>
            <a:pPr marL="171450" indent="-171450">
              <a:buFont typeface="Arial"/>
              <a:buChar char="•"/>
            </a:pPr>
            <a:r>
              <a:rPr lang="fr-CA" sz="1200" kern="1200" dirty="0">
                <a:solidFill>
                  <a:schemeClr val="tx1"/>
                </a:solidFill>
                <a:latin typeface="+mj-lt"/>
                <a:ea typeface="+mn-ea"/>
                <a:cs typeface="+mn-cs"/>
              </a:rPr>
              <a:t>Aussi, le consentement d’une personne de moins de 18 ans n’est pas valide s’il y a un rapport de force dans la relation, par exemple si une tutrice ou un tuteur ou une entraîneuse ou un entraîneur sportif sort avec son élève. </a:t>
            </a:r>
            <a:endParaRPr lang="fr-FR" sz="1200" dirty="0">
              <a:latin typeface="+mj-lt"/>
              <a:cs typeface="Arial"/>
            </a:endParaRPr>
          </a:p>
          <a:p>
            <a:pPr marL="171450" indent="-171450">
              <a:buFont typeface="Arial" panose="020B0604020202020204" pitchFamily="34" charset="0"/>
              <a:buChar char="•"/>
            </a:pPr>
            <a:r>
              <a:rPr lang="fr-FR" sz="1200" b="1" dirty="0">
                <a:latin typeface="+mj-lt"/>
              </a:rPr>
              <a:t>Rôle des parents</a:t>
            </a:r>
            <a:r>
              <a:rPr lang="fr-FR" sz="1200" dirty="0">
                <a:latin typeface="+mj-lt"/>
              </a:rPr>
              <a:t> </a:t>
            </a:r>
            <a:r>
              <a:rPr lang="fr-FR" sz="1200" dirty="0">
                <a:latin typeface="+mj-lt"/>
                <a:cs typeface="Arial"/>
              </a:rPr>
              <a:t>: </a:t>
            </a:r>
            <a:r>
              <a:rPr lang="fr-FR" sz="1200" dirty="0">
                <a:latin typeface="+mj-lt"/>
              </a:rPr>
              <a:t>Les parents ont l’obligation de s’occuper de leurs enfants et de les surveiller. Les parents ont donc leur mot à dire quant aux fréquentations de leurs enfants. Ils pourraient ainsi interdire à leur enfant de voir ou de sortir avec quelqu’un s’ils croient que c’est dans son meilleur intérêt.  </a:t>
            </a:r>
          </a:p>
          <a:p>
            <a:endParaRPr lang="fr-FR" sz="1000" dirty="0">
              <a:latin typeface="+mj-lt"/>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indent="-171450" rtl="0" fontAlgn="base">
              <a:buFont typeface="Arial" panose="020B0604020202020204" pitchFamily="34" charset="0"/>
              <a:buChar char="•"/>
            </a:pPr>
            <a:r>
              <a:rPr lang="fr-CA" sz="1000" b="0" i="1" kern="1200" dirty="0">
                <a:solidFill>
                  <a:schemeClr val="tx1"/>
                </a:solidFill>
                <a:effectLst/>
                <a:latin typeface="+mn-lt"/>
                <a:ea typeface="+mn-ea"/>
                <a:cs typeface="+mn-cs"/>
              </a:rPr>
              <a:t>Code criminel</a:t>
            </a:r>
            <a:r>
              <a:rPr lang="fr-CA" sz="1000" b="0" i="0" kern="1200" dirty="0">
                <a:solidFill>
                  <a:schemeClr val="tx1"/>
                </a:solidFill>
                <a:effectLst/>
                <a:latin typeface="+mn-lt"/>
                <a:ea typeface="+mn-ea"/>
                <a:cs typeface="+mn-cs"/>
              </a:rPr>
              <a:t>, LRC 1985, c C-46, art 150.1 (consentement sexuel et écarts d’âges), 153 et 153.1 (rapport de force)</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civil du Québec</a:t>
            </a:r>
            <a:r>
              <a:rPr lang="fr-FR" sz="1000" b="0" i="0" kern="1200" dirty="0">
                <a:solidFill>
                  <a:schemeClr val="tx1"/>
                </a:solidFill>
                <a:effectLst/>
                <a:latin typeface="+mn-lt"/>
                <a:ea typeface="+mn-ea"/>
                <a:cs typeface="+mn-cs"/>
              </a:rPr>
              <a:t>, RLRQ c CCQ-1991, art 598, 599 (autorité parentale des parents et devoirs)</a:t>
            </a:r>
          </a:p>
          <a:p>
            <a:pPr marL="171450" indent="-171450" rtl="0" fontAlgn="base">
              <a:buFont typeface="Arial" panose="020B0604020202020204" pitchFamily="34" charset="0"/>
              <a:buChar char="•"/>
            </a:pPr>
            <a:endParaRPr lang="fr-FR" sz="1000" dirty="0">
              <a:latin typeface="+mj-lt"/>
              <a:cs typeface="Arial"/>
            </a:endParaRPr>
          </a:p>
          <a:p>
            <a:pPr marL="171450" indent="-171450">
              <a:buFont typeface="Arial,Sans-Serif"/>
              <a:buChar char="•"/>
            </a:pPr>
            <a:endParaRPr lang="fr-FR" sz="1200" dirty="0">
              <a:latin typeface="+mj-lt"/>
              <a:cs typeface="Arial"/>
            </a:endParaRPr>
          </a:p>
        </p:txBody>
      </p:sp>
    </p:spTree>
    <p:extLst>
      <p:ext uri="{BB962C8B-B14F-4D97-AF65-F5344CB8AC3E}">
        <p14:creationId xmlns:p14="http://schemas.microsoft.com/office/powerpoint/2010/main" val="17133973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685800" y="4476750"/>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Arial" panose="020B0604020202020204" pitchFamily="34" charset="0"/>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Lire en grand groupe ce qu’est le consentement sexuel avec d’autres ados et compléter avec les exemples ci-dessous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0" dirty="0">
                <a:latin typeface="Arial" panose="020B0604020202020204" pitchFamily="34" charset="0"/>
                <a:cs typeface="Arial" panose="020B0604020202020204" pitchFamily="34" charset="0"/>
              </a:rPr>
              <a:t>Par exemple, il y a un rapport de force si :</a:t>
            </a:r>
          </a:p>
          <a:p>
            <a:pPr marL="742950" marR="0" lvl="1"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b="0" i="0" u="none" strike="noStrike" dirty="0">
                <a:solidFill>
                  <a:srgbClr val="000000"/>
                </a:solidFill>
                <a:effectLst/>
                <a:latin typeface="+mn-lt"/>
                <a:cs typeface="Arial"/>
              </a:rPr>
              <a:t>la personne plus âgée est en position de confiance ou d’autorité (</a:t>
            </a:r>
            <a:r>
              <a:rPr lang="fr-FR" sz="1200" b="0" i="0" u="none" strike="noStrike" kern="1200" dirty="0">
                <a:solidFill>
                  <a:schemeClr val="tx1"/>
                </a:solidFill>
                <a:effectLst/>
                <a:latin typeface="+mn-lt"/>
                <a:ea typeface="+mn-ea"/>
                <a:cs typeface="+mn-cs"/>
              </a:rPr>
              <a:t>ex: </a:t>
            </a:r>
            <a:r>
              <a:rPr lang="fr-FR" sz="1200" b="0" i="0" kern="1200" dirty="0">
                <a:solidFill>
                  <a:schemeClr val="tx1"/>
                </a:solidFill>
                <a:effectLst/>
                <a:latin typeface="+mn-lt"/>
                <a:ea typeface="+mn-ea"/>
                <a:cs typeface="+mn-cs"/>
              </a:rPr>
              <a:t>le partenaire est l’enseignante ou l’enseignant, ou l’employeur de l’ado)</a:t>
            </a:r>
            <a:r>
              <a:rPr lang="fr-CA" b="0" i="0" u="none" strike="noStrike" dirty="0">
                <a:solidFill>
                  <a:srgbClr val="000000"/>
                </a:solidFill>
                <a:effectLst/>
                <a:latin typeface="+mn-lt"/>
                <a:cs typeface="Arial"/>
              </a:rPr>
              <a:t>,</a:t>
            </a:r>
            <a:r>
              <a:rPr lang="en-US" b="0" i="0" dirty="0">
                <a:solidFill>
                  <a:srgbClr val="000000"/>
                </a:solidFill>
                <a:effectLst/>
                <a:latin typeface="+mn-lt"/>
                <a:cs typeface="Arial"/>
              </a:rPr>
              <a:t>​</a:t>
            </a:r>
          </a:p>
          <a:p>
            <a:pPr marL="742950" lvl="1" indent="-285750" algn="l" rtl="0" fontAlgn="base">
              <a:buFont typeface="Arial" panose="020B0604020202020204" pitchFamily="34" charset="0"/>
              <a:buChar char="•"/>
            </a:pPr>
            <a:r>
              <a:rPr lang="fr-CA" b="0" i="0" u="none" strike="noStrike" dirty="0">
                <a:solidFill>
                  <a:srgbClr val="000000"/>
                </a:solidFill>
                <a:effectLst/>
                <a:latin typeface="+mn-lt"/>
                <a:cs typeface="Arial"/>
              </a:rPr>
              <a:t>il y a une situation de dépendance ou d’exploitation entre vous (</a:t>
            </a:r>
            <a:r>
              <a:rPr lang="fr-FR" sz="1200" b="0" i="0" u="none" strike="noStrike" kern="1200" dirty="0">
                <a:solidFill>
                  <a:schemeClr val="tx1"/>
                </a:solidFill>
                <a:effectLst/>
                <a:latin typeface="+mn-lt"/>
                <a:ea typeface="+mn-ea"/>
                <a:cs typeface="+mn-cs"/>
              </a:rPr>
              <a:t>ex: </a:t>
            </a:r>
            <a:r>
              <a:rPr lang="fr-FR" sz="1200" b="0" i="0" kern="1200" dirty="0">
                <a:solidFill>
                  <a:schemeClr val="tx1"/>
                </a:solidFill>
                <a:effectLst/>
                <a:latin typeface="+mn-lt"/>
                <a:ea typeface="+mn-ea"/>
                <a:cs typeface="+mn-cs"/>
              </a:rPr>
              <a:t>le partenaire héberge l’ado alors qu’elle ou il n’a pas d’autre endroit où aller)</a:t>
            </a:r>
            <a:r>
              <a:rPr lang="fr-CA" sz="1200" b="0" i="0" u="none" strike="noStrike" kern="1200" dirty="0">
                <a:solidFill>
                  <a:srgbClr val="000000"/>
                </a:solidFill>
                <a:effectLst/>
                <a:latin typeface="+mn-lt"/>
                <a:ea typeface="+mn-ea"/>
                <a:cs typeface="Arial"/>
              </a:rPr>
              <a:t>. </a:t>
            </a:r>
            <a:endParaRPr lang="fr-CA" b="0" i="0" dirty="0">
              <a:solidFill>
                <a:srgbClr val="000000"/>
              </a:solidFill>
              <a:effectLst/>
              <a:latin typeface="+mn-lt"/>
              <a:cs typeface="Arial"/>
            </a:endParaRPr>
          </a:p>
          <a:p>
            <a:endParaRPr lang="fr-FR" sz="1200" kern="1200" dirty="0">
              <a:solidFill>
                <a:schemeClr val="tx1"/>
              </a:solidFill>
              <a:latin typeface="+mn-lt"/>
              <a:ea typeface="+mn-ea"/>
              <a:cs typeface="Arial"/>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Demander aux élèves d’ajouter les âges (12 ans et 16 ans) dans la description du consentement sexuel dans leur </a:t>
            </a:r>
            <a:r>
              <a:rPr lang="fr-FR" sz="1200" b="1" i="0" kern="1200" dirty="0">
                <a:solidFill>
                  <a:schemeClr val="tx1"/>
                </a:solidFill>
                <a:effectLst/>
                <a:latin typeface="+mn-lt"/>
                <a:ea typeface="Calibri"/>
                <a:cs typeface="Calibri"/>
              </a:rPr>
              <a:t>Cahier de l’élève</a:t>
            </a:r>
            <a:r>
              <a:rPr lang="fr-CA" sz="1200" b="0" dirty="0">
                <a:latin typeface="Arial" panose="020B0604020202020204" pitchFamily="34" charset="0"/>
                <a:cs typeface="Arial" panose="020B0604020202020204" pitchFamily="34" charset="0"/>
              </a:rPr>
              <a:t> p. 10.</a:t>
            </a:r>
          </a:p>
          <a:p>
            <a:endParaRPr lang="fr-FR" sz="1200" kern="1200" dirty="0">
              <a:solidFill>
                <a:schemeClr val="tx1"/>
              </a:solidFill>
              <a:latin typeface="+mn-lt"/>
              <a:ea typeface="+mn-ea"/>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indent="-171450" rtl="0" fontAlgn="base">
              <a:buFont typeface="Arial" panose="020B0604020202020204" pitchFamily="34" charset="0"/>
              <a:buChar char="•"/>
            </a:pPr>
            <a:r>
              <a:rPr lang="fr-CA" sz="1000" b="0" i="1" kern="1200" dirty="0">
                <a:solidFill>
                  <a:schemeClr val="tx1"/>
                </a:solidFill>
                <a:effectLst/>
                <a:latin typeface="+mn-lt"/>
                <a:ea typeface="+mn-ea"/>
                <a:cs typeface="+mn-cs"/>
              </a:rPr>
              <a:t>Code criminel</a:t>
            </a:r>
            <a:r>
              <a:rPr lang="fr-CA" sz="1000" b="0" i="0" kern="1200" dirty="0">
                <a:solidFill>
                  <a:schemeClr val="tx1"/>
                </a:solidFill>
                <a:effectLst/>
                <a:latin typeface="+mn-lt"/>
                <a:ea typeface="+mn-ea"/>
                <a:cs typeface="+mn-cs"/>
              </a:rPr>
              <a:t>, LRC 1985, c C-46, art 150.1 (consentement sexuel et écarts d’âges), 153 et 153.1 (rapport de force)</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CA" sz="12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826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E1C9A-47BD-B48D-0F44-4884EEA816D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3908E5-CC30-4DBB-EF37-331B3261969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D25EF0B-1A0D-30F9-4A79-6B6F39207C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noProof="0" dirty="0">
                <a:latin typeface="+mj-lt"/>
                <a:cs typeface="Arial" panose="020B0604020202020204" pitchFamily="34" charset="0"/>
              </a:rPr>
              <a:t>Lire en grand groupe la mise en situation #5. (Possibilité de survoler les mises en situation #4 et 5, puis laisser un temps aux élèves pour les compléter).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Demander aux élèves d’écrire leur hypothèse individuellement dans leur </a:t>
            </a:r>
            <a:r>
              <a:rPr lang="fr-FR" sz="1200" b="1" i="0" kern="1200" dirty="0">
                <a:solidFill>
                  <a:schemeClr val="tx1"/>
                </a:solidFill>
                <a:effectLst/>
                <a:latin typeface="+mn-lt"/>
                <a:ea typeface="Calibri"/>
                <a:cs typeface="Calibri"/>
              </a:rPr>
              <a:t>Cahier de l’élève</a:t>
            </a:r>
            <a:r>
              <a:rPr lang="fr-FR" sz="1200" u="none" kern="1200" dirty="0">
                <a:solidFill>
                  <a:schemeClr val="tx1"/>
                </a:solidFill>
                <a:effectLst/>
                <a:latin typeface="+mj-lt"/>
                <a:ea typeface="+mn-ea"/>
                <a:cs typeface="+mn-cs"/>
              </a:rPr>
              <a:t> p. 10.</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Partager certaines réponses en grand groupe.</a:t>
            </a:r>
            <a:endParaRPr lang="fr-FR" sz="1200" u="sng" dirty="0">
              <a:latin typeface="+mj-lt"/>
              <a:cs typeface="Arial"/>
            </a:endParaRPr>
          </a:p>
        </p:txBody>
      </p:sp>
    </p:spTree>
    <p:extLst>
      <p:ext uri="{BB962C8B-B14F-4D97-AF65-F5344CB8AC3E}">
        <p14:creationId xmlns:p14="http://schemas.microsoft.com/office/powerpoint/2010/main" val="623650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200" b="1" dirty="0">
                <a:solidFill>
                  <a:schemeClr val="tx1"/>
                </a:solidFill>
                <a:latin typeface="+mj-lt"/>
                <a:cs typeface="Arial" panose="020B0604020202020204" pitchFamily="34" charset="0"/>
              </a:rPr>
              <a:t>NOTES À LA PERSONNE ENSEIGNANTE</a:t>
            </a:r>
          </a:p>
          <a:p>
            <a:endParaRPr lang="en-US" sz="1200" dirty="0">
              <a:solidFill>
                <a:schemeClr val="tx1"/>
              </a:solidFill>
              <a:latin typeface="+mj-lt"/>
              <a:cs typeface="Arial" panose="020B0604020202020204" pitchFamily="34" charset="0"/>
            </a:endParaRPr>
          </a:p>
          <a:p>
            <a:pPr marL="285750" indent="-285750">
              <a:buFont typeface="Wingdings" panose="05000000000000000000" pitchFamily="2" charset="2"/>
              <a:buChar char="q"/>
            </a:pPr>
            <a:r>
              <a:rPr lang="fr-FR" sz="1200" b="0" i="0" dirty="0">
                <a:solidFill>
                  <a:schemeClr val="tx1"/>
                </a:solidFill>
                <a:effectLst/>
                <a:latin typeface="+mj-lt"/>
                <a:ea typeface="Calibri"/>
                <a:cs typeface="Calibri"/>
              </a:rPr>
              <a:t>Questionner les élèves sur leurs connaissances antérieures sur ce sujet.</a:t>
            </a:r>
          </a:p>
          <a:p>
            <a:pPr marL="285750" indent="-285750">
              <a:buFont typeface="Wingdings" panose="05000000000000000000" pitchFamily="2" charset="2"/>
              <a:buChar char="q"/>
            </a:pPr>
            <a:r>
              <a:rPr lang="fr-FR" sz="1200" b="0" i="0" dirty="0">
                <a:solidFill>
                  <a:schemeClr val="tx1"/>
                </a:solidFill>
                <a:effectLst/>
                <a:latin typeface="+mj-lt"/>
                <a:ea typeface="Calibri"/>
                <a:cs typeface="Calibri"/>
              </a:rPr>
              <a:t>Leur poser la question sur la diapositive et la bonifier avec la question : « À partir de quel âge celles-ci débutent-elles? ».</a:t>
            </a:r>
          </a:p>
          <a:p>
            <a:pPr marL="285750" indent="-285750">
              <a:buFont typeface="Wingdings" panose="05000000000000000000" pitchFamily="2" charset="2"/>
              <a:buChar char="q"/>
            </a:pPr>
            <a:r>
              <a:rPr lang="fr-FR" sz="1200" b="0" i="0" dirty="0">
                <a:solidFill>
                  <a:schemeClr val="tx1"/>
                </a:solidFill>
                <a:effectLst/>
                <a:latin typeface="+mj-lt"/>
                <a:ea typeface="Calibri"/>
                <a:cs typeface="Calibri"/>
              </a:rPr>
              <a:t>Demander aux élèves de compléter la question prévue dans leur </a:t>
            </a:r>
            <a:r>
              <a:rPr lang="fr-FR" sz="1200" b="1" i="0" dirty="0">
                <a:solidFill>
                  <a:schemeClr val="tx1"/>
                </a:solidFill>
                <a:effectLst/>
                <a:latin typeface="+mj-lt"/>
                <a:ea typeface="Calibri"/>
                <a:cs typeface="Calibri"/>
              </a:rPr>
              <a:t>Cahier de l’élève </a:t>
            </a:r>
            <a:r>
              <a:rPr lang="fr-FR" sz="1200" b="0" i="0" dirty="0">
                <a:solidFill>
                  <a:schemeClr val="tx1"/>
                </a:solidFill>
                <a:effectLst/>
                <a:latin typeface="+mj-lt"/>
                <a:ea typeface="Calibri"/>
                <a:cs typeface="Calibri"/>
              </a:rPr>
              <a:t>p. 4.</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b="0" i="0" kern="1200" dirty="0">
                <a:solidFill>
                  <a:schemeClr val="tx1"/>
                </a:solidFill>
                <a:effectLst/>
                <a:latin typeface="+mn-lt"/>
                <a:ea typeface="Calibri"/>
                <a:cs typeface="Calibri"/>
              </a:rPr>
              <a:t>Partager quelques réponses en grand groupe.</a:t>
            </a:r>
            <a:endParaRPr lang="fr-FR" sz="1200" b="0" i="0" dirty="0">
              <a:solidFill>
                <a:schemeClr val="tx1"/>
              </a:solidFill>
              <a:effectLst/>
              <a:latin typeface="+mj-lt"/>
              <a:ea typeface="Calibri"/>
              <a:cs typeface="Calibri"/>
            </a:endParaRPr>
          </a:p>
          <a:p>
            <a:pPr marL="285750" indent="-285750">
              <a:buFont typeface="Wingdings" panose="05000000000000000000" pitchFamily="2" charset="2"/>
              <a:buChar char="q"/>
            </a:pPr>
            <a:r>
              <a:rPr lang="fr-FR" sz="1200" b="0" i="0" dirty="0">
                <a:solidFill>
                  <a:schemeClr val="tx1"/>
                </a:solidFill>
                <a:effectLst/>
                <a:latin typeface="+mj-lt"/>
                <a:ea typeface="Calibri"/>
                <a:cs typeface="Calibri"/>
              </a:rPr>
              <a:t>Poser les questions suivantes aux élèves : Qu’est-ce qu’une responsabilité? Y a-t-il </a:t>
            </a:r>
            <a:r>
              <a:rPr lang="fr-CA" sz="1200" u="none" kern="1200" dirty="0">
                <a:solidFill>
                  <a:schemeClr val="tx1"/>
                </a:solidFill>
                <a:effectLst/>
                <a:latin typeface="+mj-lt"/>
                <a:ea typeface="+mn-ea"/>
                <a:cs typeface="+mn-cs"/>
              </a:rPr>
              <a:t>une différence entre une responsabilité à la maison et une responsabilité dans la société? Les élèves peuvent donner des exemples de responsabilités dans la société. Exemples : Responsabilité de jeter mes déchets dans les poubelles, de ne pas briser les installations de la ville, etc.</a:t>
            </a:r>
          </a:p>
        </p:txBody>
      </p:sp>
    </p:spTree>
    <p:extLst>
      <p:ext uri="{BB962C8B-B14F-4D97-AF65-F5344CB8AC3E}">
        <p14:creationId xmlns:p14="http://schemas.microsoft.com/office/powerpoint/2010/main" val="3035292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CE6C4-4D8D-35A7-5FD5-029897A4B51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E9D6582-288B-DF7D-8886-54ABF583E3B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B0CDD79-AC8B-4157-7CC2-A07E387B854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Corriger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u="none" kern="1200" dirty="0">
                <a:solidFill>
                  <a:schemeClr val="tx1"/>
                </a:solidFill>
                <a:effectLst/>
                <a:latin typeface="+mj-lt"/>
                <a:ea typeface="+mn-ea"/>
                <a:cs typeface="Arial" panose="020B0604020202020204" pitchFamily="34" charset="0"/>
              </a:rPr>
              <a:t>Les élèves doivent écrire les principaux éléments sous la question « Ce que dit la loi » dans leur </a:t>
            </a:r>
            <a:r>
              <a:rPr lang="fr-FR" sz="1200" b="1" i="0" kern="1200" dirty="0">
                <a:solidFill>
                  <a:schemeClr val="tx1"/>
                </a:solidFill>
                <a:effectLst/>
                <a:latin typeface="+mn-lt"/>
                <a:ea typeface="Calibri"/>
                <a:cs typeface="Calibri"/>
              </a:rPr>
              <a:t>Cahier de l’élève</a:t>
            </a:r>
            <a:r>
              <a:rPr lang="fr-CA" sz="1200" b="0" u="none" kern="1200" dirty="0">
                <a:solidFill>
                  <a:schemeClr val="tx1"/>
                </a:solidFill>
                <a:effectLst/>
                <a:latin typeface="+mj-lt"/>
                <a:ea typeface="+mn-ea"/>
                <a:cs typeface="Arial" panose="020B0604020202020204" pitchFamily="34" charset="0"/>
              </a:rPr>
              <a:t>.</a:t>
            </a:r>
            <a:endParaRPr lang="fr-FR" sz="1200" u="sng" dirty="0">
              <a:latin typeface="+mj-lt"/>
              <a:cs typeface="Arial"/>
            </a:endParaRPr>
          </a:p>
          <a:p>
            <a:pPr marL="0" indent="0">
              <a:buFont typeface="Arial"/>
              <a:buNone/>
            </a:pPr>
            <a:endParaRPr lang="fr-FR" sz="1200" dirty="0">
              <a:latin typeface="+mj-lt"/>
            </a:endParaRPr>
          </a:p>
          <a:p>
            <a:pPr marL="0" indent="0">
              <a:buFont typeface="Arial"/>
              <a:buNone/>
            </a:pPr>
            <a:r>
              <a:rPr lang="fr-FR" sz="1200" dirty="0">
                <a:latin typeface="+mj-lt"/>
              </a:rPr>
              <a:t>Réponse plus détaillée : </a:t>
            </a:r>
          </a:p>
          <a:p>
            <a:pPr marL="171450" indent="-171450">
              <a:buFont typeface="Arial" panose="020B0604020202020204" pitchFamily="34" charset="0"/>
              <a:buChar char="•"/>
            </a:pPr>
            <a:endParaRPr lang="fr-CA" sz="1200" i="0" kern="1200" dirty="0">
              <a:solidFill>
                <a:schemeClr val="tx1"/>
              </a:solidFill>
              <a:effectLst/>
              <a:latin typeface="+mj-lt"/>
              <a:ea typeface="+mn-ea"/>
              <a:cs typeface="+mn-cs"/>
            </a:endParaRPr>
          </a:p>
          <a:p>
            <a:pPr marL="171450" indent="-171450">
              <a:buFont typeface="Arial" panose="020B0604020202020204" pitchFamily="34" charset="0"/>
              <a:buChar char="•"/>
            </a:pPr>
            <a:r>
              <a:rPr lang="fr-CA" sz="1200" i="0" kern="1200" dirty="0">
                <a:solidFill>
                  <a:schemeClr val="tx1"/>
                </a:solidFill>
                <a:effectLst/>
                <a:latin typeface="+mj-lt"/>
                <a:ea typeface="+mn-ea"/>
                <a:cs typeface="+mn-cs"/>
              </a:rPr>
              <a:t>Une personne peut uniquement demander un changement de nom pour des raisons sérieuses. Par exemple, une personne peut demander de changer son nom s’il est trop difficile à écrire ou s’il prête au ridicule. Par exemple, dans un cas réel, des parents voulaient nommer leur enfant Spatule, mais le gouvernement s’est opposé à ce choix, déterminant que le prénom était inusité et pourraient susciter des moqueries. </a:t>
            </a:r>
          </a:p>
          <a:p>
            <a:pPr marL="171450" indent="-171450">
              <a:buFont typeface="Arial" panose="020B0604020202020204" pitchFamily="34" charset="0"/>
              <a:buChar char="•"/>
            </a:pPr>
            <a:r>
              <a:rPr lang="fr-CA" sz="1200" i="0" kern="1200" dirty="0">
                <a:solidFill>
                  <a:schemeClr val="tx1"/>
                </a:solidFill>
                <a:effectLst/>
                <a:latin typeface="+mj-lt"/>
                <a:ea typeface="+mn-ea"/>
                <a:cs typeface="+mn-cs"/>
              </a:rPr>
              <a:t>Seth ne pourra probablement pas changer de nom, car il n’a pas de raison sérieuse. </a:t>
            </a:r>
          </a:p>
          <a:p>
            <a:pPr marL="171450" indent="-171450">
              <a:buFont typeface="Arial" panose="020B0604020202020204" pitchFamily="34" charset="0"/>
              <a:buChar char="•"/>
            </a:pPr>
            <a:r>
              <a:rPr lang="fr-CA" sz="1200" i="0" kern="1200" dirty="0">
                <a:solidFill>
                  <a:schemeClr val="tx1"/>
                </a:solidFill>
                <a:effectLst/>
                <a:latin typeface="+mj-lt"/>
                <a:ea typeface="+mn-ea"/>
                <a:cs typeface="+mn-cs"/>
              </a:rPr>
              <a:t>Ceci est un cas où la même règle s’applique peu importe l’âge de la personne. Même si Seth était adulte, le même principe s’appliquerait. </a:t>
            </a:r>
          </a:p>
          <a:p>
            <a:endParaRPr lang="fr-CA" sz="1200" i="1" kern="1200" dirty="0">
              <a:solidFill>
                <a:schemeClr val="tx1"/>
              </a:solidFill>
              <a:effectLst/>
              <a:latin typeface="+mj-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civil du Québec</a:t>
            </a:r>
            <a:r>
              <a:rPr lang="fr-FR" sz="1000" b="0" i="0" kern="1200" dirty="0">
                <a:solidFill>
                  <a:schemeClr val="tx1"/>
                </a:solidFill>
                <a:effectLst/>
                <a:latin typeface="+mn-lt"/>
                <a:ea typeface="+mn-ea"/>
                <a:cs typeface="+mn-cs"/>
              </a:rPr>
              <a:t>, RLRQ c CCQ-1991, art 58 al .1 (changement de nom).</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Lavigne c. Beaucaire</a:t>
            </a:r>
            <a:r>
              <a:rPr lang="fr-FR" sz="1000" b="0" i="0" kern="1200" dirty="0">
                <a:solidFill>
                  <a:schemeClr val="tx1"/>
                </a:solidFill>
                <a:effectLst/>
                <a:latin typeface="+mn-lt"/>
                <a:ea typeface="+mn-ea"/>
                <a:cs typeface="+mn-cs"/>
              </a:rPr>
              <a:t>, 1996 CanLII 4381 (QC CS) (Prénom inusité et prêtant au ridicule, Spatule).</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fr-FR" sz="1000" b="0" i="0" kern="1200" dirty="0">
              <a:solidFill>
                <a:schemeClr val="tx1"/>
              </a:solidFill>
              <a:effectLst/>
              <a:latin typeface="+mn-lt"/>
              <a:ea typeface="+mn-ea"/>
              <a:cs typeface="+mn-cs"/>
            </a:endParaRPr>
          </a:p>
          <a:p>
            <a:endParaRPr lang="fr-CA" sz="1200" kern="1200" dirty="0">
              <a:solidFill>
                <a:schemeClr val="tx1"/>
              </a:solidFill>
              <a:effectLst/>
              <a:latin typeface="+mj-lt"/>
              <a:ea typeface="+mn-ea"/>
              <a:cs typeface="+mn-cs"/>
            </a:endParaRPr>
          </a:p>
        </p:txBody>
      </p:sp>
    </p:spTree>
    <p:extLst>
      <p:ext uri="{BB962C8B-B14F-4D97-AF65-F5344CB8AC3E}">
        <p14:creationId xmlns:p14="http://schemas.microsoft.com/office/powerpoint/2010/main" val="32588971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Lire en grand groupe ce qu’est le consentement aux soins et les explications ci-dessous :</a:t>
            </a:r>
          </a:p>
          <a:p>
            <a:endParaRPr lang="fr-FR" sz="1200" b="1" u="sng" noProof="1">
              <a:solidFill>
                <a:srgbClr val="000000"/>
              </a:solidFill>
              <a:latin typeface="+mj-lt"/>
              <a:ea typeface="Calibri"/>
              <a:cs typeface="Arial"/>
            </a:endParaRPr>
          </a:p>
          <a:p>
            <a:pPr marL="285750" indent="-285750">
              <a:buFont typeface="Arial" panose="020B0604020202020204" pitchFamily="34" charset="0"/>
              <a:buChar char="•"/>
            </a:pPr>
            <a:r>
              <a:rPr lang="fr-FR" sz="1200" strike="noStrike" dirty="0">
                <a:latin typeface="+mj-lt"/>
              </a:rPr>
              <a:t>En général, </a:t>
            </a:r>
            <a:r>
              <a:rPr lang="fr-FR" sz="1200" b="0" strike="noStrike" dirty="0">
                <a:latin typeface="+mj-lt"/>
              </a:rPr>
              <a:t>avant 14 ans, ce sont les parents qui prennent cette décision.</a:t>
            </a:r>
            <a:endParaRPr lang="fr-FR" sz="1200" b="0" strike="noStrike" dirty="0">
              <a:latin typeface="+mj-lt"/>
              <a:cs typeface="Arial"/>
            </a:endParaRPr>
          </a:p>
          <a:p>
            <a:pPr marL="914400" lvl="1" indent="-457200">
              <a:buFont typeface="Courier New" panose="02070309020205020404" pitchFamily="49" charset="0"/>
              <a:buChar char="o"/>
            </a:pPr>
            <a:r>
              <a:rPr lang="fr-FR" sz="1200" b="0" strike="noStrike" dirty="0">
                <a:latin typeface="+mj-lt"/>
              </a:rPr>
              <a:t>Par exemple : aller voir une ou un </a:t>
            </a:r>
            <a:r>
              <a:rPr lang="fr-FR" sz="1200" strike="noStrike" dirty="0">
                <a:latin typeface="+mj-lt"/>
              </a:rPr>
              <a:t>médecin, prendre un médicament ou passer un test médical.</a:t>
            </a:r>
            <a:endParaRPr lang="fr-FR" sz="1200" strike="noStrike" dirty="0">
              <a:latin typeface="+mj-lt"/>
              <a:cs typeface="Arial"/>
            </a:endParaRPr>
          </a:p>
          <a:p>
            <a:pPr marL="914400" lvl="1" indent="-457200">
              <a:buFont typeface="Courier New" panose="02070309020205020404" pitchFamily="49" charset="0"/>
              <a:buChar char="o"/>
            </a:pPr>
            <a:r>
              <a:rPr lang="fr-FR" sz="1200" strike="noStrike" dirty="0">
                <a:latin typeface="+mj-lt"/>
              </a:rPr>
              <a:t>Par contre, les parents doivent décider en pensant à ce qui </a:t>
            </a:r>
            <a:r>
              <a:rPr lang="fr-FR" sz="1200" b="0" strike="noStrike" dirty="0">
                <a:latin typeface="+mj-lt"/>
              </a:rPr>
              <a:t>est le mieux pour leur enfant, </a:t>
            </a:r>
            <a:r>
              <a:rPr lang="fr-CA" sz="1200" strike="noStrike" dirty="0">
                <a:latin typeface="+mj-lt"/>
              </a:rPr>
              <a:t>et pas juste selon ce qu’eux croient. Et si c’est possible, elles et ils devraient aussi écouter ce que l’enfant pense</a:t>
            </a:r>
            <a:r>
              <a:rPr lang="fr-FR" sz="1200" b="0" strike="noStrike" dirty="0">
                <a:latin typeface="+mj-lt"/>
              </a:rPr>
              <a:t>.</a:t>
            </a:r>
            <a:endParaRPr lang="fr-FR" sz="1200" b="0" strike="noStrike" dirty="0">
              <a:latin typeface="+mj-lt"/>
              <a:cs typeface="Arial"/>
            </a:endParaRPr>
          </a:p>
          <a:p>
            <a:pPr marL="914400" lvl="1" indent="-457200">
              <a:buFont typeface="Courier New" panose="02070309020205020404" pitchFamily="49" charset="0"/>
              <a:buChar char="o"/>
            </a:pPr>
            <a:endParaRPr lang="fr-FR" sz="1200" b="0" strike="noStrike" dirty="0">
              <a:latin typeface="+mj-lt"/>
              <a:cs typeface="Arial"/>
            </a:endParaRPr>
          </a:p>
          <a:p>
            <a:pPr marL="285750" indent="-285750">
              <a:buFont typeface="Arial" panose="020B0604020202020204" pitchFamily="34" charset="0"/>
              <a:buChar char="•"/>
            </a:pPr>
            <a:r>
              <a:rPr lang="fr-FR" sz="1200" b="0" strike="noStrike" dirty="0">
                <a:latin typeface="+mj-lt"/>
              </a:rPr>
              <a:t>À partir de 14 ans, les règles changent: Les jeunes peuvent décider seuls si elles ou ils veulent recevoir un soin qui est nécessaire pour leur santé. Un soin « nécessaire pour sa santé »</a:t>
            </a:r>
            <a:r>
              <a:rPr lang="fr-FR" sz="1200" strike="noStrike" dirty="0">
                <a:latin typeface="+mj-lt"/>
              </a:rPr>
              <a:t>, ça peut être, par exemple :</a:t>
            </a:r>
            <a:endParaRPr lang="fr-FR" sz="1200" strike="noStrike" dirty="0">
              <a:latin typeface="+mj-lt"/>
              <a:cs typeface="Arial"/>
            </a:endParaRPr>
          </a:p>
          <a:p>
            <a:pPr marL="457200" indent="-457200">
              <a:buFont typeface="Arial" panose="020B0604020202020204" pitchFamily="34" charset="0"/>
              <a:buChar char="•"/>
            </a:pPr>
            <a:endParaRPr lang="fr-FR" sz="1200" strike="noStrike" dirty="0">
              <a:latin typeface="+mj-lt"/>
              <a:cs typeface="Arial"/>
            </a:endParaRPr>
          </a:p>
          <a:p>
            <a:pPr marL="914400" lvl="1" indent="-457200">
              <a:buFont typeface="Courier New" panose="02070309020205020404" pitchFamily="49" charset="0"/>
              <a:buChar char="o"/>
            </a:pPr>
            <a:r>
              <a:rPr lang="fr-FR" sz="1200" strike="noStrike" dirty="0">
                <a:latin typeface="+mj-lt"/>
              </a:rPr>
              <a:t>Une prise de sang,</a:t>
            </a:r>
            <a:endParaRPr lang="fr-FR" sz="1200" strike="noStrike" dirty="0">
              <a:latin typeface="+mj-lt"/>
              <a:cs typeface="Arial"/>
            </a:endParaRPr>
          </a:p>
          <a:p>
            <a:pPr marL="914400" lvl="1" indent="-457200">
              <a:buFont typeface="Courier New" panose="02070309020205020404" pitchFamily="49" charset="0"/>
              <a:buChar char="o"/>
            </a:pPr>
            <a:r>
              <a:rPr lang="fr-FR" sz="1200" strike="noStrike" dirty="0">
                <a:latin typeface="+mj-lt"/>
              </a:rPr>
              <a:t>Des médicaments,</a:t>
            </a:r>
            <a:endParaRPr lang="fr-FR" sz="1200" strike="noStrike" dirty="0">
              <a:latin typeface="+mj-lt"/>
              <a:cs typeface="Arial"/>
            </a:endParaRPr>
          </a:p>
          <a:p>
            <a:pPr marL="914400" lvl="1" indent="-457200">
              <a:buFont typeface="Courier New" panose="02070309020205020404" pitchFamily="49" charset="0"/>
              <a:buChar char="o"/>
            </a:pPr>
            <a:r>
              <a:rPr lang="fr-FR" sz="1200" strike="noStrike" dirty="0">
                <a:latin typeface="+mj-lt"/>
              </a:rPr>
              <a:t>Une opération,</a:t>
            </a:r>
            <a:endParaRPr lang="fr-FR" sz="1200" strike="noStrike" dirty="0">
              <a:latin typeface="+mj-lt"/>
              <a:cs typeface="Arial"/>
            </a:endParaRPr>
          </a:p>
          <a:p>
            <a:pPr marL="914400" lvl="1" indent="-457200">
              <a:buFont typeface="Courier New" panose="02070309020205020404" pitchFamily="49" charset="0"/>
              <a:buChar char="o"/>
            </a:pPr>
            <a:r>
              <a:rPr lang="fr-FR" sz="1200" strike="noStrike" dirty="0">
                <a:latin typeface="+mj-lt"/>
              </a:rPr>
              <a:t>Un avortement,</a:t>
            </a:r>
            <a:endParaRPr lang="fr-FR" sz="1200" strike="noStrike" dirty="0">
              <a:latin typeface="+mj-lt"/>
              <a:cs typeface="Arial"/>
            </a:endParaRPr>
          </a:p>
          <a:p>
            <a:pPr marL="914400" lvl="1" indent="-457200">
              <a:buFont typeface="Courier New" panose="02070309020205020404" pitchFamily="49" charset="0"/>
              <a:buChar char="o"/>
            </a:pPr>
            <a:r>
              <a:rPr lang="fr-FR" sz="1200" strike="noStrike" dirty="0">
                <a:latin typeface="+mj-lt"/>
              </a:rPr>
              <a:t>Ou même, décider de voir une ou un psychologue.</a:t>
            </a:r>
            <a:endParaRPr lang="fr-FR" sz="1200" strike="noStrike" dirty="0">
              <a:latin typeface="+mj-lt"/>
              <a:cs typeface="Arial"/>
            </a:endParaRPr>
          </a:p>
          <a:p>
            <a:pPr>
              <a:buNone/>
            </a:pPr>
            <a:endParaRPr lang="fr-FR" sz="1200" b="1" strike="noStrike" dirty="0">
              <a:latin typeface="+mj-lt"/>
              <a:cs typeface="Arial"/>
            </a:endParaRPr>
          </a:p>
          <a:p>
            <a:pPr>
              <a:buNone/>
            </a:pPr>
            <a:r>
              <a:rPr lang="fr-FR" sz="1200" b="1" strike="noStrike" dirty="0">
                <a:latin typeface="+mj-lt"/>
              </a:rPr>
              <a:t>Mais comme toujours, il y a de petites exceptions:</a:t>
            </a:r>
            <a:endParaRPr lang="fr-FR" sz="1200" b="1" strike="noStrike" dirty="0">
              <a:latin typeface="+mj-lt"/>
              <a:cs typeface="Arial"/>
            </a:endParaRPr>
          </a:p>
          <a:p>
            <a:pPr>
              <a:buNone/>
            </a:pPr>
            <a:endParaRPr lang="fr-FR" sz="1200" strike="noStrike" dirty="0">
              <a:latin typeface="+mj-lt"/>
              <a:cs typeface="Arial"/>
            </a:endParaRPr>
          </a:p>
          <a:p>
            <a:pPr marL="457200" indent="-457200">
              <a:buFont typeface="Arial" panose="020B0604020202020204" pitchFamily="34" charset="0"/>
              <a:buChar char="•"/>
            </a:pPr>
            <a:r>
              <a:rPr lang="fr-FR" sz="1200" strike="noStrike" dirty="0">
                <a:latin typeface="+mj-lt"/>
              </a:rPr>
              <a:t>Si une ou un </a:t>
            </a:r>
            <a:r>
              <a:rPr lang="fr-FR" sz="1200" b="0" strike="noStrike" dirty="0">
                <a:latin typeface="+mj-lt"/>
              </a:rPr>
              <a:t>jeune doit rester à l’hôpital plus de 12 heures, ses parents vont devoir être informés.</a:t>
            </a:r>
            <a:endParaRPr lang="fr-FR" sz="1200" b="0" strike="noStrike" dirty="0">
              <a:latin typeface="+mj-lt"/>
              <a:cs typeface="Arial"/>
            </a:endParaRPr>
          </a:p>
          <a:p>
            <a:pPr marL="457200" indent="-457200">
              <a:buFont typeface="Arial" panose="020B0604020202020204" pitchFamily="34" charset="0"/>
              <a:buChar char="•"/>
            </a:pPr>
            <a:r>
              <a:rPr lang="fr-CA" sz="1200" strike="noStrike" dirty="0">
                <a:latin typeface="+mj-lt"/>
              </a:rPr>
              <a:t>Si la ou le jeune </a:t>
            </a:r>
            <a:r>
              <a:rPr lang="fr-CA" sz="1200" b="0" strike="noStrike" dirty="0">
                <a:latin typeface="+mj-lt"/>
              </a:rPr>
              <a:t>refuse un soin important pour sa santé, l’hôpital peut demander à une ou un juge la permission de lui donner le soin quand même.</a:t>
            </a:r>
            <a:endParaRPr lang="fr-CA" sz="1200" b="0" strike="noStrike" dirty="0">
              <a:latin typeface="+mj-lt"/>
              <a:cs typeface="Arial"/>
            </a:endParaRPr>
          </a:p>
          <a:p>
            <a:pPr marL="457200" indent="-457200">
              <a:buFont typeface="Arial" panose="020B0604020202020204" pitchFamily="34" charset="0"/>
              <a:buChar char="•"/>
            </a:pPr>
            <a:r>
              <a:rPr lang="fr-CA" sz="1200" b="0" strike="noStrike" dirty="0">
                <a:latin typeface="+mj-lt"/>
              </a:rPr>
              <a:t>Et si les parents refusent un soin important sans bonne raison, pour leur enfant de moins de 14 ans, l’hôpital peut aussi demander l’aide d’une ou d’un juge.</a:t>
            </a:r>
            <a:endParaRPr lang="fr-FR" sz="1200" b="0" strike="noStrike" dirty="0">
              <a:latin typeface="+mj-lt"/>
              <a:cs typeface="Arial"/>
            </a:endParaRPr>
          </a:p>
          <a:p>
            <a:pPr marL="457200" indent="-457200">
              <a:buFont typeface="Arial" panose="020B0604020202020204" pitchFamily="34" charset="0"/>
              <a:buChar char="•"/>
            </a:pPr>
            <a:r>
              <a:rPr lang="fr-FR" sz="1200" b="0" strike="noStrike" dirty="0">
                <a:latin typeface="+mj-lt"/>
              </a:rPr>
              <a:t>Enfin, en cas d’urgence, quand la vie de l’enfant est en danger, les médecins ont le droit d’agir rapidement et parler aux parents après.</a:t>
            </a:r>
            <a:endParaRPr lang="fr-FR" sz="1200" b="0" strike="noStrike" dirty="0">
              <a:latin typeface="+mj-lt"/>
              <a:cs typeface="Arial"/>
            </a:endParaRPr>
          </a:p>
          <a:p>
            <a:pPr>
              <a:buNone/>
            </a:pPr>
            <a:endParaRPr lang="fr-FR" sz="1200" b="1" strike="noStrike" dirty="0">
              <a:latin typeface="+mj-lt"/>
              <a:cs typeface="Arial"/>
            </a:endParaRPr>
          </a:p>
          <a:p>
            <a:pPr>
              <a:buNone/>
            </a:pPr>
            <a:r>
              <a:rPr lang="fr-FR" sz="1200" b="1" strike="noStrike" dirty="0">
                <a:latin typeface="+mj-lt"/>
              </a:rPr>
              <a:t>Pour les soins qui ne sont pas nécessaires pour la santé:</a:t>
            </a:r>
            <a:endParaRPr lang="fr-FR" sz="1200" strike="noStrike" dirty="0">
              <a:latin typeface="+mj-lt"/>
              <a:cs typeface="Arial"/>
            </a:endParaRPr>
          </a:p>
          <a:p>
            <a:pPr>
              <a:buNone/>
            </a:pPr>
            <a:endParaRPr lang="fr-FR" sz="1200" strike="noStrike" dirty="0">
              <a:latin typeface="+mj-lt"/>
              <a:cs typeface="Arial"/>
            </a:endParaRPr>
          </a:p>
          <a:p>
            <a:pPr marL="457200" indent="-457200">
              <a:buFont typeface="Arial" panose="020B0604020202020204" pitchFamily="34" charset="0"/>
              <a:buChar char="•"/>
            </a:pPr>
            <a:r>
              <a:rPr lang="fr-FR" sz="1200" strike="noStrike" dirty="0">
                <a:latin typeface="+mj-lt"/>
              </a:rPr>
              <a:t>Là, les règles sont </a:t>
            </a:r>
            <a:r>
              <a:rPr lang="fr-FR" sz="1200" b="0" strike="noStrike" dirty="0">
                <a:latin typeface="+mj-lt"/>
              </a:rPr>
              <a:t>différentes.</a:t>
            </a:r>
            <a:endParaRPr lang="fr-FR" sz="1200" b="0" strike="noStrike" dirty="0">
              <a:latin typeface="+mj-lt"/>
              <a:cs typeface="Arial"/>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strike="noStrike" dirty="0">
                <a:latin typeface="+mj-lt"/>
              </a:rPr>
              <a:t>Par exemple : si une ou un </a:t>
            </a:r>
            <a:r>
              <a:rPr lang="fr-CA" sz="1200" b="0" strike="noStrike" dirty="0">
                <a:latin typeface="+mj-lt"/>
              </a:rPr>
              <a:t>jeune veut une chirurgie pour changer son nez — donc un soin qui n’est pas essentiel pour sa santé — et que ce soin est risqué ou peut avoir des effets graves pour toujours, il faut aussi l’accord des parents, même après 14 ans.</a:t>
            </a:r>
            <a:endParaRPr lang="fr-CA" sz="1200" b="0" strike="noStrike" dirty="0">
              <a:latin typeface="+mj-lt"/>
              <a:cs typeface="Arial"/>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strike="noStrike" dirty="0">
                <a:latin typeface="+mj-lt"/>
              </a:rPr>
              <a:t>Pour les choses moins risquées, comme les tatouages ou les piercings, il n’y a pas de règle dans la loi qui dit qu’il faut avoir 18 ans. Les juges considèrent en majorité que les jeunes peuvent décider seul(e)s de se faire tatouer ou percer. </a:t>
            </a:r>
            <a:r>
              <a:rPr lang="fr-CA" sz="1200" strike="noStrike" dirty="0">
                <a:latin typeface="+mj-lt"/>
              </a:rPr>
              <a:t>Mais les salons de tatouage ou de piercing ont le droit de </a:t>
            </a:r>
            <a:r>
              <a:rPr lang="fr-CA" sz="1200" b="0" strike="noStrike" dirty="0">
                <a:latin typeface="+mj-lt"/>
              </a:rPr>
              <a:t>refuser de servir des personnes mineures.</a:t>
            </a:r>
            <a:endParaRPr lang="fr-CA" sz="1200" b="0" strike="noStrike" dirty="0">
              <a:latin typeface="+mj-lt"/>
              <a:cs typeface="Arial"/>
            </a:endParaRP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FR" sz="1200" b="0" i="0" strike="noStrike" dirty="0">
              <a:solidFill>
                <a:srgbClr val="444444"/>
              </a:solidFill>
              <a:effectLst/>
              <a:latin typeface="+mj-lt"/>
              <a:ea typeface="Calibri"/>
              <a:cs typeface="Arial"/>
            </a:endParaRPr>
          </a:p>
          <a:p>
            <a:pPr marL="171450" marR="0" lvl="0" indent="-171450" algn="l" defTabSz="914400" rtl="0" eaLnBrk="1" fontAlgn="base"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Demander aux élèves d’ajouter l’âge (14 ans) dans la description du consentement aux soins dans leur </a:t>
            </a:r>
            <a:r>
              <a:rPr lang="fr-FR" sz="1200" b="1" i="0" kern="1200" dirty="0">
                <a:solidFill>
                  <a:schemeClr val="tx1"/>
                </a:solidFill>
                <a:effectLst/>
                <a:latin typeface="+mn-lt"/>
                <a:ea typeface="Calibri"/>
                <a:cs typeface="Calibri"/>
              </a:rPr>
              <a:t>Cahier de l’élève</a:t>
            </a:r>
            <a:r>
              <a:rPr lang="fr-CA" sz="1200" b="0" dirty="0">
                <a:latin typeface="Arial" panose="020B0604020202020204" pitchFamily="34" charset="0"/>
                <a:cs typeface="Arial" panose="020B0604020202020204" pitchFamily="34" charset="0"/>
              </a:rPr>
              <a:t> p. 11.</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civil du Québec</a:t>
            </a:r>
            <a:r>
              <a:rPr lang="fr-CA" sz="1000" b="0" i="0" kern="1200" dirty="0">
                <a:solidFill>
                  <a:schemeClr val="tx1"/>
                </a:solidFill>
                <a:effectLst/>
                <a:latin typeface="+mn-lt"/>
                <a:ea typeface="+mn-ea"/>
                <a:cs typeface="+mn-cs"/>
              </a:rPr>
              <a:t>, RLRQ c CCQ-1991, art 11, 12 (intérêt de l’enfant), 13 (urgence), 14 (âge pour consentir aux soins requis par l’état de santé), 16 (demande au tribunal), 17 (consentement aux soins non-requis par l’état de santé).</a:t>
            </a:r>
            <a:endParaRPr lang="fr-CA" sz="1000" b="0" i="0" strike="noStrike" kern="1200" dirty="0">
              <a:solidFill>
                <a:schemeClr val="tx1"/>
              </a:solidFill>
              <a:effectLst/>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Droit de la famille - 152118</a:t>
            </a:r>
            <a:r>
              <a:rPr lang="fr-CA" sz="1000" b="0" i="0" kern="1200" dirty="0">
                <a:solidFill>
                  <a:schemeClr val="tx1"/>
                </a:solidFill>
                <a:effectLst/>
                <a:latin typeface="+mn-lt"/>
                <a:ea typeface="+mn-ea"/>
                <a:cs typeface="+mn-cs"/>
              </a:rPr>
              <a:t>, 2015 QCCS 3966 (avortement)</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Centre universitaire de santé McGill (CUSM--Hôpital général de Montréal) c. X</a:t>
            </a:r>
            <a:r>
              <a:rPr lang="fr-CA" sz="1000" b="0" i="0" kern="1200" dirty="0">
                <a:solidFill>
                  <a:schemeClr val="tx1"/>
                </a:solidFill>
                <a:effectLst/>
                <a:latin typeface="+mn-lt"/>
                <a:ea typeface="+mn-ea"/>
                <a:cs typeface="+mn-cs"/>
              </a:rPr>
              <a:t>, 2017 QCCS 3946 (CanLII), au para 34 (transfusion sanguine).</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Corbeil c. Ladouceur (Boutique Enigma),</a:t>
            </a:r>
            <a:r>
              <a:rPr lang="fr-CA" sz="1000" b="0" i="0" kern="1200" dirty="0">
                <a:solidFill>
                  <a:schemeClr val="tx1"/>
                </a:solidFill>
                <a:effectLst/>
                <a:latin typeface="+mn-lt"/>
                <a:ea typeface="+mn-ea"/>
                <a:cs typeface="+mn-cs"/>
              </a:rPr>
              <a:t> 2012 QCCQ 402. NB: IL s'agissait d'un cas de perçage et non du tatouage. Le tatouage était un obiter dans cette décision.</a:t>
            </a:r>
          </a:p>
        </p:txBody>
      </p:sp>
    </p:spTree>
    <p:extLst>
      <p:ext uri="{BB962C8B-B14F-4D97-AF65-F5344CB8AC3E}">
        <p14:creationId xmlns:p14="http://schemas.microsoft.com/office/powerpoint/2010/main" val="31608373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Lire en grand groupe ce qu’est le droit à la conduite automobile et les explications ci-dessous :</a:t>
            </a:r>
          </a:p>
          <a:p>
            <a:pPr algn="l" rtl="0" fontAlgn="base"/>
            <a:r>
              <a:rPr lang="en-US" sz="1200" b="0" i="0" dirty="0">
                <a:solidFill>
                  <a:srgbClr val="444444"/>
                </a:solidFill>
                <a:effectLst/>
                <a:latin typeface="+mj-lt"/>
                <a:ea typeface="Calibri"/>
                <a:cs typeface="Arial"/>
              </a:rPr>
              <a:t>​</a:t>
            </a:r>
          </a:p>
          <a:p>
            <a:pPr marL="171450" indent="-171450">
              <a:buFont typeface="Arial" panose="020B0604020202020204" pitchFamily="34" charset="0"/>
              <a:buChar char="•"/>
            </a:pPr>
            <a:r>
              <a:rPr lang="fr-CA" sz="1200" dirty="0">
                <a:latin typeface="+mj-lt"/>
              </a:rPr>
              <a:t>À partir de </a:t>
            </a:r>
            <a:r>
              <a:rPr lang="fr-CA" sz="1200" b="0" dirty="0">
                <a:latin typeface="+mj-lt"/>
              </a:rPr>
              <a:t>16 ans, </a:t>
            </a:r>
            <a:r>
              <a:rPr lang="fr-CA" sz="1200" dirty="0">
                <a:latin typeface="+mj-lt"/>
              </a:rPr>
              <a:t>une personne peut </a:t>
            </a:r>
            <a:r>
              <a:rPr lang="fr-CA" sz="1200" b="0" dirty="0">
                <a:latin typeface="+mj-lt"/>
              </a:rPr>
              <a:t>commencer à conduire une voiture si elle obtient son permis. Par contre, quand on conduit, il faut suivre les règles du </a:t>
            </a:r>
            <a:r>
              <a:rPr lang="fr-CA" sz="1200" b="0" i="1" dirty="0">
                <a:latin typeface="+mj-lt"/>
              </a:rPr>
              <a:t>Code de la sécurité routière</a:t>
            </a:r>
            <a:r>
              <a:rPr lang="fr-CA" sz="1200" dirty="0">
                <a:latin typeface="+mj-lt"/>
              </a:rPr>
              <a:t>.</a:t>
            </a:r>
            <a:endParaRPr lang="fr-CA" sz="1200" dirty="0">
              <a:latin typeface="+mj-lt"/>
              <a:cs typeface="Arial"/>
            </a:endParaRPr>
          </a:p>
          <a:p>
            <a:pPr marL="171450" indent="-171450">
              <a:buFont typeface="Arial" panose="020B0604020202020204" pitchFamily="34" charset="0"/>
              <a:buChar char="•"/>
            </a:pPr>
            <a:r>
              <a:rPr lang="fr-CA" sz="1200" dirty="0">
                <a:latin typeface="+mj-lt"/>
              </a:rPr>
              <a:t>Est-ce que vous en connaissez déjà, des règles à suivre quand on est sur la route?</a:t>
            </a:r>
            <a:br>
              <a:rPr lang="fr-CA" sz="1200" dirty="0">
                <a:latin typeface="+mj-lt"/>
                <a:cs typeface="+mn-lt"/>
              </a:rPr>
            </a:br>
            <a:endParaRPr lang="fr-CA" sz="1200" dirty="0">
              <a:latin typeface="+mj-lt"/>
            </a:endParaRPr>
          </a:p>
          <a:p>
            <a:pPr marL="628650" lvl="1" indent="-171450">
              <a:buFont typeface="Arial" panose="020B0604020202020204" pitchFamily="34" charset="0"/>
              <a:buChar char="•"/>
            </a:pPr>
            <a:r>
              <a:rPr lang="fr-CA" sz="1200" dirty="0">
                <a:latin typeface="+mj-lt"/>
              </a:rPr>
              <a:t>Limites de vitesse</a:t>
            </a:r>
            <a:endParaRPr lang="fr-CA" sz="1200" dirty="0">
              <a:latin typeface="+mj-lt"/>
              <a:cs typeface="Arial"/>
            </a:endParaRPr>
          </a:p>
          <a:p>
            <a:pPr marL="628650" lvl="1" indent="-171450">
              <a:buFont typeface="Arial" panose="020B0604020202020204" pitchFamily="34" charset="0"/>
              <a:buChar char="•"/>
            </a:pPr>
            <a:r>
              <a:rPr lang="fr-CA" sz="1200" dirty="0">
                <a:latin typeface="+mj-lt"/>
              </a:rPr>
              <a:t>Feux rouges</a:t>
            </a:r>
            <a:endParaRPr lang="fr-CA" sz="1200" dirty="0">
              <a:latin typeface="+mj-lt"/>
              <a:cs typeface="Arial"/>
            </a:endParaRPr>
          </a:p>
          <a:p>
            <a:pPr marL="628650" lvl="1" indent="-171450">
              <a:buFont typeface="Arial" panose="020B0604020202020204" pitchFamily="34" charset="0"/>
              <a:buChar char="•"/>
            </a:pPr>
            <a:r>
              <a:rPr lang="fr-CA" sz="1200" dirty="0">
                <a:latin typeface="+mj-lt"/>
              </a:rPr>
              <a:t>Arrêts obligatoires</a:t>
            </a:r>
            <a:endParaRPr lang="fr-CA" sz="1200" dirty="0">
              <a:latin typeface="+mj-lt"/>
              <a:cs typeface="Arial"/>
            </a:endParaRPr>
          </a:p>
          <a:p>
            <a:pPr marL="628650" lvl="1" indent="-171450">
              <a:buFont typeface="Arial" panose="020B0604020202020204" pitchFamily="34" charset="0"/>
              <a:buChar char="•"/>
            </a:pPr>
            <a:r>
              <a:rPr lang="fr-CA" sz="1200" b="0" dirty="0">
                <a:latin typeface="+mj-lt"/>
              </a:rPr>
              <a:t>Toujours mettre sa ceinture de sécurité,</a:t>
            </a:r>
            <a:endParaRPr lang="fr-CA" sz="1200" b="0" dirty="0">
              <a:latin typeface="+mj-lt"/>
              <a:cs typeface="Arial"/>
            </a:endParaRPr>
          </a:p>
          <a:p>
            <a:pPr marL="628650" lvl="1" indent="-171450">
              <a:buFont typeface="Arial" panose="020B0604020202020204" pitchFamily="34" charset="0"/>
              <a:buChar char="•"/>
            </a:pPr>
            <a:r>
              <a:rPr lang="fr-CA" sz="1200" b="0" dirty="0">
                <a:latin typeface="+mj-lt"/>
              </a:rPr>
              <a:t>Ne pas utiliser son cellulaire en conduisant.</a:t>
            </a:r>
            <a:endParaRPr lang="fr-CA" sz="1200" b="0" dirty="0">
              <a:latin typeface="+mj-lt"/>
              <a:cs typeface="Arial"/>
            </a:endParaRPr>
          </a:p>
          <a:p>
            <a:pPr marL="628650" lvl="1" indent="-171450">
              <a:buFont typeface="Arial" panose="020B0604020202020204" pitchFamily="34" charset="0"/>
              <a:buChar char="•"/>
            </a:pPr>
            <a:r>
              <a:rPr lang="fr-CA" sz="1200" dirty="0">
                <a:latin typeface="+mj-lt"/>
              </a:rPr>
              <a:t>Etc…</a:t>
            </a:r>
            <a:endParaRPr lang="fr-CA" sz="1200" dirty="0">
              <a:latin typeface="+mj-lt"/>
              <a:cs typeface="Arial"/>
            </a:endParaRPr>
          </a:p>
          <a:p>
            <a:pPr marL="171450" indent="-171450">
              <a:buFont typeface="Arial" panose="020B0604020202020204" pitchFamily="34" charset="0"/>
              <a:buChar char="•"/>
            </a:pPr>
            <a:endParaRPr lang="fr-CA" sz="1200" b="0" dirty="0">
              <a:latin typeface="+mj-lt"/>
            </a:endParaRPr>
          </a:p>
          <a:p>
            <a:pPr marL="171450" indent="-171450">
              <a:buFont typeface="Arial" panose="020B0604020202020204" pitchFamily="34" charset="0"/>
              <a:buChar char="•"/>
            </a:pPr>
            <a:r>
              <a:rPr lang="fr-CA" sz="1200" b="0" dirty="0">
                <a:latin typeface="+mj-lt"/>
              </a:rPr>
              <a:t>Et vous savez ce qui arrive si quelqu'un ne respecte pas ces règles trop souvent? </a:t>
            </a:r>
            <a:endParaRPr lang="fr-CA" sz="1200" b="0" dirty="0">
              <a:latin typeface="+mj-lt"/>
              <a:cs typeface="Arial"/>
            </a:endParaRPr>
          </a:p>
          <a:p>
            <a:pPr marL="171450" indent="-171450">
              <a:buFont typeface="Arial" panose="020B0604020202020204" pitchFamily="34" charset="0"/>
              <a:buChar char="•"/>
            </a:pPr>
            <a:endParaRPr lang="fr-CA" sz="1200" b="0" dirty="0">
              <a:latin typeface="+mj-lt"/>
            </a:endParaRPr>
          </a:p>
          <a:p>
            <a:pPr marL="628650" lvl="1" indent="-171450">
              <a:buFont typeface="Arial" panose="020B0604020202020204" pitchFamily="34" charset="0"/>
              <a:buChar char="•"/>
            </a:pPr>
            <a:r>
              <a:rPr lang="fr-CA" sz="1200" b="0" dirty="0">
                <a:latin typeface="+mj-lt"/>
              </a:rPr>
              <a:t>Elle ou il peut avoir des amendes, perdre des points sur son permis</a:t>
            </a:r>
            <a:r>
              <a:rPr lang="fr-CA" dirty="0">
                <a:latin typeface="+mj-lt"/>
              </a:rPr>
              <a:t>.</a:t>
            </a:r>
            <a:endParaRPr lang="fr-CA" sz="1200" b="0" dirty="0">
              <a:latin typeface="+mj-lt"/>
              <a:cs typeface="Arial"/>
            </a:endParaRPr>
          </a:p>
          <a:p>
            <a:pPr marL="628650" lvl="1" indent="-171450">
              <a:buFont typeface="Arial" panose="020B0604020202020204" pitchFamily="34" charset="0"/>
              <a:buChar char="•"/>
            </a:pPr>
            <a:r>
              <a:rPr lang="fr-CA" sz="1200" b="0" dirty="0">
                <a:latin typeface="+mj-lt"/>
              </a:rPr>
              <a:t>Elle ou il peut même perdre son permis complètement!</a:t>
            </a:r>
            <a:endParaRPr lang="fr-CA" sz="1200" b="0" dirty="0">
              <a:latin typeface="+mj-lt"/>
              <a:cs typeface="Arial"/>
            </a:endParaRPr>
          </a:p>
          <a:p>
            <a:pPr marL="171450" indent="-171450">
              <a:buFont typeface="Arial" panose="020B0604020202020204" pitchFamily="34" charset="0"/>
              <a:buChar char="•"/>
            </a:pPr>
            <a:endParaRPr lang="fr-CA" sz="1200" dirty="0">
              <a:latin typeface="+mj-lt"/>
            </a:endParaRPr>
          </a:p>
          <a:p>
            <a:pPr marL="171450" indent="-171450">
              <a:buFont typeface="Arial" panose="020B0604020202020204" pitchFamily="34" charset="0"/>
              <a:buChar char="•"/>
            </a:pPr>
            <a:r>
              <a:rPr lang="fr-CA" sz="1200" dirty="0">
                <a:latin typeface="+mj-lt"/>
              </a:rPr>
              <a:t>Mais le </a:t>
            </a:r>
            <a:r>
              <a:rPr lang="fr-CA" sz="1200" i="1" dirty="0">
                <a:latin typeface="+mj-lt"/>
              </a:rPr>
              <a:t>Code de la sécurité routière</a:t>
            </a:r>
            <a:r>
              <a:rPr lang="fr-CA" sz="1200" dirty="0">
                <a:latin typeface="+mj-lt"/>
              </a:rPr>
              <a:t>, ce n’est pas juste pour les personnes qui conduisent! Il y a aussi des règles pour :</a:t>
            </a:r>
            <a:endParaRPr lang="fr-CA" sz="1200" dirty="0">
              <a:latin typeface="+mj-lt"/>
              <a:cs typeface="Arial"/>
            </a:endParaRPr>
          </a:p>
          <a:p>
            <a:pPr marL="171450" indent="-171450">
              <a:buFont typeface="Arial" panose="020B0604020202020204" pitchFamily="34" charset="0"/>
              <a:buChar char="•"/>
            </a:pPr>
            <a:endParaRPr lang="fr-CA" sz="1200" b="0" dirty="0">
              <a:latin typeface="+mj-lt"/>
            </a:endParaRPr>
          </a:p>
          <a:p>
            <a:pPr marL="628650" lvl="1" indent="-171450">
              <a:buFont typeface="Arial" panose="020B0604020202020204" pitchFamily="34" charset="0"/>
              <a:buChar char="•"/>
            </a:pPr>
            <a:r>
              <a:rPr lang="fr-CA" sz="1200" b="0" dirty="0">
                <a:latin typeface="+mj-lt"/>
              </a:rPr>
              <a:t>Les cyclistes, par exemple : rouler dans le même sens que les autos.</a:t>
            </a:r>
            <a:endParaRPr lang="fr-CA" sz="1200" b="0" dirty="0">
              <a:latin typeface="+mj-lt"/>
              <a:cs typeface="Arial"/>
            </a:endParaRPr>
          </a:p>
          <a:p>
            <a:pPr marL="628650" lvl="1" indent="-171450">
              <a:buFont typeface="Arial" panose="020B0604020202020204" pitchFamily="34" charset="0"/>
              <a:buChar char="•"/>
            </a:pPr>
            <a:r>
              <a:rPr lang="fr-CA" sz="1200" b="0" dirty="0">
                <a:latin typeface="+mj-lt"/>
              </a:rPr>
              <a:t>Les piétons, comme ne pas traverser quand le feu est rouge.</a:t>
            </a:r>
            <a:endParaRPr lang="fr-CA" sz="1200" b="0" dirty="0">
              <a:latin typeface="+mj-lt"/>
              <a:cs typeface="Arial"/>
            </a:endParaRPr>
          </a:p>
          <a:p>
            <a:pPr marL="628650" lvl="1" indent="-171450">
              <a:buFont typeface="Arial" panose="020B0604020202020204" pitchFamily="34" charset="0"/>
              <a:buChar char="•"/>
            </a:pPr>
            <a:r>
              <a:rPr lang="fr-CA" sz="1200" b="0" dirty="0">
                <a:latin typeface="+mj-lt"/>
              </a:rPr>
              <a:t>Il y a aussi des règles sur comment entretenir sa voiture, changer les pneus, ou immatriculer son auto (ça veut dire l’enregistrer pour pouvoir rouler légalement).</a:t>
            </a:r>
            <a:endParaRPr lang="fr-CA" sz="1200" b="0" dirty="0">
              <a:latin typeface="+mj-lt"/>
              <a:cs typeface="Arial"/>
            </a:endParaRPr>
          </a:p>
          <a:p>
            <a:pPr marL="628650" lvl="1" indent="-171450">
              <a:buFont typeface="Arial" panose="020B0604020202020204" pitchFamily="34" charset="0"/>
              <a:buChar char="•"/>
            </a:pPr>
            <a:r>
              <a:rPr lang="fr-CA" sz="1200" b="0" dirty="0">
                <a:latin typeface="+mj-lt"/>
              </a:rPr>
              <a:t>Le code explique aussi les étapes pour obtenir un permis de conduire.</a:t>
            </a:r>
            <a:endParaRPr lang="fr-CA" sz="1200" b="0" dirty="0">
              <a:latin typeface="+mj-lt"/>
              <a:cs typeface="Arial"/>
            </a:endParaRPr>
          </a:p>
          <a:p>
            <a:pPr marL="171450" indent="-171450">
              <a:buFont typeface="Arial" panose="020B0604020202020204" pitchFamily="34" charset="0"/>
              <a:buChar char="•"/>
            </a:pPr>
            <a:endParaRPr lang="fr-CA" sz="1200" b="0" dirty="0">
              <a:latin typeface="+mj-lt"/>
            </a:endParaRPr>
          </a:p>
          <a:p>
            <a:pPr marL="171450" indent="-171450">
              <a:buFont typeface="Arial" panose="020B0604020202020204" pitchFamily="34" charset="0"/>
              <a:buChar char="•"/>
            </a:pPr>
            <a:r>
              <a:rPr lang="fr-CA" sz="1200" b="0" dirty="0">
                <a:latin typeface="+mj-lt"/>
              </a:rPr>
              <a:t>Quand on commence à conduire à 16 ans, on reçoit d’abord un permis « probatoire ». C’est un permis spécial pour les nouvelles conductrices et nouveaux conducteurs, qui dure 2 ans. Pendant ce temps-là, il y a des règles spéciales à suivre. Par exemple :</a:t>
            </a:r>
            <a:endParaRPr lang="fr-CA" sz="1200" b="0" dirty="0">
              <a:latin typeface="+mj-lt"/>
              <a:cs typeface="Arial"/>
            </a:endParaRPr>
          </a:p>
          <a:p>
            <a:pPr marL="171450" indent="-171450">
              <a:buFont typeface="Arial" panose="020B0604020202020204" pitchFamily="34" charset="0"/>
              <a:buChar char="•"/>
            </a:pPr>
            <a:endParaRPr lang="fr-CA" sz="1200" b="0" dirty="0">
              <a:latin typeface="+mj-lt"/>
            </a:endParaRPr>
          </a:p>
          <a:p>
            <a:pPr marL="628650" lvl="1" indent="-171450">
              <a:buFont typeface="Arial" panose="020B0604020202020204" pitchFamily="34" charset="0"/>
              <a:buChar char="•"/>
            </a:pPr>
            <a:r>
              <a:rPr lang="fr-CA" sz="1200" b="0" dirty="0">
                <a:latin typeface="+mj-lt"/>
              </a:rPr>
              <a:t>Pour l’alcool : Tolérance zéro. On n’a pas le droit de boire du tout avant de conduire. Quand on est adulte, on a le droit de boire un peu, jusqu’à une certaine limite, mais avec un permis probatoire, c’est zéro.</a:t>
            </a:r>
          </a:p>
          <a:p>
            <a:pPr marL="628650" lvl="1" indent="-171450">
              <a:buFont typeface="Arial" panose="020B0604020202020204" pitchFamily="34" charset="0"/>
              <a:buChar char="•"/>
            </a:pPr>
            <a:endParaRPr lang="fr-CA" sz="1200" b="0" dirty="0">
              <a:latin typeface="+mj-lt"/>
              <a:cs typeface="Arial"/>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Demander aux élèves d’ajouter l’âge (16 ans) dans la description de la conduite automobile dans leur </a:t>
            </a:r>
            <a:r>
              <a:rPr lang="fr-FR" sz="1200" b="1" i="0" kern="1200" dirty="0">
                <a:solidFill>
                  <a:schemeClr val="tx1"/>
                </a:solidFill>
                <a:effectLst/>
                <a:latin typeface="+mn-lt"/>
                <a:ea typeface="Calibri"/>
                <a:cs typeface="Calibri"/>
              </a:rPr>
              <a:t>Cahier de l’élève</a:t>
            </a:r>
            <a:r>
              <a:rPr lang="fr-CA" sz="1200" b="0" dirty="0">
                <a:latin typeface="Arial" panose="020B0604020202020204" pitchFamily="34" charset="0"/>
                <a:cs typeface="Arial" panose="020B0604020202020204" pitchFamily="34" charset="0"/>
              </a:rPr>
              <a:t> p. 11.</a:t>
            </a:r>
            <a:endParaRPr lang="fr-CA" sz="1200" b="0" dirty="0">
              <a:latin typeface="+mj-lt"/>
              <a:cs typeface="Arial"/>
            </a:endParaRPr>
          </a:p>
          <a:p>
            <a:pPr marL="914400" lvl="1" indent="-457200">
              <a:buFont typeface="Courier New" panose="02070309020205020404" pitchFamily="49" charset="0"/>
              <a:buChar char="o"/>
            </a:pPr>
            <a:endParaRPr lang="en-US" sz="1200" b="0" i="0" dirty="0">
              <a:solidFill>
                <a:srgbClr val="444444"/>
              </a:solidFill>
              <a:effectLst/>
              <a:latin typeface="+mj-lt"/>
              <a:ea typeface="Calibri"/>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Code de la sécurité routière</a:t>
            </a:r>
            <a:r>
              <a:rPr lang="fr-CA" sz="1000" b="0" i="0" u="none" strike="noStrike" kern="1200" dirty="0">
                <a:solidFill>
                  <a:schemeClr val="tx1"/>
                </a:solidFill>
                <a:effectLst/>
                <a:latin typeface="+mn-lt"/>
                <a:ea typeface="+mn-ea"/>
                <a:cs typeface="+mn-cs"/>
              </a:rPr>
              <a:t>, RLRQ c C-242, art. 67 al. 2 </a:t>
            </a:r>
            <a:r>
              <a:rPr lang="en-US" sz="1000" b="0" i="0" u="none" strike="noStrike" kern="1200" dirty="0">
                <a:solidFill>
                  <a:schemeClr val="tx1"/>
                </a:solidFill>
                <a:effectLst/>
                <a:latin typeface="+mn-lt"/>
                <a:ea typeface="+mn-ea"/>
                <a:cs typeface="+mn-cs"/>
              </a:rPr>
              <a:t>(</a:t>
            </a:r>
            <a:r>
              <a:rPr lang="en-US" sz="1000" b="0" i="0" u="none" strike="noStrike" kern="1200" dirty="0" err="1">
                <a:solidFill>
                  <a:schemeClr val="tx1"/>
                </a:solidFill>
                <a:effectLst/>
                <a:latin typeface="+mn-lt"/>
                <a:ea typeface="+mn-ea"/>
                <a:cs typeface="+mn-cs"/>
              </a:rPr>
              <a:t>conduite</a:t>
            </a:r>
            <a:r>
              <a:rPr lang="en-US" sz="1000" b="0" i="0" u="none" strike="noStrike" kern="1200" dirty="0">
                <a:solidFill>
                  <a:schemeClr val="tx1"/>
                </a:solidFill>
                <a:effectLst/>
                <a:latin typeface="+mn-lt"/>
                <a:ea typeface="+mn-ea"/>
                <a:cs typeface="+mn-cs"/>
              </a:rPr>
              <a:t> automobile – 16 </a:t>
            </a:r>
            <a:r>
              <a:rPr lang="en-US" sz="1000" b="0" i="0" u="none" strike="noStrike" kern="1200" dirty="0" err="1">
                <a:solidFill>
                  <a:schemeClr val="tx1"/>
                </a:solidFill>
                <a:effectLst/>
                <a:latin typeface="+mn-lt"/>
                <a:ea typeface="+mn-ea"/>
                <a:cs typeface="+mn-cs"/>
              </a:rPr>
              <a:t>ans</a:t>
            </a:r>
            <a:r>
              <a:rPr lang="en-US" sz="1000" b="0" i="0" u="none" strike="noStrike" kern="1200" dirty="0">
                <a:solidFill>
                  <a:schemeClr val="tx1"/>
                </a:solidFill>
                <a:effectLst/>
                <a:latin typeface="+mn-lt"/>
                <a:ea typeface="+mn-ea"/>
                <a:cs typeface="+mn-cs"/>
              </a:rPr>
              <a:t>).</a:t>
            </a:r>
            <a:endParaRPr lang="en-US" sz="10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Code de la sécurité routière</a:t>
            </a:r>
            <a:r>
              <a:rPr lang="fr-CA" sz="1000" b="0" i="0" u="none" strike="noStrike" kern="1200" dirty="0">
                <a:solidFill>
                  <a:schemeClr val="tx1"/>
                </a:solidFill>
                <a:effectLst/>
                <a:latin typeface="+mn-lt"/>
                <a:ea typeface="+mn-ea"/>
                <a:cs typeface="+mn-cs"/>
              </a:rPr>
              <a:t>, RLRQ c C-242, art. 1 al. 1 (le </a:t>
            </a:r>
            <a:r>
              <a:rPr lang="fr-CA" sz="1000" b="0" i="1" u="none" strike="noStrike" kern="1200" dirty="0">
                <a:solidFill>
                  <a:schemeClr val="tx1"/>
                </a:solidFill>
                <a:effectLst/>
                <a:latin typeface="+mn-lt"/>
                <a:ea typeface="+mn-ea"/>
                <a:cs typeface="+mn-cs"/>
              </a:rPr>
              <a:t>Code de la sécurité routière </a:t>
            </a:r>
            <a:r>
              <a:rPr lang="fr-CA" sz="1000" b="0" i="0" u="none" strike="noStrike" kern="1200" dirty="0">
                <a:solidFill>
                  <a:schemeClr val="tx1"/>
                </a:solidFill>
                <a:effectLst/>
                <a:latin typeface="+mn-lt"/>
                <a:ea typeface="+mn-ea"/>
                <a:cs typeface="+mn-cs"/>
              </a:rPr>
              <a:t>s’applique aussi aux cyclistes et aux piétons).</a:t>
            </a:r>
            <a:endParaRPr lang="en-US" sz="10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Code de la sécurité routière</a:t>
            </a:r>
            <a:r>
              <a:rPr lang="fr-CA" sz="1000" b="0" i="0" u="none" strike="noStrike" kern="1200" dirty="0">
                <a:solidFill>
                  <a:schemeClr val="tx1"/>
                </a:solidFill>
                <a:effectLst/>
                <a:latin typeface="+mn-lt"/>
                <a:ea typeface="+mn-ea"/>
                <a:cs typeface="+mn-cs"/>
              </a:rPr>
              <a:t>, RLRQ c C-242, arts 6-60 (immatriculation).</a:t>
            </a:r>
            <a:endParaRPr lang="en-US" sz="10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Code de la sécurité routière</a:t>
            </a:r>
            <a:r>
              <a:rPr lang="fr-CA" sz="1000" b="0" i="0" u="none" strike="noStrike" kern="1200" dirty="0">
                <a:solidFill>
                  <a:schemeClr val="tx1"/>
                </a:solidFill>
                <a:effectLst/>
                <a:latin typeface="+mn-lt"/>
                <a:ea typeface="+mn-ea"/>
                <a:cs typeface="+mn-cs"/>
              </a:rPr>
              <a:t>, RLRQ c C-242, arts 270 (pneus doivent respecter normes établies par règlement)</a:t>
            </a:r>
            <a:r>
              <a:rPr lang="en-US" sz="1000" b="0" i="0" u="none" strike="noStrike" kern="1200" dirty="0">
                <a:solidFill>
                  <a:schemeClr val="tx1"/>
                </a:solidFill>
                <a:effectLst/>
                <a:latin typeface="+mn-lt"/>
                <a:ea typeface="+mn-ea"/>
                <a:cs typeface="+mn-cs"/>
              </a:rPr>
              <a:t>​</a:t>
            </a:r>
            <a:r>
              <a:rPr lang="en-US" sz="10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Code de la sécurité routière</a:t>
            </a:r>
            <a:r>
              <a:rPr lang="fr-CA" sz="1000" b="0" i="0" u="none" strike="noStrike" kern="1200" dirty="0">
                <a:solidFill>
                  <a:schemeClr val="tx1"/>
                </a:solidFill>
                <a:effectLst/>
                <a:latin typeface="+mn-lt"/>
                <a:ea typeface="+mn-ea"/>
                <a:cs typeface="+mn-cs"/>
              </a:rPr>
              <a:t>, RLRQ c C-242, arts 65-83.1 (conditions pour obtenir son permis).</a:t>
            </a:r>
            <a:endParaRPr lang="en-US" sz="1000" b="0" i="0" kern="1200" dirty="0">
              <a:solidFill>
                <a:schemeClr val="tx1"/>
              </a:solidFill>
              <a:effectLst/>
              <a:latin typeface="+mn-lt"/>
              <a:ea typeface="+mn-ea"/>
              <a:cs typeface="+mn-cs"/>
            </a:endParaRPr>
          </a:p>
          <a:p>
            <a:pPr marL="457200" lvl="1" indent="0">
              <a:buFont typeface="Courier New" panose="02070309020205020404" pitchFamily="49" charset="0"/>
              <a:buNone/>
            </a:pPr>
            <a:endParaRPr lang="en-US" sz="1200" b="0" i="0" dirty="0">
              <a:solidFill>
                <a:srgbClr val="444444"/>
              </a:solidFill>
              <a:effectLst/>
              <a:latin typeface="+mj-lt"/>
              <a:ea typeface="Calibri"/>
              <a:cs typeface="Arial"/>
            </a:endParaRPr>
          </a:p>
        </p:txBody>
      </p:sp>
    </p:spTree>
    <p:extLst>
      <p:ext uri="{BB962C8B-B14F-4D97-AF65-F5344CB8AC3E}">
        <p14:creationId xmlns:p14="http://schemas.microsoft.com/office/powerpoint/2010/main" val="7448134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Lire en grand groupe ce qu’est la majorité et les explications ci-dessous :</a:t>
            </a:r>
            <a:endParaRPr lang="en-US" sz="1200" b="1" i="0" dirty="0">
              <a:solidFill>
                <a:srgbClr val="000000"/>
              </a:solidFill>
              <a:effectLst/>
              <a:latin typeface="+mj-lt"/>
              <a:ea typeface="Calibri"/>
              <a:cs typeface="Calibri"/>
            </a:endParaRPr>
          </a:p>
          <a:p>
            <a:pPr marL="457200" indent="-457200">
              <a:buFont typeface="Arial" panose="020B0604020202020204" pitchFamily="34" charset="0"/>
              <a:buChar char="•"/>
            </a:pPr>
            <a:r>
              <a:rPr lang="fr-CA" sz="1200" b="0" dirty="0">
                <a:latin typeface="+mj-lt"/>
              </a:rPr>
              <a:t>Quand quelqu’un a 18 ans, il devient adulte selon la loi. Cela veut dire qu’il peut faire beaucoup de choses que les plus jeunes ne peuvent pas faire.</a:t>
            </a:r>
            <a:endParaRPr lang="fr-CA" sz="1200" b="0" dirty="0">
              <a:latin typeface="+mj-lt"/>
              <a:cs typeface="Arial"/>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0" dirty="0">
                <a:latin typeface="+mj-lt"/>
              </a:rPr>
              <a:t>Voici quelques exemples de choses qu’une personne de 18 ans peut faire que quelqu’un de 17 ans ne peut pas faire :</a:t>
            </a:r>
          </a:p>
          <a:p>
            <a:pPr marL="914400" lvl="1" indent="-457200">
              <a:buFont typeface="Courier New" panose="02070309020205020404" pitchFamily="49" charset="0"/>
              <a:buChar char="o"/>
            </a:pPr>
            <a:r>
              <a:rPr lang="fr-CA" sz="1200" b="0" dirty="0">
                <a:latin typeface="+mj-lt"/>
              </a:rPr>
              <a:t>Acheter de l’alcool, des cigarettes ou même des billets de loterie.</a:t>
            </a:r>
            <a:endParaRPr lang="fr-CA" sz="1200" b="0" dirty="0">
              <a:latin typeface="+mj-lt"/>
              <a:cs typeface="Arial"/>
            </a:endParaRPr>
          </a:p>
          <a:p>
            <a:pPr marL="914400" lvl="1" indent="-457200">
              <a:buFont typeface="Courier New" panose="02070309020205020404" pitchFamily="49" charset="0"/>
              <a:buChar char="o"/>
            </a:pPr>
            <a:r>
              <a:rPr lang="fr-CA" sz="1200" b="0" dirty="0">
                <a:latin typeface="+mj-lt"/>
              </a:rPr>
              <a:t>Gérer son argent toute seule, sans demander à ses parents ou à quelqu’un d’autre.</a:t>
            </a:r>
            <a:endParaRPr lang="fr-CA" sz="1200" b="0" dirty="0">
              <a:latin typeface="+mj-lt"/>
              <a:cs typeface="Arial"/>
            </a:endParaRPr>
          </a:p>
          <a:p>
            <a:pPr marL="914400" lvl="1" indent="-457200">
              <a:buFont typeface="Courier New" panose="02070309020205020404" pitchFamily="49" charset="0"/>
              <a:buChar char="o"/>
            </a:pPr>
            <a:r>
              <a:rPr lang="fr-CA" sz="1200" b="0" dirty="0">
                <a:latin typeface="+mj-lt"/>
              </a:rPr>
              <a:t>Voter lors des élections et même se présenter aux élections si elle veut.</a:t>
            </a:r>
          </a:p>
          <a:p>
            <a:pPr marL="914400" lvl="1" indent="-457200">
              <a:buFont typeface="Courier New" panose="02070309020205020404" pitchFamily="49" charset="0"/>
              <a:buChar char="o"/>
            </a:pPr>
            <a:endParaRPr lang="en-US" sz="1200" b="1" i="0" dirty="0">
              <a:solidFill>
                <a:srgbClr val="000000"/>
              </a:solidFill>
              <a:effectLst/>
              <a:latin typeface="+mj-lt"/>
              <a:ea typeface="Calibri"/>
              <a:cs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civil du Québec</a:t>
            </a:r>
            <a:r>
              <a:rPr lang="fr-FR" sz="1000" b="0" i="0" kern="1200" dirty="0">
                <a:solidFill>
                  <a:schemeClr val="tx1"/>
                </a:solidFill>
                <a:effectLst/>
                <a:latin typeface="+mn-lt"/>
                <a:ea typeface="+mn-ea"/>
                <a:cs typeface="+mn-cs"/>
              </a:rPr>
              <a:t>, RLRQ c CCQ-1991, art 153 (âge de la majorité), 208 et suivants (administration des biens du mineur).</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Loi sur les infractions en matière de boissons alcooliques</a:t>
            </a:r>
            <a:r>
              <a:rPr lang="fr-FR" sz="1000" b="0" i="0" kern="1200" dirty="0">
                <a:solidFill>
                  <a:schemeClr val="tx1"/>
                </a:solidFill>
                <a:effectLst/>
                <a:latin typeface="+mn-lt"/>
                <a:ea typeface="+mn-ea"/>
                <a:cs typeface="+mn-cs"/>
              </a:rPr>
              <a:t>, RLRQ c I-8.1, art 109 (3) c).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Loi électorale</a:t>
            </a:r>
            <a:r>
              <a:rPr lang="fr-FR" sz="1000" b="0" i="0" kern="1200" dirty="0">
                <a:solidFill>
                  <a:schemeClr val="tx1"/>
                </a:solidFill>
                <a:effectLst/>
                <a:latin typeface="+mn-lt"/>
                <a:ea typeface="+mn-ea"/>
                <a:cs typeface="+mn-cs"/>
              </a:rPr>
              <a:t>, RLRQ c E-3.3, art 1.</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fr-FR" sz="1200" b="0" i="0" kern="1200" dirty="0">
              <a:solidFill>
                <a:schemeClr val="tx1"/>
              </a:solidFill>
              <a:effectLst/>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fr-FR" sz="1200" b="0" i="0" kern="1200" dirty="0">
              <a:solidFill>
                <a:schemeClr val="tx1"/>
              </a:solidFill>
              <a:effectLst/>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fr-CA" sz="10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47905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Arial" panose="020B0604020202020204" pitchFamily="34" charset="0"/>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Compléter avec les élèves ce résumé des libertés présent dans leur </a:t>
            </a:r>
            <a:r>
              <a:rPr lang="fr-FR" sz="1200" b="1" i="0" kern="1200" dirty="0">
                <a:solidFill>
                  <a:schemeClr val="tx1"/>
                </a:solidFill>
                <a:effectLst/>
                <a:latin typeface="+mn-lt"/>
                <a:ea typeface="Calibri"/>
                <a:cs typeface="Calibri"/>
              </a:rPr>
              <a:t>Cahier de l’élève</a:t>
            </a:r>
            <a:r>
              <a:rPr lang="fr-CA" sz="1200" b="0" dirty="0">
                <a:latin typeface="Arial" panose="020B0604020202020204" pitchFamily="34" charset="0"/>
                <a:cs typeface="Arial" panose="020B0604020202020204" pitchFamily="34" charset="0"/>
              </a:rPr>
              <a:t> p. 11.</a:t>
            </a:r>
          </a:p>
          <a:p>
            <a:endParaRPr lang="fr-CA" sz="1000" dirty="0"/>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civil du Québec</a:t>
            </a:r>
            <a:r>
              <a:rPr lang="fr-FR" sz="1000" b="0" i="0" kern="1200" dirty="0">
                <a:solidFill>
                  <a:schemeClr val="tx1"/>
                </a:solidFill>
                <a:effectLst/>
                <a:latin typeface="+mn-lt"/>
                <a:ea typeface="+mn-ea"/>
                <a:cs typeface="+mn-cs"/>
              </a:rPr>
              <a:t>, RLRQ c CCQ-1991, art 153 (âge de la majorité).</a:t>
            </a:r>
            <a:endParaRPr lang="fr-CA" dirty="0"/>
          </a:p>
        </p:txBody>
      </p:sp>
    </p:spTree>
    <p:extLst>
      <p:ext uri="{BB962C8B-B14F-4D97-AF65-F5344CB8AC3E}">
        <p14:creationId xmlns:p14="http://schemas.microsoft.com/office/powerpoint/2010/main" val="10483962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499D-CB05-2862-4615-12C8BFB8F3F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630329E-66E6-59A8-D0F4-26CDCDA4C03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94F3619-99A7-8C71-8CBF-A4FCFF57FFDE}"/>
              </a:ext>
            </a:extLst>
          </p:cNvPr>
          <p:cNvSpPr>
            <a:spLocks noGrp="1"/>
          </p:cNvSpPr>
          <p:nvPr>
            <p:ph type="body" idx="1"/>
          </p:nvPr>
        </p:nvSpPr>
        <p:spPr/>
        <p:txBody>
          <a:bodyPr/>
          <a:lstStyle/>
          <a:p>
            <a:endParaRPr lang="fr-CA" dirty="0"/>
          </a:p>
        </p:txBody>
      </p:sp>
    </p:spTree>
    <p:extLst>
      <p:ext uri="{BB962C8B-B14F-4D97-AF65-F5344CB8AC3E}">
        <p14:creationId xmlns:p14="http://schemas.microsoft.com/office/powerpoint/2010/main" val="32466897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8C8FA-8DA8-6A72-CD2B-A226A9AB9ED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8572CE9-C089-32D1-5487-31424114EF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3F920A-FBA0-FD30-4C9C-519E2E7E447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Lire en grand groupe ce qu’est la </a:t>
            </a:r>
            <a:r>
              <a:rPr lang="fr-CA" sz="1200" b="0" i="1" dirty="0">
                <a:latin typeface="+mj-lt"/>
                <a:cs typeface="Arial" panose="020B0604020202020204" pitchFamily="34" charset="0"/>
              </a:rPr>
              <a:t>Convention relative aux droits de l’enfant.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Demander aux élèves si elles et ils connaissent des droits présents dans ce document.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Consulter si possible la Convention plus détaillée via le lien dans la diapositive.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kern="1200" dirty="0">
                <a:solidFill>
                  <a:schemeClr val="tx1"/>
                </a:solidFill>
                <a:latin typeface="+mn-lt"/>
                <a:ea typeface="+mn-ea"/>
                <a:cs typeface="Arial" panose="020B0604020202020204" pitchFamily="34" charset="0"/>
              </a:rPr>
              <a:t>Compléter le résumé dans le </a:t>
            </a:r>
            <a:r>
              <a:rPr lang="fr-FR" sz="1200" b="1" i="0" kern="1200" dirty="0">
                <a:solidFill>
                  <a:schemeClr val="tx1"/>
                </a:solidFill>
                <a:effectLst/>
                <a:latin typeface="+mn-lt"/>
                <a:ea typeface="Calibri"/>
                <a:cs typeface="Calibri"/>
              </a:rPr>
              <a:t>Cahier de l’élève </a:t>
            </a:r>
            <a:r>
              <a:rPr lang="fr-CA" sz="1200" b="0" kern="1200" dirty="0">
                <a:solidFill>
                  <a:schemeClr val="tx1"/>
                </a:solidFill>
                <a:latin typeface="+mn-lt"/>
                <a:ea typeface="+mn-ea"/>
                <a:cs typeface="Arial" panose="020B0604020202020204" pitchFamily="34" charset="0"/>
              </a:rPr>
              <a:t>p. 15 en lisant les explications ci-dessous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CA" sz="1200" b="0"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0" dirty="0">
                <a:latin typeface="+mj-lt"/>
              </a:rPr>
              <a:t>Presque tous les pays du monde, dont le Canada, l’ont signé. Un des pays qui n’a pas signé, c’est les États-Unis, parce qu’ils ont encore des lois qui permettent de donner des peines très sévères aux jeunes qui font des crimes, </a:t>
            </a:r>
            <a:r>
              <a:rPr lang="fr-FR" sz="1200" b="0" noProof="0" dirty="0">
                <a:latin typeface="+mj-lt"/>
              </a:rPr>
              <a:t>comme la prison à vie, ce </a:t>
            </a:r>
            <a:r>
              <a:rPr lang="fr-FR" sz="1200" noProof="0" dirty="0">
                <a:latin typeface="+mj-lt"/>
              </a:rPr>
              <a:t>que la Convention n’autorise pas.</a:t>
            </a:r>
            <a:endParaRPr lang="fr-CA" sz="1200" b="0" dirty="0">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0" kern="1200" dirty="0">
                <a:solidFill>
                  <a:schemeClr val="tx1"/>
                </a:solidFill>
                <a:latin typeface="+mj-lt"/>
                <a:ea typeface="+mn-ea"/>
                <a:cs typeface="+mn-cs"/>
              </a:rPr>
              <a:t>Ce n’est pas une loi comme celles qu’on retrouve au tribunal, mais c’est ce qu’on appelle une « déclaration de principes ».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0" kern="1200" dirty="0">
                <a:solidFill>
                  <a:schemeClr val="tx1"/>
                </a:solidFill>
                <a:latin typeface="+mj-lt"/>
                <a:ea typeface="+mn-ea"/>
                <a:cs typeface="+mn-cs"/>
              </a:rPr>
              <a:t>C’est comme une promesse que les pays font, de protéger les enfants et respecter leurs droits. Plus précisément, les pays promettent d’agir </a:t>
            </a:r>
            <a:r>
              <a:rPr lang="fr-FR" sz="1200" b="0" kern="1200" dirty="0">
                <a:solidFill>
                  <a:schemeClr val="tx1"/>
                </a:solidFill>
                <a:latin typeface="+mj-lt"/>
                <a:ea typeface="+mn-ea"/>
                <a:cs typeface="+mn-cs"/>
              </a:rPr>
              <a:t>dans le meilleur intérêt des enfants.</a:t>
            </a:r>
            <a:endParaRPr lang="fr-CA" sz="1200" b="0" kern="1200" dirty="0">
              <a:solidFill>
                <a:schemeClr val="tx1"/>
              </a:solidFill>
              <a:latin typeface="+mj-lt"/>
              <a:ea typeface="+mn-ea"/>
              <a:cs typeface="+mn-cs"/>
            </a:endParaRPr>
          </a:p>
          <a:p>
            <a:pPr marL="742950" lvl="1" indent="-285750">
              <a:buFont typeface="Arial" panose="020B0604020202020204" pitchFamily="34" charset="0"/>
              <a:buChar char="•"/>
            </a:pPr>
            <a:r>
              <a:rPr lang="fr-CA" sz="1200" b="0" dirty="0">
                <a:latin typeface="+mj-lt"/>
              </a:rPr>
              <a:t>Ça veut dire que quand des adultes ou des juges doivent prendre une décision qui te concerne, elles ou ils doivent choisir ce qui est le mieux pour toi, pas ce qui arrange les adultes autour.</a:t>
            </a:r>
            <a:endParaRPr lang="fr-CA" sz="1200" b="0" dirty="0">
              <a:latin typeface="+mj-lt"/>
              <a:cs typeface="Arial"/>
            </a:endParaRPr>
          </a:p>
          <a:p>
            <a:pPr marL="742950" lvl="1" indent="-285750">
              <a:buFont typeface="Arial" panose="020B0604020202020204" pitchFamily="34" charset="0"/>
              <a:buChar char="•"/>
            </a:pPr>
            <a:r>
              <a:rPr lang="fr-CA" sz="1200" b="0" dirty="0">
                <a:latin typeface="+mj-lt"/>
              </a:rPr>
              <a:t>Par exemple : si on doit décider chez quel parent tu vas habiter, on pense d’abord à ce qui est le mieux pour toi. Ou encore, si une décision importante te concerne, on doit écouter ce tu as à dire sur la situation.</a:t>
            </a:r>
            <a:endParaRPr lang="fr-CA" sz="1200" b="0" dirty="0">
              <a:latin typeface="+mj-lt"/>
              <a:cs typeface="Arial"/>
            </a:endParaRPr>
          </a:p>
          <a:p>
            <a:pPr marL="285750" lvl="0" indent="-285750">
              <a:buFont typeface="Arial" panose="020B0604020202020204" pitchFamily="34" charset="0"/>
              <a:buChar char="•"/>
            </a:pPr>
            <a:r>
              <a:rPr lang="fr-CA" sz="1200" dirty="0">
                <a:latin typeface="+mj-lt"/>
              </a:rPr>
              <a:t>Chaque année, le 20 novembre, on </a:t>
            </a:r>
            <a:r>
              <a:rPr lang="fr-CA" sz="1200" b="0" dirty="0">
                <a:latin typeface="+mj-lt"/>
              </a:rPr>
              <a:t>célèbre la Journée internationale des droits de l’enfant pour se souvenir de cette promesse que les pays ont faite.</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CA" sz="1200" b="0" dirty="0">
              <a:latin typeface="+mj-lt"/>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civil du Québec</a:t>
            </a:r>
            <a:r>
              <a:rPr lang="fr-CA" sz="1000" b="0" i="0" kern="1200" dirty="0">
                <a:solidFill>
                  <a:schemeClr val="tx1"/>
                </a:solidFill>
                <a:effectLst/>
                <a:latin typeface="+mn-lt"/>
                <a:ea typeface="+mn-ea"/>
                <a:cs typeface="+mn-cs"/>
              </a:rPr>
              <a:t>, RLRQ c CCQ-1991, art 33.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0" kern="1200" dirty="0">
                <a:solidFill>
                  <a:schemeClr val="tx1"/>
                </a:solidFill>
                <a:effectLst/>
                <a:latin typeface="+mn-lt"/>
                <a:ea typeface="+mn-ea"/>
                <a:cs typeface="+mn-cs"/>
              </a:rPr>
              <a:t>Nations Unies, </a:t>
            </a:r>
            <a:r>
              <a:rPr lang="fr-CA" sz="1000" b="0" i="1" kern="1200" dirty="0">
                <a:solidFill>
                  <a:schemeClr val="tx1"/>
                </a:solidFill>
                <a:effectLst/>
                <a:latin typeface="+mn-lt"/>
                <a:ea typeface="+mn-ea"/>
                <a:cs typeface="+mn-cs"/>
              </a:rPr>
              <a:t>Convention relative aux droits de l’enfant</a:t>
            </a:r>
            <a:r>
              <a:rPr lang="fr-CA" sz="1000" b="0" i="0" kern="1200" dirty="0">
                <a:solidFill>
                  <a:schemeClr val="tx1"/>
                </a:solidFill>
                <a:effectLst/>
                <a:latin typeface="+mn-lt"/>
                <a:ea typeface="+mn-ea"/>
                <a:cs typeface="+mn-cs"/>
              </a:rPr>
              <a:t>.</a:t>
            </a:r>
            <a:endParaRPr lang="fr-CA" sz="1000" b="0" dirty="0">
              <a:latin typeface="+mj-lt"/>
              <a:cs typeface="Arial" panose="020B0604020202020204" pitchFamily="34" charset="0"/>
            </a:endParaRPr>
          </a:p>
        </p:txBody>
      </p:sp>
    </p:spTree>
    <p:extLst>
      <p:ext uri="{BB962C8B-B14F-4D97-AF65-F5344CB8AC3E}">
        <p14:creationId xmlns:p14="http://schemas.microsoft.com/office/powerpoint/2010/main" val="11455780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Lire en grand groupe ce qu’est le DPJ.</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Demander aux élèves si elles et ils connaissent des exemples de situations dans lesquelles nous devrions appeler le DPJ.</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kern="1200" dirty="0">
                <a:solidFill>
                  <a:schemeClr val="tx1"/>
                </a:solidFill>
                <a:latin typeface="+mn-lt"/>
                <a:ea typeface="+mn-ea"/>
                <a:cs typeface="Arial" panose="020B0604020202020204" pitchFamily="34" charset="0"/>
              </a:rPr>
              <a:t>Compléter le résumé dans le </a:t>
            </a:r>
            <a:r>
              <a:rPr lang="fr-FR" sz="1200" b="1" i="0" kern="1200" dirty="0">
                <a:solidFill>
                  <a:schemeClr val="tx1"/>
                </a:solidFill>
                <a:effectLst/>
                <a:latin typeface="+mn-lt"/>
                <a:ea typeface="Calibri"/>
                <a:cs typeface="Calibri"/>
              </a:rPr>
              <a:t>Cahier de l’élève </a:t>
            </a:r>
            <a:r>
              <a:rPr lang="fr-CA" sz="1200" b="0" kern="1200" dirty="0">
                <a:solidFill>
                  <a:schemeClr val="tx1"/>
                </a:solidFill>
                <a:latin typeface="+mn-lt"/>
                <a:ea typeface="+mn-ea"/>
                <a:cs typeface="Arial" panose="020B0604020202020204" pitchFamily="34" charset="0"/>
              </a:rPr>
              <a:t>p. 15 en lisant les explications ci-dessous :</a:t>
            </a:r>
          </a:p>
          <a:p>
            <a:pPr algn="l" rtl="0" fontAlgn="base"/>
            <a:r>
              <a:rPr lang="fr-FR" sz="1200" b="0" i="0" noProof="0" dirty="0">
                <a:solidFill>
                  <a:srgbClr val="444444"/>
                </a:solidFill>
                <a:effectLst/>
                <a:latin typeface="+mj-lt"/>
                <a:ea typeface="Calibri"/>
                <a:cs typeface="Arial"/>
              </a:rPr>
              <a:t>​</a:t>
            </a:r>
          </a:p>
          <a:p>
            <a:pPr marL="171450" indent="-171450">
              <a:buFont typeface="Arial" panose="020B0604020202020204" pitchFamily="34" charset="0"/>
              <a:buChar char="•"/>
            </a:pPr>
            <a:r>
              <a:rPr lang="fr-CA" sz="1200" b="0" dirty="0">
                <a:latin typeface="+mj-lt"/>
              </a:rPr>
              <a:t>La </a:t>
            </a:r>
            <a:r>
              <a:rPr lang="fr-CA" sz="1200" b="0" i="1" dirty="0">
                <a:latin typeface="+mj-lt"/>
              </a:rPr>
              <a:t>Loi sur la protection de la jeunesse</a:t>
            </a:r>
            <a:r>
              <a:rPr lang="fr-CA" sz="1200" b="0" dirty="0">
                <a:latin typeface="+mj-lt"/>
              </a:rPr>
              <a:t> protège les jeunes de moins de 18 ans. </a:t>
            </a:r>
          </a:p>
          <a:p>
            <a:pPr marL="171450" indent="-171450">
              <a:buFont typeface="Arial" panose="020B0604020202020204" pitchFamily="34" charset="0"/>
              <a:buChar char="•"/>
            </a:pPr>
            <a:r>
              <a:rPr lang="fr-FR" sz="1200" kern="1200" dirty="0">
                <a:solidFill>
                  <a:schemeClr val="tx1"/>
                </a:solidFill>
                <a:effectLst/>
                <a:latin typeface="+mn-lt"/>
                <a:ea typeface="+mn-ea"/>
                <a:cs typeface="+mn-cs"/>
              </a:rPr>
              <a:t>Le Directeur de la protection de la jeunesse (DPJ) est l’organisme québécois qui intervient lorsqu’une ou un enfant n’est pas en sécurité ou lorsque son développement est en danger. C’est la </a:t>
            </a:r>
            <a:r>
              <a:rPr lang="fr-FR" sz="1200" i="1" kern="1200" dirty="0">
                <a:solidFill>
                  <a:schemeClr val="tx1"/>
                </a:solidFill>
                <a:effectLst/>
                <a:latin typeface="+mn-lt"/>
                <a:ea typeface="+mn-ea"/>
                <a:cs typeface="+mn-cs"/>
              </a:rPr>
              <a:t>Loi sur la protection de la jeunesse </a:t>
            </a:r>
            <a:r>
              <a:rPr lang="fr-FR" sz="1200" i="0" kern="1200" dirty="0">
                <a:solidFill>
                  <a:schemeClr val="tx1"/>
                </a:solidFill>
                <a:effectLst/>
                <a:latin typeface="+mn-lt"/>
                <a:ea typeface="+mn-ea"/>
                <a:cs typeface="+mn-cs"/>
              </a:rPr>
              <a:t>qui donne au DPJ ce pouvoir. </a:t>
            </a:r>
            <a:r>
              <a:rPr lang="fr-FR" sz="1200" kern="1200" dirty="0">
                <a:solidFill>
                  <a:schemeClr val="tx1"/>
                </a:solidFill>
                <a:effectLst/>
                <a:latin typeface="+mn-lt"/>
                <a:ea typeface="+mn-ea"/>
                <a:cs typeface="+mn-cs"/>
              </a:rPr>
              <a:t>N’importe qui peut signaler une situation problématique concernant un enfant au Directeur de la protection de la jeunesse.</a:t>
            </a:r>
            <a:r>
              <a:rPr lang="fr-CA" sz="1200" b="0" dirty="0">
                <a:latin typeface="+mj-lt"/>
                <a:cs typeface="Arial"/>
              </a:rPr>
              <a:t> </a:t>
            </a:r>
            <a:r>
              <a:rPr lang="fr-CA" sz="1200" b="0" dirty="0">
                <a:latin typeface="+mj-lt"/>
              </a:rPr>
              <a:t>Voici quelques exemples :</a:t>
            </a:r>
            <a:endParaRPr lang="fr-CA" sz="1200" b="0" dirty="0">
              <a:latin typeface="+mj-lt"/>
              <a:cs typeface="Arial"/>
            </a:endParaRPr>
          </a:p>
          <a:p>
            <a:pPr marL="171450" indent="-171450">
              <a:buFont typeface="Arial" panose="020B0604020202020204" pitchFamily="34" charset="0"/>
              <a:buChar char="•"/>
            </a:pPr>
            <a:endParaRPr lang="fr-CA" sz="1200" b="0" dirty="0">
              <a:latin typeface="+mj-lt"/>
            </a:endParaRPr>
          </a:p>
          <a:p>
            <a:pPr marL="628650" lvl="1" indent="-171450">
              <a:buFont typeface="Courier New" panose="02070309020205020404" pitchFamily="49" charset="0"/>
              <a:buChar char="o"/>
            </a:pPr>
            <a:r>
              <a:rPr lang="fr-CA" sz="1200" b="0" dirty="0">
                <a:latin typeface="+mj-lt"/>
              </a:rPr>
              <a:t>Si l'enfant n'a pas assez de nourriture, de vêtements, ou ne vit pas dans un endroit sûr.</a:t>
            </a:r>
            <a:endParaRPr lang="fr-CA" sz="1200" b="0" dirty="0">
              <a:latin typeface="+mj-lt"/>
              <a:cs typeface="Arial"/>
            </a:endParaRPr>
          </a:p>
          <a:p>
            <a:pPr marL="628650" lvl="1" indent="-171450">
              <a:buFont typeface="Courier New" panose="02070309020205020404" pitchFamily="49" charset="0"/>
              <a:buChar char="o"/>
            </a:pPr>
            <a:r>
              <a:rPr lang="fr-CA" sz="1200" b="0" dirty="0">
                <a:latin typeface="+mj-lt"/>
              </a:rPr>
              <a:t>Si l'enfant ne reçoit pas les soins nécessaires pour sa santé, que ce soit pour son corps ou son esprit.</a:t>
            </a:r>
            <a:endParaRPr lang="fr-CA" sz="1200" b="0" dirty="0">
              <a:latin typeface="+mj-lt"/>
              <a:cs typeface="Arial"/>
            </a:endParaRPr>
          </a:p>
          <a:p>
            <a:pPr marL="628650" lvl="1" indent="-171450">
              <a:buFont typeface="Courier New" panose="02070309020205020404" pitchFamily="49" charset="0"/>
              <a:buChar char="o"/>
            </a:pPr>
            <a:r>
              <a:rPr lang="fr-CA" sz="1200" b="0" dirty="0">
                <a:latin typeface="+mj-lt"/>
              </a:rPr>
              <a:t>Si l'enfant est victime de violence physique ou sexuelle.</a:t>
            </a:r>
            <a:endParaRPr lang="fr-CA" sz="1200" b="0" dirty="0">
              <a:latin typeface="+mj-lt"/>
              <a:cs typeface="Arial"/>
            </a:endParaRPr>
          </a:p>
          <a:p>
            <a:pPr marL="628650" lvl="1" indent="-171450">
              <a:buFont typeface="Courier New" panose="02070309020205020404" pitchFamily="49" charset="0"/>
              <a:buChar char="o"/>
            </a:pPr>
            <a:r>
              <a:rPr lang="fr-CA" sz="1200" b="0" dirty="0">
                <a:latin typeface="+mj-lt"/>
              </a:rPr>
              <a:t>Si l'enfant est traité de façon méchante ou maltraitée psychologiquement.</a:t>
            </a:r>
            <a:endParaRPr lang="fr-CA" sz="1200" b="0" dirty="0">
              <a:latin typeface="+mj-lt"/>
              <a:cs typeface="Arial"/>
            </a:endParaRPr>
          </a:p>
          <a:p>
            <a:pPr marL="628650" lvl="1" indent="-171450">
              <a:buFont typeface="Courier New" panose="02070309020205020404" pitchFamily="49" charset="0"/>
              <a:buChar char="o"/>
            </a:pPr>
            <a:r>
              <a:rPr lang="fr-CA" sz="1200" b="0" dirty="0">
                <a:latin typeface="+mj-lt"/>
              </a:rPr>
              <a:t>Si l'enfant ne va pas à l'école ou ne reçoit pas l'éducation qu'il devrait avoir.</a:t>
            </a:r>
          </a:p>
          <a:p>
            <a:pPr marL="628650" lvl="1" indent="-171450">
              <a:buFont typeface="Courier New" panose="02070309020205020404" pitchFamily="49" charset="0"/>
              <a:buChar char="o"/>
            </a:pPr>
            <a:r>
              <a:rPr lang="fr-CA" sz="1200" b="0" dirty="0">
                <a:latin typeface="+mj-lt"/>
                <a:cs typeface="Arial"/>
              </a:rPr>
              <a:t>Si l’enfant a des troubles de comportement sérieux ou continus et que ses parents ne prennent pas les moyens nécessaires pour mettre fin à la situation. </a:t>
            </a:r>
          </a:p>
          <a:p>
            <a:pPr marL="628650" lvl="1" indent="-171450">
              <a:buFont typeface="Courier New" panose="02070309020205020404" pitchFamily="49" charset="0"/>
              <a:buChar char="o"/>
            </a:pPr>
            <a:endParaRPr lang="fr-CA" sz="1200" b="0" dirty="0">
              <a:latin typeface="+mj-lt"/>
            </a:endParaRPr>
          </a:p>
          <a:p>
            <a:pPr marL="171450" indent="-171450">
              <a:buFont typeface="Arial" panose="020B0604020202020204" pitchFamily="34" charset="0"/>
              <a:buChar char="•"/>
            </a:pPr>
            <a:r>
              <a:rPr lang="fr-CA" sz="1200" b="0" dirty="0">
                <a:latin typeface="+mj-lt"/>
              </a:rPr>
              <a:t>Tous les adultes qui travaillent avec des enfants (comme les enseignant(e)s, les intervenant(e)s, </a:t>
            </a:r>
            <a:r>
              <a:rPr lang="fr-CA" sz="1200" dirty="0">
                <a:latin typeface="+mj-lt"/>
              </a:rPr>
              <a:t>la police, </a:t>
            </a:r>
            <a:r>
              <a:rPr lang="fr-CA" sz="1200" b="0" dirty="0">
                <a:latin typeface="+mj-lt"/>
              </a:rPr>
              <a:t>etc.) doivent avertir le DPJ si elles ou ils pensent qu’une personne mineure est en danger ou que ses besoins ne sont pas remplis.</a:t>
            </a:r>
          </a:p>
          <a:p>
            <a:pPr marL="171450" indent="-171450">
              <a:buFont typeface="Arial" panose="020B0604020202020204" pitchFamily="34" charset="0"/>
              <a:buChar char="•"/>
            </a:pPr>
            <a:r>
              <a:rPr lang="fr-CA" sz="1200" b="0" dirty="0">
                <a:latin typeface="+mj-lt"/>
              </a:rPr>
              <a:t>Les autres adultes peuvent aussi signaler, mais ce n’est pas une obligation.</a:t>
            </a:r>
            <a:endParaRPr lang="fr-FR" sz="1200" b="0" i="0" noProof="0" dirty="0">
              <a:solidFill>
                <a:srgbClr val="444444"/>
              </a:solidFill>
              <a:effectLst/>
              <a:latin typeface="+mj-lt"/>
              <a:cs typeface="Arial"/>
            </a:endParaRPr>
          </a:p>
          <a:p>
            <a:pPr marL="171450" indent="-171450">
              <a:buFont typeface="Arial" panose="020B0604020202020204" pitchFamily="34" charset="0"/>
              <a:buChar char="•"/>
            </a:pPr>
            <a:r>
              <a:rPr lang="fr-FR" sz="1200" b="0" i="0" noProof="0" dirty="0">
                <a:solidFill>
                  <a:srgbClr val="444444"/>
                </a:solidFill>
                <a:effectLst/>
                <a:latin typeface="+mj-lt"/>
                <a:cs typeface="Arial"/>
              </a:rPr>
              <a:t>Si vous remarquez une situation qui vous semble préoccupante, parlez à une ou un adulte!</a:t>
            </a:r>
          </a:p>
          <a:p>
            <a:pPr marL="171450" indent="-171450">
              <a:buFont typeface="Arial" panose="020B0604020202020204" pitchFamily="34" charset="0"/>
              <a:buChar char="•"/>
            </a:pPr>
            <a:endParaRPr lang="fr-FR" sz="1200" b="0" i="0" noProof="0" dirty="0">
              <a:solidFill>
                <a:srgbClr val="444444"/>
              </a:solidFill>
              <a:effectLst/>
              <a:latin typeface="+mj-lt"/>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indent="-171450">
              <a:buFont typeface="Arial" panose="020B0604020202020204" pitchFamily="34" charset="0"/>
              <a:buChar char="•"/>
            </a:pPr>
            <a:r>
              <a:rPr lang="fr-FR" sz="1000" b="0" i="1" kern="1200" dirty="0">
                <a:solidFill>
                  <a:schemeClr val="tx1"/>
                </a:solidFill>
                <a:effectLst/>
                <a:latin typeface="+mn-lt"/>
                <a:ea typeface="+mn-ea"/>
                <a:cs typeface="+mn-cs"/>
              </a:rPr>
              <a:t>Loi sur la protection de la jeunesse</a:t>
            </a:r>
            <a:r>
              <a:rPr lang="fr-FR" sz="1000" b="0" i="0" kern="1200" dirty="0">
                <a:solidFill>
                  <a:schemeClr val="tx1"/>
                </a:solidFill>
                <a:effectLst/>
                <a:latin typeface="+mn-lt"/>
                <a:ea typeface="+mn-ea"/>
                <a:cs typeface="+mn-cs"/>
              </a:rPr>
              <a:t>, RLRQ c P-34.1, art </a:t>
            </a:r>
            <a:r>
              <a:rPr lang="fr-CA" sz="1000" b="0" i="0" kern="1200" dirty="0">
                <a:solidFill>
                  <a:schemeClr val="tx1"/>
                </a:solidFill>
                <a:effectLst/>
                <a:latin typeface="+mn-lt"/>
                <a:ea typeface="+mn-ea"/>
                <a:cs typeface="+mn-cs"/>
              </a:rPr>
              <a:t>art 1, 2 (définition « enfant »), 32 (rôle du DPJ), 38 (motifs de compromission), 39 (signalement), </a:t>
            </a:r>
            <a:endParaRPr lang="fr-FR" sz="1000" b="0" i="0" kern="1200" dirty="0">
              <a:solidFill>
                <a:schemeClr val="tx1"/>
              </a:solidFill>
              <a:effectLst/>
              <a:latin typeface="+mn-lt"/>
              <a:ea typeface="+mn-ea"/>
              <a:cs typeface="+mn-cs"/>
            </a:endParaRPr>
          </a:p>
          <a:p>
            <a:pPr marL="0" indent="0">
              <a:buFont typeface="Arial" panose="020B0604020202020204" pitchFamily="34" charset="0"/>
              <a:buNone/>
            </a:pPr>
            <a:endParaRPr lang="fr-CA" sz="1200" b="0" dirty="0">
              <a:latin typeface="+mj-lt"/>
              <a:cs typeface="Arial"/>
            </a:endParaRPr>
          </a:p>
        </p:txBody>
      </p:sp>
    </p:spTree>
    <p:extLst>
      <p:ext uri="{BB962C8B-B14F-4D97-AF65-F5344CB8AC3E}">
        <p14:creationId xmlns:p14="http://schemas.microsoft.com/office/powerpoint/2010/main" val="11710748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noProof="0" dirty="0">
                <a:latin typeface="+mj-lt"/>
                <a:cs typeface="Arial" panose="020B0604020202020204" pitchFamily="34" charset="0"/>
              </a:rPr>
              <a:t>Lire en grand groupe la mise en situation #6. (Possibilité de survoler les mises en situation #6 et 7, puis laisser un temps aux élèves pour les compléter).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Demander aux élèves d’écrire leur hypothèse individuellement dans leur </a:t>
            </a:r>
            <a:r>
              <a:rPr lang="fr-FR" sz="1200" b="1" i="0" kern="1200" dirty="0">
                <a:solidFill>
                  <a:schemeClr val="tx1"/>
                </a:solidFill>
                <a:effectLst/>
                <a:latin typeface="+mn-lt"/>
                <a:ea typeface="Calibri"/>
                <a:cs typeface="Calibri"/>
              </a:rPr>
              <a:t>Cahier de l’élève</a:t>
            </a:r>
            <a:r>
              <a:rPr lang="fr-FR" sz="1200" u="none" kern="1200" dirty="0">
                <a:solidFill>
                  <a:schemeClr val="tx1"/>
                </a:solidFill>
                <a:effectLst/>
                <a:latin typeface="+mj-lt"/>
                <a:ea typeface="+mn-ea"/>
                <a:cs typeface="+mn-cs"/>
              </a:rPr>
              <a:t> p. 13.</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Partager certaines réponses en grand groupe.</a:t>
            </a:r>
            <a:endParaRPr lang="fr-FR" sz="1200" u="sng" dirty="0">
              <a:latin typeface="+mj-lt"/>
              <a:cs typeface="Arial"/>
            </a:endParaRPr>
          </a:p>
          <a:p>
            <a:pPr marL="0" indent="0">
              <a:buFont typeface="Arial" panose="020B0604020202020204" pitchFamily="34" charset="0"/>
              <a:buNone/>
            </a:pPr>
            <a:endParaRPr lang="fr-CA" sz="1200" dirty="0">
              <a:latin typeface="+mj-lt"/>
              <a:ea typeface="Calibri"/>
              <a:cs typeface="Arial" panose="020B0604020202020204"/>
            </a:endParaRPr>
          </a:p>
        </p:txBody>
      </p:sp>
    </p:spTree>
    <p:extLst>
      <p:ext uri="{BB962C8B-B14F-4D97-AF65-F5344CB8AC3E}">
        <p14:creationId xmlns:p14="http://schemas.microsoft.com/office/powerpoint/2010/main" val="34890708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D0F62-277B-CFC0-95BE-CC8F4994B77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7E2ECF5-B7E1-0F95-987D-CA21F2D2345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FD8BE69-611D-5A07-D643-F0DB8CE938F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Corriger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u="none" kern="1200" dirty="0">
                <a:solidFill>
                  <a:schemeClr val="tx1"/>
                </a:solidFill>
                <a:effectLst/>
                <a:latin typeface="+mj-lt"/>
                <a:ea typeface="+mn-ea"/>
                <a:cs typeface="Arial" panose="020B0604020202020204" pitchFamily="34" charset="0"/>
              </a:rPr>
              <a:t>Les élèves doivent écrire les principaux éléments sous la question « Ce que dit la loi » dans leur </a:t>
            </a:r>
            <a:r>
              <a:rPr lang="fr-FR" sz="1200" b="1" i="0" kern="1200" dirty="0">
                <a:solidFill>
                  <a:schemeClr val="tx1"/>
                </a:solidFill>
                <a:effectLst/>
                <a:latin typeface="+mn-lt"/>
                <a:ea typeface="Calibri"/>
                <a:cs typeface="Calibri"/>
              </a:rPr>
              <a:t>Cahier de l’élève</a:t>
            </a:r>
            <a:r>
              <a:rPr lang="fr-CA" sz="1200" b="0" u="none" kern="1200" dirty="0">
                <a:solidFill>
                  <a:schemeClr val="tx1"/>
                </a:solidFill>
                <a:effectLst/>
                <a:latin typeface="+mj-lt"/>
                <a:ea typeface="+mn-ea"/>
                <a:cs typeface="Arial" panose="020B0604020202020204" pitchFamily="34" charset="0"/>
              </a:rPr>
              <a:t>.</a:t>
            </a:r>
            <a:endParaRPr lang="fr-FR" sz="1200" u="sng" dirty="0">
              <a:latin typeface="+mj-lt"/>
              <a:cs typeface="Arial"/>
            </a:endParaRPr>
          </a:p>
          <a:p>
            <a:pPr marL="0" indent="0">
              <a:buFont typeface="Arial"/>
              <a:buNone/>
            </a:pPr>
            <a:endParaRPr lang="fr-FR" sz="1200" dirty="0">
              <a:latin typeface="+mj-lt"/>
            </a:endParaRPr>
          </a:p>
          <a:p>
            <a:pPr marL="0" indent="0">
              <a:buFont typeface="Arial"/>
              <a:buNone/>
            </a:pPr>
            <a:r>
              <a:rPr lang="fr-FR" sz="1200" dirty="0">
                <a:latin typeface="+mj-lt"/>
              </a:rPr>
              <a:t>Réponse plus détaillée : </a:t>
            </a:r>
            <a:endParaRPr lang="fr-FR" sz="1200" b="1" dirty="0">
              <a:latin typeface="+mj-lt"/>
              <a:ea typeface="Calibri"/>
              <a:cs typeface="Arial" panose="020B0604020202020204"/>
            </a:endParaRPr>
          </a:p>
          <a:p>
            <a:pPr marL="457200" indent="-457200">
              <a:buFont typeface="Arial" panose="020B0604020202020204" pitchFamily="34" charset="0"/>
              <a:buChar char="•"/>
            </a:pPr>
            <a:r>
              <a:rPr lang="fr-CA" sz="1200" b="0" dirty="0">
                <a:latin typeface="+mj-lt"/>
              </a:rPr>
              <a:t>Si les parents d’Ines ne s’entendent pas, c’est une ou un juge qui devra décider avec quel parent elle va habiter. La ou le juge ne choisit pas n’importe comment : elle ou il doit toujours penser à ce qui est le mieux pour l’enfant, donc ici, ce qui est le mieux pour Ines. C’est ce qu’on appelle le meilleur intérêt de l’enfant. Ce n’est pas ce que les parents veulent qui compte le plus, c’est ce qui est bon pour l’enfant.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i="0" kern="1200" dirty="0">
                <a:solidFill>
                  <a:schemeClr val="tx1"/>
                </a:solidFill>
                <a:effectLst/>
                <a:latin typeface="+mn-lt"/>
                <a:ea typeface="+mn-ea"/>
                <a:cs typeface="+mn-cs"/>
              </a:rPr>
              <a:t>Selon l’article 12 de la Convention relative aux droits de l’enfant, les enfants ont le droit de donner leur avis sur les questions qui les concernent, comme le temps qu’Ines souhaite passer avec ses parents. Au Québec, par exemple, Ines pourrait choisir de parler directement avec ses parents, de parler avec les expertes et experts que ses parents ont impliqués dans leur séparation, ou même en parler directement avec une ou un juge. </a:t>
            </a:r>
            <a:endParaRPr lang="fr-CA" sz="1200" b="0" dirty="0">
              <a:latin typeface="+mj-lt"/>
            </a:endParaRPr>
          </a:p>
          <a:p>
            <a:pPr marL="457200" indent="-457200">
              <a:buFont typeface="Arial" panose="020B0604020202020204" pitchFamily="34" charset="0"/>
              <a:buChar char="•"/>
            </a:pPr>
            <a:r>
              <a:rPr lang="fr-CA" sz="1200" b="0" dirty="0">
                <a:latin typeface="+mj-lt"/>
              </a:rPr>
              <a:t>À partir d’environ 12 ans, l’opinion d’un enfant devient très importante pour déterminer ce qui est dans son meilleur intérêt. Ce n’est pas Ines qui décide toute seule, mais la ou le juge doit l’écouter et réfléchir à ce qu’elle dit, surtout si elle explique bien pourquoi elle veut une chose plus que l’autre.</a:t>
            </a:r>
          </a:p>
          <a:p>
            <a:pPr marL="457200" indent="-457200">
              <a:buFont typeface="Arial" panose="020B0604020202020204" pitchFamily="34" charset="0"/>
              <a:buChar char="•"/>
            </a:pPr>
            <a:r>
              <a:rPr lang="fr-CA" sz="1200" b="0" dirty="0">
                <a:latin typeface="+mj-lt"/>
              </a:rPr>
              <a:t>Par exemple, si Ines dit qu’elle veut rester à Longueuil parce que son école, ses amis et sa famille sont là, la ou le juge pourrait trouver que c’est une bonne idée. Mais attention : ce n’est pas automatique. Il n’y a pas un âge magique — comme 12, 13 ou 14 ans où les enfants peuvent choisir seuls avec qui elles ou ils veulent vivre.</a:t>
            </a:r>
          </a:p>
          <a:p>
            <a:pPr marL="457200" indent="-457200">
              <a:buFont typeface="Arial" panose="020B0604020202020204" pitchFamily="34" charset="0"/>
              <a:buChar char="•"/>
            </a:pPr>
            <a:r>
              <a:rPr lang="fr-CA" sz="1200" b="0" dirty="0">
                <a:latin typeface="+mj-lt"/>
              </a:rPr>
              <a:t>La ou le juge va aussi vérifier d’autres choses importantes, comme : Est-ce que chaque parent peut bien s’occuper d’Ines? Est-ce qu’Ines se sent bien et en sécurité?</a:t>
            </a:r>
          </a:p>
          <a:p>
            <a:pPr marL="457200" indent="-457200">
              <a:buFont typeface="Arial" panose="020B0604020202020204" pitchFamily="34" charset="0"/>
              <a:buChar char="•"/>
            </a:pPr>
            <a:r>
              <a:rPr lang="fr-CA" sz="1200" b="0" dirty="0">
                <a:latin typeface="+mj-lt"/>
              </a:rPr>
              <a:t>Donc en résumé </a:t>
            </a:r>
            <a:r>
              <a:rPr lang="fr-CA" sz="1200" dirty="0">
                <a:latin typeface="+mj-lt"/>
              </a:rPr>
              <a:t>: </a:t>
            </a:r>
            <a:r>
              <a:rPr lang="fr-CA" sz="1200" b="0" dirty="0">
                <a:latin typeface="+mj-lt"/>
              </a:rPr>
              <a:t>Ines peut donner son opinion, et la ou le juge va l’écouter, surtout si elle est assez grande pour bien s’exprimer. Mais si ses parents ne s’entendent pas, ce n’est ni Ines ni un seul parent qui décide : c’est la ou le juge, dans son intérêt à elle.</a:t>
            </a:r>
          </a:p>
          <a:p>
            <a:endParaRPr lang="fr-FR" sz="1200" dirty="0">
              <a:latin typeface="+mj-lt"/>
              <a:ea typeface="Calibri"/>
              <a:cs typeface="Arial" panose="020B0604020202020204"/>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civil du Québec</a:t>
            </a:r>
            <a:r>
              <a:rPr lang="fr-CA" sz="1000" b="0" i="0" kern="1200" dirty="0">
                <a:solidFill>
                  <a:schemeClr val="tx1"/>
                </a:solidFill>
                <a:effectLst/>
                <a:latin typeface="+mn-lt"/>
                <a:ea typeface="+mn-ea"/>
                <a:cs typeface="+mn-cs"/>
              </a:rPr>
              <a:t>, RLRQ c CCQ-1991, art 33 (meilleur intérêt).</a:t>
            </a:r>
            <a:endParaRPr lang="fr-FR" sz="1000" dirty="0">
              <a:latin typeface="+mj-lt"/>
              <a:ea typeface="Calibri"/>
              <a:cs typeface="Arial" panose="020B0604020202020204"/>
            </a:endParaRPr>
          </a:p>
        </p:txBody>
      </p:sp>
    </p:spTree>
    <p:extLst>
      <p:ext uri="{BB962C8B-B14F-4D97-AF65-F5344CB8AC3E}">
        <p14:creationId xmlns:p14="http://schemas.microsoft.com/office/powerpoint/2010/main" val="2670376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Tree>
    <p:extLst>
      <p:ext uri="{BB962C8B-B14F-4D97-AF65-F5344CB8AC3E}">
        <p14:creationId xmlns:p14="http://schemas.microsoft.com/office/powerpoint/2010/main" val="40649616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981EE-0AFA-5EA5-D2F5-6AD660A9AF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242782E-5AE1-8BE1-68F8-3B45004C650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5968C33-004C-7F1A-FDDB-8FC4DDB1B68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noProof="0" dirty="0">
                <a:latin typeface="+mj-lt"/>
                <a:cs typeface="Arial" panose="020B0604020202020204" pitchFamily="34" charset="0"/>
              </a:rPr>
              <a:t>Lire en grand groupe la mise en situation #6. Elle est un peu plus détaillée dans le </a:t>
            </a:r>
            <a:r>
              <a:rPr lang="fr-FR" sz="1200" b="1" i="0" kern="1200" dirty="0">
                <a:solidFill>
                  <a:schemeClr val="tx1"/>
                </a:solidFill>
                <a:effectLst/>
                <a:latin typeface="+mn-lt"/>
                <a:ea typeface="Calibri"/>
                <a:cs typeface="Calibri"/>
              </a:rPr>
              <a:t>Cahier de l’élève</a:t>
            </a:r>
            <a:r>
              <a:rPr lang="fr-CA" sz="1200" b="0" noProof="0" dirty="0">
                <a:latin typeface="+mj-lt"/>
                <a:cs typeface="Arial" panose="020B0604020202020204" pitchFamily="34" charset="0"/>
              </a:rPr>
              <a:t>. (Possibilité de survoler les mises en situation #6 et 7, puis laisser un temps aux élèves pour les compléter).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Demander aux élèves d’écrire leur hypothèse individuellement dans leur </a:t>
            </a:r>
            <a:r>
              <a:rPr lang="fr-FR" sz="1200" b="1" i="0" kern="1200" dirty="0">
                <a:solidFill>
                  <a:schemeClr val="tx1"/>
                </a:solidFill>
                <a:effectLst/>
                <a:latin typeface="+mn-lt"/>
                <a:ea typeface="Calibri"/>
                <a:cs typeface="Calibri"/>
              </a:rPr>
              <a:t>Cahier de l’élève</a:t>
            </a:r>
            <a:r>
              <a:rPr lang="fr-FR" sz="1200" u="none" kern="1200" dirty="0">
                <a:solidFill>
                  <a:schemeClr val="tx1"/>
                </a:solidFill>
                <a:effectLst/>
                <a:latin typeface="+mj-lt"/>
                <a:ea typeface="+mn-ea"/>
                <a:cs typeface="+mn-cs"/>
              </a:rPr>
              <a:t> p. 14.</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Partager certaines réponses en grand groupe.</a:t>
            </a:r>
            <a:endParaRPr lang="fr-FR" sz="1200" u="sng" dirty="0">
              <a:latin typeface="+mj-lt"/>
              <a:cs typeface="Arial"/>
            </a:endParaRPr>
          </a:p>
          <a:p>
            <a:pPr marL="0" indent="0">
              <a:buFont typeface="Arial" panose="020B0604020202020204" pitchFamily="34" charset="0"/>
              <a:buNone/>
            </a:pPr>
            <a:endParaRPr lang="fr-CA" sz="1200" dirty="0">
              <a:latin typeface="+mj-lt"/>
              <a:ea typeface="Calibri"/>
              <a:cs typeface="Arial" panose="020B0604020202020204"/>
            </a:endParaRPr>
          </a:p>
        </p:txBody>
      </p:sp>
    </p:spTree>
    <p:extLst>
      <p:ext uri="{BB962C8B-B14F-4D97-AF65-F5344CB8AC3E}">
        <p14:creationId xmlns:p14="http://schemas.microsoft.com/office/powerpoint/2010/main" val="9729990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B5C61-73DD-6C57-AFF2-9A42D69A80A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E19779F-1A09-F3AD-C3A9-7C34BA19198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F5E00C6-4451-8699-4718-AAAE5D6AE16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Arial" panose="020B0604020202020204" pitchFamily="34" charset="0"/>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Corriger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u="none" kern="1200" dirty="0">
                <a:solidFill>
                  <a:schemeClr val="tx1"/>
                </a:solidFill>
                <a:effectLst/>
                <a:latin typeface="Arial" panose="020B0604020202020204" pitchFamily="34" charset="0"/>
                <a:ea typeface="+mn-ea"/>
                <a:cs typeface="Arial" panose="020B0604020202020204" pitchFamily="34" charset="0"/>
              </a:rPr>
              <a:t>Les élèves doivent écrire les principaux éléments sous la question « Ce que dit la loi » dans leur </a:t>
            </a:r>
            <a:r>
              <a:rPr lang="fr-FR" sz="1200" b="1" i="0" kern="1200" dirty="0">
                <a:solidFill>
                  <a:schemeClr val="tx1"/>
                </a:solidFill>
                <a:effectLst/>
                <a:latin typeface="+mn-lt"/>
                <a:ea typeface="Calibri"/>
                <a:cs typeface="Calibri"/>
              </a:rPr>
              <a:t>Cahier de l’élève</a:t>
            </a:r>
            <a:r>
              <a:rPr lang="fr-CA" sz="1200" b="0" u="none" kern="1200" dirty="0">
                <a:solidFill>
                  <a:schemeClr val="tx1"/>
                </a:solidFill>
                <a:effectLst/>
                <a:latin typeface="Arial" panose="020B0604020202020204" pitchFamily="34" charset="0"/>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CA" sz="1200" b="0" u="none" kern="1200" dirty="0">
                <a:solidFill>
                  <a:schemeClr val="tx1"/>
                </a:solidFill>
                <a:effectLst/>
                <a:latin typeface="Arial" panose="020B0604020202020204" pitchFamily="34" charset="0"/>
                <a:ea typeface="+mn-ea"/>
                <a:cs typeface="Arial" panose="020B0604020202020204" pitchFamily="34" charset="0"/>
              </a:rPr>
              <a:t>Réponse plus détaillée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CA" sz="1200" b="0" u="none" kern="1200" dirty="0">
              <a:solidFill>
                <a:schemeClr val="tx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i="0" kern="1200" dirty="0">
                <a:solidFill>
                  <a:schemeClr val="tx1"/>
                </a:solidFill>
                <a:effectLst/>
                <a:latin typeface="+mn-lt"/>
                <a:ea typeface="+mn-ea"/>
                <a:cs typeface="+mn-cs"/>
              </a:rPr>
              <a:t>Selon l’article 19 de la Convention relative aux droits de l’enfant, les enfants doivent être protégés contre la violence et les mauvais traitements. </a:t>
            </a:r>
            <a:endParaRPr lang="fr-FR" sz="1200" b="0"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i="0" kern="1200" dirty="0">
                <a:solidFill>
                  <a:schemeClr val="tx1"/>
                </a:solidFill>
                <a:effectLst/>
                <a:latin typeface="+mn-lt"/>
                <a:ea typeface="+mn-ea"/>
                <a:cs typeface="+mn-cs"/>
              </a:rPr>
              <a:t>Le DPJ peut intervenir lorsqu’une ou un enfant n’est pas en sécurité ou lorsque son développement est en danger. Par exemple, le DPJ peut signer une entente avec les parents ou demander à une ou un juge d’ordonner que certaines personnes n’entrent pas en contact avec l’enfant ou que les parents ou l’enfant suivent une thérapie</a:t>
            </a:r>
            <a:r>
              <a:rPr lang="fr-FR" sz="1200" b="0" i="0" kern="1200" baseline="30000" dirty="0">
                <a:solidFill>
                  <a:schemeClr val="tx1"/>
                </a:solidFill>
                <a:effectLst/>
                <a:latin typeface="+mn-lt"/>
                <a:ea typeface="+mn-ea"/>
                <a:cs typeface="+mn-cs"/>
              </a:rPr>
              <a:t>.</a:t>
            </a:r>
            <a:endParaRPr lang="fr-CA" sz="1200" b="0" i="0" u="none" kern="1200" dirty="0">
              <a:solidFill>
                <a:schemeClr val="tx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0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Loi sur la protection de la jeunesse</a:t>
            </a:r>
            <a:r>
              <a:rPr lang="fr-CA" sz="1000" b="0" i="0" kern="1200" dirty="0">
                <a:solidFill>
                  <a:schemeClr val="tx1"/>
                </a:solidFill>
                <a:effectLst/>
                <a:latin typeface="+mn-lt"/>
                <a:ea typeface="+mn-ea"/>
                <a:cs typeface="+mn-cs"/>
              </a:rPr>
              <a:t>, RLRQ c P-341, art 39 al 1 (signalement au DPJ).</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Loi sur la protection de la jeunesse</a:t>
            </a:r>
            <a:r>
              <a:rPr lang="fr-CA" sz="1000" b="0" i="0" kern="1200" dirty="0">
                <a:solidFill>
                  <a:schemeClr val="tx1"/>
                </a:solidFill>
                <a:effectLst/>
                <a:latin typeface="+mn-lt"/>
                <a:ea typeface="+mn-ea"/>
                <a:cs typeface="+mn-cs"/>
              </a:rPr>
              <a:t>, RLRQ c P-341, art 29, 32, 45.2, 51, 54 (interventions possibles du DPJ).</a:t>
            </a:r>
            <a:endParaRPr lang="fr-FR" sz="1000" u="sng" dirty="0">
              <a:cs typeface="Arial"/>
            </a:endParaRPr>
          </a:p>
        </p:txBody>
      </p:sp>
    </p:spTree>
    <p:extLst>
      <p:ext uri="{BB962C8B-B14F-4D97-AF65-F5344CB8AC3E}">
        <p14:creationId xmlns:p14="http://schemas.microsoft.com/office/powerpoint/2010/main" val="36247939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Lire en grand groupe ce qu’est la </a:t>
            </a:r>
            <a:r>
              <a:rPr lang="fr-CA" sz="1200" b="0" i="1" dirty="0">
                <a:latin typeface="+mj-lt"/>
                <a:cs typeface="Arial" panose="020B0604020202020204" pitchFamily="34" charset="0"/>
              </a:rPr>
              <a:t>Loi sur l’instruction publique.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Compléter le résumé dans le </a:t>
            </a:r>
            <a:r>
              <a:rPr lang="fr-FR" sz="1200" b="1" i="0" kern="1200" dirty="0">
                <a:solidFill>
                  <a:schemeClr val="tx1"/>
                </a:solidFill>
                <a:effectLst/>
                <a:latin typeface="+mn-lt"/>
                <a:ea typeface="Calibri"/>
                <a:cs typeface="Calibri"/>
              </a:rPr>
              <a:t>Cahier de l’élève </a:t>
            </a:r>
            <a:r>
              <a:rPr lang="fr-CA" sz="1200" b="0" dirty="0">
                <a:latin typeface="+mj-lt"/>
                <a:cs typeface="Arial" panose="020B0604020202020204" pitchFamily="34" charset="0"/>
              </a:rPr>
              <a:t>p. 15 en lisant les explications ci-dessous :</a:t>
            </a:r>
          </a:p>
          <a:p>
            <a:pPr marL="0" marR="0" lvl="0" indent="0" algn="l" defTabSz="914400">
              <a:lnSpc>
                <a:spcPct val="100000"/>
              </a:lnSpc>
              <a:spcBef>
                <a:spcPts val="0"/>
              </a:spcBef>
              <a:spcAft>
                <a:spcPts val="0"/>
              </a:spcAft>
              <a:buClrTx/>
              <a:buSzTx/>
              <a:buFontTx/>
              <a:buNone/>
              <a:tabLst/>
              <a:defRPr/>
            </a:pPr>
            <a:endParaRPr lang="fr-FR" sz="1200" dirty="0">
              <a:latin typeface="+mj-lt"/>
            </a:endParaRPr>
          </a:p>
          <a:p>
            <a:pPr marL="285750" indent="-285750">
              <a:buFont typeface="Arial"/>
              <a:buChar char="•"/>
            </a:pPr>
            <a:r>
              <a:rPr lang="fr-FR" sz="1200" u="none" noProof="1">
                <a:solidFill>
                  <a:srgbClr val="000000"/>
                </a:solidFill>
                <a:latin typeface="+mj-lt"/>
                <a:ea typeface="Calibri"/>
                <a:cs typeface="Arial"/>
              </a:rPr>
              <a:t>Une autre façon de protéger les enfants et les jeunes est de rendre l'école obligatoire jusqu'à un certain âge.</a:t>
            </a:r>
          </a:p>
          <a:p>
            <a:pPr marL="285750" indent="-285750">
              <a:buFont typeface="Arial"/>
              <a:buChar char="•"/>
            </a:pPr>
            <a:r>
              <a:rPr lang="fr-FR" sz="1200" u="none" noProof="1">
                <a:solidFill>
                  <a:srgbClr val="000000"/>
                </a:solidFill>
                <a:latin typeface="+mj-lt"/>
                <a:ea typeface="Calibri"/>
                <a:cs typeface="Arial"/>
              </a:rPr>
              <a:t>Les enfants du Québec doivent fréquenter l'école entre 6 et 16 ans... Mais ça ne veut pas dire qu'il faut arrêter à 16 ans!</a:t>
            </a:r>
          </a:p>
          <a:p>
            <a:pPr marL="285750" indent="-285750">
              <a:buFont typeface="Arial"/>
              <a:buChar char="•"/>
            </a:pPr>
            <a:r>
              <a:rPr lang="fr-FR" sz="1200" u="none" noProof="1">
                <a:solidFill>
                  <a:srgbClr val="000000"/>
                </a:solidFill>
                <a:latin typeface="+mj-lt"/>
                <a:ea typeface="Calibri"/>
                <a:cs typeface="Arial"/>
              </a:rPr>
              <a:t>Les enseignantes et les enseignants doivent s'occuper des élèves, de leur formation et de leur développement. Elles et ils doivent également traiter tous les élèves justement.</a:t>
            </a:r>
          </a:p>
          <a:p>
            <a:pPr marL="285750" indent="-285750">
              <a:buFont typeface="Arial"/>
              <a:buChar char="•"/>
            </a:pPr>
            <a:r>
              <a:rPr lang="fr-FR" sz="1200" u="none" noProof="1">
                <a:solidFill>
                  <a:srgbClr val="000000"/>
                </a:solidFill>
                <a:latin typeface="+mj-lt"/>
                <a:ea typeface="Calibri"/>
                <a:cs typeface="Arial"/>
              </a:rPr>
              <a:t>Les écoles doivent aussi adopter un plan d'action pour combattre l'intimidation.</a:t>
            </a:r>
          </a:p>
          <a:p>
            <a:endParaRPr lang="fr-FR" sz="1200" b="1" u="sng" noProof="1">
              <a:solidFill>
                <a:srgbClr val="000000"/>
              </a:solidFill>
              <a:latin typeface="+mj-lt"/>
              <a:ea typeface="Calibri"/>
              <a:cs typeface="Arial"/>
            </a:endParaRPr>
          </a:p>
          <a:p>
            <a:r>
              <a:rPr lang="fr-FR" sz="1200" b="1" u="sng" noProof="1">
                <a:solidFill>
                  <a:srgbClr val="000000"/>
                </a:solidFill>
                <a:latin typeface="+mj-lt"/>
                <a:ea typeface="Calibri"/>
                <a:cs typeface="Arial"/>
              </a:rPr>
              <a:t>INFOS SUPPLÉMENTAIRES</a:t>
            </a:r>
          </a:p>
          <a:p>
            <a:pPr algn="l" rtl="0" fontAlgn="base"/>
            <a:r>
              <a:rPr lang="fr-FR" sz="1200" b="0" i="0" dirty="0">
                <a:solidFill>
                  <a:srgbClr val="444444"/>
                </a:solidFill>
                <a:effectLst/>
                <a:latin typeface="+mj-lt"/>
                <a:ea typeface="Calibri"/>
                <a:cs typeface="Arial"/>
              </a:rPr>
              <a:t>​​</a:t>
            </a:r>
          </a:p>
          <a:p>
            <a:pPr algn="l" rtl="0" fontAlgn="base">
              <a:buFont typeface="Arial" panose="020B0604020202020204" pitchFamily="34" charset="0"/>
              <a:buNone/>
            </a:pPr>
            <a:r>
              <a:rPr lang="fr-FR" sz="1200" b="0" i="0" u="none" strike="noStrike" dirty="0">
                <a:solidFill>
                  <a:srgbClr val="000000"/>
                </a:solidFill>
                <a:effectLst/>
                <a:latin typeface="+mj-lt"/>
                <a:ea typeface="Calibri"/>
                <a:cs typeface="Arial"/>
              </a:rPr>
              <a:t>La loi oblige chaque école à avoir un plan d’action pour prévenir et combattre l’intimidation et la violence. Le plan doit :</a:t>
            </a:r>
            <a:r>
              <a:rPr lang="fr-FR" sz="1200" b="0" i="0" dirty="0">
                <a:solidFill>
                  <a:srgbClr val="444444"/>
                </a:solidFill>
                <a:effectLst/>
                <a:latin typeface="+mj-lt"/>
                <a:ea typeface="Calibri"/>
                <a:cs typeface="Arial"/>
              </a:rPr>
              <a:t>​</a:t>
            </a:r>
          </a:p>
          <a:p>
            <a:pPr algn="l" rtl="0" fontAlgn="base">
              <a:buFont typeface="Arial" panose="020B0604020202020204" pitchFamily="34" charset="0"/>
              <a:buNone/>
            </a:pPr>
            <a:endParaRPr lang="fr-FR" sz="1200" b="0" i="0" dirty="0">
              <a:solidFill>
                <a:srgbClr val="444444"/>
              </a:solidFill>
              <a:effectLst/>
              <a:latin typeface="+mj-lt"/>
              <a:ea typeface="Calibri"/>
              <a:cs typeface="Calibri"/>
            </a:endParaRPr>
          </a:p>
          <a:p>
            <a:pPr marL="285750" indent="-285750" algn="l" rtl="0" fontAlgn="base">
              <a:buFont typeface="Arial" panose="020B0604020202020204" pitchFamily="34" charset="0"/>
              <a:buChar char="•"/>
            </a:pPr>
            <a:r>
              <a:rPr lang="fr-FR" sz="1200" b="0" i="0" u="none" strike="noStrike" dirty="0">
                <a:solidFill>
                  <a:srgbClr val="000000"/>
                </a:solidFill>
                <a:effectLst/>
                <a:latin typeface="+mj-lt"/>
                <a:ea typeface="Calibri"/>
                <a:cs typeface="Arial"/>
              </a:rPr>
              <a:t>Prévoir comment prévenir l’intimidation</a:t>
            </a:r>
            <a:r>
              <a:rPr lang="fr-FR" sz="1200" b="0" i="0" dirty="0">
                <a:solidFill>
                  <a:srgbClr val="444444"/>
                </a:solidFill>
                <a:effectLst/>
                <a:latin typeface="+mj-lt"/>
                <a:ea typeface="Calibri"/>
                <a:cs typeface="Arial"/>
              </a:rPr>
              <a:t>​</a:t>
            </a:r>
          </a:p>
          <a:p>
            <a:pPr marL="285750" indent="-285750" algn="l" rtl="0" fontAlgn="base">
              <a:buFont typeface="Arial" panose="020B0604020202020204" pitchFamily="34" charset="0"/>
              <a:buChar char="•"/>
            </a:pPr>
            <a:r>
              <a:rPr lang="fr-FR" sz="1200" b="0" i="0" u="none" strike="noStrike" dirty="0">
                <a:solidFill>
                  <a:srgbClr val="000000"/>
                </a:solidFill>
                <a:effectLst/>
                <a:latin typeface="+mj-lt"/>
                <a:ea typeface="Calibri"/>
                <a:cs typeface="Arial"/>
              </a:rPr>
              <a:t>Prévoir comment dénoncer l’intimidation</a:t>
            </a:r>
            <a:r>
              <a:rPr lang="fr-FR" sz="1200" b="0" i="0" dirty="0">
                <a:solidFill>
                  <a:srgbClr val="444444"/>
                </a:solidFill>
                <a:effectLst/>
                <a:latin typeface="+mj-lt"/>
                <a:ea typeface="Calibri"/>
                <a:cs typeface="Arial"/>
              </a:rPr>
              <a:t>​</a:t>
            </a:r>
          </a:p>
          <a:p>
            <a:pPr marL="285750" indent="-285750" algn="l" rtl="0" fontAlgn="base">
              <a:buFont typeface="Arial" panose="020B0604020202020204" pitchFamily="34" charset="0"/>
              <a:buChar char="•"/>
            </a:pPr>
            <a:r>
              <a:rPr lang="fr-FR" sz="1200" b="0" i="0" u="none" strike="noStrike" dirty="0">
                <a:solidFill>
                  <a:srgbClr val="000000"/>
                </a:solidFill>
                <a:effectLst/>
                <a:latin typeface="+mj-lt"/>
                <a:ea typeface="Calibri"/>
                <a:cs typeface="Arial"/>
              </a:rPr>
              <a:t>Prévoir comment assurer la confidentialité des plaintes et renseignements</a:t>
            </a:r>
            <a:r>
              <a:rPr lang="fr-FR" sz="1200" b="0" i="0" dirty="0">
                <a:solidFill>
                  <a:srgbClr val="444444"/>
                </a:solidFill>
                <a:effectLst/>
                <a:latin typeface="+mj-lt"/>
                <a:ea typeface="Calibri"/>
                <a:cs typeface="Arial"/>
              </a:rPr>
              <a:t>​</a:t>
            </a:r>
          </a:p>
          <a:p>
            <a:pPr marL="285750" indent="-285750" algn="l" rtl="0" fontAlgn="base">
              <a:buFont typeface="Arial" panose="020B0604020202020204" pitchFamily="34" charset="0"/>
              <a:buChar char="•"/>
            </a:pPr>
            <a:r>
              <a:rPr lang="fr-FR" sz="1200" b="0" i="0" u="none" strike="noStrike" dirty="0">
                <a:solidFill>
                  <a:srgbClr val="000000"/>
                </a:solidFill>
                <a:effectLst/>
                <a:latin typeface="+mj-lt"/>
                <a:ea typeface="Calibri"/>
                <a:cs typeface="Arial"/>
              </a:rPr>
              <a:t>Prévoir comment soutenir les élèves victimes et témoins</a:t>
            </a:r>
            <a:r>
              <a:rPr lang="fr-FR" sz="1200" b="0" i="0" dirty="0">
                <a:solidFill>
                  <a:srgbClr val="444444"/>
                </a:solidFill>
                <a:effectLst/>
                <a:latin typeface="+mj-lt"/>
                <a:ea typeface="Calibri"/>
                <a:cs typeface="Arial"/>
              </a:rPr>
              <a:t>​</a:t>
            </a:r>
          </a:p>
          <a:p>
            <a:pPr marL="285750" indent="-285750" algn="l" rtl="0" fontAlgn="base">
              <a:buFont typeface="Arial" panose="020B0604020202020204" pitchFamily="34" charset="0"/>
              <a:buChar char="•"/>
            </a:pPr>
            <a:r>
              <a:rPr lang="fr-FR" sz="1200" b="0" i="0" u="none" strike="noStrike" dirty="0">
                <a:solidFill>
                  <a:srgbClr val="000000"/>
                </a:solidFill>
                <a:effectLst/>
                <a:latin typeface="+mj-lt"/>
                <a:ea typeface="Calibri"/>
                <a:cs typeface="Arial"/>
              </a:rPr>
              <a:t>Être distribué aux parents.</a:t>
            </a:r>
            <a:r>
              <a:rPr lang="fr-FR" sz="1200" b="0" i="0" dirty="0">
                <a:solidFill>
                  <a:srgbClr val="444444"/>
                </a:solidFill>
                <a:effectLst/>
                <a:latin typeface="+mj-lt"/>
                <a:ea typeface="Calibri"/>
                <a:cs typeface="Arial"/>
              </a:rPr>
              <a:t>​</a:t>
            </a:r>
          </a:p>
          <a:p>
            <a:endParaRPr lang="fr-FR" sz="1200" dirty="0">
              <a:solidFill>
                <a:srgbClr val="444444"/>
              </a:solidFill>
              <a:latin typeface="+mj-lt"/>
              <a:ea typeface="Calibri"/>
              <a:cs typeface="Calibri"/>
            </a:endParaRPr>
          </a:p>
          <a:p>
            <a:r>
              <a:rPr lang="fr-FR" sz="1200" dirty="0">
                <a:solidFill>
                  <a:srgbClr val="444444"/>
                </a:solidFill>
                <a:latin typeface="+mj-lt"/>
                <a:ea typeface="Calibri"/>
                <a:cs typeface="Arial"/>
              </a:rPr>
              <a:t>De plus, avant d'embaucher une personne qui doit œuvrer avec les élèves mineurs ou handicapés, les écoles doivent s’assurer que celle-ci n’a pas eu de comportement qui peut raisonnablement faire craindre pour la sécurité physique ou psychologique des élèves.</a:t>
            </a:r>
          </a:p>
          <a:p>
            <a:endParaRPr lang="fr-FR" sz="1200" dirty="0">
              <a:solidFill>
                <a:srgbClr val="444444"/>
              </a:solidFill>
              <a:latin typeface="+mj-lt"/>
              <a:ea typeface="Calibri"/>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 Loi sur l'instruction publique</a:t>
            </a:r>
            <a:r>
              <a:rPr lang="fr-CA" sz="1000" b="0" i="0" kern="1200" dirty="0">
                <a:solidFill>
                  <a:schemeClr val="tx1"/>
                </a:solidFill>
                <a:effectLst/>
                <a:latin typeface="+mn-lt"/>
                <a:ea typeface="+mn-ea"/>
                <a:cs typeface="+mn-cs"/>
              </a:rPr>
              <a:t>, RLRQ c I-13.3, art 14 (16 ans), 22 (4) (responsabilités des enseignant(e)s), 75.1 (plan de lutte contre l’intimidation et la violence), 261.0.1 (vérification des antécédents judiciaires avant l’embauche).</a:t>
            </a:r>
            <a:endParaRPr lang="fr-FR" sz="1000" dirty="0">
              <a:latin typeface="+mj-lt"/>
              <a:cs typeface="Arial"/>
            </a:endParaRPr>
          </a:p>
        </p:txBody>
      </p:sp>
    </p:spTree>
    <p:extLst>
      <p:ext uri="{BB962C8B-B14F-4D97-AF65-F5344CB8AC3E}">
        <p14:creationId xmlns:p14="http://schemas.microsoft.com/office/powerpoint/2010/main" val="29718720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Lire en grand groupe ce qu’est la </a:t>
            </a:r>
            <a:r>
              <a:rPr lang="fr-CA" sz="1200" b="0" i="1" dirty="0">
                <a:latin typeface="+mj-lt"/>
                <a:cs typeface="Arial" panose="020B0604020202020204" pitchFamily="34" charset="0"/>
              </a:rPr>
              <a:t>Charte des droits et libertés de la personne.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Compléter le résumé dans le </a:t>
            </a:r>
            <a:r>
              <a:rPr lang="fr-FR" sz="1200" b="1" i="0" kern="1200" dirty="0">
                <a:solidFill>
                  <a:schemeClr val="tx1"/>
                </a:solidFill>
                <a:effectLst/>
                <a:latin typeface="+mn-lt"/>
                <a:ea typeface="Calibri"/>
                <a:cs typeface="Calibri"/>
              </a:rPr>
              <a:t>Cahier de l’élève </a:t>
            </a:r>
            <a:r>
              <a:rPr lang="fr-CA" sz="1200" b="0" dirty="0">
                <a:latin typeface="+mj-lt"/>
                <a:cs typeface="Arial" panose="020B0604020202020204" pitchFamily="34" charset="0"/>
              </a:rPr>
              <a:t>p. 15 en lisant les explications ci-dessous :</a:t>
            </a:r>
          </a:p>
          <a:p>
            <a:pPr fontAlgn="base"/>
            <a:r>
              <a:rPr lang="en-US" sz="1200" b="0" i="0" dirty="0">
                <a:solidFill>
                  <a:srgbClr val="444444"/>
                </a:solidFill>
                <a:effectLst/>
                <a:latin typeface="+mj-lt"/>
                <a:ea typeface="Calibri"/>
                <a:cs typeface="Arial"/>
              </a:rPr>
              <a:t>​</a:t>
            </a:r>
          </a:p>
          <a:p>
            <a:pPr marL="457200" indent="-457200">
              <a:buFont typeface="Arial" panose="020B0604020202020204" pitchFamily="34" charset="0"/>
              <a:buChar char="•"/>
            </a:pPr>
            <a:r>
              <a:rPr lang="fr-CA" sz="1200" b="0" dirty="0">
                <a:latin typeface="+mj-lt"/>
              </a:rPr>
              <a:t>Il existe un document très important qui protège tout le monde au Québec, les enfants comme les adultes! Ça s’appelle la </a:t>
            </a:r>
            <a:r>
              <a:rPr lang="fr-CA" sz="1200" b="0" i="1" dirty="0">
                <a:latin typeface="+mj-lt"/>
              </a:rPr>
              <a:t>Charte des droits et libertés de la personne</a:t>
            </a:r>
            <a:r>
              <a:rPr lang="fr-CA" sz="1200" b="0" dirty="0">
                <a:latin typeface="+mj-lt"/>
              </a:rPr>
              <a:t>.</a:t>
            </a:r>
            <a:endParaRPr lang="fr-CA" sz="1200" b="0" dirty="0">
              <a:latin typeface="+mj-lt"/>
              <a:cs typeface="Arial"/>
            </a:endParaRPr>
          </a:p>
          <a:p>
            <a:pPr marL="457200" indent="-457200">
              <a:buFont typeface="Arial" panose="020B0604020202020204" pitchFamily="34" charset="0"/>
              <a:buChar char="•"/>
            </a:pPr>
            <a:r>
              <a:rPr lang="fr-CA" sz="1200" b="0" dirty="0">
                <a:latin typeface="+mj-lt"/>
              </a:rPr>
              <a:t>La Charte nous donne des droits importants, comme :</a:t>
            </a:r>
            <a:endParaRPr lang="fr-CA" sz="1200" b="0" dirty="0">
              <a:latin typeface="+mj-lt"/>
              <a:cs typeface="Arial"/>
            </a:endParaRPr>
          </a:p>
          <a:p>
            <a:pPr marL="914400" lvl="1" indent="-457200">
              <a:buFont typeface="Courier New" panose="02070309020205020404" pitchFamily="49" charset="0"/>
              <a:buChar char="o"/>
            </a:pPr>
            <a:r>
              <a:rPr lang="fr-CA" sz="1200" dirty="0">
                <a:latin typeface="+mj-lt"/>
              </a:rPr>
              <a:t>Le droit à la vie et à la sécurité : donc, personne n’a le droit de te faire du mal.</a:t>
            </a:r>
            <a:endParaRPr lang="fr-CA" sz="1200" dirty="0">
              <a:latin typeface="+mj-lt"/>
              <a:cs typeface="Arial"/>
            </a:endParaRPr>
          </a:p>
          <a:p>
            <a:pPr marL="914400" lvl="1" indent="-457200">
              <a:buFont typeface="Courier New" panose="02070309020205020404" pitchFamily="49" charset="0"/>
              <a:buChar char="o"/>
            </a:pPr>
            <a:r>
              <a:rPr lang="fr-CA" sz="1200" dirty="0">
                <a:latin typeface="+mj-lt"/>
              </a:rPr>
              <a:t>Le droit de dire ce que tu penses (ce qu’on appelle la liberté d’expression</a:t>
            </a:r>
            <a:r>
              <a:rPr lang="fr-CA" dirty="0">
                <a:latin typeface="+mj-lt"/>
              </a:rPr>
              <a:t>).</a:t>
            </a:r>
            <a:endParaRPr lang="fr-CA" sz="1200" dirty="0">
              <a:latin typeface="+mj-lt"/>
              <a:cs typeface="Arial"/>
            </a:endParaRPr>
          </a:p>
          <a:p>
            <a:pPr marL="914400" lvl="1" indent="-457200">
              <a:buFont typeface="Courier New" panose="02070309020205020404" pitchFamily="49" charset="0"/>
              <a:buChar char="o"/>
            </a:pPr>
            <a:r>
              <a:rPr lang="fr-CA" sz="1200" dirty="0">
                <a:latin typeface="+mj-lt"/>
              </a:rPr>
              <a:t>Et le droit d’être protégé contre la discrimination (donc, par exemple, personne ne peut te traiter différemment à cause de ta couleur de peau, ton origine, ou parce que tu es une fille ou un garçon).</a:t>
            </a:r>
          </a:p>
          <a:p>
            <a:pPr marL="914400" lvl="1" indent="-457200">
              <a:buFont typeface="Courier New" panose="02070309020205020404" pitchFamily="49" charset="0"/>
              <a:buChar char="o"/>
            </a:pPr>
            <a:endParaRPr lang="fr-CA" sz="1200" b="0" i="0" dirty="0">
              <a:solidFill>
                <a:schemeClr val="tx1"/>
              </a:solidFill>
              <a:effectLst/>
              <a:latin typeface="+mj-lt"/>
              <a:ea typeface="+mn-ea"/>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Charte des droits et libertés de la personne</a:t>
            </a:r>
            <a:r>
              <a:rPr lang="fr-CA" sz="1000" b="0" i="0" kern="1200" dirty="0">
                <a:solidFill>
                  <a:schemeClr val="tx1"/>
                </a:solidFill>
                <a:effectLst/>
                <a:latin typeface="+mn-lt"/>
                <a:ea typeface="+mn-ea"/>
                <a:cs typeface="+mn-cs"/>
              </a:rPr>
              <a:t>, RLRQ c C-12, art 1, 3, 5, 10.</a:t>
            </a:r>
            <a:endParaRPr lang="fr-CA" sz="1000" b="0" i="0" dirty="0">
              <a:solidFill>
                <a:schemeClr val="tx1"/>
              </a:solidFill>
              <a:effectLst/>
              <a:latin typeface="+mj-lt"/>
              <a:ea typeface="+mn-ea"/>
              <a:cs typeface="Arial"/>
            </a:endParaRPr>
          </a:p>
        </p:txBody>
      </p:sp>
    </p:spTree>
    <p:extLst>
      <p:ext uri="{BB962C8B-B14F-4D97-AF65-F5344CB8AC3E}">
        <p14:creationId xmlns:p14="http://schemas.microsoft.com/office/powerpoint/2010/main" val="9181040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D6C56-446A-AA34-5B75-868B5BEE0A2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A732EDD-1F2D-A138-0673-DC6894AE9E1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F7ABFB5-A924-EDD4-2C7F-DE77EE3262C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Arial" panose="020B0604020202020204" pitchFamily="34" charset="0"/>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Lire les consignes concernant les situations supplémentaires et les exercices de révision : Vrai ou faux?</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Laisser un temps aux élèves pour compléter ces exercices dans le </a:t>
            </a:r>
            <a:r>
              <a:rPr lang="fr-FR" sz="1200" b="1" i="0" kern="1200" dirty="0">
                <a:solidFill>
                  <a:schemeClr val="tx1"/>
                </a:solidFill>
                <a:effectLst/>
                <a:latin typeface="+mn-lt"/>
                <a:ea typeface="Calibri"/>
                <a:cs typeface="Calibri"/>
              </a:rPr>
              <a:t>Cahier de l’élève </a:t>
            </a:r>
            <a:r>
              <a:rPr lang="fr-CA" sz="1200" b="0" dirty="0">
                <a:latin typeface="Arial" panose="020B0604020202020204" pitchFamily="34" charset="0"/>
                <a:cs typeface="Arial" panose="020B0604020202020204" pitchFamily="34" charset="0"/>
              </a:rPr>
              <a:t>p. </a:t>
            </a:r>
            <a:r>
              <a:rPr lang="fr-CA" sz="1200" b="0">
                <a:latin typeface="Arial" panose="020B0604020202020204" pitchFamily="34" charset="0"/>
                <a:cs typeface="Arial" panose="020B0604020202020204" pitchFamily="34" charset="0"/>
              </a:rPr>
              <a:t>16 à 20.</a:t>
            </a:r>
            <a:endParaRPr lang="fr-CA" sz="1200" b="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Corriger en grand groupe à partir du corrigé du </a:t>
            </a:r>
            <a:r>
              <a:rPr lang="fr-FR" sz="1200" b="1" i="0" kern="1200" dirty="0">
                <a:solidFill>
                  <a:schemeClr val="tx1"/>
                </a:solidFill>
                <a:effectLst/>
                <a:latin typeface="+mn-lt"/>
                <a:ea typeface="Calibri"/>
                <a:cs typeface="Calibri"/>
              </a:rPr>
              <a:t>Cahier de l’élève</a:t>
            </a:r>
            <a:r>
              <a:rPr lang="fr-CA" sz="1200" b="0" dirty="0">
                <a:latin typeface="Arial" panose="020B0604020202020204" pitchFamily="34" charset="0"/>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Conclure l’activité à partir des questions de conclusion. Partager des réponses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Si vous le désirez, vous pouvez compléter les mises en situation supplémentaires à partir de la prochaine diapositive. Elles peuvent être imprimées à partir du </a:t>
            </a:r>
            <a:r>
              <a:rPr lang="fr-CA" sz="1200" b="1" dirty="0">
                <a:latin typeface="Arial" panose="020B0604020202020204" pitchFamily="34" charset="0"/>
                <a:cs typeface="Arial" panose="020B0604020202020204" pitchFamily="34" charset="0"/>
              </a:rPr>
              <a:t>Guide pédagogique</a:t>
            </a:r>
            <a:r>
              <a:rPr lang="fr-CA" sz="1200" b="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2974301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6248E-F364-3B76-8CB2-20D75C55662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76EE3AD-B0FC-1187-26CB-AB6404A8C71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4D4C5E-76D7-EDCE-2C80-5FC07916DCC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noProof="0" dirty="0">
                <a:latin typeface="+mj-lt"/>
                <a:cs typeface="Arial" panose="020B0604020202020204" pitchFamily="34" charset="0"/>
              </a:rPr>
              <a:t>Lire en grand groupe la mise en situation #8. Elle est un peu plus détaillée sur la feuille d’activité en annexe au </a:t>
            </a:r>
            <a:r>
              <a:rPr lang="fr-CA" sz="1200" b="1" dirty="0">
                <a:latin typeface="Arial" panose="020B0604020202020204" pitchFamily="34" charset="0"/>
                <a:cs typeface="Arial" panose="020B0604020202020204" pitchFamily="34" charset="0"/>
              </a:rPr>
              <a:t>Guide pédagogique</a:t>
            </a:r>
            <a:r>
              <a:rPr lang="fr-CA" sz="1200" b="0" noProof="0" dirty="0">
                <a:latin typeface="+mj-lt"/>
                <a:cs typeface="Arial" panose="020B0604020202020204" pitchFamily="34" charset="0"/>
              </a:rPr>
              <a:t>. (Possibilité de survoler plusieurs mises en situation, puis laisser un temps aux élèves pour les compléter).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Demander aux élèves d’écrire leur hypothèse individuellement sur la feuille supplémentaire imprimée à partir du </a:t>
            </a:r>
            <a:r>
              <a:rPr lang="fr-CA" sz="1200" b="1" dirty="0">
                <a:latin typeface="Arial" panose="020B0604020202020204" pitchFamily="34" charset="0"/>
                <a:cs typeface="Arial" panose="020B0604020202020204" pitchFamily="34" charset="0"/>
              </a:rPr>
              <a:t>Guide pédagogique</a:t>
            </a:r>
            <a:r>
              <a:rPr lang="fr-FR" sz="1200" u="none" kern="1200" dirty="0">
                <a:solidFill>
                  <a:schemeClr val="tx1"/>
                </a:solidFill>
                <a:effectLst/>
                <a:latin typeface="+mj-lt"/>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Partager certaines réponses en grand groupe.</a:t>
            </a:r>
            <a:endParaRPr lang="fr-FR" sz="1200" u="sng" dirty="0">
              <a:latin typeface="+mj-lt"/>
              <a:cs typeface="Arial"/>
            </a:endParaRPr>
          </a:p>
          <a:p>
            <a:pPr marL="0" indent="0">
              <a:buFont typeface="Arial" panose="020B0604020202020204" pitchFamily="34" charset="0"/>
              <a:buNone/>
            </a:pPr>
            <a:endParaRPr lang="fr-CA" sz="1200" dirty="0">
              <a:latin typeface="+mj-lt"/>
              <a:ea typeface="Calibri"/>
              <a:cs typeface="Arial" panose="020B0604020202020204"/>
            </a:endParaRPr>
          </a:p>
        </p:txBody>
      </p:sp>
    </p:spTree>
    <p:extLst>
      <p:ext uri="{BB962C8B-B14F-4D97-AF65-F5344CB8AC3E}">
        <p14:creationId xmlns:p14="http://schemas.microsoft.com/office/powerpoint/2010/main" val="9954786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186E9-2F4A-D598-1E3B-8CAA66427DA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7E5E10C-4F42-EBF1-5F64-E02FA3A3266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3E4EB5A-73A0-449C-1489-570848E4366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Arial" panose="020B0604020202020204" pitchFamily="34" charset="0"/>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Corriger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u="none" kern="1200" dirty="0">
                <a:solidFill>
                  <a:schemeClr val="tx1"/>
                </a:solidFill>
                <a:effectLst/>
                <a:latin typeface="Arial" panose="020B0604020202020204" pitchFamily="34" charset="0"/>
                <a:ea typeface="+mn-ea"/>
                <a:cs typeface="Arial" panose="020B0604020202020204" pitchFamily="34" charset="0"/>
              </a:rPr>
              <a:t>Les élèves doivent écrire les principaux éléments sous la question « Ce que dit la loi » sur la feuille d’activité.</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CA" sz="1200" b="0" u="none" kern="1200" dirty="0">
                <a:solidFill>
                  <a:schemeClr val="tx1"/>
                </a:solidFill>
                <a:effectLst/>
                <a:latin typeface="+mn-lt"/>
                <a:ea typeface="+mn-ea"/>
                <a:cs typeface="Arial" panose="020B0604020202020204" pitchFamily="34" charset="0"/>
              </a:rPr>
              <a:t>Réponse plus détaillée :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CA" sz="1200" b="0" u="none" kern="1200" dirty="0">
              <a:solidFill>
                <a:schemeClr val="tx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0" u="none" kern="1200" dirty="0">
                <a:solidFill>
                  <a:schemeClr val="tx1"/>
                </a:solidFill>
                <a:effectLst/>
                <a:latin typeface="Arial" panose="020B0604020202020204" pitchFamily="34" charset="0"/>
                <a:ea typeface="+mn-ea"/>
                <a:cs typeface="Arial" panose="020B0604020202020204" pitchFamily="34" charset="0"/>
              </a:rPr>
              <a:t>C’est au choix de la direction d’école. Les conséquences qui découlent d’un processus criminel pourraient être plus importantes que celles au sein de l’école.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CA" sz="10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criminel</a:t>
            </a:r>
            <a:r>
              <a:rPr lang="fr-CA" sz="1000" b="0" i="0" kern="1200" dirty="0">
                <a:solidFill>
                  <a:schemeClr val="tx1"/>
                </a:solidFill>
                <a:effectLst/>
                <a:latin typeface="+mn-lt"/>
                <a:ea typeface="+mn-ea"/>
                <a:cs typeface="+mn-cs"/>
              </a:rPr>
              <a:t>, LRC, (1985) </a:t>
            </a:r>
            <a:r>
              <a:rPr lang="fr-CA" sz="1000" b="0" i="0" kern="1200" dirty="0" err="1">
                <a:solidFill>
                  <a:schemeClr val="tx1"/>
                </a:solidFill>
                <a:effectLst/>
                <a:latin typeface="+mn-lt"/>
                <a:ea typeface="+mn-ea"/>
                <a:cs typeface="+mn-cs"/>
              </a:rPr>
              <a:t>ch</a:t>
            </a:r>
            <a:r>
              <a:rPr lang="fr-CA" sz="1000" b="0" i="0" kern="1200" dirty="0">
                <a:solidFill>
                  <a:schemeClr val="tx1"/>
                </a:solidFill>
                <a:effectLst/>
                <a:latin typeface="+mn-lt"/>
                <a:ea typeface="+mn-ea"/>
                <a:cs typeface="+mn-cs"/>
              </a:rPr>
              <a:t> C-46, art 13.</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Loi sur le système de justice pénale pour les adolescents</a:t>
            </a:r>
            <a:r>
              <a:rPr lang="fr-CA" sz="1000" b="0" i="0" kern="1200" dirty="0">
                <a:solidFill>
                  <a:schemeClr val="tx1"/>
                </a:solidFill>
                <a:effectLst/>
                <a:latin typeface="+mn-lt"/>
                <a:ea typeface="+mn-ea"/>
                <a:cs typeface="+mn-cs"/>
              </a:rPr>
              <a:t>, LC 2002, art 2(1).</a:t>
            </a:r>
            <a:endParaRPr lang="fr-FR" sz="1000" u="sng" dirty="0">
              <a:cs typeface="Arial"/>
            </a:endParaRPr>
          </a:p>
        </p:txBody>
      </p:sp>
    </p:spTree>
    <p:extLst>
      <p:ext uri="{BB962C8B-B14F-4D97-AF65-F5344CB8AC3E}">
        <p14:creationId xmlns:p14="http://schemas.microsoft.com/office/powerpoint/2010/main" val="4780545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C7CA7-9136-6AE8-4B10-88B97A38DAE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317D067-D223-DAC6-2E57-00BBFF6A5C0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D140995-6B40-8D20-F9E9-CFC1A3ADFE0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noProof="0" dirty="0">
                <a:latin typeface="+mj-lt"/>
                <a:cs typeface="Arial" panose="020B0604020202020204" pitchFamily="34" charset="0"/>
              </a:rPr>
              <a:t>Lire en grand groupe la mise en situation #9. (Possibilité de survoler plusieurs mises en situation, puis laisser un temps aux élèves pour les compléter).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Demander aux élèves d’écrire leur hypothèse individuellement sur la feuille supplémentaire imprimée à partir du </a:t>
            </a:r>
            <a:r>
              <a:rPr lang="fr-CA" sz="1200" b="1" dirty="0">
                <a:latin typeface="Arial" panose="020B0604020202020204" pitchFamily="34" charset="0"/>
                <a:cs typeface="Arial" panose="020B0604020202020204" pitchFamily="34" charset="0"/>
              </a:rPr>
              <a:t>Guide pédagogique</a:t>
            </a:r>
            <a:r>
              <a:rPr lang="fr-FR" sz="1200" u="none" kern="1200" dirty="0">
                <a:solidFill>
                  <a:schemeClr val="tx1"/>
                </a:solidFill>
                <a:effectLst/>
                <a:latin typeface="+mj-lt"/>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Partager certaines réponses en grand groupe.</a:t>
            </a:r>
            <a:endParaRPr lang="fr-FR" sz="1200" u="sng" dirty="0">
              <a:latin typeface="+mj-lt"/>
              <a:cs typeface="Arial"/>
            </a:endParaRPr>
          </a:p>
          <a:p>
            <a:pPr marL="0" indent="0">
              <a:buFont typeface="Arial" panose="020B0604020202020204" pitchFamily="34" charset="0"/>
              <a:buNone/>
            </a:pPr>
            <a:endParaRPr lang="fr-CA" sz="1200" dirty="0">
              <a:latin typeface="+mj-lt"/>
              <a:ea typeface="Calibri"/>
              <a:cs typeface="Arial" panose="020B0604020202020204"/>
            </a:endParaRPr>
          </a:p>
        </p:txBody>
      </p:sp>
    </p:spTree>
    <p:extLst>
      <p:ext uri="{BB962C8B-B14F-4D97-AF65-F5344CB8AC3E}">
        <p14:creationId xmlns:p14="http://schemas.microsoft.com/office/powerpoint/2010/main" val="29909140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D9D98-D8B8-4991-B696-08764FDA2C2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DE4422-D3B4-04FF-7FD4-49B3FFD7342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28E2433-D1E1-1DCD-7E22-F0BE3694CC7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Arial" panose="020B0604020202020204" pitchFamily="34" charset="0"/>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Corriger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u="none" kern="1200" dirty="0">
                <a:solidFill>
                  <a:schemeClr val="tx1"/>
                </a:solidFill>
                <a:effectLst/>
                <a:latin typeface="Arial" panose="020B0604020202020204" pitchFamily="34" charset="0"/>
                <a:ea typeface="+mn-ea"/>
                <a:cs typeface="Arial" panose="020B0604020202020204" pitchFamily="34" charset="0"/>
              </a:rPr>
              <a:t>Les élèves doivent écrire les principaux éléments sous la question « Ce que dit la loi » sur la feuille d’activité.</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0" kern="1200" dirty="0">
                <a:solidFill>
                  <a:schemeClr val="tx1"/>
                </a:solidFill>
                <a:effectLst/>
                <a:latin typeface="+mn-lt"/>
                <a:ea typeface="+mn-ea"/>
                <a:cs typeface="+mn-cs"/>
              </a:rPr>
              <a:t>Robert P. </a:t>
            </a:r>
            <a:r>
              <a:rPr lang="fr-FR" sz="1000" b="0" i="0" kern="1200" dirty="0" err="1">
                <a:solidFill>
                  <a:schemeClr val="tx1"/>
                </a:solidFill>
                <a:effectLst/>
                <a:latin typeface="+mn-lt"/>
                <a:ea typeface="+mn-ea"/>
                <a:cs typeface="+mn-cs"/>
              </a:rPr>
              <a:t>Kouri</a:t>
            </a:r>
            <a:r>
              <a:rPr lang="fr-FR" sz="1000" b="0" i="0" kern="1200" dirty="0">
                <a:solidFill>
                  <a:schemeClr val="tx1"/>
                </a:solidFill>
                <a:effectLst/>
                <a:latin typeface="+mn-lt"/>
                <a:ea typeface="+mn-ea"/>
                <a:cs typeface="+mn-cs"/>
              </a:rPr>
              <a:t> et Suzanne. Philips-</a:t>
            </a:r>
            <a:r>
              <a:rPr lang="fr-FR" sz="1000" b="0" i="0" kern="1200" dirty="0" err="1">
                <a:solidFill>
                  <a:schemeClr val="tx1"/>
                </a:solidFill>
                <a:effectLst/>
                <a:latin typeface="+mn-lt"/>
                <a:ea typeface="+mn-ea"/>
                <a:cs typeface="+mn-cs"/>
              </a:rPr>
              <a:t>Nootens</a:t>
            </a:r>
            <a:r>
              <a:rPr lang="fr-FR" sz="1000" b="0" i="1" kern="1200" dirty="0">
                <a:solidFill>
                  <a:schemeClr val="tx1"/>
                </a:solidFill>
                <a:effectLst/>
                <a:latin typeface="+mn-lt"/>
                <a:ea typeface="+mn-ea"/>
                <a:cs typeface="+mn-cs"/>
              </a:rPr>
              <a:t>, L’intégrité de la personne et le consentement aux soins, </a:t>
            </a:r>
            <a:r>
              <a:rPr lang="fr-FR" sz="1000" b="0" i="0" kern="1200" dirty="0">
                <a:solidFill>
                  <a:schemeClr val="tx1"/>
                </a:solidFill>
                <a:effectLst/>
                <a:latin typeface="+mn-lt"/>
                <a:ea typeface="+mn-ea"/>
                <a:cs typeface="+mn-cs"/>
              </a:rPr>
              <a:t>4</a:t>
            </a:r>
            <a:r>
              <a:rPr lang="fr-FR" sz="1000" b="0" i="0" kern="1200" baseline="30000" dirty="0">
                <a:solidFill>
                  <a:schemeClr val="tx1"/>
                </a:solidFill>
                <a:effectLst/>
                <a:latin typeface="+mn-lt"/>
                <a:ea typeface="+mn-ea"/>
                <a:cs typeface="+mn-cs"/>
              </a:rPr>
              <a:t>e</a:t>
            </a:r>
            <a:r>
              <a:rPr lang="fr-FR" sz="1000" b="0" i="0" kern="1200" dirty="0">
                <a:solidFill>
                  <a:schemeClr val="tx1"/>
                </a:solidFill>
                <a:effectLst/>
                <a:latin typeface="+mn-lt"/>
                <a:ea typeface="+mn-ea"/>
                <a:cs typeface="+mn-cs"/>
              </a:rPr>
              <a:t> éd, Montréal, Éditions Yvon Blais, 2017 au para 551 (chirurgie esthétique).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Jimenez c. </a:t>
            </a:r>
            <a:r>
              <a:rPr lang="fr-CA" sz="1000" b="0" i="1" kern="1200" dirty="0" err="1">
                <a:solidFill>
                  <a:schemeClr val="tx1"/>
                </a:solidFill>
                <a:effectLst/>
                <a:latin typeface="+mn-lt"/>
                <a:ea typeface="+mn-ea"/>
                <a:cs typeface="+mn-cs"/>
              </a:rPr>
              <a:t>Pehr</a:t>
            </a:r>
            <a:r>
              <a:rPr lang="fr-CA" sz="1000" b="0" i="0" kern="1200" dirty="0">
                <a:solidFill>
                  <a:schemeClr val="tx1"/>
                </a:solidFill>
                <a:effectLst/>
                <a:latin typeface="+mn-lt"/>
                <a:ea typeface="+mn-ea"/>
                <a:cs typeface="+mn-cs"/>
              </a:rPr>
              <a:t>, 2002 CanLII 5691 (QC CS) (risques sérieux des chirurgies esthétiques).</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civil du Québec</a:t>
            </a:r>
            <a:r>
              <a:rPr lang="fr-FR" sz="1000" b="0" i="0" kern="1200" dirty="0">
                <a:solidFill>
                  <a:schemeClr val="tx1"/>
                </a:solidFill>
                <a:effectLst/>
                <a:latin typeface="+mn-lt"/>
                <a:ea typeface="+mn-ea"/>
                <a:cs typeface="+mn-cs"/>
              </a:rPr>
              <a:t>, RLRQ c CCQ-1991, art 17 (consentement aux soins).</a:t>
            </a:r>
            <a:r>
              <a:rPr lang="fr-CA" sz="1000" b="0" i="0" kern="1200" dirty="0">
                <a:solidFill>
                  <a:schemeClr val="tx1"/>
                </a:solidFill>
                <a:effectLst/>
                <a:latin typeface="+mn-lt"/>
                <a:ea typeface="+mn-ea"/>
                <a:cs typeface="+mn-cs"/>
              </a:rPr>
              <a:t> </a:t>
            </a:r>
            <a:endParaRPr lang="fr-FR" sz="10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FR" sz="1200" u="sng" dirty="0">
              <a:cs typeface="Arial"/>
            </a:endParaRPr>
          </a:p>
        </p:txBody>
      </p:sp>
    </p:spTree>
    <p:extLst>
      <p:ext uri="{BB962C8B-B14F-4D97-AF65-F5344CB8AC3E}">
        <p14:creationId xmlns:p14="http://schemas.microsoft.com/office/powerpoint/2010/main" val="25401243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2C65F-4ED5-5DA3-47D5-2E39AEA707C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F4E379C-8B51-1EEE-7B04-F1AF1A75845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B136F73-5C3A-1DE0-1C88-45444240749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noProof="0" dirty="0">
                <a:latin typeface="+mj-lt"/>
                <a:cs typeface="Arial" panose="020B0604020202020204" pitchFamily="34" charset="0"/>
              </a:rPr>
              <a:t>Lire en grand groupe la mise en situation #10. (Possibilité de survoler plusieurs mises en situation, puis laisser un temps aux élèves pour les compléter).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Demander aux élèves d’écrire leur hypothèse individuellement sur la feuille supplémentaire imprimée à partir du </a:t>
            </a:r>
            <a:r>
              <a:rPr lang="fr-CA" sz="1200" b="1" dirty="0">
                <a:latin typeface="Arial" panose="020B0604020202020204" pitchFamily="34" charset="0"/>
                <a:cs typeface="Arial" panose="020B0604020202020204" pitchFamily="34" charset="0"/>
              </a:rPr>
              <a:t>Guide pédagogique</a:t>
            </a:r>
            <a:r>
              <a:rPr lang="fr-FR" sz="1200" u="none" kern="1200" dirty="0">
                <a:solidFill>
                  <a:schemeClr val="tx1"/>
                </a:solidFill>
                <a:effectLst/>
                <a:latin typeface="+mj-lt"/>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Partager certaines réponses en grand groupe.</a:t>
            </a:r>
            <a:endParaRPr lang="fr-FR" sz="1200" u="sng" dirty="0">
              <a:latin typeface="+mj-lt"/>
              <a:cs typeface="Arial"/>
            </a:endParaRPr>
          </a:p>
          <a:p>
            <a:pPr marL="0" indent="0">
              <a:buFont typeface="Arial" panose="020B0604020202020204" pitchFamily="34" charset="0"/>
              <a:buNone/>
            </a:pPr>
            <a:endParaRPr lang="fr-CA" sz="1200" dirty="0">
              <a:latin typeface="+mj-lt"/>
              <a:ea typeface="Calibri"/>
              <a:cs typeface="Arial" panose="020B0604020202020204"/>
            </a:endParaRPr>
          </a:p>
        </p:txBody>
      </p:sp>
    </p:spTree>
    <p:extLst>
      <p:ext uri="{BB962C8B-B14F-4D97-AF65-F5344CB8AC3E}">
        <p14:creationId xmlns:p14="http://schemas.microsoft.com/office/powerpoint/2010/main" val="1452706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solidFill>
                  <a:schemeClr val="tx1"/>
                </a:solidFill>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solidFill>
                <a:schemeClr val="tx1"/>
              </a:solidFill>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0" dirty="0">
                <a:solidFill>
                  <a:schemeClr val="tx1"/>
                </a:solidFill>
                <a:latin typeface="+mj-lt"/>
                <a:cs typeface="Arial" panose="020B0604020202020204" pitchFamily="34" charset="0"/>
              </a:rPr>
              <a:t>Lire </a:t>
            </a:r>
            <a:r>
              <a:rPr lang="en-US" sz="1200" b="0" dirty="0" err="1">
                <a:solidFill>
                  <a:schemeClr val="tx1"/>
                </a:solidFill>
                <a:latin typeface="+mj-lt"/>
                <a:cs typeface="Arial" panose="020B0604020202020204" pitchFamily="34" charset="0"/>
              </a:rPr>
              <a:t>en</a:t>
            </a:r>
            <a:r>
              <a:rPr lang="en-US" sz="1200" b="0" dirty="0">
                <a:solidFill>
                  <a:schemeClr val="tx1"/>
                </a:solidFill>
                <a:latin typeface="+mj-lt"/>
                <a:cs typeface="Arial" panose="020B0604020202020204" pitchFamily="34" charset="0"/>
              </a:rPr>
              <a:t> grand </a:t>
            </a:r>
            <a:r>
              <a:rPr lang="en-US" sz="1200" b="0" dirty="0" err="1">
                <a:solidFill>
                  <a:schemeClr val="tx1"/>
                </a:solidFill>
                <a:latin typeface="+mj-lt"/>
                <a:cs typeface="Arial" panose="020B0604020202020204" pitchFamily="34" charset="0"/>
              </a:rPr>
              <a:t>groupe</a:t>
            </a:r>
            <a:r>
              <a:rPr lang="en-US" sz="1200" b="0" dirty="0">
                <a:solidFill>
                  <a:schemeClr val="tx1"/>
                </a:solidFill>
                <a:latin typeface="+mj-lt"/>
                <a:cs typeface="Arial" panose="020B0604020202020204" pitchFamily="34" charset="0"/>
              </a:rPr>
              <a:t> la mise </a:t>
            </a:r>
            <a:r>
              <a:rPr lang="en-US" sz="1200" b="0" dirty="0" err="1">
                <a:solidFill>
                  <a:schemeClr val="tx1"/>
                </a:solidFill>
                <a:latin typeface="+mj-lt"/>
                <a:cs typeface="Arial" panose="020B0604020202020204" pitchFamily="34" charset="0"/>
              </a:rPr>
              <a:t>en</a:t>
            </a:r>
            <a:r>
              <a:rPr lang="en-US" sz="1200" b="0" dirty="0">
                <a:solidFill>
                  <a:schemeClr val="tx1"/>
                </a:solidFill>
                <a:latin typeface="+mj-lt"/>
                <a:cs typeface="Arial" panose="020B0604020202020204" pitchFamily="34" charset="0"/>
              </a:rPr>
              <a:t> situation #1.</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Demander aux élèves d’écrire leur hypothèse individuellement dans leur </a:t>
            </a:r>
            <a:r>
              <a:rPr lang="fr-FR" sz="1200" b="1" i="0" kern="1200" dirty="0">
                <a:solidFill>
                  <a:schemeClr val="tx1"/>
                </a:solidFill>
                <a:effectLst/>
                <a:latin typeface="+mn-lt"/>
                <a:ea typeface="Calibri"/>
                <a:cs typeface="Calibri"/>
              </a:rPr>
              <a:t>Cahier de l’élève</a:t>
            </a:r>
            <a:r>
              <a:rPr lang="fr-FR" sz="1200" u="none" kern="1200" dirty="0">
                <a:solidFill>
                  <a:schemeClr val="tx1"/>
                </a:solidFill>
                <a:effectLst/>
                <a:latin typeface="+mj-lt"/>
                <a:ea typeface="+mn-ea"/>
                <a:cs typeface="+mn-cs"/>
              </a:rPr>
              <a:t> p. 5.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Partager certaines réponses en grand groupe.</a:t>
            </a:r>
          </a:p>
        </p:txBody>
      </p:sp>
    </p:spTree>
    <p:extLst>
      <p:ext uri="{BB962C8B-B14F-4D97-AF65-F5344CB8AC3E}">
        <p14:creationId xmlns:p14="http://schemas.microsoft.com/office/powerpoint/2010/main" val="14769518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168C1-88BF-F9C7-A4AB-A3F99965446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DAF7CE4-3E2B-ECC3-6ABD-6942D879740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2471E71-8D8C-C5FA-92C5-626FDBC5324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mj-lt"/>
                <a:cs typeface="Arial" panose="020B0604020202020204" pitchFamily="34" charset="0"/>
              </a:rPr>
              <a:t>Corriger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u="none" kern="1200" dirty="0">
                <a:solidFill>
                  <a:schemeClr val="tx1"/>
                </a:solidFill>
                <a:effectLst/>
                <a:latin typeface="+mj-lt"/>
                <a:ea typeface="+mn-ea"/>
                <a:cs typeface="Arial" panose="020B0604020202020204" pitchFamily="34" charset="0"/>
              </a:rPr>
              <a:t>Les élèves doivent écrire les principaux éléments sous la question « Ce que dit la loi » sur la feuille d’activité.</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mj-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CA" sz="1200" b="0" u="none" kern="1200" dirty="0">
                <a:solidFill>
                  <a:schemeClr val="tx1"/>
                </a:solidFill>
                <a:effectLst/>
                <a:latin typeface="+mj-lt"/>
                <a:ea typeface="+mn-ea"/>
                <a:cs typeface="Arial" panose="020B0604020202020204" pitchFamily="34" charset="0"/>
              </a:rPr>
              <a:t>Réponse plus détaillée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CA" sz="1200" b="0" u="none" kern="1200" dirty="0">
              <a:solidFill>
                <a:schemeClr val="tx1"/>
              </a:solidFill>
              <a:effectLst/>
              <a:latin typeface="+mj-lt"/>
              <a:ea typeface="+mn-ea"/>
              <a:cs typeface="Arial" panose="020B0604020202020204" pitchFamily="34" charset="0"/>
            </a:endParaRPr>
          </a:p>
          <a:p>
            <a:pPr marL="171450" indent="-171450" rtl="0" fontAlgn="base">
              <a:buFont typeface="Arial" panose="020B0604020202020204" pitchFamily="34" charset="0"/>
              <a:buChar char="•"/>
            </a:pPr>
            <a:r>
              <a:rPr lang="fr-FR" sz="1200" b="0" i="0" kern="1200" dirty="0">
                <a:solidFill>
                  <a:schemeClr val="tx1"/>
                </a:solidFill>
                <a:effectLst/>
                <a:latin typeface="+mn-lt"/>
                <a:ea typeface="+mn-ea"/>
                <a:cs typeface="+mn-cs"/>
              </a:rPr>
              <a:t>Le Code de la route prévoit que chacune de ces infractions peut être punie par une amende entre 60 $ et 100 $. </a:t>
            </a:r>
          </a:p>
          <a:p>
            <a:pPr marL="171450" indent="-171450" rtl="0" fontAlgn="base">
              <a:buFont typeface="Arial" panose="020B0604020202020204" pitchFamily="34" charset="0"/>
              <a:buChar char="•"/>
            </a:pPr>
            <a:r>
              <a:rPr lang="fr-FR" sz="1200" b="0" i="0" kern="1200" dirty="0">
                <a:solidFill>
                  <a:schemeClr val="tx1"/>
                </a:solidFill>
                <a:effectLst/>
                <a:latin typeface="+mn-lt"/>
                <a:ea typeface="+mn-ea"/>
                <a:cs typeface="+mn-cs"/>
              </a:rPr>
              <a:t>Toutefois, les enfants peuvent seulement recevoir une amende à partir de 14 ans. Donc, </a:t>
            </a:r>
            <a:r>
              <a:rPr lang="fr-FR" sz="1200" b="0" i="0" kern="1200" dirty="0" err="1">
                <a:solidFill>
                  <a:schemeClr val="tx1"/>
                </a:solidFill>
                <a:effectLst/>
                <a:latin typeface="+mn-lt"/>
                <a:ea typeface="+mn-ea"/>
                <a:cs typeface="+mn-cs"/>
              </a:rPr>
              <a:t>Giovanie</a:t>
            </a:r>
            <a:r>
              <a:rPr lang="fr-FR" sz="1200" b="0" i="0" kern="1200" dirty="0">
                <a:solidFill>
                  <a:schemeClr val="tx1"/>
                </a:solidFill>
                <a:effectLst/>
                <a:latin typeface="+mn-lt"/>
                <a:ea typeface="+mn-ea"/>
                <a:cs typeface="+mn-cs"/>
              </a:rPr>
              <a:t> qui a 11 ans ne recevra pas d’amende, mais elle pourrait recevoir un avertissement et la police pourrait également aviser ses parents de la situation.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FR" sz="1200" u="sng" dirty="0">
              <a:latin typeface="+mj-lt"/>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de la sécurité routière</a:t>
            </a:r>
            <a:r>
              <a:rPr lang="fr-CA" sz="1000" b="0" i="0" kern="1200" dirty="0">
                <a:solidFill>
                  <a:schemeClr val="tx1"/>
                </a:solidFill>
                <a:effectLst/>
                <a:latin typeface="+mn-lt"/>
                <a:ea typeface="+mn-ea"/>
                <a:cs typeface="+mn-cs"/>
              </a:rPr>
              <a:t>, RLRQ c C-24.2, art 492.2 au para 1 (casque obligatoire), 492.2 au para 2 (18 ans), 507 (amende).</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de procédure pénale</a:t>
            </a:r>
            <a:r>
              <a:rPr lang="fr-CA" sz="1000" b="0" i="0" kern="1200" dirty="0">
                <a:solidFill>
                  <a:schemeClr val="tx1"/>
                </a:solidFill>
                <a:effectLst/>
                <a:latin typeface="+mn-lt"/>
                <a:ea typeface="+mn-ea"/>
                <a:cs typeface="+mn-cs"/>
              </a:rPr>
              <a:t>, RLRQ c C-25.1, art 5 (amendes à partir de 14 ans).</a:t>
            </a:r>
          </a:p>
        </p:txBody>
      </p:sp>
    </p:spTree>
    <p:extLst>
      <p:ext uri="{BB962C8B-B14F-4D97-AF65-F5344CB8AC3E}">
        <p14:creationId xmlns:p14="http://schemas.microsoft.com/office/powerpoint/2010/main" val="23352125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8E028-05B2-0459-75D1-EBE5411A586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0FB70B8-A072-811D-0BA9-FD4B17AE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CC6A90B-68F4-1D5D-DFEA-A9D86398EF5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noProof="0" dirty="0">
                <a:latin typeface="+mj-lt"/>
                <a:cs typeface="Arial" panose="020B0604020202020204" pitchFamily="34" charset="0"/>
              </a:rPr>
              <a:t>Lire en grand groupe la mise en situation #11. Elle est un peu plus détaillée sur la feuille d’activité </a:t>
            </a:r>
            <a:r>
              <a:rPr lang="fr-CA" sz="1200" b="0" kern="1200" noProof="0" dirty="0">
                <a:solidFill>
                  <a:schemeClr val="tx1"/>
                </a:solidFill>
                <a:latin typeface="+mn-lt"/>
                <a:ea typeface="+mn-ea"/>
                <a:cs typeface="Arial" panose="020B0604020202020204" pitchFamily="34" charset="0"/>
              </a:rPr>
              <a:t>en annexe au </a:t>
            </a:r>
            <a:r>
              <a:rPr lang="fr-CA" sz="1200" b="1" dirty="0">
                <a:latin typeface="Arial" panose="020B0604020202020204" pitchFamily="34" charset="0"/>
                <a:cs typeface="Arial" panose="020B0604020202020204" pitchFamily="34" charset="0"/>
              </a:rPr>
              <a:t>Guide pédagogique</a:t>
            </a:r>
            <a:r>
              <a:rPr lang="fr-CA" sz="1200" b="0" noProof="0" dirty="0">
                <a:latin typeface="+mj-lt"/>
                <a:cs typeface="Arial" panose="020B0604020202020204" pitchFamily="34" charset="0"/>
              </a:rPr>
              <a:t>. (Possibilité de survoler plusieurs mises en situation, puis laisser un temps aux élèves pour les compléter).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Demander aux élèves d’écrire leur hypothèse individuellement sur la feuille supplémentaire imprimée à partir du </a:t>
            </a:r>
            <a:r>
              <a:rPr lang="fr-FR" sz="1200" b="1" u="none" kern="1200" dirty="0">
                <a:solidFill>
                  <a:schemeClr val="tx1"/>
                </a:solidFill>
                <a:effectLst/>
                <a:latin typeface="+mj-lt"/>
                <a:ea typeface="+mn-ea"/>
                <a:cs typeface="+mn-cs"/>
              </a:rPr>
              <a:t>Guide pédagogique</a:t>
            </a:r>
            <a:r>
              <a:rPr lang="fr-FR" sz="1200" u="none" kern="1200" dirty="0">
                <a:solidFill>
                  <a:schemeClr val="tx1"/>
                </a:solidFill>
                <a:effectLst/>
                <a:latin typeface="+mj-lt"/>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Partager certaines réponses en grand groupe.</a:t>
            </a:r>
            <a:endParaRPr lang="fr-FR" sz="1200" u="sng" dirty="0">
              <a:latin typeface="+mj-lt"/>
              <a:cs typeface="Arial"/>
            </a:endParaRPr>
          </a:p>
          <a:p>
            <a:pPr marL="0" indent="0">
              <a:buFont typeface="Arial" panose="020B0604020202020204" pitchFamily="34" charset="0"/>
              <a:buNone/>
            </a:pPr>
            <a:endParaRPr lang="fr-CA" sz="1200" dirty="0">
              <a:latin typeface="+mj-lt"/>
              <a:ea typeface="Calibri"/>
              <a:cs typeface="Arial" panose="020B0604020202020204"/>
            </a:endParaRPr>
          </a:p>
        </p:txBody>
      </p:sp>
    </p:spTree>
    <p:extLst>
      <p:ext uri="{BB962C8B-B14F-4D97-AF65-F5344CB8AC3E}">
        <p14:creationId xmlns:p14="http://schemas.microsoft.com/office/powerpoint/2010/main" val="34830375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742A0-4F91-CCE7-1C54-7B39CBF3D35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3AA55E7-48EA-5019-DAF9-F7E983476EC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F72F84-38BB-1BFA-849D-60E57623D68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Arial" panose="020B0604020202020204" pitchFamily="34" charset="0"/>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Corriger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u="none" kern="1200" dirty="0">
                <a:solidFill>
                  <a:schemeClr val="tx1"/>
                </a:solidFill>
                <a:effectLst/>
                <a:latin typeface="Arial" panose="020B0604020202020204" pitchFamily="34" charset="0"/>
                <a:ea typeface="+mn-ea"/>
                <a:cs typeface="Arial" panose="020B0604020202020204" pitchFamily="34" charset="0"/>
              </a:rPr>
              <a:t>Les élèves doivent écrire les principaux éléments sous la question « Ce que dit la loi » sur la feuille d’activité.</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Loi sur la protection de la jeunesse</a:t>
            </a:r>
            <a:r>
              <a:rPr lang="fr-CA" sz="1000" b="0" i="0" kern="1200" dirty="0">
                <a:solidFill>
                  <a:schemeClr val="tx1"/>
                </a:solidFill>
                <a:effectLst/>
                <a:latin typeface="+mn-lt"/>
                <a:ea typeface="+mn-ea"/>
                <a:cs typeface="+mn-cs"/>
              </a:rPr>
              <a:t>, RLRQ c P-34.1,art 39, 45.</a:t>
            </a:r>
            <a:endParaRPr lang="fr-CA" sz="1000" b="0" u="none" kern="1200" dirty="0">
              <a:solidFill>
                <a:schemeClr val="tx1"/>
              </a:solidFill>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622516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E31F1-D1E7-C90E-EB51-A807724B64F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9455FB6-BF11-CC1F-12D6-BFDF608A8C4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CA845A0-2217-C8AA-3655-9E07CF06E80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noProof="0" dirty="0">
                <a:latin typeface="+mj-lt"/>
                <a:cs typeface="Arial" panose="020B0604020202020204" pitchFamily="34" charset="0"/>
              </a:rPr>
              <a:t>Lire en grand groupe la mise en situation #12. Elle est un peu plus détaillée sur la feuille d’activité </a:t>
            </a:r>
            <a:r>
              <a:rPr lang="fr-CA" sz="1200" b="0" kern="1200" noProof="0" dirty="0">
                <a:solidFill>
                  <a:schemeClr val="tx1"/>
                </a:solidFill>
                <a:latin typeface="+mn-lt"/>
                <a:ea typeface="+mn-ea"/>
                <a:cs typeface="Arial" panose="020B0604020202020204" pitchFamily="34" charset="0"/>
              </a:rPr>
              <a:t>en annexe au </a:t>
            </a:r>
            <a:r>
              <a:rPr lang="fr-CA" sz="1200" b="1" dirty="0">
                <a:latin typeface="Arial" panose="020B0604020202020204" pitchFamily="34" charset="0"/>
                <a:cs typeface="Arial" panose="020B0604020202020204" pitchFamily="34" charset="0"/>
              </a:rPr>
              <a:t>Guide pédagogique</a:t>
            </a:r>
            <a:r>
              <a:rPr lang="fr-CA" sz="1200" b="0" noProof="0" dirty="0">
                <a:latin typeface="+mj-lt"/>
                <a:cs typeface="Arial" panose="020B0604020202020204" pitchFamily="34" charset="0"/>
              </a:rPr>
              <a:t>. (Possibilité de survoler plusieurs mises en situation, puis laisser un temps aux élèves pour les compléter).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Demander aux élèves d’écrire leur hypothèse individuellement sur la feuille supplémentaire imprimée à partir du </a:t>
            </a:r>
            <a:r>
              <a:rPr lang="fr-FR" sz="1200" b="1" u="none" kern="1200" dirty="0">
                <a:solidFill>
                  <a:schemeClr val="tx1"/>
                </a:solidFill>
                <a:effectLst/>
                <a:latin typeface="+mj-lt"/>
                <a:ea typeface="+mn-ea"/>
                <a:cs typeface="+mn-cs"/>
              </a:rPr>
              <a:t>Guide pédagogique</a:t>
            </a:r>
            <a:r>
              <a:rPr lang="fr-FR" sz="1200" u="none" kern="1200" dirty="0">
                <a:solidFill>
                  <a:schemeClr val="tx1"/>
                </a:solidFill>
                <a:effectLst/>
                <a:latin typeface="+mj-lt"/>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Partager certaines réponses en grand groupe.</a:t>
            </a:r>
            <a:endParaRPr lang="fr-FR" sz="1200" u="sng" dirty="0">
              <a:latin typeface="+mj-lt"/>
              <a:cs typeface="Arial"/>
            </a:endParaRPr>
          </a:p>
          <a:p>
            <a:pPr marL="0" indent="0">
              <a:buFont typeface="Arial" panose="020B0604020202020204" pitchFamily="34" charset="0"/>
              <a:buNone/>
            </a:pPr>
            <a:endParaRPr lang="fr-CA" sz="1200" dirty="0">
              <a:latin typeface="+mj-lt"/>
              <a:ea typeface="Calibri"/>
              <a:cs typeface="Arial" panose="020B0604020202020204"/>
            </a:endParaRPr>
          </a:p>
        </p:txBody>
      </p:sp>
    </p:spTree>
    <p:extLst>
      <p:ext uri="{BB962C8B-B14F-4D97-AF65-F5344CB8AC3E}">
        <p14:creationId xmlns:p14="http://schemas.microsoft.com/office/powerpoint/2010/main" val="12774944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98E43-8F94-CA2D-5270-CE993E4993E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A458549-B83F-A34D-708E-DE0F4F79DB8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F37FAD6-35C2-EECD-EED2-D96C303EB68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Arial" panose="020B0604020202020204" pitchFamily="34" charset="0"/>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Corriger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u="none" kern="1200" dirty="0">
                <a:solidFill>
                  <a:schemeClr val="tx1"/>
                </a:solidFill>
                <a:effectLst/>
                <a:latin typeface="Arial" panose="020B0604020202020204" pitchFamily="34" charset="0"/>
                <a:ea typeface="+mn-ea"/>
                <a:cs typeface="Arial" panose="020B0604020202020204" pitchFamily="34" charset="0"/>
              </a:rPr>
              <a:t>Les élèves doivent écrire les principaux éléments sous la question « Ce que dit la loi » sur la feuille d’activité.</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civil du Québec</a:t>
            </a:r>
            <a:r>
              <a:rPr lang="fr-FR" sz="1000" b="0" i="0" kern="1200" dirty="0">
                <a:solidFill>
                  <a:schemeClr val="tx1"/>
                </a:solidFill>
                <a:effectLst/>
                <a:latin typeface="+mn-lt"/>
                <a:ea typeface="+mn-ea"/>
                <a:cs typeface="+mn-cs"/>
              </a:rPr>
              <a:t>, RLRQ c CCQ-1991, art 599.</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793325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cs typeface="Arial"/>
            </a:endParaRPr>
          </a:p>
        </p:txBody>
      </p:sp>
    </p:spTree>
    <p:extLst>
      <p:ext uri="{BB962C8B-B14F-4D97-AF65-F5344CB8AC3E}">
        <p14:creationId xmlns:p14="http://schemas.microsoft.com/office/powerpoint/2010/main" val="37746576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Tree>
    <p:extLst>
      <p:ext uri="{BB962C8B-B14F-4D97-AF65-F5344CB8AC3E}">
        <p14:creationId xmlns:p14="http://schemas.microsoft.com/office/powerpoint/2010/main" val="66155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338B2-77F2-B74D-9C69-8C8CFC74DDD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8315089-1369-9426-6955-0C9FB36B56A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1F2D691-7752-07D8-1960-7F3F47B94B0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solidFill>
                  <a:schemeClr val="tx1"/>
                </a:solidFill>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solidFill>
                <a:schemeClr val="tx1"/>
              </a:solidFill>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solidFill>
                  <a:schemeClr val="tx1"/>
                </a:solidFill>
                <a:latin typeface="+mj-lt"/>
                <a:cs typeface="Arial" panose="020B0604020202020204" pitchFamily="34" charset="0"/>
              </a:rPr>
              <a:t>Corriger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u="none" kern="1200" dirty="0">
                <a:solidFill>
                  <a:schemeClr val="tx1"/>
                </a:solidFill>
                <a:effectLst/>
                <a:latin typeface="+mj-lt"/>
                <a:ea typeface="+mn-ea"/>
                <a:cs typeface="Arial" panose="020B0604020202020204" pitchFamily="34" charset="0"/>
              </a:rPr>
              <a:t>Les élèves doivent écrire les principaux éléments sous la question « Ce que dit la loi » dans leur </a:t>
            </a:r>
            <a:r>
              <a:rPr lang="fr-FR" sz="1200" b="1" i="0" kern="1200" dirty="0">
                <a:solidFill>
                  <a:schemeClr val="tx1"/>
                </a:solidFill>
                <a:effectLst/>
                <a:latin typeface="+mn-lt"/>
                <a:ea typeface="Calibri"/>
                <a:cs typeface="Calibri"/>
              </a:rPr>
              <a:t>Cahier de l’élève</a:t>
            </a:r>
            <a:r>
              <a:rPr lang="fr-CA" sz="1200" b="0" u="none" kern="1200" dirty="0">
                <a:solidFill>
                  <a:schemeClr val="tx1"/>
                </a:solidFill>
                <a:effectLst/>
                <a:latin typeface="+mj-lt"/>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mj-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CA" sz="1200" b="0" u="none" kern="1200" dirty="0">
                <a:solidFill>
                  <a:schemeClr val="tx1"/>
                </a:solidFill>
                <a:effectLst/>
                <a:latin typeface="+mj-lt"/>
                <a:ea typeface="+mn-ea"/>
                <a:cs typeface="Arial" panose="020B0604020202020204" pitchFamily="34" charset="0"/>
              </a:rPr>
              <a:t>Réponse plus détaillée : </a:t>
            </a:r>
            <a:endParaRPr lang="fr-FR" sz="1200" u="none" kern="1200" dirty="0">
              <a:solidFill>
                <a:schemeClr val="tx1"/>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sz="1200" b="0" u="none" dirty="0">
              <a:solidFill>
                <a:schemeClr val="tx1"/>
              </a:solidFill>
              <a:latin typeface="+mj-lt"/>
              <a:cs typeface="Arial" panose="020B0604020202020204" pitchFamily="34" charset="0"/>
            </a:endParaRPr>
          </a:p>
          <a:p>
            <a:pPr marL="171450" indent="-171450">
              <a:buFont typeface="Arial" panose="020B0604020202020204" pitchFamily="34" charset="0"/>
              <a:buChar char="•"/>
            </a:pPr>
            <a:r>
              <a:rPr lang="fr-CA" sz="1200" dirty="0">
                <a:solidFill>
                  <a:schemeClr val="tx1"/>
                </a:solidFill>
                <a:latin typeface="+mj-lt"/>
              </a:rPr>
              <a:t>Maxime a 10 ans. Il est assez grand pour comprendre la différence entre le bien et le mal. Donc, il peut être responsable de ce qu’il a fait.</a:t>
            </a:r>
            <a:endParaRPr lang="fr-CA" sz="1200" dirty="0">
              <a:solidFill>
                <a:schemeClr val="tx1"/>
              </a:solidFill>
              <a:latin typeface="+mj-lt"/>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dirty="0">
                <a:solidFill>
                  <a:schemeClr val="tx1"/>
                </a:solidFill>
                <a:latin typeface="+mj-lt"/>
              </a:rPr>
              <a:t>Si Maxime brise la fenêtre du voisin, le voisin peut poursuivre Maxime pour demander qu’il paie la réparation de sa fenêtre. </a:t>
            </a:r>
            <a:r>
              <a:rPr lang="fr-FR" sz="1200" b="0" i="0" u="none" strike="noStrike" dirty="0">
                <a:solidFill>
                  <a:srgbClr val="000000"/>
                </a:solidFill>
                <a:effectLst/>
                <a:latin typeface="+mn-lt"/>
                <a:cs typeface="Arial"/>
              </a:rPr>
              <a:t>Poursuivre quelqu’un veut dire aller en cour devant une ou un juge pour demander, par exemple, que cette personne nous paie de l’argent ou qu’elle répare quelque chose de brisé ou endommagé.</a:t>
            </a:r>
            <a:endParaRPr lang="fr-CA" sz="1200" dirty="0">
              <a:solidFill>
                <a:schemeClr val="tx1"/>
              </a:solidFill>
              <a:latin typeface="+mj-lt"/>
              <a:cs typeface="Arial"/>
            </a:endParaRPr>
          </a:p>
          <a:p>
            <a:pPr marL="171450" indent="-171450">
              <a:buFont typeface="Arial" panose="020B0604020202020204" pitchFamily="34" charset="0"/>
              <a:buChar char="•"/>
            </a:pPr>
            <a:r>
              <a:rPr lang="fr-CA" sz="1200" dirty="0">
                <a:solidFill>
                  <a:schemeClr val="tx1"/>
                </a:solidFill>
                <a:latin typeface="+mj-lt"/>
              </a:rPr>
              <a:t>La ou le juge va regarder si Maxime a agi de façon prudente, donc s’il a été assez attentif et responsable pendant qu’il jouait.</a:t>
            </a:r>
            <a:endParaRPr lang="fr-CA" sz="1200" dirty="0">
              <a:solidFill>
                <a:schemeClr val="tx1"/>
              </a:solidFill>
              <a:latin typeface="+mj-lt"/>
              <a:cs typeface="Arial"/>
            </a:endParaRPr>
          </a:p>
          <a:p>
            <a:pPr>
              <a:buNone/>
            </a:pPr>
            <a:endParaRPr lang="fr-CA" sz="1200" b="1" dirty="0">
              <a:solidFill>
                <a:schemeClr val="tx1"/>
              </a:solidFill>
              <a:latin typeface="+mj-lt"/>
            </a:endParaRPr>
          </a:p>
          <a:p>
            <a:pPr>
              <a:buNone/>
            </a:pPr>
            <a:r>
              <a:rPr lang="fr-CA" sz="1200" b="1" dirty="0">
                <a:solidFill>
                  <a:schemeClr val="tx1"/>
                </a:solidFill>
                <a:latin typeface="+mj-lt"/>
              </a:rPr>
              <a:t>Les parents de Maxime</a:t>
            </a:r>
            <a:endParaRPr lang="fr-CA" sz="1200" b="1" dirty="0">
              <a:solidFill>
                <a:schemeClr val="tx1"/>
              </a:solidFill>
              <a:latin typeface="+mj-lt"/>
              <a:cs typeface="Arial"/>
            </a:endParaRPr>
          </a:p>
          <a:p>
            <a:pPr>
              <a:buNone/>
            </a:pPr>
            <a:endParaRPr lang="fr-CA" sz="1200" dirty="0">
              <a:solidFill>
                <a:schemeClr val="tx1"/>
              </a:solidFill>
              <a:latin typeface="+mj-lt"/>
            </a:endParaRPr>
          </a:p>
          <a:p>
            <a:pPr marL="171450" indent="-171450">
              <a:buFont typeface="Arial" panose="020B0604020202020204" pitchFamily="34" charset="0"/>
              <a:buChar char="•"/>
            </a:pPr>
            <a:r>
              <a:rPr lang="fr-CA" sz="1200" dirty="0">
                <a:solidFill>
                  <a:schemeClr val="tx1"/>
                </a:solidFill>
                <a:latin typeface="+mj-lt"/>
              </a:rPr>
              <a:t>Parfois, les parents peuvent aussi être responsables de ce que leur enfant mineur fait, peu importe l'âge de l’enfant.</a:t>
            </a:r>
            <a:endParaRPr lang="fr-CA" sz="1200" dirty="0">
              <a:solidFill>
                <a:schemeClr val="tx1"/>
              </a:solidFill>
              <a:latin typeface="+mj-lt"/>
              <a:cs typeface="Arial"/>
            </a:endParaRPr>
          </a:p>
          <a:p>
            <a:pPr marL="171450" indent="-171450">
              <a:buFont typeface="Arial" panose="020B0604020202020204" pitchFamily="34" charset="0"/>
              <a:buChar char="•"/>
            </a:pPr>
            <a:r>
              <a:rPr lang="fr-CA" sz="1200" dirty="0">
                <a:solidFill>
                  <a:schemeClr val="tx1"/>
                </a:solidFill>
                <a:latin typeface="+mj-lt"/>
              </a:rPr>
              <a:t>Pourquoi? Parce que c’est à eux de bien s’occuper de leurs enfants, de les éduquer, les surveiller, et les apprendre à faire attention.</a:t>
            </a:r>
            <a:endParaRPr lang="fr-CA" sz="1200" dirty="0">
              <a:solidFill>
                <a:schemeClr val="tx1"/>
              </a:solidFill>
              <a:latin typeface="+mj-lt"/>
              <a:cs typeface="Arial"/>
            </a:endParaRPr>
          </a:p>
          <a:p>
            <a:pPr marL="171450" indent="-171450">
              <a:buFont typeface="Arial" panose="020B0604020202020204" pitchFamily="34" charset="0"/>
              <a:buChar char="•"/>
            </a:pPr>
            <a:r>
              <a:rPr lang="fr-CA" sz="1200" dirty="0">
                <a:solidFill>
                  <a:schemeClr val="tx1"/>
                </a:solidFill>
                <a:latin typeface="+mj-lt"/>
              </a:rPr>
              <a:t>Mais si les parents sont capables de montrer au juge qu’ils ont bien fait leur travail, qu’ils ont bien surveillé Maxime, ils pourraient ne pas être responsables de ce que Maxime a fait.</a:t>
            </a:r>
            <a:endParaRPr lang="fr-CA" sz="1200" dirty="0">
              <a:solidFill>
                <a:schemeClr val="tx1"/>
              </a:solidFill>
              <a:latin typeface="+mj-lt"/>
              <a:cs typeface="Arial"/>
            </a:endParaRPr>
          </a:p>
          <a:p>
            <a:pPr marL="171450" indent="-171450">
              <a:buFont typeface="Arial" panose="020B0604020202020204" pitchFamily="34" charset="0"/>
              <a:buChar char="•"/>
            </a:pPr>
            <a:r>
              <a:rPr lang="fr-CA" sz="1200" dirty="0">
                <a:solidFill>
                  <a:schemeClr val="tx1"/>
                </a:solidFill>
                <a:latin typeface="+mj-lt"/>
              </a:rPr>
              <a:t>Aussi, plus un enfant grandit, moins les parents sont responsables. Par exemple, les parents d’un ado de 17 ans sont moins responsables des gestes de leur enfant que les parents d’un enfant de 10 ans.</a:t>
            </a:r>
            <a:endParaRPr lang="fr-CA" sz="1200" dirty="0">
              <a:solidFill>
                <a:schemeClr val="tx1"/>
              </a:solidFill>
              <a:latin typeface="+mj-lt"/>
              <a:cs typeface="Arial"/>
            </a:endParaRPr>
          </a:p>
          <a:p>
            <a:pPr>
              <a:buNone/>
            </a:pPr>
            <a:endParaRPr lang="fr-CA" sz="1200" b="1" dirty="0">
              <a:solidFill>
                <a:schemeClr val="tx1"/>
              </a:solidFill>
              <a:latin typeface="+mj-lt"/>
            </a:endParaRPr>
          </a:p>
          <a:p>
            <a:pPr>
              <a:buNone/>
            </a:pPr>
            <a:r>
              <a:rPr lang="fr-CA" sz="1200" b="1" dirty="0">
                <a:solidFill>
                  <a:schemeClr val="tx1"/>
                </a:solidFill>
                <a:latin typeface="+mj-lt"/>
              </a:rPr>
              <a:t>Et les assurances? </a:t>
            </a:r>
            <a:endParaRPr lang="fr-CA" sz="1200" b="1" dirty="0">
              <a:solidFill>
                <a:schemeClr val="tx1"/>
              </a:solidFill>
              <a:latin typeface="+mj-lt"/>
              <a:cs typeface="Arial"/>
            </a:endParaRPr>
          </a:p>
          <a:p>
            <a:pPr>
              <a:buNone/>
            </a:pPr>
            <a:endParaRPr lang="fr-CA" sz="1200" b="1" dirty="0">
              <a:solidFill>
                <a:schemeClr val="tx1"/>
              </a:solidFill>
              <a:latin typeface="+mj-lt"/>
            </a:endParaRPr>
          </a:p>
          <a:p>
            <a:pPr marL="171450" indent="-171450">
              <a:buFont typeface="Arial" panose="020B0604020202020204" pitchFamily="34" charset="0"/>
              <a:buChar char="•"/>
            </a:pPr>
            <a:r>
              <a:rPr lang="fr-CA" sz="1200" dirty="0">
                <a:solidFill>
                  <a:schemeClr val="tx1"/>
                </a:solidFill>
                <a:latin typeface="+mj-lt"/>
              </a:rPr>
              <a:t>Parfois, les parents ont une assurance qui peut aider à payer les réparations si leur enfant cause un dommage à quelqu’un ou à quelque chose. C’est ce qu’on appelle l’assurance responsabilité.</a:t>
            </a:r>
          </a:p>
          <a:p>
            <a:pPr rtl="0" fontAlgn="base"/>
            <a:endParaRPr lang="en-US" sz="1200" b="0" i="0" kern="1200" dirty="0">
              <a:solidFill>
                <a:schemeClr val="tx1"/>
              </a:solidFill>
              <a:effectLst/>
              <a:latin typeface="+mn-lt"/>
              <a:ea typeface="+mn-ea"/>
              <a:cs typeface="+mn-cs"/>
            </a:endParaRPr>
          </a:p>
          <a:p>
            <a:pPr rtl="0" fontAlgn="base"/>
            <a:r>
              <a:rPr lang="en-US" sz="1000" b="1" i="0" u="none" strike="noStrike" kern="1200" dirty="0">
                <a:solidFill>
                  <a:schemeClr val="tx1"/>
                </a:solidFill>
                <a:effectLst/>
                <a:latin typeface="+mn-lt"/>
                <a:ea typeface="+mn-ea"/>
                <a:cs typeface="+mn-cs"/>
              </a:rPr>
              <a:t>SOURCES </a:t>
            </a:r>
            <a:r>
              <a:rPr lang="en-US" sz="1000" b="0" i="0" u="none" strike="noStrike" kern="1200" dirty="0">
                <a:solidFill>
                  <a:schemeClr val="tx1"/>
                </a:solidFill>
                <a:effectLst/>
                <a:latin typeface="+mn-lt"/>
                <a:ea typeface="+mn-ea"/>
                <a:cs typeface="+mn-cs"/>
              </a:rPr>
              <a:t>​</a:t>
            </a:r>
            <a:r>
              <a:rPr lang="en-US" sz="1000" b="0" i="0" kern="1200" dirty="0">
                <a:solidFill>
                  <a:schemeClr val="tx1"/>
                </a:solidFill>
                <a:effectLst/>
                <a:latin typeface="+mn-lt"/>
                <a:ea typeface="+mn-ea"/>
                <a:cs typeface="+mn-cs"/>
              </a:rPr>
              <a:t>​</a:t>
            </a:r>
          </a:p>
          <a:p>
            <a:pPr rtl="0" fontAlgn="base"/>
            <a:endParaRPr lang="en-US" sz="10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Code civil du Québec</a:t>
            </a:r>
            <a:r>
              <a:rPr lang="fr-CA" sz="1000" b="0" i="0" u="none" strike="noStrike" kern="1200" dirty="0">
                <a:solidFill>
                  <a:schemeClr val="tx1"/>
                </a:solidFill>
                <a:effectLst/>
                <a:latin typeface="+mn-lt"/>
                <a:ea typeface="+mn-ea"/>
                <a:cs typeface="+mn-cs"/>
              </a:rPr>
              <a:t>, RLRQ c CCQ-1991</a:t>
            </a:r>
            <a:r>
              <a:rPr lang="en-US" sz="1000" b="0" i="0" u="none" strike="noStrike" kern="1200" dirty="0">
                <a:solidFill>
                  <a:schemeClr val="tx1"/>
                </a:solidFill>
                <a:effectLst/>
                <a:latin typeface="+mn-lt"/>
                <a:ea typeface="+mn-ea"/>
                <a:cs typeface="+mn-cs"/>
              </a:rPr>
              <a:t>, art 1457 (</a:t>
            </a:r>
            <a:r>
              <a:rPr lang="en-US" sz="1000" b="0" i="0" u="none" strike="noStrike" kern="1200" dirty="0" err="1">
                <a:solidFill>
                  <a:schemeClr val="tx1"/>
                </a:solidFill>
                <a:effectLst/>
                <a:latin typeface="+mn-lt"/>
                <a:ea typeface="+mn-ea"/>
                <a:cs typeface="+mn-cs"/>
              </a:rPr>
              <a:t>principe</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général</a:t>
            </a:r>
            <a:r>
              <a:rPr lang="en-US" sz="1000" b="0" i="0" u="none" strike="noStrike" kern="1200" dirty="0">
                <a:solidFill>
                  <a:schemeClr val="tx1"/>
                </a:solidFill>
                <a:effectLst/>
                <a:latin typeface="+mn-lt"/>
                <a:ea typeface="+mn-ea"/>
                <a:cs typeface="+mn-cs"/>
              </a:rPr>
              <a:t> de la </a:t>
            </a:r>
            <a:r>
              <a:rPr lang="en-US" sz="1000" b="0" i="0" u="none" strike="noStrike" kern="1200" dirty="0" err="1">
                <a:solidFill>
                  <a:schemeClr val="tx1"/>
                </a:solidFill>
                <a:effectLst/>
                <a:latin typeface="+mn-lt"/>
                <a:ea typeface="+mn-ea"/>
                <a:cs typeface="+mn-cs"/>
              </a:rPr>
              <a:t>responsabilité</a:t>
            </a:r>
            <a:r>
              <a:rPr lang="en-US" sz="1000" b="0" i="0" u="none" strike="noStrike" kern="1200" dirty="0">
                <a:solidFill>
                  <a:schemeClr val="tx1"/>
                </a:solidFill>
                <a:effectLst/>
                <a:latin typeface="+mn-lt"/>
                <a:ea typeface="+mn-ea"/>
                <a:cs typeface="+mn-cs"/>
              </a:rPr>
              <a:t> civile et </a:t>
            </a:r>
            <a:r>
              <a:rPr lang="en-US" sz="1000" b="0" i="0" u="none" strike="noStrike" kern="1200" dirty="0" err="1">
                <a:solidFill>
                  <a:schemeClr val="tx1"/>
                </a:solidFill>
                <a:effectLst/>
                <a:latin typeface="+mn-lt"/>
                <a:ea typeface="+mn-ea"/>
                <a:cs typeface="+mn-cs"/>
              </a:rPr>
              <a:t>nécessité</a:t>
            </a:r>
            <a:r>
              <a:rPr lang="en-US" sz="1000" b="0" i="0" u="none" strike="noStrike" kern="1200" dirty="0">
                <a:solidFill>
                  <a:schemeClr val="tx1"/>
                </a:solidFill>
                <a:effectLst/>
                <a:latin typeface="+mn-lt"/>
                <a:ea typeface="+mn-ea"/>
                <a:cs typeface="+mn-cs"/>
              </a:rPr>
              <a:t> d’être </a:t>
            </a:r>
            <a:r>
              <a:rPr lang="en-US" sz="1000" b="0" i="0" u="none" strike="noStrike" kern="1200" dirty="0" err="1">
                <a:solidFill>
                  <a:schemeClr val="tx1"/>
                </a:solidFill>
                <a:effectLst/>
                <a:latin typeface="+mn-lt"/>
                <a:ea typeface="+mn-ea"/>
                <a:cs typeface="+mn-cs"/>
              </a:rPr>
              <a:t>doué</a:t>
            </a:r>
            <a:r>
              <a:rPr lang="en-US" sz="1000" b="0" i="0" u="none" strike="noStrike" kern="1200" dirty="0">
                <a:solidFill>
                  <a:schemeClr val="tx1"/>
                </a:solidFill>
                <a:effectLst/>
                <a:latin typeface="+mn-lt"/>
                <a:ea typeface="+mn-ea"/>
                <a:cs typeface="+mn-cs"/>
              </a:rPr>
              <a:t> de raison)​, 1459 (</a:t>
            </a:r>
            <a:r>
              <a:rPr lang="en-US" sz="1000" b="0" i="0" u="none" strike="noStrike" kern="1200" dirty="0" err="1">
                <a:solidFill>
                  <a:schemeClr val="tx1"/>
                </a:solidFill>
                <a:effectLst/>
                <a:latin typeface="+mn-lt"/>
                <a:ea typeface="+mn-ea"/>
                <a:cs typeface="+mn-cs"/>
              </a:rPr>
              <a:t>responsabilité</a:t>
            </a:r>
            <a:r>
              <a:rPr lang="en-US" sz="1000" b="0" i="0" u="none" strike="noStrike" kern="1200" dirty="0">
                <a:solidFill>
                  <a:schemeClr val="tx1"/>
                </a:solidFill>
                <a:effectLst/>
                <a:latin typeface="+mn-lt"/>
                <a:ea typeface="+mn-ea"/>
                <a:cs typeface="+mn-cs"/>
              </a:rPr>
              <a:t> des </a:t>
            </a:r>
            <a:r>
              <a:rPr lang="en-US" sz="1000" b="0" i="0" u="none" strike="noStrike" kern="1200" dirty="0" err="1">
                <a:solidFill>
                  <a:schemeClr val="tx1"/>
                </a:solidFill>
                <a:effectLst/>
                <a:latin typeface="+mn-lt"/>
                <a:ea typeface="+mn-ea"/>
                <a:cs typeface="+mn-cs"/>
              </a:rPr>
              <a:t>titulaires</a:t>
            </a:r>
            <a:r>
              <a:rPr lang="en-US" sz="1000" b="0" i="0" u="none" strike="noStrike" kern="1200" dirty="0">
                <a:solidFill>
                  <a:schemeClr val="tx1"/>
                </a:solidFill>
                <a:effectLst/>
                <a:latin typeface="+mn-lt"/>
                <a:ea typeface="+mn-ea"/>
                <a:cs typeface="+mn-cs"/>
              </a:rPr>
              <a:t> de </a:t>
            </a:r>
            <a:r>
              <a:rPr lang="en-US" sz="1000" b="0" i="0" u="none" strike="noStrike" kern="1200" dirty="0" err="1">
                <a:solidFill>
                  <a:schemeClr val="tx1"/>
                </a:solidFill>
                <a:effectLst/>
                <a:latin typeface="+mn-lt"/>
                <a:ea typeface="+mn-ea"/>
                <a:cs typeface="+mn-cs"/>
              </a:rPr>
              <a:t>l’autorité</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parentale</a:t>
            </a:r>
            <a:r>
              <a:rPr lang="en-US" sz="1000" b="0" i="0" u="none" strike="noStrike" kern="1200" dirty="0">
                <a:solidFill>
                  <a:schemeClr val="tx1"/>
                </a:solidFill>
                <a:effectLst/>
                <a:latin typeface="+mn-lt"/>
                <a:ea typeface="+mn-ea"/>
                <a:cs typeface="+mn-cs"/>
              </a:rPr>
              <a:t>).</a:t>
            </a:r>
            <a:endParaRPr lang="en-US" sz="10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Boyer c Hydro-Québec</a:t>
            </a:r>
            <a:r>
              <a:rPr lang="fr-CA" sz="1000" b="0" i="0" u="none" strike="noStrike" kern="1200" dirty="0">
                <a:solidFill>
                  <a:schemeClr val="tx1"/>
                </a:solidFill>
                <a:effectLst/>
                <a:latin typeface="+mn-lt"/>
                <a:ea typeface="+mn-ea"/>
                <a:cs typeface="+mn-cs"/>
              </a:rPr>
              <a:t>, (1985) RL 129 (QCCS); Baudouin, Jean-Louis. </a:t>
            </a:r>
            <a:r>
              <a:rPr lang="fr-CA" sz="1000" b="0" i="1" u="none" strike="noStrike" kern="1200" dirty="0">
                <a:solidFill>
                  <a:schemeClr val="tx1"/>
                </a:solidFill>
                <a:effectLst/>
                <a:latin typeface="+mn-lt"/>
                <a:ea typeface="+mn-ea"/>
                <a:cs typeface="+mn-cs"/>
              </a:rPr>
              <a:t>La responsabilité civile</a:t>
            </a:r>
            <a:r>
              <a:rPr lang="fr-CA" sz="1000" b="0" i="0" u="none" strike="noStrike" kern="1200" dirty="0">
                <a:solidFill>
                  <a:schemeClr val="tx1"/>
                </a:solidFill>
                <a:effectLst/>
                <a:latin typeface="+mn-lt"/>
                <a:ea typeface="+mn-ea"/>
                <a:cs typeface="+mn-cs"/>
              </a:rPr>
              <a:t>, 8e éd., Cowansville, Québec, Éditions Yvon Blais, 2014, par. 1-111 </a:t>
            </a:r>
            <a:r>
              <a:rPr lang="en-US" sz="1000" b="0" i="0" u="none" strike="noStrike" kern="1200" dirty="0">
                <a:solidFill>
                  <a:schemeClr val="tx1"/>
                </a:solidFill>
                <a:effectLst/>
                <a:latin typeface="+mn-lt"/>
                <a:ea typeface="+mn-ea"/>
                <a:cs typeface="+mn-cs"/>
              </a:rPr>
              <a:t>(</a:t>
            </a:r>
            <a:r>
              <a:rPr lang="en-US" sz="1000" b="0" i="0" u="none" strike="noStrike" kern="1200" dirty="0" err="1">
                <a:solidFill>
                  <a:schemeClr val="tx1"/>
                </a:solidFill>
                <a:effectLst/>
                <a:latin typeface="+mn-lt"/>
                <a:ea typeface="+mn-ea"/>
                <a:cs typeface="+mn-cs"/>
              </a:rPr>
              <a:t>responsabilité</a:t>
            </a:r>
            <a:r>
              <a:rPr lang="en-US" sz="1000" b="0" i="0" u="none" strike="noStrike" kern="1200" dirty="0">
                <a:solidFill>
                  <a:schemeClr val="tx1"/>
                </a:solidFill>
                <a:effectLst/>
                <a:latin typeface="+mn-lt"/>
                <a:ea typeface="+mn-ea"/>
                <a:cs typeface="+mn-cs"/>
              </a:rPr>
              <a:t> civile – 7 </a:t>
            </a:r>
            <a:r>
              <a:rPr lang="en-US" sz="1000" b="0" i="0" u="none" strike="noStrike" kern="1200" dirty="0" err="1">
                <a:solidFill>
                  <a:schemeClr val="tx1"/>
                </a:solidFill>
                <a:effectLst/>
                <a:latin typeface="+mn-lt"/>
                <a:ea typeface="+mn-ea"/>
                <a:cs typeface="+mn-cs"/>
              </a:rPr>
              <a:t>ans</a:t>
            </a:r>
            <a:r>
              <a:rPr lang="en-US" sz="1000" b="0" i="0" u="none" strike="noStrike" kern="1200" dirty="0">
                <a:solidFill>
                  <a:schemeClr val="tx1"/>
                </a:solidFill>
                <a:effectLst/>
                <a:latin typeface="+mn-lt"/>
                <a:ea typeface="+mn-ea"/>
                <a:cs typeface="+mn-cs"/>
              </a:rPr>
              <a:t>) ​</a:t>
            </a:r>
            <a:r>
              <a:rPr lang="en-US" sz="10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US" sz="1000" b="0" i="0" u="none" strike="noStrike" kern="1200" dirty="0">
                <a:solidFill>
                  <a:schemeClr val="tx1"/>
                </a:solidFill>
                <a:effectLst/>
                <a:latin typeface="+mn-lt"/>
                <a:ea typeface="+mn-ea"/>
                <a:cs typeface="+mn-cs"/>
              </a:rPr>
              <a:t>Jean-Louis Baudouin, </a:t>
            </a:r>
            <a:r>
              <a:rPr lang="en-US" sz="1000" b="0" i="1" u="none" strike="noStrike" kern="1200" dirty="0">
                <a:solidFill>
                  <a:schemeClr val="tx1"/>
                </a:solidFill>
                <a:effectLst/>
                <a:latin typeface="+mn-lt"/>
                <a:ea typeface="+mn-ea"/>
                <a:cs typeface="+mn-cs"/>
              </a:rPr>
              <a:t>La </a:t>
            </a:r>
            <a:r>
              <a:rPr lang="en-US" sz="1000" b="0" i="1" u="none" strike="noStrike" kern="1200" dirty="0" err="1">
                <a:solidFill>
                  <a:schemeClr val="tx1"/>
                </a:solidFill>
                <a:effectLst/>
                <a:latin typeface="+mn-lt"/>
                <a:ea typeface="+mn-ea"/>
                <a:cs typeface="+mn-cs"/>
              </a:rPr>
              <a:t>responsabilité</a:t>
            </a:r>
            <a:r>
              <a:rPr lang="en-US" sz="1000" b="0" i="1" u="none" strike="noStrike" kern="1200" dirty="0">
                <a:solidFill>
                  <a:schemeClr val="tx1"/>
                </a:solidFill>
                <a:effectLst/>
                <a:latin typeface="+mn-lt"/>
                <a:ea typeface="+mn-ea"/>
                <a:cs typeface="+mn-cs"/>
              </a:rPr>
              <a:t> civile</a:t>
            </a:r>
            <a:r>
              <a:rPr lang="en-US" sz="1000" b="0" i="0" u="none" strike="noStrike" kern="1200" dirty="0">
                <a:solidFill>
                  <a:schemeClr val="tx1"/>
                </a:solidFill>
                <a:effectLst/>
                <a:latin typeface="+mn-lt"/>
                <a:ea typeface="+mn-ea"/>
                <a:cs typeface="+mn-cs"/>
              </a:rPr>
              <a:t>, 8e </a:t>
            </a:r>
            <a:r>
              <a:rPr lang="en-US" sz="1000" b="0" i="0" u="none" strike="noStrike" kern="1200" dirty="0" err="1">
                <a:solidFill>
                  <a:schemeClr val="tx1"/>
                </a:solidFill>
                <a:effectLst/>
                <a:latin typeface="+mn-lt"/>
                <a:ea typeface="+mn-ea"/>
                <a:cs typeface="+mn-cs"/>
              </a:rPr>
              <a:t>éd</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Cowansville</a:t>
            </a:r>
            <a:r>
              <a:rPr lang="en-US" sz="1000" b="0" i="0" u="none" strike="noStrike" kern="1200" dirty="0">
                <a:solidFill>
                  <a:schemeClr val="tx1"/>
                </a:solidFill>
                <a:effectLst/>
                <a:latin typeface="+mn-lt"/>
                <a:ea typeface="+mn-ea"/>
                <a:cs typeface="+mn-cs"/>
              </a:rPr>
              <a:t>, Éditions Yvon Blais, 2014 au para 1‑102, 104-106, 111, 164, 166, 331, 437​</a:t>
            </a:r>
            <a:r>
              <a:rPr lang="en-US" sz="10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US" sz="1000" b="0" i="1" u="none" strike="noStrike" kern="1200" dirty="0">
                <a:solidFill>
                  <a:schemeClr val="tx1"/>
                </a:solidFill>
                <a:effectLst/>
                <a:latin typeface="+mn-lt"/>
                <a:ea typeface="+mn-ea"/>
                <a:cs typeface="+mn-cs"/>
              </a:rPr>
              <a:t>Ginn </a:t>
            </a:r>
            <a:r>
              <a:rPr lang="en-US" sz="1000" b="0" i="0" u="none" strike="noStrike" kern="1200" dirty="0">
                <a:solidFill>
                  <a:schemeClr val="tx1"/>
                </a:solidFill>
                <a:effectLst/>
                <a:latin typeface="+mn-lt"/>
                <a:ea typeface="+mn-ea"/>
                <a:cs typeface="+mn-cs"/>
              </a:rPr>
              <a:t>c. </a:t>
            </a:r>
            <a:r>
              <a:rPr lang="en-US" sz="1000" b="0" i="1" u="none" strike="noStrike" kern="1200" dirty="0">
                <a:solidFill>
                  <a:schemeClr val="tx1"/>
                </a:solidFill>
                <a:effectLst/>
                <a:latin typeface="+mn-lt"/>
                <a:ea typeface="+mn-ea"/>
                <a:cs typeface="+mn-cs"/>
              </a:rPr>
              <a:t>Sisson</a:t>
            </a:r>
            <a:r>
              <a:rPr lang="en-US" sz="1000" b="0" i="0" u="none" strike="noStrike" kern="1200" dirty="0">
                <a:solidFill>
                  <a:schemeClr val="tx1"/>
                </a:solidFill>
                <a:effectLst/>
                <a:latin typeface="+mn-lt"/>
                <a:ea typeface="+mn-ea"/>
                <a:cs typeface="+mn-cs"/>
              </a:rPr>
              <a:t>, [1969] C.S. 585 (un enfant </a:t>
            </a:r>
            <a:r>
              <a:rPr lang="en-US" sz="1000" b="0" i="0" u="none" strike="noStrike" kern="1200" dirty="0" err="1">
                <a:solidFill>
                  <a:schemeClr val="tx1"/>
                </a:solidFill>
                <a:effectLst/>
                <a:latin typeface="+mn-lt"/>
                <a:ea typeface="+mn-ea"/>
                <a:cs typeface="+mn-cs"/>
              </a:rPr>
              <a:t>âgé</a:t>
            </a:r>
            <a:r>
              <a:rPr lang="en-US" sz="1000" b="0" i="0" u="none" strike="noStrike" kern="1200" dirty="0">
                <a:solidFill>
                  <a:schemeClr val="tx1"/>
                </a:solidFill>
                <a:effectLst/>
                <a:latin typeface="+mn-lt"/>
                <a:ea typeface="+mn-ea"/>
                <a:cs typeface="+mn-cs"/>
              </a:rPr>
              <a:t> de 6 </a:t>
            </a:r>
            <a:r>
              <a:rPr lang="en-US" sz="1000" b="0" i="0" u="none" strike="noStrike" kern="1200" dirty="0" err="1">
                <a:solidFill>
                  <a:schemeClr val="tx1"/>
                </a:solidFill>
                <a:effectLst/>
                <a:latin typeface="+mn-lt"/>
                <a:ea typeface="+mn-ea"/>
                <a:cs typeface="+mn-cs"/>
              </a:rPr>
              <a:t>ans</a:t>
            </a:r>
            <a:r>
              <a:rPr lang="en-US" sz="1000" b="0" i="0" u="none" strike="noStrike" kern="1200" dirty="0">
                <a:solidFill>
                  <a:schemeClr val="tx1"/>
                </a:solidFill>
                <a:effectLst/>
                <a:latin typeface="+mn-lt"/>
                <a:ea typeface="+mn-ea"/>
                <a:cs typeface="+mn-cs"/>
              </a:rPr>
              <a:t> et 9 </a:t>
            </a:r>
            <a:r>
              <a:rPr lang="en-US" sz="1000" b="0" i="0" u="none" strike="noStrike" kern="1200" dirty="0" err="1">
                <a:solidFill>
                  <a:schemeClr val="tx1"/>
                </a:solidFill>
                <a:effectLst/>
                <a:latin typeface="+mn-lt"/>
                <a:ea typeface="+mn-ea"/>
                <a:cs typeface="+mn-cs"/>
              </a:rPr>
              <a:t>mois</a:t>
            </a:r>
            <a:r>
              <a:rPr lang="en-US" sz="1000" b="0" i="0" u="none" strike="noStrike" kern="1200" dirty="0">
                <a:solidFill>
                  <a:schemeClr val="tx1"/>
                </a:solidFill>
                <a:effectLst/>
                <a:latin typeface="+mn-lt"/>
                <a:ea typeface="+mn-ea"/>
                <a:cs typeface="+mn-cs"/>
              </a:rPr>
              <a:t> a </a:t>
            </a:r>
            <a:r>
              <a:rPr lang="en-US" sz="1000" b="0" i="0" u="none" strike="noStrike" kern="1200" dirty="0" err="1">
                <a:solidFill>
                  <a:schemeClr val="tx1"/>
                </a:solidFill>
                <a:effectLst/>
                <a:latin typeface="+mn-lt"/>
                <a:ea typeface="+mn-ea"/>
                <a:cs typeface="+mn-cs"/>
              </a:rPr>
              <a:t>été</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considéré</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comme</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étant</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doué</a:t>
            </a:r>
            <a:r>
              <a:rPr lang="en-US" sz="1000" b="0" i="0" u="none" strike="noStrike" kern="1200" dirty="0">
                <a:solidFill>
                  <a:schemeClr val="tx1"/>
                </a:solidFill>
                <a:effectLst/>
                <a:latin typeface="+mn-lt"/>
                <a:ea typeface="+mn-ea"/>
                <a:cs typeface="+mn-cs"/>
              </a:rPr>
              <a:t> de raison)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Laverdure c. Bélanger</a:t>
            </a:r>
            <a:r>
              <a:rPr lang="fr-CA" sz="1000" b="0" i="0" kern="1200" dirty="0">
                <a:solidFill>
                  <a:schemeClr val="tx1"/>
                </a:solidFill>
                <a:effectLst/>
                <a:latin typeface="+mn-lt"/>
                <a:ea typeface="+mn-ea"/>
                <a:cs typeface="+mn-cs"/>
              </a:rPr>
              <a:t>, (C.S., 1975-01-10), SOQUIJ AZ-75021206, [1975] C.S. 612 (appel rejeté par (C.A., 1977-10-21), SOQUIJ AZ-77012161, J.E. 77-75) (Responsabilité des parents, peu importe si l’enfant a la capacité de discerner le bien du mal)</a:t>
            </a:r>
          </a:p>
        </p:txBody>
      </p:sp>
    </p:spTree>
    <p:extLst>
      <p:ext uri="{BB962C8B-B14F-4D97-AF65-F5344CB8AC3E}">
        <p14:creationId xmlns:p14="http://schemas.microsoft.com/office/powerpoint/2010/main" val="1453675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Arial" panose="020B0604020202020204" pitchFamily="34" charset="0"/>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Lire en grand groupe ce qu’est la responsabilité civile et compléter avec l’exemple ci-dessous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i="0" u="none" strike="noStrike" dirty="0">
                <a:solidFill>
                  <a:srgbClr val="000000"/>
                </a:solidFill>
                <a:effectLst/>
                <a:latin typeface="+mn-lt"/>
                <a:cs typeface="Arial"/>
              </a:rPr>
              <a:t>Par exemple, les enfants peuvent être </a:t>
            </a:r>
            <a:r>
              <a:rPr lang="fr-FR" sz="1200" b="0" i="0" u="none" strike="noStrike" dirty="0">
                <a:solidFill>
                  <a:srgbClr val="FF0000"/>
                </a:solidFill>
                <a:effectLst/>
                <a:latin typeface="+mn-lt"/>
                <a:cs typeface="Arial"/>
              </a:rPr>
              <a:t>poursuivis</a:t>
            </a:r>
            <a:r>
              <a:rPr lang="fr-FR" sz="1200" b="0" i="0" u="none" strike="noStrike" dirty="0">
                <a:solidFill>
                  <a:srgbClr val="000000"/>
                </a:solidFill>
                <a:effectLst/>
                <a:latin typeface="+mn-lt"/>
                <a:cs typeface="Arial"/>
              </a:rPr>
              <a:t> si elles ou ils brisent ou endommagent des objets qui ne leur appartiennent pas. </a:t>
            </a:r>
            <a:endParaRPr lang="fr-CA" sz="1200" b="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Demander aux élèves d’ajouter l’âge (7 ans) dans la définition de la responsabilité civile dans leur </a:t>
            </a:r>
            <a:r>
              <a:rPr lang="fr-FR" sz="1200" b="1" i="0" kern="1200" dirty="0">
                <a:solidFill>
                  <a:schemeClr val="tx1"/>
                </a:solidFill>
                <a:effectLst/>
                <a:latin typeface="+mn-lt"/>
                <a:ea typeface="Calibri"/>
                <a:cs typeface="Calibri"/>
              </a:rPr>
              <a:t>Cahier de l’élève</a:t>
            </a:r>
            <a:r>
              <a:rPr lang="fr-CA" sz="1200" b="0" dirty="0">
                <a:latin typeface="Arial" panose="020B0604020202020204" pitchFamily="34" charset="0"/>
                <a:cs typeface="Arial" panose="020B0604020202020204" pitchFamily="34" charset="0"/>
              </a:rPr>
              <a:t> p. 5.</a:t>
            </a:r>
          </a:p>
          <a:p>
            <a:pPr fontAlgn="base">
              <a:defRPr/>
            </a:pPr>
            <a:endParaRPr lang="fr-FR" sz="1200" b="0" i="0" strike="sngStrike" dirty="0">
              <a:solidFill>
                <a:srgbClr val="444444"/>
              </a:solidFill>
              <a:effectLst/>
              <a:ea typeface="Calibri"/>
              <a:cs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000" b="1" i="0" u="none" strike="noStrike" kern="1200" dirty="0">
                <a:solidFill>
                  <a:schemeClr val="tx1"/>
                </a:solidFill>
                <a:effectLst/>
                <a:latin typeface="+mn-lt"/>
                <a:ea typeface="+mn-ea"/>
                <a:cs typeface="+mn-cs"/>
              </a:rPr>
              <a:t>SOURCES </a:t>
            </a:r>
            <a:r>
              <a:rPr lang="en-US" sz="1000" b="0" i="0" u="none" strike="noStrike" kern="1200" dirty="0">
                <a:solidFill>
                  <a:schemeClr val="tx1"/>
                </a:solidFill>
                <a:effectLst/>
                <a:latin typeface="+mn-lt"/>
                <a:ea typeface="+mn-ea"/>
                <a:cs typeface="+mn-cs"/>
              </a:rPr>
              <a:t>​</a:t>
            </a:r>
            <a:r>
              <a:rPr lang="en-US" sz="1000" b="0" i="0" kern="1200" dirty="0">
                <a:solidFill>
                  <a:schemeClr val="tx1"/>
                </a:solidFill>
                <a:effectLst/>
                <a:latin typeface="+mn-lt"/>
                <a:ea typeface="+mn-ea"/>
                <a:cs typeface="+mn-cs"/>
              </a:rPr>
              <a:t>​</a:t>
            </a:r>
          </a:p>
          <a:p>
            <a:pPr fontAlgn="base">
              <a:defRPr/>
            </a:pPr>
            <a:endParaRPr lang="fr-FR" sz="1200" b="0" i="0" strike="sngStrike" dirty="0">
              <a:solidFill>
                <a:srgbClr val="444444"/>
              </a:solidFill>
              <a:effectLst/>
              <a:ea typeface="Calibri"/>
              <a:cs typeface="Calibri"/>
            </a:endParaRP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Code civil du Québec</a:t>
            </a:r>
            <a:r>
              <a:rPr lang="fr-CA" sz="1000" b="0" i="0" u="none" strike="noStrike" kern="1200" dirty="0">
                <a:solidFill>
                  <a:schemeClr val="tx1"/>
                </a:solidFill>
                <a:effectLst/>
                <a:latin typeface="+mn-lt"/>
                <a:ea typeface="+mn-ea"/>
                <a:cs typeface="+mn-cs"/>
              </a:rPr>
              <a:t>, RLRQ c CCQ-1991</a:t>
            </a:r>
            <a:r>
              <a:rPr lang="en-US" sz="1000" b="0" i="0" u="none" strike="noStrike" kern="1200" dirty="0">
                <a:solidFill>
                  <a:schemeClr val="tx1"/>
                </a:solidFill>
                <a:effectLst/>
                <a:latin typeface="+mn-lt"/>
                <a:ea typeface="+mn-ea"/>
                <a:cs typeface="+mn-cs"/>
              </a:rPr>
              <a:t>, art 1457 (</a:t>
            </a:r>
            <a:r>
              <a:rPr lang="en-US" sz="1000" b="0" i="0" u="none" strike="noStrike" kern="1200" dirty="0" err="1">
                <a:solidFill>
                  <a:schemeClr val="tx1"/>
                </a:solidFill>
                <a:effectLst/>
                <a:latin typeface="+mn-lt"/>
                <a:ea typeface="+mn-ea"/>
                <a:cs typeface="+mn-cs"/>
              </a:rPr>
              <a:t>principe</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général</a:t>
            </a:r>
            <a:r>
              <a:rPr lang="en-US" sz="1000" b="0" i="0" u="none" strike="noStrike" kern="1200" dirty="0">
                <a:solidFill>
                  <a:schemeClr val="tx1"/>
                </a:solidFill>
                <a:effectLst/>
                <a:latin typeface="+mn-lt"/>
                <a:ea typeface="+mn-ea"/>
                <a:cs typeface="+mn-cs"/>
              </a:rPr>
              <a:t> de la </a:t>
            </a:r>
            <a:r>
              <a:rPr lang="en-US" sz="1000" b="0" i="0" u="none" strike="noStrike" kern="1200" dirty="0" err="1">
                <a:solidFill>
                  <a:schemeClr val="tx1"/>
                </a:solidFill>
                <a:effectLst/>
                <a:latin typeface="+mn-lt"/>
                <a:ea typeface="+mn-ea"/>
                <a:cs typeface="+mn-cs"/>
              </a:rPr>
              <a:t>responsabilité</a:t>
            </a:r>
            <a:r>
              <a:rPr lang="en-US" sz="1000" b="0" i="0" u="none" strike="noStrike" kern="1200" dirty="0">
                <a:solidFill>
                  <a:schemeClr val="tx1"/>
                </a:solidFill>
                <a:effectLst/>
                <a:latin typeface="+mn-lt"/>
                <a:ea typeface="+mn-ea"/>
                <a:cs typeface="+mn-cs"/>
              </a:rPr>
              <a:t> civile et </a:t>
            </a:r>
            <a:r>
              <a:rPr lang="en-US" sz="1000" b="0" i="0" u="none" strike="noStrike" kern="1200" dirty="0" err="1">
                <a:solidFill>
                  <a:schemeClr val="tx1"/>
                </a:solidFill>
                <a:effectLst/>
                <a:latin typeface="+mn-lt"/>
                <a:ea typeface="+mn-ea"/>
                <a:cs typeface="+mn-cs"/>
              </a:rPr>
              <a:t>nécessité</a:t>
            </a:r>
            <a:r>
              <a:rPr lang="en-US" sz="1000" b="0" i="0" u="none" strike="noStrike" kern="1200" dirty="0">
                <a:solidFill>
                  <a:schemeClr val="tx1"/>
                </a:solidFill>
                <a:effectLst/>
                <a:latin typeface="+mn-lt"/>
                <a:ea typeface="+mn-ea"/>
                <a:cs typeface="+mn-cs"/>
              </a:rPr>
              <a:t> d’être </a:t>
            </a:r>
            <a:r>
              <a:rPr lang="en-US" sz="1000" b="0" i="0" u="none" strike="noStrike" kern="1200" dirty="0" err="1">
                <a:solidFill>
                  <a:schemeClr val="tx1"/>
                </a:solidFill>
                <a:effectLst/>
                <a:latin typeface="+mn-lt"/>
                <a:ea typeface="+mn-ea"/>
                <a:cs typeface="+mn-cs"/>
              </a:rPr>
              <a:t>doué</a:t>
            </a:r>
            <a:r>
              <a:rPr lang="en-US" sz="1000" b="0" i="0" u="none" strike="noStrike" kern="1200" dirty="0">
                <a:solidFill>
                  <a:schemeClr val="tx1"/>
                </a:solidFill>
                <a:effectLst/>
                <a:latin typeface="+mn-lt"/>
                <a:ea typeface="+mn-ea"/>
                <a:cs typeface="+mn-cs"/>
              </a:rPr>
              <a:t> de raison) ​</a:t>
            </a:r>
            <a:r>
              <a:rPr lang="en-US" sz="10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Boyer c Hydro-Québec</a:t>
            </a:r>
            <a:r>
              <a:rPr lang="fr-CA" sz="1000" b="0" i="0" u="none" strike="noStrike" kern="1200" dirty="0">
                <a:solidFill>
                  <a:schemeClr val="tx1"/>
                </a:solidFill>
                <a:effectLst/>
                <a:latin typeface="+mn-lt"/>
                <a:ea typeface="+mn-ea"/>
                <a:cs typeface="+mn-cs"/>
              </a:rPr>
              <a:t>, (1985) RL 129 (QCCS) ; Baudouin, Jean-Louis. </a:t>
            </a:r>
            <a:r>
              <a:rPr lang="fr-CA" sz="1000" b="0" i="1" u="none" strike="noStrike" kern="1200" dirty="0">
                <a:solidFill>
                  <a:schemeClr val="tx1"/>
                </a:solidFill>
                <a:effectLst/>
                <a:latin typeface="+mn-lt"/>
                <a:ea typeface="+mn-ea"/>
                <a:cs typeface="+mn-cs"/>
              </a:rPr>
              <a:t>La responsabilité civile</a:t>
            </a:r>
            <a:r>
              <a:rPr lang="fr-CA" sz="1000" b="0" i="0" u="none" strike="noStrike" kern="1200" dirty="0">
                <a:solidFill>
                  <a:schemeClr val="tx1"/>
                </a:solidFill>
                <a:effectLst/>
                <a:latin typeface="+mn-lt"/>
                <a:ea typeface="+mn-ea"/>
                <a:cs typeface="+mn-cs"/>
              </a:rPr>
              <a:t>, 8e éd., Cowansville, Québec, Éditions Yvon Blais, 2014, par. 1-111 </a:t>
            </a:r>
            <a:r>
              <a:rPr lang="en-US" sz="1000" b="0" i="0" u="none" strike="noStrike" kern="1200" dirty="0">
                <a:solidFill>
                  <a:schemeClr val="tx1"/>
                </a:solidFill>
                <a:effectLst/>
                <a:latin typeface="+mn-lt"/>
                <a:ea typeface="+mn-ea"/>
                <a:cs typeface="+mn-cs"/>
              </a:rPr>
              <a:t>(</a:t>
            </a:r>
            <a:r>
              <a:rPr lang="en-US" sz="1000" b="0" i="0" u="none" strike="noStrike" kern="1200" dirty="0" err="1">
                <a:solidFill>
                  <a:schemeClr val="tx1"/>
                </a:solidFill>
                <a:effectLst/>
                <a:latin typeface="+mn-lt"/>
                <a:ea typeface="+mn-ea"/>
                <a:cs typeface="+mn-cs"/>
              </a:rPr>
              <a:t>responsabilité</a:t>
            </a:r>
            <a:r>
              <a:rPr lang="en-US" sz="1000" b="0" i="0" u="none" strike="noStrike" kern="1200" dirty="0">
                <a:solidFill>
                  <a:schemeClr val="tx1"/>
                </a:solidFill>
                <a:effectLst/>
                <a:latin typeface="+mn-lt"/>
                <a:ea typeface="+mn-ea"/>
                <a:cs typeface="+mn-cs"/>
              </a:rPr>
              <a:t> civile – 7 </a:t>
            </a:r>
            <a:r>
              <a:rPr lang="en-US" sz="1000" b="0" i="0" u="none" strike="noStrike" kern="1200" dirty="0" err="1">
                <a:solidFill>
                  <a:schemeClr val="tx1"/>
                </a:solidFill>
                <a:effectLst/>
                <a:latin typeface="+mn-lt"/>
                <a:ea typeface="+mn-ea"/>
                <a:cs typeface="+mn-cs"/>
              </a:rPr>
              <a:t>ans</a:t>
            </a:r>
            <a:r>
              <a:rPr lang="en-US" sz="1000" b="0" i="0" u="none" strike="noStrike" kern="1200" dirty="0">
                <a:solidFill>
                  <a:schemeClr val="tx1"/>
                </a:solidFill>
                <a:effectLst/>
                <a:latin typeface="+mn-lt"/>
                <a:ea typeface="+mn-ea"/>
                <a:cs typeface="+mn-cs"/>
              </a:rPr>
              <a:t>) ​</a:t>
            </a:r>
            <a:r>
              <a:rPr lang="en-US" sz="10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US" sz="1000" b="0" i="1" u="none" strike="noStrike" kern="1200" dirty="0">
                <a:solidFill>
                  <a:schemeClr val="tx1"/>
                </a:solidFill>
                <a:effectLst/>
                <a:latin typeface="+mn-lt"/>
                <a:ea typeface="+mn-ea"/>
                <a:cs typeface="+mn-cs"/>
              </a:rPr>
              <a:t>Ginn </a:t>
            </a:r>
            <a:r>
              <a:rPr lang="en-US" sz="1000" b="0" i="0" u="none" strike="noStrike" kern="1200" dirty="0">
                <a:solidFill>
                  <a:schemeClr val="tx1"/>
                </a:solidFill>
                <a:effectLst/>
                <a:latin typeface="+mn-lt"/>
                <a:ea typeface="+mn-ea"/>
                <a:cs typeface="+mn-cs"/>
              </a:rPr>
              <a:t>c. </a:t>
            </a:r>
            <a:r>
              <a:rPr lang="en-US" sz="1000" b="0" i="1" u="none" strike="noStrike" kern="1200" dirty="0">
                <a:solidFill>
                  <a:schemeClr val="tx1"/>
                </a:solidFill>
                <a:effectLst/>
                <a:latin typeface="+mn-lt"/>
                <a:ea typeface="+mn-ea"/>
                <a:cs typeface="+mn-cs"/>
              </a:rPr>
              <a:t>Sisson</a:t>
            </a:r>
            <a:r>
              <a:rPr lang="en-US" sz="1000" b="0" i="0" u="none" strike="noStrike" kern="1200" dirty="0">
                <a:solidFill>
                  <a:schemeClr val="tx1"/>
                </a:solidFill>
                <a:effectLst/>
                <a:latin typeface="+mn-lt"/>
                <a:ea typeface="+mn-ea"/>
                <a:cs typeface="+mn-cs"/>
              </a:rPr>
              <a:t>, [1969] C.S. 585 (un enfant </a:t>
            </a:r>
            <a:r>
              <a:rPr lang="en-US" sz="1000" b="0" i="0" u="none" strike="noStrike" kern="1200" dirty="0" err="1">
                <a:solidFill>
                  <a:schemeClr val="tx1"/>
                </a:solidFill>
                <a:effectLst/>
                <a:latin typeface="+mn-lt"/>
                <a:ea typeface="+mn-ea"/>
                <a:cs typeface="+mn-cs"/>
              </a:rPr>
              <a:t>âgé</a:t>
            </a:r>
            <a:r>
              <a:rPr lang="en-US" sz="1000" b="0" i="0" u="none" strike="noStrike" kern="1200" dirty="0">
                <a:solidFill>
                  <a:schemeClr val="tx1"/>
                </a:solidFill>
                <a:effectLst/>
                <a:latin typeface="+mn-lt"/>
                <a:ea typeface="+mn-ea"/>
                <a:cs typeface="+mn-cs"/>
              </a:rPr>
              <a:t> de 6 </a:t>
            </a:r>
            <a:r>
              <a:rPr lang="en-US" sz="1000" b="0" i="0" u="none" strike="noStrike" kern="1200" dirty="0" err="1">
                <a:solidFill>
                  <a:schemeClr val="tx1"/>
                </a:solidFill>
                <a:effectLst/>
                <a:latin typeface="+mn-lt"/>
                <a:ea typeface="+mn-ea"/>
                <a:cs typeface="+mn-cs"/>
              </a:rPr>
              <a:t>ans</a:t>
            </a:r>
            <a:r>
              <a:rPr lang="en-US" sz="1000" b="0" i="0" u="none" strike="noStrike" kern="1200" dirty="0">
                <a:solidFill>
                  <a:schemeClr val="tx1"/>
                </a:solidFill>
                <a:effectLst/>
                <a:latin typeface="+mn-lt"/>
                <a:ea typeface="+mn-ea"/>
                <a:cs typeface="+mn-cs"/>
              </a:rPr>
              <a:t> et 9 </a:t>
            </a:r>
            <a:r>
              <a:rPr lang="en-US" sz="1000" b="0" i="0" u="none" strike="noStrike" kern="1200" dirty="0" err="1">
                <a:solidFill>
                  <a:schemeClr val="tx1"/>
                </a:solidFill>
                <a:effectLst/>
                <a:latin typeface="+mn-lt"/>
                <a:ea typeface="+mn-ea"/>
                <a:cs typeface="+mn-cs"/>
              </a:rPr>
              <a:t>mois</a:t>
            </a:r>
            <a:r>
              <a:rPr lang="en-US" sz="1000" b="0" i="0" u="none" strike="noStrike" kern="1200" dirty="0">
                <a:solidFill>
                  <a:schemeClr val="tx1"/>
                </a:solidFill>
                <a:effectLst/>
                <a:latin typeface="+mn-lt"/>
                <a:ea typeface="+mn-ea"/>
                <a:cs typeface="+mn-cs"/>
              </a:rPr>
              <a:t> a </a:t>
            </a:r>
            <a:r>
              <a:rPr lang="en-US" sz="1000" b="0" i="0" u="none" strike="noStrike" kern="1200" dirty="0" err="1">
                <a:solidFill>
                  <a:schemeClr val="tx1"/>
                </a:solidFill>
                <a:effectLst/>
                <a:latin typeface="+mn-lt"/>
                <a:ea typeface="+mn-ea"/>
                <a:cs typeface="+mn-cs"/>
              </a:rPr>
              <a:t>été</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considéré</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comme</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étant</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doué</a:t>
            </a:r>
            <a:r>
              <a:rPr lang="en-US" sz="1000" b="0" i="0" u="none" strike="noStrike" kern="1200" dirty="0">
                <a:solidFill>
                  <a:schemeClr val="tx1"/>
                </a:solidFill>
                <a:effectLst/>
                <a:latin typeface="+mn-lt"/>
                <a:ea typeface="+mn-ea"/>
                <a:cs typeface="+mn-cs"/>
              </a:rPr>
              <a:t> de raison) ​</a:t>
            </a:r>
            <a:endParaRPr lang="en-US"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81246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FA003-B418-7688-B720-ACCC5B91137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2E46CF8-C646-1F2C-56AF-83AC8E92D1F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819962A-E329-4332-2E1D-593EF3C6FAE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noProof="0" dirty="0">
                <a:latin typeface="+mj-lt"/>
                <a:cs typeface="Arial" panose="020B0604020202020204" pitchFamily="34" charset="0"/>
              </a:rPr>
              <a:t>Lire en grand groupe la mise en situation #2. (Possibilité de survoler les mises en situation #2 et 3, puis laisser un temps aux élèves pour les compléter).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Demander aux élèves d’écrire leur hypothèse individuellement dans leur </a:t>
            </a:r>
            <a:r>
              <a:rPr lang="fr-FR" sz="1200" b="1" i="0" kern="1200" dirty="0">
                <a:solidFill>
                  <a:schemeClr val="tx1"/>
                </a:solidFill>
                <a:effectLst/>
                <a:latin typeface="+mn-lt"/>
                <a:ea typeface="Calibri"/>
                <a:cs typeface="Calibri"/>
              </a:rPr>
              <a:t>Cahier de l’élève</a:t>
            </a:r>
            <a:r>
              <a:rPr lang="fr-FR" sz="1200" u="none" kern="1200" dirty="0">
                <a:solidFill>
                  <a:schemeClr val="tx1"/>
                </a:solidFill>
                <a:effectLst/>
                <a:latin typeface="+mj-lt"/>
                <a:ea typeface="+mn-ea"/>
                <a:cs typeface="+mn-cs"/>
              </a:rPr>
              <a:t> p. 6.</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a:solidFill>
                  <a:schemeClr val="tx1"/>
                </a:solidFill>
                <a:effectLst/>
                <a:latin typeface="+mj-lt"/>
                <a:ea typeface="+mn-ea"/>
                <a:cs typeface="+mn-cs"/>
              </a:rPr>
              <a:t>Partager certaines réponses en grand groupe.</a:t>
            </a:r>
            <a:endParaRPr lang="fr-FR" sz="1200" u="sng" dirty="0">
              <a:latin typeface="+mj-lt"/>
              <a:cs typeface="Arial"/>
            </a:endParaRPr>
          </a:p>
          <a:p>
            <a:pPr marL="0" indent="0">
              <a:buFont typeface="Arial,Sans-Serif"/>
              <a:buNone/>
            </a:pPr>
            <a:endParaRPr lang="fr-FR" sz="1200" dirty="0">
              <a:latin typeface="+mj-lt"/>
              <a:cs typeface="Arial"/>
            </a:endParaRPr>
          </a:p>
        </p:txBody>
      </p:sp>
    </p:spTree>
    <p:extLst>
      <p:ext uri="{BB962C8B-B14F-4D97-AF65-F5344CB8AC3E}">
        <p14:creationId xmlns:p14="http://schemas.microsoft.com/office/powerpoint/2010/main" val="1921105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33EED-2D7D-2DEF-A5E5-DC80D124CC2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60DA151-998F-7993-F995-A5452F1D30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1838009-1C95-7D61-90D8-2696670E3DF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solidFill>
                  <a:schemeClr val="tx1"/>
                </a:solidFill>
                <a:latin typeface="+mj-lt"/>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solidFill>
                <a:schemeClr val="tx1"/>
              </a:solidFill>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solidFill>
                  <a:schemeClr val="tx1"/>
                </a:solidFill>
                <a:latin typeface="+mj-lt"/>
                <a:cs typeface="Arial" panose="020B0604020202020204" pitchFamily="34" charset="0"/>
              </a:rPr>
              <a:t>Corriger en grand groupe.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u="none" kern="1200" dirty="0">
                <a:solidFill>
                  <a:schemeClr val="tx1"/>
                </a:solidFill>
                <a:effectLst/>
                <a:latin typeface="+mj-lt"/>
                <a:ea typeface="+mn-ea"/>
                <a:cs typeface="Arial" panose="020B0604020202020204" pitchFamily="34" charset="0"/>
              </a:rPr>
              <a:t>Les élèves doivent écrire les principaux éléments sous la question « Ce que dit la loi » dans leur </a:t>
            </a:r>
            <a:r>
              <a:rPr lang="fr-FR" sz="1200" b="1" i="0" kern="1200" dirty="0">
                <a:solidFill>
                  <a:schemeClr val="tx1"/>
                </a:solidFill>
                <a:effectLst/>
                <a:latin typeface="+mn-lt"/>
                <a:ea typeface="Calibri"/>
                <a:cs typeface="Calibri"/>
              </a:rPr>
              <a:t>Cahier de l’élève</a:t>
            </a:r>
            <a:r>
              <a:rPr lang="fr-CA" sz="1200" b="0" u="none" kern="1200" dirty="0">
                <a:solidFill>
                  <a:schemeClr val="tx1"/>
                </a:solidFill>
                <a:effectLst/>
                <a:latin typeface="+mj-lt"/>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mj-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CA" sz="1200" b="0" u="none" kern="1200" dirty="0">
                <a:solidFill>
                  <a:schemeClr val="tx1"/>
                </a:solidFill>
                <a:effectLst/>
                <a:latin typeface="+mj-lt"/>
                <a:ea typeface="+mn-ea"/>
                <a:cs typeface="Arial" panose="020B0604020202020204" pitchFamily="34" charset="0"/>
              </a:rPr>
              <a:t>Réponse plus détaillée : </a:t>
            </a:r>
            <a:endParaRPr lang="fr-FR" sz="1200" u="none" kern="1200" dirty="0">
              <a:solidFill>
                <a:schemeClr val="tx1"/>
              </a:solidFill>
              <a:effectLst/>
              <a:latin typeface="+mj-lt"/>
              <a:ea typeface="+mn-ea"/>
              <a:cs typeface="+mn-cs"/>
            </a:endParaRPr>
          </a:p>
          <a:p>
            <a:pPr marL="171450" indent="-171450">
              <a:buFont typeface="Arial"/>
              <a:buChar char="•"/>
            </a:pPr>
            <a:endParaRPr lang="fr-FR" sz="1200" dirty="0">
              <a:solidFill>
                <a:schemeClr val="tx1"/>
              </a:solidFill>
              <a:latin typeface="+mj-lt"/>
            </a:endParaRPr>
          </a:p>
          <a:p>
            <a:pPr marL="171450" indent="-171450">
              <a:buFont typeface="Arial"/>
              <a:buChar char="•"/>
            </a:pPr>
            <a:r>
              <a:rPr lang="fr-CA" sz="1200" dirty="0">
                <a:solidFill>
                  <a:schemeClr val="tx1"/>
                </a:solidFill>
                <a:latin typeface="+mj-lt"/>
              </a:rPr>
              <a:t>Léa a 13 ans. </a:t>
            </a:r>
            <a:r>
              <a:rPr lang="fr-FR" sz="1200" dirty="0">
                <a:solidFill>
                  <a:schemeClr val="tx1"/>
                </a:solidFill>
                <a:latin typeface="+mj-lt"/>
              </a:rPr>
              <a:t>Elle a donc l'âge de la responsabilité criminelle. </a:t>
            </a:r>
            <a:r>
              <a:rPr lang="fr-CA" sz="1200" dirty="0">
                <a:solidFill>
                  <a:schemeClr val="tx1"/>
                </a:solidFill>
                <a:latin typeface="+mj-lt"/>
              </a:rPr>
              <a:t>Ça veut dire qu’elle est assez vieille pour être tenue responsable et subir les conséquences si elle commet un crime. Si elle frappe Marie, les parents de Marie peuvent porter plainte à la police, </a:t>
            </a:r>
            <a:r>
              <a:rPr lang="fr-FR" sz="1200" dirty="0">
                <a:solidFill>
                  <a:schemeClr val="tx1"/>
                </a:solidFill>
                <a:latin typeface="+mj-lt"/>
              </a:rPr>
              <a:t>et Léa pourrait être accusée d'avoir frappé Marie.</a:t>
            </a:r>
            <a:r>
              <a:rPr lang="fr-CA" sz="1200" dirty="0">
                <a:solidFill>
                  <a:schemeClr val="tx1"/>
                </a:solidFill>
                <a:latin typeface="+mj-lt"/>
              </a:rPr>
              <a:t> Quand on frappe quelqu’un volontairement, donc en faisant exprès, c’est un type de crime qu’on appelle une </a:t>
            </a:r>
            <a:r>
              <a:rPr lang="fr-CA" sz="1200" i="1" dirty="0">
                <a:solidFill>
                  <a:schemeClr val="tx1"/>
                </a:solidFill>
                <a:latin typeface="+mj-lt"/>
              </a:rPr>
              <a:t>voie de fait</a:t>
            </a:r>
            <a:r>
              <a:rPr lang="fr-CA" sz="1200" dirty="0">
                <a:solidFill>
                  <a:schemeClr val="tx1"/>
                </a:solidFill>
                <a:latin typeface="+mj-lt"/>
              </a:rPr>
              <a:t>.</a:t>
            </a:r>
          </a:p>
          <a:p>
            <a:pPr marL="171450" indent="-171450">
              <a:buFont typeface="Arial"/>
              <a:buChar char="•"/>
            </a:pPr>
            <a:r>
              <a:rPr lang="fr-CA" sz="1200" dirty="0">
                <a:solidFill>
                  <a:schemeClr val="tx1"/>
                </a:solidFill>
                <a:latin typeface="+mj-lt"/>
              </a:rPr>
              <a:t>En plus, puisque Léa a également l’âge de la responsabilité civile, les parents de Marie pourraient demander à Léa ou à ses parents de payer pour les frais de médecin ou pour les douleurs que Marie a eues. Bref, Léa pourrait devoir réparer le tort qu’elle a causé à Marie.</a:t>
            </a:r>
          </a:p>
          <a:p>
            <a:pPr marL="171450" indent="-171450">
              <a:buFont typeface="Arial"/>
              <a:buChar char="•"/>
            </a:pPr>
            <a:endParaRPr lang="fr-FR" sz="1000" u="sng" dirty="0">
              <a:solidFill>
                <a:schemeClr val="tx1"/>
              </a:solidFill>
              <a:latin typeface="+mj-lt"/>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a:ea typeface="+mn-ea"/>
                <a:cs typeface="+mn-cs"/>
              </a:rPr>
              <a:t>SOURCES </a:t>
            </a: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criminel</a:t>
            </a:r>
            <a:r>
              <a:rPr lang="fr-CA" sz="1000" b="0" i="0" kern="1200" dirty="0">
                <a:solidFill>
                  <a:schemeClr val="tx1"/>
                </a:solidFill>
                <a:effectLst/>
                <a:latin typeface="+mn-lt"/>
                <a:ea typeface="+mn-ea"/>
                <a:cs typeface="+mn-cs"/>
              </a:rPr>
              <a:t>, LRC, (1985) </a:t>
            </a:r>
            <a:r>
              <a:rPr lang="fr-CA" sz="1000" b="0" i="0" kern="1200" dirty="0" err="1">
                <a:solidFill>
                  <a:schemeClr val="tx1"/>
                </a:solidFill>
                <a:effectLst/>
                <a:latin typeface="+mn-lt"/>
                <a:ea typeface="+mn-ea"/>
                <a:cs typeface="+mn-cs"/>
              </a:rPr>
              <a:t>ch</a:t>
            </a:r>
            <a:r>
              <a:rPr lang="fr-CA" sz="1000" b="0" i="0" kern="1200" dirty="0">
                <a:solidFill>
                  <a:schemeClr val="tx1"/>
                </a:solidFill>
                <a:effectLst/>
                <a:latin typeface="+mn-lt"/>
                <a:ea typeface="+mn-ea"/>
                <a:cs typeface="+mn-cs"/>
              </a:rPr>
              <a:t> C-46, arts 265 et suivants (voies de fait).</a:t>
            </a:r>
            <a:endParaRPr kumimoji="0" lang="fr-CA" sz="10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fr-CA" sz="1000" b="0" i="1" u="none" strike="noStrike" kern="1200" cap="none" spc="0" normalizeH="0" baseline="0" noProof="0" dirty="0">
                <a:ln>
                  <a:noFill/>
                </a:ln>
                <a:solidFill>
                  <a:prstClr val="black"/>
                </a:solidFill>
                <a:effectLst/>
                <a:uLnTx/>
                <a:uFillTx/>
                <a:latin typeface="Arial" panose="020B0604020202020204"/>
                <a:ea typeface="+mn-ea"/>
                <a:cs typeface="+mn-cs"/>
              </a:rPr>
              <a:t>Code civil du Québec</a:t>
            </a:r>
            <a:r>
              <a:rPr kumimoji="0" lang="fr-CA" sz="1000" b="0" i="0" u="none" strike="noStrike" kern="1200" cap="none" spc="0" normalizeH="0" baseline="0" noProof="0" dirty="0">
                <a:ln>
                  <a:noFill/>
                </a:ln>
                <a:solidFill>
                  <a:prstClr val="black"/>
                </a:solidFill>
                <a:effectLst/>
                <a:uLnTx/>
                <a:uFillTx/>
                <a:latin typeface="Arial" panose="020B0604020202020204"/>
                <a:ea typeface="+mn-ea"/>
                <a:cs typeface="+mn-cs"/>
              </a:rPr>
              <a:t>, RLRQ c CCQ-1991</a:t>
            </a:r>
            <a:r>
              <a:rPr kumimoji="0" lang="en-US" sz="1000" b="0" i="0" u="none" strike="noStrike" kern="1200" cap="none" spc="0" normalizeH="0" baseline="0" noProof="0" dirty="0">
                <a:ln>
                  <a:noFill/>
                </a:ln>
                <a:solidFill>
                  <a:prstClr val="black"/>
                </a:solidFill>
                <a:effectLst/>
                <a:uLnTx/>
                <a:uFillTx/>
                <a:latin typeface="Arial" panose="020B0604020202020204"/>
                <a:ea typeface="+mn-ea"/>
                <a:cs typeface="+mn-cs"/>
              </a:rPr>
              <a:t>, art 1457, 1459.</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Paquette Sauriol c. </a:t>
            </a:r>
            <a:r>
              <a:rPr lang="fr-CA" sz="1000" b="0" i="1" kern="1200" dirty="0" err="1">
                <a:solidFill>
                  <a:schemeClr val="tx1"/>
                </a:solidFill>
                <a:effectLst/>
                <a:latin typeface="+mn-lt"/>
                <a:ea typeface="+mn-ea"/>
                <a:cs typeface="+mn-cs"/>
              </a:rPr>
              <a:t>Correnti</a:t>
            </a:r>
            <a:r>
              <a:rPr lang="fr-CA" sz="1000" b="0" i="1" kern="1200" dirty="0">
                <a:solidFill>
                  <a:schemeClr val="tx1"/>
                </a:solidFill>
                <a:effectLst/>
                <a:latin typeface="+mn-lt"/>
                <a:ea typeface="+mn-ea"/>
                <a:cs typeface="+mn-cs"/>
              </a:rPr>
              <a:t>, </a:t>
            </a:r>
            <a:r>
              <a:rPr lang="fr-CA" sz="1000" b="0" i="0" kern="1200" dirty="0">
                <a:solidFill>
                  <a:schemeClr val="tx1"/>
                </a:solidFill>
                <a:effectLst/>
                <a:latin typeface="+mn-lt"/>
                <a:ea typeface="+mn-ea"/>
                <a:cs typeface="+mn-cs"/>
              </a:rPr>
              <a:t>2013 QCCQ 15891, aux paras 91 et 95 (frais médicaux)</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0" kern="1200" dirty="0">
                <a:solidFill>
                  <a:schemeClr val="tx1"/>
                </a:solidFill>
                <a:effectLst/>
                <a:latin typeface="+mn-lt"/>
                <a:ea typeface="+mn-ea"/>
                <a:cs typeface="+mn-cs"/>
              </a:rPr>
              <a:t>C</a:t>
            </a:r>
            <a:r>
              <a:rPr lang="fr-CA" sz="1000" b="0" i="1" kern="1200" dirty="0">
                <a:solidFill>
                  <a:schemeClr val="tx1"/>
                </a:solidFill>
                <a:effectLst/>
                <a:latin typeface="+mn-lt"/>
                <a:ea typeface="+mn-ea"/>
                <a:cs typeface="+mn-cs"/>
              </a:rPr>
              <a:t>ôté c Provençal, </a:t>
            </a:r>
            <a:r>
              <a:rPr lang="fr-CA" sz="1000" b="0" i="0" kern="1200" dirty="0">
                <a:solidFill>
                  <a:schemeClr val="tx1"/>
                </a:solidFill>
                <a:effectLst/>
                <a:latin typeface="+mn-lt"/>
                <a:ea typeface="+mn-ea"/>
                <a:cs typeface="+mn-cs"/>
              </a:rPr>
              <a:t>2001 QCCS 24851, aux paras 169 à 173, 187 et 188. (douleurs)</a:t>
            </a:r>
            <a:endParaRPr lang="fr-FR" sz="1000" dirty="0">
              <a:solidFill>
                <a:schemeClr val="tx1"/>
              </a:solidFill>
              <a:latin typeface="+mj-lt"/>
              <a:cs typeface="Arial"/>
            </a:endParaRPr>
          </a:p>
        </p:txBody>
      </p:sp>
    </p:spTree>
    <p:extLst>
      <p:ext uri="{BB962C8B-B14F-4D97-AF65-F5344CB8AC3E}">
        <p14:creationId xmlns:p14="http://schemas.microsoft.com/office/powerpoint/2010/main" val="27253859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Arial" panose="020B0604020202020204" pitchFamily="34" charset="0"/>
                <a:cs typeface="Arial" panose="020B0604020202020204" pitchFamily="34" charset="0"/>
              </a:rPr>
              <a:t>NOTES À LA PERSONNE ENSEIGNANTE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Lire en grand groupe ce qu’est la responsabilité criminelle et compléter avec l’information ci-dessous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i="0" u="none" strike="noStrike" dirty="0">
                <a:solidFill>
                  <a:srgbClr val="000000"/>
                </a:solidFill>
                <a:effectLst/>
                <a:latin typeface="+mn-lt"/>
                <a:cs typeface="Arial"/>
              </a:rPr>
              <a:t>Par contre, les jeunes ne sont pas traités comme des adultes par le système de justice criminel. En effet, on vise plutôt à éduquer et la réintégrer les ados dans la société, donc les conséquences ne sont généralement pas aussi graves. Par exemple, les jeunes ne vont pas en prison comme les </a:t>
            </a:r>
            <a:r>
              <a:rPr lang="fr-FR" dirty="0">
                <a:solidFill>
                  <a:srgbClr val="000000"/>
                </a:solidFill>
                <a:cs typeface="Arial"/>
              </a:rPr>
              <a:t>adultes</a:t>
            </a:r>
            <a:r>
              <a:rPr lang="fr-FR" sz="1200" b="0" i="0" u="none" strike="noStrike" dirty="0">
                <a:solidFill>
                  <a:srgbClr val="000000"/>
                </a:solidFill>
                <a:effectLst/>
                <a:latin typeface="+mn-lt"/>
                <a:cs typeface="Arial"/>
              </a:rPr>
              <a:t>, même si elles ou ils sont </a:t>
            </a:r>
            <a:r>
              <a:rPr lang="fr-FR" sz="1200" dirty="0">
                <a:solidFill>
                  <a:srgbClr val="000000"/>
                </a:solidFill>
                <a:latin typeface="+mn-lt"/>
                <a:cs typeface="Arial"/>
              </a:rPr>
              <a:t>reconnus</a:t>
            </a:r>
            <a:r>
              <a:rPr lang="fr-FR" sz="1200" b="0" i="0" u="none" strike="noStrike" dirty="0">
                <a:solidFill>
                  <a:srgbClr val="000000"/>
                </a:solidFill>
                <a:effectLst/>
                <a:latin typeface="+mn-lt"/>
                <a:cs typeface="Arial"/>
              </a:rPr>
              <a:t> coupables d'un crime grave. Les jeunes vont plutôt être placés sous la garde d’un centre jeunesse ou d’un autre établissement adapté. Une exception existe pour les ados de 14 ans plus dans des situations exceptionnelles.</a:t>
            </a:r>
            <a:endParaRPr lang="fr-CA" sz="1200" b="0" dirty="0">
              <a:latin typeface="Arial" panose="020B0604020202020204" pitchFamily="34" charset="0"/>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CA" sz="1200" b="0" dirty="0">
                <a:latin typeface="Arial" panose="020B0604020202020204" pitchFamily="34" charset="0"/>
                <a:cs typeface="Arial" panose="020B0604020202020204" pitchFamily="34" charset="0"/>
              </a:rPr>
              <a:t>Demander aux élèves d’ajouter l’âge (12 ans) dans la définition de la responsabilité criminelle dans leur </a:t>
            </a:r>
            <a:r>
              <a:rPr lang="fr-FR" sz="1200" b="1" i="0" kern="1200" dirty="0">
                <a:solidFill>
                  <a:schemeClr val="tx1"/>
                </a:solidFill>
                <a:effectLst/>
                <a:latin typeface="+mn-lt"/>
                <a:ea typeface="Calibri"/>
                <a:cs typeface="Calibri"/>
              </a:rPr>
              <a:t>Cahier de l’élève</a:t>
            </a:r>
            <a:r>
              <a:rPr lang="fr-CA" sz="1200" b="0" dirty="0">
                <a:latin typeface="Arial" panose="020B0604020202020204" pitchFamily="34" charset="0"/>
                <a:cs typeface="Arial" panose="020B0604020202020204" pitchFamily="34" charset="0"/>
              </a:rPr>
              <a:t> p. 6.</a:t>
            </a:r>
          </a:p>
          <a:p>
            <a:pPr fontAlgn="base">
              <a:defRPr/>
            </a:pPr>
            <a:endParaRPr lang="fr-CA" sz="1200" b="1" strike="sngStrike" dirty="0">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 </a:t>
            </a:r>
            <a:r>
              <a:rPr kumimoji="0" lang="en-US" sz="10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criminel</a:t>
            </a:r>
            <a:r>
              <a:rPr lang="fr-CA" sz="1000" b="0" i="0" kern="1200" dirty="0">
                <a:solidFill>
                  <a:schemeClr val="tx1"/>
                </a:solidFill>
                <a:effectLst/>
                <a:latin typeface="+mn-lt"/>
                <a:ea typeface="+mn-ea"/>
                <a:cs typeface="+mn-cs"/>
              </a:rPr>
              <a:t>, LRC, (1985) </a:t>
            </a:r>
            <a:r>
              <a:rPr lang="fr-CA" sz="1000" b="0" i="0" kern="1200" dirty="0" err="1">
                <a:solidFill>
                  <a:schemeClr val="tx1"/>
                </a:solidFill>
                <a:effectLst/>
                <a:latin typeface="+mn-lt"/>
                <a:ea typeface="+mn-ea"/>
                <a:cs typeface="+mn-cs"/>
              </a:rPr>
              <a:t>ch</a:t>
            </a:r>
            <a:r>
              <a:rPr lang="fr-CA" sz="1000" b="0" i="0" kern="1200" dirty="0">
                <a:solidFill>
                  <a:schemeClr val="tx1"/>
                </a:solidFill>
                <a:effectLst/>
                <a:latin typeface="+mn-lt"/>
                <a:ea typeface="+mn-ea"/>
                <a:cs typeface="+mn-cs"/>
              </a:rPr>
              <a:t> C-46, art 13 (12 ans).</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Loi sur le système de justice pénale pour les adolescents</a:t>
            </a:r>
            <a:r>
              <a:rPr lang="fr-FR" sz="1000" b="0" i="0" kern="1200" dirty="0">
                <a:solidFill>
                  <a:schemeClr val="tx1"/>
                </a:solidFill>
                <a:effectLst/>
                <a:latin typeface="+mn-lt"/>
                <a:ea typeface="+mn-ea"/>
                <a:cs typeface="+mn-cs"/>
              </a:rPr>
              <a:t>, LC 2002, c 1, art 3 (réadaptation et réinsertion sociale des ados), 39 (placement sous garde), 64 (peine adulte pour les jeunes de 14 ans et plus).</a:t>
            </a:r>
            <a:endParaRPr lang="fr-CA" sz="1000" b="1" i="0" strike="sngStrike" kern="1200" dirty="0">
              <a:solidFill>
                <a:schemeClr val="tx1"/>
              </a:solidFill>
              <a:effectLst/>
              <a:latin typeface="+mn-lt"/>
              <a:ea typeface="+mn-ea"/>
              <a:cs typeface="Arial"/>
            </a:endParaRP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endParaRPr kumimoji="0" lang="fr-CA" sz="1200" b="0" i="1" u="none" strike="noStrike" kern="1200" cap="none" spc="0" normalizeH="0" baseline="0" noProof="0" dirty="0">
              <a:ln>
                <a:noFill/>
              </a:ln>
              <a:solidFill>
                <a:prstClr val="black"/>
              </a:solidFill>
              <a:effectLst/>
              <a:uLnTx/>
              <a:uFillTx/>
              <a:latin typeface="+mn-lt"/>
              <a:ea typeface="+mn-ea"/>
              <a:cs typeface="+mn-cs"/>
            </a:endParaRPr>
          </a:p>
        </p:txBody>
      </p:sp>
    </p:spTree>
    <p:extLst>
      <p:ext uri="{BB962C8B-B14F-4D97-AF65-F5344CB8AC3E}">
        <p14:creationId xmlns:p14="http://schemas.microsoft.com/office/powerpoint/2010/main" val="33698068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hyperlink" Target="https://www.facebook.com/educaloi/?ref=page_internal" TargetMode="External"/><Relationship Id="rId7" Type="http://schemas.openxmlformats.org/officeDocument/2006/relationships/hyperlink" Target="https://www.instagram.com/educaloi/?hl=fr-ca" TargetMode="External"/><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hyperlink" Target="https://educaloi.qc.ca/" TargetMode="External"/><Relationship Id="rId4" Type="http://schemas.openxmlformats.org/officeDocument/2006/relationships/hyperlink" Target="https://www.youtube.com/c/educaloi/videos" TargetMode="Externa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5.svg"/><Relationship Id="rId7" Type="http://schemas.openxmlformats.org/officeDocument/2006/relationships/image" Target="../media/image20.png"/><Relationship Id="rId12" Type="http://schemas.openxmlformats.org/officeDocument/2006/relationships/hyperlink" Target="https://www.facebook.com/educaloi/?ref=page_internal" TargetMode="External"/><Relationship Id="rId2" Type="http://schemas.openxmlformats.org/officeDocument/2006/relationships/hyperlink" Target="https://educaloi.qc.ca/" TargetMode="External"/><Relationship Id="rId1" Type="http://schemas.openxmlformats.org/officeDocument/2006/relationships/slideMaster" Target="../slideMasters/slideMaster1.xml"/><Relationship Id="rId6" Type="http://schemas.openxmlformats.org/officeDocument/2006/relationships/image" Target="../media/image19.png"/><Relationship Id="rId11" Type="http://schemas.openxmlformats.org/officeDocument/2006/relationships/hyperlink" Target="https://www.youtube.com/c/educaloi/videos" TargetMode="External"/><Relationship Id="rId5" Type="http://schemas.openxmlformats.org/officeDocument/2006/relationships/image" Target="../media/image18.png"/><Relationship Id="rId10" Type="http://schemas.openxmlformats.org/officeDocument/2006/relationships/hyperlink" Target="https://www.instagram.com/educaloi/?hl=fr-ca" TargetMode="External"/><Relationship Id="rId4" Type="http://schemas.openxmlformats.org/officeDocument/2006/relationships/image" Target="../media/image17.png"/><Relationship Id="rId9" Type="http://schemas.openxmlformats.org/officeDocument/2006/relationships/image" Target="../media/image22.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5.svg"/><Relationship Id="rId7" Type="http://schemas.openxmlformats.org/officeDocument/2006/relationships/image" Target="../media/image20.png"/><Relationship Id="rId12" Type="http://schemas.openxmlformats.org/officeDocument/2006/relationships/hyperlink" Target="https://www.facebook.com/educaloi/?ref=page_internal" TargetMode="External"/><Relationship Id="rId2" Type="http://schemas.openxmlformats.org/officeDocument/2006/relationships/hyperlink" Target="https://educaloi.qc.ca/" TargetMode="External"/><Relationship Id="rId1" Type="http://schemas.openxmlformats.org/officeDocument/2006/relationships/slideMaster" Target="../slideMasters/slideMaster1.xml"/><Relationship Id="rId6" Type="http://schemas.openxmlformats.org/officeDocument/2006/relationships/image" Target="../media/image19.png"/><Relationship Id="rId11" Type="http://schemas.openxmlformats.org/officeDocument/2006/relationships/hyperlink" Target="https://www.youtube.com/c/educaloi/videos" TargetMode="External"/><Relationship Id="rId5" Type="http://schemas.openxmlformats.org/officeDocument/2006/relationships/image" Target="../media/image18.png"/><Relationship Id="rId10" Type="http://schemas.openxmlformats.org/officeDocument/2006/relationships/hyperlink" Target="https://www.instagram.com/educaloi/?hl=fr-ca" TargetMode="External"/><Relationship Id="rId4" Type="http://schemas.openxmlformats.org/officeDocument/2006/relationships/image" Target="../media/image17.png"/><Relationship Id="rId9" Type="http://schemas.openxmlformats.org/officeDocument/2006/relationships/image" Target="../media/image2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10" name="Espace réservé pour une image  6">
            <a:extLst>
              <a:ext uri="{FF2B5EF4-FFF2-40B4-BE49-F238E27FC236}">
                <a16:creationId xmlns:a16="http://schemas.microsoft.com/office/drawing/2014/main" id="{8BB11DE4-7B1C-5745-875F-4B1CF8BB0E73}"/>
              </a:ext>
            </a:extLst>
          </p:cNvPr>
          <p:cNvSpPr>
            <a:spLocks noGrp="1"/>
          </p:cNvSpPr>
          <p:nvPr>
            <p:ph type="pic" sz="quarter" idx="13" hasCustomPrompt="1"/>
          </p:nvPr>
        </p:nvSpPr>
        <p:spPr>
          <a:xfrm>
            <a:off x="6213764" y="1818409"/>
            <a:ext cx="5978236" cy="5039591"/>
          </a:xfrm>
        </p:spPr>
        <p:txBody>
          <a:bodyPr/>
          <a:lstStyle>
            <a:lvl1pPr>
              <a:defRPr sz="1600"/>
            </a:lvl1pPr>
          </a:lstStyle>
          <a:p>
            <a:r>
              <a:rPr lang="fr-CA"/>
              <a:t>Cliquez sur l’icône au centre de la boîte pour insérer une image</a:t>
            </a:r>
          </a:p>
        </p:txBody>
      </p:sp>
      <p:sp>
        <p:nvSpPr>
          <p:cNvPr id="2" name="Titre 1">
            <a:extLst>
              <a:ext uri="{FF2B5EF4-FFF2-40B4-BE49-F238E27FC236}">
                <a16:creationId xmlns:a16="http://schemas.microsoft.com/office/drawing/2014/main" id="{364707A6-5057-B34A-B28C-0064B6651917}"/>
              </a:ext>
            </a:extLst>
          </p:cNvPr>
          <p:cNvSpPr>
            <a:spLocks noGrp="1"/>
          </p:cNvSpPr>
          <p:nvPr>
            <p:ph type="ctrTitle" hasCustomPrompt="1"/>
          </p:nvPr>
        </p:nvSpPr>
        <p:spPr>
          <a:xfrm>
            <a:off x="882650" y="2469790"/>
            <a:ext cx="5212080" cy="2377440"/>
          </a:xfrm>
        </p:spPr>
        <p:txBody>
          <a:bodyPr lIns="0" tIns="0" rIns="0" bIns="0" anchor="t"/>
          <a:lstStyle>
            <a:lvl1pPr algn="l">
              <a:defRPr sz="6000" b="1"/>
            </a:lvl1pPr>
          </a:lstStyle>
          <a:p>
            <a:r>
              <a:rPr lang="fr-CA"/>
              <a:t>Cliquez pour insérer le titre</a:t>
            </a:r>
          </a:p>
        </p:txBody>
      </p:sp>
      <p:sp>
        <p:nvSpPr>
          <p:cNvPr id="3" name="Sous-titre 2">
            <a:extLst>
              <a:ext uri="{FF2B5EF4-FFF2-40B4-BE49-F238E27FC236}">
                <a16:creationId xmlns:a16="http://schemas.microsoft.com/office/drawing/2014/main" id="{58C64A91-32F2-D14C-83A1-9E02AA1DFD21}"/>
              </a:ext>
            </a:extLst>
          </p:cNvPr>
          <p:cNvSpPr>
            <a:spLocks noGrp="1"/>
          </p:cNvSpPr>
          <p:nvPr>
            <p:ph type="subTitle" idx="1" hasCustomPrompt="1"/>
          </p:nvPr>
        </p:nvSpPr>
        <p:spPr>
          <a:xfrm>
            <a:off x="882650" y="5105328"/>
            <a:ext cx="5212080" cy="1188720"/>
          </a:xfrm>
        </p:spPr>
        <p:txBody>
          <a:bodyPr lIns="0" tIns="0" rIns="0" bIns="0">
            <a:noAutofit/>
          </a:bodyPr>
          <a:lstStyle>
            <a:lvl1pPr marL="0" indent="0" algn="l">
              <a:lnSpc>
                <a:spcPct val="100000"/>
              </a:lnSpc>
              <a:spcBef>
                <a:spcPts val="0"/>
              </a:spcBef>
              <a:buNone/>
              <a:tabLst/>
              <a:defRPr sz="2000" b="0">
                <a:solidFill>
                  <a:schemeClr val="tx1"/>
                </a:solidFill>
              </a:defRPr>
            </a:lvl1pPr>
            <a:lvl2pPr marL="0" indent="0" algn="l">
              <a:lnSpc>
                <a:spcPct val="100000"/>
              </a:lnSpc>
              <a:spcBef>
                <a:spcPts val="0"/>
              </a:spcBef>
              <a:buNone/>
              <a:tabLst/>
              <a:defRPr sz="2000" b="0">
                <a:solidFill>
                  <a:schemeClr val="tx1"/>
                </a:solidFill>
              </a:defRPr>
            </a:lvl2pPr>
            <a:lvl3pPr marL="0" indent="0" algn="l">
              <a:lnSpc>
                <a:spcPct val="100000"/>
              </a:lnSpc>
              <a:spcBef>
                <a:spcPts val="0"/>
              </a:spcBef>
              <a:buNone/>
              <a:tabLst/>
              <a:defRPr sz="2000" b="0">
                <a:solidFill>
                  <a:schemeClr val="tx1"/>
                </a:solidFill>
              </a:defRPr>
            </a:lvl3pPr>
            <a:lvl4pPr marL="0" indent="0" algn="l">
              <a:lnSpc>
                <a:spcPct val="100000"/>
              </a:lnSpc>
              <a:spcBef>
                <a:spcPts val="0"/>
              </a:spcBef>
              <a:buNone/>
              <a:tabLst/>
              <a:defRPr sz="2000" b="0">
                <a:solidFill>
                  <a:schemeClr val="tx1"/>
                </a:solidFill>
              </a:defRPr>
            </a:lvl4pPr>
            <a:lvl5pPr marL="0" indent="0" algn="l">
              <a:lnSpc>
                <a:spcPct val="100000"/>
              </a:lnSpc>
              <a:spcBef>
                <a:spcPts val="0"/>
              </a:spcBef>
              <a:buNone/>
              <a:tabLst/>
              <a:defRPr sz="2000" b="0">
                <a:solidFill>
                  <a:schemeClr val="tx1"/>
                </a:solidFill>
              </a:defRPr>
            </a:lvl5pPr>
            <a:lvl6pPr marL="0" indent="0" algn="l">
              <a:lnSpc>
                <a:spcPct val="100000"/>
              </a:lnSpc>
              <a:spcBef>
                <a:spcPts val="0"/>
              </a:spcBef>
              <a:buNone/>
              <a:tabLst/>
              <a:defRPr sz="2000" b="0">
                <a:solidFill>
                  <a:schemeClr val="tx1"/>
                </a:solidFill>
              </a:defRPr>
            </a:lvl6pPr>
            <a:lvl7pPr marL="0" indent="0" algn="l">
              <a:lnSpc>
                <a:spcPct val="100000"/>
              </a:lnSpc>
              <a:spcBef>
                <a:spcPts val="0"/>
              </a:spcBef>
              <a:buNone/>
              <a:tabLst/>
              <a:defRPr sz="2000" b="0">
                <a:solidFill>
                  <a:schemeClr val="tx1"/>
                </a:solidFill>
              </a:defRPr>
            </a:lvl7pPr>
            <a:lvl8pPr marL="0" indent="0" algn="l">
              <a:lnSpc>
                <a:spcPct val="100000"/>
              </a:lnSpc>
              <a:spcBef>
                <a:spcPts val="0"/>
              </a:spcBef>
              <a:buNone/>
              <a:tabLst/>
              <a:defRPr sz="2000" b="0">
                <a:solidFill>
                  <a:schemeClr val="tx1"/>
                </a:solidFill>
              </a:defRPr>
            </a:lvl8pPr>
            <a:lvl9pPr marL="0" indent="0" algn="l">
              <a:lnSpc>
                <a:spcPct val="100000"/>
              </a:lnSpc>
              <a:spcBef>
                <a:spcPts val="0"/>
              </a:spcBef>
              <a:buNone/>
              <a:tabLst/>
              <a:defRPr sz="2000" b="0">
                <a:solidFill>
                  <a:schemeClr val="tx1"/>
                </a:solidFill>
              </a:defRPr>
            </a:lvl9pPr>
          </a:lstStyle>
          <a:p>
            <a:pPr lvl="0"/>
            <a:r>
              <a:rPr lang="fr-CA"/>
              <a:t>Cliquez pour insérer le sous-titre ou la date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13" name="Image 12">
            <a:extLst>
              <a:ext uri="{FF2B5EF4-FFF2-40B4-BE49-F238E27FC236}">
                <a16:creationId xmlns:a16="http://schemas.microsoft.com/office/drawing/2014/main" id="{8C123502-005E-8440-BFE0-D1A1E88F1163}"/>
              </a:ext>
            </a:extLst>
          </p:cNvPr>
          <p:cNvPicPr>
            <a:picLocks noChangeAspect="1"/>
          </p:cNvPicPr>
          <p:nvPr userDrawn="1"/>
        </p:nvPicPr>
        <p:blipFill>
          <a:blip r:embed="rId2"/>
          <a:stretch>
            <a:fillRect/>
          </a:stretch>
        </p:blipFill>
        <p:spPr>
          <a:xfrm>
            <a:off x="882649" y="904567"/>
            <a:ext cx="2685225" cy="648930"/>
          </a:xfrm>
          <a:prstGeom prst="rect">
            <a:avLst/>
          </a:prstGeom>
        </p:spPr>
      </p:pic>
    </p:spTree>
    <p:extLst>
      <p:ext uri="{BB962C8B-B14F-4D97-AF65-F5344CB8AC3E}">
        <p14:creationId xmlns:p14="http://schemas.microsoft.com/office/powerpoint/2010/main" val="2093411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éparateur de section / gris">
    <p:bg>
      <p:bgPr>
        <a:solidFill>
          <a:schemeClr val="accent3">
            <a:alpha val="25000"/>
          </a:schemeClr>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accent1"/>
                </a:solidFill>
              </a:defRPr>
            </a:lvl1pPr>
            <a:lvl2pPr marL="0" indent="0">
              <a:buNone/>
              <a:defRPr sz="2400" b="1">
                <a:solidFill>
                  <a:schemeClr val="tx1"/>
                </a:solidFill>
              </a:defRPr>
            </a:lvl2pPr>
            <a:lvl3pPr marL="0" indent="0">
              <a:buNone/>
              <a:defRPr sz="2400" b="0">
                <a:solidFill>
                  <a:schemeClr val="tx1"/>
                </a:solidFill>
              </a:defRPr>
            </a:lvl3pPr>
            <a:lvl4pPr marL="0" indent="0">
              <a:buNone/>
              <a:defRPr sz="2400" b="0">
                <a:solidFill>
                  <a:schemeClr val="tx1"/>
                </a:solidFill>
              </a:defRPr>
            </a:lvl4pPr>
            <a:lvl5pPr marL="0" indent="0">
              <a:buNone/>
              <a:defRPr sz="2400" b="0">
                <a:solidFill>
                  <a:schemeClr val="tx1"/>
                </a:solidFill>
              </a:defRPr>
            </a:lvl5pPr>
            <a:lvl6pPr marL="0" indent="0">
              <a:buNone/>
              <a:tabLst/>
              <a:defRPr sz="2400" b="0">
                <a:solidFill>
                  <a:schemeClr val="tx1"/>
                </a:solidFill>
              </a:defRPr>
            </a:lvl6pPr>
            <a:lvl7pPr marL="0" indent="0">
              <a:buNone/>
              <a:tabLst/>
              <a:defRPr sz="2400" b="0">
                <a:solidFill>
                  <a:schemeClr val="tx1"/>
                </a:solidFill>
              </a:defRPr>
            </a:lvl7pPr>
            <a:lvl8pPr marL="0" indent="0">
              <a:buNone/>
              <a:tabLst/>
              <a:defRPr sz="2400" b="0">
                <a:solidFill>
                  <a:schemeClr val="tx1"/>
                </a:solidFill>
              </a:defRPr>
            </a:lvl8pPr>
            <a:lvl9pPr marL="0" indent="0">
              <a:buNone/>
              <a:tabLst/>
              <a:defRPr sz="2400" b="0">
                <a:solidFill>
                  <a:schemeClr val="tx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2271433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éparateur de section visuels / gris">
    <p:bg>
      <p:bgPr>
        <a:solidFill>
          <a:schemeClr val="accent3">
            <a:alpha val="25000"/>
          </a:schemeClr>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accent1"/>
                </a:solidFill>
              </a:defRPr>
            </a:lvl1pPr>
            <a:lvl2pPr marL="0" indent="0">
              <a:buNone/>
              <a:defRPr sz="2400" b="1">
                <a:solidFill>
                  <a:schemeClr val="tx1"/>
                </a:solidFill>
              </a:defRPr>
            </a:lvl2pPr>
            <a:lvl3pPr marL="0" indent="0">
              <a:buNone/>
              <a:defRPr sz="2400" b="0">
                <a:solidFill>
                  <a:schemeClr val="tx1"/>
                </a:solidFill>
              </a:defRPr>
            </a:lvl3pPr>
            <a:lvl4pPr marL="0" indent="0">
              <a:buNone/>
              <a:defRPr sz="2400" b="0">
                <a:solidFill>
                  <a:schemeClr val="tx1"/>
                </a:solidFill>
              </a:defRPr>
            </a:lvl4pPr>
            <a:lvl5pPr marL="0" indent="0">
              <a:buNone/>
              <a:defRPr sz="2400" b="0">
                <a:solidFill>
                  <a:schemeClr val="tx1"/>
                </a:solidFill>
              </a:defRPr>
            </a:lvl5pPr>
            <a:lvl6pPr marL="0" indent="0">
              <a:buNone/>
              <a:tabLst/>
              <a:defRPr sz="2400" b="0">
                <a:solidFill>
                  <a:schemeClr val="tx1"/>
                </a:solidFill>
              </a:defRPr>
            </a:lvl6pPr>
            <a:lvl7pPr marL="0" indent="0">
              <a:buNone/>
              <a:tabLst/>
              <a:defRPr sz="2400" b="0">
                <a:solidFill>
                  <a:schemeClr val="tx1"/>
                </a:solidFill>
              </a:defRPr>
            </a:lvl7pPr>
            <a:lvl8pPr marL="0" indent="0">
              <a:buNone/>
              <a:tabLst/>
              <a:defRPr sz="2400" b="0">
                <a:solidFill>
                  <a:schemeClr val="tx1"/>
                </a:solidFill>
              </a:defRPr>
            </a:lvl8pPr>
            <a:lvl9pPr marL="0" indent="0">
              <a:buNone/>
              <a:tabLst/>
              <a:defRPr sz="2400" b="0">
                <a:solidFill>
                  <a:schemeClr val="tx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pic>
        <p:nvPicPr>
          <p:cNvPr id="10" name="Graphique 9">
            <a:extLst>
              <a:ext uri="{FF2B5EF4-FFF2-40B4-BE49-F238E27FC236}">
                <a16:creationId xmlns:a16="http://schemas.microsoft.com/office/drawing/2014/main" id="{67A4AB51-C3E4-974E-B117-EF14437A203D}"/>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0800000" flipH="1" flipV="1">
            <a:off x="8512069" y="-13252"/>
            <a:ext cx="2912883" cy="1783237"/>
          </a:xfrm>
          <a:prstGeom prst="rect">
            <a:avLst/>
          </a:prstGeom>
        </p:spPr>
      </p:pic>
      <p:pic>
        <p:nvPicPr>
          <p:cNvPr id="12" name="Graphique 11">
            <a:extLst>
              <a:ext uri="{FF2B5EF4-FFF2-40B4-BE49-F238E27FC236}">
                <a16:creationId xmlns:a16="http://schemas.microsoft.com/office/drawing/2014/main" id="{7126A08E-BDF2-3D48-8C44-2F487D1F0ABF}"/>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0800000" flipH="1">
            <a:off x="9279117" y="5088014"/>
            <a:ext cx="2912883" cy="1783237"/>
          </a:xfrm>
          <a:prstGeom prst="rect">
            <a:avLst/>
          </a:prstGeom>
        </p:spPr>
      </p:pic>
      <p:pic>
        <p:nvPicPr>
          <p:cNvPr id="15" name="Graphique 14">
            <a:extLst>
              <a:ext uri="{FF2B5EF4-FFF2-40B4-BE49-F238E27FC236}">
                <a16:creationId xmlns:a16="http://schemas.microsoft.com/office/drawing/2014/main" id="{D5F4E87C-732B-BA49-9B81-00C5CCAF92CE}"/>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r="42580"/>
          <a:stretch/>
        </p:blipFill>
        <p:spPr>
          <a:xfrm>
            <a:off x="11132309" y="838142"/>
            <a:ext cx="1059691" cy="1845493"/>
          </a:xfrm>
          <a:prstGeom prst="rect">
            <a:avLst/>
          </a:prstGeom>
        </p:spPr>
      </p:pic>
    </p:spTree>
    <p:extLst>
      <p:ext uri="{BB962C8B-B14F-4D97-AF65-F5344CB8AC3E}">
        <p14:creationId xmlns:p14="http://schemas.microsoft.com/office/powerpoint/2010/main" val="1981232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iz - question / gri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3">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grpSp>
        <p:nvGrpSpPr>
          <p:cNvPr id="2" name="Groupe 1">
            <a:extLst>
              <a:ext uri="{FF2B5EF4-FFF2-40B4-BE49-F238E27FC236}">
                <a16:creationId xmlns:a16="http://schemas.microsoft.com/office/drawing/2014/main" id="{418669CF-8A1F-9F48-B924-C241EACDD350}"/>
              </a:ext>
            </a:extLst>
          </p:cNvPr>
          <p:cNvGrpSpPr/>
          <p:nvPr userDrawn="1"/>
        </p:nvGrpSpPr>
        <p:grpSpPr>
          <a:xfrm>
            <a:off x="8640689" y="2800350"/>
            <a:ext cx="2286000" cy="2286000"/>
            <a:chOff x="8640689" y="2800350"/>
            <a:chExt cx="2286000" cy="2286000"/>
          </a:xfrm>
        </p:grpSpPr>
        <p:sp>
          <p:nvSpPr>
            <p:cNvPr id="6" name="Ellipse 5">
              <a:extLst>
                <a:ext uri="{FF2B5EF4-FFF2-40B4-BE49-F238E27FC236}">
                  <a16:creationId xmlns:a16="http://schemas.microsoft.com/office/drawing/2014/main" id="{E418B851-5B25-EA46-86B8-E4CD19A51D2A}"/>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9" name="Graphique 8">
              <a:extLst>
                <a:ext uri="{FF2B5EF4-FFF2-40B4-BE49-F238E27FC236}">
                  <a16:creationId xmlns:a16="http://schemas.microsoft.com/office/drawing/2014/main" id="{EED37363-B633-F040-ADBF-275A6B2C71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57383" y="3017044"/>
              <a:ext cx="1852613" cy="1852613"/>
            </a:xfrm>
            <a:prstGeom prst="rect">
              <a:avLst/>
            </a:prstGeom>
          </p:spPr>
        </p:pic>
      </p:grpSp>
      <p:sp>
        <p:nvSpPr>
          <p:cNvPr id="11" name="Espace réservé du texte 7">
            <a:extLst>
              <a:ext uri="{FF2B5EF4-FFF2-40B4-BE49-F238E27FC236}">
                <a16:creationId xmlns:a16="http://schemas.microsoft.com/office/drawing/2014/main" id="{FD54183E-6A40-2844-A85F-0190EFB88B05}"/>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2" name="Espace réservé du texte 7">
            <a:extLst>
              <a:ext uri="{FF2B5EF4-FFF2-40B4-BE49-F238E27FC236}">
                <a16:creationId xmlns:a16="http://schemas.microsoft.com/office/drawing/2014/main" id="{7D2C9C14-1D2E-474A-8CD7-AB4EF3B43A15}"/>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1312756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iz - réponse lettre / gri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3">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tx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13800" b="1" cap="all" baseline="0">
                <a:solidFill>
                  <a:schemeClr val="bg1"/>
                </a:solidFill>
              </a:defRPr>
            </a:lvl1pPr>
            <a:lvl2pPr marL="0" indent="0" algn="ctr">
              <a:lnSpc>
                <a:spcPct val="100000"/>
              </a:lnSpc>
              <a:spcBef>
                <a:spcPts val="0"/>
              </a:spcBef>
              <a:buNone/>
              <a:tabLst/>
              <a:defRPr sz="13800" b="1" cap="all" baseline="0">
                <a:solidFill>
                  <a:schemeClr val="bg1"/>
                </a:solidFill>
              </a:defRPr>
            </a:lvl2pPr>
            <a:lvl3pPr marL="0" indent="0" algn="ctr">
              <a:lnSpc>
                <a:spcPct val="100000"/>
              </a:lnSpc>
              <a:spcBef>
                <a:spcPts val="0"/>
              </a:spcBef>
              <a:buNone/>
              <a:tabLst/>
              <a:defRPr sz="13800" b="1" cap="all" baseline="0">
                <a:solidFill>
                  <a:schemeClr val="bg1"/>
                </a:solidFill>
              </a:defRPr>
            </a:lvl3pPr>
            <a:lvl4pPr marL="0" indent="0" algn="ctr">
              <a:lnSpc>
                <a:spcPct val="100000"/>
              </a:lnSpc>
              <a:spcBef>
                <a:spcPts val="0"/>
              </a:spcBef>
              <a:buNone/>
              <a:tabLst/>
              <a:defRPr sz="13800" b="1" cap="all" baseline="0">
                <a:solidFill>
                  <a:schemeClr val="bg1"/>
                </a:solidFill>
              </a:defRPr>
            </a:lvl4pPr>
            <a:lvl5pPr marL="0" indent="0" algn="ctr">
              <a:lnSpc>
                <a:spcPct val="100000"/>
              </a:lnSpc>
              <a:spcBef>
                <a:spcPts val="0"/>
              </a:spcBef>
              <a:buFont typeface="Arial" panose="020B0604020202020204" pitchFamily="34" charset="0"/>
              <a:buNone/>
              <a:tabLst/>
              <a:defRPr sz="13800" b="1" cap="all" baseline="0">
                <a:solidFill>
                  <a:schemeClr val="bg1"/>
                </a:solidFill>
              </a:defRPr>
            </a:lvl5pPr>
            <a:lvl6pPr marL="0" indent="0" algn="ctr">
              <a:lnSpc>
                <a:spcPct val="100000"/>
              </a:lnSpc>
              <a:spcBef>
                <a:spcPts val="0"/>
              </a:spcBef>
              <a:buFont typeface="Arial" panose="020B0604020202020204" pitchFamily="34" charset="0"/>
              <a:buNone/>
              <a:tabLst/>
              <a:defRPr sz="13800" b="1" cap="all" baseline="0">
                <a:solidFill>
                  <a:schemeClr val="bg1"/>
                </a:solidFill>
              </a:defRPr>
            </a:lvl6pPr>
            <a:lvl7pPr marL="0" indent="0" algn="ctr">
              <a:lnSpc>
                <a:spcPct val="100000"/>
              </a:lnSpc>
              <a:spcBef>
                <a:spcPts val="0"/>
              </a:spcBef>
              <a:buFont typeface="Arial" panose="020B0604020202020204" pitchFamily="34" charset="0"/>
              <a:buNone/>
              <a:tabLst/>
              <a:defRPr sz="13800" b="1" cap="all" baseline="0">
                <a:solidFill>
                  <a:schemeClr val="bg1"/>
                </a:solidFill>
              </a:defRPr>
            </a:lvl7pPr>
            <a:lvl8pPr marL="0" indent="0" algn="ctr">
              <a:lnSpc>
                <a:spcPct val="100000"/>
              </a:lnSpc>
              <a:spcBef>
                <a:spcPts val="0"/>
              </a:spcBef>
              <a:buFont typeface="Arial" panose="020B0604020202020204" pitchFamily="34" charset="0"/>
              <a:buNone/>
              <a:tabLst/>
              <a:defRPr sz="13800" b="1" cap="all" baseline="0">
                <a:solidFill>
                  <a:schemeClr val="bg1"/>
                </a:solidFill>
              </a:defRPr>
            </a:lvl8pPr>
            <a:lvl9pPr marL="0" indent="0" algn="ctr">
              <a:lnSpc>
                <a:spcPct val="100000"/>
              </a:lnSpc>
              <a:spcBef>
                <a:spcPts val="0"/>
              </a:spcBef>
              <a:buFont typeface="Arial" panose="020B0604020202020204" pitchFamily="34" charset="0"/>
              <a:buNone/>
              <a:tabLst/>
              <a:defRPr sz="13800" b="1" cap="all" baseline="0">
                <a:solidFill>
                  <a:schemeClr val="bg1"/>
                </a:solidFill>
              </a:defRPr>
            </a:lvl9pPr>
          </a:lstStyle>
          <a:p>
            <a:pPr lvl="0"/>
            <a:r>
              <a:rPr lang="fr-CA"/>
              <a:t>#</a:t>
            </a:r>
          </a:p>
        </p:txBody>
      </p:sp>
      <p:sp>
        <p:nvSpPr>
          <p:cNvPr id="14" name="Espace réservé du texte 7">
            <a:extLst>
              <a:ext uri="{FF2B5EF4-FFF2-40B4-BE49-F238E27FC236}">
                <a16:creationId xmlns:a16="http://schemas.microsoft.com/office/drawing/2014/main" id="{6E7A4988-F649-3544-9BA1-103FF83B4984}"/>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F67251FC-5D44-2B45-8825-2E3752AFEB9B}"/>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440959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iz - réponse mot / gri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3">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tx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5400" b="1" cap="all" baseline="0">
                <a:solidFill>
                  <a:schemeClr val="bg1"/>
                </a:solidFill>
              </a:defRPr>
            </a:lvl1pPr>
            <a:lvl2pPr marL="0" indent="0" algn="ctr">
              <a:lnSpc>
                <a:spcPct val="100000"/>
              </a:lnSpc>
              <a:spcBef>
                <a:spcPts val="0"/>
              </a:spcBef>
              <a:buNone/>
              <a:tabLst/>
              <a:defRPr sz="5400" b="1" cap="all" baseline="0">
                <a:solidFill>
                  <a:schemeClr val="bg1"/>
                </a:solidFill>
              </a:defRPr>
            </a:lvl2pPr>
            <a:lvl3pPr marL="0" indent="0" algn="ctr">
              <a:lnSpc>
                <a:spcPct val="100000"/>
              </a:lnSpc>
              <a:spcBef>
                <a:spcPts val="0"/>
              </a:spcBef>
              <a:buNone/>
              <a:tabLst/>
              <a:defRPr sz="5400" b="1" cap="all" baseline="0">
                <a:solidFill>
                  <a:schemeClr val="bg1"/>
                </a:solidFill>
              </a:defRPr>
            </a:lvl3pPr>
            <a:lvl4pPr marL="0" indent="0" algn="ctr">
              <a:lnSpc>
                <a:spcPct val="100000"/>
              </a:lnSpc>
              <a:spcBef>
                <a:spcPts val="0"/>
              </a:spcBef>
              <a:buNone/>
              <a:tabLst/>
              <a:defRPr sz="5400" b="1" cap="all" baseline="0">
                <a:solidFill>
                  <a:schemeClr val="bg1"/>
                </a:solidFill>
              </a:defRPr>
            </a:lvl4pPr>
            <a:lvl5pPr marL="0" indent="0" algn="ctr">
              <a:lnSpc>
                <a:spcPct val="100000"/>
              </a:lnSpc>
              <a:spcBef>
                <a:spcPts val="0"/>
              </a:spcBef>
              <a:buFont typeface="Arial" panose="020B0604020202020204" pitchFamily="34" charset="0"/>
              <a:buNone/>
              <a:tabLst/>
              <a:defRPr sz="5400" b="1" cap="all" baseline="0">
                <a:solidFill>
                  <a:schemeClr val="bg1"/>
                </a:solidFill>
              </a:defRPr>
            </a:lvl5pPr>
            <a:lvl6pPr marL="0" indent="0" algn="ctr">
              <a:lnSpc>
                <a:spcPct val="100000"/>
              </a:lnSpc>
              <a:spcBef>
                <a:spcPts val="0"/>
              </a:spcBef>
              <a:buFont typeface="Arial" panose="020B0604020202020204" pitchFamily="34" charset="0"/>
              <a:buNone/>
              <a:tabLst/>
              <a:defRPr sz="5400" b="1" cap="all" baseline="0">
                <a:solidFill>
                  <a:schemeClr val="bg1"/>
                </a:solidFill>
              </a:defRPr>
            </a:lvl6pPr>
            <a:lvl7pPr marL="0" indent="0" algn="ctr">
              <a:lnSpc>
                <a:spcPct val="100000"/>
              </a:lnSpc>
              <a:spcBef>
                <a:spcPts val="0"/>
              </a:spcBef>
              <a:buFont typeface="Arial" panose="020B0604020202020204" pitchFamily="34" charset="0"/>
              <a:buNone/>
              <a:tabLst/>
              <a:defRPr sz="5400" b="1" cap="all" baseline="0">
                <a:solidFill>
                  <a:schemeClr val="bg1"/>
                </a:solidFill>
              </a:defRPr>
            </a:lvl7pPr>
            <a:lvl8pPr marL="0" indent="0" algn="ctr">
              <a:lnSpc>
                <a:spcPct val="100000"/>
              </a:lnSpc>
              <a:spcBef>
                <a:spcPts val="0"/>
              </a:spcBef>
              <a:buFont typeface="Arial" panose="020B0604020202020204" pitchFamily="34" charset="0"/>
              <a:buNone/>
              <a:tabLst/>
              <a:defRPr sz="5400" b="1" cap="all" baseline="0">
                <a:solidFill>
                  <a:schemeClr val="bg1"/>
                </a:solidFill>
              </a:defRPr>
            </a:lvl8pPr>
            <a:lvl9pPr marL="0" indent="0" algn="ctr">
              <a:lnSpc>
                <a:spcPct val="100000"/>
              </a:lnSpc>
              <a:spcBef>
                <a:spcPts val="0"/>
              </a:spcBef>
              <a:buFont typeface="Arial" panose="020B0604020202020204" pitchFamily="34" charset="0"/>
              <a:buNone/>
              <a:tabLst/>
              <a:defRPr sz="5400" b="1" cap="all" baseline="0">
                <a:solidFill>
                  <a:schemeClr val="bg1"/>
                </a:solidFill>
              </a:defRPr>
            </a:lvl9pPr>
          </a:lstStyle>
          <a:p>
            <a:pPr lvl="0"/>
            <a:r>
              <a:rPr lang="fr-CA"/>
              <a:t>mot</a:t>
            </a:r>
          </a:p>
        </p:txBody>
      </p:sp>
      <p:sp>
        <p:nvSpPr>
          <p:cNvPr id="9" name="Espace réservé du texte 7">
            <a:extLst>
              <a:ext uri="{FF2B5EF4-FFF2-40B4-BE49-F238E27FC236}">
                <a16:creationId xmlns:a16="http://schemas.microsoft.com/office/drawing/2014/main" id="{EF60DAA7-573E-574D-B359-854194939CE9}"/>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1F966F6A-2654-544A-99CC-79734BEBD9BC}"/>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1076730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éparateur de section / anthracite">
    <p:bg>
      <p:bgPr>
        <a:solidFill>
          <a:schemeClr val="accent2"/>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bg1"/>
                </a:solidFill>
              </a:defRPr>
            </a:lvl2pPr>
            <a:lvl3pPr marL="0" indent="0">
              <a:buNone/>
              <a:defRPr sz="2400" b="0">
                <a:solidFill>
                  <a:schemeClr val="bg1"/>
                </a:solidFill>
              </a:defRPr>
            </a:lvl3pPr>
            <a:lvl4pPr marL="0" indent="0">
              <a:buNone/>
              <a:defRPr sz="2400" b="0">
                <a:solidFill>
                  <a:schemeClr val="bg1"/>
                </a:solidFill>
              </a:defRPr>
            </a:lvl4pPr>
            <a:lvl5pPr marL="0" indent="0">
              <a:buNone/>
              <a:defRPr sz="2400" b="0">
                <a:solidFill>
                  <a:schemeClr val="bg1"/>
                </a:solidFill>
              </a:defRPr>
            </a:lvl5pPr>
            <a:lvl6pPr marL="0" indent="0">
              <a:buNone/>
              <a:tabLst/>
              <a:defRPr sz="2400" b="0">
                <a:solidFill>
                  <a:schemeClr val="bg1"/>
                </a:solidFill>
              </a:defRPr>
            </a:lvl6pPr>
            <a:lvl7pPr marL="0" indent="0">
              <a:buNone/>
              <a:tabLst/>
              <a:defRPr sz="2400" b="0">
                <a:solidFill>
                  <a:schemeClr val="bg1"/>
                </a:solidFill>
              </a:defRPr>
            </a:lvl7pPr>
            <a:lvl8pPr marL="0" indent="0">
              <a:buNone/>
              <a:tabLst/>
              <a:defRPr sz="2400" b="0">
                <a:solidFill>
                  <a:schemeClr val="bg1"/>
                </a:solidFill>
              </a:defRPr>
            </a:lvl8pPr>
            <a:lvl9pPr marL="0" indent="0">
              <a:buNone/>
              <a:tabLst/>
              <a:defRPr sz="2400" b="0">
                <a:solidFill>
                  <a:schemeClr val="bg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1957199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éparateur de section visuels / anthracite">
    <p:bg>
      <p:bgPr>
        <a:solidFill>
          <a:schemeClr val="accent2"/>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bg1"/>
                </a:solidFill>
              </a:defRPr>
            </a:lvl2pPr>
            <a:lvl3pPr marL="0" indent="0">
              <a:buNone/>
              <a:defRPr sz="2400" b="0">
                <a:solidFill>
                  <a:schemeClr val="bg1"/>
                </a:solidFill>
              </a:defRPr>
            </a:lvl3pPr>
            <a:lvl4pPr marL="0" indent="0">
              <a:buNone/>
              <a:defRPr sz="2400" b="0">
                <a:solidFill>
                  <a:schemeClr val="bg1"/>
                </a:solidFill>
              </a:defRPr>
            </a:lvl4pPr>
            <a:lvl5pPr marL="0" indent="0">
              <a:buNone/>
              <a:defRPr sz="2400" b="0">
                <a:solidFill>
                  <a:schemeClr val="bg1"/>
                </a:solidFill>
              </a:defRPr>
            </a:lvl5pPr>
            <a:lvl6pPr marL="0" indent="0">
              <a:buNone/>
              <a:tabLst/>
              <a:defRPr sz="2400" b="0">
                <a:solidFill>
                  <a:schemeClr val="bg1"/>
                </a:solidFill>
              </a:defRPr>
            </a:lvl6pPr>
            <a:lvl7pPr marL="0" indent="0">
              <a:buNone/>
              <a:tabLst/>
              <a:defRPr sz="2400" b="0">
                <a:solidFill>
                  <a:schemeClr val="bg1"/>
                </a:solidFill>
              </a:defRPr>
            </a:lvl7pPr>
            <a:lvl8pPr marL="0" indent="0">
              <a:buNone/>
              <a:tabLst/>
              <a:defRPr sz="2400" b="0">
                <a:solidFill>
                  <a:schemeClr val="bg1"/>
                </a:solidFill>
              </a:defRPr>
            </a:lvl8pPr>
            <a:lvl9pPr marL="0" indent="0">
              <a:buNone/>
              <a:tabLst/>
              <a:defRPr sz="2400" b="0">
                <a:solidFill>
                  <a:schemeClr val="bg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pic>
        <p:nvPicPr>
          <p:cNvPr id="4" name="Graphique 3">
            <a:extLst>
              <a:ext uri="{FF2B5EF4-FFF2-40B4-BE49-F238E27FC236}">
                <a16:creationId xmlns:a16="http://schemas.microsoft.com/office/drawing/2014/main" id="{3773A9A5-1F9B-7641-872E-5DC279224280}"/>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0800000" flipH="1" flipV="1">
            <a:off x="8512069" y="-13252"/>
            <a:ext cx="2912883" cy="1783237"/>
          </a:xfrm>
          <a:prstGeom prst="rect">
            <a:avLst/>
          </a:prstGeom>
        </p:spPr>
      </p:pic>
      <p:pic>
        <p:nvPicPr>
          <p:cNvPr id="5" name="Graphique 4">
            <a:extLst>
              <a:ext uri="{FF2B5EF4-FFF2-40B4-BE49-F238E27FC236}">
                <a16:creationId xmlns:a16="http://schemas.microsoft.com/office/drawing/2014/main" id="{1B4919AE-C47E-EE43-8CF7-A7E4B867C7C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1451" t="10266"/>
          <a:stretch/>
        </p:blipFill>
        <p:spPr>
          <a:xfrm flipH="1">
            <a:off x="10151991" y="331304"/>
            <a:ext cx="2053261" cy="2345635"/>
          </a:xfrm>
          <a:prstGeom prst="rect">
            <a:avLst/>
          </a:prstGeom>
        </p:spPr>
      </p:pic>
      <p:pic>
        <p:nvPicPr>
          <p:cNvPr id="9" name="Graphique 8">
            <a:extLst>
              <a:ext uri="{FF2B5EF4-FFF2-40B4-BE49-F238E27FC236}">
                <a16:creationId xmlns:a16="http://schemas.microsoft.com/office/drawing/2014/main" id="{2768AE2C-F429-C541-93EB-5CC7D84891B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5400000">
            <a:off x="9844120" y="4828172"/>
            <a:ext cx="2228610" cy="2228610"/>
          </a:xfrm>
          <a:prstGeom prst="rect">
            <a:avLst/>
          </a:prstGeom>
        </p:spPr>
      </p:pic>
    </p:spTree>
    <p:extLst>
      <p:ext uri="{BB962C8B-B14F-4D97-AF65-F5344CB8AC3E}">
        <p14:creationId xmlns:p14="http://schemas.microsoft.com/office/powerpoint/2010/main" val="1367873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iz - question / anthracit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grpSp>
        <p:nvGrpSpPr>
          <p:cNvPr id="2" name="Groupe 1">
            <a:extLst>
              <a:ext uri="{FF2B5EF4-FFF2-40B4-BE49-F238E27FC236}">
                <a16:creationId xmlns:a16="http://schemas.microsoft.com/office/drawing/2014/main" id="{418669CF-8A1F-9F48-B924-C241EACDD350}"/>
              </a:ext>
            </a:extLst>
          </p:cNvPr>
          <p:cNvGrpSpPr/>
          <p:nvPr userDrawn="1"/>
        </p:nvGrpSpPr>
        <p:grpSpPr>
          <a:xfrm>
            <a:off x="8640689" y="2800350"/>
            <a:ext cx="2286000" cy="2286000"/>
            <a:chOff x="8640689" y="2800350"/>
            <a:chExt cx="2286000" cy="2286000"/>
          </a:xfrm>
        </p:grpSpPr>
        <p:sp>
          <p:nvSpPr>
            <p:cNvPr id="6" name="Ellipse 5">
              <a:extLst>
                <a:ext uri="{FF2B5EF4-FFF2-40B4-BE49-F238E27FC236}">
                  <a16:creationId xmlns:a16="http://schemas.microsoft.com/office/drawing/2014/main" id="{E418B851-5B25-EA46-86B8-E4CD19A51D2A}"/>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9" name="Graphique 8">
              <a:extLst>
                <a:ext uri="{FF2B5EF4-FFF2-40B4-BE49-F238E27FC236}">
                  <a16:creationId xmlns:a16="http://schemas.microsoft.com/office/drawing/2014/main" id="{EED37363-B633-F040-ADBF-275A6B2C71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57383" y="3017044"/>
              <a:ext cx="1852613" cy="1852613"/>
            </a:xfrm>
            <a:prstGeom prst="rect">
              <a:avLst/>
            </a:prstGeom>
          </p:spPr>
        </p:pic>
      </p:grpSp>
      <p:sp>
        <p:nvSpPr>
          <p:cNvPr id="11" name="Espace réservé du texte 7">
            <a:extLst>
              <a:ext uri="{FF2B5EF4-FFF2-40B4-BE49-F238E27FC236}">
                <a16:creationId xmlns:a16="http://schemas.microsoft.com/office/drawing/2014/main" id="{FD54183E-6A40-2844-A85F-0190EFB88B05}"/>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2" name="Espace réservé du texte 7">
            <a:extLst>
              <a:ext uri="{FF2B5EF4-FFF2-40B4-BE49-F238E27FC236}">
                <a16:creationId xmlns:a16="http://schemas.microsoft.com/office/drawing/2014/main" id="{7D2C9C14-1D2E-474A-8CD7-AB4EF3B43A15}"/>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4215250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iz - réponse lettre / anthracit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13800" b="1" cap="all" baseline="0">
                <a:solidFill>
                  <a:schemeClr val="bg1"/>
                </a:solidFill>
              </a:defRPr>
            </a:lvl1pPr>
            <a:lvl2pPr marL="0" indent="0" algn="ctr">
              <a:lnSpc>
                <a:spcPct val="100000"/>
              </a:lnSpc>
              <a:spcBef>
                <a:spcPts val="0"/>
              </a:spcBef>
              <a:buNone/>
              <a:tabLst/>
              <a:defRPr sz="13800" b="1" cap="all" baseline="0">
                <a:solidFill>
                  <a:schemeClr val="bg1"/>
                </a:solidFill>
              </a:defRPr>
            </a:lvl2pPr>
            <a:lvl3pPr marL="0" indent="0" algn="ctr">
              <a:lnSpc>
                <a:spcPct val="100000"/>
              </a:lnSpc>
              <a:spcBef>
                <a:spcPts val="0"/>
              </a:spcBef>
              <a:buNone/>
              <a:tabLst/>
              <a:defRPr sz="13800" b="1" cap="all" baseline="0">
                <a:solidFill>
                  <a:schemeClr val="bg1"/>
                </a:solidFill>
              </a:defRPr>
            </a:lvl3pPr>
            <a:lvl4pPr marL="0" indent="0" algn="ctr">
              <a:lnSpc>
                <a:spcPct val="100000"/>
              </a:lnSpc>
              <a:spcBef>
                <a:spcPts val="0"/>
              </a:spcBef>
              <a:buNone/>
              <a:tabLst/>
              <a:defRPr sz="13800" b="1" cap="all" baseline="0">
                <a:solidFill>
                  <a:schemeClr val="bg1"/>
                </a:solidFill>
              </a:defRPr>
            </a:lvl4pPr>
            <a:lvl5pPr marL="0" indent="0" algn="ctr">
              <a:lnSpc>
                <a:spcPct val="100000"/>
              </a:lnSpc>
              <a:spcBef>
                <a:spcPts val="0"/>
              </a:spcBef>
              <a:buFont typeface="Arial" panose="020B0604020202020204" pitchFamily="34" charset="0"/>
              <a:buNone/>
              <a:tabLst/>
              <a:defRPr sz="13800" b="1" cap="all" baseline="0">
                <a:solidFill>
                  <a:schemeClr val="bg1"/>
                </a:solidFill>
              </a:defRPr>
            </a:lvl5pPr>
            <a:lvl6pPr marL="0" indent="0" algn="ctr">
              <a:lnSpc>
                <a:spcPct val="100000"/>
              </a:lnSpc>
              <a:spcBef>
                <a:spcPts val="0"/>
              </a:spcBef>
              <a:buFont typeface="Arial" panose="020B0604020202020204" pitchFamily="34" charset="0"/>
              <a:buNone/>
              <a:tabLst/>
              <a:defRPr sz="13800" b="1" cap="all" baseline="0">
                <a:solidFill>
                  <a:schemeClr val="bg1"/>
                </a:solidFill>
              </a:defRPr>
            </a:lvl6pPr>
            <a:lvl7pPr marL="0" indent="0" algn="ctr">
              <a:lnSpc>
                <a:spcPct val="100000"/>
              </a:lnSpc>
              <a:spcBef>
                <a:spcPts val="0"/>
              </a:spcBef>
              <a:buFont typeface="Arial" panose="020B0604020202020204" pitchFamily="34" charset="0"/>
              <a:buNone/>
              <a:tabLst/>
              <a:defRPr sz="13800" b="1" cap="all" baseline="0">
                <a:solidFill>
                  <a:schemeClr val="bg1"/>
                </a:solidFill>
              </a:defRPr>
            </a:lvl7pPr>
            <a:lvl8pPr marL="0" indent="0" algn="ctr">
              <a:lnSpc>
                <a:spcPct val="100000"/>
              </a:lnSpc>
              <a:spcBef>
                <a:spcPts val="0"/>
              </a:spcBef>
              <a:buFont typeface="Arial" panose="020B0604020202020204" pitchFamily="34" charset="0"/>
              <a:buNone/>
              <a:tabLst/>
              <a:defRPr sz="13800" b="1" cap="all" baseline="0">
                <a:solidFill>
                  <a:schemeClr val="bg1"/>
                </a:solidFill>
              </a:defRPr>
            </a:lvl8pPr>
            <a:lvl9pPr marL="0" indent="0" algn="ctr">
              <a:lnSpc>
                <a:spcPct val="100000"/>
              </a:lnSpc>
              <a:spcBef>
                <a:spcPts val="0"/>
              </a:spcBef>
              <a:buFont typeface="Arial" panose="020B0604020202020204" pitchFamily="34" charset="0"/>
              <a:buNone/>
              <a:tabLst/>
              <a:defRPr sz="13800" b="1" cap="all" baseline="0">
                <a:solidFill>
                  <a:schemeClr val="bg1"/>
                </a:solidFill>
              </a:defRPr>
            </a:lvl9pPr>
          </a:lstStyle>
          <a:p>
            <a:pPr lvl="0"/>
            <a:r>
              <a:rPr lang="fr-CA"/>
              <a:t>#</a:t>
            </a:r>
          </a:p>
        </p:txBody>
      </p:sp>
      <p:sp>
        <p:nvSpPr>
          <p:cNvPr id="14" name="Espace réservé du texte 7">
            <a:extLst>
              <a:ext uri="{FF2B5EF4-FFF2-40B4-BE49-F238E27FC236}">
                <a16:creationId xmlns:a16="http://schemas.microsoft.com/office/drawing/2014/main" id="{6E7A4988-F649-3544-9BA1-103FF83B4984}"/>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F67251FC-5D44-2B45-8825-2E3752AFEB9B}"/>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513654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iz - réponse mot / anthracit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5400" b="1" cap="all" baseline="0">
                <a:solidFill>
                  <a:schemeClr val="bg1"/>
                </a:solidFill>
              </a:defRPr>
            </a:lvl1pPr>
            <a:lvl2pPr marL="0" indent="0" algn="ctr">
              <a:lnSpc>
                <a:spcPct val="100000"/>
              </a:lnSpc>
              <a:spcBef>
                <a:spcPts val="0"/>
              </a:spcBef>
              <a:buNone/>
              <a:tabLst/>
              <a:defRPr sz="5400" b="1" cap="all" baseline="0">
                <a:solidFill>
                  <a:schemeClr val="bg1"/>
                </a:solidFill>
              </a:defRPr>
            </a:lvl2pPr>
            <a:lvl3pPr marL="0" indent="0" algn="ctr">
              <a:lnSpc>
                <a:spcPct val="100000"/>
              </a:lnSpc>
              <a:spcBef>
                <a:spcPts val="0"/>
              </a:spcBef>
              <a:buNone/>
              <a:tabLst/>
              <a:defRPr sz="5400" b="1" cap="all" baseline="0">
                <a:solidFill>
                  <a:schemeClr val="bg1"/>
                </a:solidFill>
              </a:defRPr>
            </a:lvl3pPr>
            <a:lvl4pPr marL="0" indent="0" algn="ctr">
              <a:lnSpc>
                <a:spcPct val="100000"/>
              </a:lnSpc>
              <a:spcBef>
                <a:spcPts val="0"/>
              </a:spcBef>
              <a:buNone/>
              <a:tabLst/>
              <a:defRPr sz="5400" b="1" cap="all" baseline="0">
                <a:solidFill>
                  <a:schemeClr val="bg1"/>
                </a:solidFill>
              </a:defRPr>
            </a:lvl4pPr>
            <a:lvl5pPr marL="0" indent="0" algn="ctr">
              <a:lnSpc>
                <a:spcPct val="100000"/>
              </a:lnSpc>
              <a:spcBef>
                <a:spcPts val="0"/>
              </a:spcBef>
              <a:buFont typeface="Arial" panose="020B0604020202020204" pitchFamily="34" charset="0"/>
              <a:buNone/>
              <a:tabLst/>
              <a:defRPr sz="5400" b="1" cap="all" baseline="0">
                <a:solidFill>
                  <a:schemeClr val="bg1"/>
                </a:solidFill>
              </a:defRPr>
            </a:lvl5pPr>
            <a:lvl6pPr marL="0" indent="0" algn="ctr">
              <a:lnSpc>
                <a:spcPct val="100000"/>
              </a:lnSpc>
              <a:spcBef>
                <a:spcPts val="0"/>
              </a:spcBef>
              <a:buFont typeface="Arial" panose="020B0604020202020204" pitchFamily="34" charset="0"/>
              <a:buNone/>
              <a:tabLst/>
              <a:defRPr sz="5400" b="1" cap="all" baseline="0">
                <a:solidFill>
                  <a:schemeClr val="bg1"/>
                </a:solidFill>
              </a:defRPr>
            </a:lvl6pPr>
            <a:lvl7pPr marL="0" indent="0" algn="ctr">
              <a:lnSpc>
                <a:spcPct val="100000"/>
              </a:lnSpc>
              <a:spcBef>
                <a:spcPts val="0"/>
              </a:spcBef>
              <a:buFont typeface="Arial" panose="020B0604020202020204" pitchFamily="34" charset="0"/>
              <a:buNone/>
              <a:tabLst/>
              <a:defRPr sz="5400" b="1" cap="all" baseline="0">
                <a:solidFill>
                  <a:schemeClr val="bg1"/>
                </a:solidFill>
              </a:defRPr>
            </a:lvl7pPr>
            <a:lvl8pPr marL="0" indent="0" algn="ctr">
              <a:lnSpc>
                <a:spcPct val="100000"/>
              </a:lnSpc>
              <a:spcBef>
                <a:spcPts val="0"/>
              </a:spcBef>
              <a:buFont typeface="Arial" panose="020B0604020202020204" pitchFamily="34" charset="0"/>
              <a:buNone/>
              <a:tabLst/>
              <a:defRPr sz="5400" b="1" cap="all" baseline="0">
                <a:solidFill>
                  <a:schemeClr val="bg1"/>
                </a:solidFill>
              </a:defRPr>
            </a:lvl8pPr>
            <a:lvl9pPr marL="0" indent="0" algn="ctr">
              <a:lnSpc>
                <a:spcPct val="100000"/>
              </a:lnSpc>
              <a:spcBef>
                <a:spcPts val="0"/>
              </a:spcBef>
              <a:buFont typeface="Arial" panose="020B0604020202020204" pitchFamily="34" charset="0"/>
              <a:buNone/>
              <a:tabLst/>
              <a:defRPr sz="5400" b="1" cap="all" baseline="0">
                <a:solidFill>
                  <a:schemeClr val="bg1"/>
                </a:solidFill>
              </a:defRPr>
            </a:lvl9pPr>
          </a:lstStyle>
          <a:p>
            <a:pPr lvl="0"/>
            <a:r>
              <a:rPr lang="fr-CA"/>
              <a:t>mot</a:t>
            </a:r>
          </a:p>
        </p:txBody>
      </p:sp>
      <p:sp>
        <p:nvSpPr>
          <p:cNvPr id="9" name="Espace réservé du texte 7">
            <a:extLst>
              <a:ext uri="{FF2B5EF4-FFF2-40B4-BE49-F238E27FC236}">
                <a16:creationId xmlns:a16="http://schemas.microsoft.com/office/drawing/2014/main" id="{EF60DAA7-573E-574D-B359-854194939CE9}"/>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1F966F6A-2654-544A-99CC-79734BEBD9BC}"/>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239960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F252C05-B1C9-664B-A45A-1EB08547D55B}"/>
              </a:ext>
            </a:extLst>
          </p:cNvPr>
          <p:cNvSpPr>
            <a:spLocks noGrp="1"/>
          </p:cNvSpPr>
          <p:nvPr>
            <p:ph type="title" hasCustomPrompt="1"/>
          </p:nvPr>
        </p:nvSpPr>
        <p:spPr/>
        <p:txBody>
          <a:bodyPr/>
          <a:lstStyle/>
          <a:p>
            <a:r>
              <a:rPr lang="fr-CA"/>
              <a:t>Cliquez pour insérer le titre</a:t>
            </a:r>
          </a:p>
        </p:txBody>
      </p:sp>
      <p:sp>
        <p:nvSpPr>
          <p:cNvPr id="4" name="Espace réservé du contenu 3">
            <a:extLst>
              <a:ext uri="{FF2B5EF4-FFF2-40B4-BE49-F238E27FC236}">
                <a16:creationId xmlns:a16="http://schemas.microsoft.com/office/drawing/2014/main" id="{9EE3594B-961B-0D42-8254-9F51E34C4193}"/>
              </a:ext>
            </a:extLst>
          </p:cNvPr>
          <p:cNvSpPr>
            <a:spLocks noGrp="1"/>
          </p:cNvSpPr>
          <p:nvPr>
            <p:ph sz="quarter" idx="15" hasCustomPrompt="1"/>
          </p:nvPr>
        </p:nvSpPr>
        <p:spPr>
          <a:xfrm>
            <a:off x="886968" y="2103120"/>
            <a:ext cx="1042416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540461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éparateur de section / orange">
    <p:bg>
      <p:bgPr>
        <a:solidFill>
          <a:schemeClr val="accent1"/>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tx2"/>
                </a:solidFill>
              </a:defRPr>
            </a:lvl2pPr>
            <a:lvl3pPr marL="0" indent="0">
              <a:buNone/>
              <a:defRPr sz="2400" b="0">
                <a:solidFill>
                  <a:schemeClr val="tx2"/>
                </a:solidFill>
              </a:defRPr>
            </a:lvl3pPr>
            <a:lvl4pPr marL="0" indent="0">
              <a:buNone/>
              <a:defRPr sz="2400" b="0">
                <a:solidFill>
                  <a:schemeClr val="tx2"/>
                </a:solidFill>
              </a:defRPr>
            </a:lvl4pPr>
            <a:lvl5pPr marL="0" indent="0">
              <a:buNone/>
              <a:defRPr sz="2400" b="0">
                <a:solidFill>
                  <a:schemeClr val="tx2"/>
                </a:solidFill>
              </a:defRPr>
            </a:lvl5pPr>
            <a:lvl6pPr marL="0" indent="0">
              <a:buNone/>
              <a:tabLst/>
              <a:defRPr sz="2400" b="0">
                <a:solidFill>
                  <a:schemeClr val="tx2"/>
                </a:solidFill>
              </a:defRPr>
            </a:lvl6pPr>
            <a:lvl7pPr marL="0" indent="0">
              <a:buNone/>
              <a:tabLst/>
              <a:defRPr sz="2400" b="0">
                <a:solidFill>
                  <a:schemeClr val="tx2"/>
                </a:solidFill>
              </a:defRPr>
            </a:lvl7pPr>
            <a:lvl8pPr marL="0" indent="0">
              <a:buNone/>
              <a:tabLst/>
              <a:defRPr sz="2400" b="0">
                <a:solidFill>
                  <a:schemeClr val="tx2"/>
                </a:solidFill>
              </a:defRPr>
            </a:lvl8pPr>
            <a:lvl9pPr marL="0" indent="0">
              <a:buNone/>
              <a:tabLst/>
              <a:defRPr sz="2400" b="0">
                <a:solidFill>
                  <a:schemeClr val="tx2"/>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1431675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éparateur de section visuels / orange">
    <p:bg>
      <p:bgPr>
        <a:solidFill>
          <a:schemeClr val="accent1"/>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tx2"/>
                </a:solidFill>
              </a:defRPr>
            </a:lvl2pPr>
            <a:lvl3pPr marL="0" indent="0">
              <a:buNone/>
              <a:defRPr sz="2400" b="0">
                <a:solidFill>
                  <a:schemeClr val="tx2"/>
                </a:solidFill>
              </a:defRPr>
            </a:lvl3pPr>
            <a:lvl4pPr marL="0" indent="0">
              <a:buNone/>
              <a:defRPr sz="2400" b="0">
                <a:solidFill>
                  <a:schemeClr val="tx2"/>
                </a:solidFill>
              </a:defRPr>
            </a:lvl4pPr>
            <a:lvl5pPr marL="0" indent="0">
              <a:buNone/>
              <a:defRPr sz="2400" b="0">
                <a:solidFill>
                  <a:schemeClr val="tx2"/>
                </a:solidFill>
              </a:defRPr>
            </a:lvl5pPr>
            <a:lvl6pPr marL="0" indent="0">
              <a:buNone/>
              <a:tabLst/>
              <a:defRPr sz="2400" b="0">
                <a:solidFill>
                  <a:schemeClr val="tx2"/>
                </a:solidFill>
              </a:defRPr>
            </a:lvl6pPr>
            <a:lvl7pPr marL="0" indent="0">
              <a:buNone/>
              <a:tabLst/>
              <a:defRPr sz="2400" b="0">
                <a:solidFill>
                  <a:schemeClr val="tx2"/>
                </a:solidFill>
              </a:defRPr>
            </a:lvl7pPr>
            <a:lvl8pPr marL="0" indent="0">
              <a:buNone/>
              <a:tabLst/>
              <a:defRPr sz="2400" b="0">
                <a:solidFill>
                  <a:schemeClr val="tx2"/>
                </a:solidFill>
              </a:defRPr>
            </a:lvl8pPr>
            <a:lvl9pPr marL="0" indent="0">
              <a:buNone/>
              <a:tabLst/>
              <a:defRPr sz="2400" b="0">
                <a:solidFill>
                  <a:schemeClr val="tx2"/>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4" name="Graphique 3">
            <a:extLst>
              <a:ext uri="{FF2B5EF4-FFF2-40B4-BE49-F238E27FC236}">
                <a16:creationId xmlns:a16="http://schemas.microsoft.com/office/drawing/2014/main" id="{FBC07757-77C5-524C-B910-557C8E959EEF}"/>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6200000" flipH="1" flipV="1">
            <a:off x="9848146" y="3511825"/>
            <a:ext cx="2912883" cy="1783237"/>
          </a:xfrm>
          <a:prstGeom prst="rect">
            <a:avLst/>
          </a:prstGeom>
        </p:spPr>
      </p:pic>
      <p:pic>
        <p:nvPicPr>
          <p:cNvPr id="6" name="Graphique 5">
            <a:extLst>
              <a:ext uri="{FF2B5EF4-FFF2-40B4-BE49-F238E27FC236}">
                <a16:creationId xmlns:a16="http://schemas.microsoft.com/office/drawing/2014/main" id="{A70DBE9A-782A-CA47-8C6B-15DF0D3C441F}"/>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0800000" flipH="1">
            <a:off x="9279117" y="5088014"/>
            <a:ext cx="2912883" cy="1783237"/>
          </a:xfrm>
          <a:prstGeom prst="rect">
            <a:avLst/>
          </a:prstGeom>
        </p:spPr>
      </p:pic>
      <p:pic>
        <p:nvPicPr>
          <p:cNvPr id="9" name="Graphique 8">
            <a:extLst>
              <a:ext uri="{FF2B5EF4-FFF2-40B4-BE49-F238E27FC236}">
                <a16:creationId xmlns:a16="http://schemas.microsoft.com/office/drawing/2014/main" id="{DE36D25E-AC8F-D64E-9495-A3A4FD879929}"/>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24114" t="13955" r="21853"/>
          <a:stretch/>
        </p:blipFill>
        <p:spPr>
          <a:xfrm>
            <a:off x="10588487" y="0"/>
            <a:ext cx="1603514" cy="2553528"/>
          </a:xfrm>
          <a:prstGeom prst="rect">
            <a:avLst/>
          </a:prstGeom>
        </p:spPr>
      </p:pic>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3178516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iz - question / orang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grpSp>
        <p:nvGrpSpPr>
          <p:cNvPr id="2" name="Groupe 1">
            <a:extLst>
              <a:ext uri="{FF2B5EF4-FFF2-40B4-BE49-F238E27FC236}">
                <a16:creationId xmlns:a16="http://schemas.microsoft.com/office/drawing/2014/main" id="{418669CF-8A1F-9F48-B924-C241EACDD350}"/>
              </a:ext>
            </a:extLst>
          </p:cNvPr>
          <p:cNvGrpSpPr/>
          <p:nvPr userDrawn="1"/>
        </p:nvGrpSpPr>
        <p:grpSpPr>
          <a:xfrm>
            <a:off x="8640689" y="2800350"/>
            <a:ext cx="2286000" cy="2286000"/>
            <a:chOff x="8640689" y="2800350"/>
            <a:chExt cx="2286000" cy="2286000"/>
          </a:xfrm>
        </p:grpSpPr>
        <p:sp>
          <p:nvSpPr>
            <p:cNvPr id="6" name="Ellipse 5">
              <a:extLst>
                <a:ext uri="{FF2B5EF4-FFF2-40B4-BE49-F238E27FC236}">
                  <a16:creationId xmlns:a16="http://schemas.microsoft.com/office/drawing/2014/main" id="{E418B851-5B25-EA46-86B8-E4CD19A51D2A}"/>
                </a:ext>
              </a:extLst>
            </p:cNvPr>
            <p:cNvSpPr>
              <a:spLocks noChangeAspect="1"/>
            </p:cNvSpPr>
            <p:nvPr userDrawn="1"/>
          </p:nvSpPr>
          <p:spPr>
            <a:xfrm>
              <a:off x="8640689" y="2800350"/>
              <a:ext cx="2286000" cy="228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9" name="Graphique 8">
              <a:extLst>
                <a:ext uri="{FF2B5EF4-FFF2-40B4-BE49-F238E27FC236}">
                  <a16:creationId xmlns:a16="http://schemas.microsoft.com/office/drawing/2014/main" id="{EED37363-B633-F040-ADBF-275A6B2C71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57383" y="3017044"/>
              <a:ext cx="1852613" cy="1852613"/>
            </a:xfrm>
            <a:prstGeom prst="rect">
              <a:avLst/>
            </a:prstGeom>
          </p:spPr>
        </p:pic>
      </p:grpSp>
      <p:sp>
        <p:nvSpPr>
          <p:cNvPr id="11" name="Espace réservé du texte 7">
            <a:extLst>
              <a:ext uri="{FF2B5EF4-FFF2-40B4-BE49-F238E27FC236}">
                <a16:creationId xmlns:a16="http://schemas.microsoft.com/office/drawing/2014/main" id="{FD54183E-6A40-2844-A85F-0190EFB88B05}"/>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2" name="Espace réservé du texte 7">
            <a:extLst>
              <a:ext uri="{FF2B5EF4-FFF2-40B4-BE49-F238E27FC236}">
                <a16:creationId xmlns:a16="http://schemas.microsoft.com/office/drawing/2014/main" id="{05F9F066-A229-1841-8330-31E3CF8FE9AD}"/>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826655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iz - réponse lettre / orange">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422FAE47-1892-8943-BEA1-E81D2268A2AB}"/>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13800" b="1">
                <a:solidFill>
                  <a:schemeClr val="accent1"/>
                </a:solidFill>
              </a:defRPr>
            </a:lvl1pPr>
            <a:lvl2pPr marL="0" indent="0" algn="ctr">
              <a:lnSpc>
                <a:spcPct val="100000"/>
              </a:lnSpc>
              <a:spcBef>
                <a:spcPts val="0"/>
              </a:spcBef>
              <a:buNone/>
              <a:tabLst/>
              <a:defRPr sz="13800" b="1">
                <a:solidFill>
                  <a:schemeClr val="accent1"/>
                </a:solidFill>
              </a:defRPr>
            </a:lvl2pPr>
            <a:lvl3pPr marL="0" indent="0" algn="ctr">
              <a:lnSpc>
                <a:spcPct val="100000"/>
              </a:lnSpc>
              <a:spcBef>
                <a:spcPts val="0"/>
              </a:spcBef>
              <a:buNone/>
              <a:tabLst/>
              <a:defRPr sz="13800" b="1">
                <a:solidFill>
                  <a:schemeClr val="accent1"/>
                </a:solidFill>
              </a:defRPr>
            </a:lvl3pPr>
            <a:lvl4pPr marL="0" indent="0" algn="ctr">
              <a:lnSpc>
                <a:spcPct val="100000"/>
              </a:lnSpc>
              <a:spcBef>
                <a:spcPts val="0"/>
              </a:spcBef>
              <a:buNone/>
              <a:tabLst/>
              <a:defRPr sz="13800" b="1">
                <a:solidFill>
                  <a:schemeClr val="accent1"/>
                </a:solidFill>
              </a:defRPr>
            </a:lvl4pPr>
            <a:lvl5pPr marL="0" indent="0" algn="ctr">
              <a:lnSpc>
                <a:spcPct val="100000"/>
              </a:lnSpc>
              <a:spcBef>
                <a:spcPts val="0"/>
              </a:spcBef>
              <a:buFont typeface="Arial" panose="020B0604020202020204" pitchFamily="34" charset="0"/>
              <a:buNone/>
              <a:tabLst/>
              <a:defRPr sz="13800" b="1">
                <a:solidFill>
                  <a:schemeClr val="accent1"/>
                </a:solidFill>
              </a:defRPr>
            </a:lvl5pPr>
            <a:lvl6pPr marL="0" indent="0" algn="ctr">
              <a:lnSpc>
                <a:spcPct val="100000"/>
              </a:lnSpc>
              <a:spcBef>
                <a:spcPts val="0"/>
              </a:spcBef>
              <a:buFont typeface="Arial" panose="020B0604020202020204" pitchFamily="34" charset="0"/>
              <a:buNone/>
              <a:tabLst/>
              <a:defRPr sz="13800" b="1">
                <a:solidFill>
                  <a:schemeClr val="accent1"/>
                </a:solidFill>
              </a:defRPr>
            </a:lvl6pPr>
            <a:lvl7pPr marL="0" indent="0" algn="ctr">
              <a:lnSpc>
                <a:spcPct val="100000"/>
              </a:lnSpc>
              <a:spcBef>
                <a:spcPts val="0"/>
              </a:spcBef>
              <a:buFont typeface="Arial" panose="020B0604020202020204" pitchFamily="34" charset="0"/>
              <a:buNone/>
              <a:tabLst/>
              <a:defRPr sz="13800" b="1">
                <a:solidFill>
                  <a:schemeClr val="accent1"/>
                </a:solidFill>
              </a:defRPr>
            </a:lvl7pPr>
            <a:lvl8pPr marL="0" indent="0" algn="ctr">
              <a:lnSpc>
                <a:spcPct val="100000"/>
              </a:lnSpc>
              <a:spcBef>
                <a:spcPts val="0"/>
              </a:spcBef>
              <a:buFont typeface="Arial" panose="020B0604020202020204" pitchFamily="34" charset="0"/>
              <a:buNone/>
              <a:tabLst/>
              <a:defRPr sz="13800" b="1">
                <a:solidFill>
                  <a:schemeClr val="accent1"/>
                </a:solidFill>
              </a:defRPr>
            </a:lvl8pPr>
            <a:lvl9pPr marL="0" indent="0" algn="ctr">
              <a:lnSpc>
                <a:spcPct val="100000"/>
              </a:lnSpc>
              <a:spcBef>
                <a:spcPts val="0"/>
              </a:spcBef>
              <a:buFont typeface="Arial" panose="020B0604020202020204" pitchFamily="34" charset="0"/>
              <a:buNone/>
              <a:tabLst/>
              <a:defRPr sz="13800" b="1">
                <a:solidFill>
                  <a:schemeClr val="accent1"/>
                </a:solidFill>
              </a:defRPr>
            </a:lvl9pPr>
          </a:lstStyle>
          <a:p>
            <a:pPr lvl="0"/>
            <a:r>
              <a:rPr lang="fr-CA"/>
              <a:t>#</a:t>
            </a:r>
          </a:p>
        </p:txBody>
      </p:sp>
      <p:sp>
        <p:nvSpPr>
          <p:cNvPr id="14" name="Espace réservé du texte 7">
            <a:extLst>
              <a:ext uri="{FF2B5EF4-FFF2-40B4-BE49-F238E27FC236}">
                <a16:creationId xmlns:a16="http://schemas.microsoft.com/office/drawing/2014/main" id="{6E7A4988-F649-3544-9BA1-103FF83B4984}"/>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9" name="Espace réservé du texte 7">
            <a:extLst>
              <a:ext uri="{FF2B5EF4-FFF2-40B4-BE49-F238E27FC236}">
                <a16:creationId xmlns:a16="http://schemas.microsoft.com/office/drawing/2014/main" id="{3D857F2C-2621-2942-BB12-8087BAB5C918}"/>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13767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iz - réponse mot / orange">
    <p:spTree>
      <p:nvGrpSpPr>
        <p:cNvPr id="1" name=""/>
        <p:cNvGrpSpPr/>
        <p:nvPr/>
      </p:nvGrpSpPr>
      <p:grpSpPr>
        <a:xfrm>
          <a:off x="0" y="0"/>
          <a:ext cx="0" cy="0"/>
          <a:chOff x="0" y="0"/>
          <a:chExt cx="0" cy="0"/>
        </a:xfrm>
      </p:grpSpPr>
      <p:sp>
        <p:nvSpPr>
          <p:cNvPr id="13" name="Rectangle 8">
            <a:extLst>
              <a:ext uri="{FF2B5EF4-FFF2-40B4-BE49-F238E27FC236}">
                <a16:creationId xmlns:a16="http://schemas.microsoft.com/office/drawing/2014/main" id="{DD54FE87-F6BD-184C-AE34-D3CF8F33B340}"/>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4" name="Espace réservé du contenu 2">
            <a:extLst>
              <a:ext uri="{FF2B5EF4-FFF2-40B4-BE49-F238E27FC236}">
                <a16:creationId xmlns:a16="http://schemas.microsoft.com/office/drawing/2014/main" id="{20C74F3D-AD78-C648-A693-2FFD0CBA8809}"/>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5400" b="1" cap="all" baseline="0">
                <a:solidFill>
                  <a:schemeClr val="accent1"/>
                </a:solidFill>
              </a:defRPr>
            </a:lvl1pPr>
            <a:lvl2pPr marL="0" indent="0" algn="ctr">
              <a:lnSpc>
                <a:spcPct val="100000"/>
              </a:lnSpc>
              <a:spcBef>
                <a:spcPts val="0"/>
              </a:spcBef>
              <a:buNone/>
              <a:tabLst/>
              <a:defRPr sz="5400" b="1" cap="all" baseline="0">
                <a:solidFill>
                  <a:schemeClr val="accent1"/>
                </a:solidFill>
              </a:defRPr>
            </a:lvl2pPr>
            <a:lvl3pPr marL="0" indent="0" algn="ctr">
              <a:lnSpc>
                <a:spcPct val="100000"/>
              </a:lnSpc>
              <a:spcBef>
                <a:spcPts val="0"/>
              </a:spcBef>
              <a:buNone/>
              <a:tabLst/>
              <a:defRPr sz="5400" b="1" cap="all" baseline="0">
                <a:solidFill>
                  <a:schemeClr val="accent1"/>
                </a:solidFill>
              </a:defRPr>
            </a:lvl3pPr>
            <a:lvl4pPr marL="0" indent="0" algn="ctr">
              <a:lnSpc>
                <a:spcPct val="100000"/>
              </a:lnSpc>
              <a:spcBef>
                <a:spcPts val="0"/>
              </a:spcBef>
              <a:buNone/>
              <a:tabLst/>
              <a:defRPr sz="5400" b="1" cap="all" baseline="0">
                <a:solidFill>
                  <a:schemeClr val="accent1"/>
                </a:solidFill>
              </a:defRPr>
            </a:lvl4pPr>
            <a:lvl5pPr marL="0" indent="0" algn="ctr">
              <a:lnSpc>
                <a:spcPct val="100000"/>
              </a:lnSpc>
              <a:spcBef>
                <a:spcPts val="0"/>
              </a:spcBef>
              <a:buFont typeface="Arial" panose="020B0604020202020204" pitchFamily="34" charset="0"/>
              <a:buNone/>
              <a:tabLst/>
              <a:defRPr sz="5400" b="1" cap="all" baseline="0">
                <a:solidFill>
                  <a:schemeClr val="accent1"/>
                </a:solidFill>
              </a:defRPr>
            </a:lvl5pPr>
            <a:lvl6pPr marL="0" indent="0" algn="ctr">
              <a:lnSpc>
                <a:spcPct val="100000"/>
              </a:lnSpc>
              <a:spcBef>
                <a:spcPts val="0"/>
              </a:spcBef>
              <a:buFont typeface="Arial" panose="020B0604020202020204" pitchFamily="34" charset="0"/>
              <a:buNone/>
              <a:tabLst/>
              <a:defRPr sz="5400" b="1" cap="all" baseline="0">
                <a:solidFill>
                  <a:schemeClr val="accent1"/>
                </a:solidFill>
              </a:defRPr>
            </a:lvl6pPr>
            <a:lvl7pPr marL="0" indent="0" algn="ctr">
              <a:lnSpc>
                <a:spcPct val="100000"/>
              </a:lnSpc>
              <a:spcBef>
                <a:spcPts val="0"/>
              </a:spcBef>
              <a:buFont typeface="Arial" panose="020B0604020202020204" pitchFamily="34" charset="0"/>
              <a:buNone/>
              <a:tabLst/>
              <a:defRPr sz="5400" b="1" cap="all" baseline="0">
                <a:solidFill>
                  <a:schemeClr val="accent1"/>
                </a:solidFill>
              </a:defRPr>
            </a:lvl7pPr>
            <a:lvl8pPr marL="0" indent="0" algn="ctr">
              <a:lnSpc>
                <a:spcPct val="100000"/>
              </a:lnSpc>
              <a:spcBef>
                <a:spcPts val="0"/>
              </a:spcBef>
              <a:buFont typeface="Arial" panose="020B0604020202020204" pitchFamily="34" charset="0"/>
              <a:buNone/>
              <a:tabLst/>
              <a:defRPr sz="5400" b="1" cap="all" baseline="0">
                <a:solidFill>
                  <a:schemeClr val="accent1"/>
                </a:solidFill>
              </a:defRPr>
            </a:lvl8pPr>
            <a:lvl9pPr marL="0" indent="0" algn="ctr">
              <a:lnSpc>
                <a:spcPct val="100000"/>
              </a:lnSpc>
              <a:spcBef>
                <a:spcPts val="0"/>
              </a:spcBef>
              <a:buFont typeface="Arial" panose="020B0604020202020204" pitchFamily="34" charset="0"/>
              <a:buNone/>
              <a:tabLst/>
              <a:defRPr sz="5400" b="1" cap="all" baseline="0">
                <a:solidFill>
                  <a:schemeClr val="accent1"/>
                </a:solidFill>
              </a:defRPr>
            </a:lvl9pPr>
          </a:lstStyle>
          <a:p>
            <a:pPr lvl="0"/>
            <a:r>
              <a:rPr lang="fr-CA"/>
              <a:t>mot</a:t>
            </a:r>
          </a:p>
        </p:txBody>
      </p:sp>
      <p:sp>
        <p:nvSpPr>
          <p:cNvPr id="9" name="Espace réservé du texte 7">
            <a:extLst>
              <a:ext uri="{FF2B5EF4-FFF2-40B4-BE49-F238E27FC236}">
                <a16:creationId xmlns:a16="http://schemas.microsoft.com/office/drawing/2014/main" id="{EF60DAA7-573E-574D-B359-854194939CE9}"/>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0" name="Espace réservé du texte 7">
            <a:extLst>
              <a:ext uri="{FF2B5EF4-FFF2-40B4-BE49-F238E27FC236}">
                <a16:creationId xmlns:a16="http://schemas.microsoft.com/office/drawing/2014/main" id="{A95D3B80-EAB2-E94F-A60E-4363FCD9E2A8}"/>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729742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avais-tu que">
    <p:bg>
      <p:bgPr>
        <a:solidFill>
          <a:schemeClr val="accent3">
            <a:alpha val="25000"/>
          </a:schemeClr>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6962" y="-3176"/>
            <a:ext cx="6078950"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74207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83663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19229 w 16594157"/>
              <a:gd name="connsiteY0" fmla="*/ 3997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9229 w 16594157"/>
              <a:gd name="connsiteY4" fmla="*/ 3997 h 13739070"/>
              <a:gd name="connsiteX0" fmla="*/ 10561 w 16594157"/>
              <a:gd name="connsiteY0" fmla="*/ 10355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0561 w 16594157"/>
              <a:gd name="connsiteY4" fmla="*/ 10355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94157" h="13739070">
                <a:moveTo>
                  <a:pt x="10561" y="10355"/>
                </a:moveTo>
                <a:lnTo>
                  <a:pt x="10402668" y="0"/>
                </a:lnTo>
                <a:lnTo>
                  <a:pt x="16594157" y="13739070"/>
                </a:lnTo>
                <a:lnTo>
                  <a:pt x="0" y="13739070"/>
                </a:lnTo>
                <a:cubicBezTo>
                  <a:pt x="2573" y="9160712"/>
                  <a:pt x="7988" y="4588713"/>
                  <a:pt x="10561" y="10355"/>
                </a:cubicBezTo>
                <a:close/>
              </a:path>
            </a:pathLst>
          </a:cu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6092508" y="822960"/>
            <a:ext cx="521208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6092508" y="2103120"/>
            <a:ext cx="5212080" cy="4114800"/>
          </a:xfrm>
        </p:spPr>
        <p:txBody>
          <a:bodyPr/>
          <a:lstStyle>
            <a:lvl1pPr>
              <a:defRPr sz="2400">
                <a:solidFill>
                  <a:schemeClr val="tx1"/>
                </a:solidFill>
              </a:defRPr>
            </a:lvl1pPr>
            <a:lvl2pPr>
              <a:defRPr sz="2400">
                <a:solidFill>
                  <a:schemeClr val="tx1"/>
                </a:solidFill>
              </a:defRPr>
            </a:lvl2pPr>
            <a:lvl3pPr>
              <a:defRPr sz="2000">
                <a:solidFill>
                  <a:schemeClr val="tx1"/>
                </a:solidFill>
              </a:defRPr>
            </a:lvl3pPr>
            <a:lvl4pPr>
              <a:defRPr sz="20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lvl8pPr>
            <a:lvl9pPr>
              <a:defRPr sz="3200"/>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6092508" y="353290"/>
            <a:ext cx="521208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2" name="ZoneTexte 1">
            <a:extLst>
              <a:ext uri="{FF2B5EF4-FFF2-40B4-BE49-F238E27FC236}">
                <a16:creationId xmlns:a16="http://schemas.microsoft.com/office/drawing/2014/main" id="{B3F45794-60D9-5642-AF8F-713E9AC801C9}"/>
              </a:ext>
            </a:extLst>
          </p:cNvPr>
          <p:cNvSpPr txBox="1"/>
          <p:nvPr userDrawn="1"/>
        </p:nvSpPr>
        <p:spPr>
          <a:xfrm>
            <a:off x="859536" y="3393485"/>
            <a:ext cx="3674364" cy="1661993"/>
          </a:xfrm>
          <a:prstGeom prst="rect">
            <a:avLst/>
          </a:prstGeom>
          <a:noFill/>
        </p:spPr>
        <p:txBody>
          <a:bodyPr wrap="square" lIns="0" tIns="0" rIns="0" bIns="0" rtlCol="0" anchor="ctr">
            <a:spAutoFit/>
          </a:bodyPr>
          <a:lstStyle/>
          <a:p>
            <a:pPr algn="l">
              <a:lnSpc>
                <a:spcPct val="90000"/>
              </a:lnSpc>
            </a:pPr>
            <a:r>
              <a:rPr lang="fr-CA" sz="6000" b="1">
                <a:solidFill>
                  <a:schemeClr val="bg1"/>
                </a:solidFill>
              </a:rPr>
              <a:t>Savais-tu </a:t>
            </a:r>
            <a:br>
              <a:rPr lang="fr-CA" sz="6000" b="1">
                <a:solidFill>
                  <a:schemeClr val="bg1"/>
                </a:solidFill>
              </a:rPr>
            </a:br>
            <a:r>
              <a:rPr lang="fr-CA" sz="6000" b="1">
                <a:solidFill>
                  <a:schemeClr val="bg1"/>
                </a:solidFill>
              </a:rPr>
              <a:t>que…</a:t>
            </a:r>
          </a:p>
        </p:txBody>
      </p:sp>
      <p:grpSp>
        <p:nvGrpSpPr>
          <p:cNvPr id="22" name="Groupe 21">
            <a:extLst>
              <a:ext uri="{FF2B5EF4-FFF2-40B4-BE49-F238E27FC236}">
                <a16:creationId xmlns:a16="http://schemas.microsoft.com/office/drawing/2014/main" id="{5C8690AE-0572-364A-BC26-3AA4F97ECBF1}"/>
              </a:ext>
            </a:extLst>
          </p:cNvPr>
          <p:cNvGrpSpPr/>
          <p:nvPr userDrawn="1"/>
        </p:nvGrpSpPr>
        <p:grpSpPr>
          <a:xfrm>
            <a:off x="882650" y="1005911"/>
            <a:ext cx="1828800" cy="1828800"/>
            <a:chOff x="1502135" y="-168262"/>
            <a:chExt cx="1828800" cy="1828800"/>
          </a:xfrm>
        </p:grpSpPr>
        <p:sp>
          <p:nvSpPr>
            <p:cNvPr id="21" name="Ellipse 20">
              <a:extLst>
                <a:ext uri="{FF2B5EF4-FFF2-40B4-BE49-F238E27FC236}">
                  <a16:creationId xmlns:a16="http://schemas.microsoft.com/office/drawing/2014/main" id="{9906F414-5953-7D44-871B-08FF034A7639}"/>
                </a:ext>
              </a:extLst>
            </p:cNvPr>
            <p:cNvSpPr>
              <a:spLocks noChangeAspect="1"/>
            </p:cNvSpPr>
            <p:nvPr userDrawn="1"/>
          </p:nvSpPr>
          <p:spPr>
            <a:xfrm>
              <a:off x="1502135" y="-168262"/>
              <a:ext cx="1828800" cy="18288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grpSp>
          <p:nvGrpSpPr>
            <p:cNvPr id="19" name="Groupe 18">
              <a:extLst>
                <a:ext uri="{FF2B5EF4-FFF2-40B4-BE49-F238E27FC236}">
                  <a16:creationId xmlns:a16="http://schemas.microsoft.com/office/drawing/2014/main" id="{1340F2A1-7DB6-A047-8E68-FD22421DE4D4}"/>
                </a:ext>
              </a:extLst>
            </p:cNvPr>
            <p:cNvGrpSpPr/>
            <p:nvPr userDrawn="1"/>
          </p:nvGrpSpPr>
          <p:grpSpPr>
            <a:xfrm>
              <a:off x="2104879" y="207068"/>
              <a:ext cx="623318" cy="1078122"/>
              <a:chOff x="2124558" y="2121296"/>
              <a:chExt cx="260737" cy="450987"/>
            </a:xfrm>
          </p:grpSpPr>
          <p:sp>
            <p:nvSpPr>
              <p:cNvPr id="12" name="Graphique 14">
                <a:extLst>
                  <a:ext uri="{FF2B5EF4-FFF2-40B4-BE49-F238E27FC236}">
                    <a16:creationId xmlns:a16="http://schemas.microsoft.com/office/drawing/2014/main" id="{1680013A-09F4-6745-AB75-BC0D52C7F227}"/>
                  </a:ext>
                </a:extLst>
              </p:cNvPr>
              <p:cNvSpPr/>
              <p:nvPr userDrawn="1"/>
            </p:nvSpPr>
            <p:spPr>
              <a:xfrm>
                <a:off x="2237943" y="2514815"/>
                <a:ext cx="53418" cy="57468"/>
              </a:xfrm>
              <a:custGeom>
                <a:avLst/>
                <a:gdLst>
                  <a:gd name="connsiteX0" fmla="*/ 0 w 53418"/>
                  <a:gd name="connsiteY0" fmla="*/ 34220 h 57468"/>
                  <a:gd name="connsiteX1" fmla="*/ 0 w 53418"/>
                  <a:gd name="connsiteY1" fmla="*/ 22743 h 57468"/>
                  <a:gd name="connsiteX2" fmla="*/ 7268 w 53418"/>
                  <a:gd name="connsiteY2" fmla="*/ 6094 h 57468"/>
                  <a:gd name="connsiteX3" fmla="*/ 26641 w 53418"/>
                  <a:gd name="connsiteY3" fmla="*/ 0 h 57468"/>
                  <a:gd name="connsiteX4" fmla="*/ 46128 w 53418"/>
                  <a:gd name="connsiteY4" fmla="*/ 6266 h 57468"/>
                  <a:gd name="connsiteX5" fmla="*/ 53418 w 53418"/>
                  <a:gd name="connsiteY5" fmla="*/ 22743 h 57468"/>
                  <a:gd name="connsiteX6" fmla="*/ 53418 w 53418"/>
                  <a:gd name="connsiteY6" fmla="*/ 34220 h 57468"/>
                  <a:gd name="connsiteX7" fmla="*/ 46043 w 53418"/>
                  <a:gd name="connsiteY7" fmla="*/ 51145 h 57468"/>
                  <a:gd name="connsiteX8" fmla="*/ 26641 w 53418"/>
                  <a:gd name="connsiteY8" fmla="*/ 57468 h 57468"/>
                  <a:gd name="connsiteX9" fmla="*/ 7355 w 53418"/>
                  <a:gd name="connsiteY9" fmla="*/ 51318 h 57468"/>
                  <a:gd name="connsiteX10" fmla="*/ 0 w 53418"/>
                  <a:gd name="connsiteY10" fmla="*/ 34220 h 57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418" h="57468">
                    <a:moveTo>
                      <a:pt x="0" y="34220"/>
                    </a:moveTo>
                    <a:lnTo>
                      <a:pt x="0" y="22743"/>
                    </a:lnTo>
                    <a:cubicBezTo>
                      <a:pt x="0" y="14517"/>
                      <a:pt x="3111" y="9462"/>
                      <a:pt x="7268" y="6094"/>
                    </a:cubicBezTo>
                    <a:cubicBezTo>
                      <a:pt x="11890" y="2351"/>
                      <a:pt x="18845" y="-29"/>
                      <a:pt x="26641" y="0"/>
                    </a:cubicBezTo>
                    <a:cubicBezTo>
                      <a:pt x="34435" y="30"/>
                      <a:pt x="41447" y="2464"/>
                      <a:pt x="46128" y="6266"/>
                    </a:cubicBezTo>
                    <a:cubicBezTo>
                      <a:pt x="50361" y="9704"/>
                      <a:pt x="53418" y="14758"/>
                      <a:pt x="53418" y="22743"/>
                    </a:cubicBezTo>
                    <a:lnTo>
                      <a:pt x="53418" y="34220"/>
                    </a:lnTo>
                    <a:cubicBezTo>
                      <a:pt x="53418" y="42460"/>
                      <a:pt x="50289" y="47653"/>
                      <a:pt x="46043" y="51145"/>
                    </a:cubicBezTo>
                    <a:cubicBezTo>
                      <a:pt x="41361" y="54995"/>
                      <a:pt x="34381" y="57439"/>
                      <a:pt x="26641" y="57468"/>
                    </a:cubicBezTo>
                    <a:cubicBezTo>
                      <a:pt x="18900" y="57498"/>
                      <a:pt x="11977" y="55106"/>
                      <a:pt x="7355" y="51318"/>
                    </a:cubicBezTo>
                    <a:cubicBezTo>
                      <a:pt x="3181" y="47898"/>
                      <a:pt x="0" y="42699"/>
                      <a:pt x="0" y="34220"/>
                    </a:cubicBezTo>
                    <a:close/>
                  </a:path>
                </a:pathLst>
              </a:custGeom>
              <a:solidFill>
                <a:schemeClr val="bg1"/>
              </a:solidFill>
              <a:ln w="18479" cap="flat">
                <a:noFill/>
                <a:prstDash val="solid"/>
                <a:miter/>
              </a:ln>
            </p:spPr>
            <p:txBody>
              <a:bodyPr rtlCol="0" anchor="ctr"/>
              <a:lstStyle/>
              <a:p>
                <a:endParaRPr lang="fr-CA"/>
              </a:p>
            </p:txBody>
          </p:sp>
          <p:sp>
            <p:nvSpPr>
              <p:cNvPr id="16" name="Graphique 14">
                <a:extLst>
                  <a:ext uri="{FF2B5EF4-FFF2-40B4-BE49-F238E27FC236}">
                    <a16:creationId xmlns:a16="http://schemas.microsoft.com/office/drawing/2014/main" id="{1680013A-09F4-6745-AB75-BC0D52C7F227}"/>
                  </a:ext>
                </a:extLst>
              </p:cNvPr>
              <p:cNvSpPr/>
              <p:nvPr userDrawn="1"/>
            </p:nvSpPr>
            <p:spPr>
              <a:xfrm>
                <a:off x="2124565" y="2121289"/>
                <a:ext cx="260738" cy="319689"/>
              </a:xfrm>
              <a:custGeom>
                <a:avLst/>
                <a:gdLst>
                  <a:gd name="connsiteX0" fmla="*/ 130635 w 260738"/>
                  <a:gd name="connsiteY0" fmla="*/ 0 h 319689"/>
                  <a:gd name="connsiteX1" fmla="*/ 260056 w 260738"/>
                  <a:gd name="connsiteY1" fmla="*/ 109552 h 319689"/>
                  <a:gd name="connsiteX2" fmla="*/ 260071 w 260738"/>
                  <a:gd name="connsiteY2" fmla="*/ 109701 h 319689"/>
                  <a:gd name="connsiteX3" fmla="*/ 175851 w 260738"/>
                  <a:gd name="connsiteY3" fmla="*/ 242390 h 319689"/>
                  <a:gd name="connsiteX4" fmla="*/ 164095 w 260738"/>
                  <a:gd name="connsiteY4" fmla="*/ 247005 h 319689"/>
                  <a:gd name="connsiteX5" fmla="*/ 164095 w 260738"/>
                  <a:gd name="connsiteY5" fmla="*/ 295418 h 319689"/>
                  <a:gd name="connsiteX6" fmla="*/ 138381 w 260738"/>
                  <a:gd name="connsiteY6" fmla="*/ 319683 h 319689"/>
                  <a:gd name="connsiteX7" fmla="*/ 120647 w 260738"/>
                  <a:gd name="connsiteY7" fmla="*/ 313938 h 319689"/>
                  <a:gd name="connsiteX8" fmla="*/ 113378 w 260738"/>
                  <a:gd name="connsiteY8" fmla="*/ 295418 h 319689"/>
                  <a:gd name="connsiteX9" fmla="*/ 113378 w 260738"/>
                  <a:gd name="connsiteY9" fmla="*/ 236004 h 319689"/>
                  <a:gd name="connsiteX10" fmla="*/ 118133 w 260738"/>
                  <a:gd name="connsiteY10" fmla="*/ 218766 h 319689"/>
                  <a:gd name="connsiteX11" fmla="*/ 130798 w 260738"/>
                  <a:gd name="connsiteY11" fmla="*/ 210240 h 319689"/>
                  <a:gd name="connsiteX12" fmla="*/ 186528 w 260738"/>
                  <a:gd name="connsiteY12" fmla="*/ 179892 h 319689"/>
                  <a:gd name="connsiteX13" fmla="*/ 209925 w 260738"/>
                  <a:gd name="connsiteY13" fmla="*/ 120555 h 319689"/>
                  <a:gd name="connsiteX14" fmla="*/ 184423 w 260738"/>
                  <a:gd name="connsiteY14" fmla="*/ 68052 h 319689"/>
                  <a:gd name="connsiteX15" fmla="*/ 130635 w 260738"/>
                  <a:gd name="connsiteY15" fmla="*/ 48016 h 319689"/>
                  <a:gd name="connsiteX16" fmla="*/ 82572 w 260738"/>
                  <a:gd name="connsiteY16" fmla="*/ 57837 h 319689"/>
                  <a:gd name="connsiteX17" fmla="*/ 42817 w 260738"/>
                  <a:gd name="connsiteY17" fmla="*/ 95663 h 319689"/>
                  <a:gd name="connsiteX18" fmla="*/ 29191 w 260738"/>
                  <a:gd name="connsiteY18" fmla="*/ 104858 h 319689"/>
                  <a:gd name="connsiteX19" fmla="*/ 12755 w 260738"/>
                  <a:gd name="connsiteY19" fmla="*/ 100639 h 319689"/>
                  <a:gd name="connsiteX20" fmla="*/ 2284 w 260738"/>
                  <a:gd name="connsiteY20" fmla="*/ 69655 h 319689"/>
                  <a:gd name="connsiteX21" fmla="*/ 44370 w 260738"/>
                  <a:gd name="connsiteY21" fmla="*/ 22287 h 319689"/>
                  <a:gd name="connsiteX22" fmla="*/ 130635 w 260738"/>
                  <a:gd name="connsiteY22" fmla="*/ 0 h 31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0738" h="319689">
                    <a:moveTo>
                      <a:pt x="130635" y="0"/>
                    </a:moveTo>
                    <a:cubicBezTo>
                      <a:pt x="207453" y="0"/>
                      <a:pt x="254236" y="50765"/>
                      <a:pt x="260056" y="109552"/>
                    </a:cubicBezTo>
                    <a:lnTo>
                      <a:pt x="260071" y="109701"/>
                    </a:lnTo>
                    <a:cubicBezTo>
                      <a:pt x="265338" y="158862"/>
                      <a:pt x="239644" y="217350"/>
                      <a:pt x="175851" y="242390"/>
                    </a:cubicBezTo>
                    <a:lnTo>
                      <a:pt x="164095" y="247005"/>
                    </a:lnTo>
                    <a:lnTo>
                      <a:pt x="164095" y="295418"/>
                    </a:lnTo>
                    <a:cubicBezTo>
                      <a:pt x="164095" y="310440"/>
                      <a:pt x="153009" y="319402"/>
                      <a:pt x="138381" y="319683"/>
                    </a:cubicBezTo>
                    <a:cubicBezTo>
                      <a:pt x="131231" y="319820"/>
                      <a:pt x="124903" y="317599"/>
                      <a:pt x="120647" y="313938"/>
                    </a:cubicBezTo>
                    <a:cubicBezTo>
                      <a:pt x="116783" y="310613"/>
                      <a:pt x="113378" y="305075"/>
                      <a:pt x="113378" y="295418"/>
                    </a:cubicBezTo>
                    <a:lnTo>
                      <a:pt x="113378" y="236004"/>
                    </a:lnTo>
                    <a:cubicBezTo>
                      <a:pt x="113378" y="227273"/>
                      <a:pt x="115614" y="222084"/>
                      <a:pt x="118133" y="218766"/>
                    </a:cubicBezTo>
                    <a:cubicBezTo>
                      <a:pt x="120760" y="215303"/>
                      <a:pt x="124840" y="212391"/>
                      <a:pt x="130798" y="210240"/>
                    </a:cubicBezTo>
                    <a:cubicBezTo>
                      <a:pt x="152042" y="202698"/>
                      <a:pt x="172011" y="193876"/>
                      <a:pt x="186528" y="179892"/>
                    </a:cubicBezTo>
                    <a:cubicBezTo>
                      <a:pt x="202081" y="164910"/>
                      <a:pt x="209925" y="145519"/>
                      <a:pt x="209925" y="120555"/>
                    </a:cubicBezTo>
                    <a:cubicBezTo>
                      <a:pt x="209925" y="98876"/>
                      <a:pt x="199068" y="80528"/>
                      <a:pt x="184423" y="68052"/>
                    </a:cubicBezTo>
                    <a:cubicBezTo>
                      <a:pt x="169849" y="55638"/>
                      <a:pt x="150448" y="48016"/>
                      <a:pt x="130635" y="48016"/>
                    </a:cubicBezTo>
                    <a:cubicBezTo>
                      <a:pt x="114480" y="48016"/>
                      <a:pt x="98058" y="50256"/>
                      <a:pt x="82572" y="57837"/>
                    </a:cubicBezTo>
                    <a:cubicBezTo>
                      <a:pt x="66983" y="65468"/>
                      <a:pt x="53773" y="77804"/>
                      <a:pt x="42817" y="95663"/>
                    </a:cubicBezTo>
                    <a:cubicBezTo>
                      <a:pt x="38464" y="101996"/>
                      <a:pt x="33597" y="104274"/>
                      <a:pt x="29191" y="104858"/>
                    </a:cubicBezTo>
                    <a:cubicBezTo>
                      <a:pt x="24243" y="105516"/>
                      <a:pt x="18309" y="104189"/>
                      <a:pt x="12755" y="100639"/>
                    </a:cubicBezTo>
                    <a:cubicBezTo>
                      <a:pt x="1622" y="93525"/>
                      <a:pt x="-3231" y="81465"/>
                      <a:pt x="2284" y="69655"/>
                    </a:cubicBezTo>
                    <a:cubicBezTo>
                      <a:pt x="14146" y="51579"/>
                      <a:pt x="26058" y="34940"/>
                      <a:pt x="44370" y="22287"/>
                    </a:cubicBezTo>
                    <a:cubicBezTo>
                      <a:pt x="62609" y="9680"/>
                      <a:pt x="88812" y="0"/>
                      <a:pt x="130635" y="0"/>
                    </a:cubicBezTo>
                    <a:close/>
                  </a:path>
                </a:pathLst>
              </a:custGeom>
              <a:solidFill>
                <a:schemeClr val="bg1"/>
              </a:solidFill>
              <a:ln w="18479" cap="flat">
                <a:noFill/>
                <a:prstDash val="solid"/>
                <a:miter/>
              </a:ln>
            </p:spPr>
            <p:txBody>
              <a:bodyPr rtlCol="0" anchor="ctr"/>
              <a:lstStyle/>
              <a:p>
                <a:endParaRPr lang="fr-CA"/>
              </a:p>
            </p:txBody>
          </p:sp>
        </p:grpSp>
      </p:grpSp>
      <p:pic>
        <p:nvPicPr>
          <p:cNvPr id="5" name="Graphique 4">
            <a:extLst>
              <a:ext uri="{FF2B5EF4-FFF2-40B4-BE49-F238E27FC236}">
                <a16:creationId xmlns:a16="http://schemas.microsoft.com/office/drawing/2014/main" id="{4EE5D742-50E6-9C4A-BA4C-5CCFFAFD70EA}"/>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1636" t="35801" r="10402" b="21376"/>
          <a:stretch/>
        </p:blipFill>
        <p:spPr>
          <a:xfrm>
            <a:off x="-13253" y="5221357"/>
            <a:ext cx="2597427" cy="1636643"/>
          </a:xfrm>
          <a:prstGeom prst="rect">
            <a:avLst/>
          </a:prstGeom>
        </p:spPr>
      </p:pic>
    </p:spTree>
    <p:extLst>
      <p:ext uri="{BB962C8B-B14F-4D97-AF65-F5344CB8AC3E}">
        <p14:creationId xmlns:p14="http://schemas.microsoft.com/office/powerpoint/2010/main" val="4222902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our ou contre">
    <p:bg>
      <p:bgPr>
        <a:solidFill>
          <a:schemeClr val="accent2"/>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2616" y="-1179"/>
            <a:ext cx="6081565" cy="6862354"/>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74207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83663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19229 w 16594157"/>
              <a:gd name="connsiteY0" fmla="*/ 3997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9229 w 16594157"/>
              <a:gd name="connsiteY4" fmla="*/ 3997 h 13739070"/>
              <a:gd name="connsiteX0" fmla="*/ 10561 w 16594157"/>
              <a:gd name="connsiteY0" fmla="*/ 10355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0561 w 16594157"/>
              <a:gd name="connsiteY4" fmla="*/ 10355 h 13739070"/>
              <a:gd name="connsiteX0" fmla="*/ 365 w 16601295"/>
              <a:gd name="connsiteY0" fmla="*/ 0 h 13741431"/>
              <a:gd name="connsiteX1" fmla="*/ 10409806 w 16601295"/>
              <a:gd name="connsiteY1" fmla="*/ 2361 h 13741431"/>
              <a:gd name="connsiteX2" fmla="*/ 16601295 w 16601295"/>
              <a:gd name="connsiteY2" fmla="*/ 13741431 h 13741431"/>
              <a:gd name="connsiteX3" fmla="*/ 7138 w 16601295"/>
              <a:gd name="connsiteY3" fmla="*/ 13741431 h 13741431"/>
              <a:gd name="connsiteX4" fmla="*/ 365 w 16601295"/>
              <a:gd name="connsiteY4" fmla="*/ 0 h 13741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01295" h="13741431">
                <a:moveTo>
                  <a:pt x="365" y="0"/>
                </a:moveTo>
                <a:lnTo>
                  <a:pt x="10409806" y="2361"/>
                </a:lnTo>
                <a:lnTo>
                  <a:pt x="16601295" y="13741431"/>
                </a:lnTo>
                <a:lnTo>
                  <a:pt x="7138" y="13741431"/>
                </a:lnTo>
                <a:cubicBezTo>
                  <a:pt x="9711" y="9163073"/>
                  <a:pt x="-2208" y="4578358"/>
                  <a:pt x="365" y="0"/>
                </a:cubicBezTo>
                <a:close/>
              </a:path>
            </a:pathLst>
          </a:custGeom>
          <a:solidFill>
            <a:srgbClr val="EFF1F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6092508" y="1663832"/>
            <a:ext cx="5212080" cy="4114800"/>
          </a:xfrm>
        </p:spPr>
        <p:txBody>
          <a:bodyPr anchor="t"/>
          <a:lstStyle>
            <a:lvl1pPr>
              <a:defRPr sz="4000" b="1">
                <a:solidFill>
                  <a:schemeClr val="accent1"/>
                </a:solidFill>
              </a:defRPr>
            </a:lvl1pPr>
            <a:lvl2pPr marL="0" indent="0">
              <a:buFont typeface="Arial" panose="020B0604020202020204" pitchFamily="34" charset="0"/>
              <a:buNone/>
              <a:defRPr sz="2400">
                <a:solidFill>
                  <a:schemeClr val="bg1"/>
                </a:solidFill>
              </a:defRPr>
            </a:lvl2pPr>
            <a:lvl3pPr marL="320040" indent="-320040">
              <a:buSzPct val="75000"/>
              <a:buFontTx/>
              <a:buBlip>
                <a:blip>
                  <a:extLst>
                    <a:ext uri="{96DAC541-7B7A-43D3-8B79-37D633B846F1}">
                      <asvg:svgBlip xmlns:asvg="http://schemas.microsoft.com/office/drawing/2016/SVG/main" r:embed="rId2"/>
                    </a:ext>
                  </a:extLst>
                </a:blip>
              </a:buBlip>
              <a:defRPr sz="2400">
                <a:solidFill>
                  <a:schemeClr val="bg1"/>
                </a:solidFill>
              </a:defRPr>
            </a:lvl3pPr>
            <a:lvl4pPr marL="685800" indent="-320040">
              <a:defRPr sz="2000">
                <a:solidFill>
                  <a:schemeClr val="bg1"/>
                </a:solidFill>
              </a:defRPr>
            </a:lvl4pPr>
            <a:lvl5pPr marL="1024128" indent="-347472">
              <a:buClrTx/>
              <a:buFont typeface="Police système"/>
              <a:buChar char="–"/>
              <a:defRPr sz="2000" b="0">
                <a:solidFill>
                  <a:schemeClr val="bg1"/>
                </a:solidFill>
              </a:defRPr>
            </a:lvl5pPr>
            <a:lvl6pPr marL="0" indent="0">
              <a:buNone/>
              <a:defRPr sz="2400" b="1">
                <a:solidFill>
                  <a:schemeClr val="bg1"/>
                </a:solidFill>
              </a:defRPr>
            </a:lvl6pPr>
            <a:lvl7pPr>
              <a:defRPr sz="2400">
                <a:solidFill>
                  <a:schemeClr val="bg1"/>
                </a:solidFill>
              </a:defRPr>
            </a:lvl7pPr>
            <a:lvl8pPr>
              <a:defRPr sz="2400">
                <a:solidFill>
                  <a:schemeClr val="bg1"/>
                </a:solidFill>
              </a:defRPr>
            </a:lvl8pPr>
            <a:lvl9pPr>
              <a:defRPr sz="2400">
                <a:solidFill>
                  <a:schemeClr val="bg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2" name="ZoneTexte 1">
            <a:extLst>
              <a:ext uri="{FF2B5EF4-FFF2-40B4-BE49-F238E27FC236}">
                <a16:creationId xmlns:a16="http://schemas.microsoft.com/office/drawing/2014/main" id="{B3F45794-60D9-5642-AF8F-713E9AC801C9}"/>
              </a:ext>
            </a:extLst>
          </p:cNvPr>
          <p:cNvSpPr txBox="1"/>
          <p:nvPr userDrawn="1"/>
        </p:nvSpPr>
        <p:spPr>
          <a:xfrm>
            <a:off x="859536" y="1432710"/>
            <a:ext cx="3674364" cy="1661993"/>
          </a:xfrm>
          <a:prstGeom prst="rect">
            <a:avLst/>
          </a:prstGeom>
          <a:noFill/>
        </p:spPr>
        <p:txBody>
          <a:bodyPr wrap="square" lIns="0" tIns="0" rIns="0" bIns="0" rtlCol="0" anchor="ctr">
            <a:spAutoFit/>
          </a:bodyPr>
          <a:lstStyle/>
          <a:p>
            <a:pPr algn="l">
              <a:lnSpc>
                <a:spcPct val="90000"/>
              </a:lnSpc>
            </a:pPr>
            <a:r>
              <a:rPr lang="fr-CA" sz="6000" b="1">
                <a:solidFill>
                  <a:schemeClr val="accent2"/>
                </a:solidFill>
              </a:rPr>
              <a:t>Pour ou contre?</a:t>
            </a:r>
          </a:p>
        </p:txBody>
      </p:sp>
      <p:grpSp>
        <p:nvGrpSpPr>
          <p:cNvPr id="11" name="Groupe 10">
            <a:extLst>
              <a:ext uri="{FF2B5EF4-FFF2-40B4-BE49-F238E27FC236}">
                <a16:creationId xmlns:a16="http://schemas.microsoft.com/office/drawing/2014/main" id="{0912853A-FB42-214F-A06B-26674B1ADCB5}"/>
              </a:ext>
            </a:extLst>
          </p:cNvPr>
          <p:cNvGrpSpPr/>
          <p:nvPr userDrawn="1"/>
        </p:nvGrpSpPr>
        <p:grpSpPr>
          <a:xfrm>
            <a:off x="882650" y="3789384"/>
            <a:ext cx="3785971" cy="2015068"/>
            <a:chOff x="882650" y="3777391"/>
            <a:chExt cx="3436005" cy="1828800"/>
          </a:xfrm>
        </p:grpSpPr>
        <p:sp>
          <p:nvSpPr>
            <p:cNvPr id="21" name="Ellipse 20">
              <a:extLst>
                <a:ext uri="{FF2B5EF4-FFF2-40B4-BE49-F238E27FC236}">
                  <a16:creationId xmlns:a16="http://schemas.microsoft.com/office/drawing/2014/main" id="{9906F414-5953-7D44-871B-08FF034A7639}"/>
                </a:ext>
              </a:extLst>
            </p:cNvPr>
            <p:cNvSpPr>
              <a:spLocks noChangeAspect="1"/>
            </p:cNvSpPr>
            <p:nvPr userDrawn="1"/>
          </p:nvSpPr>
          <p:spPr>
            <a:xfrm>
              <a:off x="882650" y="3777391"/>
              <a:ext cx="1828800" cy="1828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5" name="Ellipse 14">
              <a:extLst>
                <a:ext uri="{FF2B5EF4-FFF2-40B4-BE49-F238E27FC236}">
                  <a16:creationId xmlns:a16="http://schemas.microsoft.com/office/drawing/2014/main" id="{17B5A25A-2CD5-6846-AFBE-E16E41C4740F}"/>
                </a:ext>
              </a:extLst>
            </p:cNvPr>
            <p:cNvSpPr>
              <a:spLocks noChangeAspect="1"/>
            </p:cNvSpPr>
            <p:nvPr userDrawn="1"/>
          </p:nvSpPr>
          <p:spPr>
            <a:xfrm>
              <a:off x="2489855" y="3777391"/>
              <a:ext cx="1828800" cy="1828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7" name="Graphique 6">
              <a:extLst>
                <a:ext uri="{FF2B5EF4-FFF2-40B4-BE49-F238E27FC236}">
                  <a16:creationId xmlns:a16="http://schemas.microsoft.com/office/drawing/2014/main" id="{40601F9F-B18A-4B4A-8C91-FCB81BA0B85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50950" y="4145691"/>
              <a:ext cx="952500" cy="952500"/>
            </a:xfrm>
            <a:prstGeom prst="rect">
              <a:avLst/>
            </a:prstGeom>
          </p:spPr>
        </p:pic>
        <p:pic>
          <p:nvPicPr>
            <p:cNvPr id="24" name="Graphique 23">
              <a:extLst>
                <a:ext uri="{FF2B5EF4-FFF2-40B4-BE49-F238E27FC236}">
                  <a16:creationId xmlns:a16="http://schemas.microsoft.com/office/drawing/2014/main" id="{A63C412E-6BC5-9B44-A7E1-9899A23408C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flipH="1" flipV="1">
              <a:off x="3035955" y="4253641"/>
              <a:ext cx="952500" cy="952500"/>
            </a:xfrm>
            <a:prstGeom prst="rect">
              <a:avLst/>
            </a:prstGeom>
          </p:spPr>
        </p:pic>
      </p:grpSp>
      <p:pic>
        <p:nvPicPr>
          <p:cNvPr id="30" name="Graphique 29">
            <a:extLst>
              <a:ext uri="{FF2B5EF4-FFF2-40B4-BE49-F238E27FC236}">
                <a16:creationId xmlns:a16="http://schemas.microsoft.com/office/drawing/2014/main" id="{3F846632-9D28-EE45-871A-958520E9123D}"/>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18425" t="30488" r="11680" b="17017"/>
          <a:stretch/>
        </p:blipFill>
        <p:spPr>
          <a:xfrm flipH="1">
            <a:off x="9024729" y="4479235"/>
            <a:ext cx="3167271" cy="2378766"/>
          </a:xfrm>
          <a:prstGeom prst="rect">
            <a:avLst/>
          </a:prstGeom>
        </p:spPr>
      </p:pic>
    </p:spTree>
    <p:extLst>
      <p:ext uri="{BB962C8B-B14F-4D97-AF65-F5344CB8AC3E}">
        <p14:creationId xmlns:p14="http://schemas.microsoft.com/office/powerpoint/2010/main" val="2531541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éparateur / Questions">
    <p:spTree>
      <p:nvGrpSpPr>
        <p:cNvPr id="1" name=""/>
        <p:cNvGrpSpPr/>
        <p:nvPr/>
      </p:nvGrpSpPr>
      <p:grpSpPr>
        <a:xfrm>
          <a:off x="0" y="0"/>
          <a:ext cx="0" cy="0"/>
          <a:chOff x="0" y="0"/>
          <a:chExt cx="0" cy="0"/>
        </a:xfrm>
      </p:grpSpPr>
      <p:sp>
        <p:nvSpPr>
          <p:cNvPr id="5" name="Espace réservé pour une image  6">
            <a:extLst>
              <a:ext uri="{FF2B5EF4-FFF2-40B4-BE49-F238E27FC236}">
                <a16:creationId xmlns:a16="http://schemas.microsoft.com/office/drawing/2014/main" id="{D3D1957E-2AC0-3343-B863-C817A7B52E1A}"/>
              </a:ext>
            </a:extLst>
          </p:cNvPr>
          <p:cNvSpPr>
            <a:spLocks noGrp="1"/>
          </p:cNvSpPr>
          <p:nvPr>
            <p:ph type="pic" sz="quarter" idx="13" hasCustomPrompt="1"/>
          </p:nvPr>
        </p:nvSpPr>
        <p:spPr>
          <a:xfrm>
            <a:off x="5771312" y="668595"/>
            <a:ext cx="5978236" cy="6189406"/>
          </a:xfrm>
        </p:spPr>
        <p:txBody>
          <a:bodyPr/>
          <a:lstStyle>
            <a:lvl1pPr>
              <a:defRPr sz="1600"/>
            </a:lvl1pPr>
          </a:lstStyle>
          <a:p>
            <a:r>
              <a:rPr lang="fr-CA"/>
              <a:t>Cliquez sur l’icône au centre de la boîte pour insérer une image</a:t>
            </a:r>
          </a:p>
        </p:txBody>
      </p:sp>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4705523" cy="4572000"/>
          </a:xfrm>
        </p:spPr>
        <p:txBody>
          <a:bodyPr anchor="ctr">
            <a:noAutofit/>
          </a:bodyPr>
          <a:lstStyle>
            <a:lvl1pPr marL="0" indent="0">
              <a:buNone/>
              <a:defRPr sz="6000" b="1">
                <a:solidFill>
                  <a:schemeClr val="accent1"/>
                </a:solidFill>
              </a:defRPr>
            </a:lvl1pPr>
            <a:lvl2pPr marL="0" indent="0">
              <a:buNone/>
              <a:defRPr sz="2400" b="1">
                <a:solidFill>
                  <a:schemeClr val="tx1"/>
                </a:solidFill>
              </a:defRPr>
            </a:lvl2pPr>
            <a:lvl3pPr marL="0" indent="0">
              <a:buNone/>
              <a:defRPr sz="2400" b="0">
                <a:solidFill>
                  <a:schemeClr val="tx1"/>
                </a:solidFill>
              </a:defRPr>
            </a:lvl3pPr>
            <a:lvl4pPr marL="0" indent="0">
              <a:buNone/>
              <a:defRPr sz="2400" b="0">
                <a:solidFill>
                  <a:schemeClr val="tx1"/>
                </a:solidFill>
              </a:defRPr>
            </a:lvl4pPr>
            <a:lvl5pPr marL="0" indent="0">
              <a:buNone/>
              <a:defRPr sz="2400" b="0">
                <a:solidFill>
                  <a:schemeClr val="tx1"/>
                </a:solidFill>
              </a:defRPr>
            </a:lvl5pPr>
            <a:lvl6pPr marL="0" indent="0">
              <a:buNone/>
              <a:tabLst/>
              <a:defRPr sz="2400" b="0">
                <a:solidFill>
                  <a:schemeClr val="tx1"/>
                </a:solidFill>
              </a:defRPr>
            </a:lvl6pPr>
            <a:lvl7pPr marL="0" indent="0">
              <a:buNone/>
              <a:tabLst/>
              <a:defRPr sz="2400" b="0">
                <a:solidFill>
                  <a:schemeClr val="tx1"/>
                </a:solidFill>
              </a:defRPr>
            </a:lvl7pPr>
            <a:lvl8pPr marL="0" indent="0">
              <a:buNone/>
              <a:tabLst/>
              <a:defRPr sz="2400" b="0">
                <a:solidFill>
                  <a:schemeClr val="tx1"/>
                </a:solidFill>
              </a:defRPr>
            </a:lvl8pPr>
            <a:lvl9pPr marL="0" indent="0">
              <a:buNone/>
              <a:tabLst/>
              <a:defRPr sz="2400" b="0">
                <a:solidFill>
                  <a:schemeClr val="tx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548247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essources">
    <p:bg>
      <p:bgPr>
        <a:solidFill>
          <a:schemeClr val="accent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B28F2-3BFF-154C-BEEE-7F970760F7B5}"/>
              </a:ext>
            </a:extLst>
          </p:cNvPr>
          <p:cNvSpPr>
            <a:spLocks noGrp="1"/>
          </p:cNvSpPr>
          <p:nvPr>
            <p:ph type="title" hasCustomPrompt="1"/>
          </p:nvPr>
        </p:nvSpPr>
        <p:spPr/>
        <p:txBody>
          <a:bodyPr/>
          <a:lstStyle>
            <a:lvl1pPr>
              <a:defRPr>
                <a:solidFill>
                  <a:schemeClr val="accent1"/>
                </a:solidFill>
              </a:defRPr>
            </a:lvl1pPr>
          </a:lstStyle>
          <a:p>
            <a:r>
              <a:rPr lang="fr-CA"/>
              <a:t>Cliquez pour insérer le titre</a:t>
            </a:r>
          </a:p>
        </p:txBody>
      </p:sp>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886968" y="2103120"/>
            <a:ext cx="10424160" cy="356616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5" name="Image 4">
            <a:extLst>
              <a:ext uri="{FF2B5EF4-FFF2-40B4-BE49-F238E27FC236}">
                <a16:creationId xmlns:a16="http://schemas.microsoft.com/office/drawing/2014/main" id="{D9F0B60A-057F-B747-B5B9-9085DE70F6DA}"/>
              </a:ext>
            </a:extLst>
          </p:cNvPr>
          <p:cNvPicPr>
            <a:picLocks noChangeAspect="1"/>
          </p:cNvPicPr>
          <p:nvPr userDrawn="1"/>
        </p:nvPicPr>
        <p:blipFill>
          <a:blip r:embed="rId2"/>
          <a:stretch>
            <a:fillRect/>
          </a:stretch>
        </p:blipFill>
        <p:spPr>
          <a:xfrm>
            <a:off x="9580631" y="5937409"/>
            <a:ext cx="1990400" cy="374904"/>
          </a:xfrm>
          <a:prstGeom prst="rect">
            <a:avLst/>
          </a:prstGeom>
        </p:spPr>
      </p:pic>
    </p:spTree>
    <p:extLst>
      <p:ext uri="{BB962C8B-B14F-4D97-AF65-F5344CB8AC3E}">
        <p14:creationId xmlns:p14="http://schemas.microsoft.com/office/powerpoint/2010/main" val="2894341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rédits / remerciements">
    <p:bg>
      <p:bgPr>
        <a:solidFill>
          <a:schemeClr val="accent2"/>
        </a:solidFill>
        <a:effectLst/>
      </p:bgPr>
    </p:bg>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3077497" y="685800"/>
            <a:ext cx="5486400" cy="5486400"/>
          </a:xfrm>
        </p:spPr>
        <p:txBody>
          <a:bodyPr anchor="ctr"/>
          <a:lstStyle>
            <a:lvl1pPr>
              <a:spcBef>
                <a:spcPts val="600"/>
              </a:spcBef>
              <a:defRPr sz="2000">
                <a:solidFill>
                  <a:schemeClr val="bg1"/>
                </a:solidFill>
              </a:defRPr>
            </a:lvl1pPr>
            <a:lvl2pPr>
              <a:spcBef>
                <a:spcPts val="600"/>
              </a:spcBef>
              <a:defRPr sz="2000">
                <a:solidFill>
                  <a:schemeClr val="bg1"/>
                </a:solidFill>
              </a:defRPr>
            </a:lvl2pPr>
            <a:lvl3pPr>
              <a:spcBef>
                <a:spcPts val="600"/>
              </a:spcBef>
              <a:defRPr sz="1800">
                <a:solidFill>
                  <a:schemeClr val="bg1"/>
                </a:solidFill>
              </a:defRPr>
            </a:lvl3pPr>
            <a:lvl4pPr>
              <a:spcBef>
                <a:spcPts val="600"/>
              </a:spcBef>
              <a:defRPr sz="1800">
                <a:solidFill>
                  <a:schemeClr val="bg1"/>
                </a:solidFill>
              </a:defRPr>
            </a:lvl4pPr>
            <a:lvl5pPr>
              <a:spcBef>
                <a:spcPts val="600"/>
              </a:spcBef>
              <a:defRPr sz="2000">
                <a:solidFill>
                  <a:schemeClr val="bg1"/>
                </a:solidFill>
              </a:defRPr>
            </a:lvl5pPr>
            <a:lvl6pPr>
              <a:spcBef>
                <a:spcPts val="600"/>
              </a:spcBef>
              <a:defRPr sz="2000">
                <a:solidFill>
                  <a:schemeClr val="bg1"/>
                </a:solidFill>
              </a:defRPr>
            </a:lvl6pPr>
            <a:lvl7pPr>
              <a:spcBef>
                <a:spcPts val="600"/>
              </a:spcBef>
              <a:defRPr sz="2000">
                <a:solidFill>
                  <a:schemeClr val="bg1"/>
                </a:solidFill>
              </a:defRPr>
            </a:lvl7pPr>
            <a:lvl8pPr>
              <a:spcBef>
                <a:spcPts val="600"/>
              </a:spcBef>
              <a:defRPr sz="2000"/>
            </a:lvl8pPr>
            <a:lvl9pPr>
              <a:spcBef>
                <a:spcPts val="600"/>
              </a:spcBef>
              <a:defRPr sz="2800"/>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pour une image  6">
            <a:extLst>
              <a:ext uri="{FF2B5EF4-FFF2-40B4-BE49-F238E27FC236}">
                <a16:creationId xmlns:a16="http://schemas.microsoft.com/office/drawing/2014/main" id="{2598596F-BBE9-9F43-9B89-58B686EFD446}"/>
              </a:ext>
            </a:extLst>
          </p:cNvPr>
          <p:cNvSpPr>
            <a:spLocks noGrp="1"/>
          </p:cNvSpPr>
          <p:nvPr>
            <p:ph type="pic" sz="quarter" idx="13" hasCustomPrompt="1"/>
          </p:nvPr>
        </p:nvSpPr>
        <p:spPr>
          <a:xfrm>
            <a:off x="882650" y="685800"/>
            <a:ext cx="1645920" cy="1645920"/>
          </a:xfrm>
        </p:spPr>
        <p:txBody>
          <a:bodyPr/>
          <a:lstStyle>
            <a:lvl1pPr>
              <a:defRPr sz="1600">
                <a:solidFill>
                  <a:schemeClr val="bg1"/>
                </a:solidFill>
              </a:defRPr>
            </a:lvl1pPr>
          </a:lstStyle>
          <a:p>
            <a:r>
              <a:rPr lang="fr-CA"/>
              <a:t>Cliquez sur l’icône au centre de la boîte pour insérer le logo</a:t>
            </a:r>
          </a:p>
        </p:txBody>
      </p:sp>
      <p:sp>
        <p:nvSpPr>
          <p:cNvPr id="10" name="Espace réservé pour une image  6">
            <a:extLst>
              <a:ext uri="{FF2B5EF4-FFF2-40B4-BE49-F238E27FC236}">
                <a16:creationId xmlns:a16="http://schemas.microsoft.com/office/drawing/2014/main" id="{D6143308-FB11-424C-82AA-9DCC56FFE582}"/>
              </a:ext>
            </a:extLst>
          </p:cNvPr>
          <p:cNvSpPr>
            <a:spLocks noGrp="1"/>
          </p:cNvSpPr>
          <p:nvPr>
            <p:ph type="pic" sz="quarter" idx="15" hasCustomPrompt="1"/>
          </p:nvPr>
        </p:nvSpPr>
        <p:spPr>
          <a:xfrm>
            <a:off x="882650" y="2606040"/>
            <a:ext cx="1645920" cy="1645920"/>
          </a:xfrm>
        </p:spPr>
        <p:txBody>
          <a:bodyPr/>
          <a:lstStyle>
            <a:lvl1pPr>
              <a:defRPr sz="1600">
                <a:solidFill>
                  <a:schemeClr val="bg1"/>
                </a:solidFill>
              </a:defRPr>
            </a:lvl1pPr>
          </a:lstStyle>
          <a:p>
            <a:r>
              <a:rPr lang="fr-CA"/>
              <a:t>Cliquez sur l’icône au centre de la boîte pour insérer le logo</a:t>
            </a:r>
          </a:p>
        </p:txBody>
      </p:sp>
      <p:sp>
        <p:nvSpPr>
          <p:cNvPr id="11" name="Espace réservé pour une image  6">
            <a:extLst>
              <a:ext uri="{FF2B5EF4-FFF2-40B4-BE49-F238E27FC236}">
                <a16:creationId xmlns:a16="http://schemas.microsoft.com/office/drawing/2014/main" id="{B4841C60-64FE-E642-BCEA-4B735500564F}"/>
              </a:ext>
            </a:extLst>
          </p:cNvPr>
          <p:cNvSpPr>
            <a:spLocks noGrp="1"/>
          </p:cNvSpPr>
          <p:nvPr>
            <p:ph type="pic" sz="quarter" idx="16" hasCustomPrompt="1"/>
          </p:nvPr>
        </p:nvSpPr>
        <p:spPr>
          <a:xfrm>
            <a:off x="882650" y="4526280"/>
            <a:ext cx="1645920" cy="1645920"/>
          </a:xfrm>
        </p:spPr>
        <p:txBody>
          <a:bodyPr/>
          <a:lstStyle>
            <a:lvl1pPr>
              <a:defRPr sz="1600">
                <a:solidFill>
                  <a:schemeClr val="bg1"/>
                </a:solidFill>
              </a:defRPr>
            </a:lvl1pPr>
          </a:lstStyle>
          <a:p>
            <a:r>
              <a:rPr lang="fr-CA"/>
              <a:t>Cliquez sur l’icône au centre de la boîte pour insérer le logo</a:t>
            </a:r>
          </a:p>
        </p:txBody>
      </p:sp>
      <p:pic>
        <p:nvPicPr>
          <p:cNvPr id="6" name="Image 5">
            <a:extLst>
              <a:ext uri="{FF2B5EF4-FFF2-40B4-BE49-F238E27FC236}">
                <a16:creationId xmlns:a16="http://schemas.microsoft.com/office/drawing/2014/main" id="{D7E6D27C-A9CF-704B-A160-1A92A7684C6D}"/>
              </a:ext>
            </a:extLst>
          </p:cNvPr>
          <p:cNvPicPr>
            <a:picLocks noChangeAspect="1"/>
          </p:cNvPicPr>
          <p:nvPr userDrawn="1"/>
        </p:nvPicPr>
        <p:blipFill>
          <a:blip r:embed="rId2"/>
          <a:stretch>
            <a:fillRect/>
          </a:stretch>
        </p:blipFill>
        <p:spPr>
          <a:xfrm>
            <a:off x="9580631" y="5937409"/>
            <a:ext cx="1990400" cy="374904"/>
          </a:xfrm>
          <a:prstGeom prst="rect">
            <a:avLst/>
          </a:prstGeom>
        </p:spPr>
      </p:pic>
    </p:spTree>
    <p:extLst>
      <p:ext uri="{BB962C8B-B14F-4D97-AF65-F5344CB8AC3E}">
        <p14:creationId xmlns:p14="http://schemas.microsoft.com/office/powerpoint/2010/main" val="1402255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ntenu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4050ED8-5FE7-4545-9AB6-7B77B49AF030}"/>
              </a:ext>
            </a:extLst>
          </p:cNvPr>
          <p:cNvSpPr>
            <a:spLocks noGrp="1"/>
          </p:cNvSpPr>
          <p:nvPr>
            <p:ph type="title" hasCustomPrompt="1"/>
          </p:nvPr>
        </p:nvSpPr>
        <p:spPr>
          <a:xfrm>
            <a:off x="886968" y="822960"/>
            <a:ext cx="10421938" cy="914400"/>
          </a:xfrm>
        </p:spPr>
        <p:txBody>
          <a:bodyPr/>
          <a:lstStyle/>
          <a:p>
            <a:r>
              <a:rPr lang="fr-CA"/>
              <a:t>Cliquez pour insérer le titre</a:t>
            </a:r>
          </a:p>
        </p:txBody>
      </p:sp>
      <p:sp>
        <p:nvSpPr>
          <p:cNvPr id="6" name="Espace réservé du contenu 3">
            <a:extLst>
              <a:ext uri="{FF2B5EF4-FFF2-40B4-BE49-F238E27FC236}">
                <a16:creationId xmlns:a16="http://schemas.microsoft.com/office/drawing/2014/main" id="{7E291F59-C5CC-0A4A-BFE3-2DE71C6C588C}"/>
              </a:ext>
            </a:extLst>
          </p:cNvPr>
          <p:cNvSpPr>
            <a:spLocks noGrp="1"/>
          </p:cNvSpPr>
          <p:nvPr>
            <p:ph sz="quarter" idx="16" hasCustomPrompt="1"/>
          </p:nvPr>
        </p:nvSpPr>
        <p:spPr>
          <a:xfrm>
            <a:off x="886968" y="2103120"/>
            <a:ext cx="484632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7" name="Espace réservé du contenu 3">
            <a:extLst>
              <a:ext uri="{FF2B5EF4-FFF2-40B4-BE49-F238E27FC236}">
                <a16:creationId xmlns:a16="http://schemas.microsoft.com/office/drawing/2014/main" id="{949FF223-6198-4D49-AC94-4E61593391F2}"/>
              </a:ext>
            </a:extLst>
          </p:cNvPr>
          <p:cNvSpPr>
            <a:spLocks noGrp="1"/>
          </p:cNvSpPr>
          <p:nvPr>
            <p:ph sz="quarter" idx="17" hasCustomPrompt="1"/>
          </p:nvPr>
        </p:nvSpPr>
        <p:spPr>
          <a:xfrm>
            <a:off x="6462586" y="2103120"/>
            <a:ext cx="484632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1297416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ogo et slogan / final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D7D25C4-F96C-1A41-B54B-77C17FCF0592}"/>
              </a:ext>
            </a:extLst>
          </p:cNvPr>
          <p:cNvPicPr>
            <a:picLocks noChangeAspect="1"/>
          </p:cNvPicPr>
          <p:nvPr userDrawn="1"/>
        </p:nvPicPr>
        <p:blipFill>
          <a:blip r:embed="rId2"/>
          <a:stretch>
            <a:fillRect/>
          </a:stretch>
        </p:blipFill>
        <p:spPr>
          <a:xfrm>
            <a:off x="1524000" y="2317750"/>
            <a:ext cx="9144000" cy="2222500"/>
          </a:xfrm>
          <a:prstGeom prst="rect">
            <a:avLst/>
          </a:prstGeom>
        </p:spPr>
      </p:pic>
    </p:spTree>
    <p:extLst>
      <p:ext uri="{BB962C8B-B14F-4D97-AF65-F5344CB8AC3E}">
        <p14:creationId xmlns:p14="http://schemas.microsoft.com/office/powerpoint/2010/main" val="3705162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ogo et médias sociaux">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BB9E43FE-16B4-7E40-91FD-5643726F7AFA}"/>
              </a:ext>
            </a:extLst>
          </p:cNvPr>
          <p:cNvPicPr>
            <a:picLocks noChangeAspect="1"/>
          </p:cNvPicPr>
          <p:nvPr userDrawn="1"/>
        </p:nvPicPr>
        <p:blipFill>
          <a:blip r:embed="rId2">
            <a:alphaModFix/>
          </a:blip>
          <a:stretch>
            <a:fillRect/>
          </a:stretch>
        </p:blipFill>
        <p:spPr>
          <a:xfrm>
            <a:off x="2936890" y="1576301"/>
            <a:ext cx="6309586" cy="1524816"/>
          </a:xfrm>
          <a:prstGeom prst="rect">
            <a:avLst/>
          </a:prstGeom>
        </p:spPr>
      </p:pic>
      <p:grpSp>
        <p:nvGrpSpPr>
          <p:cNvPr id="2" name="Groupe 1">
            <a:extLst>
              <a:ext uri="{FF2B5EF4-FFF2-40B4-BE49-F238E27FC236}">
                <a16:creationId xmlns:a16="http://schemas.microsoft.com/office/drawing/2014/main" id="{E77E0D27-9C11-C34D-994D-832E0380B416}"/>
              </a:ext>
            </a:extLst>
          </p:cNvPr>
          <p:cNvGrpSpPr/>
          <p:nvPr userDrawn="1"/>
        </p:nvGrpSpPr>
        <p:grpSpPr>
          <a:xfrm>
            <a:off x="8027504" y="4421281"/>
            <a:ext cx="778566" cy="778517"/>
            <a:chOff x="539551" y="595462"/>
            <a:chExt cx="1689499" cy="1689393"/>
          </a:xfrm>
        </p:grpSpPr>
        <p:sp>
          <p:nvSpPr>
            <p:cNvPr id="7" name="Oval 3">
              <a:hlinkClick r:id="rId3"/>
              <a:extLst>
                <a:ext uri="{FF2B5EF4-FFF2-40B4-BE49-F238E27FC236}">
                  <a16:creationId xmlns:a16="http://schemas.microsoft.com/office/drawing/2014/main" id="{5CD7F6F3-9495-1A44-8903-B0EA1EB02823}"/>
                </a:ext>
              </a:extLst>
            </p:cNvPr>
            <p:cNvSpPr>
              <a:spLocks/>
            </p:cNvSpPr>
            <p:nvPr userDrawn="1"/>
          </p:nvSpPr>
          <p:spPr bwMode="auto">
            <a:xfrm>
              <a:off x="539551" y="595462"/>
              <a:ext cx="1689499" cy="1689393"/>
            </a:xfrm>
            <a:prstGeom prst="ellipse">
              <a:avLst/>
            </a:pr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9" name="AutoShape 4">
              <a:extLst>
                <a:ext uri="{FF2B5EF4-FFF2-40B4-BE49-F238E27FC236}">
                  <a16:creationId xmlns:a16="http://schemas.microsoft.com/office/drawing/2014/main" id="{9FE60C1F-FC23-EE47-A4E4-52EAE7461A9E}"/>
                </a:ext>
              </a:extLst>
            </p:cNvPr>
            <p:cNvSpPr>
              <a:spLocks/>
            </p:cNvSpPr>
            <p:nvPr userDrawn="1"/>
          </p:nvSpPr>
          <p:spPr bwMode="auto">
            <a:xfrm>
              <a:off x="1195905" y="1082878"/>
              <a:ext cx="379499" cy="722256"/>
            </a:xfrm>
            <a:custGeom>
              <a:avLst/>
              <a:gdLst>
                <a:gd name="T0" fmla="*/ 10800 w 21600"/>
                <a:gd name="T1" fmla="+- 0 10802 5"/>
                <a:gd name="T2" fmla="*/ 10802 h 21595"/>
                <a:gd name="T3" fmla="*/ 10800 w 21600"/>
                <a:gd name="T4" fmla="+- 0 10802 5"/>
                <a:gd name="T5" fmla="*/ 10802 h 21595"/>
                <a:gd name="T6" fmla="*/ 10800 w 21600"/>
                <a:gd name="T7" fmla="+- 0 10802 5"/>
                <a:gd name="T8" fmla="*/ 10802 h 21595"/>
                <a:gd name="T9" fmla="*/ 10800 w 21600"/>
                <a:gd name="T10" fmla="+- 0 10802 5"/>
                <a:gd name="T11" fmla="*/ 10802 h 21595"/>
              </a:gdLst>
              <a:ahLst/>
              <a:cxnLst>
                <a:cxn ang="0">
                  <a:pos x="T0" y="T2"/>
                </a:cxn>
                <a:cxn ang="0">
                  <a:pos x="T3" y="T5"/>
                </a:cxn>
                <a:cxn ang="0">
                  <a:pos x="T6" y="T8"/>
                </a:cxn>
                <a:cxn ang="0">
                  <a:pos x="T9" y="T11"/>
                </a:cxn>
              </a:cxnLst>
              <a:rect l="0" t="0" r="r" b="b"/>
              <a:pathLst>
                <a:path w="21600" h="21595">
                  <a:moveTo>
                    <a:pt x="14325" y="0"/>
                  </a:moveTo>
                  <a:cubicBezTo>
                    <a:pt x="11947" y="-5"/>
                    <a:pt x="9683" y="535"/>
                    <a:pt x="8120" y="1477"/>
                  </a:cubicBezTo>
                  <a:cubicBezTo>
                    <a:pt x="6945" y="2186"/>
                    <a:pt x="6249" y="3081"/>
                    <a:pt x="6144" y="4019"/>
                  </a:cubicBezTo>
                  <a:lnTo>
                    <a:pt x="6123" y="7733"/>
                  </a:lnTo>
                  <a:lnTo>
                    <a:pt x="0" y="7733"/>
                  </a:lnTo>
                  <a:lnTo>
                    <a:pt x="0" y="11796"/>
                  </a:lnTo>
                  <a:lnTo>
                    <a:pt x="6103" y="11796"/>
                  </a:lnTo>
                  <a:lnTo>
                    <a:pt x="6052" y="21595"/>
                  </a:lnTo>
                  <a:lnTo>
                    <a:pt x="14509" y="21595"/>
                  </a:lnTo>
                  <a:lnTo>
                    <a:pt x="14509" y="11796"/>
                  </a:lnTo>
                  <a:lnTo>
                    <a:pt x="20469" y="11796"/>
                  </a:lnTo>
                  <a:lnTo>
                    <a:pt x="21447" y="7733"/>
                  </a:lnTo>
                  <a:lnTo>
                    <a:pt x="14509" y="7733"/>
                  </a:lnTo>
                  <a:lnTo>
                    <a:pt x="14509" y="4988"/>
                  </a:lnTo>
                  <a:cubicBezTo>
                    <a:pt x="14453" y="4560"/>
                    <a:pt x="14822" y="4150"/>
                    <a:pt x="15487" y="3901"/>
                  </a:cubicBezTo>
                  <a:cubicBezTo>
                    <a:pt x="15925" y="3738"/>
                    <a:pt x="16459" y="3660"/>
                    <a:pt x="16995" y="3682"/>
                  </a:cubicBezTo>
                  <a:lnTo>
                    <a:pt x="21600" y="3677"/>
                  </a:lnTo>
                  <a:lnTo>
                    <a:pt x="21590" y="0"/>
                  </a:lnTo>
                  <a:lnTo>
                    <a:pt x="14325" y="0"/>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latin typeface="Helvetica Light" charset="0"/>
                <a:cs typeface="Helvetica Light" charset="0"/>
                <a:sym typeface="Helvetica Light" charset="0"/>
              </a:endParaRPr>
            </a:p>
          </p:txBody>
        </p:sp>
      </p:grpSp>
      <p:grpSp>
        <p:nvGrpSpPr>
          <p:cNvPr id="14" name="Groupe 13">
            <a:extLst>
              <a:ext uri="{FF2B5EF4-FFF2-40B4-BE49-F238E27FC236}">
                <a16:creationId xmlns:a16="http://schemas.microsoft.com/office/drawing/2014/main" id="{4D48372F-8427-7D46-9C02-0C01144C0B57}"/>
              </a:ext>
            </a:extLst>
          </p:cNvPr>
          <p:cNvGrpSpPr/>
          <p:nvPr userDrawn="1"/>
        </p:nvGrpSpPr>
        <p:grpSpPr>
          <a:xfrm>
            <a:off x="6460015" y="4421281"/>
            <a:ext cx="778566" cy="778517"/>
            <a:chOff x="539551" y="2747719"/>
            <a:chExt cx="1689499" cy="1689393"/>
          </a:xfrm>
        </p:grpSpPr>
        <p:sp>
          <p:nvSpPr>
            <p:cNvPr id="10" name="Oval 18">
              <a:hlinkClick r:id="rId4"/>
              <a:extLst>
                <a:ext uri="{FF2B5EF4-FFF2-40B4-BE49-F238E27FC236}">
                  <a16:creationId xmlns:a16="http://schemas.microsoft.com/office/drawing/2014/main" id="{464EB328-49C2-0F4A-A81B-5F5F76C85384}"/>
                </a:ext>
              </a:extLst>
            </p:cNvPr>
            <p:cNvSpPr>
              <a:spLocks/>
            </p:cNvSpPr>
            <p:nvPr userDrawn="1"/>
          </p:nvSpPr>
          <p:spPr bwMode="auto">
            <a:xfrm>
              <a:off x="539551" y="2747719"/>
              <a:ext cx="1689499" cy="1689393"/>
            </a:xfrm>
            <a:prstGeom prst="ellipse">
              <a:avLst/>
            </a:pr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1" name="AutoShape 19">
              <a:extLst>
                <a:ext uri="{FF2B5EF4-FFF2-40B4-BE49-F238E27FC236}">
                  <a16:creationId xmlns:a16="http://schemas.microsoft.com/office/drawing/2014/main" id="{6D0483B1-CDD0-BE45-821D-0732AC9B2DE8}"/>
                </a:ext>
              </a:extLst>
            </p:cNvPr>
            <p:cNvSpPr>
              <a:spLocks/>
            </p:cNvSpPr>
            <p:nvPr userDrawn="1"/>
          </p:nvSpPr>
          <p:spPr bwMode="auto">
            <a:xfrm>
              <a:off x="1003650" y="3322308"/>
              <a:ext cx="749689" cy="5516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56" y="0"/>
                  </a:moveTo>
                  <a:cubicBezTo>
                    <a:pt x="7835" y="0"/>
                    <a:pt x="5327" y="1"/>
                    <a:pt x="2507" y="428"/>
                  </a:cubicBezTo>
                  <a:cubicBezTo>
                    <a:pt x="1973" y="522"/>
                    <a:pt x="1432" y="912"/>
                    <a:pt x="1021" y="1493"/>
                  </a:cubicBezTo>
                  <a:cubicBezTo>
                    <a:pt x="637" y="2037"/>
                    <a:pt x="379" y="2733"/>
                    <a:pt x="315" y="3413"/>
                  </a:cubicBezTo>
                  <a:cubicBezTo>
                    <a:pt x="1" y="5970"/>
                    <a:pt x="0" y="8096"/>
                    <a:pt x="0" y="10653"/>
                  </a:cubicBezTo>
                  <a:cubicBezTo>
                    <a:pt x="0" y="10683"/>
                    <a:pt x="0" y="10717"/>
                    <a:pt x="0" y="10751"/>
                  </a:cubicBezTo>
                  <a:cubicBezTo>
                    <a:pt x="0" y="10785"/>
                    <a:pt x="0" y="10818"/>
                    <a:pt x="0" y="10849"/>
                  </a:cubicBezTo>
                  <a:cubicBezTo>
                    <a:pt x="0" y="10883"/>
                    <a:pt x="0" y="10917"/>
                    <a:pt x="0" y="10947"/>
                  </a:cubicBezTo>
                  <a:cubicBezTo>
                    <a:pt x="0" y="13504"/>
                    <a:pt x="1" y="15630"/>
                    <a:pt x="315" y="18187"/>
                  </a:cubicBezTo>
                  <a:cubicBezTo>
                    <a:pt x="379" y="18867"/>
                    <a:pt x="637" y="19563"/>
                    <a:pt x="1021" y="20107"/>
                  </a:cubicBezTo>
                  <a:cubicBezTo>
                    <a:pt x="1432" y="20688"/>
                    <a:pt x="1973" y="21078"/>
                    <a:pt x="2507" y="21172"/>
                  </a:cubicBezTo>
                  <a:cubicBezTo>
                    <a:pt x="5327" y="21599"/>
                    <a:pt x="7835" y="21600"/>
                    <a:pt x="10656" y="21600"/>
                  </a:cubicBezTo>
                  <a:cubicBezTo>
                    <a:pt x="10695" y="21600"/>
                    <a:pt x="10738" y="21600"/>
                    <a:pt x="10779" y="21600"/>
                  </a:cubicBezTo>
                  <a:cubicBezTo>
                    <a:pt x="10793" y="21600"/>
                    <a:pt x="10807" y="21600"/>
                    <a:pt x="10821" y="21600"/>
                  </a:cubicBezTo>
                  <a:cubicBezTo>
                    <a:pt x="10862" y="21600"/>
                    <a:pt x="10905" y="21600"/>
                    <a:pt x="10944" y="21600"/>
                  </a:cubicBezTo>
                  <a:cubicBezTo>
                    <a:pt x="13765" y="21600"/>
                    <a:pt x="16273" y="21599"/>
                    <a:pt x="19093" y="21172"/>
                  </a:cubicBezTo>
                  <a:cubicBezTo>
                    <a:pt x="19627" y="21078"/>
                    <a:pt x="20168" y="20688"/>
                    <a:pt x="20579" y="20107"/>
                  </a:cubicBezTo>
                  <a:cubicBezTo>
                    <a:pt x="20963" y="19563"/>
                    <a:pt x="21221" y="18867"/>
                    <a:pt x="21285" y="18187"/>
                  </a:cubicBezTo>
                  <a:cubicBezTo>
                    <a:pt x="21599" y="15630"/>
                    <a:pt x="21600" y="13504"/>
                    <a:pt x="21600" y="10947"/>
                  </a:cubicBezTo>
                  <a:cubicBezTo>
                    <a:pt x="21600" y="10917"/>
                    <a:pt x="21600" y="10883"/>
                    <a:pt x="21600" y="10849"/>
                  </a:cubicBezTo>
                  <a:cubicBezTo>
                    <a:pt x="21600" y="10815"/>
                    <a:pt x="21600" y="10782"/>
                    <a:pt x="21600" y="10751"/>
                  </a:cubicBezTo>
                  <a:cubicBezTo>
                    <a:pt x="21600" y="10717"/>
                    <a:pt x="21600" y="10683"/>
                    <a:pt x="21600" y="10653"/>
                  </a:cubicBezTo>
                  <a:cubicBezTo>
                    <a:pt x="21600" y="8096"/>
                    <a:pt x="21599" y="5970"/>
                    <a:pt x="21285" y="3413"/>
                  </a:cubicBezTo>
                  <a:cubicBezTo>
                    <a:pt x="21221" y="2733"/>
                    <a:pt x="20963" y="2037"/>
                    <a:pt x="20579" y="1493"/>
                  </a:cubicBezTo>
                  <a:cubicBezTo>
                    <a:pt x="20168" y="912"/>
                    <a:pt x="19627" y="522"/>
                    <a:pt x="19093" y="428"/>
                  </a:cubicBezTo>
                  <a:cubicBezTo>
                    <a:pt x="16273" y="1"/>
                    <a:pt x="13765" y="0"/>
                    <a:pt x="10944" y="0"/>
                  </a:cubicBezTo>
                  <a:cubicBezTo>
                    <a:pt x="10905" y="0"/>
                    <a:pt x="10862" y="0"/>
                    <a:pt x="10821" y="0"/>
                  </a:cubicBezTo>
                  <a:cubicBezTo>
                    <a:pt x="10807" y="0"/>
                    <a:pt x="10793" y="0"/>
                    <a:pt x="10779" y="0"/>
                  </a:cubicBezTo>
                  <a:cubicBezTo>
                    <a:pt x="10738" y="0"/>
                    <a:pt x="10695" y="0"/>
                    <a:pt x="10656" y="0"/>
                  </a:cubicBezTo>
                  <a:close/>
                  <a:moveTo>
                    <a:pt x="8201" y="6153"/>
                  </a:moveTo>
                  <a:lnTo>
                    <a:pt x="14441" y="10394"/>
                  </a:lnTo>
                  <a:lnTo>
                    <a:pt x="8201" y="14634"/>
                  </a:lnTo>
                  <a:lnTo>
                    <a:pt x="8201" y="6153"/>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45720" rIns="45720"/>
            <a:lstStyle/>
            <a:p>
              <a:pPr algn="l" defTabSz="457200"/>
              <a:endParaRPr lang="fr-CA" sz="2400" b="0">
                <a:latin typeface="Calibri" charset="0"/>
                <a:cs typeface="Calibri" charset="0"/>
                <a:sym typeface="Calibri" charset="0"/>
              </a:endParaRPr>
            </a:p>
          </p:txBody>
        </p:sp>
      </p:grpSp>
      <p:grpSp>
        <p:nvGrpSpPr>
          <p:cNvPr id="18" name="Groupe 17">
            <a:extLst>
              <a:ext uri="{FF2B5EF4-FFF2-40B4-BE49-F238E27FC236}">
                <a16:creationId xmlns:a16="http://schemas.microsoft.com/office/drawing/2014/main" id="{E4A9FAEC-DFEB-7D48-933D-AD3922879059}"/>
              </a:ext>
            </a:extLst>
          </p:cNvPr>
          <p:cNvGrpSpPr/>
          <p:nvPr userDrawn="1"/>
        </p:nvGrpSpPr>
        <p:grpSpPr>
          <a:xfrm>
            <a:off x="3325039" y="4421281"/>
            <a:ext cx="778566" cy="778517"/>
            <a:chOff x="8915400" y="2747719"/>
            <a:chExt cx="1689500" cy="1689393"/>
          </a:xfrm>
        </p:grpSpPr>
        <p:sp>
          <p:nvSpPr>
            <p:cNvPr id="15" name="Oval 24">
              <a:hlinkClick r:id="rId5"/>
              <a:extLst>
                <a:ext uri="{FF2B5EF4-FFF2-40B4-BE49-F238E27FC236}">
                  <a16:creationId xmlns:a16="http://schemas.microsoft.com/office/drawing/2014/main" id="{62A606C5-4F39-8D44-9797-B64C1498AA6A}"/>
                </a:ext>
              </a:extLst>
            </p:cNvPr>
            <p:cNvSpPr>
              <a:spLocks/>
            </p:cNvSpPr>
            <p:nvPr userDrawn="1"/>
          </p:nvSpPr>
          <p:spPr bwMode="auto">
            <a:xfrm>
              <a:off x="8915400" y="2747719"/>
              <a:ext cx="1689500" cy="1689393"/>
            </a:xfrm>
            <a:prstGeom prst="ellipse">
              <a:avLst/>
            </a:pr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pic>
          <p:nvPicPr>
            <p:cNvPr id="17" name="Graphique 16">
              <a:extLst>
                <a:ext uri="{FF2B5EF4-FFF2-40B4-BE49-F238E27FC236}">
                  <a16:creationId xmlns:a16="http://schemas.microsoft.com/office/drawing/2014/main" id="{E4CEA755-B11D-CF4B-8E46-6CCAF33E5D44}"/>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9421750" y="3254015"/>
              <a:ext cx="676800" cy="676800"/>
            </a:xfrm>
            <a:prstGeom prst="rect">
              <a:avLst/>
            </a:prstGeom>
          </p:spPr>
        </p:pic>
      </p:grpSp>
      <p:grpSp>
        <p:nvGrpSpPr>
          <p:cNvPr id="20" name="Groupe 19">
            <a:extLst>
              <a:ext uri="{FF2B5EF4-FFF2-40B4-BE49-F238E27FC236}">
                <a16:creationId xmlns:a16="http://schemas.microsoft.com/office/drawing/2014/main" id="{CCF2378C-2C04-8F4A-B1CE-C714C736C489}"/>
              </a:ext>
            </a:extLst>
          </p:cNvPr>
          <p:cNvGrpSpPr/>
          <p:nvPr userDrawn="1"/>
        </p:nvGrpSpPr>
        <p:grpSpPr>
          <a:xfrm>
            <a:off x="4892527" y="4421281"/>
            <a:ext cx="778566" cy="778517"/>
            <a:chOff x="2675683" y="2747719"/>
            <a:chExt cx="1689500" cy="1689393"/>
          </a:xfrm>
        </p:grpSpPr>
        <p:sp>
          <p:nvSpPr>
            <p:cNvPr id="21" name="Oval 24">
              <a:hlinkClick r:id="rId7"/>
              <a:extLst>
                <a:ext uri="{FF2B5EF4-FFF2-40B4-BE49-F238E27FC236}">
                  <a16:creationId xmlns:a16="http://schemas.microsoft.com/office/drawing/2014/main" id="{A9C9FCAC-74A2-3E4F-989E-CD693EBC085F}"/>
                </a:ext>
              </a:extLst>
            </p:cNvPr>
            <p:cNvSpPr>
              <a:spLocks/>
            </p:cNvSpPr>
            <p:nvPr userDrawn="1"/>
          </p:nvSpPr>
          <p:spPr bwMode="auto">
            <a:xfrm>
              <a:off x="2675683" y="2747719"/>
              <a:ext cx="1689500" cy="1689393"/>
            </a:xfrm>
            <a:prstGeom prst="ellipse">
              <a:avLst/>
            </a:pr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22" name="AutoShape 25">
              <a:extLst>
                <a:ext uri="{FF2B5EF4-FFF2-40B4-BE49-F238E27FC236}">
                  <a16:creationId xmlns:a16="http://schemas.microsoft.com/office/drawing/2014/main" id="{C4B982B4-7082-BD4E-A3A4-F90E94BF91FB}"/>
                </a:ext>
              </a:extLst>
            </p:cNvPr>
            <p:cNvSpPr>
              <a:spLocks/>
            </p:cNvSpPr>
            <p:nvPr userDrawn="1"/>
          </p:nvSpPr>
          <p:spPr bwMode="auto">
            <a:xfrm>
              <a:off x="3186504" y="3258585"/>
              <a:ext cx="667883" cy="667662"/>
            </a:xfrm>
            <a:custGeom>
              <a:avLst/>
              <a:gdLst>
                <a:gd name="T0" fmla="+- 0 10799 1"/>
                <a:gd name="T1" fmla="*/ T0 w 21597"/>
                <a:gd name="T2" fmla="+- 0 10800 2"/>
                <a:gd name="T3" fmla="*/ 10800 h 21597"/>
                <a:gd name="T4" fmla="+- 0 10799 1"/>
                <a:gd name="T5" fmla="*/ T4 w 21597"/>
                <a:gd name="T6" fmla="+- 0 10800 2"/>
                <a:gd name="T7" fmla="*/ 10800 h 21597"/>
                <a:gd name="T8" fmla="+- 0 10799 1"/>
                <a:gd name="T9" fmla="*/ T8 w 21597"/>
                <a:gd name="T10" fmla="+- 0 10800 2"/>
                <a:gd name="T11" fmla="*/ 10800 h 21597"/>
                <a:gd name="T12" fmla="+- 0 10799 1"/>
                <a:gd name="T13" fmla="*/ T12 w 21597"/>
                <a:gd name="T14" fmla="+- 0 10800 2"/>
                <a:gd name="T15" fmla="*/ 10800 h 21597"/>
              </a:gdLst>
              <a:ahLst/>
              <a:cxnLst>
                <a:cxn ang="0">
                  <a:pos x="T1" y="T3"/>
                </a:cxn>
                <a:cxn ang="0">
                  <a:pos x="T5" y="T7"/>
                </a:cxn>
                <a:cxn ang="0">
                  <a:pos x="T9" y="T11"/>
                </a:cxn>
                <a:cxn ang="0">
                  <a:pos x="T13" y="T15"/>
                </a:cxn>
              </a:cxnLst>
              <a:rect l="0" t="0" r="r" b="b"/>
              <a:pathLst>
                <a:path w="21597" h="21597">
                  <a:moveTo>
                    <a:pt x="4955" y="0"/>
                  </a:moveTo>
                  <a:cubicBezTo>
                    <a:pt x="4242" y="0"/>
                    <a:pt x="3702" y="-2"/>
                    <a:pt x="3248" y="29"/>
                  </a:cubicBezTo>
                  <a:cubicBezTo>
                    <a:pt x="2794" y="59"/>
                    <a:pt x="2425" y="122"/>
                    <a:pt x="2044" y="243"/>
                  </a:cubicBezTo>
                  <a:cubicBezTo>
                    <a:pt x="1625" y="395"/>
                    <a:pt x="1251" y="636"/>
                    <a:pt x="944" y="943"/>
                  </a:cubicBezTo>
                  <a:cubicBezTo>
                    <a:pt x="637" y="1251"/>
                    <a:pt x="396" y="1624"/>
                    <a:pt x="244" y="2044"/>
                  </a:cubicBezTo>
                  <a:cubicBezTo>
                    <a:pt x="122" y="2427"/>
                    <a:pt x="60" y="2800"/>
                    <a:pt x="29" y="3254"/>
                  </a:cubicBezTo>
                  <a:cubicBezTo>
                    <a:pt x="-1" y="3707"/>
                    <a:pt x="0" y="4240"/>
                    <a:pt x="1" y="4950"/>
                  </a:cubicBezTo>
                  <a:lnTo>
                    <a:pt x="1" y="16623"/>
                  </a:lnTo>
                  <a:cubicBezTo>
                    <a:pt x="1" y="17344"/>
                    <a:pt x="-1" y="17886"/>
                    <a:pt x="29" y="18342"/>
                  </a:cubicBezTo>
                  <a:cubicBezTo>
                    <a:pt x="60" y="18799"/>
                    <a:pt x="122" y="19170"/>
                    <a:pt x="244" y="19553"/>
                  </a:cubicBezTo>
                  <a:cubicBezTo>
                    <a:pt x="396" y="19972"/>
                    <a:pt x="637" y="20345"/>
                    <a:pt x="944" y="20653"/>
                  </a:cubicBezTo>
                  <a:cubicBezTo>
                    <a:pt x="1251" y="20960"/>
                    <a:pt x="1625" y="21201"/>
                    <a:pt x="2044" y="21353"/>
                  </a:cubicBezTo>
                  <a:cubicBezTo>
                    <a:pt x="2427" y="21475"/>
                    <a:pt x="2799" y="21537"/>
                    <a:pt x="3254" y="21568"/>
                  </a:cubicBezTo>
                  <a:cubicBezTo>
                    <a:pt x="3708" y="21598"/>
                    <a:pt x="4246" y="21597"/>
                    <a:pt x="4955" y="21596"/>
                  </a:cubicBezTo>
                  <a:lnTo>
                    <a:pt x="16625" y="21596"/>
                  </a:lnTo>
                  <a:cubicBezTo>
                    <a:pt x="17346" y="21596"/>
                    <a:pt x="17884" y="21598"/>
                    <a:pt x="18339" y="21568"/>
                  </a:cubicBezTo>
                  <a:cubicBezTo>
                    <a:pt x="18793" y="21537"/>
                    <a:pt x="19166" y="21475"/>
                    <a:pt x="19548" y="21353"/>
                  </a:cubicBezTo>
                  <a:cubicBezTo>
                    <a:pt x="19967" y="21201"/>
                    <a:pt x="20345" y="20960"/>
                    <a:pt x="20654" y="20653"/>
                  </a:cubicBezTo>
                  <a:cubicBezTo>
                    <a:pt x="20963" y="20345"/>
                    <a:pt x="21202" y="19972"/>
                    <a:pt x="21354" y="19553"/>
                  </a:cubicBezTo>
                  <a:cubicBezTo>
                    <a:pt x="21476" y="19170"/>
                    <a:pt x="21538" y="18796"/>
                    <a:pt x="21569" y="18342"/>
                  </a:cubicBezTo>
                  <a:cubicBezTo>
                    <a:pt x="21599" y="17889"/>
                    <a:pt x="21598" y="17356"/>
                    <a:pt x="21597" y="16646"/>
                  </a:cubicBezTo>
                  <a:lnTo>
                    <a:pt x="21597" y="4973"/>
                  </a:lnTo>
                  <a:cubicBezTo>
                    <a:pt x="21598" y="4252"/>
                    <a:pt x="21599" y="3710"/>
                    <a:pt x="21569" y="3254"/>
                  </a:cubicBezTo>
                  <a:cubicBezTo>
                    <a:pt x="21538" y="2797"/>
                    <a:pt x="21476" y="2426"/>
                    <a:pt x="21354" y="2044"/>
                  </a:cubicBezTo>
                  <a:cubicBezTo>
                    <a:pt x="21202" y="1624"/>
                    <a:pt x="20963" y="1251"/>
                    <a:pt x="20654" y="943"/>
                  </a:cubicBezTo>
                  <a:cubicBezTo>
                    <a:pt x="20345" y="636"/>
                    <a:pt x="19967" y="395"/>
                    <a:pt x="19548" y="243"/>
                  </a:cubicBezTo>
                  <a:cubicBezTo>
                    <a:pt x="19166" y="121"/>
                    <a:pt x="18792" y="59"/>
                    <a:pt x="18339" y="29"/>
                  </a:cubicBezTo>
                  <a:cubicBezTo>
                    <a:pt x="17885" y="-2"/>
                    <a:pt x="17352" y="0"/>
                    <a:pt x="16643" y="0"/>
                  </a:cubicBezTo>
                  <a:lnTo>
                    <a:pt x="4973" y="0"/>
                  </a:lnTo>
                  <a:lnTo>
                    <a:pt x="4955" y="0"/>
                  </a:lnTo>
                  <a:close/>
                  <a:moveTo>
                    <a:pt x="16093" y="2704"/>
                  </a:moveTo>
                  <a:lnTo>
                    <a:pt x="18599" y="2704"/>
                  </a:lnTo>
                  <a:cubicBezTo>
                    <a:pt x="18766" y="2704"/>
                    <a:pt x="18851" y="2704"/>
                    <a:pt x="18941" y="2733"/>
                  </a:cubicBezTo>
                  <a:cubicBezTo>
                    <a:pt x="19039" y="2768"/>
                    <a:pt x="19113" y="2843"/>
                    <a:pt x="19149" y="2941"/>
                  </a:cubicBezTo>
                  <a:cubicBezTo>
                    <a:pt x="19177" y="3031"/>
                    <a:pt x="19178" y="3119"/>
                    <a:pt x="19178" y="3288"/>
                  </a:cubicBezTo>
                  <a:lnTo>
                    <a:pt x="19178" y="5790"/>
                  </a:lnTo>
                  <a:cubicBezTo>
                    <a:pt x="19178" y="5956"/>
                    <a:pt x="19177" y="6041"/>
                    <a:pt x="19149" y="6131"/>
                  </a:cubicBezTo>
                  <a:cubicBezTo>
                    <a:pt x="19113" y="6230"/>
                    <a:pt x="19039" y="6304"/>
                    <a:pt x="18941" y="6340"/>
                  </a:cubicBezTo>
                  <a:cubicBezTo>
                    <a:pt x="18851" y="6368"/>
                    <a:pt x="18763" y="6369"/>
                    <a:pt x="18593" y="6369"/>
                  </a:cubicBezTo>
                  <a:lnTo>
                    <a:pt x="16093" y="6369"/>
                  </a:lnTo>
                  <a:cubicBezTo>
                    <a:pt x="15926" y="6369"/>
                    <a:pt x="15841" y="6368"/>
                    <a:pt x="15751" y="6340"/>
                  </a:cubicBezTo>
                  <a:cubicBezTo>
                    <a:pt x="15653" y="6304"/>
                    <a:pt x="15573" y="6230"/>
                    <a:pt x="15537" y="6131"/>
                  </a:cubicBezTo>
                  <a:cubicBezTo>
                    <a:pt x="15508" y="6041"/>
                    <a:pt x="15514" y="5953"/>
                    <a:pt x="15514" y="5784"/>
                  </a:cubicBezTo>
                  <a:lnTo>
                    <a:pt x="15514" y="3283"/>
                  </a:lnTo>
                  <a:cubicBezTo>
                    <a:pt x="15514" y="3116"/>
                    <a:pt x="15508" y="3031"/>
                    <a:pt x="15537" y="2941"/>
                  </a:cubicBezTo>
                  <a:cubicBezTo>
                    <a:pt x="15573" y="2843"/>
                    <a:pt x="15653" y="2768"/>
                    <a:pt x="15751" y="2733"/>
                  </a:cubicBezTo>
                  <a:cubicBezTo>
                    <a:pt x="15841" y="2704"/>
                    <a:pt x="15923" y="2704"/>
                    <a:pt x="16093" y="2704"/>
                  </a:cubicBezTo>
                  <a:close/>
                  <a:moveTo>
                    <a:pt x="10796" y="6537"/>
                  </a:moveTo>
                  <a:cubicBezTo>
                    <a:pt x="11896" y="6537"/>
                    <a:pt x="13001" y="6953"/>
                    <a:pt x="13841" y="7793"/>
                  </a:cubicBezTo>
                  <a:cubicBezTo>
                    <a:pt x="15520" y="9473"/>
                    <a:pt x="15520" y="12199"/>
                    <a:pt x="13841" y="13878"/>
                  </a:cubicBezTo>
                  <a:cubicBezTo>
                    <a:pt x="12162" y="15558"/>
                    <a:pt x="9436" y="15558"/>
                    <a:pt x="7757" y="13878"/>
                  </a:cubicBezTo>
                  <a:cubicBezTo>
                    <a:pt x="6078" y="12199"/>
                    <a:pt x="6078" y="9473"/>
                    <a:pt x="7757" y="7793"/>
                  </a:cubicBezTo>
                  <a:cubicBezTo>
                    <a:pt x="8597" y="6953"/>
                    <a:pt x="9696" y="6537"/>
                    <a:pt x="10796" y="6537"/>
                  </a:cubicBezTo>
                  <a:close/>
                  <a:moveTo>
                    <a:pt x="2403" y="9565"/>
                  </a:moveTo>
                  <a:lnTo>
                    <a:pt x="4191" y="9565"/>
                  </a:lnTo>
                  <a:cubicBezTo>
                    <a:pt x="3785" y="11684"/>
                    <a:pt x="4397" y="13957"/>
                    <a:pt x="6038" y="15598"/>
                  </a:cubicBezTo>
                  <a:cubicBezTo>
                    <a:pt x="8667" y="18228"/>
                    <a:pt x="12931" y="18228"/>
                    <a:pt x="15560" y="15598"/>
                  </a:cubicBezTo>
                  <a:cubicBezTo>
                    <a:pt x="17201" y="13957"/>
                    <a:pt x="17813" y="11684"/>
                    <a:pt x="17407" y="9565"/>
                  </a:cubicBezTo>
                  <a:lnTo>
                    <a:pt x="19195" y="9565"/>
                  </a:lnTo>
                  <a:lnTo>
                    <a:pt x="19195" y="17567"/>
                  </a:lnTo>
                  <a:cubicBezTo>
                    <a:pt x="19195" y="17800"/>
                    <a:pt x="19194" y="17974"/>
                    <a:pt x="19184" y="18122"/>
                  </a:cubicBezTo>
                  <a:cubicBezTo>
                    <a:pt x="19173" y="18271"/>
                    <a:pt x="19154" y="18396"/>
                    <a:pt x="19114" y="18522"/>
                  </a:cubicBezTo>
                  <a:cubicBezTo>
                    <a:pt x="19064" y="18660"/>
                    <a:pt x="18986" y="18779"/>
                    <a:pt x="18883" y="18881"/>
                  </a:cubicBezTo>
                  <a:cubicBezTo>
                    <a:pt x="18780" y="18983"/>
                    <a:pt x="18655" y="19064"/>
                    <a:pt x="18518" y="19113"/>
                  </a:cubicBezTo>
                  <a:cubicBezTo>
                    <a:pt x="18392" y="19153"/>
                    <a:pt x="18268" y="19172"/>
                    <a:pt x="18119" y="19182"/>
                  </a:cubicBezTo>
                  <a:cubicBezTo>
                    <a:pt x="17969" y="19192"/>
                    <a:pt x="17794" y="19194"/>
                    <a:pt x="17557" y="19194"/>
                  </a:cubicBezTo>
                  <a:lnTo>
                    <a:pt x="4035" y="19194"/>
                  </a:lnTo>
                  <a:cubicBezTo>
                    <a:pt x="3801" y="19194"/>
                    <a:pt x="3628" y="19192"/>
                    <a:pt x="3479" y="19182"/>
                  </a:cubicBezTo>
                  <a:cubicBezTo>
                    <a:pt x="3331" y="19172"/>
                    <a:pt x="3206" y="19153"/>
                    <a:pt x="3080" y="19113"/>
                  </a:cubicBezTo>
                  <a:cubicBezTo>
                    <a:pt x="2943" y="19064"/>
                    <a:pt x="2818" y="18983"/>
                    <a:pt x="2715" y="18881"/>
                  </a:cubicBezTo>
                  <a:cubicBezTo>
                    <a:pt x="2612" y="18779"/>
                    <a:pt x="2534" y="18660"/>
                    <a:pt x="2484" y="18522"/>
                  </a:cubicBezTo>
                  <a:cubicBezTo>
                    <a:pt x="2444" y="18396"/>
                    <a:pt x="2425" y="18273"/>
                    <a:pt x="2414" y="18122"/>
                  </a:cubicBezTo>
                  <a:cubicBezTo>
                    <a:pt x="2404" y="17972"/>
                    <a:pt x="2403" y="17792"/>
                    <a:pt x="2403" y="17555"/>
                  </a:cubicBezTo>
                  <a:lnTo>
                    <a:pt x="2403" y="9565"/>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grpSp>
      <p:pic>
        <p:nvPicPr>
          <p:cNvPr id="25" name="Image 24">
            <a:extLst>
              <a:ext uri="{FF2B5EF4-FFF2-40B4-BE49-F238E27FC236}">
                <a16:creationId xmlns:a16="http://schemas.microsoft.com/office/drawing/2014/main" id="{93D3DCC9-FD93-2F4C-A4AF-4D66644A606F}"/>
              </a:ext>
            </a:extLst>
          </p:cNvPr>
          <p:cNvPicPr>
            <a:picLocks noChangeAspect="1"/>
          </p:cNvPicPr>
          <p:nvPr userDrawn="1"/>
        </p:nvPicPr>
        <p:blipFill rotWithShape="1">
          <a:blip r:embed="rId8"/>
          <a:srcRect t="75064" r="3108"/>
          <a:stretch/>
        </p:blipFill>
        <p:spPr>
          <a:xfrm>
            <a:off x="2949039" y="2956034"/>
            <a:ext cx="6293923" cy="396842"/>
          </a:xfrm>
          <a:prstGeom prst="rect">
            <a:avLst/>
          </a:prstGeom>
        </p:spPr>
      </p:pic>
    </p:spTree>
    <p:extLst>
      <p:ext uri="{BB962C8B-B14F-4D97-AF65-F5344CB8AC3E}">
        <p14:creationId xmlns:p14="http://schemas.microsoft.com/office/powerpoint/2010/main" val="1838460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Logo et médias sociaux / visuels / Gris">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E4A9FAEC-DFEB-7D48-933D-AD3922879059}"/>
              </a:ext>
            </a:extLst>
          </p:cNvPr>
          <p:cNvGrpSpPr>
            <a:grpSpLocks noChangeAspect="1"/>
          </p:cNvGrpSpPr>
          <p:nvPr userDrawn="1"/>
        </p:nvGrpSpPr>
        <p:grpSpPr>
          <a:xfrm>
            <a:off x="2904219" y="4703597"/>
            <a:ext cx="630976" cy="630936"/>
            <a:chOff x="8915400" y="2747719"/>
            <a:chExt cx="1689500" cy="1689393"/>
          </a:xfrm>
        </p:grpSpPr>
        <p:sp>
          <p:nvSpPr>
            <p:cNvPr id="15" name="Oval 24">
              <a:hlinkClick r:id="rId2"/>
              <a:extLst>
                <a:ext uri="{FF2B5EF4-FFF2-40B4-BE49-F238E27FC236}">
                  <a16:creationId xmlns:a16="http://schemas.microsoft.com/office/drawing/2014/main" id="{62A606C5-4F39-8D44-9797-B64C1498AA6A}"/>
                </a:ext>
              </a:extLst>
            </p:cNvPr>
            <p:cNvSpPr>
              <a:spLocks/>
            </p:cNvSpPr>
            <p:nvPr userDrawn="1"/>
          </p:nvSpPr>
          <p:spPr bwMode="auto">
            <a:xfrm>
              <a:off x="8915400" y="2747719"/>
              <a:ext cx="1689500"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pic>
          <p:nvPicPr>
            <p:cNvPr id="17" name="Graphique 16">
              <a:extLst>
                <a:ext uri="{FF2B5EF4-FFF2-40B4-BE49-F238E27FC236}">
                  <a16:creationId xmlns:a16="http://schemas.microsoft.com/office/drawing/2014/main" id="{E4CEA755-B11D-CF4B-8E46-6CCAF33E5D4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421750" y="3254015"/>
              <a:ext cx="676800" cy="676800"/>
            </a:xfrm>
            <a:prstGeom prst="rect">
              <a:avLst/>
            </a:prstGeom>
          </p:spPr>
        </p:pic>
      </p:grpSp>
      <p:pic>
        <p:nvPicPr>
          <p:cNvPr id="20" name="Image 19">
            <a:hlinkClick r:id="rId2"/>
            <a:extLst>
              <a:ext uri="{FF2B5EF4-FFF2-40B4-BE49-F238E27FC236}">
                <a16:creationId xmlns:a16="http://schemas.microsoft.com/office/drawing/2014/main" id="{B77E822F-10CB-F044-8B47-4F2ABE2F8285}"/>
              </a:ext>
            </a:extLst>
          </p:cNvPr>
          <p:cNvPicPr>
            <a:picLocks noChangeAspect="1"/>
          </p:cNvPicPr>
          <p:nvPr userDrawn="1"/>
        </p:nvPicPr>
        <p:blipFill>
          <a:blip r:embed="rId4"/>
          <a:stretch>
            <a:fillRect/>
          </a:stretch>
        </p:blipFill>
        <p:spPr>
          <a:xfrm>
            <a:off x="9580632" y="5937409"/>
            <a:ext cx="1990399" cy="374904"/>
          </a:xfrm>
          <a:prstGeom prst="rect">
            <a:avLst/>
          </a:prstGeom>
        </p:spPr>
      </p:pic>
      <p:pic>
        <p:nvPicPr>
          <p:cNvPr id="6" name="Image 5">
            <a:extLst>
              <a:ext uri="{FF2B5EF4-FFF2-40B4-BE49-F238E27FC236}">
                <a16:creationId xmlns:a16="http://schemas.microsoft.com/office/drawing/2014/main" id="{F120806A-F03F-CB41-B2A3-41144938796B}"/>
              </a:ext>
            </a:extLst>
          </p:cNvPr>
          <p:cNvPicPr>
            <a:picLocks noChangeAspect="1"/>
          </p:cNvPicPr>
          <p:nvPr userDrawn="1"/>
        </p:nvPicPr>
        <p:blipFill rotWithShape="1">
          <a:blip r:embed="rId5"/>
          <a:srcRect l="642" r="857"/>
          <a:stretch/>
        </p:blipFill>
        <p:spPr>
          <a:xfrm>
            <a:off x="6417032" y="896158"/>
            <a:ext cx="1506886" cy="1280160"/>
          </a:xfrm>
          <a:prstGeom prst="rect">
            <a:avLst/>
          </a:prstGeom>
          <a:ln w="38100">
            <a:solidFill>
              <a:schemeClr val="accent2"/>
            </a:solidFill>
            <a:miter lim="800000"/>
          </a:ln>
        </p:spPr>
      </p:pic>
      <p:pic>
        <p:nvPicPr>
          <p:cNvPr id="22" name="Image 21">
            <a:extLst>
              <a:ext uri="{FF2B5EF4-FFF2-40B4-BE49-F238E27FC236}">
                <a16:creationId xmlns:a16="http://schemas.microsoft.com/office/drawing/2014/main" id="{931FF124-5BA3-A34F-A3A4-36DFF648DE67}"/>
              </a:ext>
            </a:extLst>
          </p:cNvPr>
          <p:cNvPicPr>
            <a:picLocks noChangeAspect="1"/>
          </p:cNvPicPr>
          <p:nvPr userDrawn="1"/>
        </p:nvPicPr>
        <p:blipFill>
          <a:blip r:embed="rId6"/>
          <a:stretch>
            <a:fillRect/>
          </a:stretch>
        </p:blipFill>
        <p:spPr>
          <a:xfrm>
            <a:off x="6417032" y="2504224"/>
            <a:ext cx="1508760" cy="1159542"/>
          </a:xfrm>
          <a:prstGeom prst="rect">
            <a:avLst/>
          </a:prstGeom>
          <a:ln w="38100">
            <a:solidFill>
              <a:schemeClr val="accent2"/>
            </a:solidFill>
            <a:miter lim="800000"/>
          </a:ln>
        </p:spPr>
      </p:pic>
      <p:pic>
        <p:nvPicPr>
          <p:cNvPr id="24" name="Image 23">
            <a:extLst>
              <a:ext uri="{FF2B5EF4-FFF2-40B4-BE49-F238E27FC236}">
                <a16:creationId xmlns:a16="http://schemas.microsoft.com/office/drawing/2014/main" id="{75F1DF49-12DA-F14D-9586-37C4AABA3B46}"/>
              </a:ext>
            </a:extLst>
          </p:cNvPr>
          <p:cNvPicPr>
            <a:picLocks noChangeAspect="1"/>
          </p:cNvPicPr>
          <p:nvPr userDrawn="1"/>
        </p:nvPicPr>
        <p:blipFill>
          <a:blip r:embed="rId7"/>
          <a:stretch>
            <a:fillRect/>
          </a:stretch>
        </p:blipFill>
        <p:spPr>
          <a:xfrm>
            <a:off x="6417032" y="3991671"/>
            <a:ext cx="1508760" cy="1443298"/>
          </a:xfrm>
          <a:prstGeom prst="rect">
            <a:avLst/>
          </a:prstGeom>
          <a:ln w="38100">
            <a:solidFill>
              <a:schemeClr val="accent2"/>
            </a:solidFill>
            <a:miter lim="800000"/>
          </a:ln>
        </p:spPr>
      </p:pic>
      <p:grpSp>
        <p:nvGrpSpPr>
          <p:cNvPr id="29" name="Groupe 28">
            <a:extLst>
              <a:ext uri="{FF2B5EF4-FFF2-40B4-BE49-F238E27FC236}">
                <a16:creationId xmlns:a16="http://schemas.microsoft.com/office/drawing/2014/main" id="{C2795DB5-B5E1-E948-89BA-A23D24BDC0D2}"/>
              </a:ext>
            </a:extLst>
          </p:cNvPr>
          <p:cNvGrpSpPr/>
          <p:nvPr userDrawn="1"/>
        </p:nvGrpSpPr>
        <p:grpSpPr>
          <a:xfrm>
            <a:off x="633876" y="1539205"/>
            <a:ext cx="5171662" cy="3102997"/>
            <a:chOff x="381000" y="10072"/>
            <a:chExt cx="8203095" cy="4921857"/>
          </a:xfrm>
        </p:grpSpPr>
        <p:pic>
          <p:nvPicPr>
            <p:cNvPr id="26" name="Image 25">
              <a:extLst>
                <a:ext uri="{FF2B5EF4-FFF2-40B4-BE49-F238E27FC236}">
                  <a16:creationId xmlns:a16="http://schemas.microsoft.com/office/drawing/2014/main" id="{B67C8D97-503E-3046-9B3B-AB778AF3BC31}"/>
                </a:ext>
              </a:extLst>
            </p:cNvPr>
            <p:cNvPicPr>
              <a:picLocks noChangeAspect="1"/>
            </p:cNvPicPr>
            <p:nvPr userDrawn="1"/>
          </p:nvPicPr>
          <p:blipFill rotWithShape="1">
            <a:blip r:embed="rId8"/>
            <a:srcRect r="5751" b="4251"/>
            <a:stretch/>
          </p:blipFill>
          <p:spPr>
            <a:xfrm>
              <a:off x="1500020" y="437322"/>
              <a:ext cx="5966255" cy="3760967"/>
            </a:xfrm>
            <a:prstGeom prst="rect">
              <a:avLst/>
            </a:prstGeom>
          </p:spPr>
        </p:pic>
        <p:pic>
          <p:nvPicPr>
            <p:cNvPr id="28" name="Image 27">
              <a:extLst>
                <a:ext uri="{FF2B5EF4-FFF2-40B4-BE49-F238E27FC236}">
                  <a16:creationId xmlns:a16="http://schemas.microsoft.com/office/drawing/2014/main" id="{075B647C-F0AF-3D45-94E2-C4370D0A0255}"/>
                </a:ext>
              </a:extLst>
            </p:cNvPr>
            <p:cNvPicPr>
              <a:picLocks noChangeAspect="1"/>
            </p:cNvPicPr>
            <p:nvPr userDrawn="1"/>
          </p:nvPicPr>
          <p:blipFill>
            <a:blip r:embed="rId9"/>
            <a:stretch>
              <a:fillRect/>
            </a:stretch>
          </p:blipFill>
          <p:spPr>
            <a:xfrm>
              <a:off x="381000" y="10072"/>
              <a:ext cx="8203095" cy="4921857"/>
            </a:xfrm>
            <a:prstGeom prst="rect">
              <a:avLst/>
            </a:prstGeom>
          </p:spPr>
        </p:pic>
      </p:grpSp>
      <p:sp>
        <p:nvSpPr>
          <p:cNvPr id="30" name="ZoneTexte 29">
            <a:extLst>
              <a:ext uri="{FF2B5EF4-FFF2-40B4-BE49-F238E27FC236}">
                <a16:creationId xmlns:a16="http://schemas.microsoft.com/office/drawing/2014/main" id="{162F5037-CBD6-1E45-B104-738EA7ED937E}"/>
              </a:ext>
            </a:extLst>
          </p:cNvPr>
          <p:cNvSpPr txBox="1"/>
          <p:nvPr userDrawn="1"/>
        </p:nvSpPr>
        <p:spPr>
          <a:xfrm>
            <a:off x="2793948" y="5419396"/>
            <a:ext cx="851515" cy="307777"/>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2">
                  <a:extLst>
                    <a:ext uri="{A12FA001-AC4F-418D-AE19-62706E023703}">
                      <ahyp:hlinkClr xmlns:ahyp="http://schemas.microsoft.com/office/drawing/2018/hyperlinkcolor" val="tx"/>
                    </a:ext>
                  </a:extLst>
                </a:hlinkClick>
              </a:rPr>
              <a:t>educaloi</a:t>
            </a:r>
            <a:endParaRPr lang="fr-CA" sz="1400" b="0" i="0" u="none" strike="noStrike" kern="1200">
              <a:solidFill>
                <a:schemeClr val="accent2"/>
              </a:solidFill>
              <a:effectLst/>
              <a:latin typeface="+mn-lt"/>
              <a:ea typeface="+mn-ea"/>
              <a:cs typeface="+mn-cs"/>
            </a:endParaRPr>
          </a:p>
        </p:txBody>
      </p:sp>
      <p:sp>
        <p:nvSpPr>
          <p:cNvPr id="34" name="ZoneTexte 33">
            <a:extLst>
              <a:ext uri="{FF2B5EF4-FFF2-40B4-BE49-F238E27FC236}">
                <a16:creationId xmlns:a16="http://schemas.microsoft.com/office/drawing/2014/main" id="{FAA35250-FC5E-724F-B677-AF693DA379CC}"/>
              </a:ext>
            </a:extLst>
          </p:cNvPr>
          <p:cNvSpPr txBox="1"/>
          <p:nvPr userDrawn="1"/>
        </p:nvSpPr>
        <p:spPr>
          <a:xfrm>
            <a:off x="8384373" y="1382350"/>
            <a:ext cx="1696298"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0">
                  <a:extLst>
                    <a:ext uri="{A12FA001-AC4F-418D-AE19-62706E023703}">
                      <ahyp:hlinkClr xmlns:ahyp="http://schemas.microsoft.com/office/drawing/2018/hyperlinkcolor" val="tx"/>
                    </a:ext>
                  </a:extLst>
                </a:hlinkClick>
              </a:rPr>
              <a:t>Instagram/</a:t>
            </a:r>
            <a:r>
              <a:rPr lang="fr-CA" sz="1400" b="0" i="0" u="sng" strike="noStrike" kern="1200" err="1">
                <a:solidFill>
                  <a:schemeClr val="accent2"/>
                </a:solidFill>
                <a:effectLst/>
                <a:latin typeface="+mn-lt"/>
                <a:ea typeface="+mn-ea"/>
                <a:cs typeface="+mn-cs"/>
                <a:hlinkClick r:id="rId10">
                  <a:extLst>
                    <a:ext uri="{A12FA001-AC4F-418D-AE19-62706E023703}">
                      <ahyp:hlinkClr xmlns:ahyp="http://schemas.microsoft.com/office/drawing/2018/hyperlinkcolor" val="tx"/>
                    </a:ext>
                  </a:extLst>
                </a:hlinkClick>
              </a:rPr>
              <a:t>educaloi</a:t>
            </a:r>
            <a:endParaRPr lang="fr-CA" sz="1400" b="0" i="0" u="sng" strike="noStrike" kern="1200">
              <a:solidFill>
                <a:schemeClr val="accent2"/>
              </a:solidFill>
              <a:effectLst/>
              <a:latin typeface="+mn-lt"/>
              <a:ea typeface="+mn-ea"/>
              <a:cs typeface="+mn-cs"/>
            </a:endParaRPr>
          </a:p>
        </p:txBody>
      </p:sp>
      <p:sp>
        <p:nvSpPr>
          <p:cNvPr id="39" name="ZoneTexte 38">
            <a:extLst>
              <a:ext uri="{FF2B5EF4-FFF2-40B4-BE49-F238E27FC236}">
                <a16:creationId xmlns:a16="http://schemas.microsoft.com/office/drawing/2014/main" id="{9F51B835-712A-A04A-A8DC-907BB47EEE29}"/>
              </a:ext>
            </a:extLst>
          </p:cNvPr>
          <p:cNvSpPr txBox="1"/>
          <p:nvPr userDrawn="1"/>
        </p:nvSpPr>
        <p:spPr>
          <a:xfrm>
            <a:off x="8384373" y="2930107"/>
            <a:ext cx="1594604"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1">
                  <a:extLst>
                    <a:ext uri="{A12FA001-AC4F-418D-AE19-62706E023703}">
                      <ahyp:hlinkClr xmlns:ahyp="http://schemas.microsoft.com/office/drawing/2018/hyperlinkcolor" val="tx"/>
                    </a:ext>
                  </a:extLst>
                </a:hlinkClick>
              </a:rPr>
              <a:t>YouTube/educaloi</a:t>
            </a:r>
            <a:endParaRPr lang="fr-CA" sz="1400" b="0" i="0" u="sng" strike="noStrike" kern="1200">
              <a:solidFill>
                <a:schemeClr val="accent2"/>
              </a:solidFill>
              <a:effectLst/>
              <a:latin typeface="+mn-lt"/>
              <a:ea typeface="+mn-ea"/>
              <a:cs typeface="+mn-cs"/>
            </a:endParaRPr>
          </a:p>
        </p:txBody>
      </p:sp>
      <p:sp>
        <p:nvSpPr>
          <p:cNvPr id="44" name="ZoneTexte 43">
            <a:extLst>
              <a:ext uri="{FF2B5EF4-FFF2-40B4-BE49-F238E27FC236}">
                <a16:creationId xmlns:a16="http://schemas.microsoft.com/office/drawing/2014/main" id="{257BE564-1AE0-D94B-AAEC-B10959F86202}"/>
              </a:ext>
            </a:extLst>
          </p:cNvPr>
          <p:cNvSpPr txBox="1"/>
          <p:nvPr userDrawn="1"/>
        </p:nvSpPr>
        <p:spPr>
          <a:xfrm>
            <a:off x="8384373" y="4559432"/>
            <a:ext cx="1686680"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2">
                  <a:extLst>
                    <a:ext uri="{A12FA001-AC4F-418D-AE19-62706E023703}">
                      <ahyp:hlinkClr xmlns:ahyp="http://schemas.microsoft.com/office/drawing/2018/hyperlinkcolor" val="tx"/>
                    </a:ext>
                  </a:extLst>
                </a:hlinkClick>
              </a:rPr>
              <a:t>Facebook/educaloi</a:t>
            </a:r>
            <a:endParaRPr lang="fr-CA" sz="1400" b="0" i="0" u="sng" strike="noStrike" kern="1200">
              <a:solidFill>
                <a:schemeClr val="accent2"/>
              </a:solidFill>
              <a:effectLst/>
              <a:latin typeface="+mn-lt"/>
              <a:ea typeface="+mn-ea"/>
              <a:cs typeface="+mn-cs"/>
            </a:endParaRPr>
          </a:p>
        </p:txBody>
      </p:sp>
      <p:grpSp>
        <p:nvGrpSpPr>
          <p:cNvPr id="14" name="Groupe 13">
            <a:extLst>
              <a:ext uri="{FF2B5EF4-FFF2-40B4-BE49-F238E27FC236}">
                <a16:creationId xmlns:a16="http://schemas.microsoft.com/office/drawing/2014/main" id="{4D48372F-8427-7D46-9C02-0C01144C0B57}"/>
              </a:ext>
            </a:extLst>
          </p:cNvPr>
          <p:cNvGrpSpPr/>
          <p:nvPr userDrawn="1"/>
        </p:nvGrpSpPr>
        <p:grpSpPr>
          <a:xfrm>
            <a:off x="7636735" y="2767403"/>
            <a:ext cx="633224" cy="633184"/>
            <a:chOff x="539551" y="2747719"/>
            <a:chExt cx="1689499" cy="1689393"/>
          </a:xfrm>
        </p:grpSpPr>
        <p:sp>
          <p:nvSpPr>
            <p:cNvPr id="10" name="Oval 18">
              <a:hlinkClick r:id="rId11"/>
              <a:extLst>
                <a:ext uri="{FF2B5EF4-FFF2-40B4-BE49-F238E27FC236}">
                  <a16:creationId xmlns:a16="http://schemas.microsoft.com/office/drawing/2014/main" id="{464EB328-49C2-0F4A-A81B-5F5F76C85384}"/>
                </a:ext>
              </a:extLst>
            </p:cNvPr>
            <p:cNvSpPr>
              <a:spLocks/>
            </p:cNvSpPr>
            <p:nvPr userDrawn="1"/>
          </p:nvSpPr>
          <p:spPr bwMode="auto">
            <a:xfrm>
              <a:off x="539551" y="2747719"/>
              <a:ext cx="1689499"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1" name="AutoShape 19">
              <a:extLst>
                <a:ext uri="{FF2B5EF4-FFF2-40B4-BE49-F238E27FC236}">
                  <a16:creationId xmlns:a16="http://schemas.microsoft.com/office/drawing/2014/main" id="{6D0483B1-CDD0-BE45-821D-0732AC9B2DE8}"/>
                </a:ext>
              </a:extLst>
            </p:cNvPr>
            <p:cNvSpPr>
              <a:spLocks/>
            </p:cNvSpPr>
            <p:nvPr userDrawn="1"/>
          </p:nvSpPr>
          <p:spPr bwMode="auto">
            <a:xfrm>
              <a:off x="1003650" y="3322308"/>
              <a:ext cx="749689" cy="5516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56" y="0"/>
                  </a:moveTo>
                  <a:cubicBezTo>
                    <a:pt x="7835" y="0"/>
                    <a:pt x="5327" y="1"/>
                    <a:pt x="2507" y="428"/>
                  </a:cubicBezTo>
                  <a:cubicBezTo>
                    <a:pt x="1973" y="522"/>
                    <a:pt x="1432" y="912"/>
                    <a:pt x="1021" y="1493"/>
                  </a:cubicBezTo>
                  <a:cubicBezTo>
                    <a:pt x="637" y="2037"/>
                    <a:pt x="379" y="2733"/>
                    <a:pt x="315" y="3413"/>
                  </a:cubicBezTo>
                  <a:cubicBezTo>
                    <a:pt x="1" y="5970"/>
                    <a:pt x="0" y="8096"/>
                    <a:pt x="0" y="10653"/>
                  </a:cubicBezTo>
                  <a:cubicBezTo>
                    <a:pt x="0" y="10683"/>
                    <a:pt x="0" y="10717"/>
                    <a:pt x="0" y="10751"/>
                  </a:cubicBezTo>
                  <a:cubicBezTo>
                    <a:pt x="0" y="10785"/>
                    <a:pt x="0" y="10818"/>
                    <a:pt x="0" y="10849"/>
                  </a:cubicBezTo>
                  <a:cubicBezTo>
                    <a:pt x="0" y="10883"/>
                    <a:pt x="0" y="10917"/>
                    <a:pt x="0" y="10947"/>
                  </a:cubicBezTo>
                  <a:cubicBezTo>
                    <a:pt x="0" y="13504"/>
                    <a:pt x="1" y="15630"/>
                    <a:pt x="315" y="18187"/>
                  </a:cubicBezTo>
                  <a:cubicBezTo>
                    <a:pt x="379" y="18867"/>
                    <a:pt x="637" y="19563"/>
                    <a:pt x="1021" y="20107"/>
                  </a:cubicBezTo>
                  <a:cubicBezTo>
                    <a:pt x="1432" y="20688"/>
                    <a:pt x="1973" y="21078"/>
                    <a:pt x="2507" y="21172"/>
                  </a:cubicBezTo>
                  <a:cubicBezTo>
                    <a:pt x="5327" y="21599"/>
                    <a:pt x="7835" y="21600"/>
                    <a:pt x="10656" y="21600"/>
                  </a:cubicBezTo>
                  <a:cubicBezTo>
                    <a:pt x="10695" y="21600"/>
                    <a:pt x="10738" y="21600"/>
                    <a:pt x="10779" y="21600"/>
                  </a:cubicBezTo>
                  <a:cubicBezTo>
                    <a:pt x="10793" y="21600"/>
                    <a:pt x="10807" y="21600"/>
                    <a:pt x="10821" y="21600"/>
                  </a:cubicBezTo>
                  <a:cubicBezTo>
                    <a:pt x="10862" y="21600"/>
                    <a:pt x="10905" y="21600"/>
                    <a:pt x="10944" y="21600"/>
                  </a:cubicBezTo>
                  <a:cubicBezTo>
                    <a:pt x="13765" y="21600"/>
                    <a:pt x="16273" y="21599"/>
                    <a:pt x="19093" y="21172"/>
                  </a:cubicBezTo>
                  <a:cubicBezTo>
                    <a:pt x="19627" y="21078"/>
                    <a:pt x="20168" y="20688"/>
                    <a:pt x="20579" y="20107"/>
                  </a:cubicBezTo>
                  <a:cubicBezTo>
                    <a:pt x="20963" y="19563"/>
                    <a:pt x="21221" y="18867"/>
                    <a:pt x="21285" y="18187"/>
                  </a:cubicBezTo>
                  <a:cubicBezTo>
                    <a:pt x="21599" y="15630"/>
                    <a:pt x="21600" y="13504"/>
                    <a:pt x="21600" y="10947"/>
                  </a:cubicBezTo>
                  <a:cubicBezTo>
                    <a:pt x="21600" y="10917"/>
                    <a:pt x="21600" y="10883"/>
                    <a:pt x="21600" y="10849"/>
                  </a:cubicBezTo>
                  <a:cubicBezTo>
                    <a:pt x="21600" y="10815"/>
                    <a:pt x="21600" y="10782"/>
                    <a:pt x="21600" y="10751"/>
                  </a:cubicBezTo>
                  <a:cubicBezTo>
                    <a:pt x="21600" y="10717"/>
                    <a:pt x="21600" y="10683"/>
                    <a:pt x="21600" y="10653"/>
                  </a:cubicBezTo>
                  <a:cubicBezTo>
                    <a:pt x="21600" y="8096"/>
                    <a:pt x="21599" y="5970"/>
                    <a:pt x="21285" y="3413"/>
                  </a:cubicBezTo>
                  <a:cubicBezTo>
                    <a:pt x="21221" y="2733"/>
                    <a:pt x="20963" y="2037"/>
                    <a:pt x="20579" y="1493"/>
                  </a:cubicBezTo>
                  <a:cubicBezTo>
                    <a:pt x="20168" y="912"/>
                    <a:pt x="19627" y="522"/>
                    <a:pt x="19093" y="428"/>
                  </a:cubicBezTo>
                  <a:cubicBezTo>
                    <a:pt x="16273" y="1"/>
                    <a:pt x="13765" y="0"/>
                    <a:pt x="10944" y="0"/>
                  </a:cubicBezTo>
                  <a:cubicBezTo>
                    <a:pt x="10905" y="0"/>
                    <a:pt x="10862" y="0"/>
                    <a:pt x="10821" y="0"/>
                  </a:cubicBezTo>
                  <a:cubicBezTo>
                    <a:pt x="10807" y="0"/>
                    <a:pt x="10793" y="0"/>
                    <a:pt x="10779" y="0"/>
                  </a:cubicBezTo>
                  <a:cubicBezTo>
                    <a:pt x="10738" y="0"/>
                    <a:pt x="10695" y="0"/>
                    <a:pt x="10656" y="0"/>
                  </a:cubicBezTo>
                  <a:close/>
                  <a:moveTo>
                    <a:pt x="8201" y="6153"/>
                  </a:moveTo>
                  <a:lnTo>
                    <a:pt x="14441" y="10394"/>
                  </a:lnTo>
                  <a:lnTo>
                    <a:pt x="8201" y="14634"/>
                  </a:lnTo>
                  <a:lnTo>
                    <a:pt x="8201" y="6153"/>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45720" rIns="45720"/>
            <a:lstStyle/>
            <a:p>
              <a:pPr algn="l" defTabSz="457200"/>
              <a:endParaRPr lang="fr-CA" sz="2400" b="0">
                <a:latin typeface="Calibri" charset="0"/>
                <a:cs typeface="Calibri" charset="0"/>
                <a:sym typeface="Calibri" charset="0"/>
              </a:endParaRPr>
            </a:p>
          </p:txBody>
        </p:sp>
      </p:grpSp>
      <p:grpSp>
        <p:nvGrpSpPr>
          <p:cNvPr id="16" name="Groupe 15">
            <a:extLst>
              <a:ext uri="{FF2B5EF4-FFF2-40B4-BE49-F238E27FC236}">
                <a16:creationId xmlns:a16="http://schemas.microsoft.com/office/drawing/2014/main" id="{0F6EC20D-4572-744A-953B-4B1A1F589939}"/>
              </a:ext>
            </a:extLst>
          </p:cNvPr>
          <p:cNvGrpSpPr/>
          <p:nvPr userDrawn="1"/>
        </p:nvGrpSpPr>
        <p:grpSpPr>
          <a:xfrm>
            <a:off x="7636735" y="1219646"/>
            <a:ext cx="633224" cy="633184"/>
            <a:chOff x="2675683" y="2747719"/>
            <a:chExt cx="1689500" cy="1689393"/>
          </a:xfrm>
        </p:grpSpPr>
        <p:sp>
          <p:nvSpPr>
            <p:cNvPr id="12" name="Oval 24">
              <a:hlinkClick r:id="rId10"/>
              <a:extLst>
                <a:ext uri="{FF2B5EF4-FFF2-40B4-BE49-F238E27FC236}">
                  <a16:creationId xmlns:a16="http://schemas.microsoft.com/office/drawing/2014/main" id="{08FFAB00-EB69-DC47-996A-068C9ED9D410}"/>
                </a:ext>
              </a:extLst>
            </p:cNvPr>
            <p:cNvSpPr>
              <a:spLocks/>
            </p:cNvSpPr>
            <p:nvPr userDrawn="1"/>
          </p:nvSpPr>
          <p:spPr bwMode="auto">
            <a:xfrm>
              <a:off x="2675683" y="2747719"/>
              <a:ext cx="1689500"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3" name="AutoShape 25">
              <a:extLst>
                <a:ext uri="{FF2B5EF4-FFF2-40B4-BE49-F238E27FC236}">
                  <a16:creationId xmlns:a16="http://schemas.microsoft.com/office/drawing/2014/main" id="{83670C71-089A-544B-9F10-1B54D77388C3}"/>
                </a:ext>
              </a:extLst>
            </p:cNvPr>
            <p:cNvSpPr>
              <a:spLocks/>
            </p:cNvSpPr>
            <p:nvPr userDrawn="1"/>
          </p:nvSpPr>
          <p:spPr bwMode="auto">
            <a:xfrm>
              <a:off x="3186504" y="3258585"/>
              <a:ext cx="667883" cy="667662"/>
            </a:xfrm>
            <a:custGeom>
              <a:avLst/>
              <a:gdLst>
                <a:gd name="T0" fmla="+- 0 10799 1"/>
                <a:gd name="T1" fmla="*/ T0 w 21597"/>
                <a:gd name="T2" fmla="+- 0 10800 2"/>
                <a:gd name="T3" fmla="*/ 10800 h 21597"/>
                <a:gd name="T4" fmla="+- 0 10799 1"/>
                <a:gd name="T5" fmla="*/ T4 w 21597"/>
                <a:gd name="T6" fmla="+- 0 10800 2"/>
                <a:gd name="T7" fmla="*/ 10800 h 21597"/>
                <a:gd name="T8" fmla="+- 0 10799 1"/>
                <a:gd name="T9" fmla="*/ T8 w 21597"/>
                <a:gd name="T10" fmla="+- 0 10800 2"/>
                <a:gd name="T11" fmla="*/ 10800 h 21597"/>
                <a:gd name="T12" fmla="+- 0 10799 1"/>
                <a:gd name="T13" fmla="*/ T12 w 21597"/>
                <a:gd name="T14" fmla="+- 0 10800 2"/>
                <a:gd name="T15" fmla="*/ 10800 h 21597"/>
              </a:gdLst>
              <a:ahLst/>
              <a:cxnLst>
                <a:cxn ang="0">
                  <a:pos x="T1" y="T3"/>
                </a:cxn>
                <a:cxn ang="0">
                  <a:pos x="T5" y="T7"/>
                </a:cxn>
                <a:cxn ang="0">
                  <a:pos x="T9" y="T11"/>
                </a:cxn>
                <a:cxn ang="0">
                  <a:pos x="T13" y="T15"/>
                </a:cxn>
              </a:cxnLst>
              <a:rect l="0" t="0" r="r" b="b"/>
              <a:pathLst>
                <a:path w="21597" h="21597">
                  <a:moveTo>
                    <a:pt x="4955" y="0"/>
                  </a:moveTo>
                  <a:cubicBezTo>
                    <a:pt x="4242" y="0"/>
                    <a:pt x="3702" y="-2"/>
                    <a:pt x="3248" y="29"/>
                  </a:cubicBezTo>
                  <a:cubicBezTo>
                    <a:pt x="2794" y="59"/>
                    <a:pt x="2425" y="122"/>
                    <a:pt x="2044" y="243"/>
                  </a:cubicBezTo>
                  <a:cubicBezTo>
                    <a:pt x="1625" y="395"/>
                    <a:pt x="1251" y="636"/>
                    <a:pt x="944" y="943"/>
                  </a:cubicBezTo>
                  <a:cubicBezTo>
                    <a:pt x="637" y="1251"/>
                    <a:pt x="396" y="1624"/>
                    <a:pt x="244" y="2044"/>
                  </a:cubicBezTo>
                  <a:cubicBezTo>
                    <a:pt x="122" y="2427"/>
                    <a:pt x="60" y="2800"/>
                    <a:pt x="29" y="3254"/>
                  </a:cubicBezTo>
                  <a:cubicBezTo>
                    <a:pt x="-1" y="3707"/>
                    <a:pt x="0" y="4240"/>
                    <a:pt x="1" y="4950"/>
                  </a:cubicBezTo>
                  <a:lnTo>
                    <a:pt x="1" y="16623"/>
                  </a:lnTo>
                  <a:cubicBezTo>
                    <a:pt x="1" y="17344"/>
                    <a:pt x="-1" y="17886"/>
                    <a:pt x="29" y="18342"/>
                  </a:cubicBezTo>
                  <a:cubicBezTo>
                    <a:pt x="60" y="18799"/>
                    <a:pt x="122" y="19170"/>
                    <a:pt x="244" y="19553"/>
                  </a:cubicBezTo>
                  <a:cubicBezTo>
                    <a:pt x="396" y="19972"/>
                    <a:pt x="637" y="20345"/>
                    <a:pt x="944" y="20653"/>
                  </a:cubicBezTo>
                  <a:cubicBezTo>
                    <a:pt x="1251" y="20960"/>
                    <a:pt x="1625" y="21201"/>
                    <a:pt x="2044" y="21353"/>
                  </a:cubicBezTo>
                  <a:cubicBezTo>
                    <a:pt x="2427" y="21475"/>
                    <a:pt x="2799" y="21537"/>
                    <a:pt x="3254" y="21568"/>
                  </a:cubicBezTo>
                  <a:cubicBezTo>
                    <a:pt x="3708" y="21598"/>
                    <a:pt x="4246" y="21597"/>
                    <a:pt x="4955" y="21596"/>
                  </a:cubicBezTo>
                  <a:lnTo>
                    <a:pt x="16625" y="21596"/>
                  </a:lnTo>
                  <a:cubicBezTo>
                    <a:pt x="17346" y="21596"/>
                    <a:pt x="17884" y="21598"/>
                    <a:pt x="18339" y="21568"/>
                  </a:cubicBezTo>
                  <a:cubicBezTo>
                    <a:pt x="18793" y="21537"/>
                    <a:pt x="19166" y="21475"/>
                    <a:pt x="19548" y="21353"/>
                  </a:cubicBezTo>
                  <a:cubicBezTo>
                    <a:pt x="19967" y="21201"/>
                    <a:pt x="20345" y="20960"/>
                    <a:pt x="20654" y="20653"/>
                  </a:cubicBezTo>
                  <a:cubicBezTo>
                    <a:pt x="20963" y="20345"/>
                    <a:pt x="21202" y="19972"/>
                    <a:pt x="21354" y="19553"/>
                  </a:cubicBezTo>
                  <a:cubicBezTo>
                    <a:pt x="21476" y="19170"/>
                    <a:pt x="21538" y="18796"/>
                    <a:pt x="21569" y="18342"/>
                  </a:cubicBezTo>
                  <a:cubicBezTo>
                    <a:pt x="21599" y="17889"/>
                    <a:pt x="21598" y="17356"/>
                    <a:pt x="21597" y="16646"/>
                  </a:cubicBezTo>
                  <a:lnTo>
                    <a:pt x="21597" y="4973"/>
                  </a:lnTo>
                  <a:cubicBezTo>
                    <a:pt x="21598" y="4252"/>
                    <a:pt x="21599" y="3710"/>
                    <a:pt x="21569" y="3254"/>
                  </a:cubicBezTo>
                  <a:cubicBezTo>
                    <a:pt x="21538" y="2797"/>
                    <a:pt x="21476" y="2426"/>
                    <a:pt x="21354" y="2044"/>
                  </a:cubicBezTo>
                  <a:cubicBezTo>
                    <a:pt x="21202" y="1624"/>
                    <a:pt x="20963" y="1251"/>
                    <a:pt x="20654" y="943"/>
                  </a:cubicBezTo>
                  <a:cubicBezTo>
                    <a:pt x="20345" y="636"/>
                    <a:pt x="19967" y="395"/>
                    <a:pt x="19548" y="243"/>
                  </a:cubicBezTo>
                  <a:cubicBezTo>
                    <a:pt x="19166" y="121"/>
                    <a:pt x="18792" y="59"/>
                    <a:pt x="18339" y="29"/>
                  </a:cubicBezTo>
                  <a:cubicBezTo>
                    <a:pt x="17885" y="-2"/>
                    <a:pt x="17352" y="0"/>
                    <a:pt x="16643" y="0"/>
                  </a:cubicBezTo>
                  <a:lnTo>
                    <a:pt x="4973" y="0"/>
                  </a:lnTo>
                  <a:lnTo>
                    <a:pt x="4955" y="0"/>
                  </a:lnTo>
                  <a:close/>
                  <a:moveTo>
                    <a:pt x="16093" y="2704"/>
                  </a:moveTo>
                  <a:lnTo>
                    <a:pt x="18599" y="2704"/>
                  </a:lnTo>
                  <a:cubicBezTo>
                    <a:pt x="18766" y="2704"/>
                    <a:pt x="18851" y="2704"/>
                    <a:pt x="18941" y="2733"/>
                  </a:cubicBezTo>
                  <a:cubicBezTo>
                    <a:pt x="19039" y="2768"/>
                    <a:pt x="19113" y="2843"/>
                    <a:pt x="19149" y="2941"/>
                  </a:cubicBezTo>
                  <a:cubicBezTo>
                    <a:pt x="19177" y="3031"/>
                    <a:pt x="19178" y="3119"/>
                    <a:pt x="19178" y="3288"/>
                  </a:cubicBezTo>
                  <a:lnTo>
                    <a:pt x="19178" y="5790"/>
                  </a:lnTo>
                  <a:cubicBezTo>
                    <a:pt x="19178" y="5956"/>
                    <a:pt x="19177" y="6041"/>
                    <a:pt x="19149" y="6131"/>
                  </a:cubicBezTo>
                  <a:cubicBezTo>
                    <a:pt x="19113" y="6230"/>
                    <a:pt x="19039" y="6304"/>
                    <a:pt x="18941" y="6340"/>
                  </a:cubicBezTo>
                  <a:cubicBezTo>
                    <a:pt x="18851" y="6368"/>
                    <a:pt x="18763" y="6369"/>
                    <a:pt x="18593" y="6369"/>
                  </a:cubicBezTo>
                  <a:lnTo>
                    <a:pt x="16093" y="6369"/>
                  </a:lnTo>
                  <a:cubicBezTo>
                    <a:pt x="15926" y="6369"/>
                    <a:pt x="15841" y="6368"/>
                    <a:pt x="15751" y="6340"/>
                  </a:cubicBezTo>
                  <a:cubicBezTo>
                    <a:pt x="15653" y="6304"/>
                    <a:pt x="15573" y="6230"/>
                    <a:pt x="15537" y="6131"/>
                  </a:cubicBezTo>
                  <a:cubicBezTo>
                    <a:pt x="15508" y="6041"/>
                    <a:pt x="15514" y="5953"/>
                    <a:pt x="15514" y="5784"/>
                  </a:cubicBezTo>
                  <a:lnTo>
                    <a:pt x="15514" y="3283"/>
                  </a:lnTo>
                  <a:cubicBezTo>
                    <a:pt x="15514" y="3116"/>
                    <a:pt x="15508" y="3031"/>
                    <a:pt x="15537" y="2941"/>
                  </a:cubicBezTo>
                  <a:cubicBezTo>
                    <a:pt x="15573" y="2843"/>
                    <a:pt x="15653" y="2768"/>
                    <a:pt x="15751" y="2733"/>
                  </a:cubicBezTo>
                  <a:cubicBezTo>
                    <a:pt x="15841" y="2704"/>
                    <a:pt x="15923" y="2704"/>
                    <a:pt x="16093" y="2704"/>
                  </a:cubicBezTo>
                  <a:close/>
                  <a:moveTo>
                    <a:pt x="10796" y="6537"/>
                  </a:moveTo>
                  <a:cubicBezTo>
                    <a:pt x="11896" y="6537"/>
                    <a:pt x="13001" y="6953"/>
                    <a:pt x="13841" y="7793"/>
                  </a:cubicBezTo>
                  <a:cubicBezTo>
                    <a:pt x="15520" y="9473"/>
                    <a:pt x="15520" y="12199"/>
                    <a:pt x="13841" y="13878"/>
                  </a:cubicBezTo>
                  <a:cubicBezTo>
                    <a:pt x="12162" y="15558"/>
                    <a:pt x="9436" y="15558"/>
                    <a:pt x="7757" y="13878"/>
                  </a:cubicBezTo>
                  <a:cubicBezTo>
                    <a:pt x="6078" y="12199"/>
                    <a:pt x="6078" y="9473"/>
                    <a:pt x="7757" y="7793"/>
                  </a:cubicBezTo>
                  <a:cubicBezTo>
                    <a:pt x="8597" y="6953"/>
                    <a:pt x="9696" y="6537"/>
                    <a:pt x="10796" y="6537"/>
                  </a:cubicBezTo>
                  <a:close/>
                  <a:moveTo>
                    <a:pt x="2403" y="9565"/>
                  </a:moveTo>
                  <a:lnTo>
                    <a:pt x="4191" y="9565"/>
                  </a:lnTo>
                  <a:cubicBezTo>
                    <a:pt x="3785" y="11684"/>
                    <a:pt x="4397" y="13957"/>
                    <a:pt x="6038" y="15598"/>
                  </a:cubicBezTo>
                  <a:cubicBezTo>
                    <a:pt x="8667" y="18228"/>
                    <a:pt x="12931" y="18228"/>
                    <a:pt x="15560" y="15598"/>
                  </a:cubicBezTo>
                  <a:cubicBezTo>
                    <a:pt x="17201" y="13957"/>
                    <a:pt x="17813" y="11684"/>
                    <a:pt x="17407" y="9565"/>
                  </a:cubicBezTo>
                  <a:lnTo>
                    <a:pt x="19195" y="9565"/>
                  </a:lnTo>
                  <a:lnTo>
                    <a:pt x="19195" y="17567"/>
                  </a:lnTo>
                  <a:cubicBezTo>
                    <a:pt x="19195" y="17800"/>
                    <a:pt x="19194" y="17974"/>
                    <a:pt x="19184" y="18122"/>
                  </a:cubicBezTo>
                  <a:cubicBezTo>
                    <a:pt x="19173" y="18271"/>
                    <a:pt x="19154" y="18396"/>
                    <a:pt x="19114" y="18522"/>
                  </a:cubicBezTo>
                  <a:cubicBezTo>
                    <a:pt x="19064" y="18660"/>
                    <a:pt x="18986" y="18779"/>
                    <a:pt x="18883" y="18881"/>
                  </a:cubicBezTo>
                  <a:cubicBezTo>
                    <a:pt x="18780" y="18983"/>
                    <a:pt x="18655" y="19064"/>
                    <a:pt x="18518" y="19113"/>
                  </a:cubicBezTo>
                  <a:cubicBezTo>
                    <a:pt x="18392" y="19153"/>
                    <a:pt x="18268" y="19172"/>
                    <a:pt x="18119" y="19182"/>
                  </a:cubicBezTo>
                  <a:cubicBezTo>
                    <a:pt x="17969" y="19192"/>
                    <a:pt x="17794" y="19194"/>
                    <a:pt x="17557" y="19194"/>
                  </a:cubicBezTo>
                  <a:lnTo>
                    <a:pt x="4035" y="19194"/>
                  </a:lnTo>
                  <a:cubicBezTo>
                    <a:pt x="3801" y="19194"/>
                    <a:pt x="3628" y="19192"/>
                    <a:pt x="3479" y="19182"/>
                  </a:cubicBezTo>
                  <a:cubicBezTo>
                    <a:pt x="3331" y="19172"/>
                    <a:pt x="3206" y="19153"/>
                    <a:pt x="3080" y="19113"/>
                  </a:cubicBezTo>
                  <a:cubicBezTo>
                    <a:pt x="2943" y="19064"/>
                    <a:pt x="2818" y="18983"/>
                    <a:pt x="2715" y="18881"/>
                  </a:cubicBezTo>
                  <a:cubicBezTo>
                    <a:pt x="2612" y="18779"/>
                    <a:pt x="2534" y="18660"/>
                    <a:pt x="2484" y="18522"/>
                  </a:cubicBezTo>
                  <a:cubicBezTo>
                    <a:pt x="2444" y="18396"/>
                    <a:pt x="2425" y="18273"/>
                    <a:pt x="2414" y="18122"/>
                  </a:cubicBezTo>
                  <a:cubicBezTo>
                    <a:pt x="2404" y="17972"/>
                    <a:pt x="2403" y="17792"/>
                    <a:pt x="2403" y="17555"/>
                  </a:cubicBezTo>
                  <a:lnTo>
                    <a:pt x="2403" y="9565"/>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grpSp>
      <p:grpSp>
        <p:nvGrpSpPr>
          <p:cNvPr id="50" name="Groupe 49">
            <a:extLst>
              <a:ext uri="{FF2B5EF4-FFF2-40B4-BE49-F238E27FC236}">
                <a16:creationId xmlns:a16="http://schemas.microsoft.com/office/drawing/2014/main" id="{FED6897F-432C-4841-AA6B-8FA6AB93D0CE}"/>
              </a:ext>
            </a:extLst>
          </p:cNvPr>
          <p:cNvGrpSpPr/>
          <p:nvPr userDrawn="1"/>
        </p:nvGrpSpPr>
        <p:grpSpPr>
          <a:xfrm>
            <a:off x="7636735" y="4396728"/>
            <a:ext cx="633224" cy="633184"/>
            <a:chOff x="7305431" y="4396728"/>
            <a:chExt cx="633224" cy="633184"/>
          </a:xfrm>
        </p:grpSpPr>
        <p:sp>
          <p:nvSpPr>
            <p:cNvPr id="41" name="Oval 24">
              <a:hlinkClick r:id="rId12"/>
              <a:extLst>
                <a:ext uri="{FF2B5EF4-FFF2-40B4-BE49-F238E27FC236}">
                  <a16:creationId xmlns:a16="http://schemas.microsoft.com/office/drawing/2014/main" id="{ED7ACFDB-E89F-1F48-B702-3327D535CCFE}"/>
                </a:ext>
              </a:extLst>
            </p:cNvPr>
            <p:cNvSpPr>
              <a:spLocks/>
            </p:cNvSpPr>
            <p:nvPr userDrawn="1"/>
          </p:nvSpPr>
          <p:spPr bwMode="auto">
            <a:xfrm>
              <a:off x="7305431" y="4396728"/>
              <a:ext cx="633224" cy="633184"/>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49" name="AutoShape 4">
              <a:extLst>
                <a:ext uri="{FF2B5EF4-FFF2-40B4-BE49-F238E27FC236}">
                  <a16:creationId xmlns:a16="http://schemas.microsoft.com/office/drawing/2014/main" id="{D1059C79-39D9-CE4C-997D-52B8A823940F}"/>
                </a:ext>
              </a:extLst>
            </p:cNvPr>
            <p:cNvSpPr>
              <a:spLocks/>
            </p:cNvSpPr>
            <p:nvPr userDrawn="1"/>
          </p:nvSpPr>
          <p:spPr bwMode="auto">
            <a:xfrm>
              <a:off x="7534602" y="4546903"/>
              <a:ext cx="174883" cy="332835"/>
            </a:xfrm>
            <a:custGeom>
              <a:avLst/>
              <a:gdLst>
                <a:gd name="T0" fmla="*/ 10800 w 21600"/>
                <a:gd name="T1" fmla="+- 0 10802 5"/>
                <a:gd name="T2" fmla="*/ 10802 h 21595"/>
                <a:gd name="T3" fmla="*/ 10800 w 21600"/>
                <a:gd name="T4" fmla="+- 0 10802 5"/>
                <a:gd name="T5" fmla="*/ 10802 h 21595"/>
                <a:gd name="T6" fmla="*/ 10800 w 21600"/>
                <a:gd name="T7" fmla="+- 0 10802 5"/>
                <a:gd name="T8" fmla="*/ 10802 h 21595"/>
                <a:gd name="T9" fmla="*/ 10800 w 21600"/>
                <a:gd name="T10" fmla="+- 0 10802 5"/>
                <a:gd name="T11" fmla="*/ 10802 h 21595"/>
              </a:gdLst>
              <a:ahLst/>
              <a:cxnLst>
                <a:cxn ang="0">
                  <a:pos x="T0" y="T2"/>
                </a:cxn>
                <a:cxn ang="0">
                  <a:pos x="T3" y="T5"/>
                </a:cxn>
                <a:cxn ang="0">
                  <a:pos x="T6" y="T8"/>
                </a:cxn>
                <a:cxn ang="0">
                  <a:pos x="T9" y="T11"/>
                </a:cxn>
              </a:cxnLst>
              <a:rect l="0" t="0" r="r" b="b"/>
              <a:pathLst>
                <a:path w="21600" h="21595">
                  <a:moveTo>
                    <a:pt x="14325" y="0"/>
                  </a:moveTo>
                  <a:cubicBezTo>
                    <a:pt x="11947" y="-5"/>
                    <a:pt x="9683" y="535"/>
                    <a:pt x="8120" y="1477"/>
                  </a:cubicBezTo>
                  <a:cubicBezTo>
                    <a:pt x="6945" y="2186"/>
                    <a:pt x="6249" y="3081"/>
                    <a:pt x="6144" y="4019"/>
                  </a:cubicBezTo>
                  <a:lnTo>
                    <a:pt x="6123" y="7733"/>
                  </a:lnTo>
                  <a:lnTo>
                    <a:pt x="0" y="7733"/>
                  </a:lnTo>
                  <a:lnTo>
                    <a:pt x="0" y="11796"/>
                  </a:lnTo>
                  <a:lnTo>
                    <a:pt x="6103" y="11796"/>
                  </a:lnTo>
                  <a:lnTo>
                    <a:pt x="6052" y="21595"/>
                  </a:lnTo>
                  <a:lnTo>
                    <a:pt x="14509" y="21595"/>
                  </a:lnTo>
                  <a:lnTo>
                    <a:pt x="14509" y="11796"/>
                  </a:lnTo>
                  <a:lnTo>
                    <a:pt x="20469" y="11796"/>
                  </a:lnTo>
                  <a:lnTo>
                    <a:pt x="21447" y="7733"/>
                  </a:lnTo>
                  <a:lnTo>
                    <a:pt x="14509" y="7733"/>
                  </a:lnTo>
                  <a:lnTo>
                    <a:pt x="14509" y="4988"/>
                  </a:lnTo>
                  <a:cubicBezTo>
                    <a:pt x="14453" y="4560"/>
                    <a:pt x="14822" y="4150"/>
                    <a:pt x="15487" y="3901"/>
                  </a:cubicBezTo>
                  <a:cubicBezTo>
                    <a:pt x="15925" y="3738"/>
                    <a:pt x="16459" y="3660"/>
                    <a:pt x="16995" y="3682"/>
                  </a:cubicBezTo>
                  <a:lnTo>
                    <a:pt x="21600" y="3677"/>
                  </a:lnTo>
                  <a:lnTo>
                    <a:pt x="21590" y="0"/>
                  </a:lnTo>
                  <a:lnTo>
                    <a:pt x="14325" y="0"/>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latin typeface="Helvetica Light" charset="0"/>
                <a:cs typeface="Helvetica Light" charset="0"/>
                <a:sym typeface="Helvetica Light" charset="0"/>
              </a:endParaRPr>
            </a:p>
          </p:txBody>
        </p:sp>
      </p:grpSp>
    </p:spTree>
    <p:extLst>
      <p:ext uri="{BB962C8B-B14F-4D97-AF65-F5344CB8AC3E}">
        <p14:creationId xmlns:p14="http://schemas.microsoft.com/office/powerpoint/2010/main" val="2777515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ogo et médias sociaux / visuels / Gris">
    <p:bg>
      <p:bgPr>
        <a:solidFill>
          <a:schemeClr val="accent3">
            <a:alpha val="25000"/>
          </a:schemeClr>
        </a:solidFill>
        <a:effectLst/>
      </p:bgPr>
    </p:bg>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E4A9FAEC-DFEB-7D48-933D-AD3922879059}"/>
              </a:ext>
            </a:extLst>
          </p:cNvPr>
          <p:cNvGrpSpPr>
            <a:grpSpLocks noChangeAspect="1"/>
          </p:cNvGrpSpPr>
          <p:nvPr userDrawn="1"/>
        </p:nvGrpSpPr>
        <p:grpSpPr>
          <a:xfrm>
            <a:off x="2904219" y="4703597"/>
            <a:ext cx="630976" cy="630936"/>
            <a:chOff x="8915400" y="2747719"/>
            <a:chExt cx="1689500" cy="1689393"/>
          </a:xfrm>
        </p:grpSpPr>
        <p:sp>
          <p:nvSpPr>
            <p:cNvPr id="15" name="Oval 24">
              <a:hlinkClick r:id="rId2"/>
              <a:extLst>
                <a:ext uri="{FF2B5EF4-FFF2-40B4-BE49-F238E27FC236}">
                  <a16:creationId xmlns:a16="http://schemas.microsoft.com/office/drawing/2014/main" id="{62A606C5-4F39-8D44-9797-B64C1498AA6A}"/>
                </a:ext>
              </a:extLst>
            </p:cNvPr>
            <p:cNvSpPr>
              <a:spLocks/>
            </p:cNvSpPr>
            <p:nvPr userDrawn="1"/>
          </p:nvSpPr>
          <p:spPr bwMode="auto">
            <a:xfrm>
              <a:off x="8915400" y="2747719"/>
              <a:ext cx="1689500"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pic>
          <p:nvPicPr>
            <p:cNvPr id="17" name="Graphique 16">
              <a:extLst>
                <a:ext uri="{FF2B5EF4-FFF2-40B4-BE49-F238E27FC236}">
                  <a16:creationId xmlns:a16="http://schemas.microsoft.com/office/drawing/2014/main" id="{E4CEA755-B11D-CF4B-8E46-6CCAF33E5D4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421750" y="3254015"/>
              <a:ext cx="676800" cy="676800"/>
            </a:xfrm>
            <a:prstGeom prst="rect">
              <a:avLst/>
            </a:prstGeom>
          </p:spPr>
        </p:pic>
      </p:grpSp>
      <p:pic>
        <p:nvPicPr>
          <p:cNvPr id="20" name="Image 19">
            <a:hlinkClick r:id="rId2"/>
            <a:extLst>
              <a:ext uri="{FF2B5EF4-FFF2-40B4-BE49-F238E27FC236}">
                <a16:creationId xmlns:a16="http://schemas.microsoft.com/office/drawing/2014/main" id="{B77E822F-10CB-F044-8B47-4F2ABE2F8285}"/>
              </a:ext>
            </a:extLst>
          </p:cNvPr>
          <p:cNvPicPr>
            <a:picLocks noChangeAspect="1"/>
          </p:cNvPicPr>
          <p:nvPr userDrawn="1"/>
        </p:nvPicPr>
        <p:blipFill>
          <a:blip r:embed="rId4"/>
          <a:stretch>
            <a:fillRect/>
          </a:stretch>
        </p:blipFill>
        <p:spPr>
          <a:xfrm>
            <a:off x="9580632" y="5937409"/>
            <a:ext cx="1990399" cy="374904"/>
          </a:xfrm>
          <a:prstGeom prst="rect">
            <a:avLst/>
          </a:prstGeom>
        </p:spPr>
      </p:pic>
      <p:pic>
        <p:nvPicPr>
          <p:cNvPr id="6" name="Image 5">
            <a:extLst>
              <a:ext uri="{FF2B5EF4-FFF2-40B4-BE49-F238E27FC236}">
                <a16:creationId xmlns:a16="http://schemas.microsoft.com/office/drawing/2014/main" id="{F120806A-F03F-CB41-B2A3-41144938796B}"/>
              </a:ext>
            </a:extLst>
          </p:cNvPr>
          <p:cNvPicPr>
            <a:picLocks noChangeAspect="1"/>
          </p:cNvPicPr>
          <p:nvPr userDrawn="1"/>
        </p:nvPicPr>
        <p:blipFill rotWithShape="1">
          <a:blip r:embed="rId5"/>
          <a:srcRect l="642" r="857"/>
          <a:stretch/>
        </p:blipFill>
        <p:spPr>
          <a:xfrm>
            <a:off x="6417032" y="896158"/>
            <a:ext cx="1506886" cy="1280160"/>
          </a:xfrm>
          <a:prstGeom prst="rect">
            <a:avLst/>
          </a:prstGeom>
          <a:ln w="38100">
            <a:solidFill>
              <a:schemeClr val="accent2"/>
            </a:solidFill>
            <a:miter lim="800000"/>
          </a:ln>
        </p:spPr>
      </p:pic>
      <p:pic>
        <p:nvPicPr>
          <p:cNvPr id="22" name="Image 21">
            <a:extLst>
              <a:ext uri="{FF2B5EF4-FFF2-40B4-BE49-F238E27FC236}">
                <a16:creationId xmlns:a16="http://schemas.microsoft.com/office/drawing/2014/main" id="{931FF124-5BA3-A34F-A3A4-36DFF648DE67}"/>
              </a:ext>
            </a:extLst>
          </p:cNvPr>
          <p:cNvPicPr>
            <a:picLocks noChangeAspect="1"/>
          </p:cNvPicPr>
          <p:nvPr userDrawn="1"/>
        </p:nvPicPr>
        <p:blipFill>
          <a:blip r:embed="rId6"/>
          <a:stretch>
            <a:fillRect/>
          </a:stretch>
        </p:blipFill>
        <p:spPr>
          <a:xfrm>
            <a:off x="6417032" y="2504224"/>
            <a:ext cx="1508760" cy="1159542"/>
          </a:xfrm>
          <a:prstGeom prst="rect">
            <a:avLst/>
          </a:prstGeom>
          <a:ln w="38100">
            <a:solidFill>
              <a:schemeClr val="accent2"/>
            </a:solidFill>
            <a:miter lim="800000"/>
          </a:ln>
        </p:spPr>
      </p:pic>
      <p:pic>
        <p:nvPicPr>
          <p:cNvPr id="24" name="Image 23">
            <a:extLst>
              <a:ext uri="{FF2B5EF4-FFF2-40B4-BE49-F238E27FC236}">
                <a16:creationId xmlns:a16="http://schemas.microsoft.com/office/drawing/2014/main" id="{75F1DF49-12DA-F14D-9586-37C4AABA3B46}"/>
              </a:ext>
            </a:extLst>
          </p:cNvPr>
          <p:cNvPicPr>
            <a:picLocks noChangeAspect="1"/>
          </p:cNvPicPr>
          <p:nvPr userDrawn="1"/>
        </p:nvPicPr>
        <p:blipFill>
          <a:blip r:embed="rId7"/>
          <a:stretch>
            <a:fillRect/>
          </a:stretch>
        </p:blipFill>
        <p:spPr>
          <a:xfrm>
            <a:off x="6417032" y="3991671"/>
            <a:ext cx="1508760" cy="1443298"/>
          </a:xfrm>
          <a:prstGeom prst="rect">
            <a:avLst/>
          </a:prstGeom>
          <a:ln w="38100">
            <a:solidFill>
              <a:schemeClr val="accent2"/>
            </a:solidFill>
            <a:miter lim="800000"/>
          </a:ln>
        </p:spPr>
      </p:pic>
      <p:grpSp>
        <p:nvGrpSpPr>
          <p:cNvPr id="29" name="Groupe 28">
            <a:extLst>
              <a:ext uri="{FF2B5EF4-FFF2-40B4-BE49-F238E27FC236}">
                <a16:creationId xmlns:a16="http://schemas.microsoft.com/office/drawing/2014/main" id="{C2795DB5-B5E1-E948-89BA-A23D24BDC0D2}"/>
              </a:ext>
            </a:extLst>
          </p:cNvPr>
          <p:cNvGrpSpPr/>
          <p:nvPr userDrawn="1"/>
        </p:nvGrpSpPr>
        <p:grpSpPr>
          <a:xfrm>
            <a:off x="633876" y="1539205"/>
            <a:ext cx="5171662" cy="3102997"/>
            <a:chOff x="381000" y="10072"/>
            <a:chExt cx="8203095" cy="4921857"/>
          </a:xfrm>
        </p:grpSpPr>
        <p:pic>
          <p:nvPicPr>
            <p:cNvPr id="26" name="Image 25">
              <a:extLst>
                <a:ext uri="{FF2B5EF4-FFF2-40B4-BE49-F238E27FC236}">
                  <a16:creationId xmlns:a16="http://schemas.microsoft.com/office/drawing/2014/main" id="{B67C8D97-503E-3046-9B3B-AB778AF3BC31}"/>
                </a:ext>
              </a:extLst>
            </p:cNvPr>
            <p:cNvPicPr>
              <a:picLocks noChangeAspect="1"/>
            </p:cNvPicPr>
            <p:nvPr userDrawn="1"/>
          </p:nvPicPr>
          <p:blipFill rotWithShape="1">
            <a:blip r:embed="rId8"/>
            <a:srcRect r="5751" b="4251"/>
            <a:stretch/>
          </p:blipFill>
          <p:spPr>
            <a:xfrm>
              <a:off x="1500020" y="437322"/>
              <a:ext cx="5966255" cy="3760967"/>
            </a:xfrm>
            <a:prstGeom prst="rect">
              <a:avLst/>
            </a:prstGeom>
          </p:spPr>
        </p:pic>
        <p:pic>
          <p:nvPicPr>
            <p:cNvPr id="28" name="Image 27">
              <a:extLst>
                <a:ext uri="{FF2B5EF4-FFF2-40B4-BE49-F238E27FC236}">
                  <a16:creationId xmlns:a16="http://schemas.microsoft.com/office/drawing/2014/main" id="{075B647C-F0AF-3D45-94E2-C4370D0A0255}"/>
                </a:ext>
              </a:extLst>
            </p:cNvPr>
            <p:cNvPicPr>
              <a:picLocks noChangeAspect="1"/>
            </p:cNvPicPr>
            <p:nvPr userDrawn="1"/>
          </p:nvPicPr>
          <p:blipFill>
            <a:blip r:embed="rId9"/>
            <a:stretch>
              <a:fillRect/>
            </a:stretch>
          </p:blipFill>
          <p:spPr>
            <a:xfrm>
              <a:off x="381000" y="10072"/>
              <a:ext cx="8203095" cy="4921857"/>
            </a:xfrm>
            <a:prstGeom prst="rect">
              <a:avLst/>
            </a:prstGeom>
          </p:spPr>
        </p:pic>
      </p:grpSp>
      <p:sp>
        <p:nvSpPr>
          <p:cNvPr id="30" name="ZoneTexte 29">
            <a:extLst>
              <a:ext uri="{FF2B5EF4-FFF2-40B4-BE49-F238E27FC236}">
                <a16:creationId xmlns:a16="http://schemas.microsoft.com/office/drawing/2014/main" id="{162F5037-CBD6-1E45-B104-738EA7ED937E}"/>
              </a:ext>
            </a:extLst>
          </p:cNvPr>
          <p:cNvSpPr txBox="1"/>
          <p:nvPr userDrawn="1"/>
        </p:nvSpPr>
        <p:spPr>
          <a:xfrm>
            <a:off x="2793948" y="5419396"/>
            <a:ext cx="851515" cy="307777"/>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2">
                  <a:extLst>
                    <a:ext uri="{A12FA001-AC4F-418D-AE19-62706E023703}">
                      <ahyp:hlinkClr xmlns:ahyp="http://schemas.microsoft.com/office/drawing/2018/hyperlinkcolor" val="tx"/>
                    </a:ext>
                  </a:extLst>
                </a:hlinkClick>
              </a:rPr>
              <a:t>educaloi</a:t>
            </a:r>
            <a:endParaRPr lang="fr-CA" sz="1400" b="0" i="0" u="none" strike="noStrike" kern="1200">
              <a:solidFill>
                <a:schemeClr val="accent2"/>
              </a:solidFill>
              <a:effectLst/>
              <a:latin typeface="+mn-lt"/>
              <a:ea typeface="+mn-ea"/>
              <a:cs typeface="+mn-cs"/>
            </a:endParaRPr>
          </a:p>
        </p:txBody>
      </p:sp>
      <p:sp>
        <p:nvSpPr>
          <p:cNvPr id="34" name="ZoneTexte 33">
            <a:extLst>
              <a:ext uri="{FF2B5EF4-FFF2-40B4-BE49-F238E27FC236}">
                <a16:creationId xmlns:a16="http://schemas.microsoft.com/office/drawing/2014/main" id="{FAA35250-FC5E-724F-B677-AF693DA379CC}"/>
              </a:ext>
            </a:extLst>
          </p:cNvPr>
          <p:cNvSpPr txBox="1"/>
          <p:nvPr userDrawn="1"/>
        </p:nvSpPr>
        <p:spPr>
          <a:xfrm>
            <a:off x="8384373" y="1382350"/>
            <a:ext cx="1696298"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0">
                  <a:extLst>
                    <a:ext uri="{A12FA001-AC4F-418D-AE19-62706E023703}">
                      <ahyp:hlinkClr xmlns:ahyp="http://schemas.microsoft.com/office/drawing/2018/hyperlinkcolor" val="tx"/>
                    </a:ext>
                  </a:extLst>
                </a:hlinkClick>
              </a:rPr>
              <a:t>Instagram/</a:t>
            </a:r>
            <a:r>
              <a:rPr lang="fr-CA" sz="1400" b="0" i="0" u="sng" strike="noStrike" kern="1200" err="1">
                <a:solidFill>
                  <a:schemeClr val="accent2"/>
                </a:solidFill>
                <a:effectLst/>
                <a:latin typeface="+mn-lt"/>
                <a:ea typeface="+mn-ea"/>
                <a:cs typeface="+mn-cs"/>
                <a:hlinkClick r:id="rId10">
                  <a:extLst>
                    <a:ext uri="{A12FA001-AC4F-418D-AE19-62706E023703}">
                      <ahyp:hlinkClr xmlns:ahyp="http://schemas.microsoft.com/office/drawing/2018/hyperlinkcolor" val="tx"/>
                    </a:ext>
                  </a:extLst>
                </a:hlinkClick>
              </a:rPr>
              <a:t>educaloi</a:t>
            </a:r>
            <a:endParaRPr lang="fr-CA" sz="1400" b="0" i="0" u="sng" strike="noStrike" kern="1200">
              <a:solidFill>
                <a:schemeClr val="accent2"/>
              </a:solidFill>
              <a:effectLst/>
              <a:latin typeface="+mn-lt"/>
              <a:ea typeface="+mn-ea"/>
              <a:cs typeface="+mn-cs"/>
            </a:endParaRPr>
          </a:p>
        </p:txBody>
      </p:sp>
      <p:sp>
        <p:nvSpPr>
          <p:cNvPr id="39" name="ZoneTexte 38">
            <a:extLst>
              <a:ext uri="{FF2B5EF4-FFF2-40B4-BE49-F238E27FC236}">
                <a16:creationId xmlns:a16="http://schemas.microsoft.com/office/drawing/2014/main" id="{9F51B835-712A-A04A-A8DC-907BB47EEE29}"/>
              </a:ext>
            </a:extLst>
          </p:cNvPr>
          <p:cNvSpPr txBox="1"/>
          <p:nvPr userDrawn="1"/>
        </p:nvSpPr>
        <p:spPr>
          <a:xfrm>
            <a:off x="8384373" y="2930107"/>
            <a:ext cx="1594604"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1">
                  <a:extLst>
                    <a:ext uri="{A12FA001-AC4F-418D-AE19-62706E023703}">
                      <ahyp:hlinkClr xmlns:ahyp="http://schemas.microsoft.com/office/drawing/2018/hyperlinkcolor" val="tx"/>
                    </a:ext>
                  </a:extLst>
                </a:hlinkClick>
              </a:rPr>
              <a:t>YouTube/educaloi</a:t>
            </a:r>
            <a:endParaRPr lang="fr-CA" sz="1400" b="0" i="0" u="sng" strike="noStrike" kern="1200">
              <a:solidFill>
                <a:schemeClr val="accent2"/>
              </a:solidFill>
              <a:effectLst/>
              <a:latin typeface="+mn-lt"/>
              <a:ea typeface="+mn-ea"/>
              <a:cs typeface="+mn-cs"/>
            </a:endParaRPr>
          </a:p>
        </p:txBody>
      </p:sp>
      <p:sp>
        <p:nvSpPr>
          <p:cNvPr id="44" name="ZoneTexte 43">
            <a:extLst>
              <a:ext uri="{FF2B5EF4-FFF2-40B4-BE49-F238E27FC236}">
                <a16:creationId xmlns:a16="http://schemas.microsoft.com/office/drawing/2014/main" id="{257BE564-1AE0-D94B-AAEC-B10959F86202}"/>
              </a:ext>
            </a:extLst>
          </p:cNvPr>
          <p:cNvSpPr txBox="1"/>
          <p:nvPr userDrawn="1"/>
        </p:nvSpPr>
        <p:spPr>
          <a:xfrm>
            <a:off x="8384373" y="4559432"/>
            <a:ext cx="1686680"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2">
                  <a:extLst>
                    <a:ext uri="{A12FA001-AC4F-418D-AE19-62706E023703}">
                      <ahyp:hlinkClr xmlns:ahyp="http://schemas.microsoft.com/office/drawing/2018/hyperlinkcolor" val="tx"/>
                    </a:ext>
                  </a:extLst>
                </a:hlinkClick>
              </a:rPr>
              <a:t>Facebook/educaloi</a:t>
            </a:r>
            <a:endParaRPr lang="fr-CA" sz="1400" b="0" i="0" u="sng" strike="noStrike" kern="1200">
              <a:solidFill>
                <a:schemeClr val="accent2"/>
              </a:solidFill>
              <a:effectLst/>
              <a:latin typeface="+mn-lt"/>
              <a:ea typeface="+mn-ea"/>
              <a:cs typeface="+mn-cs"/>
            </a:endParaRPr>
          </a:p>
        </p:txBody>
      </p:sp>
      <p:grpSp>
        <p:nvGrpSpPr>
          <p:cNvPr id="14" name="Groupe 13">
            <a:extLst>
              <a:ext uri="{FF2B5EF4-FFF2-40B4-BE49-F238E27FC236}">
                <a16:creationId xmlns:a16="http://schemas.microsoft.com/office/drawing/2014/main" id="{4D48372F-8427-7D46-9C02-0C01144C0B57}"/>
              </a:ext>
            </a:extLst>
          </p:cNvPr>
          <p:cNvGrpSpPr/>
          <p:nvPr userDrawn="1"/>
        </p:nvGrpSpPr>
        <p:grpSpPr>
          <a:xfrm>
            <a:off x="7636735" y="2767403"/>
            <a:ext cx="633224" cy="633184"/>
            <a:chOff x="539551" y="2747719"/>
            <a:chExt cx="1689499" cy="1689393"/>
          </a:xfrm>
        </p:grpSpPr>
        <p:sp>
          <p:nvSpPr>
            <p:cNvPr id="10" name="Oval 18">
              <a:hlinkClick r:id="rId11"/>
              <a:extLst>
                <a:ext uri="{FF2B5EF4-FFF2-40B4-BE49-F238E27FC236}">
                  <a16:creationId xmlns:a16="http://schemas.microsoft.com/office/drawing/2014/main" id="{464EB328-49C2-0F4A-A81B-5F5F76C85384}"/>
                </a:ext>
              </a:extLst>
            </p:cNvPr>
            <p:cNvSpPr>
              <a:spLocks/>
            </p:cNvSpPr>
            <p:nvPr userDrawn="1"/>
          </p:nvSpPr>
          <p:spPr bwMode="auto">
            <a:xfrm>
              <a:off x="539551" y="2747719"/>
              <a:ext cx="1689499"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1" name="AutoShape 19">
              <a:extLst>
                <a:ext uri="{FF2B5EF4-FFF2-40B4-BE49-F238E27FC236}">
                  <a16:creationId xmlns:a16="http://schemas.microsoft.com/office/drawing/2014/main" id="{6D0483B1-CDD0-BE45-821D-0732AC9B2DE8}"/>
                </a:ext>
              </a:extLst>
            </p:cNvPr>
            <p:cNvSpPr>
              <a:spLocks/>
            </p:cNvSpPr>
            <p:nvPr userDrawn="1"/>
          </p:nvSpPr>
          <p:spPr bwMode="auto">
            <a:xfrm>
              <a:off x="1003650" y="3322308"/>
              <a:ext cx="749689" cy="5516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56" y="0"/>
                  </a:moveTo>
                  <a:cubicBezTo>
                    <a:pt x="7835" y="0"/>
                    <a:pt x="5327" y="1"/>
                    <a:pt x="2507" y="428"/>
                  </a:cubicBezTo>
                  <a:cubicBezTo>
                    <a:pt x="1973" y="522"/>
                    <a:pt x="1432" y="912"/>
                    <a:pt x="1021" y="1493"/>
                  </a:cubicBezTo>
                  <a:cubicBezTo>
                    <a:pt x="637" y="2037"/>
                    <a:pt x="379" y="2733"/>
                    <a:pt x="315" y="3413"/>
                  </a:cubicBezTo>
                  <a:cubicBezTo>
                    <a:pt x="1" y="5970"/>
                    <a:pt x="0" y="8096"/>
                    <a:pt x="0" y="10653"/>
                  </a:cubicBezTo>
                  <a:cubicBezTo>
                    <a:pt x="0" y="10683"/>
                    <a:pt x="0" y="10717"/>
                    <a:pt x="0" y="10751"/>
                  </a:cubicBezTo>
                  <a:cubicBezTo>
                    <a:pt x="0" y="10785"/>
                    <a:pt x="0" y="10818"/>
                    <a:pt x="0" y="10849"/>
                  </a:cubicBezTo>
                  <a:cubicBezTo>
                    <a:pt x="0" y="10883"/>
                    <a:pt x="0" y="10917"/>
                    <a:pt x="0" y="10947"/>
                  </a:cubicBezTo>
                  <a:cubicBezTo>
                    <a:pt x="0" y="13504"/>
                    <a:pt x="1" y="15630"/>
                    <a:pt x="315" y="18187"/>
                  </a:cubicBezTo>
                  <a:cubicBezTo>
                    <a:pt x="379" y="18867"/>
                    <a:pt x="637" y="19563"/>
                    <a:pt x="1021" y="20107"/>
                  </a:cubicBezTo>
                  <a:cubicBezTo>
                    <a:pt x="1432" y="20688"/>
                    <a:pt x="1973" y="21078"/>
                    <a:pt x="2507" y="21172"/>
                  </a:cubicBezTo>
                  <a:cubicBezTo>
                    <a:pt x="5327" y="21599"/>
                    <a:pt x="7835" y="21600"/>
                    <a:pt x="10656" y="21600"/>
                  </a:cubicBezTo>
                  <a:cubicBezTo>
                    <a:pt x="10695" y="21600"/>
                    <a:pt x="10738" y="21600"/>
                    <a:pt x="10779" y="21600"/>
                  </a:cubicBezTo>
                  <a:cubicBezTo>
                    <a:pt x="10793" y="21600"/>
                    <a:pt x="10807" y="21600"/>
                    <a:pt x="10821" y="21600"/>
                  </a:cubicBezTo>
                  <a:cubicBezTo>
                    <a:pt x="10862" y="21600"/>
                    <a:pt x="10905" y="21600"/>
                    <a:pt x="10944" y="21600"/>
                  </a:cubicBezTo>
                  <a:cubicBezTo>
                    <a:pt x="13765" y="21600"/>
                    <a:pt x="16273" y="21599"/>
                    <a:pt x="19093" y="21172"/>
                  </a:cubicBezTo>
                  <a:cubicBezTo>
                    <a:pt x="19627" y="21078"/>
                    <a:pt x="20168" y="20688"/>
                    <a:pt x="20579" y="20107"/>
                  </a:cubicBezTo>
                  <a:cubicBezTo>
                    <a:pt x="20963" y="19563"/>
                    <a:pt x="21221" y="18867"/>
                    <a:pt x="21285" y="18187"/>
                  </a:cubicBezTo>
                  <a:cubicBezTo>
                    <a:pt x="21599" y="15630"/>
                    <a:pt x="21600" y="13504"/>
                    <a:pt x="21600" y="10947"/>
                  </a:cubicBezTo>
                  <a:cubicBezTo>
                    <a:pt x="21600" y="10917"/>
                    <a:pt x="21600" y="10883"/>
                    <a:pt x="21600" y="10849"/>
                  </a:cubicBezTo>
                  <a:cubicBezTo>
                    <a:pt x="21600" y="10815"/>
                    <a:pt x="21600" y="10782"/>
                    <a:pt x="21600" y="10751"/>
                  </a:cubicBezTo>
                  <a:cubicBezTo>
                    <a:pt x="21600" y="10717"/>
                    <a:pt x="21600" y="10683"/>
                    <a:pt x="21600" y="10653"/>
                  </a:cubicBezTo>
                  <a:cubicBezTo>
                    <a:pt x="21600" y="8096"/>
                    <a:pt x="21599" y="5970"/>
                    <a:pt x="21285" y="3413"/>
                  </a:cubicBezTo>
                  <a:cubicBezTo>
                    <a:pt x="21221" y="2733"/>
                    <a:pt x="20963" y="2037"/>
                    <a:pt x="20579" y="1493"/>
                  </a:cubicBezTo>
                  <a:cubicBezTo>
                    <a:pt x="20168" y="912"/>
                    <a:pt x="19627" y="522"/>
                    <a:pt x="19093" y="428"/>
                  </a:cubicBezTo>
                  <a:cubicBezTo>
                    <a:pt x="16273" y="1"/>
                    <a:pt x="13765" y="0"/>
                    <a:pt x="10944" y="0"/>
                  </a:cubicBezTo>
                  <a:cubicBezTo>
                    <a:pt x="10905" y="0"/>
                    <a:pt x="10862" y="0"/>
                    <a:pt x="10821" y="0"/>
                  </a:cubicBezTo>
                  <a:cubicBezTo>
                    <a:pt x="10807" y="0"/>
                    <a:pt x="10793" y="0"/>
                    <a:pt x="10779" y="0"/>
                  </a:cubicBezTo>
                  <a:cubicBezTo>
                    <a:pt x="10738" y="0"/>
                    <a:pt x="10695" y="0"/>
                    <a:pt x="10656" y="0"/>
                  </a:cubicBezTo>
                  <a:close/>
                  <a:moveTo>
                    <a:pt x="8201" y="6153"/>
                  </a:moveTo>
                  <a:lnTo>
                    <a:pt x="14441" y="10394"/>
                  </a:lnTo>
                  <a:lnTo>
                    <a:pt x="8201" y="14634"/>
                  </a:lnTo>
                  <a:lnTo>
                    <a:pt x="8201" y="6153"/>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45720" rIns="45720"/>
            <a:lstStyle/>
            <a:p>
              <a:pPr algn="l" defTabSz="457200"/>
              <a:endParaRPr lang="fr-CA" sz="2400" b="0">
                <a:latin typeface="Calibri" charset="0"/>
                <a:cs typeface="Calibri" charset="0"/>
                <a:sym typeface="Calibri" charset="0"/>
              </a:endParaRPr>
            </a:p>
          </p:txBody>
        </p:sp>
      </p:grpSp>
      <p:grpSp>
        <p:nvGrpSpPr>
          <p:cNvPr id="16" name="Groupe 15">
            <a:extLst>
              <a:ext uri="{FF2B5EF4-FFF2-40B4-BE49-F238E27FC236}">
                <a16:creationId xmlns:a16="http://schemas.microsoft.com/office/drawing/2014/main" id="{0F6EC20D-4572-744A-953B-4B1A1F589939}"/>
              </a:ext>
            </a:extLst>
          </p:cNvPr>
          <p:cNvGrpSpPr/>
          <p:nvPr userDrawn="1"/>
        </p:nvGrpSpPr>
        <p:grpSpPr>
          <a:xfrm>
            <a:off x="7636735" y="1219646"/>
            <a:ext cx="633224" cy="633184"/>
            <a:chOff x="2675683" y="2747719"/>
            <a:chExt cx="1689500" cy="1689393"/>
          </a:xfrm>
        </p:grpSpPr>
        <p:sp>
          <p:nvSpPr>
            <p:cNvPr id="12" name="Oval 24">
              <a:hlinkClick r:id="rId10"/>
              <a:extLst>
                <a:ext uri="{FF2B5EF4-FFF2-40B4-BE49-F238E27FC236}">
                  <a16:creationId xmlns:a16="http://schemas.microsoft.com/office/drawing/2014/main" id="{08FFAB00-EB69-DC47-996A-068C9ED9D410}"/>
                </a:ext>
              </a:extLst>
            </p:cNvPr>
            <p:cNvSpPr>
              <a:spLocks/>
            </p:cNvSpPr>
            <p:nvPr userDrawn="1"/>
          </p:nvSpPr>
          <p:spPr bwMode="auto">
            <a:xfrm>
              <a:off x="2675683" y="2747719"/>
              <a:ext cx="1689500"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3" name="AutoShape 25">
              <a:extLst>
                <a:ext uri="{FF2B5EF4-FFF2-40B4-BE49-F238E27FC236}">
                  <a16:creationId xmlns:a16="http://schemas.microsoft.com/office/drawing/2014/main" id="{83670C71-089A-544B-9F10-1B54D77388C3}"/>
                </a:ext>
              </a:extLst>
            </p:cNvPr>
            <p:cNvSpPr>
              <a:spLocks/>
            </p:cNvSpPr>
            <p:nvPr userDrawn="1"/>
          </p:nvSpPr>
          <p:spPr bwMode="auto">
            <a:xfrm>
              <a:off x="3186504" y="3258585"/>
              <a:ext cx="667883" cy="667662"/>
            </a:xfrm>
            <a:custGeom>
              <a:avLst/>
              <a:gdLst>
                <a:gd name="T0" fmla="+- 0 10799 1"/>
                <a:gd name="T1" fmla="*/ T0 w 21597"/>
                <a:gd name="T2" fmla="+- 0 10800 2"/>
                <a:gd name="T3" fmla="*/ 10800 h 21597"/>
                <a:gd name="T4" fmla="+- 0 10799 1"/>
                <a:gd name="T5" fmla="*/ T4 w 21597"/>
                <a:gd name="T6" fmla="+- 0 10800 2"/>
                <a:gd name="T7" fmla="*/ 10800 h 21597"/>
                <a:gd name="T8" fmla="+- 0 10799 1"/>
                <a:gd name="T9" fmla="*/ T8 w 21597"/>
                <a:gd name="T10" fmla="+- 0 10800 2"/>
                <a:gd name="T11" fmla="*/ 10800 h 21597"/>
                <a:gd name="T12" fmla="+- 0 10799 1"/>
                <a:gd name="T13" fmla="*/ T12 w 21597"/>
                <a:gd name="T14" fmla="+- 0 10800 2"/>
                <a:gd name="T15" fmla="*/ 10800 h 21597"/>
              </a:gdLst>
              <a:ahLst/>
              <a:cxnLst>
                <a:cxn ang="0">
                  <a:pos x="T1" y="T3"/>
                </a:cxn>
                <a:cxn ang="0">
                  <a:pos x="T5" y="T7"/>
                </a:cxn>
                <a:cxn ang="0">
                  <a:pos x="T9" y="T11"/>
                </a:cxn>
                <a:cxn ang="0">
                  <a:pos x="T13" y="T15"/>
                </a:cxn>
              </a:cxnLst>
              <a:rect l="0" t="0" r="r" b="b"/>
              <a:pathLst>
                <a:path w="21597" h="21597">
                  <a:moveTo>
                    <a:pt x="4955" y="0"/>
                  </a:moveTo>
                  <a:cubicBezTo>
                    <a:pt x="4242" y="0"/>
                    <a:pt x="3702" y="-2"/>
                    <a:pt x="3248" y="29"/>
                  </a:cubicBezTo>
                  <a:cubicBezTo>
                    <a:pt x="2794" y="59"/>
                    <a:pt x="2425" y="122"/>
                    <a:pt x="2044" y="243"/>
                  </a:cubicBezTo>
                  <a:cubicBezTo>
                    <a:pt x="1625" y="395"/>
                    <a:pt x="1251" y="636"/>
                    <a:pt x="944" y="943"/>
                  </a:cubicBezTo>
                  <a:cubicBezTo>
                    <a:pt x="637" y="1251"/>
                    <a:pt x="396" y="1624"/>
                    <a:pt x="244" y="2044"/>
                  </a:cubicBezTo>
                  <a:cubicBezTo>
                    <a:pt x="122" y="2427"/>
                    <a:pt x="60" y="2800"/>
                    <a:pt x="29" y="3254"/>
                  </a:cubicBezTo>
                  <a:cubicBezTo>
                    <a:pt x="-1" y="3707"/>
                    <a:pt x="0" y="4240"/>
                    <a:pt x="1" y="4950"/>
                  </a:cubicBezTo>
                  <a:lnTo>
                    <a:pt x="1" y="16623"/>
                  </a:lnTo>
                  <a:cubicBezTo>
                    <a:pt x="1" y="17344"/>
                    <a:pt x="-1" y="17886"/>
                    <a:pt x="29" y="18342"/>
                  </a:cubicBezTo>
                  <a:cubicBezTo>
                    <a:pt x="60" y="18799"/>
                    <a:pt x="122" y="19170"/>
                    <a:pt x="244" y="19553"/>
                  </a:cubicBezTo>
                  <a:cubicBezTo>
                    <a:pt x="396" y="19972"/>
                    <a:pt x="637" y="20345"/>
                    <a:pt x="944" y="20653"/>
                  </a:cubicBezTo>
                  <a:cubicBezTo>
                    <a:pt x="1251" y="20960"/>
                    <a:pt x="1625" y="21201"/>
                    <a:pt x="2044" y="21353"/>
                  </a:cubicBezTo>
                  <a:cubicBezTo>
                    <a:pt x="2427" y="21475"/>
                    <a:pt x="2799" y="21537"/>
                    <a:pt x="3254" y="21568"/>
                  </a:cubicBezTo>
                  <a:cubicBezTo>
                    <a:pt x="3708" y="21598"/>
                    <a:pt x="4246" y="21597"/>
                    <a:pt x="4955" y="21596"/>
                  </a:cubicBezTo>
                  <a:lnTo>
                    <a:pt x="16625" y="21596"/>
                  </a:lnTo>
                  <a:cubicBezTo>
                    <a:pt x="17346" y="21596"/>
                    <a:pt x="17884" y="21598"/>
                    <a:pt x="18339" y="21568"/>
                  </a:cubicBezTo>
                  <a:cubicBezTo>
                    <a:pt x="18793" y="21537"/>
                    <a:pt x="19166" y="21475"/>
                    <a:pt x="19548" y="21353"/>
                  </a:cubicBezTo>
                  <a:cubicBezTo>
                    <a:pt x="19967" y="21201"/>
                    <a:pt x="20345" y="20960"/>
                    <a:pt x="20654" y="20653"/>
                  </a:cubicBezTo>
                  <a:cubicBezTo>
                    <a:pt x="20963" y="20345"/>
                    <a:pt x="21202" y="19972"/>
                    <a:pt x="21354" y="19553"/>
                  </a:cubicBezTo>
                  <a:cubicBezTo>
                    <a:pt x="21476" y="19170"/>
                    <a:pt x="21538" y="18796"/>
                    <a:pt x="21569" y="18342"/>
                  </a:cubicBezTo>
                  <a:cubicBezTo>
                    <a:pt x="21599" y="17889"/>
                    <a:pt x="21598" y="17356"/>
                    <a:pt x="21597" y="16646"/>
                  </a:cubicBezTo>
                  <a:lnTo>
                    <a:pt x="21597" y="4973"/>
                  </a:lnTo>
                  <a:cubicBezTo>
                    <a:pt x="21598" y="4252"/>
                    <a:pt x="21599" y="3710"/>
                    <a:pt x="21569" y="3254"/>
                  </a:cubicBezTo>
                  <a:cubicBezTo>
                    <a:pt x="21538" y="2797"/>
                    <a:pt x="21476" y="2426"/>
                    <a:pt x="21354" y="2044"/>
                  </a:cubicBezTo>
                  <a:cubicBezTo>
                    <a:pt x="21202" y="1624"/>
                    <a:pt x="20963" y="1251"/>
                    <a:pt x="20654" y="943"/>
                  </a:cubicBezTo>
                  <a:cubicBezTo>
                    <a:pt x="20345" y="636"/>
                    <a:pt x="19967" y="395"/>
                    <a:pt x="19548" y="243"/>
                  </a:cubicBezTo>
                  <a:cubicBezTo>
                    <a:pt x="19166" y="121"/>
                    <a:pt x="18792" y="59"/>
                    <a:pt x="18339" y="29"/>
                  </a:cubicBezTo>
                  <a:cubicBezTo>
                    <a:pt x="17885" y="-2"/>
                    <a:pt x="17352" y="0"/>
                    <a:pt x="16643" y="0"/>
                  </a:cubicBezTo>
                  <a:lnTo>
                    <a:pt x="4973" y="0"/>
                  </a:lnTo>
                  <a:lnTo>
                    <a:pt x="4955" y="0"/>
                  </a:lnTo>
                  <a:close/>
                  <a:moveTo>
                    <a:pt x="16093" y="2704"/>
                  </a:moveTo>
                  <a:lnTo>
                    <a:pt x="18599" y="2704"/>
                  </a:lnTo>
                  <a:cubicBezTo>
                    <a:pt x="18766" y="2704"/>
                    <a:pt x="18851" y="2704"/>
                    <a:pt x="18941" y="2733"/>
                  </a:cubicBezTo>
                  <a:cubicBezTo>
                    <a:pt x="19039" y="2768"/>
                    <a:pt x="19113" y="2843"/>
                    <a:pt x="19149" y="2941"/>
                  </a:cubicBezTo>
                  <a:cubicBezTo>
                    <a:pt x="19177" y="3031"/>
                    <a:pt x="19178" y="3119"/>
                    <a:pt x="19178" y="3288"/>
                  </a:cubicBezTo>
                  <a:lnTo>
                    <a:pt x="19178" y="5790"/>
                  </a:lnTo>
                  <a:cubicBezTo>
                    <a:pt x="19178" y="5956"/>
                    <a:pt x="19177" y="6041"/>
                    <a:pt x="19149" y="6131"/>
                  </a:cubicBezTo>
                  <a:cubicBezTo>
                    <a:pt x="19113" y="6230"/>
                    <a:pt x="19039" y="6304"/>
                    <a:pt x="18941" y="6340"/>
                  </a:cubicBezTo>
                  <a:cubicBezTo>
                    <a:pt x="18851" y="6368"/>
                    <a:pt x="18763" y="6369"/>
                    <a:pt x="18593" y="6369"/>
                  </a:cubicBezTo>
                  <a:lnTo>
                    <a:pt x="16093" y="6369"/>
                  </a:lnTo>
                  <a:cubicBezTo>
                    <a:pt x="15926" y="6369"/>
                    <a:pt x="15841" y="6368"/>
                    <a:pt x="15751" y="6340"/>
                  </a:cubicBezTo>
                  <a:cubicBezTo>
                    <a:pt x="15653" y="6304"/>
                    <a:pt x="15573" y="6230"/>
                    <a:pt x="15537" y="6131"/>
                  </a:cubicBezTo>
                  <a:cubicBezTo>
                    <a:pt x="15508" y="6041"/>
                    <a:pt x="15514" y="5953"/>
                    <a:pt x="15514" y="5784"/>
                  </a:cubicBezTo>
                  <a:lnTo>
                    <a:pt x="15514" y="3283"/>
                  </a:lnTo>
                  <a:cubicBezTo>
                    <a:pt x="15514" y="3116"/>
                    <a:pt x="15508" y="3031"/>
                    <a:pt x="15537" y="2941"/>
                  </a:cubicBezTo>
                  <a:cubicBezTo>
                    <a:pt x="15573" y="2843"/>
                    <a:pt x="15653" y="2768"/>
                    <a:pt x="15751" y="2733"/>
                  </a:cubicBezTo>
                  <a:cubicBezTo>
                    <a:pt x="15841" y="2704"/>
                    <a:pt x="15923" y="2704"/>
                    <a:pt x="16093" y="2704"/>
                  </a:cubicBezTo>
                  <a:close/>
                  <a:moveTo>
                    <a:pt x="10796" y="6537"/>
                  </a:moveTo>
                  <a:cubicBezTo>
                    <a:pt x="11896" y="6537"/>
                    <a:pt x="13001" y="6953"/>
                    <a:pt x="13841" y="7793"/>
                  </a:cubicBezTo>
                  <a:cubicBezTo>
                    <a:pt x="15520" y="9473"/>
                    <a:pt x="15520" y="12199"/>
                    <a:pt x="13841" y="13878"/>
                  </a:cubicBezTo>
                  <a:cubicBezTo>
                    <a:pt x="12162" y="15558"/>
                    <a:pt x="9436" y="15558"/>
                    <a:pt x="7757" y="13878"/>
                  </a:cubicBezTo>
                  <a:cubicBezTo>
                    <a:pt x="6078" y="12199"/>
                    <a:pt x="6078" y="9473"/>
                    <a:pt x="7757" y="7793"/>
                  </a:cubicBezTo>
                  <a:cubicBezTo>
                    <a:pt x="8597" y="6953"/>
                    <a:pt x="9696" y="6537"/>
                    <a:pt x="10796" y="6537"/>
                  </a:cubicBezTo>
                  <a:close/>
                  <a:moveTo>
                    <a:pt x="2403" y="9565"/>
                  </a:moveTo>
                  <a:lnTo>
                    <a:pt x="4191" y="9565"/>
                  </a:lnTo>
                  <a:cubicBezTo>
                    <a:pt x="3785" y="11684"/>
                    <a:pt x="4397" y="13957"/>
                    <a:pt x="6038" y="15598"/>
                  </a:cubicBezTo>
                  <a:cubicBezTo>
                    <a:pt x="8667" y="18228"/>
                    <a:pt x="12931" y="18228"/>
                    <a:pt x="15560" y="15598"/>
                  </a:cubicBezTo>
                  <a:cubicBezTo>
                    <a:pt x="17201" y="13957"/>
                    <a:pt x="17813" y="11684"/>
                    <a:pt x="17407" y="9565"/>
                  </a:cubicBezTo>
                  <a:lnTo>
                    <a:pt x="19195" y="9565"/>
                  </a:lnTo>
                  <a:lnTo>
                    <a:pt x="19195" y="17567"/>
                  </a:lnTo>
                  <a:cubicBezTo>
                    <a:pt x="19195" y="17800"/>
                    <a:pt x="19194" y="17974"/>
                    <a:pt x="19184" y="18122"/>
                  </a:cubicBezTo>
                  <a:cubicBezTo>
                    <a:pt x="19173" y="18271"/>
                    <a:pt x="19154" y="18396"/>
                    <a:pt x="19114" y="18522"/>
                  </a:cubicBezTo>
                  <a:cubicBezTo>
                    <a:pt x="19064" y="18660"/>
                    <a:pt x="18986" y="18779"/>
                    <a:pt x="18883" y="18881"/>
                  </a:cubicBezTo>
                  <a:cubicBezTo>
                    <a:pt x="18780" y="18983"/>
                    <a:pt x="18655" y="19064"/>
                    <a:pt x="18518" y="19113"/>
                  </a:cubicBezTo>
                  <a:cubicBezTo>
                    <a:pt x="18392" y="19153"/>
                    <a:pt x="18268" y="19172"/>
                    <a:pt x="18119" y="19182"/>
                  </a:cubicBezTo>
                  <a:cubicBezTo>
                    <a:pt x="17969" y="19192"/>
                    <a:pt x="17794" y="19194"/>
                    <a:pt x="17557" y="19194"/>
                  </a:cubicBezTo>
                  <a:lnTo>
                    <a:pt x="4035" y="19194"/>
                  </a:lnTo>
                  <a:cubicBezTo>
                    <a:pt x="3801" y="19194"/>
                    <a:pt x="3628" y="19192"/>
                    <a:pt x="3479" y="19182"/>
                  </a:cubicBezTo>
                  <a:cubicBezTo>
                    <a:pt x="3331" y="19172"/>
                    <a:pt x="3206" y="19153"/>
                    <a:pt x="3080" y="19113"/>
                  </a:cubicBezTo>
                  <a:cubicBezTo>
                    <a:pt x="2943" y="19064"/>
                    <a:pt x="2818" y="18983"/>
                    <a:pt x="2715" y="18881"/>
                  </a:cubicBezTo>
                  <a:cubicBezTo>
                    <a:pt x="2612" y="18779"/>
                    <a:pt x="2534" y="18660"/>
                    <a:pt x="2484" y="18522"/>
                  </a:cubicBezTo>
                  <a:cubicBezTo>
                    <a:pt x="2444" y="18396"/>
                    <a:pt x="2425" y="18273"/>
                    <a:pt x="2414" y="18122"/>
                  </a:cubicBezTo>
                  <a:cubicBezTo>
                    <a:pt x="2404" y="17972"/>
                    <a:pt x="2403" y="17792"/>
                    <a:pt x="2403" y="17555"/>
                  </a:cubicBezTo>
                  <a:lnTo>
                    <a:pt x="2403" y="9565"/>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grpSp>
      <p:grpSp>
        <p:nvGrpSpPr>
          <p:cNvPr id="50" name="Groupe 49">
            <a:extLst>
              <a:ext uri="{FF2B5EF4-FFF2-40B4-BE49-F238E27FC236}">
                <a16:creationId xmlns:a16="http://schemas.microsoft.com/office/drawing/2014/main" id="{FED6897F-432C-4841-AA6B-8FA6AB93D0CE}"/>
              </a:ext>
            </a:extLst>
          </p:cNvPr>
          <p:cNvGrpSpPr/>
          <p:nvPr userDrawn="1"/>
        </p:nvGrpSpPr>
        <p:grpSpPr>
          <a:xfrm>
            <a:off x="7636735" y="4396728"/>
            <a:ext cx="633224" cy="633184"/>
            <a:chOff x="7305431" y="4396728"/>
            <a:chExt cx="633224" cy="633184"/>
          </a:xfrm>
        </p:grpSpPr>
        <p:sp>
          <p:nvSpPr>
            <p:cNvPr id="41" name="Oval 24">
              <a:hlinkClick r:id="rId12"/>
              <a:extLst>
                <a:ext uri="{FF2B5EF4-FFF2-40B4-BE49-F238E27FC236}">
                  <a16:creationId xmlns:a16="http://schemas.microsoft.com/office/drawing/2014/main" id="{ED7ACFDB-E89F-1F48-B702-3327D535CCFE}"/>
                </a:ext>
              </a:extLst>
            </p:cNvPr>
            <p:cNvSpPr>
              <a:spLocks/>
            </p:cNvSpPr>
            <p:nvPr userDrawn="1"/>
          </p:nvSpPr>
          <p:spPr bwMode="auto">
            <a:xfrm>
              <a:off x="7305431" y="4396728"/>
              <a:ext cx="633224" cy="633184"/>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49" name="AutoShape 4">
              <a:extLst>
                <a:ext uri="{FF2B5EF4-FFF2-40B4-BE49-F238E27FC236}">
                  <a16:creationId xmlns:a16="http://schemas.microsoft.com/office/drawing/2014/main" id="{D1059C79-39D9-CE4C-997D-52B8A823940F}"/>
                </a:ext>
              </a:extLst>
            </p:cNvPr>
            <p:cNvSpPr>
              <a:spLocks/>
            </p:cNvSpPr>
            <p:nvPr userDrawn="1"/>
          </p:nvSpPr>
          <p:spPr bwMode="auto">
            <a:xfrm>
              <a:off x="7534602" y="4546903"/>
              <a:ext cx="174883" cy="332835"/>
            </a:xfrm>
            <a:custGeom>
              <a:avLst/>
              <a:gdLst>
                <a:gd name="T0" fmla="*/ 10800 w 21600"/>
                <a:gd name="T1" fmla="+- 0 10802 5"/>
                <a:gd name="T2" fmla="*/ 10802 h 21595"/>
                <a:gd name="T3" fmla="*/ 10800 w 21600"/>
                <a:gd name="T4" fmla="+- 0 10802 5"/>
                <a:gd name="T5" fmla="*/ 10802 h 21595"/>
                <a:gd name="T6" fmla="*/ 10800 w 21600"/>
                <a:gd name="T7" fmla="+- 0 10802 5"/>
                <a:gd name="T8" fmla="*/ 10802 h 21595"/>
                <a:gd name="T9" fmla="*/ 10800 w 21600"/>
                <a:gd name="T10" fmla="+- 0 10802 5"/>
                <a:gd name="T11" fmla="*/ 10802 h 21595"/>
              </a:gdLst>
              <a:ahLst/>
              <a:cxnLst>
                <a:cxn ang="0">
                  <a:pos x="T0" y="T2"/>
                </a:cxn>
                <a:cxn ang="0">
                  <a:pos x="T3" y="T5"/>
                </a:cxn>
                <a:cxn ang="0">
                  <a:pos x="T6" y="T8"/>
                </a:cxn>
                <a:cxn ang="0">
                  <a:pos x="T9" y="T11"/>
                </a:cxn>
              </a:cxnLst>
              <a:rect l="0" t="0" r="r" b="b"/>
              <a:pathLst>
                <a:path w="21600" h="21595">
                  <a:moveTo>
                    <a:pt x="14325" y="0"/>
                  </a:moveTo>
                  <a:cubicBezTo>
                    <a:pt x="11947" y="-5"/>
                    <a:pt x="9683" y="535"/>
                    <a:pt x="8120" y="1477"/>
                  </a:cubicBezTo>
                  <a:cubicBezTo>
                    <a:pt x="6945" y="2186"/>
                    <a:pt x="6249" y="3081"/>
                    <a:pt x="6144" y="4019"/>
                  </a:cubicBezTo>
                  <a:lnTo>
                    <a:pt x="6123" y="7733"/>
                  </a:lnTo>
                  <a:lnTo>
                    <a:pt x="0" y="7733"/>
                  </a:lnTo>
                  <a:lnTo>
                    <a:pt x="0" y="11796"/>
                  </a:lnTo>
                  <a:lnTo>
                    <a:pt x="6103" y="11796"/>
                  </a:lnTo>
                  <a:lnTo>
                    <a:pt x="6052" y="21595"/>
                  </a:lnTo>
                  <a:lnTo>
                    <a:pt x="14509" y="21595"/>
                  </a:lnTo>
                  <a:lnTo>
                    <a:pt x="14509" y="11796"/>
                  </a:lnTo>
                  <a:lnTo>
                    <a:pt x="20469" y="11796"/>
                  </a:lnTo>
                  <a:lnTo>
                    <a:pt x="21447" y="7733"/>
                  </a:lnTo>
                  <a:lnTo>
                    <a:pt x="14509" y="7733"/>
                  </a:lnTo>
                  <a:lnTo>
                    <a:pt x="14509" y="4988"/>
                  </a:lnTo>
                  <a:cubicBezTo>
                    <a:pt x="14453" y="4560"/>
                    <a:pt x="14822" y="4150"/>
                    <a:pt x="15487" y="3901"/>
                  </a:cubicBezTo>
                  <a:cubicBezTo>
                    <a:pt x="15925" y="3738"/>
                    <a:pt x="16459" y="3660"/>
                    <a:pt x="16995" y="3682"/>
                  </a:cubicBezTo>
                  <a:lnTo>
                    <a:pt x="21600" y="3677"/>
                  </a:lnTo>
                  <a:lnTo>
                    <a:pt x="21590" y="0"/>
                  </a:lnTo>
                  <a:lnTo>
                    <a:pt x="14325" y="0"/>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latin typeface="Helvetica Light" charset="0"/>
                <a:cs typeface="Helvetica Light" charset="0"/>
                <a:sym typeface="Helvetica Light" charset="0"/>
              </a:endParaRPr>
            </a:p>
          </p:txBody>
        </p:sp>
      </p:grpSp>
    </p:spTree>
    <p:extLst>
      <p:ext uri="{BB962C8B-B14F-4D97-AF65-F5344CB8AC3E}">
        <p14:creationId xmlns:p14="http://schemas.microsoft.com/office/powerpoint/2010/main" val="3148530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B28F2-3BFF-154C-BEEE-7F970760F7B5}"/>
              </a:ext>
            </a:extLst>
          </p:cNvPr>
          <p:cNvSpPr>
            <a:spLocks noGrp="1"/>
          </p:cNvSpPr>
          <p:nvPr>
            <p:ph type="title" hasCustomPrompt="1"/>
          </p:nvPr>
        </p:nvSpPr>
        <p:spPr/>
        <p:txBody>
          <a:bodyPr/>
          <a:lstStyle>
            <a:lvl1pPr>
              <a:defRPr>
                <a:solidFill>
                  <a:schemeClr val="accent1"/>
                </a:solidFill>
              </a:defRPr>
            </a:lvl1pPr>
          </a:lstStyle>
          <a:p>
            <a:r>
              <a:rPr lang="fr-CA"/>
              <a:t>Cliquez pour insérer le titre</a:t>
            </a: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6213764" y="1818409"/>
            <a:ext cx="5978236" cy="5039591"/>
          </a:xfrm>
        </p:spPr>
        <p:txBody>
          <a:bodyPr/>
          <a:lstStyle>
            <a:lvl1pPr>
              <a:defRPr sz="1600"/>
            </a:lvl1pPr>
          </a:lstStyle>
          <a:p>
            <a:r>
              <a:rPr lang="fr-CA"/>
              <a:t>Cliquez sur l’icône au centre de la boîte pour insérer une image</a:t>
            </a:r>
          </a:p>
        </p:txBody>
      </p:sp>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886968" y="2103120"/>
            <a:ext cx="548640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4212464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duction / visuel gauch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B28F2-3BFF-154C-BEEE-7F970760F7B5}"/>
              </a:ext>
            </a:extLst>
          </p:cNvPr>
          <p:cNvSpPr>
            <a:spLocks noGrp="1"/>
          </p:cNvSpPr>
          <p:nvPr>
            <p:ph type="title" hasCustomPrompt="1"/>
          </p:nvPr>
        </p:nvSpPr>
        <p:spPr>
          <a:xfrm>
            <a:off x="4480560" y="822960"/>
            <a:ext cx="6820479" cy="914400"/>
          </a:xfrm>
        </p:spPr>
        <p:txBody>
          <a:bodyPr/>
          <a:lstStyle>
            <a:lvl1pPr>
              <a:defRPr>
                <a:solidFill>
                  <a:schemeClr val="accent1"/>
                </a:solidFill>
              </a:defRPr>
            </a:lvl1pPr>
          </a:lstStyle>
          <a:p>
            <a:r>
              <a:rPr lang="fr-CA"/>
              <a:t>Cliquez pour insérer le titre</a:t>
            </a: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0" y="822960"/>
            <a:ext cx="4023360" cy="6035040"/>
          </a:xfrm>
        </p:spPr>
        <p:txBody>
          <a:bodyPr/>
          <a:lstStyle>
            <a:lvl1pPr>
              <a:defRPr sz="1600"/>
            </a:lvl1pPr>
          </a:lstStyle>
          <a:p>
            <a:r>
              <a:rPr lang="fr-CA"/>
              <a:t>Cliquez sur l’icône au centre de la boîte pour insérer une image</a:t>
            </a:r>
          </a:p>
        </p:txBody>
      </p:sp>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4480560" y="2103120"/>
            <a:ext cx="6824028"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509351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iz / scénario">
    <p:spTree>
      <p:nvGrpSpPr>
        <p:cNvPr id="1" name=""/>
        <p:cNvGrpSpPr/>
        <p:nvPr/>
      </p:nvGrpSpPr>
      <p:grpSpPr>
        <a:xfrm>
          <a:off x="0" y="0"/>
          <a:ext cx="0" cy="0"/>
          <a:chOff x="0" y="0"/>
          <a:chExt cx="0" cy="0"/>
        </a:xfrm>
      </p:grpSpPr>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7221682" y="548640"/>
            <a:ext cx="4023360" cy="6309360"/>
          </a:xfrm>
        </p:spPr>
        <p:txBody>
          <a:bodyPr/>
          <a:lstStyle>
            <a:lvl1pPr>
              <a:defRPr sz="1600"/>
            </a:lvl1pPr>
          </a:lstStyle>
          <a:p>
            <a:r>
              <a:rPr lang="fr-CA"/>
              <a:t>Cliquez sur l’icône au centre de la boîte pour insérer une image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Tree>
    <p:extLst>
      <p:ext uri="{BB962C8B-B14F-4D97-AF65-F5344CB8AC3E}">
        <p14:creationId xmlns:p14="http://schemas.microsoft.com/office/powerpoint/2010/main" val="1584362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ésentation conférencier">
    <p:bg>
      <p:bgPr>
        <a:solidFill>
          <a:schemeClr val="accent3">
            <a:alpha val="25000"/>
          </a:schemeClr>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0" y="-3176"/>
            <a:ext cx="6816705"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5152" h="13739070">
                <a:moveTo>
                  <a:pt x="224" y="3997"/>
                </a:moveTo>
                <a:lnTo>
                  <a:pt x="11054962" y="0"/>
                </a:lnTo>
                <a:lnTo>
                  <a:pt x="16575152" y="13739070"/>
                </a:lnTo>
                <a:lnTo>
                  <a:pt x="15664" y="13739070"/>
                </a:lnTo>
                <a:cubicBezTo>
                  <a:pt x="18237" y="9160712"/>
                  <a:pt x="-2349" y="4582355"/>
                  <a:pt x="224" y="3997"/>
                </a:cubicBez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6008276" y="1770812"/>
            <a:ext cx="5303520" cy="1596855"/>
          </a:xfrm>
        </p:spPr>
        <p:txBody>
          <a:bodyPr anchor="b"/>
          <a:lstStyle>
            <a:lvl1pPr algn="r">
              <a:defRPr sz="3600">
                <a:solidFill>
                  <a:schemeClr val="accent1"/>
                </a:solidFill>
              </a:defRPr>
            </a:lvl1pPr>
          </a:lstStyle>
          <a:p>
            <a:pPr lvl="0"/>
            <a:r>
              <a:rPr lang="fr-CA"/>
              <a:t>Cliquez pour insérer le nom</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7014116" y="4311843"/>
            <a:ext cx="4297680" cy="415925"/>
          </a:xfrm>
        </p:spPr>
        <p:txBody>
          <a:bodyPr anchor="b"/>
          <a:lstStyle>
            <a:lvl1pPr algn="r">
              <a:lnSpc>
                <a:spcPct val="100000"/>
              </a:lnSpc>
              <a:defRPr sz="2000" b="0">
                <a:solidFill>
                  <a:schemeClr val="accent2"/>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la date</a:t>
            </a:r>
          </a:p>
        </p:txBody>
      </p:sp>
      <p:pic>
        <p:nvPicPr>
          <p:cNvPr id="6" name="Image 5">
            <a:extLst>
              <a:ext uri="{FF2B5EF4-FFF2-40B4-BE49-F238E27FC236}">
                <a16:creationId xmlns:a16="http://schemas.microsoft.com/office/drawing/2014/main" id="{03ACBE21-375A-AA4B-871B-2C2AB5F7F572}"/>
              </a:ext>
            </a:extLst>
          </p:cNvPr>
          <p:cNvPicPr>
            <a:picLocks noChangeAspect="1"/>
          </p:cNvPicPr>
          <p:nvPr userDrawn="1"/>
        </p:nvPicPr>
        <p:blipFill>
          <a:blip r:embed="rId2"/>
          <a:stretch>
            <a:fillRect/>
          </a:stretch>
        </p:blipFill>
        <p:spPr>
          <a:xfrm>
            <a:off x="956441" y="2215775"/>
            <a:ext cx="3977640" cy="2479887"/>
          </a:xfrm>
          <a:prstGeom prst="rect">
            <a:avLst/>
          </a:prstGeom>
        </p:spPr>
      </p:pic>
    </p:spTree>
    <p:extLst>
      <p:ext uri="{BB962C8B-B14F-4D97-AF65-F5344CB8AC3E}">
        <p14:creationId xmlns:p14="http://schemas.microsoft.com/office/powerpoint/2010/main" val="1130009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051" userDrawn="1">
          <p15:clr>
            <a:srgbClr val="FBAE40"/>
          </p15:clr>
        </p15:guide>
        <p15:guide id="2" orient="horz" pos="294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ise en situation - gauche / gris">
    <p:bg>
      <p:bgPr>
        <a:solidFill>
          <a:schemeClr val="accent3">
            <a:alpha val="25000"/>
          </a:schemeClr>
        </a:soli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F7DA3DC5-BDBC-404C-8367-C00EB3D4C26D}"/>
              </a:ext>
            </a:extLst>
          </p:cNvPr>
          <p:cNvSpPr/>
          <p:nvPr userDrawn="1"/>
        </p:nvSpPr>
        <p:spPr>
          <a:xfrm flipH="1">
            <a:off x="5381736" y="-3176"/>
            <a:ext cx="6816705"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5152" h="13739070">
                <a:moveTo>
                  <a:pt x="224" y="3997"/>
                </a:moveTo>
                <a:lnTo>
                  <a:pt x="11054962" y="0"/>
                </a:lnTo>
                <a:lnTo>
                  <a:pt x="16575152" y="13739070"/>
                </a:lnTo>
                <a:lnTo>
                  <a:pt x="15664" y="13739070"/>
                </a:lnTo>
                <a:cubicBezTo>
                  <a:pt x="18237" y="9160712"/>
                  <a:pt x="-2349" y="4582355"/>
                  <a:pt x="224" y="3997"/>
                </a:cubicBez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7550293" y="857250"/>
            <a:ext cx="4023360" cy="6000750"/>
          </a:xfrm>
        </p:spPr>
        <p:txBody>
          <a:bodyPr/>
          <a:lstStyle>
            <a:lvl1pPr>
              <a:defRPr sz="1600"/>
            </a:lvl1pPr>
          </a:lstStyle>
          <a:p>
            <a:r>
              <a:rPr lang="fr-CA"/>
              <a:t>Cliquez sur l’icône au centre de la boîte pour insérer une image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886968" y="2103120"/>
            <a:ext cx="54864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Tree>
    <p:extLst>
      <p:ext uri="{BB962C8B-B14F-4D97-AF65-F5344CB8AC3E}">
        <p14:creationId xmlns:p14="http://schemas.microsoft.com/office/powerpoint/2010/main" val="883086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ise en situation - droite / gris">
    <p:bg>
      <p:bgPr>
        <a:solidFill>
          <a:schemeClr val="accent3">
            <a:alpha val="25000"/>
          </a:schemeClr>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0" y="-3176"/>
            <a:ext cx="6816705"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5152" h="13739070">
                <a:moveTo>
                  <a:pt x="224" y="3997"/>
                </a:moveTo>
                <a:lnTo>
                  <a:pt x="11054962" y="0"/>
                </a:lnTo>
                <a:lnTo>
                  <a:pt x="16575152" y="13739070"/>
                </a:lnTo>
                <a:lnTo>
                  <a:pt x="15664" y="13739070"/>
                </a:lnTo>
                <a:cubicBezTo>
                  <a:pt x="18237" y="9160712"/>
                  <a:pt x="-2349" y="4582355"/>
                  <a:pt x="224" y="3997"/>
                </a:cubicBez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468609" y="857250"/>
            <a:ext cx="4023360" cy="6000750"/>
          </a:xfrm>
        </p:spPr>
        <p:txBody>
          <a:bodyPr/>
          <a:lstStyle>
            <a:lvl1pPr>
              <a:defRPr sz="1600"/>
            </a:lvl1pPr>
          </a:lstStyle>
          <a:p>
            <a:r>
              <a:rPr lang="fr-CA"/>
              <a:t>Cliquez sur l’icône au centre de la boîte pour insérer une image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6469063" y="822960"/>
            <a:ext cx="521208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6469063" y="2103120"/>
            <a:ext cx="521208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6469063" y="353290"/>
            <a:ext cx="521208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Tree>
    <p:extLst>
      <p:ext uri="{BB962C8B-B14F-4D97-AF65-F5344CB8AC3E}">
        <p14:creationId xmlns:p14="http://schemas.microsoft.com/office/powerpoint/2010/main" val="44202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svg"/><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B32963F-7C1B-414E-90D2-739FFFB891CE}"/>
              </a:ext>
            </a:extLst>
          </p:cNvPr>
          <p:cNvSpPr>
            <a:spLocks noGrp="1"/>
          </p:cNvSpPr>
          <p:nvPr>
            <p:ph type="title"/>
          </p:nvPr>
        </p:nvSpPr>
        <p:spPr>
          <a:xfrm>
            <a:off x="886968" y="822960"/>
            <a:ext cx="10421938" cy="914400"/>
          </a:xfrm>
          <a:prstGeom prst="rect">
            <a:avLst/>
          </a:prstGeom>
        </p:spPr>
        <p:txBody>
          <a:bodyPr vert="horz" lIns="0" tIns="0" rIns="0" bIns="0" rtlCol="0" anchor="t">
            <a:noAutofit/>
          </a:bodyPr>
          <a:lstStyle/>
          <a:p>
            <a:r>
              <a:rPr lang="fr-CA"/>
              <a:t>Cliquez pour insérer le titre</a:t>
            </a:r>
          </a:p>
        </p:txBody>
      </p:sp>
      <p:sp>
        <p:nvSpPr>
          <p:cNvPr id="3" name="Espace réservé du texte 2">
            <a:extLst>
              <a:ext uri="{FF2B5EF4-FFF2-40B4-BE49-F238E27FC236}">
                <a16:creationId xmlns:a16="http://schemas.microsoft.com/office/drawing/2014/main" id="{AFFA6008-83F8-6C42-9235-0F4DAD63DCA3}"/>
              </a:ext>
            </a:extLst>
          </p:cNvPr>
          <p:cNvSpPr>
            <a:spLocks noGrp="1"/>
          </p:cNvSpPr>
          <p:nvPr>
            <p:ph type="body" idx="1"/>
          </p:nvPr>
        </p:nvSpPr>
        <p:spPr>
          <a:xfrm>
            <a:off x="886968" y="2103120"/>
            <a:ext cx="10421938" cy="4114800"/>
          </a:xfrm>
          <a:prstGeom prst="rect">
            <a:avLst/>
          </a:prstGeom>
        </p:spPr>
        <p:txBody>
          <a:bodyPr vert="horz" lIns="0" tIns="0" rIns="0" bIns="0" rtlCol="0">
            <a:noAutofit/>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025158510"/>
      </p:ext>
    </p:extLst>
  </p:cSld>
  <p:clrMap bg1="lt1" tx1="dk1" bg2="lt2" tx2="dk2" accent1="accent1" accent2="accent2" accent3="accent3" accent4="accent4" accent5="accent5" accent6="accent6" hlink="hlink" folHlink="folHlink"/>
  <p:sldLayoutIdLst>
    <p:sldLayoutId id="2147483649" r:id="rId1"/>
    <p:sldLayoutId id="2147483668" r:id="rId2"/>
    <p:sldLayoutId id="2147483661" r:id="rId3"/>
    <p:sldLayoutId id="2147483650" r:id="rId4"/>
    <p:sldLayoutId id="2147483686" r:id="rId5"/>
    <p:sldLayoutId id="2147483653" r:id="rId6"/>
    <p:sldLayoutId id="2147483673" r:id="rId7"/>
    <p:sldLayoutId id="2147483663" r:id="rId8"/>
    <p:sldLayoutId id="2147483664" r:id="rId9"/>
    <p:sldLayoutId id="2147483682" r:id="rId10"/>
    <p:sldLayoutId id="2147483651" r:id="rId11"/>
    <p:sldLayoutId id="2147483654" r:id="rId12"/>
    <p:sldLayoutId id="2147483655" r:id="rId13"/>
    <p:sldLayoutId id="2147483656" r:id="rId14"/>
    <p:sldLayoutId id="2147483683" r:id="rId15"/>
    <p:sldLayoutId id="2147483669" r:id="rId16"/>
    <p:sldLayoutId id="2147483670" r:id="rId17"/>
    <p:sldLayoutId id="2147483671" r:id="rId18"/>
    <p:sldLayoutId id="2147483672" r:id="rId19"/>
    <p:sldLayoutId id="2147483684" r:id="rId20"/>
    <p:sldLayoutId id="2147483660" r:id="rId21"/>
    <p:sldLayoutId id="2147483657" r:id="rId22"/>
    <p:sldLayoutId id="2147483658" r:id="rId23"/>
    <p:sldLayoutId id="2147483659" r:id="rId24"/>
    <p:sldLayoutId id="2147483674" r:id="rId25"/>
    <p:sldLayoutId id="2147483681" r:id="rId26"/>
    <p:sldLayoutId id="2147483666" r:id="rId27"/>
    <p:sldLayoutId id="2147483665" r:id="rId28"/>
    <p:sldLayoutId id="2147483667" r:id="rId29"/>
    <p:sldLayoutId id="2147483676" r:id="rId30"/>
    <p:sldLayoutId id="2147483680" r:id="rId31"/>
    <p:sldLayoutId id="2147483685" r:id="rId32"/>
    <p:sldLayoutId id="2147483679" r:id="rId3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000" b="1" kern="1200">
          <a:solidFill>
            <a:schemeClr val="accent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tabLst/>
        <a:defRPr sz="2800" kern="1200">
          <a:solidFill>
            <a:schemeClr val="tx1"/>
          </a:solidFill>
          <a:latin typeface="+mn-lt"/>
          <a:ea typeface="+mn-ea"/>
          <a:cs typeface="+mn-cs"/>
        </a:defRPr>
      </a:lvl1pPr>
      <a:lvl2pPr marL="320040" indent="-320040" algn="l" defTabSz="914400" rtl="0" eaLnBrk="1" latinLnBrk="0" hangingPunct="1">
        <a:lnSpc>
          <a:spcPct val="90000"/>
        </a:lnSpc>
        <a:spcBef>
          <a:spcPts val="1000"/>
        </a:spcBef>
        <a:buSzPct val="75000"/>
        <a:buFontTx/>
        <a:buBlip>
          <a:blip>
            <a:extLst>
              <a:ext uri="{96DAC541-7B7A-43D3-8B79-37D633B846F1}">
                <asvg:svgBlip xmlns:asvg="http://schemas.microsoft.com/office/drawing/2016/SVG/main" r:embed="rId35"/>
              </a:ext>
            </a:extLst>
          </a:blip>
        </a:buBlip>
        <a:tabLst/>
        <a:defRPr sz="2800" kern="1200">
          <a:solidFill>
            <a:schemeClr val="tx1"/>
          </a:solidFill>
          <a:latin typeface="+mn-lt"/>
          <a:ea typeface="+mn-ea"/>
          <a:cs typeface="+mn-cs"/>
        </a:defRPr>
      </a:lvl2pPr>
      <a:lvl3pPr marL="685800" indent="-320040" algn="l" defTabSz="914400" rtl="0" eaLnBrk="1" latinLnBrk="0" hangingPunct="1">
        <a:lnSpc>
          <a:spcPct val="90000"/>
        </a:lnSpc>
        <a:spcBef>
          <a:spcPts val="1000"/>
        </a:spcBef>
        <a:buFont typeface="Police système"/>
        <a:buChar char="–"/>
        <a:tabLst/>
        <a:defRPr sz="2400" kern="1200">
          <a:solidFill>
            <a:schemeClr val="tx1"/>
          </a:solidFill>
          <a:latin typeface="+mn-lt"/>
          <a:ea typeface="+mn-ea"/>
          <a:cs typeface="+mn-cs"/>
        </a:defRPr>
      </a:lvl3pPr>
      <a:lvl4pPr marL="1028700" indent="-342900" algn="l" defTabSz="914400" rtl="0" eaLnBrk="1" latinLnBrk="0" hangingPunct="1">
        <a:lnSpc>
          <a:spcPct val="90000"/>
        </a:lnSpc>
        <a:spcBef>
          <a:spcPts val="1000"/>
        </a:spcBef>
        <a:buFont typeface="Police système"/>
        <a:buChar char="–"/>
        <a:tabLst/>
        <a:defRPr sz="2400" kern="1200">
          <a:solidFill>
            <a:schemeClr val="tx1"/>
          </a:solidFill>
          <a:latin typeface="+mn-lt"/>
          <a:ea typeface="+mn-ea"/>
          <a:cs typeface="+mn-cs"/>
        </a:defRPr>
      </a:lvl4pPr>
      <a:lvl5pPr marL="514350" indent="-514350" algn="l" defTabSz="914400" rtl="0" eaLnBrk="1" latinLnBrk="0" hangingPunct="1">
        <a:lnSpc>
          <a:spcPct val="90000"/>
        </a:lnSpc>
        <a:spcBef>
          <a:spcPts val="1000"/>
        </a:spcBef>
        <a:buClr>
          <a:schemeClr val="accent1"/>
        </a:buClr>
        <a:buFont typeface="+mj-lt"/>
        <a:buAutoNum type="arabicPeriod"/>
        <a:tabLst/>
        <a:defRPr sz="2800" kern="1200">
          <a:solidFill>
            <a:schemeClr val="tx1"/>
          </a:solidFill>
          <a:latin typeface="+mn-lt"/>
          <a:ea typeface="+mn-ea"/>
          <a:cs typeface="+mn-cs"/>
        </a:defRPr>
      </a:lvl5pPr>
      <a:lvl6pPr marL="514350" indent="-514350" algn="l" defTabSz="914400" rtl="0" eaLnBrk="1" latinLnBrk="0" hangingPunct="1">
        <a:lnSpc>
          <a:spcPct val="90000"/>
        </a:lnSpc>
        <a:spcBef>
          <a:spcPts val="1000"/>
        </a:spcBef>
        <a:buClr>
          <a:schemeClr val="accent1"/>
        </a:buClr>
        <a:buFont typeface="+mj-lt"/>
        <a:buAutoNum type="alphaUcPeriod"/>
        <a:tabLst/>
        <a:defRPr sz="2800" kern="1200">
          <a:solidFill>
            <a:schemeClr val="tx1"/>
          </a:solidFill>
          <a:latin typeface="+mn-lt"/>
          <a:ea typeface="+mn-ea"/>
          <a:cs typeface="+mn-cs"/>
        </a:defRPr>
      </a:lvl6pPr>
      <a:lvl7pPr marL="0" indent="0" algn="l" defTabSz="914400" rtl="0" eaLnBrk="1" latinLnBrk="0" hangingPunct="1">
        <a:lnSpc>
          <a:spcPct val="90000"/>
        </a:lnSpc>
        <a:spcBef>
          <a:spcPts val="1000"/>
        </a:spcBef>
        <a:buFont typeface="Arial" panose="020B0604020202020204" pitchFamily="34" charset="0"/>
        <a:buNone/>
        <a:tabLst/>
        <a:defRPr sz="2800" b="1" kern="1200">
          <a:solidFill>
            <a:schemeClr val="tx1"/>
          </a:solidFill>
          <a:latin typeface="+mn-lt"/>
          <a:ea typeface="+mn-ea"/>
          <a:cs typeface="+mn-cs"/>
        </a:defRPr>
      </a:lvl7pPr>
      <a:lvl8pPr marL="0" indent="0" algn="l" defTabSz="914400" rtl="0" eaLnBrk="1" latinLnBrk="0" hangingPunct="1">
        <a:lnSpc>
          <a:spcPct val="90000"/>
        </a:lnSpc>
        <a:spcBef>
          <a:spcPts val="1000"/>
        </a:spcBef>
        <a:buFont typeface="Arial" panose="020B0604020202020204" pitchFamily="34" charset="0"/>
        <a:buNone/>
        <a:tabLst/>
        <a:defRPr sz="2800" b="1" kern="1200">
          <a:solidFill>
            <a:schemeClr val="accent1"/>
          </a:solidFill>
          <a:latin typeface="+mn-lt"/>
          <a:ea typeface="+mn-ea"/>
          <a:cs typeface="+mn-cs"/>
        </a:defRPr>
      </a:lvl8pPr>
      <a:lvl9pPr marL="0" indent="0" algn="l" defTabSz="914400" rtl="0" eaLnBrk="1" latinLnBrk="0" hangingPunct="1">
        <a:lnSpc>
          <a:spcPct val="90000"/>
        </a:lnSpc>
        <a:spcBef>
          <a:spcPts val="1000"/>
        </a:spcBef>
        <a:buFont typeface="Arial" panose="020B0604020202020204" pitchFamily="34" charset="0"/>
        <a:buNone/>
        <a:tabLst/>
        <a:defRPr sz="3600" b="1" kern="1200">
          <a:solidFill>
            <a:schemeClr val="accent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9" userDrawn="1">
          <p15:clr>
            <a:srgbClr val="F26B43"/>
          </p15:clr>
        </p15:guide>
        <p15:guide id="2" pos="556" userDrawn="1">
          <p15:clr>
            <a:srgbClr val="F26B43"/>
          </p15:clr>
        </p15:guide>
        <p15:guide id="3" pos="712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3.pn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29.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29.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30.png"/><Relationship Id="rId5" Type="http://schemas.openxmlformats.org/officeDocument/2006/relationships/notesSlide" Target="../notesSlides/notesSlide12.xml"/><Relationship Id="rId4"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tags" Target="../tags/tag29.xml"/><Relationship Id="rId7" Type="http://schemas.openxmlformats.org/officeDocument/2006/relationships/image" Target="../media/image31.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notesSlide" Target="../notesSlides/notesSlide13.xml"/><Relationship Id="rId5" Type="http://schemas.openxmlformats.org/officeDocument/2006/relationships/slideLayout" Target="../slideLayouts/slideLayout8.xml"/><Relationship Id="rId4" Type="http://schemas.openxmlformats.org/officeDocument/2006/relationships/tags" Target="../tags/tag30.xml"/></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33.xml"/><Relationship Id="rId7" Type="http://schemas.openxmlformats.org/officeDocument/2006/relationships/notesSlide" Target="../notesSlides/notesSlide14.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slideLayout" Target="../slideLayouts/slideLayout3.xml"/><Relationship Id="rId11" Type="http://schemas.openxmlformats.org/officeDocument/2006/relationships/image" Target="../media/image32.png"/><Relationship Id="rId5" Type="http://schemas.openxmlformats.org/officeDocument/2006/relationships/tags" Target="../tags/tag35.xml"/><Relationship Id="rId10" Type="http://schemas.openxmlformats.org/officeDocument/2006/relationships/image" Target="../media/image30.png"/><Relationship Id="rId4" Type="http://schemas.openxmlformats.org/officeDocument/2006/relationships/tags" Target="../tags/tag34.xml"/><Relationship Id="rId9"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1.xml"/><Relationship Id="rId1" Type="http://schemas.openxmlformats.org/officeDocument/2006/relationships/tags" Target="../tags/tag36.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image" Target="../media/image33.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image" Target="../media/image33.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tags" Target="../tags/tag48.xml"/><Relationship Id="rId13" Type="http://schemas.openxmlformats.org/officeDocument/2006/relationships/tags" Target="../tags/tag53.xml"/><Relationship Id="rId18" Type="http://schemas.openxmlformats.org/officeDocument/2006/relationships/notesSlide" Target="../notesSlides/notesSlide18.xml"/><Relationship Id="rId3" Type="http://schemas.openxmlformats.org/officeDocument/2006/relationships/tags" Target="../tags/tag43.xml"/><Relationship Id="rId21" Type="http://schemas.openxmlformats.org/officeDocument/2006/relationships/image" Target="../media/image36.png"/><Relationship Id="rId7" Type="http://schemas.openxmlformats.org/officeDocument/2006/relationships/tags" Target="../tags/tag47.xml"/><Relationship Id="rId12" Type="http://schemas.openxmlformats.org/officeDocument/2006/relationships/tags" Target="../tags/tag52.xml"/><Relationship Id="rId17" Type="http://schemas.openxmlformats.org/officeDocument/2006/relationships/slideLayout" Target="../slideLayouts/slideLayout9.xml"/><Relationship Id="rId2" Type="http://schemas.openxmlformats.org/officeDocument/2006/relationships/tags" Target="../tags/tag42.xml"/><Relationship Id="rId16" Type="http://schemas.openxmlformats.org/officeDocument/2006/relationships/tags" Target="../tags/tag56.xml"/><Relationship Id="rId20" Type="http://schemas.openxmlformats.org/officeDocument/2006/relationships/image" Target="../media/image35.png"/><Relationship Id="rId1" Type="http://schemas.openxmlformats.org/officeDocument/2006/relationships/tags" Target="../tags/tag41.xml"/><Relationship Id="rId6" Type="http://schemas.openxmlformats.org/officeDocument/2006/relationships/tags" Target="../tags/tag46.xml"/><Relationship Id="rId11" Type="http://schemas.openxmlformats.org/officeDocument/2006/relationships/tags" Target="../tags/tag51.xml"/><Relationship Id="rId5" Type="http://schemas.openxmlformats.org/officeDocument/2006/relationships/tags" Target="../tags/tag45.xml"/><Relationship Id="rId15" Type="http://schemas.openxmlformats.org/officeDocument/2006/relationships/tags" Target="../tags/tag55.xml"/><Relationship Id="rId23" Type="http://schemas.openxmlformats.org/officeDocument/2006/relationships/image" Target="../media/image28.png"/><Relationship Id="rId10" Type="http://schemas.openxmlformats.org/officeDocument/2006/relationships/tags" Target="../tags/tag50.xml"/><Relationship Id="rId19" Type="http://schemas.openxmlformats.org/officeDocument/2006/relationships/image" Target="../media/image34.png"/><Relationship Id="rId4" Type="http://schemas.openxmlformats.org/officeDocument/2006/relationships/tags" Target="../tags/tag44.xml"/><Relationship Id="rId9" Type="http://schemas.openxmlformats.org/officeDocument/2006/relationships/tags" Target="../tags/tag49.xml"/><Relationship Id="rId14" Type="http://schemas.openxmlformats.org/officeDocument/2006/relationships/tags" Target="../tags/tag54.xml"/><Relationship Id="rId22"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58.xml"/><Relationship Id="rId1" Type="http://schemas.openxmlformats.org/officeDocument/2006/relationships/tags" Target="../tags/tag57.xml"/><Relationship Id="rId5" Type="http://schemas.openxmlformats.org/officeDocument/2006/relationships/image" Target="../media/image38.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7.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60.xml"/><Relationship Id="rId1" Type="http://schemas.openxmlformats.org/officeDocument/2006/relationships/tags" Target="../tags/tag59.xml"/><Relationship Id="rId5" Type="http://schemas.openxmlformats.org/officeDocument/2006/relationships/image" Target="../media/image38.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image" Target="../media/image30.png"/><Relationship Id="rId5" Type="http://schemas.openxmlformats.org/officeDocument/2006/relationships/notesSlide" Target="../notesSlides/notesSlide21.xml"/><Relationship Id="rId4"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image" Target="../media/image39.png"/><Relationship Id="rId5" Type="http://schemas.openxmlformats.org/officeDocument/2006/relationships/notesSlide" Target="../notesSlides/notesSlide22.xml"/><Relationship Id="rId4"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image" Target="../media/image32.png"/><Relationship Id="rId5" Type="http://schemas.openxmlformats.org/officeDocument/2006/relationships/notesSlide" Target="../notesSlides/notesSlide23.xml"/><Relationship Id="rId4"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8" Type="http://schemas.openxmlformats.org/officeDocument/2006/relationships/tags" Target="../tags/tag77.xml"/><Relationship Id="rId13" Type="http://schemas.openxmlformats.org/officeDocument/2006/relationships/image" Target="../media/image32.png"/><Relationship Id="rId3" Type="http://schemas.openxmlformats.org/officeDocument/2006/relationships/tags" Target="../tags/tag72.xml"/><Relationship Id="rId7" Type="http://schemas.openxmlformats.org/officeDocument/2006/relationships/tags" Target="../tags/tag76.xml"/><Relationship Id="rId12" Type="http://schemas.openxmlformats.org/officeDocument/2006/relationships/image" Target="../media/image28.png"/><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tags" Target="../tags/tag75.xml"/><Relationship Id="rId11" Type="http://schemas.openxmlformats.org/officeDocument/2006/relationships/notesSlide" Target="../notesSlides/notesSlide24.xml"/><Relationship Id="rId5" Type="http://schemas.openxmlformats.org/officeDocument/2006/relationships/tags" Target="../tags/tag74.xml"/><Relationship Id="rId15" Type="http://schemas.openxmlformats.org/officeDocument/2006/relationships/image" Target="../media/image30.png"/><Relationship Id="rId10" Type="http://schemas.openxmlformats.org/officeDocument/2006/relationships/slideLayout" Target="../slideLayouts/slideLayout3.xml"/><Relationship Id="rId4" Type="http://schemas.openxmlformats.org/officeDocument/2006/relationships/tags" Target="../tags/tag73.xml"/><Relationship Id="rId9" Type="http://schemas.openxmlformats.org/officeDocument/2006/relationships/tags" Target="../tags/tag78.xml"/><Relationship Id="rId1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1.xml"/><Relationship Id="rId1" Type="http://schemas.openxmlformats.org/officeDocument/2006/relationships/tags" Target="../tags/tag79.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hyperlink" Target="https://www.unicef.org/sites/default/files/2025-06/convention-droits-enfants-versions-pour-les-enfants.pdf" TargetMode="External"/><Relationship Id="rId5" Type="http://schemas.openxmlformats.org/officeDocument/2006/relationships/image" Target="../media/image40.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image" Target="../media/image41.png"/><Relationship Id="rId5" Type="http://schemas.openxmlformats.org/officeDocument/2006/relationships/notesSlide" Target="../notesSlides/notesSlide27.xml"/><Relationship Id="rId4"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86.xml"/><Relationship Id="rId1" Type="http://schemas.openxmlformats.org/officeDocument/2006/relationships/tags" Target="../tags/tag85.xml"/><Relationship Id="rId5" Type="http://schemas.openxmlformats.org/officeDocument/2006/relationships/image" Target="../media/image42.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88.xml"/><Relationship Id="rId1" Type="http://schemas.openxmlformats.org/officeDocument/2006/relationships/tags" Target="../tags/tag87.xml"/><Relationship Id="rId5" Type="http://schemas.openxmlformats.org/officeDocument/2006/relationships/image" Target="../media/image42.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1.xml"/><Relationship Id="rId1" Type="http://schemas.openxmlformats.org/officeDocument/2006/relationships/tags" Target="../tags/tag5.xml"/><Relationship Id="rId4" Type="http://schemas.openxmlformats.org/officeDocument/2006/relationships/image" Target="../media/image2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90.xml"/><Relationship Id="rId1" Type="http://schemas.openxmlformats.org/officeDocument/2006/relationships/tags" Target="../tags/tag89.xml"/><Relationship Id="rId5" Type="http://schemas.openxmlformats.org/officeDocument/2006/relationships/image" Target="../media/image43.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92.xml"/><Relationship Id="rId1" Type="http://schemas.openxmlformats.org/officeDocument/2006/relationships/tags" Target="../tags/tag91.xml"/><Relationship Id="rId5" Type="http://schemas.openxmlformats.org/officeDocument/2006/relationships/image" Target="../media/image43.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94.xml"/><Relationship Id="rId1" Type="http://schemas.openxmlformats.org/officeDocument/2006/relationships/tags" Target="../tags/tag93.xml"/><Relationship Id="rId5" Type="http://schemas.openxmlformats.org/officeDocument/2006/relationships/image" Target="../media/image44.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image" Target="../media/image47.jpeg"/><Relationship Id="rId5" Type="http://schemas.openxmlformats.org/officeDocument/2006/relationships/notesSlide" Target="../notesSlides/notesSlide34.xml"/><Relationship Id="rId4"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01.xml"/><Relationship Id="rId1" Type="http://schemas.openxmlformats.org/officeDocument/2006/relationships/tags" Target="../tags/tag100.xml"/><Relationship Id="rId5" Type="http://schemas.openxmlformats.org/officeDocument/2006/relationships/image" Target="../media/image48.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03.xml"/><Relationship Id="rId1" Type="http://schemas.openxmlformats.org/officeDocument/2006/relationships/tags" Target="../tags/tag102.xml"/><Relationship Id="rId5" Type="http://schemas.openxmlformats.org/officeDocument/2006/relationships/image" Target="../media/image48.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05.xml"/><Relationship Id="rId1" Type="http://schemas.openxmlformats.org/officeDocument/2006/relationships/tags" Target="../tags/tag104.xml"/><Relationship Id="rId5" Type="http://schemas.openxmlformats.org/officeDocument/2006/relationships/image" Target="../media/image49.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07.xml"/><Relationship Id="rId1" Type="http://schemas.openxmlformats.org/officeDocument/2006/relationships/tags" Target="../tags/tag106.xml"/><Relationship Id="rId5" Type="http://schemas.openxmlformats.org/officeDocument/2006/relationships/image" Target="../media/image49.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09.xml"/><Relationship Id="rId1" Type="http://schemas.openxmlformats.org/officeDocument/2006/relationships/tags" Target="../tags/tag108.xml"/><Relationship Id="rId5" Type="http://schemas.openxmlformats.org/officeDocument/2006/relationships/image" Target="../media/image50.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25.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11.xml"/><Relationship Id="rId1" Type="http://schemas.openxmlformats.org/officeDocument/2006/relationships/tags" Target="../tags/tag110.xml"/><Relationship Id="rId5" Type="http://schemas.openxmlformats.org/officeDocument/2006/relationships/image" Target="../media/image50.pn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13.xml"/><Relationship Id="rId1" Type="http://schemas.openxmlformats.org/officeDocument/2006/relationships/tags" Target="../tags/tag112.xml"/><Relationship Id="rId5" Type="http://schemas.openxmlformats.org/officeDocument/2006/relationships/image" Target="../media/image51.pn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15.xml"/><Relationship Id="rId1" Type="http://schemas.openxmlformats.org/officeDocument/2006/relationships/tags" Target="../tags/tag114.xml"/><Relationship Id="rId5" Type="http://schemas.openxmlformats.org/officeDocument/2006/relationships/image" Target="../media/image51.png"/><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17.xml"/><Relationship Id="rId1" Type="http://schemas.openxmlformats.org/officeDocument/2006/relationships/tags" Target="../tags/tag116.xml"/><Relationship Id="rId5" Type="http://schemas.openxmlformats.org/officeDocument/2006/relationships/image" Target="../media/image52.png"/><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19.xml"/><Relationship Id="rId1" Type="http://schemas.openxmlformats.org/officeDocument/2006/relationships/tags" Target="../tags/tag118.xml"/><Relationship Id="rId5" Type="http://schemas.openxmlformats.org/officeDocument/2006/relationships/image" Target="../media/image52.png"/><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25.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26.png"/><Relationship Id="rId5" Type="http://schemas.openxmlformats.org/officeDocument/2006/relationships/notesSlide" Target="../notesSlides/notesSlide6.xml"/><Relationship Id="rId4"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image" Target="../media/image2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image" Target="../media/image27.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28.png"/><Relationship Id="rId5" Type="http://schemas.openxmlformats.org/officeDocument/2006/relationships/notesSlide" Target="../notesSlides/notesSlide9.xml"/><Relationship Id="rId4"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EB706226-4730-FA4D-ABEC-69D1B174C6AA}"/>
              </a:ext>
            </a:extLst>
          </p:cNvPr>
          <p:cNvSpPr>
            <a:spLocks noGrp="1"/>
          </p:cNvSpPr>
          <p:nvPr>
            <p:ph type="ctrTitle"/>
            <p:custDataLst>
              <p:tags r:id="rId1"/>
            </p:custDataLst>
          </p:nvPr>
        </p:nvSpPr>
        <p:spPr>
          <a:xfrm>
            <a:off x="883920" y="1858679"/>
            <a:ext cx="5532120" cy="1012055"/>
          </a:xfrm>
        </p:spPr>
        <p:txBody>
          <a:bodyPr/>
          <a:lstStyle/>
          <a:p>
            <a:r>
              <a:rPr lang="fr-CA" sz="7200" i="0" u="none" strike="noStrike" dirty="0">
                <a:solidFill>
                  <a:schemeClr val="accent1"/>
                </a:solidFill>
                <a:effectLst/>
                <a:latin typeface="Arial"/>
                <a:cs typeface="Arial"/>
              </a:rPr>
              <a:t>As-tu l’âge</a:t>
            </a:r>
            <a:r>
              <a:rPr lang="fr-CA" sz="2400" i="0" u="none" strike="noStrike" dirty="0">
                <a:solidFill>
                  <a:schemeClr val="accent1"/>
                </a:solidFill>
                <a:effectLst/>
                <a:latin typeface="Arial"/>
                <a:cs typeface="Arial"/>
              </a:rPr>
              <a:t> </a:t>
            </a:r>
            <a:r>
              <a:rPr lang="fr-CA" sz="7200" i="0" u="none" strike="noStrike" dirty="0">
                <a:solidFill>
                  <a:schemeClr val="accent1"/>
                </a:solidFill>
                <a:effectLst/>
                <a:latin typeface="Arial"/>
                <a:cs typeface="Arial"/>
              </a:rPr>
              <a:t>?</a:t>
            </a:r>
            <a:r>
              <a:rPr lang="fr-CA" sz="7200" i="0" dirty="0">
                <a:solidFill>
                  <a:schemeClr val="accent1"/>
                </a:solidFill>
                <a:effectLst/>
                <a:latin typeface="Arial"/>
                <a:cs typeface="Arial"/>
              </a:rPr>
              <a:t>​</a:t>
            </a:r>
            <a:endParaRPr lang="fr-CA" sz="7200" dirty="0">
              <a:solidFill>
                <a:schemeClr val="accent1"/>
              </a:solidFill>
              <a:latin typeface="Arial"/>
              <a:cs typeface="Arial"/>
            </a:endParaRPr>
          </a:p>
        </p:txBody>
      </p:sp>
      <p:sp>
        <p:nvSpPr>
          <p:cNvPr id="3" name="Sous-titre 2">
            <a:extLst>
              <a:ext uri="{FF2B5EF4-FFF2-40B4-BE49-F238E27FC236}">
                <a16:creationId xmlns:a16="http://schemas.microsoft.com/office/drawing/2014/main" id="{D5092838-4393-0744-83F8-A0F8497A27E1}"/>
              </a:ext>
            </a:extLst>
          </p:cNvPr>
          <p:cNvSpPr>
            <a:spLocks noGrp="1"/>
          </p:cNvSpPr>
          <p:nvPr>
            <p:ph type="subTitle" idx="1"/>
            <p:custDataLst>
              <p:tags r:id="rId2"/>
            </p:custDataLst>
          </p:nvPr>
        </p:nvSpPr>
        <p:spPr>
          <a:xfrm>
            <a:off x="883920" y="3429000"/>
            <a:ext cx="3362616" cy="2103894"/>
          </a:xfrm>
        </p:spPr>
        <p:txBody>
          <a:bodyPr vert="horz" lIns="0" tIns="0" rIns="0" bIns="0" rtlCol="0" anchor="t">
            <a:noAutofit/>
          </a:bodyPr>
          <a:lstStyle/>
          <a:p>
            <a:r>
              <a:rPr lang="fr-CA" sz="2800" dirty="0"/>
              <a:t>Quels sont tes </a:t>
            </a:r>
            <a:r>
              <a:rPr lang="fr-CA" sz="2800" b="1" dirty="0"/>
              <a:t>responsabilités</a:t>
            </a:r>
            <a:r>
              <a:rPr lang="fr-CA" sz="2800" dirty="0"/>
              <a:t>, </a:t>
            </a:r>
            <a:br>
              <a:rPr lang="fr-CA" sz="2800" dirty="0"/>
            </a:br>
            <a:r>
              <a:rPr lang="fr-CA" sz="2800" dirty="0"/>
              <a:t>tes </a:t>
            </a:r>
            <a:r>
              <a:rPr lang="fr-CA" sz="2800" b="1" dirty="0"/>
              <a:t>libertés </a:t>
            </a:r>
            <a:br>
              <a:rPr lang="fr-CA" sz="2800" b="1" dirty="0"/>
            </a:br>
            <a:r>
              <a:rPr lang="fr-CA" sz="2800" dirty="0"/>
              <a:t>et tes </a:t>
            </a:r>
            <a:r>
              <a:rPr lang="fr-CA" sz="2800" b="1" dirty="0"/>
              <a:t>protections</a:t>
            </a:r>
            <a:r>
              <a:rPr lang="fr-CA" sz="1400" b="1" dirty="0"/>
              <a:t> </a:t>
            </a:r>
            <a:r>
              <a:rPr lang="fr-CA" sz="2800" b="1" dirty="0"/>
              <a:t>?</a:t>
            </a:r>
            <a:endParaRPr lang="fr-CA" sz="2800" dirty="0">
              <a:cs typeface="Arial" panose="020B0604020202020204"/>
            </a:endParaRPr>
          </a:p>
        </p:txBody>
      </p:sp>
      <p:pic>
        <p:nvPicPr>
          <p:cNvPr id="4" name="Image 3">
            <a:extLst>
              <a:ext uri="{FF2B5EF4-FFF2-40B4-BE49-F238E27FC236}">
                <a16:creationId xmlns:a16="http://schemas.microsoft.com/office/drawing/2014/main" id="{CA5135FD-7791-47E4-1AE7-AE0EADA69E77}"/>
              </a:ext>
            </a:extLst>
          </p:cNvPr>
          <p:cNvPicPr>
            <a:picLocks noChangeAspect="1"/>
          </p:cNvPicPr>
          <p:nvPr/>
        </p:nvPicPr>
        <p:blipFill>
          <a:blip r:embed="rId6"/>
          <a:stretch>
            <a:fillRect/>
          </a:stretch>
        </p:blipFill>
        <p:spPr>
          <a:xfrm>
            <a:off x="5043949" y="2870734"/>
            <a:ext cx="6264131" cy="3310143"/>
          </a:xfrm>
          <a:prstGeom prst="rect">
            <a:avLst/>
          </a:prstGeom>
        </p:spPr>
      </p:pic>
      <p:sp>
        <p:nvSpPr>
          <p:cNvPr id="2" name="Titre 7">
            <a:extLst>
              <a:ext uri="{FF2B5EF4-FFF2-40B4-BE49-F238E27FC236}">
                <a16:creationId xmlns:a16="http://schemas.microsoft.com/office/drawing/2014/main" id="{24153106-9371-2681-007D-08F9B15130AE}"/>
              </a:ext>
            </a:extLst>
          </p:cNvPr>
          <p:cNvSpPr txBox="1">
            <a:spLocks/>
          </p:cNvSpPr>
          <p:nvPr>
            <p:custDataLst>
              <p:tags r:id="rId3"/>
            </p:custDataLst>
          </p:nvPr>
        </p:nvSpPr>
        <p:spPr>
          <a:xfrm>
            <a:off x="5775960" y="677123"/>
            <a:ext cx="5532120" cy="1012055"/>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6000" b="1" kern="1200">
                <a:solidFill>
                  <a:schemeClr val="accent2"/>
                </a:solidFill>
                <a:latin typeface="+mj-lt"/>
                <a:ea typeface="+mj-ea"/>
                <a:cs typeface="+mj-cs"/>
              </a:defRPr>
            </a:lvl1pPr>
          </a:lstStyle>
          <a:p>
            <a:pPr algn="r"/>
            <a:r>
              <a:rPr lang="fr-CA" sz="2800" dirty="0">
                <a:solidFill>
                  <a:schemeClr val="accent1">
                    <a:lumMod val="60000"/>
                    <a:lumOff val="40000"/>
                  </a:schemeClr>
                </a:solidFill>
                <a:latin typeface="Arial"/>
                <a:cs typeface="Arial"/>
              </a:rPr>
              <a:t>Primaire</a:t>
            </a:r>
          </a:p>
        </p:txBody>
      </p:sp>
    </p:spTree>
    <p:extLst>
      <p:ext uri="{BB962C8B-B14F-4D97-AF65-F5344CB8AC3E}">
        <p14:creationId xmlns:p14="http://schemas.microsoft.com/office/powerpoint/2010/main" val="387620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35AB8-8D83-53F0-0353-340CFB4F37B2}"/>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0DAB09E0-E3AF-E166-6E3C-17C1821340DC}"/>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2" name="Espace réservé du texte 1">
            <a:extLst>
              <a:ext uri="{FF2B5EF4-FFF2-40B4-BE49-F238E27FC236}">
                <a16:creationId xmlns:a16="http://schemas.microsoft.com/office/drawing/2014/main" id="{A55E1A55-9C74-01A0-A3FE-5D282DB053CE}"/>
              </a:ext>
            </a:extLst>
          </p:cNvPr>
          <p:cNvSpPr>
            <a:spLocks noGrp="1"/>
          </p:cNvSpPr>
          <p:nvPr>
            <p:ph type="body" idx="1"/>
            <p:custDataLst>
              <p:tags r:id="rId1"/>
            </p:custDataLst>
          </p:nvPr>
        </p:nvSpPr>
        <p:spPr>
          <a:xfrm>
            <a:off x="446400" y="342254"/>
            <a:ext cx="7739411" cy="1033221"/>
          </a:xfrm>
        </p:spPr>
        <p:txBody>
          <a:bodyPr/>
          <a:lstStyle/>
          <a:p>
            <a:r>
              <a:rPr lang="fr-FR" sz="4400" dirty="0">
                <a:cs typeface="Arial"/>
              </a:rPr>
              <a:t>Mes responsabilités</a:t>
            </a:r>
            <a:endParaRPr lang="fr-FR" sz="4400" dirty="0"/>
          </a:p>
        </p:txBody>
      </p:sp>
      <p:sp>
        <p:nvSpPr>
          <p:cNvPr id="6" name="ZoneTexte 5">
            <a:extLst>
              <a:ext uri="{FF2B5EF4-FFF2-40B4-BE49-F238E27FC236}">
                <a16:creationId xmlns:a16="http://schemas.microsoft.com/office/drawing/2014/main" id="{54BA5EF4-1B48-83EC-7600-37F1255BC003}"/>
              </a:ext>
            </a:extLst>
          </p:cNvPr>
          <p:cNvSpPr txBox="1"/>
          <p:nvPr>
            <p:custDataLst>
              <p:tags r:id="rId2"/>
            </p:custDataLst>
          </p:nvPr>
        </p:nvSpPr>
        <p:spPr>
          <a:xfrm>
            <a:off x="446400" y="1481511"/>
            <a:ext cx="6737939" cy="483209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800" b="1" dirty="0">
                <a:cs typeface="Arial"/>
              </a:rPr>
              <a:t>La lumière rouge</a:t>
            </a:r>
          </a:p>
          <a:p>
            <a:endParaRPr lang="fr-FR" sz="2800" dirty="0">
              <a:cs typeface="Arial"/>
            </a:endParaRPr>
          </a:p>
          <a:p>
            <a:r>
              <a:rPr lang="fr-CA" sz="2800" dirty="0">
                <a:cs typeface="Arial"/>
              </a:rPr>
              <a:t>Rosa a 13 ans et elle se rend à l’école </a:t>
            </a:r>
            <a:br>
              <a:rPr lang="fr-CA" sz="2800" dirty="0">
                <a:cs typeface="Arial"/>
              </a:rPr>
            </a:br>
            <a:r>
              <a:rPr lang="fr-CA" sz="2800" dirty="0">
                <a:cs typeface="Arial"/>
              </a:rPr>
              <a:t>à pied. Elle réalise qu’elle risque d’arriver en retard, donc elle décide de traverser </a:t>
            </a:r>
            <a:br>
              <a:rPr lang="fr-CA" sz="2800" dirty="0">
                <a:cs typeface="Arial"/>
              </a:rPr>
            </a:br>
            <a:r>
              <a:rPr lang="fr-CA" sz="2800" dirty="0">
                <a:cs typeface="Arial"/>
              </a:rPr>
              <a:t>en courant sur une lumière rouge voyant qu’il n’y a pas de voitures. Toutefois, </a:t>
            </a:r>
            <a:br>
              <a:rPr lang="fr-CA" sz="2800" dirty="0">
                <a:cs typeface="Arial"/>
              </a:rPr>
            </a:br>
            <a:r>
              <a:rPr lang="fr-CA" sz="2800" dirty="0">
                <a:cs typeface="Arial"/>
              </a:rPr>
              <a:t>elle se fait intercepter par la police. </a:t>
            </a:r>
          </a:p>
          <a:p>
            <a:endParaRPr lang="fr-CA" sz="2800" dirty="0">
              <a:cs typeface="Arial"/>
            </a:endParaRPr>
          </a:p>
          <a:p>
            <a:r>
              <a:rPr lang="fr-CA" sz="2800" dirty="0">
                <a:cs typeface="Arial"/>
              </a:rPr>
              <a:t>Quelle(s) conséquence(s) </a:t>
            </a:r>
            <a:br>
              <a:rPr lang="fr-CA" sz="2800" dirty="0">
                <a:cs typeface="Arial"/>
              </a:rPr>
            </a:br>
            <a:r>
              <a:rPr lang="fr-CA" sz="2800" dirty="0">
                <a:cs typeface="Arial"/>
              </a:rPr>
              <a:t>pourrait-elle recevoir</a:t>
            </a:r>
            <a:r>
              <a:rPr lang="fr-FR" sz="1200" dirty="0">
                <a:cs typeface="Arial"/>
              </a:rPr>
              <a:t> </a:t>
            </a:r>
            <a:r>
              <a:rPr lang="fr-CA" sz="2800" dirty="0">
                <a:cs typeface="Arial"/>
              </a:rPr>
              <a:t>?</a:t>
            </a:r>
            <a:endParaRPr lang="fr-FR" sz="2400" dirty="0">
              <a:cs typeface="Arial"/>
            </a:endParaRPr>
          </a:p>
        </p:txBody>
      </p:sp>
    </p:spTree>
    <p:extLst>
      <p:ext uri="{BB962C8B-B14F-4D97-AF65-F5344CB8AC3E}">
        <p14:creationId xmlns:p14="http://schemas.microsoft.com/office/powerpoint/2010/main" val="3785871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7F12F-6CA0-8A11-788C-60DC313CB2A1}"/>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414BB86-FF82-AA93-71DA-234BBA5D312A}"/>
              </a:ext>
            </a:extLst>
          </p:cNvPr>
          <p:cNvSpPr>
            <a:spLocks noGrp="1"/>
          </p:cNvSpPr>
          <p:nvPr>
            <p:ph type="body" idx="1"/>
            <p:custDataLst>
              <p:tags r:id="rId1"/>
            </p:custDataLst>
          </p:nvPr>
        </p:nvSpPr>
        <p:spPr>
          <a:xfrm>
            <a:off x="446400" y="342254"/>
            <a:ext cx="7739411" cy="1033221"/>
          </a:xfrm>
        </p:spPr>
        <p:txBody>
          <a:bodyPr/>
          <a:lstStyle/>
          <a:p>
            <a:r>
              <a:rPr lang="fr-FR" sz="4400" dirty="0">
                <a:cs typeface="Arial"/>
              </a:rPr>
              <a:t>Ce que dit la loi</a:t>
            </a:r>
            <a:endParaRPr lang="fr-FR" sz="4400" dirty="0"/>
          </a:p>
        </p:txBody>
      </p:sp>
      <p:sp>
        <p:nvSpPr>
          <p:cNvPr id="6" name="ZoneTexte 5">
            <a:extLst>
              <a:ext uri="{FF2B5EF4-FFF2-40B4-BE49-F238E27FC236}">
                <a16:creationId xmlns:a16="http://schemas.microsoft.com/office/drawing/2014/main" id="{0908227C-EA8C-F56A-CCFF-94A0882405CE}"/>
              </a:ext>
            </a:extLst>
          </p:cNvPr>
          <p:cNvSpPr txBox="1"/>
          <p:nvPr>
            <p:custDataLst>
              <p:tags r:id="rId2"/>
            </p:custDataLst>
          </p:nvPr>
        </p:nvSpPr>
        <p:spPr>
          <a:xfrm>
            <a:off x="446400" y="1476000"/>
            <a:ext cx="6370725" cy="440120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800" b="1" dirty="0">
                <a:cs typeface="Arial"/>
              </a:rPr>
              <a:t>La lumière rouge</a:t>
            </a:r>
          </a:p>
          <a:p>
            <a:endParaRPr lang="fr-FR" sz="2800" dirty="0">
              <a:cs typeface="Arial"/>
            </a:endParaRPr>
          </a:p>
          <a:p>
            <a:pPr marL="457200" indent="-457200">
              <a:buFont typeface="Wingdings" panose="05000000000000000000" pitchFamily="2" charset="2"/>
              <a:buChar char="Ø"/>
            </a:pPr>
            <a:r>
              <a:rPr lang="fr-CA" sz="2800" dirty="0">
                <a:cs typeface="Arial"/>
              </a:rPr>
              <a:t>Amende possible</a:t>
            </a:r>
            <a:r>
              <a:rPr lang="fr-CA" sz="1200" dirty="0">
                <a:cs typeface="Arial"/>
              </a:rPr>
              <a:t> </a:t>
            </a:r>
            <a:r>
              <a:rPr lang="fr-CA" sz="2800" dirty="0">
                <a:cs typeface="Arial"/>
              </a:rPr>
              <a:t>: entre 15</a:t>
            </a:r>
            <a:r>
              <a:rPr lang="fr-CA" sz="1200" dirty="0">
                <a:cs typeface="Arial"/>
              </a:rPr>
              <a:t> </a:t>
            </a:r>
            <a:r>
              <a:rPr lang="fr-CA" sz="2800" dirty="0">
                <a:cs typeface="Arial"/>
              </a:rPr>
              <a:t>$ et 30</a:t>
            </a:r>
            <a:r>
              <a:rPr lang="fr-CA" sz="1200" dirty="0">
                <a:cs typeface="Arial"/>
              </a:rPr>
              <a:t> </a:t>
            </a:r>
            <a:r>
              <a:rPr lang="fr-CA" sz="2800" dirty="0">
                <a:cs typeface="Arial"/>
              </a:rPr>
              <a:t>$.</a:t>
            </a:r>
          </a:p>
          <a:p>
            <a:endParaRPr lang="fr-CA" sz="2800" dirty="0">
              <a:cs typeface="Arial"/>
            </a:endParaRPr>
          </a:p>
          <a:p>
            <a:pPr marL="457200" indent="-457200">
              <a:buFont typeface="Wingdings" panose="05000000000000000000" pitchFamily="2" charset="2"/>
              <a:buChar char="Ø"/>
            </a:pPr>
            <a:r>
              <a:rPr lang="fr-CA" sz="2800" dirty="0">
                <a:cs typeface="Arial"/>
              </a:rPr>
              <a:t>Les enfants peuvent recevoir </a:t>
            </a:r>
            <a:br>
              <a:rPr lang="fr-CA" sz="2800" dirty="0">
                <a:cs typeface="Arial"/>
              </a:rPr>
            </a:br>
            <a:r>
              <a:rPr lang="fr-CA" sz="2800" dirty="0">
                <a:cs typeface="Arial"/>
              </a:rPr>
              <a:t>une amende à partir de 14 ans.</a:t>
            </a:r>
          </a:p>
          <a:p>
            <a:endParaRPr lang="fr-CA" sz="2800" dirty="0">
              <a:cs typeface="Arial"/>
            </a:endParaRPr>
          </a:p>
          <a:p>
            <a:pPr marL="457200" indent="-457200">
              <a:buFont typeface="Wingdings" panose="05000000000000000000" pitchFamily="2" charset="2"/>
              <a:buChar char="Ø"/>
            </a:pPr>
            <a:r>
              <a:rPr lang="fr-CA" sz="2800" dirty="0">
                <a:cs typeface="Arial"/>
              </a:rPr>
              <a:t>Rosa n’aura pas d’amende, </a:t>
            </a:r>
            <a:br>
              <a:rPr lang="fr-CA" sz="2800" dirty="0">
                <a:cs typeface="Arial"/>
              </a:rPr>
            </a:br>
            <a:r>
              <a:rPr lang="fr-CA" sz="2800" dirty="0">
                <a:cs typeface="Arial"/>
              </a:rPr>
              <a:t>mais elle pourrait recevoir </a:t>
            </a:r>
            <a:br>
              <a:rPr lang="fr-CA" sz="2800" dirty="0">
                <a:cs typeface="Arial"/>
              </a:rPr>
            </a:br>
            <a:r>
              <a:rPr lang="fr-CA" sz="2800" dirty="0">
                <a:cs typeface="Arial"/>
              </a:rPr>
              <a:t>un avertissement.</a:t>
            </a:r>
            <a:endParaRPr lang="fr-FR" sz="2400" dirty="0">
              <a:cs typeface="Arial"/>
            </a:endParaRPr>
          </a:p>
        </p:txBody>
      </p:sp>
      <p:pic>
        <p:nvPicPr>
          <p:cNvPr id="8" name="Image 7">
            <a:extLst>
              <a:ext uri="{FF2B5EF4-FFF2-40B4-BE49-F238E27FC236}">
                <a16:creationId xmlns:a16="http://schemas.microsoft.com/office/drawing/2014/main" id="{BD46C249-ACCF-BFEC-7704-EEE93C704848}"/>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66241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F806DB67-3414-C101-8D2E-93CED56977B7}"/>
              </a:ext>
            </a:extLst>
          </p:cNvPr>
          <p:cNvSpPr txBox="1"/>
          <p:nvPr>
            <p:custDataLst>
              <p:tags r:id="rId1"/>
            </p:custDataLst>
          </p:nvPr>
        </p:nvSpPr>
        <p:spPr>
          <a:xfrm>
            <a:off x="6688531" y="1813173"/>
            <a:ext cx="4655839" cy="3231654"/>
          </a:xfrm>
          <a:prstGeom prst="rect">
            <a:avLst/>
          </a:prstGeom>
          <a:noFill/>
        </p:spPr>
        <p:txBody>
          <a:bodyPr wrap="square" lIns="91440" tIns="45720" rIns="91440" bIns="45720" anchor="t">
            <a:spAutoFit/>
          </a:bodyPr>
          <a:lstStyle/>
          <a:p>
            <a:pPr algn="ctr" rtl="0" fontAlgn="base"/>
            <a:r>
              <a:rPr lang="fr-FR" sz="3000" b="0" i="0" u="none" strike="noStrike" dirty="0">
                <a:solidFill>
                  <a:srgbClr val="000000"/>
                </a:solidFill>
                <a:effectLst/>
                <a:latin typeface="Arial"/>
                <a:cs typeface="Arial"/>
              </a:rPr>
              <a:t>Les enfants peuvent recevoir une amende </a:t>
            </a:r>
            <a:br>
              <a:rPr lang="fr-FR" sz="3000" b="0" i="0" u="none" strike="noStrike" dirty="0">
                <a:solidFill>
                  <a:srgbClr val="000000"/>
                </a:solidFill>
                <a:effectLst/>
                <a:latin typeface="Arial"/>
                <a:cs typeface="Arial"/>
              </a:rPr>
            </a:br>
            <a:r>
              <a:rPr lang="fr-FR" sz="3000" b="0" i="0" u="none" strike="noStrike" dirty="0">
                <a:solidFill>
                  <a:srgbClr val="000000"/>
                </a:solidFill>
                <a:effectLst/>
                <a:latin typeface="Arial"/>
                <a:cs typeface="Arial"/>
              </a:rPr>
              <a:t>à partir de </a:t>
            </a:r>
            <a:r>
              <a:rPr lang="fr-FR" sz="3000" b="1" i="0" u="none" strike="noStrike" dirty="0">
                <a:solidFill>
                  <a:srgbClr val="000000"/>
                </a:solidFill>
                <a:effectLst/>
                <a:latin typeface="Arial"/>
                <a:cs typeface="Arial"/>
              </a:rPr>
              <a:t>14 ans</a:t>
            </a:r>
            <a:r>
              <a:rPr lang="fr-FR" sz="3000" dirty="0">
                <a:solidFill>
                  <a:srgbClr val="000000"/>
                </a:solidFill>
                <a:latin typeface="Arial"/>
                <a:cs typeface="Arial"/>
              </a:rPr>
              <a:t>. </a:t>
            </a:r>
            <a:br>
              <a:rPr lang="fr-FR" sz="3000" dirty="0">
                <a:solidFill>
                  <a:srgbClr val="000000"/>
                </a:solidFill>
                <a:latin typeface="Arial"/>
                <a:cs typeface="Arial"/>
              </a:rPr>
            </a:br>
            <a:r>
              <a:rPr lang="fr-FR" sz="3000" dirty="0">
                <a:solidFill>
                  <a:srgbClr val="000000"/>
                </a:solidFill>
                <a:latin typeface="Arial"/>
                <a:cs typeface="Arial"/>
              </a:rPr>
              <a:t>Les amendes sont </a:t>
            </a:r>
            <a:r>
              <a:rPr lang="fr-FR" sz="3000" b="0" i="0" u="none" strike="noStrike" dirty="0">
                <a:solidFill>
                  <a:srgbClr val="000000"/>
                </a:solidFill>
                <a:effectLst/>
                <a:latin typeface="Arial"/>
                <a:cs typeface="Arial"/>
              </a:rPr>
              <a:t>souvent appelées </a:t>
            </a:r>
            <a:r>
              <a:rPr lang="fr-FR" sz="3000" b="0" i="1" u="none" strike="noStrike" dirty="0">
                <a:solidFill>
                  <a:srgbClr val="000000"/>
                </a:solidFill>
                <a:effectLst/>
                <a:latin typeface="Arial"/>
                <a:cs typeface="Arial"/>
              </a:rPr>
              <a:t>tickets </a:t>
            </a:r>
            <a:r>
              <a:rPr lang="fr-FR" sz="3000" b="0" u="none" strike="noStrike" dirty="0">
                <a:solidFill>
                  <a:srgbClr val="000000"/>
                </a:solidFill>
                <a:effectLst/>
                <a:latin typeface="Arial"/>
                <a:cs typeface="Arial"/>
              </a:rPr>
              <a:t>ou constats d’infraction</a:t>
            </a:r>
            <a:r>
              <a:rPr lang="en-US" sz="3000" b="0" i="0" dirty="0">
                <a:solidFill>
                  <a:srgbClr val="000000"/>
                </a:solidFill>
                <a:effectLst/>
                <a:latin typeface="Arial"/>
                <a:cs typeface="Arial"/>
              </a:rPr>
              <a:t>​.</a:t>
            </a:r>
          </a:p>
          <a:p>
            <a:pPr algn="ctr" rtl="0" fontAlgn="base"/>
            <a:r>
              <a:rPr lang="fr-FR" sz="2400" b="0" i="0" dirty="0">
                <a:solidFill>
                  <a:srgbClr val="000000"/>
                </a:solidFill>
                <a:effectLst/>
                <a:latin typeface="Arial"/>
                <a:cs typeface="Arial"/>
              </a:rPr>
              <a:t>​</a:t>
            </a:r>
          </a:p>
        </p:txBody>
      </p:sp>
      <p:pic>
        <p:nvPicPr>
          <p:cNvPr id="4" name="Image 3">
            <a:extLst>
              <a:ext uri="{FF2B5EF4-FFF2-40B4-BE49-F238E27FC236}">
                <a16:creationId xmlns:a16="http://schemas.microsoft.com/office/drawing/2014/main" id="{450E13A2-0CA6-2FDD-9D9A-68E273F0F844}"/>
              </a:ext>
            </a:extLst>
          </p:cNvPr>
          <p:cNvPicPr>
            <a:picLocks noChangeAspect="1"/>
          </p:cNvPicPr>
          <p:nvPr/>
        </p:nvPicPr>
        <p:blipFill>
          <a:blip r:embed="rId6"/>
          <a:stretch>
            <a:fillRect/>
          </a:stretch>
        </p:blipFill>
        <p:spPr>
          <a:xfrm>
            <a:off x="1621515" y="2028912"/>
            <a:ext cx="1736247" cy="4278609"/>
          </a:xfrm>
          <a:prstGeom prst="rect">
            <a:avLst/>
          </a:prstGeom>
        </p:spPr>
      </p:pic>
      <p:sp>
        <p:nvSpPr>
          <p:cNvPr id="6" name="Titre 6">
            <a:extLst>
              <a:ext uri="{FF2B5EF4-FFF2-40B4-BE49-F238E27FC236}">
                <a16:creationId xmlns:a16="http://schemas.microsoft.com/office/drawing/2014/main" id="{1E3FD58F-C012-6DFE-C31B-CE70B75FF9B8}"/>
              </a:ext>
            </a:extLst>
          </p:cNvPr>
          <p:cNvSpPr txBox="1">
            <a:spLocks/>
          </p:cNvSpPr>
          <p:nvPr>
            <p:custDataLst>
              <p:tags r:id="rId2"/>
            </p:custDataLst>
          </p:nvPr>
        </p:nvSpPr>
        <p:spPr>
          <a:xfrm>
            <a:off x="0" y="964800"/>
            <a:ext cx="4979276" cy="91440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4000" b="1" kern="1200">
                <a:solidFill>
                  <a:schemeClr val="accent2"/>
                </a:solidFill>
                <a:latin typeface="+mj-lt"/>
                <a:ea typeface="+mj-ea"/>
                <a:cs typeface="+mj-cs"/>
              </a:defRPr>
            </a:lvl1pPr>
          </a:lstStyle>
          <a:p>
            <a:pPr algn="ctr"/>
            <a:r>
              <a:rPr lang="fr-CA" sz="3600" dirty="0"/>
              <a:t>14 ans</a:t>
            </a:r>
            <a:br>
              <a:rPr lang="fr-CA" sz="3600" dirty="0"/>
            </a:br>
            <a:r>
              <a:rPr lang="fr-CA" sz="2800" dirty="0"/>
              <a:t>Recevoir une amende</a:t>
            </a:r>
            <a:endParaRPr lang="fr-CA" sz="3600" dirty="0"/>
          </a:p>
        </p:txBody>
      </p:sp>
      <p:sp>
        <p:nvSpPr>
          <p:cNvPr id="9" name="Espace réservé du texte 15">
            <a:extLst>
              <a:ext uri="{FF2B5EF4-FFF2-40B4-BE49-F238E27FC236}">
                <a16:creationId xmlns:a16="http://schemas.microsoft.com/office/drawing/2014/main" id="{A56F83BD-5AF0-780C-FAB7-972954B2E15B}"/>
              </a:ext>
            </a:extLst>
          </p:cNvPr>
          <p:cNvSpPr txBox="1">
            <a:spLocks/>
          </p:cNvSpPr>
          <p:nvPr>
            <p:custDataLst>
              <p:tags r:id="rId3"/>
            </p:custDataLst>
          </p:nvPr>
        </p:nvSpPr>
        <p:spPr>
          <a:xfrm>
            <a:off x="699968" y="317796"/>
            <a:ext cx="3579340" cy="400179"/>
          </a:xfrm>
          <a:prstGeom prst="rect">
            <a:avLst/>
          </a:prstGeom>
        </p:spPr>
        <p:txBody>
          <a:bodyPr vert="horz" lIns="0" tIns="0" rIns="0" bIns="0" rtlCol="0" anchor="b">
            <a:noAutofit/>
          </a:bodyPr>
          <a:lstStyle>
            <a:lvl1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1pPr>
            <a:lvl2pPr marL="0" indent="0" algn="l" defTabSz="914400" rtl="0" eaLnBrk="1" latinLnBrk="0" hangingPunct="1">
              <a:lnSpc>
                <a:spcPct val="100000"/>
              </a:lnSpc>
              <a:spcBef>
                <a:spcPts val="1000"/>
              </a:spcBef>
              <a:buSzPct val="75000"/>
              <a:buFont typeface="+mj-lt"/>
              <a:buNone/>
              <a:tabLst/>
              <a:defRPr sz="2400" b="1" kern="1200">
                <a:solidFill>
                  <a:schemeClr val="accent1"/>
                </a:solidFill>
                <a:latin typeface="+mn-lt"/>
                <a:ea typeface="+mn-ea"/>
                <a:cs typeface="+mn-cs"/>
              </a:defRPr>
            </a:lvl2pPr>
            <a:lvl3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3pPr>
            <a:lvl4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4pPr>
            <a:lvl5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5pPr>
            <a:lvl6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6pPr>
            <a:lvl7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7pPr>
            <a:lvl8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8pPr>
            <a:lvl9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9pPr>
          </a:lstStyle>
          <a:p>
            <a:pPr algn="ctr"/>
            <a:r>
              <a:rPr lang="fr-CA" dirty="0"/>
              <a:t>Mes responsabilités</a:t>
            </a:r>
          </a:p>
        </p:txBody>
      </p:sp>
    </p:spTree>
    <p:extLst>
      <p:ext uri="{BB962C8B-B14F-4D97-AF65-F5344CB8AC3E}">
        <p14:creationId xmlns:p14="http://schemas.microsoft.com/office/powerpoint/2010/main" val="311629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3AF6E4C7-FD18-47C7-D801-8641904F3ACA}"/>
              </a:ext>
            </a:extLst>
          </p:cNvPr>
          <p:cNvSpPr txBox="1"/>
          <p:nvPr>
            <p:custDataLst>
              <p:tags r:id="rId1"/>
            </p:custDataLst>
          </p:nvPr>
        </p:nvSpPr>
        <p:spPr>
          <a:xfrm>
            <a:off x="842017" y="843677"/>
            <a:ext cx="5253983" cy="4247317"/>
          </a:xfrm>
          <a:prstGeom prst="rect">
            <a:avLst/>
          </a:prstGeom>
          <a:noFill/>
        </p:spPr>
        <p:txBody>
          <a:bodyPr wrap="square" lIns="91440" tIns="45720" rIns="91440" bIns="45720" anchor="t">
            <a:spAutoFit/>
          </a:bodyPr>
          <a:lstStyle/>
          <a:p>
            <a:pPr algn="l" rtl="0" fontAlgn="base"/>
            <a:r>
              <a:rPr lang="fr-FR" sz="3000" b="0" i="0" u="none" strike="noStrike" dirty="0">
                <a:solidFill>
                  <a:srgbClr val="000000"/>
                </a:solidFill>
                <a:effectLst/>
                <a:latin typeface="Arial"/>
                <a:cs typeface="Arial"/>
              </a:rPr>
              <a:t>Âge légal à partir de quand une personne est considérée adulte aux yeux de la loi. </a:t>
            </a:r>
            <a:br>
              <a:rPr lang="fr-FR" sz="3000" b="0" i="0" u="none" strike="noStrike" dirty="0">
                <a:solidFill>
                  <a:srgbClr val="000000"/>
                </a:solidFill>
                <a:effectLst/>
                <a:latin typeface="Arial"/>
                <a:cs typeface="Arial"/>
              </a:rPr>
            </a:br>
            <a:r>
              <a:rPr lang="fr-FR" sz="3000" b="0" i="0" u="none" strike="noStrike" dirty="0">
                <a:solidFill>
                  <a:srgbClr val="000000"/>
                </a:solidFill>
                <a:effectLst/>
                <a:latin typeface="Arial"/>
                <a:cs typeface="Arial"/>
              </a:rPr>
              <a:t>Elle a donc toutes les responsabilités et les libertés possibles </a:t>
            </a:r>
            <a:r>
              <a:rPr lang="fr-FR" sz="3000" dirty="0">
                <a:solidFill>
                  <a:srgbClr val="000000"/>
                </a:solidFill>
                <a:latin typeface="Arial"/>
                <a:cs typeface="Arial"/>
              </a:rPr>
              <a:t>des</a:t>
            </a:r>
            <a:r>
              <a:rPr lang="fr-FR" sz="3000" b="0" i="0" u="none" strike="noStrike" dirty="0">
                <a:solidFill>
                  <a:srgbClr val="000000"/>
                </a:solidFill>
                <a:effectLst/>
                <a:latin typeface="Arial"/>
                <a:cs typeface="Arial"/>
              </a:rPr>
              <a:t> adultes.</a:t>
            </a:r>
          </a:p>
          <a:p>
            <a:pPr algn="l" rtl="0" fontAlgn="base"/>
            <a:endParaRPr lang="fr-FR" sz="3000" dirty="0">
              <a:solidFill>
                <a:srgbClr val="000000"/>
              </a:solidFill>
              <a:latin typeface="Arial"/>
              <a:cs typeface="Arial"/>
            </a:endParaRPr>
          </a:p>
          <a:p>
            <a:pPr algn="l" rtl="0" fontAlgn="base"/>
            <a:r>
              <a:rPr lang="fr-FR" sz="3000" b="0" i="0" u="none" strike="noStrike" dirty="0">
                <a:solidFill>
                  <a:srgbClr val="000000"/>
                </a:solidFill>
                <a:effectLst/>
                <a:latin typeface="Arial"/>
                <a:cs typeface="Arial"/>
              </a:rPr>
              <a:t>La majorité est atteinte </a:t>
            </a:r>
            <a:br>
              <a:rPr lang="fr-FR" sz="3000" b="0" i="0" u="none" strike="noStrike" dirty="0">
                <a:solidFill>
                  <a:srgbClr val="000000"/>
                </a:solidFill>
                <a:effectLst/>
                <a:latin typeface="Arial"/>
                <a:cs typeface="Arial"/>
              </a:rPr>
            </a:br>
            <a:r>
              <a:rPr lang="fr-FR" sz="3000" b="0" i="0" u="none" strike="noStrike" dirty="0">
                <a:solidFill>
                  <a:srgbClr val="000000"/>
                </a:solidFill>
                <a:effectLst/>
                <a:latin typeface="Arial"/>
                <a:cs typeface="Arial"/>
              </a:rPr>
              <a:t>à 18 ans.</a:t>
            </a:r>
            <a:endParaRPr lang="fr-CA" sz="2400" b="0" i="0" dirty="0">
              <a:solidFill>
                <a:srgbClr val="000000"/>
              </a:solidFill>
              <a:effectLst/>
              <a:latin typeface="Arial"/>
              <a:cs typeface="Arial"/>
            </a:endParaRPr>
          </a:p>
        </p:txBody>
      </p:sp>
      <p:pic>
        <p:nvPicPr>
          <p:cNvPr id="3" name="Image 2">
            <a:extLst>
              <a:ext uri="{FF2B5EF4-FFF2-40B4-BE49-F238E27FC236}">
                <a16:creationId xmlns:a16="http://schemas.microsoft.com/office/drawing/2014/main" id="{77C8042E-06B4-CEA2-1E32-3984B2CF9832}"/>
              </a:ext>
            </a:extLst>
          </p:cNvPr>
          <p:cNvPicPr>
            <a:picLocks noChangeAspect="1"/>
          </p:cNvPicPr>
          <p:nvPr>
            <p:custDataLst>
              <p:tags r:id="rId2"/>
            </p:custDataLst>
          </p:nvPr>
        </p:nvPicPr>
        <p:blipFill>
          <a:blip r:embed="rId7"/>
          <a:stretch>
            <a:fillRect/>
          </a:stretch>
        </p:blipFill>
        <p:spPr>
          <a:xfrm>
            <a:off x="8945977" y="1887792"/>
            <a:ext cx="1498918" cy="4536499"/>
          </a:xfrm>
          <a:prstGeom prst="rect">
            <a:avLst/>
          </a:prstGeom>
        </p:spPr>
      </p:pic>
      <p:sp>
        <p:nvSpPr>
          <p:cNvPr id="5" name="Titre 6">
            <a:extLst>
              <a:ext uri="{FF2B5EF4-FFF2-40B4-BE49-F238E27FC236}">
                <a16:creationId xmlns:a16="http://schemas.microsoft.com/office/drawing/2014/main" id="{B269E511-C8F5-616F-60BB-53EE900A510D}"/>
              </a:ext>
            </a:extLst>
          </p:cNvPr>
          <p:cNvSpPr txBox="1">
            <a:spLocks/>
          </p:cNvSpPr>
          <p:nvPr>
            <p:custDataLst>
              <p:tags r:id="rId3"/>
            </p:custDataLst>
          </p:nvPr>
        </p:nvSpPr>
        <p:spPr>
          <a:xfrm>
            <a:off x="7212724" y="964800"/>
            <a:ext cx="4979276" cy="91440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4000" b="1" kern="1200">
                <a:solidFill>
                  <a:schemeClr val="accent2"/>
                </a:solidFill>
                <a:latin typeface="+mj-lt"/>
                <a:ea typeface="+mj-ea"/>
                <a:cs typeface="+mj-cs"/>
              </a:defRPr>
            </a:lvl1pPr>
          </a:lstStyle>
          <a:p>
            <a:pPr algn="ctr"/>
            <a:r>
              <a:rPr lang="fr-CA" sz="3600" dirty="0"/>
              <a:t>18 ans</a:t>
            </a:r>
            <a:br>
              <a:rPr lang="fr-CA" sz="3600" dirty="0"/>
            </a:br>
            <a:r>
              <a:rPr lang="fr-CA" sz="2800" dirty="0"/>
              <a:t>Majorité</a:t>
            </a:r>
            <a:endParaRPr lang="fr-CA" sz="3600" dirty="0"/>
          </a:p>
        </p:txBody>
      </p:sp>
      <p:sp>
        <p:nvSpPr>
          <p:cNvPr id="6" name="Espace réservé du texte 15">
            <a:extLst>
              <a:ext uri="{FF2B5EF4-FFF2-40B4-BE49-F238E27FC236}">
                <a16:creationId xmlns:a16="http://schemas.microsoft.com/office/drawing/2014/main" id="{07AF6E7E-809D-30C3-590A-2BF26BEC3B84}"/>
              </a:ext>
            </a:extLst>
          </p:cNvPr>
          <p:cNvSpPr txBox="1">
            <a:spLocks/>
          </p:cNvSpPr>
          <p:nvPr>
            <p:custDataLst>
              <p:tags r:id="rId4"/>
            </p:custDataLst>
          </p:nvPr>
        </p:nvSpPr>
        <p:spPr>
          <a:xfrm>
            <a:off x="7912692" y="317796"/>
            <a:ext cx="3579340" cy="400179"/>
          </a:xfrm>
          <a:prstGeom prst="rect">
            <a:avLst/>
          </a:prstGeom>
        </p:spPr>
        <p:txBody>
          <a:bodyPr vert="horz" lIns="0" tIns="0" rIns="0" bIns="0" rtlCol="0" anchor="b">
            <a:noAutofit/>
          </a:bodyPr>
          <a:lstStyle>
            <a:lvl1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1pPr>
            <a:lvl2pPr marL="0" indent="0" algn="l" defTabSz="914400" rtl="0" eaLnBrk="1" latinLnBrk="0" hangingPunct="1">
              <a:lnSpc>
                <a:spcPct val="100000"/>
              </a:lnSpc>
              <a:spcBef>
                <a:spcPts val="1000"/>
              </a:spcBef>
              <a:buSzPct val="75000"/>
              <a:buFont typeface="+mj-lt"/>
              <a:buNone/>
              <a:tabLst/>
              <a:defRPr sz="2400" b="1" kern="1200">
                <a:solidFill>
                  <a:schemeClr val="accent1"/>
                </a:solidFill>
                <a:latin typeface="+mn-lt"/>
                <a:ea typeface="+mn-ea"/>
                <a:cs typeface="+mn-cs"/>
              </a:defRPr>
            </a:lvl2pPr>
            <a:lvl3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3pPr>
            <a:lvl4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4pPr>
            <a:lvl5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5pPr>
            <a:lvl6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6pPr>
            <a:lvl7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7pPr>
            <a:lvl8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8pPr>
            <a:lvl9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9pPr>
          </a:lstStyle>
          <a:p>
            <a:pPr algn="ctr"/>
            <a:r>
              <a:rPr lang="fr-CA"/>
              <a:t>Mes responsabilités</a:t>
            </a:r>
            <a:endParaRPr lang="fr-CA" dirty="0"/>
          </a:p>
        </p:txBody>
      </p:sp>
    </p:spTree>
    <p:extLst>
      <p:ext uri="{BB962C8B-B14F-4D97-AF65-F5344CB8AC3E}">
        <p14:creationId xmlns:p14="http://schemas.microsoft.com/office/powerpoint/2010/main" val="1527792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custDataLst>
              <p:tags r:id="rId1"/>
            </p:custDataLst>
          </p:nvPr>
        </p:nvSpPr>
        <p:spPr>
          <a:xfrm>
            <a:off x="534840" y="531680"/>
            <a:ext cx="7999560" cy="914400"/>
          </a:xfrm>
        </p:spPr>
        <p:txBody>
          <a:bodyPr/>
          <a:lstStyle/>
          <a:p>
            <a:r>
              <a:rPr lang="fr-FR" sz="3200" b="0" i="0" u="none" strike="noStrike" dirty="0">
                <a:solidFill>
                  <a:srgbClr val="000000"/>
                </a:solidFill>
                <a:effectLst/>
                <a:latin typeface="Arial"/>
                <a:cs typeface="Arial"/>
              </a:rPr>
              <a:t>En </a:t>
            </a:r>
            <a:r>
              <a:rPr lang="fr-FR" sz="3200" b="0" dirty="0">
                <a:solidFill>
                  <a:srgbClr val="000000"/>
                </a:solidFill>
                <a:latin typeface="Arial"/>
                <a:cs typeface="Arial"/>
              </a:rPr>
              <a:t>résumé, p</a:t>
            </a:r>
            <a:r>
              <a:rPr lang="fr-FR" sz="3200" b="0" i="0" u="none" strike="noStrike" dirty="0">
                <a:solidFill>
                  <a:srgbClr val="000000"/>
                </a:solidFill>
                <a:effectLst/>
                <a:latin typeface="Arial"/>
                <a:cs typeface="Arial"/>
              </a:rPr>
              <a:t>lus on grandit, plus la société nous donne des </a:t>
            </a:r>
            <a:r>
              <a:rPr lang="fr-FR" sz="3200" b="1" i="0" u="sng" dirty="0">
                <a:solidFill>
                  <a:srgbClr val="000000"/>
                </a:solidFill>
                <a:effectLst/>
                <a:latin typeface="Arial"/>
                <a:cs typeface="Arial"/>
              </a:rPr>
              <a:t>responsabilités</a:t>
            </a:r>
            <a:r>
              <a:rPr lang="fr-FR" sz="3200" b="0" i="0" u="none" strike="noStrike" dirty="0">
                <a:solidFill>
                  <a:srgbClr val="000000"/>
                </a:solidFill>
                <a:effectLst/>
                <a:latin typeface="Arial"/>
                <a:cs typeface="Arial"/>
              </a:rPr>
              <a:t>...</a:t>
            </a:r>
            <a:endParaRPr lang="fr-CA" sz="3200" dirty="0">
              <a:latin typeface="Arial"/>
              <a:cs typeface="Arial"/>
            </a:endParaRPr>
          </a:p>
        </p:txBody>
      </p:sp>
      <p:sp>
        <p:nvSpPr>
          <p:cNvPr id="9" name="ZoneTexte 8">
            <a:extLst>
              <a:ext uri="{FF2B5EF4-FFF2-40B4-BE49-F238E27FC236}">
                <a16:creationId xmlns:a16="http://schemas.microsoft.com/office/drawing/2014/main" id="{2D6B9FFA-5C74-BA6D-2C5D-3CF56FD3E902}"/>
              </a:ext>
            </a:extLst>
          </p:cNvPr>
          <p:cNvSpPr txBox="1"/>
          <p:nvPr>
            <p:custDataLst>
              <p:tags r:id="rId2"/>
            </p:custDataLst>
          </p:nvPr>
        </p:nvSpPr>
        <p:spPr>
          <a:xfrm>
            <a:off x="1130172" y="5429873"/>
            <a:ext cx="1963547" cy="1015663"/>
          </a:xfrm>
          <a:prstGeom prst="rect">
            <a:avLst/>
          </a:prstGeom>
          <a:noFill/>
        </p:spPr>
        <p:txBody>
          <a:bodyPr wrap="square" rtlCol="0">
            <a:spAutoFit/>
          </a:bodyPr>
          <a:lstStyle/>
          <a:p>
            <a:pPr algn="l"/>
            <a:r>
              <a:rPr lang="fr-CA" sz="2800" dirty="0">
                <a:solidFill>
                  <a:schemeClr val="accent1"/>
                </a:solidFill>
              </a:rPr>
              <a:t>Vers 7 ans</a:t>
            </a:r>
          </a:p>
          <a:p>
            <a:pPr algn="ctr"/>
            <a:r>
              <a:rPr lang="fr-CA" sz="1600" dirty="0"/>
              <a:t>Responsabilité </a:t>
            </a:r>
            <a:r>
              <a:rPr lang="fr-CA" sz="1600" b="1" dirty="0"/>
              <a:t>civile</a:t>
            </a:r>
            <a:endParaRPr lang="fr-CA" sz="1400" b="1" dirty="0"/>
          </a:p>
        </p:txBody>
      </p:sp>
      <p:sp>
        <p:nvSpPr>
          <p:cNvPr id="18" name="ZoneTexte 17">
            <a:extLst>
              <a:ext uri="{FF2B5EF4-FFF2-40B4-BE49-F238E27FC236}">
                <a16:creationId xmlns:a16="http://schemas.microsoft.com/office/drawing/2014/main" id="{262BB604-2364-5ED1-21D2-00E261CF8882}"/>
              </a:ext>
            </a:extLst>
          </p:cNvPr>
          <p:cNvSpPr txBox="1"/>
          <p:nvPr>
            <p:custDataLst>
              <p:tags r:id="rId3"/>
            </p:custDataLst>
          </p:nvPr>
        </p:nvSpPr>
        <p:spPr>
          <a:xfrm>
            <a:off x="3823028" y="5429873"/>
            <a:ext cx="1699523" cy="1015663"/>
          </a:xfrm>
          <a:prstGeom prst="rect">
            <a:avLst/>
          </a:prstGeom>
          <a:noFill/>
        </p:spPr>
        <p:txBody>
          <a:bodyPr wrap="square" rtlCol="0">
            <a:spAutoFit/>
          </a:bodyPr>
          <a:lstStyle/>
          <a:p>
            <a:pPr algn="ctr"/>
            <a:r>
              <a:rPr lang="fr-CA" sz="2800" dirty="0">
                <a:solidFill>
                  <a:schemeClr val="accent1"/>
                </a:solidFill>
              </a:rPr>
              <a:t>12 ans</a:t>
            </a:r>
          </a:p>
          <a:p>
            <a:pPr algn="ctr"/>
            <a:r>
              <a:rPr lang="fr-CA" sz="1600" dirty="0"/>
              <a:t>Responsabilité </a:t>
            </a:r>
            <a:r>
              <a:rPr lang="fr-CA" sz="1600" b="1" dirty="0"/>
              <a:t>criminelle</a:t>
            </a:r>
          </a:p>
        </p:txBody>
      </p:sp>
      <p:sp>
        <p:nvSpPr>
          <p:cNvPr id="19" name="ZoneTexte 18">
            <a:extLst>
              <a:ext uri="{FF2B5EF4-FFF2-40B4-BE49-F238E27FC236}">
                <a16:creationId xmlns:a16="http://schemas.microsoft.com/office/drawing/2014/main" id="{6C0E617C-7CB0-4FBD-DA98-0D0F7BBB4C20}"/>
              </a:ext>
            </a:extLst>
          </p:cNvPr>
          <p:cNvSpPr txBox="1"/>
          <p:nvPr>
            <p:custDataLst>
              <p:tags r:id="rId4"/>
            </p:custDataLst>
          </p:nvPr>
        </p:nvSpPr>
        <p:spPr>
          <a:xfrm>
            <a:off x="6722893" y="5429873"/>
            <a:ext cx="1407120" cy="1015663"/>
          </a:xfrm>
          <a:prstGeom prst="rect">
            <a:avLst/>
          </a:prstGeom>
          <a:noFill/>
        </p:spPr>
        <p:txBody>
          <a:bodyPr wrap="square" rtlCol="0">
            <a:spAutoFit/>
          </a:bodyPr>
          <a:lstStyle/>
          <a:p>
            <a:pPr algn="ctr"/>
            <a:r>
              <a:rPr lang="fr-CA" sz="2800" dirty="0">
                <a:solidFill>
                  <a:schemeClr val="accent1"/>
                </a:solidFill>
              </a:rPr>
              <a:t>14 ans</a:t>
            </a:r>
          </a:p>
          <a:p>
            <a:pPr algn="ctr"/>
            <a:r>
              <a:rPr lang="fr-CA" sz="1600" dirty="0"/>
              <a:t>Recevoir des </a:t>
            </a:r>
            <a:r>
              <a:rPr lang="fr-CA" sz="1600" b="1" dirty="0"/>
              <a:t>amendes</a:t>
            </a:r>
          </a:p>
        </p:txBody>
      </p:sp>
      <p:sp>
        <p:nvSpPr>
          <p:cNvPr id="20" name="ZoneTexte 19">
            <a:extLst>
              <a:ext uri="{FF2B5EF4-FFF2-40B4-BE49-F238E27FC236}">
                <a16:creationId xmlns:a16="http://schemas.microsoft.com/office/drawing/2014/main" id="{E152B243-CF01-BA8F-2503-7AD56186271D}"/>
              </a:ext>
            </a:extLst>
          </p:cNvPr>
          <p:cNvSpPr txBox="1"/>
          <p:nvPr>
            <p:custDataLst>
              <p:tags r:id="rId5"/>
            </p:custDataLst>
          </p:nvPr>
        </p:nvSpPr>
        <p:spPr>
          <a:xfrm>
            <a:off x="9566247" y="5429873"/>
            <a:ext cx="1407120" cy="769441"/>
          </a:xfrm>
          <a:prstGeom prst="rect">
            <a:avLst/>
          </a:prstGeom>
          <a:noFill/>
        </p:spPr>
        <p:txBody>
          <a:bodyPr wrap="square" rtlCol="0">
            <a:spAutoFit/>
          </a:bodyPr>
          <a:lstStyle/>
          <a:p>
            <a:pPr algn="ctr"/>
            <a:r>
              <a:rPr lang="fr-CA" sz="2800" dirty="0">
                <a:solidFill>
                  <a:schemeClr val="accent1"/>
                </a:solidFill>
              </a:rPr>
              <a:t>18 ans</a:t>
            </a:r>
          </a:p>
          <a:p>
            <a:pPr algn="ctr"/>
            <a:r>
              <a:rPr lang="fr-CA" sz="1600" b="1" dirty="0"/>
              <a:t>Majorité</a:t>
            </a:r>
          </a:p>
        </p:txBody>
      </p:sp>
      <p:pic>
        <p:nvPicPr>
          <p:cNvPr id="4" name="Image 3">
            <a:extLst>
              <a:ext uri="{FF2B5EF4-FFF2-40B4-BE49-F238E27FC236}">
                <a16:creationId xmlns:a16="http://schemas.microsoft.com/office/drawing/2014/main" id="{237EC996-CA6B-E457-E729-72677838909C}"/>
              </a:ext>
            </a:extLst>
          </p:cNvPr>
          <p:cNvPicPr>
            <a:picLocks noChangeAspect="1"/>
          </p:cNvPicPr>
          <p:nvPr/>
        </p:nvPicPr>
        <p:blipFill>
          <a:blip r:embed="rId8"/>
          <a:stretch>
            <a:fillRect/>
          </a:stretch>
        </p:blipFill>
        <p:spPr>
          <a:xfrm>
            <a:off x="1682654" y="2787751"/>
            <a:ext cx="858582" cy="2575746"/>
          </a:xfrm>
          <a:prstGeom prst="rect">
            <a:avLst/>
          </a:prstGeom>
        </p:spPr>
      </p:pic>
      <p:pic>
        <p:nvPicPr>
          <p:cNvPr id="10" name="Image 9">
            <a:extLst>
              <a:ext uri="{FF2B5EF4-FFF2-40B4-BE49-F238E27FC236}">
                <a16:creationId xmlns:a16="http://schemas.microsoft.com/office/drawing/2014/main" id="{15F20F37-2C54-A4F6-496A-E56B6AD7007A}"/>
              </a:ext>
            </a:extLst>
          </p:cNvPr>
          <p:cNvPicPr>
            <a:picLocks noChangeAspect="1"/>
          </p:cNvPicPr>
          <p:nvPr/>
        </p:nvPicPr>
        <p:blipFill>
          <a:blip r:embed="rId9"/>
          <a:stretch>
            <a:fillRect/>
          </a:stretch>
        </p:blipFill>
        <p:spPr>
          <a:xfrm>
            <a:off x="4076552" y="2358460"/>
            <a:ext cx="1192475" cy="3005037"/>
          </a:xfrm>
          <a:prstGeom prst="rect">
            <a:avLst/>
          </a:prstGeom>
        </p:spPr>
      </p:pic>
      <p:pic>
        <p:nvPicPr>
          <p:cNvPr id="13" name="Image 12">
            <a:extLst>
              <a:ext uri="{FF2B5EF4-FFF2-40B4-BE49-F238E27FC236}">
                <a16:creationId xmlns:a16="http://schemas.microsoft.com/office/drawing/2014/main" id="{EA2AFF68-C3D9-A783-8CFE-1E64FF44CD5A}"/>
              </a:ext>
            </a:extLst>
          </p:cNvPr>
          <p:cNvPicPr>
            <a:picLocks noChangeAspect="1"/>
          </p:cNvPicPr>
          <p:nvPr/>
        </p:nvPicPr>
        <p:blipFill>
          <a:blip r:embed="rId10"/>
          <a:stretch>
            <a:fillRect/>
          </a:stretch>
        </p:blipFill>
        <p:spPr>
          <a:xfrm>
            <a:off x="6595470" y="2072266"/>
            <a:ext cx="1335572" cy="3291231"/>
          </a:xfrm>
          <a:prstGeom prst="rect">
            <a:avLst/>
          </a:prstGeom>
        </p:spPr>
      </p:pic>
      <p:pic>
        <p:nvPicPr>
          <p:cNvPr id="15" name="Image 14">
            <a:extLst>
              <a:ext uri="{FF2B5EF4-FFF2-40B4-BE49-F238E27FC236}">
                <a16:creationId xmlns:a16="http://schemas.microsoft.com/office/drawing/2014/main" id="{AF4F4019-8F85-A7CA-3CFA-F8B7F0E655A2}"/>
              </a:ext>
            </a:extLst>
          </p:cNvPr>
          <p:cNvPicPr>
            <a:picLocks noChangeAspect="1"/>
          </p:cNvPicPr>
          <p:nvPr/>
        </p:nvPicPr>
        <p:blipFill>
          <a:blip r:embed="rId11"/>
          <a:stretch>
            <a:fillRect/>
          </a:stretch>
        </p:blipFill>
        <p:spPr>
          <a:xfrm>
            <a:off x="9509736" y="1571428"/>
            <a:ext cx="1407120" cy="3792069"/>
          </a:xfrm>
          <a:prstGeom prst="rect">
            <a:avLst/>
          </a:prstGeom>
        </p:spPr>
      </p:pic>
    </p:spTree>
    <p:extLst>
      <p:ext uri="{BB962C8B-B14F-4D97-AF65-F5344CB8AC3E}">
        <p14:creationId xmlns:p14="http://schemas.microsoft.com/office/powerpoint/2010/main" val="2826379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53C94-A335-1580-3E10-0009DBF895BB}"/>
            </a:ext>
          </a:extLst>
        </p:cNvPr>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9210C249-74B0-E8BE-51FE-87CE880327D4}"/>
              </a:ext>
            </a:extLst>
          </p:cNvPr>
          <p:cNvSpPr>
            <a:spLocks noGrp="1"/>
          </p:cNvSpPr>
          <p:nvPr>
            <p:ph type="body" idx="1"/>
            <p:custDataLst>
              <p:tags r:id="rId1"/>
            </p:custDataLst>
          </p:nvPr>
        </p:nvSpPr>
        <p:spPr/>
        <p:txBody>
          <a:bodyPr/>
          <a:lstStyle/>
          <a:p>
            <a:r>
              <a:rPr lang="fr-CA" dirty="0"/>
              <a:t>Les libertés</a:t>
            </a:r>
          </a:p>
        </p:txBody>
      </p:sp>
      <p:pic>
        <p:nvPicPr>
          <p:cNvPr id="2" name="Image 1">
            <a:extLst>
              <a:ext uri="{FF2B5EF4-FFF2-40B4-BE49-F238E27FC236}">
                <a16:creationId xmlns:a16="http://schemas.microsoft.com/office/drawing/2014/main" id="{822E877F-F908-61E8-AF84-A9FEB570597B}"/>
              </a:ext>
            </a:extLst>
          </p:cNvPr>
          <p:cNvPicPr>
            <a:picLocks noChangeAspect="1"/>
          </p:cNvPicPr>
          <p:nvPr/>
        </p:nvPicPr>
        <p:blipFill>
          <a:blip r:embed="rId4"/>
          <a:stretch>
            <a:fillRect/>
          </a:stretch>
        </p:blipFill>
        <p:spPr>
          <a:xfrm>
            <a:off x="7225595" y="1200150"/>
            <a:ext cx="3340100" cy="4457700"/>
          </a:xfrm>
          <a:prstGeom prst="rect">
            <a:avLst/>
          </a:prstGeom>
        </p:spPr>
      </p:pic>
    </p:spTree>
    <p:extLst>
      <p:ext uri="{BB962C8B-B14F-4D97-AF65-F5344CB8AC3E}">
        <p14:creationId xmlns:p14="http://schemas.microsoft.com/office/powerpoint/2010/main" val="2776609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B785CFA9-8CF7-1034-FB1B-6760C535DA96}"/>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2" name="Espace réservé du texte 1">
            <a:extLst>
              <a:ext uri="{FF2B5EF4-FFF2-40B4-BE49-F238E27FC236}">
                <a16:creationId xmlns:a16="http://schemas.microsoft.com/office/drawing/2014/main" id="{F9678B1E-93C7-3378-BF3B-96B97EE7882B}"/>
              </a:ext>
            </a:extLst>
          </p:cNvPr>
          <p:cNvSpPr>
            <a:spLocks noGrp="1"/>
          </p:cNvSpPr>
          <p:nvPr>
            <p:ph type="body" idx="1"/>
            <p:custDataLst>
              <p:tags r:id="rId1"/>
            </p:custDataLst>
          </p:nvPr>
        </p:nvSpPr>
        <p:spPr>
          <a:xfrm>
            <a:off x="446400" y="342254"/>
            <a:ext cx="5126840" cy="1033221"/>
          </a:xfrm>
        </p:spPr>
        <p:txBody>
          <a:bodyPr/>
          <a:lstStyle/>
          <a:p>
            <a:r>
              <a:rPr lang="fr-FR" sz="4400" dirty="0">
                <a:cs typeface="Arial"/>
              </a:rPr>
              <a:t>Mes libertés</a:t>
            </a:r>
            <a:endParaRPr lang="fr-FR" sz="4400" dirty="0"/>
          </a:p>
        </p:txBody>
      </p:sp>
      <p:sp>
        <p:nvSpPr>
          <p:cNvPr id="6" name="ZoneTexte 5">
            <a:extLst>
              <a:ext uri="{FF2B5EF4-FFF2-40B4-BE49-F238E27FC236}">
                <a16:creationId xmlns:a16="http://schemas.microsoft.com/office/drawing/2014/main" id="{547FF603-585B-B069-B5BC-6EF6F04655EF}"/>
              </a:ext>
            </a:extLst>
          </p:cNvPr>
          <p:cNvSpPr txBox="1"/>
          <p:nvPr>
            <p:custDataLst>
              <p:tags r:id="rId2"/>
            </p:custDataLst>
          </p:nvPr>
        </p:nvSpPr>
        <p:spPr>
          <a:xfrm>
            <a:off x="446400" y="1476000"/>
            <a:ext cx="5943197" cy="467820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800" b="1" dirty="0">
                <a:cs typeface="Arial"/>
              </a:rPr>
              <a:t>Le premier amour</a:t>
            </a:r>
          </a:p>
          <a:p>
            <a:endParaRPr lang="fr-FR" sz="2800" dirty="0">
              <a:cs typeface="Arial"/>
            </a:endParaRPr>
          </a:p>
          <a:p>
            <a:r>
              <a:rPr lang="fr-FR" sz="2800" dirty="0">
                <a:ea typeface="+mn-lt"/>
                <a:cs typeface="+mn-lt"/>
              </a:rPr>
              <a:t>Mira, 12 ans, est très amoureuse </a:t>
            </a:r>
            <a:br>
              <a:rPr lang="fr-FR" sz="2800" dirty="0">
                <a:ea typeface="+mn-lt"/>
                <a:cs typeface="+mn-lt"/>
              </a:rPr>
            </a:br>
            <a:r>
              <a:rPr lang="fr-FR" sz="2800" dirty="0">
                <a:ea typeface="+mn-lt"/>
                <a:cs typeface="+mn-lt"/>
              </a:rPr>
              <a:t>de son voisin Roméo, qui a 16 ans. Les parents de Mira n’approuvent pas du tout</a:t>
            </a:r>
            <a:r>
              <a:rPr lang="fr-FR" sz="1200" dirty="0">
                <a:ea typeface="+mn-lt"/>
                <a:cs typeface="+mn-lt"/>
              </a:rPr>
              <a:t> </a:t>
            </a:r>
            <a:r>
              <a:rPr lang="fr-FR" sz="2800" dirty="0">
                <a:ea typeface="+mn-lt"/>
                <a:cs typeface="+mn-lt"/>
              </a:rPr>
              <a:t>: Mira est trop</a:t>
            </a:r>
            <a:r>
              <a:rPr lang="fr-FR" sz="2800" dirty="0">
                <a:ea typeface="+mn-lt"/>
                <a:cs typeface="Arial"/>
              </a:rPr>
              <a:t> j</a:t>
            </a:r>
            <a:r>
              <a:rPr lang="fr-FR" sz="2800" dirty="0">
                <a:ea typeface="+mn-lt"/>
                <a:cs typeface="+mn-lt"/>
              </a:rPr>
              <a:t>eune </a:t>
            </a:r>
            <a:br>
              <a:rPr lang="fr-FR" sz="2800" dirty="0">
                <a:ea typeface="+mn-lt"/>
                <a:cs typeface="+mn-lt"/>
              </a:rPr>
            </a:br>
            <a:r>
              <a:rPr lang="fr-FR" sz="2800" dirty="0">
                <a:ea typeface="+mn-lt"/>
                <a:cs typeface="+mn-lt"/>
              </a:rPr>
              <a:t>pour sortir avec un gars de 16 ans </a:t>
            </a:r>
            <a:br>
              <a:rPr lang="fr-FR" sz="2800" dirty="0">
                <a:ea typeface="+mn-lt"/>
                <a:cs typeface="+mn-lt"/>
              </a:rPr>
            </a:br>
            <a:r>
              <a:rPr lang="fr-FR" sz="2800" dirty="0">
                <a:ea typeface="+mn-lt"/>
                <a:cs typeface="+mn-lt"/>
              </a:rPr>
              <a:t>et pour dormir chez lui</a:t>
            </a:r>
            <a:r>
              <a:rPr lang="fr-FR" sz="1200" dirty="0">
                <a:ea typeface="+mn-lt"/>
                <a:cs typeface="+mn-lt"/>
              </a:rPr>
              <a:t> </a:t>
            </a:r>
            <a:r>
              <a:rPr lang="fr-FR" sz="2800" dirty="0">
                <a:ea typeface="+mn-lt"/>
                <a:cs typeface="+mn-lt"/>
              </a:rPr>
              <a:t>!</a:t>
            </a:r>
            <a:endParaRPr lang="fr-FR" sz="2800" dirty="0">
              <a:cs typeface="Arial"/>
            </a:endParaRPr>
          </a:p>
          <a:p>
            <a:endParaRPr lang="fr-FR" sz="2800" dirty="0">
              <a:cs typeface="Arial"/>
            </a:endParaRPr>
          </a:p>
          <a:p>
            <a:r>
              <a:rPr lang="fr-FR" sz="2800" dirty="0">
                <a:cs typeface="Arial"/>
              </a:rPr>
              <a:t>Mira peut-elle sortir avec Roméo</a:t>
            </a:r>
            <a:r>
              <a:rPr lang="fr-FR" sz="1200" dirty="0">
                <a:cs typeface="Arial"/>
              </a:rPr>
              <a:t> </a:t>
            </a:r>
            <a:r>
              <a:rPr lang="fr-FR" sz="2800" dirty="0">
                <a:cs typeface="Arial"/>
              </a:rPr>
              <a:t>?</a:t>
            </a:r>
          </a:p>
          <a:p>
            <a:endParaRPr lang="fr-FR" sz="2400" dirty="0">
              <a:cs typeface="Arial"/>
            </a:endParaRPr>
          </a:p>
        </p:txBody>
      </p:sp>
    </p:spTree>
    <p:extLst>
      <p:ext uri="{BB962C8B-B14F-4D97-AF65-F5344CB8AC3E}">
        <p14:creationId xmlns:p14="http://schemas.microsoft.com/office/powerpoint/2010/main" val="2615637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62803-FDA4-A32B-F852-AF2AECF1BFDA}"/>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B35024E-B20D-8B71-D5B7-3A079B1D9028}"/>
              </a:ext>
            </a:extLst>
          </p:cNvPr>
          <p:cNvSpPr>
            <a:spLocks noGrp="1"/>
          </p:cNvSpPr>
          <p:nvPr>
            <p:ph type="body" idx="1"/>
            <p:custDataLst>
              <p:tags r:id="rId1"/>
            </p:custDataLst>
          </p:nvPr>
        </p:nvSpPr>
        <p:spPr>
          <a:xfrm>
            <a:off x="446400" y="342254"/>
            <a:ext cx="5701414" cy="1033221"/>
          </a:xfrm>
        </p:spPr>
        <p:txBody>
          <a:bodyPr/>
          <a:lstStyle/>
          <a:p>
            <a:r>
              <a:rPr lang="fr-FR" sz="4400" dirty="0">
                <a:cs typeface="Arial"/>
              </a:rPr>
              <a:t>Ce que dit la loi</a:t>
            </a:r>
            <a:endParaRPr lang="fr-FR" sz="4400" dirty="0"/>
          </a:p>
        </p:txBody>
      </p:sp>
      <p:sp>
        <p:nvSpPr>
          <p:cNvPr id="6" name="ZoneTexte 5">
            <a:extLst>
              <a:ext uri="{FF2B5EF4-FFF2-40B4-BE49-F238E27FC236}">
                <a16:creationId xmlns:a16="http://schemas.microsoft.com/office/drawing/2014/main" id="{F4EE9FEC-B2F2-A375-6336-1CD14F8BEB81}"/>
              </a:ext>
            </a:extLst>
          </p:cNvPr>
          <p:cNvSpPr txBox="1"/>
          <p:nvPr>
            <p:custDataLst>
              <p:tags r:id="rId2"/>
            </p:custDataLst>
          </p:nvPr>
        </p:nvSpPr>
        <p:spPr>
          <a:xfrm>
            <a:off x="446400" y="1476000"/>
            <a:ext cx="6663721" cy="440120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800" b="1" dirty="0">
                <a:cs typeface="Arial"/>
              </a:rPr>
              <a:t>Le premier amour</a:t>
            </a:r>
          </a:p>
          <a:p>
            <a:endParaRPr lang="fr-FR" sz="2800" dirty="0">
              <a:cs typeface="Arial"/>
            </a:endParaRPr>
          </a:p>
          <a:p>
            <a:pPr marL="457200" indent="-457200">
              <a:buFont typeface="Wingdings" panose="05000000000000000000" pitchFamily="2" charset="2"/>
              <a:buChar char="Ø"/>
            </a:pPr>
            <a:r>
              <a:rPr lang="fr-FR" sz="2800" dirty="0">
                <a:ea typeface="+mn-lt"/>
                <a:cs typeface="+mn-lt"/>
              </a:rPr>
              <a:t>Le consentement des jeunes </a:t>
            </a:r>
            <a:br>
              <a:rPr lang="fr-FR" sz="2800" dirty="0">
                <a:ea typeface="+mn-lt"/>
                <a:cs typeface="+mn-lt"/>
              </a:rPr>
            </a:br>
            <a:r>
              <a:rPr lang="fr-FR" sz="2800" dirty="0">
                <a:ea typeface="+mn-lt"/>
                <a:cs typeface="+mn-lt"/>
              </a:rPr>
              <a:t>de moins de 12 ans à des activités sexuelles n’est jamais valide.</a:t>
            </a:r>
          </a:p>
          <a:p>
            <a:endParaRPr lang="fr-FR" sz="2800" dirty="0">
              <a:ea typeface="+mn-lt"/>
              <a:cs typeface="+mn-lt"/>
            </a:endParaRPr>
          </a:p>
          <a:p>
            <a:pPr marL="457200" indent="-457200">
              <a:buFont typeface="Wingdings" panose="05000000000000000000" pitchFamily="2" charset="2"/>
              <a:buChar char="Ø"/>
            </a:pPr>
            <a:r>
              <a:rPr lang="fr-FR" sz="2800" dirty="0">
                <a:ea typeface="+mn-lt"/>
                <a:cs typeface="+mn-lt"/>
              </a:rPr>
              <a:t>Lorsqu’un jeune a 12 ou 13 ans, </a:t>
            </a:r>
            <a:br>
              <a:rPr lang="fr-FR" sz="2800" dirty="0">
                <a:ea typeface="+mn-lt"/>
                <a:cs typeface="+mn-lt"/>
              </a:rPr>
            </a:br>
            <a:r>
              <a:rPr lang="fr-FR" sz="2800" dirty="0">
                <a:ea typeface="+mn-lt"/>
                <a:cs typeface="+mn-lt"/>
              </a:rPr>
              <a:t>l’écart d’âge doit être de moins </a:t>
            </a:r>
            <a:br>
              <a:rPr lang="fr-FR" sz="2800" dirty="0">
                <a:ea typeface="+mn-lt"/>
                <a:cs typeface="+mn-lt"/>
              </a:rPr>
            </a:br>
            <a:r>
              <a:rPr lang="fr-FR" sz="2800" dirty="0">
                <a:ea typeface="+mn-lt"/>
                <a:cs typeface="+mn-lt"/>
              </a:rPr>
              <a:t>de 2 ans pour avoir des </a:t>
            </a:r>
            <a:br>
              <a:rPr lang="fr-FR" sz="2800" dirty="0">
                <a:ea typeface="+mn-lt"/>
                <a:cs typeface="+mn-lt"/>
              </a:rPr>
            </a:br>
            <a:r>
              <a:rPr lang="fr-FR" sz="2800" dirty="0">
                <a:ea typeface="+mn-lt"/>
                <a:cs typeface="+mn-lt"/>
              </a:rPr>
              <a:t>contacts sexuels.</a:t>
            </a:r>
            <a:endParaRPr lang="fr-FR" sz="2400" dirty="0">
              <a:cs typeface="Arial"/>
            </a:endParaRPr>
          </a:p>
        </p:txBody>
      </p:sp>
      <p:pic>
        <p:nvPicPr>
          <p:cNvPr id="8" name="Image 7">
            <a:extLst>
              <a:ext uri="{FF2B5EF4-FFF2-40B4-BE49-F238E27FC236}">
                <a16:creationId xmlns:a16="http://schemas.microsoft.com/office/drawing/2014/main" id="{D5A9903D-3A8C-026A-E062-7048E431C9AB}"/>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3314297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custDataLst>
              <p:tags r:id="rId1"/>
            </p:custDataLst>
          </p:nvPr>
        </p:nvSpPr>
        <p:spPr>
          <a:xfrm>
            <a:off x="555657" y="759691"/>
            <a:ext cx="3849132" cy="914400"/>
          </a:xfrm>
        </p:spPr>
        <p:txBody>
          <a:bodyPr/>
          <a:lstStyle/>
          <a:p>
            <a:pPr algn="ctr"/>
            <a:r>
              <a:rPr lang="fr-CA" sz="3600" dirty="0"/>
              <a:t>12 ans</a:t>
            </a:r>
            <a:br>
              <a:rPr lang="fr-CA" sz="3600" dirty="0"/>
            </a:br>
            <a:r>
              <a:rPr lang="fr-CA" sz="2000" dirty="0"/>
              <a:t>Consentement sexuel </a:t>
            </a:r>
            <a:br>
              <a:rPr lang="fr-CA" sz="2000" dirty="0"/>
            </a:br>
            <a:r>
              <a:rPr lang="fr-CA" sz="2000" dirty="0"/>
              <a:t>avec d’autres ados</a:t>
            </a:r>
            <a:endParaRPr lang="fr-CA" sz="3600" dirty="0"/>
          </a:p>
        </p:txBody>
      </p:sp>
      <p:sp>
        <p:nvSpPr>
          <p:cNvPr id="16" name="Espace réservé du texte 15">
            <a:extLst>
              <a:ext uri="{FF2B5EF4-FFF2-40B4-BE49-F238E27FC236}">
                <a16:creationId xmlns:a16="http://schemas.microsoft.com/office/drawing/2014/main" id="{F729D655-B0FA-6645-AA69-B73903B58389}"/>
              </a:ext>
            </a:extLst>
          </p:cNvPr>
          <p:cNvSpPr>
            <a:spLocks noGrp="1"/>
          </p:cNvSpPr>
          <p:nvPr>
            <p:ph type="body" sz="quarter" idx="15"/>
            <p:custDataLst>
              <p:tags r:id="rId2"/>
            </p:custDataLst>
          </p:nvPr>
        </p:nvSpPr>
        <p:spPr>
          <a:xfrm>
            <a:off x="1513457" y="214975"/>
            <a:ext cx="1933532" cy="415925"/>
          </a:xfrm>
        </p:spPr>
        <p:txBody>
          <a:bodyPr/>
          <a:lstStyle/>
          <a:p>
            <a:r>
              <a:rPr lang="fr-CA"/>
              <a:t>Mes libertés</a:t>
            </a:r>
          </a:p>
        </p:txBody>
      </p:sp>
      <p:sp>
        <p:nvSpPr>
          <p:cNvPr id="19" name="ZoneTexte 18">
            <a:extLst>
              <a:ext uri="{FF2B5EF4-FFF2-40B4-BE49-F238E27FC236}">
                <a16:creationId xmlns:a16="http://schemas.microsoft.com/office/drawing/2014/main" id="{92DD3869-D259-EA8F-01B2-63E9898BCEAD}"/>
              </a:ext>
            </a:extLst>
          </p:cNvPr>
          <p:cNvSpPr txBox="1"/>
          <p:nvPr>
            <p:custDataLst>
              <p:tags r:id="rId3"/>
            </p:custDataLst>
          </p:nvPr>
        </p:nvSpPr>
        <p:spPr>
          <a:xfrm>
            <a:off x="7119928" y="4842192"/>
            <a:ext cx="4334634" cy="1015663"/>
          </a:xfrm>
          <a:prstGeom prst="rect">
            <a:avLst/>
          </a:prstGeom>
          <a:noFill/>
        </p:spPr>
        <p:txBody>
          <a:bodyPr wrap="square" lIns="91440" tIns="45720" rIns="91440" bIns="45720" anchor="t">
            <a:spAutoFit/>
          </a:bodyPr>
          <a:lstStyle/>
          <a:p>
            <a:pPr algn="ctr" rtl="0" fontAlgn="base"/>
            <a:r>
              <a:rPr lang="fr-CA" sz="2000" b="1" i="0" u="none" strike="noStrike" dirty="0">
                <a:solidFill>
                  <a:srgbClr val="000000"/>
                </a:solidFill>
                <a:effectLst/>
                <a:latin typeface="Arial"/>
                <a:cs typeface="Arial"/>
              </a:rPr>
              <a:t>Avant 18 ans, ton consentement n’est pas valide s’il y a un rapport de force dans la relation.</a:t>
            </a:r>
            <a:endParaRPr lang="en-US" sz="2000" b="0" i="0" dirty="0">
              <a:solidFill>
                <a:srgbClr val="000000"/>
              </a:solidFill>
              <a:effectLst/>
              <a:latin typeface="Arial"/>
              <a:cs typeface="Arial"/>
            </a:endParaRPr>
          </a:p>
        </p:txBody>
      </p:sp>
      <p:pic>
        <p:nvPicPr>
          <p:cNvPr id="11271" name="Picture 7">
            <a:extLst>
              <a:ext uri="{FF2B5EF4-FFF2-40B4-BE49-F238E27FC236}">
                <a16:creationId xmlns:a16="http://schemas.microsoft.com/office/drawing/2014/main" id="{F9486F44-AAD4-D999-3702-E52258039CB1}"/>
              </a:ext>
            </a:extLst>
          </p:cNvPr>
          <p:cNvPicPr>
            <a:picLocks noChangeAspect="1" noChangeArrowheads="1"/>
          </p:cNvPicPr>
          <p:nvPr>
            <p:custDataLst>
              <p:tags r:id="rId4"/>
            </p:custDataLst>
          </p:nvPr>
        </p:nvPicPr>
        <p:blipFill>
          <a:blip r:embed="rId19">
            <a:extLst>
              <a:ext uri="{28A0092B-C50C-407E-A947-70E740481C1C}">
                <a14:useLocalDpi xmlns:a14="http://schemas.microsoft.com/office/drawing/2010/main" val="0"/>
              </a:ext>
            </a:extLst>
          </a:blip>
          <a:srcRect/>
          <a:stretch>
            <a:fillRect/>
          </a:stretch>
        </p:blipFill>
        <p:spPr bwMode="auto">
          <a:xfrm>
            <a:off x="9518000" y="881104"/>
            <a:ext cx="923925" cy="1200150"/>
          </a:xfrm>
          <a:prstGeom prst="rect">
            <a:avLst/>
          </a:prstGeom>
          <a:noFill/>
          <a:extLst>
            <a:ext uri="{909E8E84-426E-40DD-AFC4-6F175D3DCCD1}">
              <a14:hiddenFill xmlns:a14="http://schemas.microsoft.com/office/drawing/2010/main">
                <a:solidFill>
                  <a:srgbClr val="FFFFFF"/>
                </a:solidFill>
              </a14:hiddenFill>
            </a:ext>
          </a:extLst>
        </p:spPr>
      </p:pic>
      <p:pic>
        <p:nvPicPr>
          <p:cNvPr id="11272" name="Picture 8">
            <a:extLst>
              <a:ext uri="{FF2B5EF4-FFF2-40B4-BE49-F238E27FC236}">
                <a16:creationId xmlns:a16="http://schemas.microsoft.com/office/drawing/2014/main" id="{2D81BA15-DA02-5E62-754C-2A4BCA19D75D}"/>
              </a:ext>
            </a:extLst>
          </p:cNvPr>
          <p:cNvPicPr>
            <a:picLocks noChangeAspect="1" noChangeArrowheads="1"/>
          </p:cNvPicPr>
          <p:nvPr>
            <p:custDataLst>
              <p:tags r:id="rId5"/>
            </p:custDataLst>
          </p:nvPr>
        </p:nvPicPr>
        <p:blipFill>
          <a:blip r:embed="rId20">
            <a:extLst>
              <a:ext uri="{28A0092B-C50C-407E-A947-70E740481C1C}">
                <a14:useLocalDpi xmlns:a14="http://schemas.microsoft.com/office/drawing/2010/main" val="0"/>
              </a:ext>
            </a:extLst>
          </a:blip>
          <a:srcRect/>
          <a:stretch>
            <a:fillRect/>
          </a:stretch>
        </p:blipFill>
        <p:spPr bwMode="auto">
          <a:xfrm>
            <a:off x="7297219" y="947030"/>
            <a:ext cx="923925" cy="1200150"/>
          </a:xfrm>
          <a:prstGeom prst="rect">
            <a:avLst/>
          </a:prstGeom>
          <a:noFill/>
          <a:extLst>
            <a:ext uri="{909E8E84-426E-40DD-AFC4-6F175D3DCCD1}">
              <a14:hiddenFill xmlns:a14="http://schemas.microsoft.com/office/drawing/2010/main">
                <a:solidFill>
                  <a:srgbClr val="FFFFFF"/>
                </a:solidFill>
              </a14:hiddenFill>
            </a:ext>
          </a:extLst>
        </p:spPr>
      </p:pic>
      <p:pic>
        <p:nvPicPr>
          <p:cNvPr id="11273" name="Picture 9">
            <a:extLst>
              <a:ext uri="{FF2B5EF4-FFF2-40B4-BE49-F238E27FC236}">
                <a16:creationId xmlns:a16="http://schemas.microsoft.com/office/drawing/2014/main" id="{2ED8D715-30B3-B171-C801-6C8CBB63C67E}"/>
              </a:ext>
            </a:extLst>
          </p:cNvPr>
          <p:cNvPicPr>
            <a:picLocks noChangeAspect="1" noChangeArrowheads="1"/>
          </p:cNvPicPr>
          <p:nvPr>
            <p:custDataLst>
              <p:tags r:id="rId6"/>
            </p:custDataLst>
          </p:nvPr>
        </p:nvPicPr>
        <p:blipFill>
          <a:blip r:embed="rId21">
            <a:extLst>
              <a:ext uri="{28A0092B-C50C-407E-A947-70E740481C1C}">
                <a14:useLocalDpi xmlns:a14="http://schemas.microsoft.com/office/drawing/2010/main" val="0"/>
              </a:ext>
            </a:extLst>
          </a:blip>
          <a:srcRect/>
          <a:stretch>
            <a:fillRect/>
          </a:stretch>
        </p:blipFill>
        <p:spPr bwMode="auto">
          <a:xfrm>
            <a:off x="7397274" y="2815367"/>
            <a:ext cx="933450" cy="1200150"/>
          </a:xfrm>
          <a:prstGeom prst="rect">
            <a:avLst/>
          </a:prstGeom>
          <a:noFill/>
          <a:extLst>
            <a:ext uri="{909E8E84-426E-40DD-AFC4-6F175D3DCCD1}">
              <a14:hiddenFill xmlns:a14="http://schemas.microsoft.com/office/drawing/2010/main">
                <a:solidFill>
                  <a:srgbClr val="FFFFFF"/>
                </a:solidFill>
              </a14:hiddenFill>
            </a:ext>
          </a:extLst>
        </p:spPr>
      </p:pic>
      <p:pic>
        <p:nvPicPr>
          <p:cNvPr id="11274" name="Picture 10">
            <a:extLst>
              <a:ext uri="{FF2B5EF4-FFF2-40B4-BE49-F238E27FC236}">
                <a16:creationId xmlns:a16="http://schemas.microsoft.com/office/drawing/2014/main" id="{09BA685E-6927-0436-45F5-A2939F7E9F74}"/>
              </a:ext>
            </a:extLst>
          </p:cNvPr>
          <p:cNvPicPr>
            <a:picLocks noChangeAspect="1" noChangeArrowheads="1"/>
          </p:cNvPicPr>
          <p:nvPr>
            <p:custDataLst>
              <p:tags r:id="rId7"/>
            </p:custDataLst>
          </p:nvPr>
        </p:nvPicPr>
        <p:blipFill>
          <a:blip r:embed="rId22">
            <a:extLst>
              <a:ext uri="{28A0092B-C50C-407E-A947-70E740481C1C}">
                <a14:useLocalDpi xmlns:a14="http://schemas.microsoft.com/office/drawing/2010/main" val="0"/>
              </a:ext>
            </a:extLst>
          </a:blip>
          <a:srcRect/>
          <a:stretch>
            <a:fillRect/>
          </a:stretch>
        </p:blipFill>
        <p:spPr bwMode="auto">
          <a:xfrm>
            <a:off x="9607051" y="2815367"/>
            <a:ext cx="933450" cy="1200150"/>
          </a:xfrm>
          <a:prstGeom prst="rect">
            <a:avLst/>
          </a:prstGeom>
          <a:noFill/>
          <a:extLst>
            <a:ext uri="{909E8E84-426E-40DD-AFC4-6F175D3DCCD1}">
              <a14:hiddenFill xmlns:a14="http://schemas.microsoft.com/office/drawing/2010/main">
                <a:solidFill>
                  <a:srgbClr val="FFFFFF"/>
                </a:solidFill>
              </a14:hiddenFill>
            </a:ext>
          </a:extLst>
        </p:spPr>
      </p:pic>
      <p:sp>
        <p:nvSpPr>
          <p:cNvPr id="24" name="ZoneTexte 23">
            <a:extLst>
              <a:ext uri="{FF2B5EF4-FFF2-40B4-BE49-F238E27FC236}">
                <a16:creationId xmlns:a16="http://schemas.microsoft.com/office/drawing/2014/main" id="{35EC4FB3-7C53-E4A8-6DF9-C22C478F468C}"/>
              </a:ext>
            </a:extLst>
          </p:cNvPr>
          <p:cNvSpPr txBox="1"/>
          <p:nvPr>
            <p:custDataLst>
              <p:tags r:id="rId8"/>
            </p:custDataLst>
          </p:nvPr>
        </p:nvSpPr>
        <p:spPr>
          <a:xfrm>
            <a:off x="3049030" y="3219620"/>
            <a:ext cx="6098058" cy="369332"/>
          </a:xfrm>
          <a:prstGeom prst="rect">
            <a:avLst/>
          </a:prstGeom>
          <a:noFill/>
        </p:spPr>
        <p:txBody>
          <a:bodyPr wrap="square">
            <a:spAutoFit/>
          </a:bodyPr>
          <a:lstStyle/>
          <a:p>
            <a:r>
              <a:rPr lang="fr-CA" b="0" i="0">
                <a:solidFill>
                  <a:srgbClr val="000000"/>
                </a:solidFill>
                <a:effectLst/>
                <a:latin typeface="Arial"/>
                <a:cs typeface="Arial"/>
              </a:rPr>
              <a:t> </a:t>
            </a:r>
            <a:endParaRPr lang="fr-CA">
              <a:latin typeface="Arial"/>
              <a:cs typeface="Arial"/>
            </a:endParaRPr>
          </a:p>
        </p:txBody>
      </p:sp>
      <p:cxnSp>
        <p:nvCxnSpPr>
          <p:cNvPr id="10" name="Connecteur droit avec flèche 9">
            <a:extLst>
              <a:ext uri="{FF2B5EF4-FFF2-40B4-BE49-F238E27FC236}">
                <a16:creationId xmlns:a16="http://schemas.microsoft.com/office/drawing/2014/main" id="{E9032D7C-4A7C-A230-6EFD-9F72B13D11B4}"/>
              </a:ext>
            </a:extLst>
          </p:cNvPr>
          <p:cNvCxnSpPr/>
          <p:nvPr>
            <p:custDataLst>
              <p:tags r:id="rId9"/>
            </p:custDataLst>
          </p:nvPr>
        </p:nvCxnSpPr>
        <p:spPr>
          <a:xfrm>
            <a:off x="8330725" y="1745341"/>
            <a:ext cx="1134481"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142280B7-1ADF-DE10-05C5-F1532C25C70F}"/>
              </a:ext>
            </a:extLst>
          </p:cNvPr>
          <p:cNvCxnSpPr/>
          <p:nvPr>
            <p:custDataLst>
              <p:tags r:id="rId10"/>
            </p:custDataLst>
          </p:nvPr>
        </p:nvCxnSpPr>
        <p:spPr>
          <a:xfrm>
            <a:off x="8330724" y="3304330"/>
            <a:ext cx="1134481"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ZoneTexte 30">
            <a:extLst>
              <a:ext uri="{FF2B5EF4-FFF2-40B4-BE49-F238E27FC236}">
                <a16:creationId xmlns:a16="http://schemas.microsoft.com/office/drawing/2014/main" id="{AC85AFC7-7475-CD49-A623-296FFC3B964D}"/>
              </a:ext>
            </a:extLst>
          </p:cNvPr>
          <p:cNvSpPr txBox="1"/>
          <p:nvPr>
            <p:custDataLst>
              <p:tags r:id="rId11"/>
            </p:custDataLst>
          </p:nvPr>
        </p:nvSpPr>
        <p:spPr>
          <a:xfrm>
            <a:off x="7119928" y="667109"/>
            <a:ext cx="1091601" cy="400110"/>
          </a:xfrm>
          <a:prstGeom prst="rect">
            <a:avLst/>
          </a:prstGeom>
          <a:noFill/>
        </p:spPr>
        <p:txBody>
          <a:bodyPr wrap="square">
            <a:spAutoFit/>
          </a:bodyPr>
          <a:lstStyle/>
          <a:p>
            <a:r>
              <a:rPr lang="fr-CA" sz="2000" b="1" i="0" dirty="0">
                <a:solidFill>
                  <a:srgbClr val="000000"/>
                </a:solidFill>
                <a:effectLst/>
                <a:latin typeface="Arial"/>
                <a:cs typeface="Arial"/>
              </a:rPr>
              <a:t>Si tu as</a:t>
            </a:r>
            <a:endParaRPr lang="fr-CA" sz="2000" b="1" dirty="0">
              <a:latin typeface="Arial"/>
              <a:cs typeface="Arial"/>
            </a:endParaRPr>
          </a:p>
        </p:txBody>
      </p:sp>
      <p:sp>
        <p:nvSpPr>
          <p:cNvPr id="33" name="ZoneTexte 32">
            <a:extLst>
              <a:ext uri="{FF2B5EF4-FFF2-40B4-BE49-F238E27FC236}">
                <a16:creationId xmlns:a16="http://schemas.microsoft.com/office/drawing/2014/main" id="{0AE28DF7-561E-415C-7B82-2C28C686E907}"/>
              </a:ext>
            </a:extLst>
          </p:cNvPr>
          <p:cNvSpPr txBox="1"/>
          <p:nvPr>
            <p:custDataLst>
              <p:tags r:id="rId12"/>
            </p:custDataLst>
          </p:nvPr>
        </p:nvSpPr>
        <p:spPr>
          <a:xfrm>
            <a:off x="9021907" y="664823"/>
            <a:ext cx="2614436" cy="400110"/>
          </a:xfrm>
          <a:prstGeom prst="rect">
            <a:avLst/>
          </a:prstGeom>
          <a:noFill/>
        </p:spPr>
        <p:txBody>
          <a:bodyPr wrap="square">
            <a:spAutoFit/>
          </a:bodyPr>
          <a:lstStyle/>
          <a:p>
            <a:r>
              <a:rPr lang="fr-CA" sz="2000" b="1" i="0" dirty="0">
                <a:solidFill>
                  <a:srgbClr val="000000"/>
                </a:solidFill>
                <a:effectLst/>
                <a:latin typeface="Arial"/>
                <a:cs typeface="Arial"/>
              </a:rPr>
              <a:t>Écart d’âge permis</a:t>
            </a:r>
            <a:endParaRPr lang="fr-CA" sz="2000" b="1" dirty="0">
              <a:latin typeface="Arial"/>
              <a:cs typeface="Arial"/>
            </a:endParaRPr>
          </a:p>
        </p:txBody>
      </p:sp>
      <p:sp>
        <p:nvSpPr>
          <p:cNvPr id="35" name="ZoneTexte 34">
            <a:extLst>
              <a:ext uri="{FF2B5EF4-FFF2-40B4-BE49-F238E27FC236}">
                <a16:creationId xmlns:a16="http://schemas.microsoft.com/office/drawing/2014/main" id="{D2748D36-F6A7-78C6-3A40-4BFCE660202C}"/>
              </a:ext>
            </a:extLst>
          </p:cNvPr>
          <p:cNvSpPr txBox="1"/>
          <p:nvPr>
            <p:custDataLst>
              <p:tags r:id="rId13"/>
            </p:custDataLst>
          </p:nvPr>
        </p:nvSpPr>
        <p:spPr>
          <a:xfrm>
            <a:off x="7119929" y="2199997"/>
            <a:ext cx="1351096" cy="400110"/>
          </a:xfrm>
          <a:prstGeom prst="rect">
            <a:avLst/>
          </a:prstGeom>
          <a:noFill/>
        </p:spPr>
        <p:txBody>
          <a:bodyPr wrap="square">
            <a:spAutoFit/>
          </a:bodyPr>
          <a:lstStyle/>
          <a:p>
            <a:r>
              <a:rPr lang="fr-CA" sz="2000" b="0" i="0" dirty="0">
                <a:solidFill>
                  <a:srgbClr val="000000"/>
                </a:solidFill>
                <a:effectLst/>
                <a:latin typeface="Arial"/>
                <a:cs typeface="Arial"/>
              </a:rPr>
              <a:t>12-13 ans</a:t>
            </a:r>
            <a:endParaRPr lang="fr-CA" sz="2000" dirty="0">
              <a:latin typeface="Arial"/>
              <a:cs typeface="Arial"/>
            </a:endParaRPr>
          </a:p>
        </p:txBody>
      </p:sp>
      <p:sp>
        <p:nvSpPr>
          <p:cNvPr id="37" name="ZoneTexte 36">
            <a:extLst>
              <a:ext uri="{FF2B5EF4-FFF2-40B4-BE49-F238E27FC236}">
                <a16:creationId xmlns:a16="http://schemas.microsoft.com/office/drawing/2014/main" id="{2D7B1DF5-CCA1-6096-72A4-48DB3B9E75F4}"/>
              </a:ext>
            </a:extLst>
          </p:cNvPr>
          <p:cNvSpPr txBox="1"/>
          <p:nvPr>
            <p:custDataLst>
              <p:tags r:id="rId14"/>
            </p:custDataLst>
          </p:nvPr>
        </p:nvSpPr>
        <p:spPr>
          <a:xfrm>
            <a:off x="9147088" y="2162713"/>
            <a:ext cx="2085960" cy="400110"/>
          </a:xfrm>
          <a:prstGeom prst="rect">
            <a:avLst/>
          </a:prstGeom>
          <a:noFill/>
        </p:spPr>
        <p:txBody>
          <a:bodyPr wrap="square">
            <a:spAutoFit/>
          </a:bodyPr>
          <a:lstStyle/>
          <a:p>
            <a:r>
              <a:rPr lang="fr-CA" sz="2000" b="0" i="0" dirty="0">
                <a:solidFill>
                  <a:srgbClr val="000000"/>
                </a:solidFill>
                <a:effectLst/>
                <a:latin typeface="Arial"/>
                <a:cs typeface="Arial"/>
              </a:rPr>
              <a:t>moins de 2 ans</a:t>
            </a:r>
            <a:endParaRPr lang="fr-CA" sz="2000" dirty="0">
              <a:latin typeface="Arial"/>
              <a:cs typeface="Arial"/>
            </a:endParaRPr>
          </a:p>
        </p:txBody>
      </p:sp>
      <p:sp>
        <p:nvSpPr>
          <p:cNvPr id="39" name="ZoneTexte 38">
            <a:extLst>
              <a:ext uri="{FF2B5EF4-FFF2-40B4-BE49-F238E27FC236}">
                <a16:creationId xmlns:a16="http://schemas.microsoft.com/office/drawing/2014/main" id="{905B7F25-7F23-7485-C5E9-DCCA31CA7830}"/>
              </a:ext>
            </a:extLst>
          </p:cNvPr>
          <p:cNvSpPr txBox="1"/>
          <p:nvPr>
            <p:custDataLst>
              <p:tags r:id="rId15"/>
            </p:custDataLst>
          </p:nvPr>
        </p:nvSpPr>
        <p:spPr>
          <a:xfrm>
            <a:off x="7316097" y="4015517"/>
            <a:ext cx="1480021" cy="400110"/>
          </a:xfrm>
          <a:prstGeom prst="rect">
            <a:avLst/>
          </a:prstGeom>
          <a:noFill/>
        </p:spPr>
        <p:txBody>
          <a:bodyPr wrap="square">
            <a:spAutoFit/>
          </a:bodyPr>
          <a:lstStyle/>
          <a:p>
            <a:r>
              <a:rPr lang="fr-CA" sz="2000" b="0" i="0" dirty="0">
                <a:solidFill>
                  <a:srgbClr val="000000"/>
                </a:solidFill>
                <a:effectLst/>
                <a:latin typeface="Arial"/>
                <a:cs typeface="Arial"/>
              </a:rPr>
              <a:t>14-15 ans</a:t>
            </a:r>
            <a:endParaRPr lang="fr-CA" sz="2000" dirty="0">
              <a:latin typeface="Arial"/>
              <a:cs typeface="Arial"/>
            </a:endParaRPr>
          </a:p>
        </p:txBody>
      </p:sp>
      <p:sp>
        <p:nvSpPr>
          <p:cNvPr id="41" name="ZoneTexte 40">
            <a:extLst>
              <a:ext uri="{FF2B5EF4-FFF2-40B4-BE49-F238E27FC236}">
                <a16:creationId xmlns:a16="http://schemas.microsoft.com/office/drawing/2014/main" id="{BD48638D-27CA-F22D-9A5B-B5810261FAD0}"/>
              </a:ext>
            </a:extLst>
          </p:cNvPr>
          <p:cNvSpPr txBox="1"/>
          <p:nvPr>
            <p:custDataLst>
              <p:tags r:id="rId16"/>
            </p:custDataLst>
          </p:nvPr>
        </p:nvSpPr>
        <p:spPr>
          <a:xfrm>
            <a:off x="9144995" y="4018002"/>
            <a:ext cx="2009283" cy="400110"/>
          </a:xfrm>
          <a:prstGeom prst="rect">
            <a:avLst/>
          </a:prstGeom>
          <a:noFill/>
        </p:spPr>
        <p:txBody>
          <a:bodyPr wrap="square">
            <a:spAutoFit/>
          </a:bodyPr>
          <a:lstStyle/>
          <a:p>
            <a:r>
              <a:rPr lang="fr-CA" sz="2000" b="0" i="0" dirty="0">
                <a:solidFill>
                  <a:srgbClr val="000000"/>
                </a:solidFill>
                <a:effectLst/>
                <a:latin typeface="Arial"/>
                <a:cs typeface="Arial"/>
              </a:rPr>
              <a:t>moins de 5 ans</a:t>
            </a:r>
            <a:endParaRPr lang="fr-CA" sz="2000" dirty="0">
              <a:latin typeface="Arial"/>
              <a:cs typeface="Arial"/>
            </a:endParaRPr>
          </a:p>
        </p:txBody>
      </p:sp>
      <p:pic>
        <p:nvPicPr>
          <p:cNvPr id="2" name="Image 1">
            <a:extLst>
              <a:ext uri="{FF2B5EF4-FFF2-40B4-BE49-F238E27FC236}">
                <a16:creationId xmlns:a16="http://schemas.microsoft.com/office/drawing/2014/main" id="{738743AF-918D-9259-8954-6B3A88DAF598}"/>
              </a:ext>
            </a:extLst>
          </p:cNvPr>
          <p:cNvPicPr>
            <a:picLocks noChangeAspect="1"/>
          </p:cNvPicPr>
          <p:nvPr/>
        </p:nvPicPr>
        <p:blipFill>
          <a:blip r:embed="rId23"/>
          <a:stretch>
            <a:fillRect/>
          </a:stretch>
        </p:blipFill>
        <p:spPr>
          <a:xfrm>
            <a:off x="1629879" y="2142969"/>
            <a:ext cx="1700688" cy="4285735"/>
          </a:xfrm>
          <a:prstGeom prst="rect">
            <a:avLst/>
          </a:prstGeom>
        </p:spPr>
      </p:pic>
    </p:spTree>
    <p:extLst>
      <p:ext uri="{BB962C8B-B14F-4D97-AF65-F5344CB8AC3E}">
        <p14:creationId xmlns:p14="http://schemas.microsoft.com/office/powerpoint/2010/main" val="2639990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92B49-CCEF-FF90-29E9-491A446DA464}"/>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229C17C6-CC29-0920-CC86-BB989463DEC1}"/>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2" name="Espace réservé du texte 1">
            <a:extLst>
              <a:ext uri="{FF2B5EF4-FFF2-40B4-BE49-F238E27FC236}">
                <a16:creationId xmlns:a16="http://schemas.microsoft.com/office/drawing/2014/main" id="{5DA9B0C3-23A8-0356-D458-D6171EBEB5F7}"/>
              </a:ext>
            </a:extLst>
          </p:cNvPr>
          <p:cNvSpPr>
            <a:spLocks noGrp="1"/>
          </p:cNvSpPr>
          <p:nvPr>
            <p:ph type="body" idx="1"/>
            <p:custDataLst>
              <p:tags r:id="rId1"/>
            </p:custDataLst>
          </p:nvPr>
        </p:nvSpPr>
        <p:spPr>
          <a:xfrm>
            <a:off x="446400" y="342000"/>
            <a:ext cx="5126840" cy="1033221"/>
          </a:xfrm>
        </p:spPr>
        <p:txBody>
          <a:bodyPr/>
          <a:lstStyle/>
          <a:p>
            <a:r>
              <a:rPr lang="fr-FR" sz="4400" dirty="0">
                <a:cs typeface="Arial"/>
              </a:rPr>
              <a:t>Mes libertés</a:t>
            </a:r>
            <a:endParaRPr lang="fr-FR" sz="4400" dirty="0"/>
          </a:p>
        </p:txBody>
      </p:sp>
      <p:sp>
        <p:nvSpPr>
          <p:cNvPr id="6" name="ZoneTexte 5">
            <a:extLst>
              <a:ext uri="{FF2B5EF4-FFF2-40B4-BE49-F238E27FC236}">
                <a16:creationId xmlns:a16="http://schemas.microsoft.com/office/drawing/2014/main" id="{E1A1B00C-5901-8319-676E-E0B0D206B4ED}"/>
              </a:ext>
            </a:extLst>
          </p:cNvPr>
          <p:cNvSpPr txBox="1"/>
          <p:nvPr>
            <p:custDataLst>
              <p:tags r:id="rId2"/>
            </p:custDataLst>
          </p:nvPr>
        </p:nvSpPr>
        <p:spPr>
          <a:xfrm>
            <a:off x="446400" y="1476000"/>
            <a:ext cx="5943197" cy="397031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800" b="1" dirty="0">
                <a:cs typeface="Arial"/>
              </a:rPr>
              <a:t>Un nouveau nom</a:t>
            </a:r>
          </a:p>
          <a:p>
            <a:endParaRPr lang="fr-FR" sz="2800" dirty="0">
              <a:cs typeface="Arial"/>
            </a:endParaRPr>
          </a:p>
          <a:p>
            <a:r>
              <a:rPr lang="fr-CA" sz="2800" dirty="0">
                <a:cs typeface="Arial"/>
              </a:rPr>
              <a:t>Seth Abdou a 14 ans et il veut faire changer son nom pour s’appeler Ronaldo Abdou. Ça a toujours été son rêve d’avoir le même prénom que son joueur de soccer préféré</a:t>
            </a:r>
            <a:r>
              <a:rPr lang="fr-CA" sz="1200" dirty="0">
                <a:cs typeface="Arial"/>
              </a:rPr>
              <a:t> </a:t>
            </a:r>
            <a:r>
              <a:rPr lang="fr-CA" sz="2800" dirty="0">
                <a:cs typeface="Arial"/>
              </a:rPr>
              <a:t>! </a:t>
            </a:r>
          </a:p>
          <a:p>
            <a:endParaRPr lang="fr-CA" sz="2800" dirty="0">
              <a:cs typeface="Arial"/>
            </a:endParaRPr>
          </a:p>
          <a:p>
            <a:r>
              <a:rPr lang="fr-CA" sz="2800" dirty="0">
                <a:cs typeface="Arial"/>
              </a:rPr>
              <a:t>Aura-t-il le droit de le faire</a:t>
            </a:r>
            <a:r>
              <a:rPr lang="fr-CA" sz="1200" dirty="0">
                <a:cs typeface="Arial"/>
              </a:rPr>
              <a:t> </a:t>
            </a:r>
            <a:r>
              <a:rPr lang="fr-CA" sz="2800" dirty="0">
                <a:cs typeface="Arial"/>
              </a:rPr>
              <a:t>?</a:t>
            </a:r>
            <a:endParaRPr lang="fr-FR" sz="2800" dirty="0">
              <a:cs typeface="Arial"/>
            </a:endParaRPr>
          </a:p>
        </p:txBody>
      </p:sp>
    </p:spTree>
    <p:extLst>
      <p:ext uri="{BB962C8B-B14F-4D97-AF65-F5344CB8AC3E}">
        <p14:creationId xmlns:p14="http://schemas.microsoft.com/office/powerpoint/2010/main" val="1970103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9A64966-6713-0F47-AD43-9F6E8BCCC8B2}"/>
              </a:ext>
            </a:extLst>
          </p:cNvPr>
          <p:cNvSpPr>
            <a:spLocks noGrp="1"/>
          </p:cNvSpPr>
          <p:nvPr>
            <p:ph type="title"/>
            <p:custDataLst>
              <p:tags r:id="rId1"/>
            </p:custDataLst>
          </p:nvPr>
        </p:nvSpPr>
        <p:spPr>
          <a:xfrm>
            <a:off x="968437" y="2386843"/>
            <a:ext cx="5447861" cy="2084313"/>
          </a:xfrm>
        </p:spPr>
        <p:txBody>
          <a:bodyPr/>
          <a:lstStyle/>
          <a:p>
            <a:r>
              <a:rPr lang="fr-CA" sz="3200" dirty="0"/>
              <a:t>Connais-tu des responsabilités, des libertés ou des protections </a:t>
            </a:r>
            <a:br>
              <a:rPr lang="fr-CA" sz="3200" dirty="0"/>
            </a:br>
            <a:r>
              <a:rPr lang="fr-CA" sz="3200" dirty="0"/>
              <a:t>des enfants</a:t>
            </a:r>
            <a:r>
              <a:rPr lang="fr-CA" sz="1800" dirty="0"/>
              <a:t> </a:t>
            </a:r>
            <a:r>
              <a:rPr lang="fr-CA" sz="3200" dirty="0"/>
              <a:t>?</a:t>
            </a:r>
          </a:p>
        </p:txBody>
      </p:sp>
    </p:spTree>
    <p:extLst>
      <p:ext uri="{BB962C8B-B14F-4D97-AF65-F5344CB8AC3E}">
        <p14:creationId xmlns:p14="http://schemas.microsoft.com/office/powerpoint/2010/main" val="3544659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7F333-3C47-5DDC-DF1F-D8FC8C227AFF}"/>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6507866-8CEF-470A-1FD2-9E2A8FCE70DC}"/>
              </a:ext>
            </a:extLst>
          </p:cNvPr>
          <p:cNvSpPr>
            <a:spLocks noGrp="1"/>
          </p:cNvSpPr>
          <p:nvPr>
            <p:ph type="body" idx="1"/>
            <p:custDataLst>
              <p:tags r:id="rId1"/>
            </p:custDataLst>
          </p:nvPr>
        </p:nvSpPr>
        <p:spPr>
          <a:xfrm>
            <a:off x="446400" y="342000"/>
            <a:ext cx="5701414" cy="1033221"/>
          </a:xfrm>
        </p:spPr>
        <p:txBody>
          <a:bodyPr/>
          <a:lstStyle/>
          <a:p>
            <a:r>
              <a:rPr lang="fr-FR" sz="4400" dirty="0">
                <a:cs typeface="Arial"/>
              </a:rPr>
              <a:t>Ce que dit la loi</a:t>
            </a:r>
            <a:endParaRPr lang="fr-FR" sz="4400" dirty="0"/>
          </a:p>
        </p:txBody>
      </p:sp>
      <p:sp>
        <p:nvSpPr>
          <p:cNvPr id="6" name="ZoneTexte 5">
            <a:extLst>
              <a:ext uri="{FF2B5EF4-FFF2-40B4-BE49-F238E27FC236}">
                <a16:creationId xmlns:a16="http://schemas.microsoft.com/office/drawing/2014/main" id="{D8367A5F-827F-98C1-AA6F-325E57AB8B83}"/>
              </a:ext>
            </a:extLst>
          </p:cNvPr>
          <p:cNvSpPr txBox="1"/>
          <p:nvPr>
            <p:custDataLst>
              <p:tags r:id="rId2"/>
            </p:custDataLst>
          </p:nvPr>
        </p:nvSpPr>
        <p:spPr>
          <a:xfrm>
            <a:off x="446400" y="1476000"/>
            <a:ext cx="5984491" cy="397031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800" b="1" dirty="0">
                <a:cs typeface="Arial"/>
              </a:rPr>
              <a:t>Un nouveau nom</a:t>
            </a:r>
          </a:p>
          <a:p>
            <a:endParaRPr lang="fr-FR" sz="2800" dirty="0">
              <a:cs typeface="Arial"/>
            </a:endParaRPr>
          </a:p>
          <a:p>
            <a:pPr marL="457200" indent="-457200">
              <a:buFont typeface="Wingdings" panose="05000000000000000000" pitchFamily="2" charset="2"/>
              <a:buChar char="Ø"/>
            </a:pPr>
            <a:r>
              <a:rPr lang="fr-FR" sz="2800" dirty="0">
                <a:ea typeface="+mn-lt"/>
                <a:cs typeface="+mn-lt"/>
              </a:rPr>
              <a:t>Une personne peut uniquement demander un changement de nom pour des raisons sérieuses.</a:t>
            </a:r>
          </a:p>
          <a:p>
            <a:pPr marL="457200" indent="-457200">
              <a:buFont typeface="Wingdings" panose="05000000000000000000" pitchFamily="2" charset="2"/>
              <a:buChar char="Ø"/>
            </a:pPr>
            <a:endParaRPr lang="fr-FR" sz="2800" dirty="0">
              <a:ea typeface="+mn-lt"/>
              <a:cs typeface="+mn-lt"/>
            </a:endParaRPr>
          </a:p>
          <a:p>
            <a:pPr marL="457200" indent="-457200">
              <a:buFont typeface="Wingdings" panose="05000000000000000000" pitchFamily="2" charset="2"/>
              <a:buChar char="Ø"/>
            </a:pPr>
            <a:r>
              <a:rPr lang="fr-FR" sz="2800" dirty="0">
                <a:ea typeface="+mn-lt"/>
                <a:cs typeface="+mn-lt"/>
              </a:rPr>
              <a:t>Seth ne pourra donc pas changer de nom. C’est le cas même </a:t>
            </a:r>
            <a:br>
              <a:rPr lang="fr-FR" sz="2800" dirty="0">
                <a:ea typeface="+mn-lt"/>
                <a:cs typeface="+mn-lt"/>
              </a:rPr>
            </a:br>
            <a:r>
              <a:rPr lang="fr-FR" sz="2800" dirty="0">
                <a:ea typeface="+mn-lt"/>
                <a:cs typeface="+mn-lt"/>
              </a:rPr>
              <a:t>s’il était adulte.</a:t>
            </a:r>
          </a:p>
        </p:txBody>
      </p:sp>
      <p:pic>
        <p:nvPicPr>
          <p:cNvPr id="8" name="Image 7">
            <a:extLst>
              <a:ext uri="{FF2B5EF4-FFF2-40B4-BE49-F238E27FC236}">
                <a16:creationId xmlns:a16="http://schemas.microsoft.com/office/drawing/2014/main" id="{9798B315-9889-DABC-4662-0E255C56846C}"/>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2980771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custDataLst>
              <p:tags r:id="rId1"/>
            </p:custDataLst>
          </p:nvPr>
        </p:nvSpPr>
        <p:spPr>
          <a:xfrm>
            <a:off x="7618111" y="814525"/>
            <a:ext cx="4559644" cy="914400"/>
          </a:xfrm>
        </p:spPr>
        <p:txBody>
          <a:bodyPr/>
          <a:lstStyle/>
          <a:p>
            <a:pPr algn="ctr"/>
            <a:r>
              <a:rPr lang="fr-CA" sz="3600" dirty="0"/>
              <a:t>14 ans</a:t>
            </a:r>
            <a:br>
              <a:rPr lang="fr-CA" sz="3600" dirty="0"/>
            </a:br>
            <a:r>
              <a:rPr lang="fr-CA" sz="2400" dirty="0"/>
              <a:t>Consentement aux soins</a:t>
            </a:r>
            <a:endParaRPr lang="fr-CA" sz="3600" dirty="0"/>
          </a:p>
        </p:txBody>
      </p:sp>
      <p:sp>
        <p:nvSpPr>
          <p:cNvPr id="16" name="Espace réservé du texte 15">
            <a:extLst>
              <a:ext uri="{FF2B5EF4-FFF2-40B4-BE49-F238E27FC236}">
                <a16:creationId xmlns:a16="http://schemas.microsoft.com/office/drawing/2014/main" id="{6975FDB2-73B5-934A-A98C-769A219A4A9F}"/>
              </a:ext>
            </a:extLst>
          </p:cNvPr>
          <p:cNvSpPr>
            <a:spLocks noGrp="1"/>
          </p:cNvSpPr>
          <p:nvPr>
            <p:ph type="body" sz="quarter" idx="15"/>
            <p:custDataLst>
              <p:tags r:id="rId2"/>
            </p:custDataLst>
          </p:nvPr>
        </p:nvSpPr>
        <p:spPr>
          <a:xfrm>
            <a:off x="9073491" y="306271"/>
            <a:ext cx="3104264" cy="415925"/>
          </a:xfrm>
        </p:spPr>
        <p:txBody>
          <a:bodyPr/>
          <a:lstStyle/>
          <a:p>
            <a:r>
              <a:rPr lang="fr-CA"/>
              <a:t>Mes libertés</a:t>
            </a:r>
          </a:p>
        </p:txBody>
      </p:sp>
      <p:sp>
        <p:nvSpPr>
          <p:cNvPr id="8" name="ZoneTexte 7">
            <a:extLst>
              <a:ext uri="{FF2B5EF4-FFF2-40B4-BE49-F238E27FC236}">
                <a16:creationId xmlns:a16="http://schemas.microsoft.com/office/drawing/2014/main" id="{3AF6E4C7-FD18-47C7-D801-8641904F3ACA}"/>
              </a:ext>
            </a:extLst>
          </p:cNvPr>
          <p:cNvSpPr txBox="1"/>
          <p:nvPr>
            <p:custDataLst>
              <p:tags r:id="rId3"/>
            </p:custDataLst>
          </p:nvPr>
        </p:nvSpPr>
        <p:spPr>
          <a:xfrm>
            <a:off x="701248" y="2090172"/>
            <a:ext cx="5250102" cy="2677656"/>
          </a:xfrm>
          <a:prstGeom prst="rect">
            <a:avLst/>
          </a:prstGeom>
          <a:noFill/>
        </p:spPr>
        <p:txBody>
          <a:bodyPr wrap="square">
            <a:spAutoFit/>
          </a:bodyPr>
          <a:lstStyle/>
          <a:p>
            <a:pPr algn="ctr" rtl="0" fontAlgn="base"/>
            <a:r>
              <a:rPr lang="fr-FR" sz="2400" b="0" i="0" u="none" strike="noStrike" dirty="0">
                <a:solidFill>
                  <a:srgbClr val="000000"/>
                </a:solidFill>
                <a:effectLst/>
                <a:latin typeface="Arial"/>
                <a:cs typeface="Arial"/>
              </a:rPr>
              <a:t>À partir de </a:t>
            </a:r>
            <a:r>
              <a:rPr lang="fr-FR" sz="2400" b="1" i="0" u="none" strike="noStrike" dirty="0">
                <a:solidFill>
                  <a:srgbClr val="000000"/>
                </a:solidFill>
                <a:effectLst/>
                <a:latin typeface="Arial"/>
                <a:cs typeface="Arial"/>
              </a:rPr>
              <a:t>14 ans</a:t>
            </a:r>
            <a:r>
              <a:rPr lang="fr-FR" sz="2400" b="0" i="0" u="none" strike="noStrike" dirty="0">
                <a:solidFill>
                  <a:srgbClr val="000000"/>
                </a:solidFill>
                <a:effectLst/>
                <a:latin typeface="Arial"/>
                <a:cs typeface="Arial"/>
              </a:rPr>
              <a:t>, une personne </a:t>
            </a:r>
            <a:br>
              <a:rPr lang="fr-FR" sz="2400" b="0" i="0" u="none" strike="noStrike" dirty="0">
                <a:solidFill>
                  <a:srgbClr val="000000"/>
                </a:solidFill>
                <a:effectLst/>
                <a:latin typeface="Arial"/>
                <a:cs typeface="Arial"/>
              </a:rPr>
            </a:br>
            <a:r>
              <a:rPr lang="fr-FR" sz="2400" b="0" i="0" u="none" strike="noStrike" dirty="0">
                <a:solidFill>
                  <a:srgbClr val="000000"/>
                </a:solidFill>
                <a:effectLst/>
                <a:latin typeface="Arial"/>
                <a:cs typeface="Arial"/>
              </a:rPr>
              <a:t>peut accepter ou refuser elle-même des soins de santé. </a:t>
            </a:r>
            <a:r>
              <a:rPr lang="en-US" sz="2400" b="0" i="0" dirty="0">
                <a:solidFill>
                  <a:srgbClr val="000000"/>
                </a:solidFill>
                <a:effectLst/>
                <a:latin typeface="Arial"/>
                <a:cs typeface="Arial"/>
              </a:rPr>
              <a:t>​</a:t>
            </a:r>
          </a:p>
          <a:p>
            <a:pPr algn="ctr" rtl="0" fontAlgn="base"/>
            <a:r>
              <a:rPr lang="fr-FR" sz="2400" b="0" i="0" dirty="0">
                <a:solidFill>
                  <a:srgbClr val="000000"/>
                </a:solidFill>
                <a:effectLst/>
                <a:latin typeface="Arial"/>
                <a:cs typeface="Arial"/>
              </a:rPr>
              <a:t>​</a:t>
            </a:r>
          </a:p>
          <a:p>
            <a:pPr algn="ctr" rtl="0" fontAlgn="base"/>
            <a:r>
              <a:rPr lang="fr-FR" sz="2400" b="0" i="0" u="none" strike="noStrike" dirty="0">
                <a:solidFill>
                  <a:srgbClr val="000000"/>
                </a:solidFill>
                <a:effectLst/>
                <a:latin typeface="Arial"/>
                <a:cs typeface="Arial"/>
              </a:rPr>
              <a:t>Peux-tu nommer des exemples </a:t>
            </a:r>
            <a:br>
              <a:rPr lang="fr-FR" sz="2400" b="0" i="0" u="none" strike="noStrike" dirty="0">
                <a:solidFill>
                  <a:srgbClr val="000000"/>
                </a:solidFill>
                <a:effectLst/>
                <a:latin typeface="Arial"/>
                <a:cs typeface="Arial"/>
              </a:rPr>
            </a:br>
            <a:r>
              <a:rPr lang="fr-FR" sz="2400" b="0" i="0" u="none" strike="noStrike" dirty="0">
                <a:solidFill>
                  <a:srgbClr val="000000"/>
                </a:solidFill>
                <a:effectLst/>
                <a:latin typeface="Arial"/>
                <a:cs typeface="Arial"/>
              </a:rPr>
              <a:t>de </a:t>
            </a:r>
            <a:r>
              <a:rPr lang="fr-FR" sz="2400" b="1" i="0" u="none" strike="noStrike" dirty="0">
                <a:solidFill>
                  <a:srgbClr val="000000"/>
                </a:solidFill>
                <a:effectLst/>
                <a:latin typeface="Arial"/>
                <a:cs typeface="Arial"/>
              </a:rPr>
              <a:t>soins de santé</a:t>
            </a:r>
            <a:r>
              <a:rPr lang="fr-FR" sz="900" b="1" i="0" u="none" strike="noStrike" dirty="0">
                <a:solidFill>
                  <a:srgbClr val="000000"/>
                </a:solidFill>
                <a:effectLst/>
                <a:latin typeface="Arial"/>
                <a:cs typeface="Arial"/>
              </a:rPr>
              <a:t> </a:t>
            </a:r>
            <a:r>
              <a:rPr lang="fr-FR" sz="2400" b="0" i="0" u="none" strike="noStrike" dirty="0">
                <a:solidFill>
                  <a:srgbClr val="000000"/>
                </a:solidFill>
                <a:effectLst/>
                <a:latin typeface="Arial"/>
                <a:cs typeface="Arial"/>
              </a:rPr>
              <a:t>?</a:t>
            </a:r>
            <a:endParaRPr lang="en-US" sz="2400" b="0" i="0" dirty="0">
              <a:solidFill>
                <a:srgbClr val="000000"/>
              </a:solidFill>
              <a:effectLst/>
              <a:latin typeface="Arial"/>
              <a:cs typeface="Arial"/>
            </a:endParaRPr>
          </a:p>
          <a:p>
            <a:pPr algn="ctr" rtl="0" fontAlgn="base"/>
            <a:endParaRPr lang="fr-CA" sz="2400" b="0" i="0" dirty="0">
              <a:solidFill>
                <a:srgbClr val="000000"/>
              </a:solidFill>
              <a:effectLst/>
              <a:latin typeface="Arial"/>
              <a:cs typeface="Arial"/>
            </a:endParaRPr>
          </a:p>
        </p:txBody>
      </p:sp>
      <p:pic>
        <p:nvPicPr>
          <p:cNvPr id="2" name="Image 1">
            <a:extLst>
              <a:ext uri="{FF2B5EF4-FFF2-40B4-BE49-F238E27FC236}">
                <a16:creationId xmlns:a16="http://schemas.microsoft.com/office/drawing/2014/main" id="{9EE7C12B-500F-4652-8771-D3E6C3B5A57B}"/>
              </a:ext>
            </a:extLst>
          </p:cNvPr>
          <p:cNvPicPr>
            <a:picLocks noChangeAspect="1"/>
          </p:cNvPicPr>
          <p:nvPr/>
        </p:nvPicPr>
        <p:blipFill>
          <a:blip r:embed="rId6"/>
          <a:stretch>
            <a:fillRect/>
          </a:stretch>
        </p:blipFill>
        <p:spPr>
          <a:xfrm>
            <a:off x="8889376" y="2028912"/>
            <a:ext cx="1736247" cy="4278609"/>
          </a:xfrm>
          <a:prstGeom prst="rect">
            <a:avLst/>
          </a:prstGeom>
        </p:spPr>
      </p:pic>
    </p:spTree>
    <p:extLst>
      <p:ext uri="{BB962C8B-B14F-4D97-AF65-F5344CB8AC3E}">
        <p14:creationId xmlns:p14="http://schemas.microsoft.com/office/powerpoint/2010/main" val="3965793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custDataLst>
              <p:tags r:id="rId1"/>
            </p:custDataLst>
          </p:nvPr>
        </p:nvSpPr>
        <p:spPr>
          <a:xfrm>
            <a:off x="-208535" y="964800"/>
            <a:ext cx="5212080" cy="914400"/>
          </a:xfrm>
        </p:spPr>
        <p:txBody>
          <a:bodyPr/>
          <a:lstStyle/>
          <a:p>
            <a:pPr algn="ctr"/>
            <a:r>
              <a:rPr lang="fr-CA" sz="3600" dirty="0"/>
              <a:t>16 ans</a:t>
            </a:r>
            <a:br>
              <a:rPr lang="fr-CA" sz="3600" dirty="0"/>
            </a:br>
            <a:r>
              <a:rPr lang="fr-CA" sz="2800" dirty="0"/>
              <a:t>Conduite automobile</a:t>
            </a:r>
            <a:endParaRPr lang="fr-CA" sz="3600" dirty="0"/>
          </a:p>
        </p:txBody>
      </p:sp>
      <p:sp>
        <p:nvSpPr>
          <p:cNvPr id="15" name="Espace réservé du texte 14">
            <a:extLst>
              <a:ext uri="{FF2B5EF4-FFF2-40B4-BE49-F238E27FC236}">
                <a16:creationId xmlns:a16="http://schemas.microsoft.com/office/drawing/2014/main" id="{FA36EEC9-3F2C-8242-887E-20759CDF92DD}"/>
              </a:ext>
            </a:extLst>
          </p:cNvPr>
          <p:cNvSpPr>
            <a:spLocks noGrp="1"/>
          </p:cNvSpPr>
          <p:nvPr>
            <p:ph type="body" sz="quarter" idx="14"/>
            <p:custDataLst>
              <p:tags r:id="rId2"/>
            </p:custDataLst>
          </p:nvPr>
        </p:nvSpPr>
        <p:spPr>
          <a:xfrm>
            <a:off x="6627410" y="953606"/>
            <a:ext cx="5006340" cy="4922346"/>
          </a:xfrm>
        </p:spPr>
        <p:txBody>
          <a:bodyPr vert="horz" lIns="0" tIns="0" rIns="0" bIns="0" rtlCol="0" anchor="t">
            <a:noAutofit/>
          </a:bodyPr>
          <a:lstStyle/>
          <a:p>
            <a:pPr algn="ctr" rtl="0" fontAlgn="base"/>
            <a:r>
              <a:rPr lang="fr-FR" sz="2400" b="0" i="0" u="none" strike="noStrike" dirty="0">
                <a:solidFill>
                  <a:srgbClr val="000000"/>
                </a:solidFill>
                <a:effectLst/>
                <a:latin typeface="Arial"/>
                <a:cs typeface="Arial"/>
              </a:rPr>
              <a:t>À partir de </a:t>
            </a:r>
            <a:r>
              <a:rPr lang="fr-FR" sz="2400" b="1" i="0" u="none" strike="noStrike" dirty="0">
                <a:solidFill>
                  <a:srgbClr val="000000"/>
                </a:solidFill>
                <a:effectLst/>
                <a:latin typeface="Arial"/>
                <a:cs typeface="Arial"/>
              </a:rPr>
              <a:t>16 ans </a:t>
            </a:r>
            <a:r>
              <a:rPr lang="fr-FR" sz="2400" b="0" i="0" u="none" strike="noStrike" dirty="0">
                <a:solidFill>
                  <a:srgbClr val="000000"/>
                </a:solidFill>
                <a:effectLst/>
                <a:latin typeface="Arial"/>
                <a:cs typeface="Arial"/>
              </a:rPr>
              <a:t>une personne peut avoir un </a:t>
            </a:r>
            <a:r>
              <a:rPr lang="fr-FR" sz="2400" i="0" u="none" strike="noStrike" dirty="0">
                <a:solidFill>
                  <a:srgbClr val="000000"/>
                </a:solidFill>
                <a:effectLst/>
                <a:latin typeface="Arial"/>
                <a:cs typeface="Arial"/>
              </a:rPr>
              <a:t>permis de conduire. </a:t>
            </a:r>
            <a:r>
              <a:rPr lang="fr-FR" sz="2400" b="0" i="0" u="none" strike="noStrike" dirty="0">
                <a:solidFill>
                  <a:srgbClr val="000000"/>
                </a:solidFill>
                <a:effectLst/>
                <a:latin typeface="Arial"/>
                <a:cs typeface="Arial"/>
              </a:rPr>
              <a:t>Elle doit suivre le </a:t>
            </a:r>
            <a:r>
              <a:rPr lang="fr-FR" sz="2400" b="0" i="1" u="none" strike="noStrike" dirty="0">
                <a:solidFill>
                  <a:srgbClr val="000000"/>
                </a:solidFill>
                <a:effectLst/>
                <a:latin typeface="Arial"/>
                <a:cs typeface="Arial"/>
              </a:rPr>
              <a:t>Code de </a:t>
            </a:r>
            <a:br>
              <a:rPr lang="fr-FR" sz="2400" b="0" i="1" u="none" strike="noStrike" dirty="0">
                <a:solidFill>
                  <a:srgbClr val="000000"/>
                </a:solidFill>
                <a:effectLst/>
                <a:latin typeface="Arial"/>
                <a:cs typeface="Arial"/>
              </a:rPr>
            </a:br>
            <a:r>
              <a:rPr lang="fr-FR" sz="2400" b="0" i="1" u="none" strike="noStrike" dirty="0">
                <a:solidFill>
                  <a:srgbClr val="000000"/>
                </a:solidFill>
                <a:effectLst/>
                <a:latin typeface="Arial"/>
                <a:cs typeface="Arial"/>
              </a:rPr>
              <a:t>la sécurité routière</a:t>
            </a:r>
            <a:r>
              <a:rPr lang="fr-FR" sz="2400" dirty="0">
                <a:solidFill>
                  <a:srgbClr val="000000"/>
                </a:solidFill>
                <a:latin typeface="Arial"/>
                <a:cs typeface="Arial"/>
              </a:rPr>
              <a:t>.</a:t>
            </a:r>
            <a:r>
              <a:rPr lang="en-US" sz="2400" b="0" i="0" dirty="0">
                <a:solidFill>
                  <a:srgbClr val="000000"/>
                </a:solidFill>
                <a:effectLst/>
                <a:latin typeface="Arial"/>
                <a:cs typeface="Arial"/>
              </a:rPr>
              <a:t>​</a:t>
            </a:r>
            <a:endParaRPr lang="fr-FR" sz="2400" dirty="0">
              <a:solidFill>
                <a:srgbClr val="000000"/>
              </a:solidFill>
              <a:latin typeface="Arial"/>
              <a:cs typeface="Arial"/>
            </a:endParaRPr>
          </a:p>
          <a:p>
            <a:pPr algn="ctr" rtl="0" fontAlgn="base"/>
            <a:endParaRPr lang="fr-FR" sz="2400" b="0" i="0" u="none" strike="noStrike" dirty="0">
              <a:solidFill>
                <a:srgbClr val="000000"/>
              </a:solidFill>
              <a:effectLst/>
              <a:latin typeface="Arial"/>
              <a:cs typeface="Arial"/>
            </a:endParaRPr>
          </a:p>
          <a:p>
            <a:pPr marL="0" marR="0" lvl="0" indent="0" algn="ctr"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r>
              <a:rPr lang="fr-FR" sz="2400" b="0" i="0" u="none" strike="noStrike" dirty="0">
                <a:solidFill>
                  <a:srgbClr val="000000"/>
                </a:solidFill>
                <a:effectLst/>
                <a:latin typeface="Arial"/>
                <a:cs typeface="Arial"/>
              </a:rPr>
              <a:t>Connais-tu des </a:t>
            </a:r>
            <a:r>
              <a:rPr lang="fr-FR" sz="2400" dirty="0">
                <a:solidFill>
                  <a:srgbClr val="000000"/>
                </a:solidFill>
                <a:latin typeface="Arial"/>
                <a:cs typeface="Arial"/>
              </a:rPr>
              <a:t>obligations </a:t>
            </a:r>
            <a:br>
              <a:rPr lang="fr-FR" sz="2400" dirty="0">
                <a:solidFill>
                  <a:srgbClr val="000000"/>
                </a:solidFill>
                <a:latin typeface="Arial"/>
                <a:cs typeface="Arial"/>
              </a:rPr>
            </a:br>
            <a:r>
              <a:rPr lang="fr-FR" sz="2400" dirty="0">
                <a:solidFill>
                  <a:srgbClr val="000000"/>
                </a:solidFill>
                <a:latin typeface="Arial"/>
                <a:cs typeface="Arial"/>
              </a:rPr>
              <a:t>et interdictions </a:t>
            </a:r>
            <a:r>
              <a:rPr lang="fr-FR" sz="2400" b="0" i="0" u="none" strike="noStrike" dirty="0">
                <a:solidFill>
                  <a:srgbClr val="000000"/>
                </a:solidFill>
                <a:effectLst/>
                <a:latin typeface="Arial"/>
                <a:cs typeface="Arial"/>
              </a:rPr>
              <a:t>se trouvant </a:t>
            </a:r>
            <a:br>
              <a:rPr lang="fr-FR" sz="2400" b="0" i="0" u="none" strike="noStrike" dirty="0">
                <a:solidFill>
                  <a:srgbClr val="000000"/>
                </a:solidFill>
                <a:effectLst/>
                <a:latin typeface="Arial"/>
                <a:cs typeface="Arial"/>
              </a:rPr>
            </a:br>
            <a:r>
              <a:rPr lang="fr-FR" sz="2400" b="0" i="0" u="none" strike="noStrike" dirty="0">
                <a:solidFill>
                  <a:srgbClr val="000000"/>
                </a:solidFill>
                <a:effectLst/>
                <a:latin typeface="Arial"/>
                <a:cs typeface="Arial"/>
              </a:rPr>
              <a:t>dans ce code</a:t>
            </a:r>
            <a:r>
              <a:rPr lang="fr-FR" sz="900" b="0" i="0" u="none" strike="noStrike" dirty="0">
                <a:solidFill>
                  <a:srgbClr val="000000"/>
                </a:solidFill>
                <a:effectLst/>
                <a:latin typeface="Arial"/>
                <a:cs typeface="Arial"/>
              </a:rPr>
              <a:t> </a:t>
            </a:r>
            <a:r>
              <a:rPr lang="fr-FR" sz="2400" b="0" i="0" u="none" strike="noStrike" dirty="0">
                <a:solidFill>
                  <a:srgbClr val="000000"/>
                </a:solidFill>
                <a:effectLst/>
                <a:latin typeface="Arial"/>
                <a:cs typeface="Arial"/>
              </a:rPr>
              <a:t>?</a:t>
            </a:r>
          </a:p>
          <a:p>
            <a:pPr marL="0" marR="0" lvl="0" indent="0" algn="ctr"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endParaRPr lang="fr-FR" sz="2400" dirty="0">
              <a:solidFill>
                <a:srgbClr val="000000"/>
              </a:solidFill>
              <a:latin typeface="Arial"/>
              <a:cs typeface="Arial"/>
            </a:endParaRPr>
          </a:p>
          <a:p>
            <a:pPr marL="0" marR="0" lvl="0" indent="0" algn="ctr"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r>
              <a:rPr kumimoji="0" lang="fr-FR" sz="2400" b="0" i="0" u="none" strike="noStrike" kern="1200" cap="none" spc="0" normalizeH="0" baseline="0" noProof="0" dirty="0">
                <a:ln>
                  <a:noFill/>
                </a:ln>
                <a:solidFill>
                  <a:srgbClr val="000000"/>
                </a:solidFill>
                <a:effectLst/>
                <a:uLnTx/>
                <a:uFillTx/>
                <a:latin typeface="Arial"/>
                <a:ea typeface="+mn-ea"/>
                <a:cs typeface="Arial"/>
              </a:rPr>
              <a:t>Que se passe-t-il si quelqu’un </a:t>
            </a:r>
            <a:br>
              <a:rPr kumimoji="0" lang="fr-FR" sz="2400" b="0" i="0" u="none" strike="noStrike" kern="1200" cap="none" spc="0" normalizeH="0" baseline="0" noProof="0" dirty="0">
                <a:ln>
                  <a:noFill/>
                </a:ln>
                <a:solidFill>
                  <a:srgbClr val="000000"/>
                </a:solidFill>
                <a:effectLst/>
                <a:uLnTx/>
                <a:uFillTx/>
                <a:latin typeface="Arial"/>
                <a:ea typeface="+mn-ea"/>
                <a:cs typeface="Arial"/>
              </a:rPr>
            </a:br>
            <a:r>
              <a:rPr kumimoji="0" lang="fr-FR" sz="2400" b="0" i="0" u="none" strike="noStrike" kern="1200" cap="none" spc="0" normalizeH="0" baseline="0" noProof="0" dirty="0">
                <a:ln>
                  <a:noFill/>
                </a:ln>
                <a:solidFill>
                  <a:srgbClr val="000000"/>
                </a:solidFill>
                <a:effectLst/>
                <a:uLnTx/>
                <a:uFillTx/>
                <a:latin typeface="Arial"/>
                <a:ea typeface="+mn-ea"/>
                <a:cs typeface="Arial"/>
              </a:rPr>
              <a:t>ne respecte pas les règles </a:t>
            </a:r>
            <a:br>
              <a:rPr kumimoji="0" lang="fr-FR" sz="2400" b="0" i="0" u="none" strike="noStrike" kern="1200" cap="none" spc="0" normalizeH="0" baseline="0" noProof="0" dirty="0">
                <a:ln>
                  <a:noFill/>
                </a:ln>
                <a:solidFill>
                  <a:srgbClr val="000000"/>
                </a:solidFill>
                <a:effectLst/>
                <a:uLnTx/>
                <a:uFillTx/>
                <a:latin typeface="Arial"/>
                <a:ea typeface="+mn-ea"/>
                <a:cs typeface="Arial"/>
              </a:rPr>
            </a:br>
            <a:r>
              <a:rPr kumimoji="0" lang="fr-FR" sz="2400" b="0" i="0" u="none" strike="noStrike" kern="1200" cap="none" spc="0" normalizeH="0" baseline="0" noProof="0" dirty="0">
                <a:ln>
                  <a:noFill/>
                </a:ln>
                <a:solidFill>
                  <a:srgbClr val="000000"/>
                </a:solidFill>
                <a:effectLst/>
                <a:uLnTx/>
                <a:uFillTx/>
                <a:latin typeface="Arial"/>
                <a:ea typeface="+mn-ea"/>
                <a:cs typeface="Arial"/>
              </a:rPr>
              <a:t>très souvent</a:t>
            </a:r>
            <a:r>
              <a:rPr kumimoji="0" lang="fr-FR" sz="900" b="0" i="0" u="none" strike="noStrike" kern="1200" cap="none" spc="0" normalizeH="0" baseline="0" noProof="0" dirty="0">
                <a:ln>
                  <a:noFill/>
                </a:ln>
                <a:solidFill>
                  <a:srgbClr val="000000"/>
                </a:solidFill>
                <a:effectLst/>
                <a:uLnTx/>
                <a:uFillTx/>
                <a:latin typeface="Arial"/>
                <a:ea typeface="+mn-ea"/>
                <a:cs typeface="Arial"/>
              </a:rPr>
              <a:t> </a:t>
            </a:r>
            <a:r>
              <a:rPr kumimoji="0" lang="fr-FR" sz="2400" b="0" i="0" u="none" strike="noStrike" kern="1200" cap="none" spc="0" normalizeH="0" baseline="0" noProof="0" dirty="0">
                <a:ln>
                  <a:noFill/>
                </a:ln>
                <a:solidFill>
                  <a:srgbClr val="000000"/>
                </a:solidFill>
                <a:effectLst/>
                <a:uLnTx/>
                <a:uFillTx/>
                <a:latin typeface="Arial"/>
                <a:ea typeface="+mn-ea"/>
                <a:cs typeface="Arial"/>
              </a:rPr>
              <a:t>?</a:t>
            </a:r>
            <a:endParaRPr kumimoji="0" lang="en-US" sz="2400" b="0" i="0" u="none" strike="noStrike" kern="1200" cap="none" spc="0" normalizeH="0" baseline="0" noProof="0" dirty="0">
              <a:ln>
                <a:noFill/>
              </a:ln>
              <a:solidFill>
                <a:srgbClr val="000000"/>
              </a:solidFill>
              <a:effectLst/>
              <a:uLnTx/>
              <a:uFillTx/>
              <a:latin typeface="Arial"/>
              <a:ea typeface="+mn-ea"/>
              <a:cs typeface="Arial"/>
            </a:endParaRPr>
          </a:p>
          <a:p>
            <a:pPr algn="ctr" rtl="0" fontAlgn="base"/>
            <a:endParaRPr lang="fr-FR" sz="2400" b="0" i="0" u="none" strike="noStrike" dirty="0">
              <a:solidFill>
                <a:srgbClr val="000000"/>
              </a:solidFill>
              <a:effectLst/>
              <a:latin typeface="Arial"/>
              <a:cs typeface="Arial"/>
            </a:endParaRPr>
          </a:p>
          <a:p>
            <a:pPr algn="ctr" rtl="0" fontAlgn="base"/>
            <a:r>
              <a:rPr lang="en-US" sz="2400" b="0" i="0" dirty="0">
                <a:solidFill>
                  <a:srgbClr val="000000"/>
                </a:solidFill>
                <a:effectLst/>
                <a:latin typeface="Arial"/>
                <a:cs typeface="Arial"/>
              </a:rPr>
              <a:t>​</a:t>
            </a:r>
          </a:p>
          <a:p>
            <a:pPr algn="ctr" rtl="0" fontAlgn="base"/>
            <a:endParaRPr lang="fr-FR" sz="2400" dirty="0">
              <a:solidFill>
                <a:srgbClr val="000000"/>
              </a:solidFill>
              <a:latin typeface="Arial"/>
              <a:cs typeface="Arial"/>
            </a:endParaRPr>
          </a:p>
          <a:p>
            <a:pPr algn="ctr" rtl="0" fontAlgn="base"/>
            <a:endParaRPr lang="fr-FR" sz="1050" b="0" i="0" u="none" strike="noStrike" dirty="0">
              <a:solidFill>
                <a:srgbClr val="000000"/>
              </a:solidFill>
              <a:effectLst/>
              <a:latin typeface="Arial"/>
              <a:cs typeface="Arial"/>
            </a:endParaRPr>
          </a:p>
          <a:p>
            <a:pPr algn="ctr" rtl="0" fontAlgn="base"/>
            <a:endParaRPr lang="fr-FR" sz="2400" b="0" i="0" dirty="0">
              <a:solidFill>
                <a:srgbClr val="000000"/>
              </a:solidFill>
              <a:effectLst/>
              <a:latin typeface="Arial"/>
              <a:cs typeface="Arial"/>
            </a:endParaRPr>
          </a:p>
          <a:p>
            <a:pPr algn="ctr"/>
            <a:endParaRPr lang="fr-CA" sz="2400" dirty="0">
              <a:latin typeface="Arial"/>
              <a:cs typeface="Arial"/>
            </a:endParaRPr>
          </a:p>
        </p:txBody>
      </p:sp>
      <p:sp>
        <p:nvSpPr>
          <p:cNvPr id="16" name="Espace réservé du texte 15">
            <a:extLst>
              <a:ext uri="{FF2B5EF4-FFF2-40B4-BE49-F238E27FC236}">
                <a16:creationId xmlns:a16="http://schemas.microsoft.com/office/drawing/2014/main" id="{F729D655-B0FA-6645-AA69-B73903B58389}"/>
              </a:ext>
            </a:extLst>
          </p:cNvPr>
          <p:cNvSpPr>
            <a:spLocks noGrp="1"/>
          </p:cNvSpPr>
          <p:nvPr>
            <p:ph type="body" sz="quarter" idx="15"/>
            <p:custDataLst>
              <p:tags r:id="rId3"/>
            </p:custDataLst>
          </p:nvPr>
        </p:nvSpPr>
        <p:spPr>
          <a:xfrm>
            <a:off x="303041" y="316800"/>
            <a:ext cx="4188928" cy="415925"/>
          </a:xfrm>
        </p:spPr>
        <p:txBody>
          <a:bodyPr/>
          <a:lstStyle/>
          <a:p>
            <a:pPr algn="ctr"/>
            <a:r>
              <a:rPr lang="fr-CA" dirty="0"/>
              <a:t>Mes libertés</a:t>
            </a:r>
          </a:p>
        </p:txBody>
      </p:sp>
      <p:pic>
        <p:nvPicPr>
          <p:cNvPr id="5" name="Image 4">
            <a:extLst>
              <a:ext uri="{FF2B5EF4-FFF2-40B4-BE49-F238E27FC236}">
                <a16:creationId xmlns:a16="http://schemas.microsoft.com/office/drawing/2014/main" id="{7883F1AC-C3FE-B5E1-3179-3F09FB07B670}"/>
              </a:ext>
            </a:extLst>
          </p:cNvPr>
          <p:cNvPicPr>
            <a:picLocks noChangeAspect="1"/>
          </p:cNvPicPr>
          <p:nvPr/>
        </p:nvPicPr>
        <p:blipFill>
          <a:blip r:embed="rId6"/>
          <a:stretch>
            <a:fillRect/>
          </a:stretch>
        </p:blipFill>
        <p:spPr>
          <a:xfrm>
            <a:off x="1445097" y="2111275"/>
            <a:ext cx="1904816" cy="4535277"/>
          </a:xfrm>
          <a:prstGeom prst="rect">
            <a:avLst/>
          </a:prstGeom>
        </p:spPr>
      </p:pic>
    </p:spTree>
    <p:extLst>
      <p:ext uri="{BB962C8B-B14F-4D97-AF65-F5344CB8AC3E}">
        <p14:creationId xmlns:p14="http://schemas.microsoft.com/office/powerpoint/2010/main" val="1020854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custDataLst>
              <p:tags r:id="rId1"/>
            </p:custDataLst>
          </p:nvPr>
        </p:nvSpPr>
        <p:spPr>
          <a:xfrm>
            <a:off x="8539606" y="964800"/>
            <a:ext cx="2548210" cy="914400"/>
          </a:xfrm>
        </p:spPr>
        <p:txBody>
          <a:bodyPr/>
          <a:lstStyle/>
          <a:p>
            <a:pPr algn="ctr"/>
            <a:r>
              <a:rPr lang="fr-CA" sz="3600" dirty="0"/>
              <a:t>18 ans</a:t>
            </a:r>
            <a:br>
              <a:rPr lang="fr-CA" sz="3600" dirty="0"/>
            </a:br>
            <a:r>
              <a:rPr lang="fr-CA" sz="2800" dirty="0"/>
              <a:t>Majorité</a:t>
            </a:r>
            <a:endParaRPr lang="fr-CA" sz="3600" dirty="0"/>
          </a:p>
        </p:txBody>
      </p:sp>
      <p:sp>
        <p:nvSpPr>
          <p:cNvPr id="16" name="Espace réservé du texte 15">
            <a:extLst>
              <a:ext uri="{FF2B5EF4-FFF2-40B4-BE49-F238E27FC236}">
                <a16:creationId xmlns:a16="http://schemas.microsoft.com/office/drawing/2014/main" id="{6975FDB2-73B5-934A-A98C-769A219A4A9F}"/>
              </a:ext>
            </a:extLst>
          </p:cNvPr>
          <p:cNvSpPr>
            <a:spLocks noGrp="1"/>
          </p:cNvSpPr>
          <p:nvPr>
            <p:ph type="body" sz="quarter" idx="15"/>
            <p:custDataLst>
              <p:tags r:id="rId2"/>
            </p:custDataLst>
          </p:nvPr>
        </p:nvSpPr>
        <p:spPr>
          <a:xfrm>
            <a:off x="8261579" y="316800"/>
            <a:ext cx="3104264" cy="415925"/>
          </a:xfrm>
        </p:spPr>
        <p:txBody>
          <a:bodyPr/>
          <a:lstStyle/>
          <a:p>
            <a:pPr algn="ctr"/>
            <a:r>
              <a:rPr lang="fr-CA" dirty="0"/>
              <a:t>Mes libertés</a:t>
            </a:r>
          </a:p>
        </p:txBody>
      </p:sp>
      <p:sp>
        <p:nvSpPr>
          <p:cNvPr id="8" name="ZoneTexte 7">
            <a:extLst>
              <a:ext uri="{FF2B5EF4-FFF2-40B4-BE49-F238E27FC236}">
                <a16:creationId xmlns:a16="http://schemas.microsoft.com/office/drawing/2014/main" id="{3AF6E4C7-FD18-47C7-D801-8641904F3ACA}"/>
              </a:ext>
            </a:extLst>
          </p:cNvPr>
          <p:cNvSpPr txBox="1"/>
          <p:nvPr>
            <p:custDataLst>
              <p:tags r:id="rId3"/>
            </p:custDataLst>
          </p:nvPr>
        </p:nvSpPr>
        <p:spPr>
          <a:xfrm>
            <a:off x="987336" y="1720840"/>
            <a:ext cx="4462566" cy="3416320"/>
          </a:xfrm>
          <a:prstGeom prst="rect">
            <a:avLst/>
          </a:prstGeom>
          <a:noFill/>
        </p:spPr>
        <p:txBody>
          <a:bodyPr wrap="square" lIns="91440" tIns="45720" rIns="91440" bIns="45720" anchor="t">
            <a:spAutoFit/>
          </a:bodyPr>
          <a:lstStyle/>
          <a:p>
            <a:pPr algn="ctr" rtl="0" fontAlgn="base"/>
            <a:r>
              <a:rPr lang="fr-CA" sz="2400" b="0" i="0" u="none" strike="noStrike" dirty="0">
                <a:solidFill>
                  <a:srgbClr val="000000"/>
                </a:solidFill>
                <a:effectLst/>
                <a:latin typeface="Arial"/>
                <a:cs typeface="Arial"/>
              </a:rPr>
              <a:t>Lorsqu’une personne atteint </a:t>
            </a:r>
            <a:br>
              <a:rPr lang="fr-CA" sz="2400" b="0" i="0" u="none" strike="noStrike" dirty="0">
                <a:solidFill>
                  <a:srgbClr val="000000"/>
                </a:solidFill>
                <a:effectLst/>
                <a:latin typeface="Arial"/>
                <a:cs typeface="Arial"/>
              </a:rPr>
            </a:br>
            <a:r>
              <a:rPr lang="fr-CA" sz="2400" b="0" i="0" u="none" strike="noStrike" dirty="0">
                <a:solidFill>
                  <a:srgbClr val="000000"/>
                </a:solidFill>
                <a:effectLst/>
                <a:latin typeface="Arial"/>
                <a:cs typeface="Arial"/>
              </a:rPr>
              <a:t>l’âge de </a:t>
            </a:r>
            <a:r>
              <a:rPr lang="fr-CA" sz="2400" b="1" i="0" u="none" strike="noStrike" dirty="0">
                <a:solidFill>
                  <a:srgbClr val="000000"/>
                </a:solidFill>
                <a:effectLst/>
                <a:latin typeface="Arial"/>
                <a:cs typeface="Arial"/>
              </a:rPr>
              <a:t>18 ans</a:t>
            </a:r>
            <a:r>
              <a:rPr lang="fr-CA" sz="2400" b="0" i="0" u="none" strike="noStrike" dirty="0">
                <a:solidFill>
                  <a:srgbClr val="000000"/>
                </a:solidFill>
                <a:effectLst/>
                <a:latin typeface="Arial"/>
                <a:cs typeface="Arial"/>
              </a:rPr>
              <a:t>, elle est adulte </a:t>
            </a:r>
            <a:br>
              <a:rPr lang="fr-CA" sz="2400" b="0" i="0" u="none" strike="noStrike" dirty="0">
                <a:solidFill>
                  <a:srgbClr val="000000"/>
                </a:solidFill>
                <a:effectLst/>
                <a:latin typeface="Arial"/>
                <a:cs typeface="Arial"/>
              </a:rPr>
            </a:br>
            <a:r>
              <a:rPr lang="fr-CA" sz="2400" b="0" i="0" u="none" strike="noStrike" dirty="0">
                <a:solidFill>
                  <a:srgbClr val="000000"/>
                </a:solidFill>
                <a:effectLst/>
                <a:latin typeface="Arial"/>
                <a:cs typeface="Arial"/>
              </a:rPr>
              <a:t>aux yeux de la loi. Elle a donc toutes les libertés d’un adulte. </a:t>
            </a:r>
            <a:r>
              <a:rPr lang="fr-FR" sz="2400" b="0" i="0" dirty="0">
                <a:solidFill>
                  <a:srgbClr val="000000"/>
                </a:solidFill>
                <a:effectLst/>
                <a:latin typeface="Arial"/>
                <a:cs typeface="Arial"/>
              </a:rPr>
              <a:t>​</a:t>
            </a:r>
          </a:p>
          <a:p>
            <a:pPr algn="ctr" rtl="0" fontAlgn="base"/>
            <a:r>
              <a:rPr lang="fr-FR" sz="2400" b="0" i="0" dirty="0">
                <a:solidFill>
                  <a:srgbClr val="000000"/>
                </a:solidFill>
                <a:effectLst/>
                <a:latin typeface="Arial"/>
                <a:cs typeface="Arial"/>
              </a:rPr>
              <a:t>​</a:t>
            </a:r>
          </a:p>
          <a:p>
            <a:pPr algn="ctr" rtl="0" fontAlgn="base"/>
            <a:r>
              <a:rPr lang="fr-FR" sz="2400" b="0" i="0" u="none" strike="noStrike" dirty="0">
                <a:solidFill>
                  <a:srgbClr val="000000"/>
                </a:solidFill>
                <a:effectLst/>
                <a:latin typeface="Arial"/>
                <a:cs typeface="Arial"/>
              </a:rPr>
              <a:t>Quelles libertés une personne </a:t>
            </a:r>
            <a:br>
              <a:rPr lang="fr-FR" sz="2400" b="0" i="0" u="none" strike="noStrike" dirty="0">
                <a:solidFill>
                  <a:srgbClr val="000000"/>
                </a:solidFill>
                <a:effectLst/>
                <a:latin typeface="Arial"/>
                <a:cs typeface="Arial"/>
              </a:rPr>
            </a:br>
            <a:r>
              <a:rPr lang="fr-FR" sz="2400" b="0" i="0" u="none" strike="noStrike" dirty="0">
                <a:solidFill>
                  <a:srgbClr val="000000"/>
                </a:solidFill>
                <a:effectLst/>
                <a:latin typeface="Arial"/>
                <a:cs typeface="Arial"/>
              </a:rPr>
              <a:t>de 18 ans a-t-elle qu’une personne de 17 ans n’a pas</a:t>
            </a:r>
            <a:r>
              <a:rPr lang="fr-FR" sz="900" b="0" i="0" u="none" strike="noStrike" dirty="0">
                <a:solidFill>
                  <a:srgbClr val="000000"/>
                </a:solidFill>
                <a:effectLst/>
                <a:latin typeface="Arial"/>
                <a:cs typeface="Arial"/>
              </a:rPr>
              <a:t> </a:t>
            </a:r>
            <a:r>
              <a:rPr lang="fr-FR" sz="2400" b="0" i="0" u="none" strike="noStrike" dirty="0">
                <a:solidFill>
                  <a:srgbClr val="000000"/>
                </a:solidFill>
                <a:effectLst/>
                <a:latin typeface="Arial"/>
                <a:cs typeface="Arial"/>
              </a:rPr>
              <a:t>? </a:t>
            </a:r>
            <a:endParaRPr lang="en-US" sz="2400" b="0" i="0" dirty="0">
              <a:solidFill>
                <a:srgbClr val="000000"/>
              </a:solidFill>
              <a:effectLst/>
              <a:latin typeface="Arial"/>
              <a:cs typeface="Arial"/>
            </a:endParaRPr>
          </a:p>
          <a:p>
            <a:pPr algn="ctr" rtl="0" fontAlgn="base"/>
            <a:endParaRPr lang="fr-CA" sz="2400" b="0" i="0" dirty="0">
              <a:solidFill>
                <a:srgbClr val="000000"/>
              </a:solidFill>
              <a:effectLst/>
              <a:latin typeface="Arial"/>
              <a:cs typeface="Arial"/>
            </a:endParaRPr>
          </a:p>
        </p:txBody>
      </p:sp>
      <p:pic>
        <p:nvPicPr>
          <p:cNvPr id="2" name="Image 1">
            <a:extLst>
              <a:ext uri="{FF2B5EF4-FFF2-40B4-BE49-F238E27FC236}">
                <a16:creationId xmlns:a16="http://schemas.microsoft.com/office/drawing/2014/main" id="{A841A552-ABEF-8077-987C-C831881BFE81}"/>
              </a:ext>
            </a:extLst>
          </p:cNvPr>
          <p:cNvPicPr>
            <a:picLocks noChangeAspect="1"/>
          </p:cNvPicPr>
          <p:nvPr/>
        </p:nvPicPr>
        <p:blipFill>
          <a:blip r:embed="rId6"/>
          <a:stretch>
            <a:fillRect/>
          </a:stretch>
        </p:blipFill>
        <p:spPr>
          <a:xfrm>
            <a:off x="8973382" y="2111275"/>
            <a:ext cx="1680658" cy="4529230"/>
          </a:xfrm>
          <a:prstGeom prst="rect">
            <a:avLst/>
          </a:prstGeom>
        </p:spPr>
      </p:pic>
    </p:spTree>
    <p:extLst>
      <p:ext uri="{BB962C8B-B14F-4D97-AF65-F5344CB8AC3E}">
        <p14:creationId xmlns:p14="http://schemas.microsoft.com/office/powerpoint/2010/main" val="3869110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custDataLst>
              <p:tags r:id="rId1"/>
            </p:custDataLst>
          </p:nvPr>
        </p:nvSpPr>
        <p:spPr>
          <a:xfrm>
            <a:off x="572633" y="597308"/>
            <a:ext cx="10421938" cy="914400"/>
          </a:xfrm>
        </p:spPr>
        <p:txBody>
          <a:bodyPr/>
          <a:lstStyle/>
          <a:p>
            <a:r>
              <a:rPr lang="fr-FR" sz="3200" b="0" i="0" u="none" strike="noStrike" dirty="0">
                <a:solidFill>
                  <a:srgbClr val="000000"/>
                </a:solidFill>
                <a:effectLst/>
                <a:latin typeface="Arial"/>
                <a:cs typeface="Arial"/>
              </a:rPr>
              <a:t>Plus on grandit, plus la société nous donne des </a:t>
            </a:r>
            <a:r>
              <a:rPr lang="fr-FR" sz="3200" b="1" i="0" u="sng" dirty="0">
                <a:solidFill>
                  <a:srgbClr val="000000"/>
                </a:solidFill>
                <a:effectLst/>
                <a:latin typeface="Arial"/>
                <a:cs typeface="Arial"/>
              </a:rPr>
              <a:t>libertés</a:t>
            </a:r>
            <a:r>
              <a:rPr lang="fr-FR" sz="3200" b="0" i="0" u="none" strike="noStrike" dirty="0">
                <a:solidFill>
                  <a:srgbClr val="000000"/>
                </a:solidFill>
                <a:effectLst/>
                <a:latin typeface="Arial"/>
                <a:cs typeface="Arial"/>
              </a:rPr>
              <a:t>...</a:t>
            </a:r>
            <a:endParaRPr lang="fr-CA" sz="3200" dirty="0">
              <a:latin typeface="Arial"/>
              <a:cs typeface="Arial"/>
            </a:endParaRPr>
          </a:p>
        </p:txBody>
      </p:sp>
      <p:sp>
        <p:nvSpPr>
          <p:cNvPr id="12" name="ZoneTexte 11">
            <a:extLst>
              <a:ext uri="{FF2B5EF4-FFF2-40B4-BE49-F238E27FC236}">
                <a16:creationId xmlns:a16="http://schemas.microsoft.com/office/drawing/2014/main" id="{8E5BC788-825C-DA56-CC57-DCBD8D0F5563}"/>
              </a:ext>
            </a:extLst>
          </p:cNvPr>
          <p:cNvSpPr txBox="1"/>
          <p:nvPr>
            <p:custDataLst>
              <p:tags r:id="rId2"/>
            </p:custDataLst>
          </p:nvPr>
        </p:nvSpPr>
        <p:spPr>
          <a:xfrm>
            <a:off x="1728145" y="5521185"/>
            <a:ext cx="939113" cy="400110"/>
          </a:xfrm>
          <a:prstGeom prst="rect">
            <a:avLst/>
          </a:prstGeom>
          <a:noFill/>
        </p:spPr>
        <p:txBody>
          <a:bodyPr wrap="square">
            <a:spAutoFit/>
          </a:bodyPr>
          <a:lstStyle/>
          <a:p>
            <a:pPr algn="ctr"/>
            <a:r>
              <a:rPr lang="fr-FR" sz="2000" b="1" i="0" u="none" strike="noStrike" dirty="0">
                <a:solidFill>
                  <a:srgbClr val="ED7D31"/>
                </a:solidFill>
                <a:effectLst/>
                <a:latin typeface="Calibri" panose="020F0502020204030204" pitchFamily="34" charset="0"/>
              </a:rPr>
              <a:t>12 ans</a:t>
            </a:r>
            <a:r>
              <a:rPr lang="fr-FR" sz="2000" b="0" i="0" dirty="0">
                <a:solidFill>
                  <a:srgbClr val="000000"/>
                </a:solidFill>
                <a:effectLst/>
                <a:latin typeface="Calibri" panose="020F0502020204030204" pitchFamily="34" charset="0"/>
              </a:rPr>
              <a:t>​</a:t>
            </a:r>
            <a:endParaRPr lang="fr-CA" sz="2000" dirty="0"/>
          </a:p>
        </p:txBody>
      </p:sp>
      <p:sp>
        <p:nvSpPr>
          <p:cNvPr id="13" name="ZoneTexte 12">
            <a:extLst>
              <a:ext uri="{FF2B5EF4-FFF2-40B4-BE49-F238E27FC236}">
                <a16:creationId xmlns:a16="http://schemas.microsoft.com/office/drawing/2014/main" id="{318D8273-C4A2-10FE-CFC9-72F4167192FC}"/>
              </a:ext>
            </a:extLst>
          </p:cNvPr>
          <p:cNvSpPr txBox="1"/>
          <p:nvPr>
            <p:custDataLst>
              <p:tags r:id="rId3"/>
            </p:custDataLst>
          </p:nvPr>
        </p:nvSpPr>
        <p:spPr>
          <a:xfrm>
            <a:off x="4353698" y="5521185"/>
            <a:ext cx="939113" cy="400110"/>
          </a:xfrm>
          <a:prstGeom prst="rect">
            <a:avLst/>
          </a:prstGeom>
          <a:noFill/>
        </p:spPr>
        <p:txBody>
          <a:bodyPr wrap="square">
            <a:spAutoFit/>
          </a:bodyPr>
          <a:lstStyle/>
          <a:p>
            <a:pPr algn="ctr"/>
            <a:r>
              <a:rPr lang="fr-FR" sz="2000" b="1" i="0" u="none" strike="noStrike">
                <a:solidFill>
                  <a:srgbClr val="ED7D31"/>
                </a:solidFill>
                <a:effectLst/>
                <a:latin typeface="Calibri" panose="020F0502020204030204" pitchFamily="34" charset="0"/>
              </a:rPr>
              <a:t>14 ans</a:t>
            </a:r>
            <a:r>
              <a:rPr lang="fr-FR" sz="2000" b="0" i="0">
                <a:solidFill>
                  <a:srgbClr val="000000"/>
                </a:solidFill>
                <a:effectLst/>
                <a:latin typeface="Calibri" panose="020F0502020204030204" pitchFamily="34" charset="0"/>
              </a:rPr>
              <a:t>​</a:t>
            </a:r>
            <a:endParaRPr lang="fr-CA" sz="2000"/>
          </a:p>
        </p:txBody>
      </p:sp>
      <p:sp>
        <p:nvSpPr>
          <p:cNvPr id="14" name="ZoneTexte 13">
            <a:extLst>
              <a:ext uri="{FF2B5EF4-FFF2-40B4-BE49-F238E27FC236}">
                <a16:creationId xmlns:a16="http://schemas.microsoft.com/office/drawing/2014/main" id="{018E3FCE-6F52-8A9E-3EC3-409B948E23F5}"/>
              </a:ext>
            </a:extLst>
          </p:cNvPr>
          <p:cNvSpPr txBox="1"/>
          <p:nvPr>
            <p:custDataLst>
              <p:tags r:id="rId4"/>
            </p:custDataLst>
          </p:nvPr>
        </p:nvSpPr>
        <p:spPr>
          <a:xfrm>
            <a:off x="6690155" y="5521185"/>
            <a:ext cx="939113" cy="400110"/>
          </a:xfrm>
          <a:prstGeom prst="rect">
            <a:avLst/>
          </a:prstGeom>
          <a:noFill/>
        </p:spPr>
        <p:txBody>
          <a:bodyPr wrap="square">
            <a:spAutoFit/>
          </a:bodyPr>
          <a:lstStyle/>
          <a:p>
            <a:pPr algn="ctr"/>
            <a:r>
              <a:rPr lang="fr-FR" sz="2000" b="1" i="0" u="none" strike="noStrike">
                <a:solidFill>
                  <a:srgbClr val="ED7D31"/>
                </a:solidFill>
                <a:effectLst/>
                <a:latin typeface="Calibri" panose="020F0502020204030204" pitchFamily="34" charset="0"/>
              </a:rPr>
              <a:t>16 ans</a:t>
            </a:r>
            <a:r>
              <a:rPr lang="fr-FR" sz="2000" b="0" i="0">
                <a:solidFill>
                  <a:srgbClr val="000000"/>
                </a:solidFill>
                <a:effectLst/>
                <a:latin typeface="Calibri" panose="020F0502020204030204" pitchFamily="34" charset="0"/>
              </a:rPr>
              <a:t>​</a:t>
            </a:r>
            <a:endParaRPr lang="fr-CA" sz="2000"/>
          </a:p>
        </p:txBody>
      </p:sp>
      <p:sp>
        <p:nvSpPr>
          <p:cNvPr id="15" name="ZoneTexte 14">
            <a:extLst>
              <a:ext uri="{FF2B5EF4-FFF2-40B4-BE49-F238E27FC236}">
                <a16:creationId xmlns:a16="http://schemas.microsoft.com/office/drawing/2014/main" id="{9BFA2B84-3DC6-46A4-94FA-A1DB1DD43A9F}"/>
              </a:ext>
            </a:extLst>
          </p:cNvPr>
          <p:cNvSpPr txBox="1"/>
          <p:nvPr>
            <p:custDataLst>
              <p:tags r:id="rId5"/>
            </p:custDataLst>
          </p:nvPr>
        </p:nvSpPr>
        <p:spPr>
          <a:xfrm>
            <a:off x="9304688" y="5521185"/>
            <a:ext cx="939113" cy="400110"/>
          </a:xfrm>
          <a:prstGeom prst="rect">
            <a:avLst/>
          </a:prstGeom>
          <a:noFill/>
        </p:spPr>
        <p:txBody>
          <a:bodyPr wrap="square">
            <a:spAutoFit/>
          </a:bodyPr>
          <a:lstStyle/>
          <a:p>
            <a:pPr algn="ctr"/>
            <a:r>
              <a:rPr lang="fr-FR" sz="2000" b="1" i="0" u="none" strike="noStrike" dirty="0">
                <a:solidFill>
                  <a:srgbClr val="ED7D31"/>
                </a:solidFill>
                <a:effectLst/>
                <a:latin typeface="Calibri" panose="020F0502020204030204" pitchFamily="34" charset="0"/>
              </a:rPr>
              <a:t>18 ans</a:t>
            </a:r>
            <a:r>
              <a:rPr lang="fr-FR" sz="2000" b="0" i="0" dirty="0">
                <a:solidFill>
                  <a:srgbClr val="000000"/>
                </a:solidFill>
                <a:effectLst/>
                <a:latin typeface="Calibri" panose="020F0502020204030204" pitchFamily="34" charset="0"/>
              </a:rPr>
              <a:t>​</a:t>
            </a:r>
            <a:endParaRPr lang="fr-CA" sz="2000" dirty="0"/>
          </a:p>
        </p:txBody>
      </p:sp>
      <p:sp>
        <p:nvSpPr>
          <p:cNvPr id="17" name="ZoneTexte 16">
            <a:extLst>
              <a:ext uri="{FF2B5EF4-FFF2-40B4-BE49-F238E27FC236}">
                <a16:creationId xmlns:a16="http://schemas.microsoft.com/office/drawing/2014/main" id="{6D087AB0-D276-4180-6463-0E922C3C11B1}"/>
              </a:ext>
            </a:extLst>
          </p:cNvPr>
          <p:cNvSpPr txBox="1"/>
          <p:nvPr>
            <p:custDataLst>
              <p:tags r:id="rId6"/>
            </p:custDataLst>
          </p:nvPr>
        </p:nvSpPr>
        <p:spPr>
          <a:xfrm>
            <a:off x="992145" y="5891370"/>
            <a:ext cx="2411112" cy="584775"/>
          </a:xfrm>
          <a:prstGeom prst="rect">
            <a:avLst/>
          </a:prstGeom>
          <a:noFill/>
        </p:spPr>
        <p:txBody>
          <a:bodyPr wrap="square">
            <a:spAutoFit/>
          </a:bodyPr>
          <a:lstStyle/>
          <a:p>
            <a:pPr algn="ctr"/>
            <a:r>
              <a:rPr lang="fr-FR" sz="1600" i="0" u="none" strike="noStrike" dirty="0">
                <a:solidFill>
                  <a:srgbClr val="000000"/>
                </a:solidFill>
                <a:effectLst/>
              </a:rPr>
              <a:t>Consentement sexuel avec d'autres ados</a:t>
            </a:r>
            <a:endParaRPr lang="fr-CA" sz="1600" dirty="0"/>
          </a:p>
        </p:txBody>
      </p:sp>
      <p:sp>
        <p:nvSpPr>
          <p:cNvPr id="19" name="ZoneTexte 18">
            <a:extLst>
              <a:ext uri="{FF2B5EF4-FFF2-40B4-BE49-F238E27FC236}">
                <a16:creationId xmlns:a16="http://schemas.microsoft.com/office/drawing/2014/main" id="{4D3C3A29-CA2B-5934-9554-54CF8789B800}"/>
              </a:ext>
            </a:extLst>
          </p:cNvPr>
          <p:cNvSpPr txBox="1"/>
          <p:nvPr>
            <p:custDataLst>
              <p:tags r:id="rId7"/>
            </p:custDataLst>
          </p:nvPr>
        </p:nvSpPr>
        <p:spPr>
          <a:xfrm>
            <a:off x="4020065" y="5891370"/>
            <a:ext cx="1606379" cy="584775"/>
          </a:xfrm>
          <a:prstGeom prst="rect">
            <a:avLst/>
          </a:prstGeom>
          <a:noFill/>
        </p:spPr>
        <p:txBody>
          <a:bodyPr wrap="square">
            <a:spAutoFit/>
          </a:bodyPr>
          <a:lstStyle/>
          <a:p>
            <a:pPr algn="ctr"/>
            <a:r>
              <a:rPr lang="fr-FR" sz="1600" i="0" u="none" strike="noStrike" dirty="0">
                <a:solidFill>
                  <a:srgbClr val="000000"/>
                </a:solidFill>
                <a:effectLst/>
              </a:rPr>
              <a:t>Consentement aux soins</a:t>
            </a:r>
            <a:endParaRPr lang="fr-CA" sz="1600" dirty="0"/>
          </a:p>
        </p:txBody>
      </p:sp>
      <p:sp>
        <p:nvSpPr>
          <p:cNvPr id="21" name="ZoneTexte 20">
            <a:extLst>
              <a:ext uri="{FF2B5EF4-FFF2-40B4-BE49-F238E27FC236}">
                <a16:creationId xmlns:a16="http://schemas.microsoft.com/office/drawing/2014/main" id="{F34CC0BA-93E7-68E8-71A5-94D8DB46C628}"/>
              </a:ext>
            </a:extLst>
          </p:cNvPr>
          <p:cNvSpPr txBox="1"/>
          <p:nvPr>
            <p:custDataLst>
              <p:tags r:id="rId8"/>
            </p:custDataLst>
          </p:nvPr>
        </p:nvSpPr>
        <p:spPr>
          <a:xfrm>
            <a:off x="6486268" y="5891370"/>
            <a:ext cx="1346887" cy="584775"/>
          </a:xfrm>
          <a:prstGeom prst="rect">
            <a:avLst/>
          </a:prstGeom>
          <a:noFill/>
        </p:spPr>
        <p:txBody>
          <a:bodyPr wrap="square">
            <a:spAutoFit/>
          </a:bodyPr>
          <a:lstStyle/>
          <a:p>
            <a:pPr algn="ctr"/>
            <a:r>
              <a:rPr lang="fr-FR" sz="1600" i="0" u="none" strike="noStrike" dirty="0">
                <a:solidFill>
                  <a:srgbClr val="000000"/>
                </a:solidFill>
                <a:effectLst/>
              </a:rPr>
              <a:t>Conduite </a:t>
            </a:r>
          </a:p>
          <a:p>
            <a:pPr algn="ctr"/>
            <a:r>
              <a:rPr lang="fr-FR" sz="1600" i="0" u="none" strike="noStrike" dirty="0">
                <a:solidFill>
                  <a:srgbClr val="000000"/>
                </a:solidFill>
                <a:effectLst/>
              </a:rPr>
              <a:t>automobile</a:t>
            </a:r>
            <a:endParaRPr lang="fr-CA" sz="1600" dirty="0"/>
          </a:p>
        </p:txBody>
      </p:sp>
      <p:sp>
        <p:nvSpPr>
          <p:cNvPr id="23" name="ZoneTexte 22">
            <a:extLst>
              <a:ext uri="{FF2B5EF4-FFF2-40B4-BE49-F238E27FC236}">
                <a16:creationId xmlns:a16="http://schemas.microsoft.com/office/drawing/2014/main" id="{1A764093-C5FC-C9C0-1CE3-91267DF01CDA}"/>
              </a:ext>
            </a:extLst>
          </p:cNvPr>
          <p:cNvSpPr txBox="1"/>
          <p:nvPr>
            <p:custDataLst>
              <p:tags r:id="rId9"/>
            </p:custDataLst>
          </p:nvPr>
        </p:nvSpPr>
        <p:spPr>
          <a:xfrm>
            <a:off x="9175971" y="5891370"/>
            <a:ext cx="1196546" cy="338554"/>
          </a:xfrm>
          <a:prstGeom prst="rect">
            <a:avLst/>
          </a:prstGeom>
          <a:noFill/>
        </p:spPr>
        <p:txBody>
          <a:bodyPr wrap="square">
            <a:spAutoFit/>
          </a:bodyPr>
          <a:lstStyle/>
          <a:p>
            <a:pPr algn="ctr"/>
            <a:r>
              <a:rPr lang="fr-FR" sz="1600" i="0" u="none" strike="noStrike" dirty="0">
                <a:solidFill>
                  <a:srgbClr val="000000"/>
                </a:solidFill>
                <a:effectLst/>
              </a:rPr>
              <a:t>Majorité</a:t>
            </a:r>
            <a:r>
              <a:rPr lang="fr-FR" sz="1600" i="0" dirty="0">
                <a:solidFill>
                  <a:srgbClr val="000000"/>
                </a:solidFill>
                <a:effectLst/>
              </a:rPr>
              <a:t>​</a:t>
            </a:r>
            <a:endParaRPr lang="fr-CA" sz="1600" dirty="0"/>
          </a:p>
        </p:txBody>
      </p:sp>
      <p:pic>
        <p:nvPicPr>
          <p:cNvPr id="6" name="Image 5">
            <a:extLst>
              <a:ext uri="{FF2B5EF4-FFF2-40B4-BE49-F238E27FC236}">
                <a16:creationId xmlns:a16="http://schemas.microsoft.com/office/drawing/2014/main" id="{0D2FDAD2-41C4-DEE6-B66F-E0F7914DD07E}"/>
              </a:ext>
            </a:extLst>
          </p:cNvPr>
          <p:cNvPicPr>
            <a:picLocks noChangeAspect="1"/>
          </p:cNvPicPr>
          <p:nvPr/>
        </p:nvPicPr>
        <p:blipFill>
          <a:blip r:embed="rId12"/>
          <a:stretch>
            <a:fillRect/>
          </a:stretch>
        </p:blipFill>
        <p:spPr>
          <a:xfrm>
            <a:off x="1601166" y="2356958"/>
            <a:ext cx="1193071" cy="3006539"/>
          </a:xfrm>
          <a:prstGeom prst="rect">
            <a:avLst/>
          </a:prstGeom>
        </p:spPr>
      </p:pic>
      <p:pic>
        <p:nvPicPr>
          <p:cNvPr id="10" name="Image 9">
            <a:extLst>
              <a:ext uri="{FF2B5EF4-FFF2-40B4-BE49-F238E27FC236}">
                <a16:creationId xmlns:a16="http://schemas.microsoft.com/office/drawing/2014/main" id="{2BC6C8C7-6D62-DBEA-1480-6BEB2124E0FC}"/>
              </a:ext>
            </a:extLst>
          </p:cNvPr>
          <p:cNvPicPr>
            <a:picLocks noChangeAspect="1"/>
          </p:cNvPicPr>
          <p:nvPr/>
        </p:nvPicPr>
        <p:blipFill>
          <a:blip r:embed="rId13"/>
          <a:stretch>
            <a:fillRect/>
          </a:stretch>
        </p:blipFill>
        <p:spPr>
          <a:xfrm>
            <a:off x="8964693" y="1569531"/>
            <a:ext cx="1407824" cy="3793966"/>
          </a:xfrm>
          <a:prstGeom prst="rect">
            <a:avLst/>
          </a:prstGeom>
        </p:spPr>
      </p:pic>
      <p:pic>
        <p:nvPicPr>
          <p:cNvPr id="16" name="Image 15">
            <a:extLst>
              <a:ext uri="{FF2B5EF4-FFF2-40B4-BE49-F238E27FC236}">
                <a16:creationId xmlns:a16="http://schemas.microsoft.com/office/drawing/2014/main" id="{E1261980-5E34-A52D-E229-33641BFDE1FE}"/>
              </a:ext>
            </a:extLst>
          </p:cNvPr>
          <p:cNvPicPr>
            <a:picLocks noChangeAspect="1"/>
          </p:cNvPicPr>
          <p:nvPr/>
        </p:nvPicPr>
        <p:blipFill>
          <a:blip r:embed="rId14"/>
          <a:stretch>
            <a:fillRect/>
          </a:stretch>
        </p:blipFill>
        <p:spPr>
          <a:xfrm>
            <a:off x="6322262" y="1784283"/>
            <a:ext cx="1503270" cy="3579214"/>
          </a:xfrm>
          <a:prstGeom prst="rect">
            <a:avLst/>
          </a:prstGeom>
        </p:spPr>
      </p:pic>
      <p:pic>
        <p:nvPicPr>
          <p:cNvPr id="22" name="Image 21">
            <a:extLst>
              <a:ext uri="{FF2B5EF4-FFF2-40B4-BE49-F238E27FC236}">
                <a16:creationId xmlns:a16="http://schemas.microsoft.com/office/drawing/2014/main" id="{3C034E13-D5F1-E977-E9A4-09F657F0DCFA}"/>
              </a:ext>
            </a:extLst>
          </p:cNvPr>
          <p:cNvPicPr>
            <a:picLocks noChangeAspect="1"/>
          </p:cNvPicPr>
          <p:nvPr/>
        </p:nvPicPr>
        <p:blipFill>
          <a:blip r:embed="rId15"/>
          <a:stretch>
            <a:fillRect/>
          </a:stretch>
        </p:blipFill>
        <p:spPr>
          <a:xfrm>
            <a:off x="4029006" y="2070620"/>
            <a:ext cx="1336240" cy="3292877"/>
          </a:xfrm>
          <a:prstGeom prst="rect">
            <a:avLst/>
          </a:prstGeom>
        </p:spPr>
      </p:pic>
    </p:spTree>
    <p:extLst>
      <p:ext uri="{BB962C8B-B14F-4D97-AF65-F5344CB8AC3E}">
        <p14:creationId xmlns:p14="http://schemas.microsoft.com/office/powerpoint/2010/main" val="1179366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7D54A-54DE-4C52-6E2D-785AE971E287}"/>
            </a:ext>
          </a:extLst>
        </p:cNvPr>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09F55620-6303-D73A-C68D-95FBF97E8660}"/>
              </a:ext>
            </a:extLst>
          </p:cNvPr>
          <p:cNvSpPr>
            <a:spLocks noGrp="1"/>
          </p:cNvSpPr>
          <p:nvPr>
            <p:ph type="body" idx="1"/>
            <p:custDataLst>
              <p:tags r:id="rId1"/>
            </p:custDataLst>
          </p:nvPr>
        </p:nvSpPr>
        <p:spPr/>
        <p:txBody>
          <a:bodyPr/>
          <a:lstStyle/>
          <a:p>
            <a:r>
              <a:rPr lang="fr-CA" dirty="0"/>
              <a:t>Les protections</a:t>
            </a:r>
          </a:p>
        </p:txBody>
      </p:sp>
      <p:pic>
        <p:nvPicPr>
          <p:cNvPr id="5" name="Image 4">
            <a:extLst>
              <a:ext uri="{FF2B5EF4-FFF2-40B4-BE49-F238E27FC236}">
                <a16:creationId xmlns:a16="http://schemas.microsoft.com/office/drawing/2014/main" id="{539DFBA8-21A9-DCDA-C2C0-E0CE3CC75580}"/>
              </a:ext>
            </a:extLst>
          </p:cNvPr>
          <p:cNvPicPr>
            <a:picLocks noChangeAspect="1"/>
          </p:cNvPicPr>
          <p:nvPr/>
        </p:nvPicPr>
        <p:blipFill>
          <a:blip r:embed="rId4"/>
          <a:stretch>
            <a:fillRect/>
          </a:stretch>
        </p:blipFill>
        <p:spPr>
          <a:xfrm>
            <a:off x="7225595" y="1200150"/>
            <a:ext cx="3340100" cy="4457700"/>
          </a:xfrm>
          <a:prstGeom prst="rect">
            <a:avLst/>
          </a:prstGeom>
        </p:spPr>
      </p:pic>
    </p:spTree>
    <p:extLst>
      <p:ext uri="{BB962C8B-B14F-4D97-AF65-F5344CB8AC3E}">
        <p14:creationId xmlns:p14="http://schemas.microsoft.com/office/powerpoint/2010/main" val="1020557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CF999E-9BC9-04DF-3404-59FEA4231487}"/>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D02B27B5-CD5C-81D2-EBFC-CDFC6C4FE1BA}"/>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4" name="Espace réservé du contenu 3">
            <a:extLst>
              <a:ext uri="{FF2B5EF4-FFF2-40B4-BE49-F238E27FC236}">
                <a16:creationId xmlns:a16="http://schemas.microsoft.com/office/drawing/2014/main" id="{72C48F16-369D-D8D6-3C20-2A22DE70FE0B}"/>
              </a:ext>
            </a:extLst>
          </p:cNvPr>
          <p:cNvSpPr>
            <a:spLocks noGrp="1"/>
          </p:cNvSpPr>
          <p:nvPr>
            <p:ph type="body" sz="quarter" idx="14"/>
            <p:custDataLst>
              <p:tags r:id="rId1"/>
            </p:custDataLst>
          </p:nvPr>
        </p:nvSpPr>
        <p:spPr>
          <a:xfrm>
            <a:off x="914400" y="2506133"/>
            <a:ext cx="4664990" cy="4027941"/>
          </a:xfrm>
        </p:spPr>
        <p:txBody>
          <a:bodyPr vert="horz" lIns="0" tIns="0" rIns="0" bIns="0" rtlCol="0" anchor="t">
            <a:noAutofit/>
          </a:bodyPr>
          <a:lstStyle/>
          <a:p>
            <a:r>
              <a:rPr lang="fr-FR" sz="2400" dirty="0"/>
              <a:t>Document international datant de 1989 qui explique plus </a:t>
            </a:r>
            <a:br>
              <a:rPr lang="fr-FR" sz="2400" dirty="0"/>
            </a:br>
            <a:r>
              <a:rPr lang="fr-FR" sz="2400" dirty="0"/>
              <a:t>de 50 droits qui doivent </a:t>
            </a:r>
            <a:br>
              <a:rPr lang="fr-FR" sz="2400" dirty="0"/>
            </a:br>
            <a:r>
              <a:rPr lang="fr-FR" sz="2400" dirty="0"/>
              <a:t>être respectés pour tous les enfants du monde.</a:t>
            </a:r>
          </a:p>
          <a:p>
            <a:endParaRPr lang="fr-FR" sz="1100" dirty="0"/>
          </a:p>
          <a:p>
            <a:r>
              <a:rPr lang="fr-FR" sz="2400" dirty="0"/>
              <a:t>Connais-tu des droits présents dans ce document</a:t>
            </a:r>
            <a:r>
              <a:rPr lang="fr-FR" sz="1100" dirty="0"/>
              <a:t> </a:t>
            </a:r>
            <a:r>
              <a:rPr lang="fr-FR" sz="2400" dirty="0"/>
              <a:t>?</a:t>
            </a:r>
          </a:p>
          <a:p>
            <a:endParaRPr lang="fr-FR" sz="1100" dirty="0"/>
          </a:p>
          <a:p>
            <a:r>
              <a:rPr lang="fr-FR" sz="2400" u="sng" dirty="0">
                <a:hlinkClick r:id="rId6"/>
              </a:rPr>
              <a:t>Lien </a:t>
            </a:r>
            <a:r>
              <a:rPr lang="fr-CA" sz="2400" u="sng" dirty="0">
                <a:hlinkClick r:id="rId6"/>
              </a:rPr>
              <a:t>vers la Convention</a:t>
            </a:r>
            <a:endParaRPr lang="fr-CA" sz="2400" dirty="0"/>
          </a:p>
          <a:p>
            <a:pPr algn="l" rtl="0" fontAlgn="base"/>
            <a:endParaRPr lang="en-US" sz="2000" b="0" i="0" dirty="0">
              <a:solidFill>
                <a:srgbClr val="000000"/>
              </a:solidFill>
              <a:effectLst/>
              <a:latin typeface="Arial"/>
              <a:cs typeface="Arial"/>
            </a:endParaRPr>
          </a:p>
        </p:txBody>
      </p:sp>
      <p:sp>
        <p:nvSpPr>
          <p:cNvPr id="3" name="Espace réservé du texte 2">
            <a:extLst>
              <a:ext uri="{FF2B5EF4-FFF2-40B4-BE49-F238E27FC236}">
                <a16:creationId xmlns:a16="http://schemas.microsoft.com/office/drawing/2014/main" id="{0EC0A92B-98BE-52C2-B19B-8B712931285F}"/>
              </a:ext>
            </a:extLst>
          </p:cNvPr>
          <p:cNvSpPr>
            <a:spLocks noGrp="1"/>
          </p:cNvSpPr>
          <p:nvPr>
            <p:ph type="body" sz="quarter" idx="15"/>
            <p:custDataLst>
              <p:tags r:id="rId2"/>
            </p:custDataLst>
          </p:nvPr>
        </p:nvSpPr>
        <p:spPr>
          <a:xfrm>
            <a:off x="914400" y="697867"/>
            <a:ext cx="5663079" cy="1162490"/>
          </a:xfrm>
        </p:spPr>
        <p:txBody>
          <a:bodyPr/>
          <a:lstStyle/>
          <a:p>
            <a:r>
              <a:rPr lang="fr-FR" sz="3200" dirty="0">
                <a:ea typeface="+mn-lt"/>
                <a:cs typeface="+mn-lt"/>
              </a:rPr>
              <a:t>La </a:t>
            </a:r>
            <a:r>
              <a:rPr lang="fr-FR" sz="3200" i="1" dirty="0">
                <a:ea typeface="+mn-lt"/>
                <a:cs typeface="+mn-lt"/>
              </a:rPr>
              <a:t>Convention relative </a:t>
            </a:r>
            <a:br>
              <a:rPr lang="fr-FR" sz="3200" i="1" dirty="0">
                <a:ea typeface="+mn-lt"/>
                <a:cs typeface="+mn-lt"/>
              </a:rPr>
            </a:br>
            <a:r>
              <a:rPr lang="fr-FR" sz="3200" i="1" dirty="0">
                <a:ea typeface="+mn-lt"/>
                <a:cs typeface="+mn-lt"/>
              </a:rPr>
              <a:t>aux droits de l’enfant</a:t>
            </a:r>
          </a:p>
        </p:txBody>
      </p:sp>
    </p:spTree>
    <p:extLst>
      <p:ext uri="{BB962C8B-B14F-4D97-AF65-F5344CB8AC3E}">
        <p14:creationId xmlns:p14="http://schemas.microsoft.com/office/powerpoint/2010/main" val="478838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A07703CB-BA2D-0B4B-8E3D-1123D99A35FC}"/>
              </a:ext>
            </a:extLst>
          </p:cNvPr>
          <p:cNvSpPr>
            <a:spLocks noGrp="1"/>
          </p:cNvSpPr>
          <p:nvPr>
            <p:ph type="body" sz="quarter" idx="14"/>
            <p:custDataLst>
              <p:tags r:id="rId1"/>
            </p:custDataLst>
          </p:nvPr>
        </p:nvSpPr>
        <p:spPr>
          <a:xfrm>
            <a:off x="886002" y="2541721"/>
            <a:ext cx="4355905" cy="3790874"/>
          </a:xfrm>
        </p:spPr>
        <p:txBody>
          <a:bodyPr vert="horz" lIns="0" tIns="0" rIns="0" bIns="0" rtlCol="0" anchor="t">
            <a:noAutofit/>
          </a:bodyPr>
          <a:lstStyle/>
          <a:p>
            <a:pPr fontAlgn="base"/>
            <a:r>
              <a:rPr lang="fr-FR" sz="2400" b="0" i="0" u="none" strike="noStrike" dirty="0">
                <a:solidFill>
                  <a:srgbClr val="000000"/>
                </a:solidFill>
                <a:effectLst/>
                <a:latin typeface="Arial"/>
                <a:cs typeface="Calibri"/>
              </a:rPr>
              <a:t>La </a:t>
            </a:r>
            <a:r>
              <a:rPr lang="fr-FR" sz="2400" b="0" i="1" u="none" strike="noStrike" dirty="0">
                <a:solidFill>
                  <a:srgbClr val="000000"/>
                </a:solidFill>
                <a:effectLst/>
                <a:latin typeface="Arial"/>
                <a:cs typeface="Calibri"/>
              </a:rPr>
              <a:t>Loi sur la protection de la jeunesse</a:t>
            </a:r>
            <a:r>
              <a:rPr lang="fr-FR" sz="2400" b="0" i="0" u="none" strike="noStrike" dirty="0">
                <a:solidFill>
                  <a:srgbClr val="000000"/>
                </a:solidFill>
                <a:effectLst/>
                <a:latin typeface="Arial"/>
                <a:cs typeface="Calibri"/>
              </a:rPr>
              <a:t> protège les personnes mineures (</a:t>
            </a:r>
            <a:r>
              <a:rPr lang="fr-FR" sz="2400" dirty="0">
                <a:solidFill>
                  <a:srgbClr val="000000"/>
                </a:solidFill>
                <a:latin typeface="Arial"/>
                <a:cs typeface="Calibri"/>
              </a:rPr>
              <a:t>moins de 18 ans</a:t>
            </a:r>
            <a:r>
              <a:rPr lang="fr-FR" sz="2400" b="0" i="0" u="none" strike="noStrike" dirty="0">
                <a:solidFill>
                  <a:srgbClr val="000000"/>
                </a:solidFill>
                <a:effectLst/>
                <a:latin typeface="Arial"/>
                <a:cs typeface="Calibri"/>
              </a:rPr>
              <a:t>).</a:t>
            </a:r>
            <a:r>
              <a:rPr lang="en-US" sz="2400" b="0" i="0" dirty="0">
                <a:solidFill>
                  <a:srgbClr val="000000"/>
                </a:solidFill>
                <a:effectLst/>
                <a:latin typeface="Arial"/>
                <a:cs typeface="Calibri"/>
              </a:rPr>
              <a:t>​</a:t>
            </a:r>
            <a:endParaRPr lang="en-US" sz="2400" dirty="0">
              <a:solidFill>
                <a:srgbClr val="000000"/>
              </a:solidFill>
              <a:latin typeface="Arial"/>
              <a:cs typeface="Calibri"/>
            </a:endParaRPr>
          </a:p>
          <a:p>
            <a:pPr fontAlgn="base">
              <a:spcBef>
                <a:spcPts val="600"/>
              </a:spcBef>
            </a:pPr>
            <a:endParaRPr lang="fr-FR" sz="2400" b="0" i="0" dirty="0">
              <a:solidFill>
                <a:srgbClr val="000000"/>
              </a:solidFill>
              <a:effectLst/>
              <a:latin typeface="Arial"/>
              <a:cs typeface="Arial"/>
            </a:endParaRPr>
          </a:p>
          <a:p>
            <a:pPr fontAlgn="base">
              <a:spcBef>
                <a:spcPts val="600"/>
              </a:spcBef>
            </a:pPr>
            <a:r>
              <a:rPr lang="fr-FR" sz="2400" dirty="0">
                <a:solidFill>
                  <a:srgbClr val="000000"/>
                </a:solidFill>
                <a:latin typeface="Arial"/>
                <a:cs typeface="Arial"/>
              </a:rPr>
              <a:t>Elle p</a:t>
            </a:r>
            <a:r>
              <a:rPr lang="fr-FR" sz="2400" b="0" i="0" u="none" strike="noStrike" dirty="0">
                <a:solidFill>
                  <a:srgbClr val="000000"/>
                </a:solidFill>
                <a:effectLst/>
                <a:latin typeface="Arial"/>
                <a:cs typeface="Arial"/>
              </a:rPr>
              <a:t>ermet </a:t>
            </a:r>
            <a:r>
              <a:rPr lang="fr-FR" sz="2400" dirty="0">
                <a:solidFill>
                  <a:srgbClr val="000000"/>
                </a:solidFill>
                <a:latin typeface="Arial"/>
                <a:cs typeface="Arial"/>
              </a:rPr>
              <a:t>au </a:t>
            </a:r>
            <a:r>
              <a:rPr lang="fr-FR" sz="2400" b="0" i="0" u="none" strike="noStrike" dirty="0">
                <a:solidFill>
                  <a:srgbClr val="000000"/>
                </a:solidFill>
                <a:effectLst/>
                <a:latin typeface="Arial"/>
                <a:cs typeface="Arial"/>
              </a:rPr>
              <a:t>DPJ d’intervenir si une personne mineure n’est pas en sécurité, ou si son développement est en danger.</a:t>
            </a:r>
          </a:p>
        </p:txBody>
      </p:sp>
      <p:sp>
        <p:nvSpPr>
          <p:cNvPr id="3" name="Espace réservé du texte 2">
            <a:extLst>
              <a:ext uri="{FF2B5EF4-FFF2-40B4-BE49-F238E27FC236}">
                <a16:creationId xmlns:a16="http://schemas.microsoft.com/office/drawing/2014/main" id="{B6B7F631-3B3A-2A0E-9B5B-8A629F12745E}"/>
              </a:ext>
            </a:extLst>
          </p:cNvPr>
          <p:cNvSpPr>
            <a:spLocks noGrp="1"/>
          </p:cNvSpPr>
          <p:nvPr>
            <p:ph type="body" sz="quarter" idx="15"/>
            <p:custDataLst>
              <p:tags r:id="rId2"/>
            </p:custDataLst>
          </p:nvPr>
        </p:nvSpPr>
        <p:spPr>
          <a:xfrm>
            <a:off x="886002" y="664889"/>
            <a:ext cx="5657242" cy="1275804"/>
          </a:xfrm>
        </p:spPr>
        <p:txBody>
          <a:bodyPr/>
          <a:lstStyle/>
          <a:p>
            <a:r>
              <a:rPr lang="fr-FR" sz="3200" dirty="0">
                <a:ea typeface="+mn-lt"/>
                <a:cs typeface="+mn-lt"/>
              </a:rPr>
              <a:t>Le Directeur de la protection de la jeunesse (DPJ)</a:t>
            </a:r>
          </a:p>
        </p:txBody>
      </p:sp>
      <p:pic>
        <p:nvPicPr>
          <p:cNvPr id="5" name="Image 4">
            <a:extLst>
              <a:ext uri="{FF2B5EF4-FFF2-40B4-BE49-F238E27FC236}">
                <a16:creationId xmlns:a16="http://schemas.microsoft.com/office/drawing/2014/main" id="{33A7C31E-AB9E-518B-2DEA-6A7CEB0623FE}"/>
              </a:ext>
            </a:extLst>
          </p:cNvPr>
          <p:cNvPicPr>
            <a:picLocks noChangeAspect="1"/>
          </p:cNvPicPr>
          <p:nvPr>
            <p:custDataLst>
              <p:tags r:id="rId3"/>
            </p:custDataLst>
          </p:nvPr>
        </p:nvPicPr>
        <p:blipFill>
          <a:blip r:embed="rId6"/>
          <a:stretch>
            <a:fillRect/>
          </a:stretch>
        </p:blipFill>
        <p:spPr>
          <a:xfrm>
            <a:off x="6950094" y="2218895"/>
            <a:ext cx="4894551" cy="3314636"/>
          </a:xfrm>
          <a:prstGeom prst="rect">
            <a:avLst/>
          </a:prstGeom>
        </p:spPr>
      </p:pic>
    </p:spTree>
    <p:extLst>
      <p:ext uri="{BB962C8B-B14F-4D97-AF65-F5344CB8AC3E}">
        <p14:creationId xmlns:p14="http://schemas.microsoft.com/office/powerpoint/2010/main" val="847187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903917A7-DEFE-C080-57D4-6971EB63DA6D}"/>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2" name="Espace réservé du texte 1">
            <a:extLst>
              <a:ext uri="{FF2B5EF4-FFF2-40B4-BE49-F238E27FC236}">
                <a16:creationId xmlns:a16="http://schemas.microsoft.com/office/drawing/2014/main" id="{9F627D0D-70F6-A8B6-038E-6C4502337D70}"/>
              </a:ext>
            </a:extLst>
          </p:cNvPr>
          <p:cNvSpPr>
            <a:spLocks noGrp="1"/>
          </p:cNvSpPr>
          <p:nvPr>
            <p:ph type="body" idx="1"/>
            <p:custDataLst>
              <p:tags r:id="rId1"/>
            </p:custDataLst>
          </p:nvPr>
        </p:nvSpPr>
        <p:spPr>
          <a:xfrm>
            <a:off x="446400" y="342000"/>
            <a:ext cx="6030907" cy="929899"/>
          </a:xfrm>
        </p:spPr>
        <p:txBody>
          <a:bodyPr/>
          <a:lstStyle/>
          <a:p>
            <a:r>
              <a:rPr lang="fr-FR" sz="4400" dirty="0">
                <a:cs typeface="Arial"/>
              </a:rPr>
              <a:t>Mes protections</a:t>
            </a:r>
            <a:endParaRPr lang="fr-FR" sz="4400" dirty="0"/>
          </a:p>
        </p:txBody>
      </p:sp>
      <p:sp>
        <p:nvSpPr>
          <p:cNvPr id="6" name="ZoneTexte 5">
            <a:extLst>
              <a:ext uri="{FF2B5EF4-FFF2-40B4-BE49-F238E27FC236}">
                <a16:creationId xmlns:a16="http://schemas.microsoft.com/office/drawing/2014/main" id="{31077DCB-924F-DA66-414C-7C6711AF61A6}"/>
              </a:ext>
            </a:extLst>
          </p:cNvPr>
          <p:cNvSpPr txBox="1"/>
          <p:nvPr>
            <p:custDataLst>
              <p:tags r:id="rId2"/>
            </p:custDataLst>
          </p:nvPr>
        </p:nvSpPr>
        <p:spPr>
          <a:xfrm>
            <a:off x="446400" y="1476000"/>
            <a:ext cx="6327141" cy="520142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400" b="1" dirty="0">
                <a:cs typeface="Arial"/>
              </a:rPr>
              <a:t>Un choix déchirant</a:t>
            </a:r>
          </a:p>
          <a:p>
            <a:endParaRPr lang="fr-FR" sz="2400" dirty="0">
              <a:cs typeface="Arial"/>
            </a:endParaRPr>
          </a:p>
          <a:p>
            <a:r>
              <a:rPr lang="fr-FR" sz="2400" dirty="0">
                <a:ea typeface="+mn-lt"/>
                <a:cs typeface="+mn-lt"/>
              </a:rPr>
              <a:t>Les parents d’Ines, 13 ans, sont en train </a:t>
            </a:r>
            <a:br>
              <a:rPr lang="fr-FR" sz="2400" dirty="0">
                <a:ea typeface="+mn-lt"/>
                <a:cs typeface="+mn-lt"/>
              </a:rPr>
            </a:br>
            <a:r>
              <a:rPr lang="fr-FR" sz="2400" dirty="0">
                <a:ea typeface="+mn-lt"/>
                <a:cs typeface="+mn-lt"/>
              </a:rPr>
              <a:t>de se séparer. Sa mère aimerait déménager </a:t>
            </a:r>
            <a:br>
              <a:rPr lang="fr-FR" sz="2400" dirty="0">
                <a:ea typeface="+mn-lt"/>
                <a:cs typeface="+mn-lt"/>
              </a:rPr>
            </a:br>
            <a:r>
              <a:rPr lang="fr-FR" sz="2400" dirty="0">
                <a:ea typeface="+mn-lt"/>
                <a:cs typeface="+mn-lt"/>
              </a:rPr>
              <a:t>à Saint-Jérôme. Elle aimerait qu’Ines dorme chez elle une semaine sur deux, mais </a:t>
            </a:r>
            <a:br>
              <a:rPr lang="fr-FR" sz="2400" dirty="0">
                <a:ea typeface="+mn-lt"/>
                <a:cs typeface="+mn-lt"/>
              </a:rPr>
            </a:br>
            <a:r>
              <a:rPr lang="fr-FR" sz="2400" dirty="0">
                <a:ea typeface="+mn-lt"/>
                <a:cs typeface="+mn-lt"/>
              </a:rPr>
              <a:t>son père préfère qu’elle passe le plus </a:t>
            </a:r>
            <a:br>
              <a:rPr lang="fr-FR" sz="2400" dirty="0">
                <a:ea typeface="+mn-lt"/>
                <a:cs typeface="+mn-lt"/>
              </a:rPr>
            </a:br>
            <a:r>
              <a:rPr lang="fr-FR" sz="2400" dirty="0">
                <a:ea typeface="+mn-lt"/>
                <a:cs typeface="+mn-lt"/>
              </a:rPr>
              <a:t>de temps possible avec lui à Longueuil, </a:t>
            </a:r>
            <a:br>
              <a:rPr lang="fr-FR" sz="2400" dirty="0">
                <a:ea typeface="+mn-lt"/>
                <a:cs typeface="+mn-lt"/>
              </a:rPr>
            </a:br>
            <a:r>
              <a:rPr lang="fr-FR" sz="2400" dirty="0">
                <a:ea typeface="+mn-lt"/>
                <a:cs typeface="+mn-lt"/>
              </a:rPr>
              <a:t>près de ses amis et cousins préférés. </a:t>
            </a:r>
            <a:br>
              <a:rPr lang="fr-FR" sz="2400" dirty="0">
                <a:ea typeface="+mn-lt"/>
                <a:cs typeface="+mn-lt"/>
              </a:rPr>
            </a:br>
            <a:r>
              <a:rPr lang="fr-FR" sz="2400" dirty="0">
                <a:ea typeface="+mn-lt"/>
                <a:cs typeface="+mn-lt"/>
              </a:rPr>
              <a:t>Ines préférerait rester à Longueuil. </a:t>
            </a:r>
            <a:endParaRPr lang="fr-FR" sz="2400" dirty="0">
              <a:cs typeface="Arial"/>
            </a:endParaRPr>
          </a:p>
          <a:p>
            <a:endParaRPr lang="fr-FR" sz="2400" dirty="0">
              <a:cs typeface="Arial"/>
            </a:endParaRPr>
          </a:p>
          <a:p>
            <a:r>
              <a:rPr lang="fr-FR" sz="2400" dirty="0">
                <a:cs typeface="Arial"/>
              </a:rPr>
              <a:t>Qui décidera de l’endroit où vivra Ines</a:t>
            </a:r>
            <a:r>
              <a:rPr lang="fr-FR" sz="1200" dirty="0">
                <a:cs typeface="Arial"/>
              </a:rPr>
              <a:t> </a:t>
            </a:r>
            <a:r>
              <a:rPr lang="fr-FR" sz="2400" dirty="0">
                <a:cs typeface="Arial"/>
              </a:rPr>
              <a:t>? </a:t>
            </a:r>
            <a:br>
              <a:rPr lang="fr-FR" sz="2400" dirty="0">
                <a:cs typeface="Arial"/>
              </a:rPr>
            </a:br>
            <a:r>
              <a:rPr lang="fr-FR" sz="2400" dirty="0">
                <a:cs typeface="Arial"/>
              </a:rPr>
              <a:t>Où vivra-t-elle</a:t>
            </a:r>
            <a:r>
              <a:rPr lang="fr-FR" sz="1200" dirty="0">
                <a:cs typeface="Arial"/>
              </a:rPr>
              <a:t> </a:t>
            </a:r>
            <a:r>
              <a:rPr lang="fr-FR" sz="2400" dirty="0">
                <a:cs typeface="Arial"/>
              </a:rPr>
              <a:t>?</a:t>
            </a:r>
          </a:p>
          <a:p>
            <a:endParaRPr lang="fr-FR" sz="2000" dirty="0">
              <a:cs typeface="Arial"/>
            </a:endParaRPr>
          </a:p>
        </p:txBody>
      </p:sp>
    </p:spTree>
    <p:extLst>
      <p:ext uri="{BB962C8B-B14F-4D97-AF65-F5344CB8AC3E}">
        <p14:creationId xmlns:p14="http://schemas.microsoft.com/office/powerpoint/2010/main" val="2549196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73E61-A80E-C99C-937E-6FB9B8F7D646}"/>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FBFBD1E3-0A81-846F-3412-42A82F259DBC}"/>
              </a:ext>
            </a:extLst>
          </p:cNvPr>
          <p:cNvSpPr>
            <a:spLocks noGrp="1"/>
          </p:cNvSpPr>
          <p:nvPr>
            <p:ph type="body" idx="1"/>
            <p:custDataLst>
              <p:tags r:id="rId1"/>
            </p:custDataLst>
          </p:nvPr>
        </p:nvSpPr>
        <p:spPr>
          <a:xfrm>
            <a:off x="446400" y="342000"/>
            <a:ext cx="6030907" cy="929899"/>
          </a:xfrm>
        </p:spPr>
        <p:txBody>
          <a:bodyPr/>
          <a:lstStyle/>
          <a:p>
            <a:r>
              <a:rPr lang="fr-FR" sz="4400" dirty="0">
                <a:cs typeface="Arial"/>
              </a:rPr>
              <a:t>Ce que dit la loi</a:t>
            </a:r>
            <a:endParaRPr lang="fr-FR" sz="4400" dirty="0"/>
          </a:p>
        </p:txBody>
      </p:sp>
      <p:sp>
        <p:nvSpPr>
          <p:cNvPr id="6" name="ZoneTexte 5">
            <a:extLst>
              <a:ext uri="{FF2B5EF4-FFF2-40B4-BE49-F238E27FC236}">
                <a16:creationId xmlns:a16="http://schemas.microsoft.com/office/drawing/2014/main" id="{B3E64CD3-D23B-11AA-9C6D-FD27F3155FDF}"/>
              </a:ext>
            </a:extLst>
          </p:cNvPr>
          <p:cNvSpPr txBox="1"/>
          <p:nvPr>
            <p:custDataLst>
              <p:tags r:id="rId2"/>
            </p:custDataLst>
          </p:nvPr>
        </p:nvSpPr>
        <p:spPr>
          <a:xfrm>
            <a:off x="446400" y="1476000"/>
            <a:ext cx="6253313" cy="437042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400" b="1" dirty="0">
                <a:cs typeface="Arial"/>
              </a:rPr>
              <a:t>Un choix déchirant</a:t>
            </a:r>
          </a:p>
          <a:p>
            <a:endParaRPr lang="fr-FR" sz="2400" dirty="0">
              <a:cs typeface="Arial"/>
            </a:endParaRPr>
          </a:p>
          <a:p>
            <a:pPr marL="342900" indent="-342900">
              <a:buFont typeface="Wingdings" panose="05000000000000000000" pitchFamily="2" charset="2"/>
              <a:buChar char="Ø"/>
            </a:pPr>
            <a:r>
              <a:rPr lang="fr-CA" sz="2400" dirty="0">
                <a:cs typeface="Arial"/>
              </a:rPr>
              <a:t>Si les parents n’arrivent pas à s’entendre, une ou un juge devra décider de l’endroit où vivra Ines.</a:t>
            </a:r>
          </a:p>
          <a:p>
            <a:pPr marL="342900" indent="-342900">
              <a:buFont typeface="Wingdings" panose="05000000000000000000" pitchFamily="2" charset="2"/>
              <a:buChar char="Ø"/>
            </a:pPr>
            <a:endParaRPr lang="fr-CA" sz="2400" dirty="0">
              <a:cs typeface="Arial"/>
            </a:endParaRPr>
          </a:p>
          <a:p>
            <a:pPr marL="342900" indent="-342900">
              <a:buFont typeface="Wingdings" panose="05000000000000000000" pitchFamily="2" charset="2"/>
              <a:buChar char="Ø"/>
            </a:pPr>
            <a:r>
              <a:rPr lang="fr-CA" sz="2400" dirty="0">
                <a:cs typeface="Arial"/>
              </a:rPr>
              <a:t>Les enfants ont le droit de donner </a:t>
            </a:r>
            <a:br>
              <a:rPr lang="fr-CA" sz="2400" dirty="0">
                <a:cs typeface="Arial"/>
              </a:rPr>
            </a:br>
            <a:r>
              <a:rPr lang="fr-CA" sz="2400" dirty="0">
                <a:cs typeface="Arial"/>
              </a:rPr>
              <a:t>librement leur avis sur les questions </a:t>
            </a:r>
            <a:br>
              <a:rPr lang="fr-CA" sz="2400" dirty="0">
                <a:cs typeface="Arial"/>
              </a:rPr>
            </a:br>
            <a:r>
              <a:rPr lang="fr-CA" sz="2400" dirty="0">
                <a:cs typeface="Arial"/>
              </a:rPr>
              <a:t>qui les </a:t>
            </a:r>
            <a:r>
              <a:rPr lang="fr-CA" sz="2400" dirty="0" err="1">
                <a:cs typeface="Arial"/>
              </a:rPr>
              <a:t>conçernent</a:t>
            </a:r>
            <a:r>
              <a:rPr lang="fr-CA" sz="2400" dirty="0">
                <a:cs typeface="Arial"/>
              </a:rPr>
              <a:t>. C’est un facteur </a:t>
            </a:r>
            <a:br>
              <a:rPr lang="fr-CA" sz="2400" dirty="0">
                <a:cs typeface="Arial"/>
              </a:rPr>
            </a:br>
            <a:r>
              <a:rPr lang="fr-CA" sz="2400" dirty="0">
                <a:cs typeface="Arial"/>
              </a:rPr>
              <a:t>à considérer pour déterminer </a:t>
            </a:r>
            <a:br>
              <a:rPr lang="fr-CA" sz="2400" dirty="0">
                <a:cs typeface="Arial"/>
              </a:rPr>
            </a:br>
            <a:r>
              <a:rPr lang="fr-CA" sz="2400" dirty="0">
                <a:cs typeface="Arial"/>
              </a:rPr>
              <a:t>ce qui est dans leur meilleur intérêt.</a:t>
            </a:r>
          </a:p>
          <a:p>
            <a:endParaRPr lang="fr-FR" sz="2000" dirty="0">
              <a:cs typeface="Arial"/>
            </a:endParaRPr>
          </a:p>
        </p:txBody>
      </p:sp>
      <p:pic>
        <p:nvPicPr>
          <p:cNvPr id="7" name="Image 6">
            <a:extLst>
              <a:ext uri="{FF2B5EF4-FFF2-40B4-BE49-F238E27FC236}">
                <a16:creationId xmlns:a16="http://schemas.microsoft.com/office/drawing/2014/main" id="{F02C58EB-D4E9-4EAD-0EC2-A3D2BA98944F}"/>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47990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17028528-684C-EFA5-674C-468F74FB9BD6}"/>
              </a:ext>
            </a:extLst>
          </p:cNvPr>
          <p:cNvSpPr>
            <a:spLocks noGrp="1"/>
          </p:cNvSpPr>
          <p:nvPr>
            <p:ph type="body" idx="1"/>
            <p:custDataLst>
              <p:tags r:id="rId1"/>
            </p:custDataLst>
          </p:nvPr>
        </p:nvSpPr>
        <p:spPr/>
        <p:txBody>
          <a:bodyPr/>
          <a:lstStyle/>
          <a:p>
            <a:r>
              <a:rPr lang="fr-CA" dirty="0"/>
              <a:t>Les responsabilités</a:t>
            </a:r>
          </a:p>
        </p:txBody>
      </p:sp>
      <p:pic>
        <p:nvPicPr>
          <p:cNvPr id="7" name="Image 6">
            <a:extLst>
              <a:ext uri="{FF2B5EF4-FFF2-40B4-BE49-F238E27FC236}">
                <a16:creationId xmlns:a16="http://schemas.microsoft.com/office/drawing/2014/main" id="{70E83DE8-A217-5E0A-F746-E50CA68BFA9F}"/>
              </a:ext>
            </a:extLst>
          </p:cNvPr>
          <p:cNvPicPr>
            <a:picLocks noChangeAspect="1"/>
          </p:cNvPicPr>
          <p:nvPr/>
        </p:nvPicPr>
        <p:blipFill>
          <a:blip r:embed="rId4"/>
          <a:stretch>
            <a:fillRect/>
          </a:stretch>
        </p:blipFill>
        <p:spPr>
          <a:xfrm>
            <a:off x="7225595" y="1200150"/>
            <a:ext cx="3340100" cy="4457700"/>
          </a:xfrm>
          <a:prstGeom prst="rect">
            <a:avLst/>
          </a:prstGeom>
        </p:spPr>
      </p:pic>
    </p:spTree>
    <p:extLst>
      <p:ext uri="{BB962C8B-B14F-4D97-AF65-F5344CB8AC3E}">
        <p14:creationId xmlns:p14="http://schemas.microsoft.com/office/powerpoint/2010/main" val="2794925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6D289-EFA2-D7E7-EB87-B2A4D4F2E597}"/>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2C947E7-6FED-143B-FE3F-88C740E2DA0B}"/>
              </a:ext>
            </a:extLst>
          </p:cNvPr>
          <p:cNvSpPr>
            <a:spLocks noGrp="1"/>
          </p:cNvSpPr>
          <p:nvPr>
            <p:ph type="body" idx="1"/>
            <p:custDataLst>
              <p:tags r:id="rId1"/>
            </p:custDataLst>
          </p:nvPr>
        </p:nvSpPr>
        <p:spPr>
          <a:xfrm>
            <a:off x="446400" y="342000"/>
            <a:ext cx="6030907" cy="929899"/>
          </a:xfrm>
        </p:spPr>
        <p:txBody>
          <a:bodyPr/>
          <a:lstStyle/>
          <a:p>
            <a:r>
              <a:rPr lang="fr-FR" sz="4400" dirty="0">
                <a:cs typeface="Arial"/>
              </a:rPr>
              <a:t>Mes protections</a:t>
            </a:r>
            <a:endParaRPr lang="fr-FR" sz="4400" dirty="0"/>
          </a:p>
        </p:txBody>
      </p:sp>
      <p:sp>
        <p:nvSpPr>
          <p:cNvPr id="6" name="ZoneTexte 5">
            <a:extLst>
              <a:ext uri="{FF2B5EF4-FFF2-40B4-BE49-F238E27FC236}">
                <a16:creationId xmlns:a16="http://schemas.microsoft.com/office/drawing/2014/main" id="{49F2768A-5565-8154-D633-3792DB110507}"/>
              </a:ext>
            </a:extLst>
          </p:cNvPr>
          <p:cNvSpPr txBox="1"/>
          <p:nvPr>
            <p:custDataLst>
              <p:tags r:id="rId2"/>
            </p:custDataLst>
          </p:nvPr>
        </p:nvSpPr>
        <p:spPr>
          <a:xfrm>
            <a:off x="446401" y="1476000"/>
            <a:ext cx="6091560" cy="520142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400" b="1" dirty="0">
                <a:cs typeface="Arial"/>
              </a:rPr>
              <a:t>La détresse d’une amie</a:t>
            </a:r>
          </a:p>
          <a:p>
            <a:endParaRPr lang="fr-FR" sz="2400" dirty="0">
              <a:cs typeface="Arial"/>
            </a:endParaRPr>
          </a:p>
          <a:p>
            <a:r>
              <a:rPr lang="fr-CA" sz="2400" dirty="0">
                <a:cs typeface="Arial"/>
              </a:rPr>
              <a:t>Tu remarques que Mallory est de plus </a:t>
            </a:r>
            <a:br>
              <a:rPr lang="fr-CA" sz="2400" dirty="0">
                <a:cs typeface="Arial"/>
              </a:rPr>
            </a:br>
            <a:r>
              <a:rPr lang="fr-CA" sz="2400" dirty="0">
                <a:cs typeface="Arial"/>
              </a:rPr>
              <a:t>en plus malheureuse depuis que le nouveau chum de sa mère a emménagé chez elle. </a:t>
            </a:r>
            <a:br>
              <a:rPr lang="fr-CA" sz="2400" dirty="0">
                <a:cs typeface="Arial"/>
              </a:rPr>
            </a:br>
            <a:r>
              <a:rPr lang="fr-CA" sz="2400" dirty="0">
                <a:cs typeface="Arial"/>
              </a:rPr>
              <a:t>La semaine où Mallory est chez sa mère, </a:t>
            </a:r>
            <a:br>
              <a:rPr lang="fr-CA" sz="2400" dirty="0">
                <a:cs typeface="Arial"/>
              </a:rPr>
            </a:br>
            <a:r>
              <a:rPr lang="fr-CA" sz="2400" dirty="0">
                <a:cs typeface="Arial"/>
              </a:rPr>
              <a:t>elle ne semble jamais vouloir rentrer </a:t>
            </a:r>
            <a:br>
              <a:rPr lang="fr-CA" sz="2400" dirty="0">
                <a:cs typeface="Arial"/>
              </a:rPr>
            </a:br>
            <a:r>
              <a:rPr lang="fr-CA" sz="2400" dirty="0">
                <a:cs typeface="Arial"/>
              </a:rPr>
              <a:t>à la maison. Tu as aussi remarqué que </a:t>
            </a:r>
            <a:br>
              <a:rPr lang="fr-CA" sz="2400" dirty="0">
                <a:cs typeface="Arial"/>
              </a:rPr>
            </a:br>
            <a:r>
              <a:rPr lang="fr-CA" sz="2400" dirty="0">
                <a:cs typeface="Arial"/>
              </a:rPr>
              <a:t>ce nouveau beau-père, lui, veut toujours </a:t>
            </a:r>
            <a:br>
              <a:rPr lang="fr-CA" sz="2400" dirty="0">
                <a:cs typeface="Arial"/>
              </a:rPr>
            </a:br>
            <a:r>
              <a:rPr lang="fr-CA" sz="2400" dirty="0">
                <a:cs typeface="Arial"/>
              </a:rPr>
              <a:t>être seul avec Mallory. Tu t’inquiètes </a:t>
            </a:r>
            <a:br>
              <a:rPr lang="fr-CA" sz="2400" dirty="0">
                <a:cs typeface="Arial"/>
              </a:rPr>
            </a:br>
            <a:r>
              <a:rPr lang="fr-CA" sz="2400" dirty="0">
                <a:cs typeface="Arial"/>
              </a:rPr>
              <a:t>pour ton amie. </a:t>
            </a:r>
          </a:p>
          <a:p>
            <a:endParaRPr lang="fr-CA" sz="2400" dirty="0">
              <a:cs typeface="Arial"/>
            </a:endParaRPr>
          </a:p>
          <a:p>
            <a:r>
              <a:rPr lang="fr-CA" sz="2400" dirty="0">
                <a:cs typeface="Arial"/>
              </a:rPr>
              <a:t>Que pourrais-tu faire</a:t>
            </a:r>
            <a:r>
              <a:rPr lang="fr-CA" sz="1200" dirty="0">
                <a:cs typeface="Arial"/>
              </a:rPr>
              <a:t> </a:t>
            </a:r>
            <a:r>
              <a:rPr lang="fr-CA" sz="2400" dirty="0">
                <a:cs typeface="Arial"/>
              </a:rPr>
              <a:t>?</a:t>
            </a:r>
          </a:p>
          <a:p>
            <a:endParaRPr lang="fr-FR" sz="2000" dirty="0">
              <a:cs typeface="Arial"/>
            </a:endParaRPr>
          </a:p>
        </p:txBody>
      </p:sp>
      <p:pic>
        <p:nvPicPr>
          <p:cNvPr id="7" name="Image 6">
            <a:extLst>
              <a:ext uri="{FF2B5EF4-FFF2-40B4-BE49-F238E27FC236}">
                <a16:creationId xmlns:a16="http://schemas.microsoft.com/office/drawing/2014/main" id="{E48A0918-AF22-41AB-F6BB-CA079683EB88}"/>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847093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21340-AC7E-8B27-8312-AC90EDD66B26}"/>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230F16EA-9EAC-9404-241A-91706B30ABD1}"/>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2" name="Espace réservé du texte 1">
            <a:extLst>
              <a:ext uri="{FF2B5EF4-FFF2-40B4-BE49-F238E27FC236}">
                <a16:creationId xmlns:a16="http://schemas.microsoft.com/office/drawing/2014/main" id="{398881D0-A46B-379F-0A37-D5FCCBFEF443}"/>
              </a:ext>
            </a:extLst>
          </p:cNvPr>
          <p:cNvSpPr>
            <a:spLocks noGrp="1"/>
          </p:cNvSpPr>
          <p:nvPr>
            <p:ph type="body" idx="1"/>
            <p:custDataLst>
              <p:tags r:id="rId1"/>
            </p:custDataLst>
          </p:nvPr>
        </p:nvSpPr>
        <p:spPr>
          <a:xfrm>
            <a:off x="446400" y="342000"/>
            <a:ext cx="6030907" cy="929899"/>
          </a:xfrm>
        </p:spPr>
        <p:txBody>
          <a:bodyPr/>
          <a:lstStyle/>
          <a:p>
            <a:r>
              <a:rPr lang="fr-FR" sz="4400" dirty="0">
                <a:cs typeface="Arial"/>
              </a:rPr>
              <a:t>Ce que dit la loi</a:t>
            </a:r>
            <a:endParaRPr lang="fr-FR" sz="4400" dirty="0"/>
          </a:p>
        </p:txBody>
      </p:sp>
      <p:sp>
        <p:nvSpPr>
          <p:cNvPr id="6" name="ZoneTexte 5">
            <a:extLst>
              <a:ext uri="{FF2B5EF4-FFF2-40B4-BE49-F238E27FC236}">
                <a16:creationId xmlns:a16="http://schemas.microsoft.com/office/drawing/2014/main" id="{71DE981B-505C-B679-AD8D-4982950ECC2B}"/>
              </a:ext>
            </a:extLst>
          </p:cNvPr>
          <p:cNvSpPr txBox="1"/>
          <p:nvPr>
            <p:custDataLst>
              <p:tags r:id="rId2"/>
            </p:custDataLst>
          </p:nvPr>
        </p:nvSpPr>
        <p:spPr>
          <a:xfrm>
            <a:off x="446400" y="1476000"/>
            <a:ext cx="6327141" cy="372409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400" b="1" dirty="0">
                <a:cs typeface="Arial"/>
              </a:rPr>
              <a:t>La détresse d’une amie</a:t>
            </a:r>
          </a:p>
          <a:p>
            <a:endParaRPr lang="fr-FR" sz="2400" dirty="0">
              <a:cs typeface="Arial"/>
            </a:endParaRPr>
          </a:p>
          <a:p>
            <a:pPr marL="342900" indent="-342900">
              <a:buFont typeface="Wingdings" panose="05000000000000000000" pitchFamily="2" charset="2"/>
              <a:buChar char="Ø"/>
            </a:pPr>
            <a:r>
              <a:rPr lang="fr-CA" sz="2400" dirty="0">
                <a:cs typeface="Arial"/>
              </a:rPr>
              <a:t>Tu pourrais parler de la situation </a:t>
            </a:r>
            <a:br>
              <a:rPr lang="fr-CA" sz="2400" dirty="0">
                <a:cs typeface="Arial"/>
              </a:rPr>
            </a:br>
            <a:r>
              <a:rPr lang="fr-CA" sz="2400" dirty="0">
                <a:cs typeface="Arial"/>
              </a:rPr>
              <a:t>à tes parents ou à une ou un adulte </a:t>
            </a:r>
            <a:br>
              <a:rPr lang="fr-CA" sz="2400" dirty="0">
                <a:cs typeface="Arial"/>
              </a:rPr>
            </a:br>
            <a:r>
              <a:rPr lang="fr-CA" sz="2400" dirty="0">
                <a:cs typeface="Arial"/>
              </a:rPr>
              <a:t>de l’école. Les adultes de l’école seront alors dans l’obligation d’informer le DPJ. </a:t>
            </a:r>
          </a:p>
          <a:p>
            <a:endParaRPr lang="fr-CA" sz="2400" dirty="0">
              <a:cs typeface="Arial"/>
            </a:endParaRPr>
          </a:p>
          <a:p>
            <a:pPr marL="342900" indent="-342900">
              <a:buFont typeface="Wingdings" panose="05000000000000000000" pitchFamily="2" charset="2"/>
              <a:buChar char="Ø"/>
            </a:pPr>
            <a:r>
              <a:rPr lang="fr-CA" sz="2400" dirty="0">
                <a:cs typeface="Arial"/>
              </a:rPr>
              <a:t>Les enfants doivent être protégés contre </a:t>
            </a:r>
            <a:br>
              <a:rPr lang="fr-CA" sz="2400" dirty="0">
                <a:cs typeface="Arial"/>
              </a:rPr>
            </a:br>
            <a:r>
              <a:rPr lang="fr-CA" sz="2400" dirty="0">
                <a:cs typeface="Arial"/>
              </a:rPr>
              <a:t>la violence et les mauvais traitements.</a:t>
            </a:r>
          </a:p>
          <a:p>
            <a:endParaRPr lang="fr-FR" sz="2000" dirty="0">
              <a:cs typeface="Arial"/>
            </a:endParaRPr>
          </a:p>
        </p:txBody>
      </p:sp>
    </p:spTree>
    <p:extLst>
      <p:ext uri="{BB962C8B-B14F-4D97-AF65-F5344CB8AC3E}">
        <p14:creationId xmlns:p14="http://schemas.microsoft.com/office/powerpoint/2010/main" val="1506084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8B17DA2-D8EF-2542-88A3-8CC0FADC0EA3}"/>
              </a:ext>
            </a:extLst>
          </p:cNvPr>
          <p:cNvSpPr>
            <a:spLocks noGrp="1"/>
          </p:cNvSpPr>
          <p:nvPr>
            <p:ph type="body" sz="quarter" idx="14"/>
            <p:custDataLst>
              <p:tags r:id="rId1"/>
            </p:custDataLst>
          </p:nvPr>
        </p:nvSpPr>
        <p:spPr>
          <a:xfrm>
            <a:off x="540000" y="1506988"/>
            <a:ext cx="5070464" cy="4926977"/>
          </a:xfrm>
        </p:spPr>
        <p:txBody>
          <a:bodyPr vert="horz" lIns="0" tIns="0" rIns="0" bIns="0" rtlCol="0" anchor="t">
            <a:noAutofit/>
          </a:bodyPr>
          <a:lstStyle/>
          <a:p>
            <a:pPr fontAlgn="base"/>
            <a:r>
              <a:rPr lang="fr-FR" sz="2400" b="0" i="0" u="none" strike="noStrike" dirty="0">
                <a:solidFill>
                  <a:srgbClr val="333F48"/>
                </a:solidFill>
                <a:effectLst/>
                <a:latin typeface="Arial"/>
                <a:cs typeface="Calibri"/>
              </a:rPr>
              <a:t>Les enfants au Québec doivent </a:t>
            </a:r>
            <a:br>
              <a:rPr lang="fr-FR" sz="2400" b="0" i="0" u="none" strike="noStrike" dirty="0">
                <a:solidFill>
                  <a:srgbClr val="333F48"/>
                </a:solidFill>
                <a:effectLst/>
                <a:latin typeface="Arial"/>
                <a:cs typeface="Calibri"/>
              </a:rPr>
            </a:br>
            <a:r>
              <a:rPr lang="fr-FR" sz="2400" b="0" i="0" u="none" strike="noStrike" dirty="0">
                <a:solidFill>
                  <a:srgbClr val="333F48"/>
                </a:solidFill>
                <a:effectLst/>
                <a:latin typeface="Arial"/>
                <a:cs typeface="Calibri"/>
              </a:rPr>
              <a:t>aller à l’école </a:t>
            </a:r>
            <a:r>
              <a:rPr lang="fr-FR" sz="2400" b="1" i="0" u="none" strike="noStrike" dirty="0">
                <a:solidFill>
                  <a:srgbClr val="333F48"/>
                </a:solidFill>
                <a:effectLst/>
                <a:latin typeface="Arial"/>
                <a:cs typeface="Calibri"/>
              </a:rPr>
              <a:t>de 6 à 16 ans. </a:t>
            </a:r>
            <a:br>
              <a:rPr lang="fr-FR" sz="2400" b="1" i="0" u="none" strike="noStrike" dirty="0">
                <a:solidFill>
                  <a:srgbClr val="333F48"/>
                </a:solidFill>
                <a:effectLst/>
                <a:latin typeface="Arial"/>
                <a:cs typeface="Calibri"/>
              </a:rPr>
            </a:br>
            <a:r>
              <a:rPr lang="fr-FR" sz="2400" b="0" i="0" u="none" strike="noStrike" dirty="0">
                <a:solidFill>
                  <a:srgbClr val="333F48"/>
                </a:solidFill>
                <a:effectLst/>
                <a:latin typeface="Arial"/>
                <a:cs typeface="Calibri"/>
              </a:rPr>
              <a:t>L’école</a:t>
            </a:r>
            <a:r>
              <a:rPr lang="fr-FR" sz="2400" dirty="0">
                <a:solidFill>
                  <a:srgbClr val="333F48"/>
                </a:solidFill>
                <a:latin typeface="Arial"/>
                <a:cs typeface="Calibri"/>
              </a:rPr>
              <a:t> publique</a:t>
            </a:r>
            <a:r>
              <a:rPr lang="fr-FR" sz="2400" b="0" i="0" u="none" strike="noStrike" dirty="0">
                <a:solidFill>
                  <a:srgbClr val="333F48"/>
                </a:solidFill>
                <a:effectLst/>
                <a:latin typeface="Arial"/>
                <a:cs typeface="Calibri"/>
              </a:rPr>
              <a:t> doit être gratuite (sauf le matériel).</a:t>
            </a:r>
            <a:r>
              <a:rPr lang="fr-FR" sz="2400" b="0" i="0" dirty="0">
                <a:solidFill>
                  <a:srgbClr val="333F48"/>
                </a:solidFill>
                <a:effectLst/>
                <a:latin typeface="Arial"/>
                <a:cs typeface="Calibri"/>
              </a:rPr>
              <a:t>​</a:t>
            </a:r>
          </a:p>
          <a:p>
            <a:pPr fontAlgn="base"/>
            <a:endParaRPr lang="fr-FR" sz="1050" u="none" strike="noStrike" dirty="0">
              <a:solidFill>
                <a:srgbClr val="333F48"/>
              </a:solidFill>
              <a:latin typeface="Arial"/>
              <a:cs typeface="Calibri"/>
            </a:endParaRPr>
          </a:p>
          <a:p>
            <a:pPr fontAlgn="base"/>
            <a:r>
              <a:rPr lang="fr-FR" sz="2400" b="0" i="0" u="none" strike="noStrike" dirty="0">
                <a:solidFill>
                  <a:srgbClr val="333F48"/>
                </a:solidFill>
                <a:effectLst/>
                <a:latin typeface="Arial"/>
                <a:cs typeface="Calibri"/>
              </a:rPr>
              <a:t>Le personnel de l’école doit</a:t>
            </a:r>
            <a:r>
              <a:rPr lang="fr-FR" sz="900" b="0" i="0" u="none" strike="noStrike" dirty="0">
                <a:solidFill>
                  <a:srgbClr val="333F48"/>
                </a:solidFill>
                <a:effectLst/>
                <a:latin typeface="Arial"/>
                <a:cs typeface="Calibri"/>
              </a:rPr>
              <a:t> </a:t>
            </a:r>
            <a:r>
              <a:rPr lang="fr-FR" sz="2400" b="0" i="0" u="none" strike="noStrike" dirty="0">
                <a:solidFill>
                  <a:srgbClr val="333F48"/>
                </a:solidFill>
                <a:effectLst/>
                <a:latin typeface="Arial"/>
                <a:cs typeface="Calibri"/>
              </a:rPr>
              <a:t>:</a:t>
            </a:r>
            <a:r>
              <a:rPr lang="en-US" sz="2400" b="0" i="0" dirty="0">
                <a:solidFill>
                  <a:srgbClr val="333F48"/>
                </a:solidFill>
                <a:effectLst/>
                <a:latin typeface="Arial"/>
                <a:cs typeface="Calibri"/>
              </a:rPr>
              <a:t>​</a:t>
            </a:r>
          </a:p>
          <a:p>
            <a:pPr algn="l" rtl="0" fontAlgn="base"/>
            <a:endParaRPr lang="fr-FR" sz="1200" b="0" i="0" dirty="0">
              <a:solidFill>
                <a:srgbClr val="333F48"/>
              </a:solidFill>
              <a:effectLst/>
              <a:latin typeface="Arial"/>
              <a:cs typeface="Calibri"/>
            </a:endParaRPr>
          </a:p>
          <a:p>
            <a:pPr marL="662940" lvl="1" indent="-342900" fontAlgn="base">
              <a:buFont typeface="Wingdings" pitchFamily="2" charset="2"/>
              <a:buChar char="§"/>
            </a:pPr>
            <a:r>
              <a:rPr lang="fr-FR" sz="2400" b="0" i="0" u="none" strike="noStrike" dirty="0">
                <a:solidFill>
                  <a:srgbClr val="333F48"/>
                </a:solidFill>
                <a:effectLst/>
                <a:latin typeface="Arial"/>
                <a:cs typeface="Calibri"/>
              </a:rPr>
              <a:t>Éduquer les élèves </a:t>
            </a:r>
            <a:br>
              <a:rPr lang="fr-FR" sz="2400" b="0" i="0" u="none" strike="noStrike" dirty="0">
                <a:solidFill>
                  <a:srgbClr val="333F48"/>
                </a:solidFill>
                <a:effectLst/>
                <a:latin typeface="Arial"/>
                <a:cs typeface="Calibri"/>
              </a:rPr>
            </a:br>
            <a:r>
              <a:rPr lang="fr-FR" sz="2400" b="0" i="0" u="none" strike="noStrike" dirty="0">
                <a:solidFill>
                  <a:srgbClr val="333F48"/>
                </a:solidFill>
                <a:effectLst/>
                <a:latin typeface="Arial"/>
                <a:cs typeface="Calibri"/>
              </a:rPr>
              <a:t>selon le programme. </a:t>
            </a:r>
            <a:r>
              <a:rPr lang="en-US" sz="2400" b="0" i="0" dirty="0">
                <a:solidFill>
                  <a:srgbClr val="333F48"/>
                </a:solidFill>
                <a:effectLst/>
                <a:latin typeface="Arial"/>
                <a:cs typeface="Calibri"/>
              </a:rPr>
              <a:t>​</a:t>
            </a:r>
          </a:p>
          <a:p>
            <a:pPr marL="662940" lvl="1" indent="-342900" fontAlgn="base">
              <a:buFont typeface="Wingdings" pitchFamily="2" charset="2"/>
              <a:buChar char="§"/>
            </a:pPr>
            <a:r>
              <a:rPr lang="fr-FR" sz="2400" b="0" i="0" u="none" strike="noStrike" dirty="0">
                <a:solidFill>
                  <a:srgbClr val="333F48"/>
                </a:solidFill>
                <a:effectLst/>
                <a:latin typeface="Arial"/>
                <a:cs typeface="Calibri"/>
              </a:rPr>
              <a:t>Traiter tous les élèves justement.</a:t>
            </a:r>
            <a:r>
              <a:rPr lang="en-US" sz="2400" b="0" i="0" dirty="0">
                <a:solidFill>
                  <a:srgbClr val="333F48"/>
                </a:solidFill>
                <a:effectLst/>
                <a:latin typeface="Arial"/>
                <a:cs typeface="Calibri"/>
              </a:rPr>
              <a:t>​</a:t>
            </a:r>
          </a:p>
          <a:p>
            <a:pPr marL="662940" lvl="1" indent="-342900" fontAlgn="base">
              <a:buFont typeface="Wingdings" pitchFamily="2" charset="2"/>
              <a:buChar char="§"/>
            </a:pPr>
            <a:r>
              <a:rPr lang="fr-FR" sz="2400" b="0" i="0" u="none" strike="noStrike" dirty="0">
                <a:solidFill>
                  <a:srgbClr val="333F48"/>
                </a:solidFill>
                <a:effectLst/>
                <a:latin typeface="Arial"/>
                <a:cs typeface="Calibri"/>
              </a:rPr>
              <a:t>Protéger les élèves </a:t>
            </a:r>
            <a:br>
              <a:rPr lang="fr-FR" sz="2400" b="0" i="0" u="none" strike="noStrike" dirty="0">
                <a:solidFill>
                  <a:srgbClr val="333F48"/>
                </a:solidFill>
                <a:effectLst/>
                <a:latin typeface="Arial"/>
                <a:cs typeface="Calibri"/>
              </a:rPr>
            </a:br>
            <a:r>
              <a:rPr lang="fr-FR" sz="2400" b="0" i="0" u="none" strike="noStrike" dirty="0">
                <a:solidFill>
                  <a:srgbClr val="333F48"/>
                </a:solidFill>
                <a:effectLst/>
                <a:latin typeface="Arial"/>
                <a:cs typeface="Calibri"/>
              </a:rPr>
              <a:t>contre la violence.</a:t>
            </a:r>
            <a:r>
              <a:rPr lang="fr-FR" sz="2400" b="0" i="0" dirty="0">
                <a:solidFill>
                  <a:srgbClr val="333F48"/>
                </a:solidFill>
                <a:effectLst/>
                <a:latin typeface="Arial"/>
                <a:cs typeface="Calibri"/>
              </a:rPr>
              <a:t>​</a:t>
            </a:r>
          </a:p>
          <a:p>
            <a:endParaRPr lang="fr-CA" sz="2400" dirty="0">
              <a:cs typeface="Arial"/>
            </a:endParaRPr>
          </a:p>
        </p:txBody>
      </p:sp>
      <p:sp>
        <p:nvSpPr>
          <p:cNvPr id="4" name="Espace réservé du texte 3">
            <a:extLst>
              <a:ext uri="{FF2B5EF4-FFF2-40B4-BE49-F238E27FC236}">
                <a16:creationId xmlns:a16="http://schemas.microsoft.com/office/drawing/2014/main" id="{6E8F5766-D1BF-8932-22AF-A7B69CB862E1}"/>
              </a:ext>
            </a:extLst>
          </p:cNvPr>
          <p:cNvSpPr>
            <a:spLocks noGrp="1"/>
          </p:cNvSpPr>
          <p:nvPr>
            <p:ph type="body" sz="quarter" idx="15"/>
            <p:custDataLst>
              <p:tags r:id="rId2"/>
            </p:custDataLst>
          </p:nvPr>
        </p:nvSpPr>
        <p:spPr>
          <a:xfrm>
            <a:off x="540000" y="640837"/>
            <a:ext cx="6391714" cy="415925"/>
          </a:xfrm>
        </p:spPr>
        <p:txBody>
          <a:bodyPr/>
          <a:lstStyle/>
          <a:p>
            <a:r>
              <a:rPr lang="fr-FR" sz="3200" dirty="0">
                <a:ea typeface="+mn-lt"/>
                <a:cs typeface="+mn-lt"/>
              </a:rPr>
              <a:t>La </a:t>
            </a:r>
            <a:r>
              <a:rPr lang="fr-FR" sz="3200" i="1" dirty="0">
                <a:ea typeface="+mn-lt"/>
                <a:cs typeface="+mn-lt"/>
              </a:rPr>
              <a:t>Loi sur l’instruction publique</a:t>
            </a:r>
            <a:endParaRPr lang="fr-FR" sz="3200" i="1" dirty="0"/>
          </a:p>
        </p:txBody>
      </p:sp>
      <p:pic>
        <p:nvPicPr>
          <p:cNvPr id="5" name="Image 4">
            <a:extLst>
              <a:ext uri="{FF2B5EF4-FFF2-40B4-BE49-F238E27FC236}">
                <a16:creationId xmlns:a16="http://schemas.microsoft.com/office/drawing/2014/main" id="{89B22E57-FE55-AFD5-D7BD-940808639DDB}"/>
              </a:ext>
            </a:extLst>
          </p:cNvPr>
          <p:cNvPicPr>
            <a:picLocks noChangeAspect="1"/>
          </p:cNvPicPr>
          <p:nvPr/>
        </p:nvPicPr>
        <p:blipFill>
          <a:blip r:embed="rId5"/>
          <a:stretch>
            <a:fillRect/>
          </a:stretch>
        </p:blipFill>
        <p:spPr>
          <a:xfrm>
            <a:off x="5213349" y="1588909"/>
            <a:ext cx="6737133" cy="4379897"/>
          </a:xfrm>
          <a:prstGeom prst="rect">
            <a:avLst/>
          </a:prstGeom>
        </p:spPr>
      </p:pic>
    </p:spTree>
    <p:extLst>
      <p:ext uri="{BB962C8B-B14F-4D97-AF65-F5344CB8AC3E}">
        <p14:creationId xmlns:p14="http://schemas.microsoft.com/office/powerpoint/2010/main" val="4039452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3DC40CD-E389-BE09-5050-C28B8C599AAC}"/>
              </a:ext>
            </a:extLst>
          </p:cNvPr>
          <p:cNvSpPr>
            <a:spLocks noGrp="1"/>
          </p:cNvSpPr>
          <p:nvPr>
            <p:ph type="body" sz="quarter" idx="15"/>
            <p:custDataLst>
              <p:tags r:id="rId1"/>
            </p:custDataLst>
          </p:nvPr>
        </p:nvSpPr>
        <p:spPr>
          <a:xfrm>
            <a:off x="6508881" y="560729"/>
            <a:ext cx="5380900" cy="1352361"/>
          </a:xfrm>
        </p:spPr>
        <p:txBody>
          <a:bodyPr/>
          <a:lstStyle/>
          <a:p>
            <a:r>
              <a:rPr lang="fr-FR" sz="3200" dirty="0">
                <a:ea typeface="+mn-lt"/>
                <a:cs typeface="+mn-lt"/>
              </a:rPr>
              <a:t>La </a:t>
            </a:r>
            <a:r>
              <a:rPr lang="fr-FR" sz="3200" i="1" dirty="0">
                <a:ea typeface="+mn-lt"/>
                <a:cs typeface="+mn-lt"/>
              </a:rPr>
              <a:t>Charte des droits et libertés de la personne</a:t>
            </a:r>
            <a:r>
              <a:rPr lang="fr-FR" i="1" dirty="0">
                <a:ea typeface="+mn-lt"/>
                <a:cs typeface="+mn-lt"/>
              </a:rPr>
              <a:t> </a:t>
            </a:r>
            <a:endParaRPr lang="fr-FR" i="1" dirty="0"/>
          </a:p>
        </p:txBody>
      </p:sp>
      <p:sp>
        <p:nvSpPr>
          <p:cNvPr id="6" name="ZoneTexte 5">
            <a:extLst>
              <a:ext uri="{FF2B5EF4-FFF2-40B4-BE49-F238E27FC236}">
                <a16:creationId xmlns:a16="http://schemas.microsoft.com/office/drawing/2014/main" id="{A2561918-BE50-4B24-1BDD-90F404F89290}"/>
              </a:ext>
            </a:extLst>
          </p:cNvPr>
          <p:cNvSpPr txBox="1"/>
          <p:nvPr>
            <p:custDataLst>
              <p:tags r:id="rId2"/>
            </p:custDataLst>
          </p:nvPr>
        </p:nvSpPr>
        <p:spPr>
          <a:xfrm>
            <a:off x="6938454" y="2277778"/>
            <a:ext cx="4521754" cy="3785652"/>
          </a:xfrm>
          <a:prstGeom prst="rect">
            <a:avLst/>
          </a:prstGeom>
          <a:noFill/>
        </p:spPr>
        <p:txBody>
          <a:bodyPr wrap="square" lIns="91440" tIns="45720" rIns="91440" bIns="45720" anchor="t">
            <a:spAutoFit/>
          </a:bodyPr>
          <a:lstStyle/>
          <a:p>
            <a:pPr algn="l" rtl="0" fontAlgn="base"/>
            <a:r>
              <a:rPr lang="fr-FR" sz="2400" b="0" i="0" u="none" strike="noStrike" dirty="0">
                <a:solidFill>
                  <a:srgbClr val="000000"/>
                </a:solidFill>
                <a:effectLst/>
                <a:latin typeface="Arial"/>
                <a:cs typeface="Calibri"/>
              </a:rPr>
              <a:t>Ce document protège tout </a:t>
            </a:r>
            <a:br>
              <a:rPr lang="fr-FR" sz="2400" b="0" i="0" u="none" strike="noStrike" dirty="0">
                <a:solidFill>
                  <a:srgbClr val="000000"/>
                </a:solidFill>
                <a:effectLst/>
                <a:latin typeface="Arial"/>
                <a:cs typeface="Calibri"/>
              </a:rPr>
            </a:br>
            <a:r>
              <a:rPr lang="fr-FR" sz="2400" b="0" i="0" u="none" strike="noStrike" dirty="0">
                <a:solidFill>
                  <a:srgbClr val="000000"/>
                </a:solidFill>
                <a:effectLst/>
                <a:latin typeface="Arial"/>
                <a:cs typeface="Calibri"/>
              </a:rPr>
              <a:t>le monde au Québec, </a:t>
            </a:r>
            <a:br>
              <a:rPr lang="fr-FR" sz="2400" b="0" i="0" u="none" strike="noStrike" dirty="0">
                <a:solidFill>
                  <a:srgbClr val="000000"/>
                </a:solidFill>
                <a:effectLst/>
                <a:latin typeface="Arial"/>
                <a:cs typeface="Calibri"/>
              </a:rPr>
            </a:br>
            <a:r>
              <a:rPr lang="fr-FR" sz="2400" b="0" i="0" u="none" strike="noStrike" dirty="0">
                <a:solidFill>
                  <a:srgbClr val="000000"/>
                </a:solidFill>
                <a:effectLst/>
                <a:latin typeface="Arial"/>
                <a:cs typeface="Calibri"/>
              </a:rPr>
              <a:t>enfants comme adultes</a:t>
            </a:r>
            <a:r>
              <a:rPr lang="fr-FR" sz="900" b="0" i="0" u="none" strike="noStrike" dirty="0">
                <a:solidFill>
                  <a:srgbClr val="000000"/>
                </a:solidFill>
                <a:effectLst/>
                <a:latin typeface="Arial"/>
                <a:cs typeface="Calibri"/>
              </a:rPr>
              <a:t> </a:t>
            </a:r>
            <a:r>
              <a:rPr lang="fr-FR" sz="2400" b="0" i="0" u="none" strike="noStrike" dirty="0">
                <a:solidFill>
                  <a:srgbClr val="000000"/>
                </a:solidFill>
                <a:effectLst/>
                <a:latin typeface="Arial"/>
                <a:cs typeface="Calibri"/>
              </a:rPr>
              <a:t>! </a:t>
            </a:r>
            <a:br>
              <a:rPr lang="fr-FR" sz="2400" b="0" i="0" u="none" strike="noStrike" dirty="0">
                <a:solidFill>
                  <a:srgbClr val="000000"/>
                </a:solidFill>
                <a:effectLst/>
                <a:latin typeface="Arial"/>
                <a:cs typeface="Calibri"/>
              </a:rPr>
            </a:br>
            <a:r>
              <a:rPr lang="fr-FR" sz="2400" b="0" i="0" u="none" strike="noStrike" dirty="0">
                <a:solidFill>
                  <a:srgbClr val="000000"/>
                </a:solidFill>
                <a:effectLst/>
                <a:latin typeface="Arial"/>
                <a:cs typeface="Calibri"/>
              </a:rPr>
              <a:t>La Charte garantit</a:t>
            </a:r>
            <a:r>
              <a:rPr lang="fr-FR" sz="900" b="0" i="0" u="none" strike="noStrike" dirty="0">
                <a:solidFill>
                  <a:srgbClr val="000000"/>
                </a:solidFill>
                <a:effectLst/>
                <a:latin typeface="Arial"/>
                <a:cs typeface="Calibri"/>
              </a:rPr>
              <a:t> </a:t>
            </a:r>
            <a:r>
              <a:rPr lang="fr-FR" sz="2400" b="0" i="0" u="none" strike="noStrike" dirty="0">
                <a:solidFill>
                  <a:srgbClr val="000000"/>
                </a:solidFill>
                <a:effectLst/>
                <a:latin typeface="Arial"/>
                <a:cs typeface="Calibri"/>
              </a:rPr>
              <a:t>:</a:t>
            </a:r>
            <a:r>
              <a:rPr lang="en-US" sz="2400" b="0" i="0" dirty="0">
                <a:solidFill>
                  <a:srgbClr val="000000"/>
                </a:solidFill>
                <a:effectLst/>
                <a:latin typeface="Arial"/>
                <a:cs typeface="Calibri"/>
              </a:rPr>
              <a:t>​</a:t>
            </a:r>
          </a:p>
          <a:p>
            <a:pPr algn="l" rtl="0" fontAlgn="base"/>
            <a:r>
              <a:rPr lang="fr-FR" sz="2400" b="0" i="0" dirty="0">
                <a:solidFill>
                  <a:srgbClr val="000000"/>
                </a:solidFill>
                <a:effectLst/>
                <a:latin typeface="Arial"/>
                <a:cs typeface="Arial"/>
              </a:rPr>
              <a:t>​</a:t>
            </a:r>
          </a:p>
          <a:p>
            <a:pPr marL="342900" indent="-342900" fontAlgn="base">
              <a:buFont typeface="Arial" panose="020B0604020202020204" pitchFamily="34" charset="0"/>
              <a:buChar char="•"/>
            </a:pPr>
            <a:r>
              <a:rPr lang="fr-FR" sz="2400" b="0" i="0" u="none" strike="noStrike" dirty="0">
                <a:solidFill>
                  <a:srgbClr val="000000"/>
                </a:solidFill>
                <a:effectLst/>
                <a:latin typeface="Arial"/>
                <a:cs typeface="Calibri"/>
              </a:rPr>
              <a:t>Ton droit à la vie </a:t>
            </a:r>
            <a:br>
              <a:rPr lang="fr-FR" sz="2400" b="0" i="0" u="none" strike="noStrike" dirty="0">
                <a:solidFill>
                  <a:srgbClr val="000000"/>
                </a:solidFill>
                <a:effectLst/>
                <a:latin typeface="Arial"/>
                <a:cs typeface="Calibri"/>
              </a:rPr>
            </a:br>
            <a:r>
              <a:rPr lang="fr-FR" sz="2400" b="0" i="0" u="none" strike="noStrike" dirty="0">
                <a:solidFill>
                  <a:srgbClr val="000000"/>
                </a:solidFill>
                <a:effectLst/>
                <a:latin typeface="Arial"/>
                <a:cs typeface="Calibri"/>
              </a:rPr>
              <a:t>et à la sécurité </a:t>
            </a:r>
            <a:r>
              <a:rPr lang="en-US" sz="2400" b="0" i="0" dirty="0">
                <a:solidFill>
                  <a:srgbClr val="000000"/>
                </a:solidFill>
                <a:effectLst/>
                <a:latin typeface="Arial"/>
                <a:cs typeface="Calibri"/>
              </a:rPr>
              <a:t>​</a:t>
            </a:r>
          </a:p>
          <a:p>
            <a:pPr marL="342900" indent="-342900" fontAlgn="base">
              <a:buFont typeface="Arial" panose="020B0604020202020204" pitchFamily="34" charset="0"/>
              <a:buChar char="•"/>
            </a:pPr>
            <a:r>
              <a:rPr lang="fr-FR" sz="2400" b="0" i="0" u="none" strike="noStrike" dirty="0">
                <a:solidFill>
                  <a:srgbClr val="000000"/>
                </a:solidFill>
                <a:effectLst/>
                <a:latin typeface="Arial"/>
                <a:cs typeface="Calibri"/>
              </a:rPr>
              <a:t>Ta liberté d’expression</a:t>
            </a:r>
            <a:r>
              <a:rPr lang="en-US" sz="2400" b="0" i="0" dirty="0">
                <a:solidFill>
                  <a:srgbClr val="000000"/>
                </a:solidFill>
                <a:effectLst/>
                <a:latin typeface="Arial"/>
                <a:cs typeface="Calibri"/>
              </a:rPr>
              <a:t>​</a:t>
            </a:r>
          </a:p>
          <a:p>
            <a:pPr marL="342900" indent="-342900" fontAlgn="base">
              <a:buFont typeface="Arial" panose="020B0604020202020204" pitchFamily="34" charset="0"/>
              <a:buChar char="•"/>
            </a:pPr>
            <a:r>
              <a:rPr lang="fr-FR" sz="2400" b="0" i="0" u="none" strike="noStrike" dirty="0">
                <a:solidFill>
                  <a:srgbClr val="000000"/>
                </a:solidFill>
                <a:effectLst/>
                <a:latin typeface="Arial"/>
                <a:cs typeface="Calibri"/>
              </a:rPr>
              <a:t>Ton droit d’être protégé(e) contre la discrimination</a:t>
            </a:r>
            <a:r>
              <a:rPr lang="fr-FR" sz="2400" dirty="0">
                <a:solidFill>
                  <a:srgbClr val="000000"/>
                </a:solidFill>
                <a:latin typeface="Arial"/>
                <a:cs typeface="Calibri"/>
              </a:rPr>
              <a:t>.</a:t>
            </a:r>
            <a:endParaRPr lang="en-US" sz="2400" b="0" i="0" dirty="0">
              <a:solidFill>
                <a:srgbClr val="000000"/>
              </a:solidFill>
              <a:effectLst/>
              <a:latin typeface="Arial"/>
              <a:cs typeface="Calibri"/>
            </a:endParaRPr>
          </a:p>
        </p:txBody>
      </p:sp>
      <p:pic>
        <p:nvPicPr>
          <p:cNvPr id="3" name="Image 2">
            <a:extLst>
              <a:ext uri="{FF2B5EF4-FFF2-40B4-BE49-F238E27FC236}">
                <a16:creationId xmlns:a16="http://schemas.microsoft.com/office/drawing/2014/main" id="{AE16C47A-5A57-DA6A-CC8B-F2B89A616DCE}"/>
              </a:ext>
            </a:extLst>
          </p:cNvPr>
          <p:cNvPicPr>
            <a:picLocks noChangeAspect="1"/>
          </p:cNvPicPr>
          <p:nvPr/>
        </p:nvPicPr>
        <p:blipFill>
          <a:blip r:embed="rId5"/>
          <a:stretch>
            <a:fillRect/>
          </a:stretch>
        </p:blipFill>
        <p:spPr>
          <a:xfrm>
            <a:off x="646995" y="3273778"/>
            <a:ext cx="5142568" cy="2875844"/>
          </a:xfrm>
          <a:prstGeom prst="rect">
            <a:avLst/>
          </a:prstGeom>
        </p:spPr>
      </p:pic>
      <p:pic>
        <p:nvPicPr>
          <p:cNvPr id="7" name="Image 6">
            <a:extLst>
              <a:ext uri="{FF2B5EF4-FFF2-40B4-BE49-F238E27FC236}">
                <a16:creationId xmlns:a16="http://schemas.microsoft.com/office/drawing/2014/main" id="{2A1C0458-4BF2-7764-4C0F-851867057D71}"/>
              </a:ext>
            </a:extLst>
          </p:cNvPr>
          <p:cNvPicPr>
            <a:picLocks noChangeAspect="1"/>
          </p:cNvPicPr>
          <p:nvPr/>
        </p:nvPicPr>
        <p:blipFill>
          <a:blip r:embed="rId6"/>
          <a:stretch>
            <a:fillRect/>
          </a:stretch>
        </p:blipFill>
        <p:spPr>
          <a:xfrm>
            <a:off x="1140158" y="560729"/>
            <a:ext cx="2723709" cy="2260600"/>
          </a:xfrm>
          <a:prstGeom prst="rect">
            <a:avLst/>
          </a:prstGeom>
        </p:spPr>
      </p:pic>
    </p:spTree>
    <p:extLst>
      <p:ext uri="{BB962C8B-B14F-4D97-AF65-F5344CB8AC3E}">
        <p14:creationId xmlns:p14="http://schemas.microsoft.com/office/powerpoint/2010/main" val="3103951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246A4-A1EA-98EC-7F8A-D5073EB438BD}"/>
            </a:ext>
          </a:extLst>
        </p:cNvPr>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9C84400B-0853-C080-7F89-A6DA50C5DBC2}"/>
              </a:ext>
            </a:extLst>
          </p:cNvPr>
          <p:cNvSpPr>
            <a:spLocks noGrp="1"/>
          </p:cNvSpPr>
          <p:nvPr>
            <p:ph type="body" sz="quarter" idx="15"/>
            <p:custDataLst>
              <p:tags r:id="rId1"/>
            </p:custDataLst>
          </p:nvPr>
        </p:nvSpPr>
        <p:spPr>
          <a:xfrm>
            <a:off x="6860745" y="870178"/>
            <a:ext cx="4860978" cy="1656046"/>
          </a:xfrm>
        </p:spPr>
        <p:txBody>
          <a:bodyPr/>
          <a:lstStyle/>
          <a:p>
            <a:r>
              <a:rPr lang="fr-FR" sz="3200" dirty="0">
                <a:ea typeface="+mn-lt"/>
                <a:cs typeface="+mn-lt"/>
              </a:rPr>
              <a:t>Situations supplémentaires, </a:t>
            </a:r>
            <a:br>
              <a:rPr lang="fr-FR" sz="3200" dirty="0">
                <a:ea typeface="+mn-lt"/>
                <a:cs typeface="+mn-lt"/>
              </a:rPr>
            </a:br>
            <a:r>
              <a:rPr lang="fr-FR" sz="3200" dirty="0">
                <a:ea typeface="+mn-lt"/>
                <a:cs typeface="+mn-lt"/>
              </a:rPr>
              <a:t>révision et conclusion</a:t>
            </a:r>
            <a:endParaRPr lang="fr-FR" dirty="0"/>
          </a:p>
        </p:txBody>
      </p:sp>
      <p:sp>
        <p:nvSpPr>
          <p:cNvPr id="6" name="ZoneTexte 5">
            <a:extLst>
              <a:ext uri="{FF2B5EF4-FFF2-40B4-BE49-F238E27FC236}">
                <a16:creationId xmlns:a16="http://schemas.microsoft.com/office/drawing/2014/main" id="{26BEB751-4543-0EB1-8075-6F0A8689D934}"/>
              </a:ext>
            </a:extLst>
          </p:cNvPr>
          <p:cNvSpPr txBox="1"/>
          <p:nvPr>
            <p:custDataLst>
              <p:tags r:id="rId2"/>
            </p:custDataLst>
          </p:nvPr>
        </p:nvSpPr>
        <p:spPr>
          <a:xfrm>
            <a:off x="7029994" y="3331021"/>
            <a:ext cx="3487118" cy="1477328"/>
          </a:xfrm>
          <a:prstGeom prst="rect">
            <a:avLst/>
          </a:prstGeom>
          <a:noFill/>
        </p:spPr>
        <p:txBody>
          <a:bodyPr wrap="square" lIns="0" tIns="0" rIns="0" bIns="0" anchor="t">
            <a:spAutoFit/>
          </a:bodyPr>
          <a:lstStyle/>
          <a:p>
            <a:pPr algn="ctr" rtl="0" fontAlgn="base"/>
            <a:r>
              <a:rPr lang="fr-CA" sz="2400" b="0" i="0" u="none" strike="noStrike" dirty="0">
                <a:solidFill>
                  <a:srgbClr val="000000"/>
                </a:solidFill>
                <a:effectLst/>
                <a:latin typeface="Arial"/>
                <a:cs typeface="Calibri"/>
              </a:rPr>
              <a:t>Complète maintenant les derniers exercices</a:t>
            </a:r>
            <a:r>
              <a:rPr lang="fr-CA" sz="2400" dirty="0">
                <a:solidFill>
                  <a:srgbClr val="000000"/>
                </a:solidFill>
                <a:latin typeface="Arial"/>
                <a:cs typeface="Calibri"/>
              </a:rPr>
              <a:t> </a:t>
            </a:r>
            <a:r>
              <a:rPr lang="fr-CA" sz="2400" b="0" i="0" u="none" strike="noStrike" dirty="0">
                <a:solidFill>
                  <a:srgbClr val="000000"/>
                </a:solidFill>
                <a:effectLst/>
                <a:latin typeface="Arial"/>
                <a:cs typeface="Calibri"/>
              </a:rPr>
              <a:t>dans ton cahier ainsi que la conclusion.</a:t>
            </a:r>
            <a:endParaRPr lang="en-US" sz="2400" b="0" i="0" dirty="0">
              <a:solidFill>
                <a:srgbClr val="000000"/>
              </a:solidFill>
              <a:effectLst/>
              <a:latin typeface="Arial"/>
              <a:cs typeface="Calibri"/>
            </a:endParaRPr>
          </a:p>
        </p:txBody>
      </p:sp>
      <p:pic>
        <p:nvPicPr>
          <p:cNvPr id="19460" name="Picture 4">
            <a:extLst>
              <a:ext uri="{FF2B5EF4-FFF2-40B4-BE49-F238E27FC236}">
                <a16:creationId xmlns:a16="http://schemas.microsoft.com/office/drawing/2014/main" id="{8AD0F919-FEC4-CD1F-B667-827F66552871}"/>
              </a:ext>
            </a:extLst>
          </p:cNvPr>
          <p:cNvPicPr>
            <a:picLocks noChangeAspect="1" noChangeArrowheads="1"/>
          </p:cNvPicPr>
          <p:nvPr>
            <p:custDataLst>
              <p:tags r:id="rId3"/>
            </p:custDataLst>
          </p:nvPr>
        </p:nvPicPr>
        <p:blipFill>
          <a:blip r:embed="rId6"/>
          <a:srcRect/>
          <a:stretch/>
        </p:blipFill>
        <p:spPr bwMode="auto">
          <a:xfrm>
            <a:off x="301029" y="2089196"/>
            <a:ext cx="4860979" cy="4137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0321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7A51E-83D2-062A-5D8A-71ECC85B33C5}"/>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1762F1F-6CE9-BCBD-C643-B9361FCBA6AE}"/>
              </a:ext>
            </a:extLst>
          </p:cNvPr>
          <p:cNvSpPr>
            <a:spLocks noGrp="1"/>
          </p:cNvSpPr>
          <p:nvPr>
            <p:ph type="body" idx="1"/>
            <p:custDataLst>
              <p:tags r:id="rId1"/>
            </p:custDataLst>
          </p:nvPr>
        </p:nvSpPr>
        <p:spPr>
          <a:xfrm>
            <a:off x="446400" y="342000"/>
            <a:ext cx="7719267" cy="929899"/>
          </a:xfrm>
        </p:spPr>
        <p:txBody>
          <a:bodyPr/>
          <a:lstStyle/>
          <a:p>
            <a:r>
              <a:rPr lang="fr-FR" sz="4400" dirty="0">
                <a:cs typeface="Arial"/>
              </a:rPr>
              <a:t>Mes responsabilités</a:t>
            </a:r>
            <a:endParaRPr lang="fr-FR" sz="4400" dirty="0"/>
          </a:p>
        </p:txBody>
      </p:sp>
      <p:sp>
        <p:nvSpPr>
          <p:cNvPr id="6" name="ZoneTexte 5">
            <a:extLst>
              <a:ext uri="{FF2B5EF4-FFF2-40B4-BE49-F238E27FC236}">
                <a16:creationId xmlns:a16="http://schemas.microsoft.com/office/drawing/2014/main" id="{6D961F09-F4DC-5C3A-BAF8-DA6936946D05}"/>
              </a:ext>
            </a:extLst>
          </p:cNvPr>
          <p:cNvSpPr txBox="1"/>
          <p:nvPr>
            <p:custDataLst>
              <p:tags r:id="rId2"/>
            </p:custDataLst>
          </p:nvPr>
        </p:nvSpPr>
        <p:spPr>
          <a:xfrm>
            <a:off x="446400" y="1476000"/>
            <a:ext cx="6513011" cy="489364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400" b="1" dirty="0">
                <a:cs typeface="Arial"/>
              </a:rPr>
              <a:t>Le vol du cellulaire</a:t>
            </a:r>
          </a:p>
          <a:p>
            <a:endParaRPr lang="fr-FR" sz="2400" dirty="0">
              <a:cs typeface="Arial"/>
            </a:endParaRPr>
          </a:p>
          <a:p>
            <a:r>
              <a:rPr lang="fr-CA" sz="2400" dirty="0">
                <a:cs typeface="Arial"/>
              </a:rPr>
              <a:t>Hamza a apporté son nouveau cellulaire </a:t>
            </a:r>
            <a:br>
              <a:rPr lang="fr-CA" sz="2400" dirty="0">
                <a:cs typeface="Arial"/>
              </a:rPr>
            </a:br>
            <a:r>
              <a:rPr lang="fr-CA" sz="2400" dirty="0">
                <a:cs typeface="Arial"/>
              </a:rPr>
              <a:t>à l’école. Le cellulaire a disparu de son casier pendant la deuxième période du matin. Heureusement, le cellulaire est retrouvé </a:t>
            </a:r>
            <a:br>
              <a:rPr lang="fr-CA" sz="2400" dirty="0">
                <a:cs typeface="Arial"/>
              </a:rPr>
            </a:br>
            <a:r>
              <a:rPr lang="fr-CA" sz="2400" dirty="0">
                <a:cs typeface="Arial"/>
              </a:rPr>
              <a:t>dans les poches du manteau de Paul, </a:t>
            </a:r>
            <a:br>
              <a:rPr lang="fr-CA" sz="2400" dirty="0">
                <a:cs typeface="Arial"/>
              </a:rPr>
            </a:br>
            <a:r>
              <a:rPr lang="fr-CA" sz="2400" dirty="0">
                <a:cs typeface="Arial"/>
              </a:rPr>
              <a:t>12 ans. Les parents de Hamza souhaitent que Paul comprenne la gravité de son geste, alors ils appellent la police pour déclarer l’incident. </a:t>
            </a:r>
          </a:p>
          <a:p>
            <a:endParaRPr lang="fr-CA" sz="2400" dirty="0">
              <a:cs typeface="Arial"/>
            </a:endParaRPr>
          </a:p>
          <a:p>
            <a:r>
              <a:rPr lang="fr-CA" sz="2400" dirty="0">
                <a:cs typeface="Arial"/>
              </a:rPr>
              <a:t>Quelle(s) conséquence(s) Paul </a:t>
            </a:r>
            <a:br>
              <a:rPr lang="fr-CA" sz="2400" dirty="0">
                <a:cs typeface="Arial"/>
              </a:rPr>
            </a:br>
            <a:r>
              <a:rPr lang="fr-CA" sz="2400" dirty="0">
                <a:cs typeface="Arial"/>
              </a:rPr>
              <a:t>pourrait-il recevoir</a:t>
            </a:r>
            <a:r>
              <a:rPr lang="fr-CA" sz="1200" dirty="0">
                <a:cs typeface="Arial"/>
              </a:rPr>
              <a:t> </a:t>
            </a:r>
            <a:r>
              <a:rPr lang="fr-CA" sz="2400" dirty="0">
                <a:cs typeface="Arial"/>
              </a:rPr>
              <a:t>?</a:t>
            </a:r>
            <a:endParaRPr lang="fr-FR" sz="2400" dirty="0">
              <a:cs typeface="Arial"/>
            </a:endParaRPr>
          </a:p>
        </p:txBody>
      </p:sp>
      <p:pic>
        <p:nvPicPr>
          <p:cNvPr id="7" name="Image 6">
            <a:extLst>
              <a:ext uri="{FF2B5EF4-FFF2-40B4-BE49-F238E27FC236}">
                <a16:creationId xmlns:a16="http://schemas.microsoft.com/office/drawing/2014/main" id="{B31FB926-FFAA-8946-9781-454B73B05880}"/>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3284353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F0CE9-4A9E-4D4E-3E39-DDCAD88A1C4E}"/>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B3354FED-E3CD-02B5-6809-3450C49D00A4}"/>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2" name="Espace réservé du texte 1">
            <a:extLst>
              <a:ext uri="{FF2B5EF4-FFF2-40B4-BE49-F238E27FC236}">
                <a16:creationId xmlns:a16="http://schemas.microsoft.com/office/drawing/2014/main" id="{E4E73C84-4D6C-9E66-154B-71241D8C106F}"/>
              </a:ext>
            </a:extLst>
          </p:cNvPr>
          <p:cNvSpPr>
            <a:spLocks noGrp="1"/>
          </p:cNvSpPr>
          <p:nvPr>
            <p:ph type="body" idx="1"/>
            <p:custDataLst>
              <p:tags r:id="rId1"/>
            </p:custDataLst>
          </p:nvPr>
        </p:nvSpPr>
        <p:spPr>
          <a:xfrm>
            <a:off x="446400" y="342000"/>
            <a:ext cx="6030907" cy="929899"/>
          </a:xfrm>
        </p:spPr>
        <p:txBody>
          <a:bodyPr/>
          <a:lstStyle/>
          <a:p>
            <a:r>
              <a:rPr lang="fr-FR" sz="4400" dirty="0">
                <a:cs typeface="Arial"/>
              </a:rPr>
              <a:t>Ce que dit la loi</a:t>
            </a:r>
            <a:endParaRPr lang="fr-FR" sz="4400" dirty="0"/>
          </a:p>
        </p:txBody>
      </p:sp>
      <p:sp>
        <p:nvSpPr>
          <p:cNvPr id="6" name="ZoneTexte 5">
            <a:extLst>
              <a:ext uri="{FF2B5EF4-FFF2-40B4-BE49-F238E27FC236}">
                <a16:creationId xmlns:a16="http://schemas.microsoft.com/office/drawing/2014/main" id="{6832F5E6-4F1C-A7A0-71A5-EC0879E69819}"/>
              </a:ext>
            </a:extLst>
          </p:cNvPr>
          <p:cNvSpPr txBox="1"/>
          <p:nvPr>
            <p:custDataLst>
              <p:tags r:id="rId2"/>
            </p:custDataLst>
          </p:nvPr>
        </p:nvSpPr>
        <p:spPr>
          <a:xfrm>
            <a:off x="446400" y="1476000"/>
            <a:ext cx="6327141" cy="341632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400" b="1" dirty="0">
                <a:cs typeface="Arial"/>
              </a:rPr>
              <a:t>Le vol du cellulaire</a:t>
            </a:r>
          </a:p>
          <a:p>
            <a:endParaRPr lang="fr-FR" sz="2400" dirty="0">
              <a:cs typeface="Arial"/>
            </a:endParaRPr>
          </a:p>
          <a:p>
            <a:pPr marL="342900" indent="-342900">
              <a:buFont typeface="Wingdings" panose="05000000000000000000" pitchFamily="2" charset="2"/>
              <a:buChar char="Ø"/>
            </a:pPr>
            <a:r>
              <a:rPr lang="fr-CA" sz="2400" dirty="0">
                <a:cs typeface="Arial"/>
              </a:rPr>
              <a:t>Les conséquences au sein de l’école </a:t>
            </a:r>
            <a:br>
              <a:rPr lang="fr-CA" sz="2400" dirty="0">
                <a:cs typeface="Arial"/>
              </a:rPr>
            </a:br>
            <a:r>
              <a:rPr lang="fr-CA" sz="2400" dirty="0">
                <a:cs typeface="Arial"/>
              </a:rPr>
              <a:t>sont privilégiées par les directions </a:t>
            </a:r>
            <a:br>
              <a:rPr lang="fr-CA" sz="2400" dirty="0">
                <a:cs typeface="Arial"/>
              </a:rPr>
            </a:br>
            <a:r>
              <a:rPr lang="fr-CA" sz="2400" dirty="0">
                <a:cs typeface="Arial"/>
              </a:rPr>
              <a:t>d’école</a:t>
            </a:r>
            <a:r>
              <a:rPr lang="fr-CA" sz="1200" dirty="0">
                <a:cs typeface="Arial"/>
              </a:rPr>
              <a:t> </a:t>
            </a:r>
            <a:r>
              <a:rPr lang="fr-CA" sz="2400" dirty="0">
                <a:cs typeface="Arial"/>
              </a:rPr>
              <a:t>: suspensions, retenues, etc.</a:t>
            </a:r>
          </a:p>
          <a:p>
            <a:endParaRPr lang="fr-CA" sz="2400" dirty="0">
              <a:cs typeface="Arial"/>
            </a:endParaRPr>
          </a:p>
          <a:p>
            <a:pPr marL="342900" indent="-342900">
              <a:buFont typeface="Wingdings" panose="05000000000000000000" pitchFamily="2" charset="2"/>
              <a:buChar char="Ø"/>
            </a:pPr>
            <a:r>
              <a:rPr lang="fr-CA" sz="2400" dirty="0">
                <a:cs typeface="Arial"/>
              </a:rPr>
              <a:t>Lorsqu’un crime est commis par </a:t>
            </a:r>
            <a:br>
              <a:rPr lang="fr-CA" sz="2400" dirty="0">
                <a:cs typeface="Arial"/>
              </a:rPr>
            </a:br>
            <a:r>
              <a:rPr lang="fr-CA" sz="2400" dirty="0">
                <a:cs typeface="Arial"/>
              </a:rPr>
              <a:t>une personne de 12 ans ou plus, </a:t>
            </a:r>
            <a:br>
              <a:rPr lang="fr-CA" sz="2400" dirty="0">
                <a:cs typeface="Arial"/>
              </a:rPr>
            </a:br>
            <a:r>
              <a:rPr lang="fr-CA" sz="2400" dirty="0">
                <a:cs typeface="Arial"/>
              </a:rPr>
              <a:t>la police pourrait être appelée.</a:t>
            </a:r>
            <a:endParaRPr lang="fr-FR" sz="2000" dirty="0">
              <a:cs typeface="Arial"/>
            </a:endParaRPr>
          </a:p>
        </p:txBody>
      </p:sp>
    </p:spTree>
    <p:extLst>
      <p:ext uri="{BB962C8B-B14F-4D97-AF65-F5344CB8AC3E}">
        <p14:creationId xmlns:p14="http://schemas.microsoft.com/office/powerpoint/2010/main" val="3927522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13FD7-E471-B1BA-9FB0-136E0FB09F90}"/>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5E1FFB7-F119-D750-6DA5-4AC15A085E9A}"/>
              </a:ext>
            </a:extLst>
          </p:cNvPr>
          <p:cNvSpPr>
            <a:spLocks noGrp="1"/>
          </p:cNvSpPr>
          <p:nvPr>
            <p:ph type="body" idx="1"/>
            <p:custDataLst>
              <p:tags r:id="rId1"/>
            </p:custDataLst>
          </p:nvPr>
        </p:nvSpPr>
        <p:spPr>
          <a:xfrm>
            <a:off x="446400" y="342000"/>
            <a:ext cx="6030907" cy="929899"/>
          </a:xfrm>
        </p:spPr>
        <p:txBody>
          <a:bodyPr/>
          <a:lstStyle/>
          <a:p>
            <a:r>
              <a:rPr lang="fr-FR" sz="4400" dirty="0">
                <a:cs typeface="Arial"/>
              </a:rPr>
              <a:t>Mes libertés</a:t>
            </a:r>
            <a:endParaRPr lang="fr-FR" sz="4400" dirty="0"/>
          </a:p>
        </p:txBody>
      </p:sp>
      <p:sp>
        <p:nvSpPr>
          <p:cNvPr id="6" name="ZoneTexte 5">
            <a:extLst>
              <a:ext uri="{FF2B5EF4-FFF2-40B4-BE49-F238E27FC236}">
                <a16:creationId xmlns:a16="http://schemas.microsoft.com/office/drawing/2014/main" id="{70C7BDFE-5302-3C7E-1130-68A46DAFD242}"/>
              </a:ext>
            </a:extLst>
          </p:cNvPr>
          <p:cNvSpPr txBox="1"/>
          <p:nvPr>
            <p:custDataLst>
              <p:tags r:id="rId2"/>
            </p:custDataLst>
          </p:nvPr>
        </p:nvSpPr>
        <p:spPr>
          <a:xfrm>
            <a:off x="446401" y="1476000"/>
            <a:ext cx="6114420" cy="452431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400" b="1" dirty="0">
                <a:cs typeface="Arial"/>
              </a:rPr>
              <a:t>Le changement de nez</a:t>
            </a:r>
          </a:p>
          <a:p>
            <a:endParaRPr lang="fr-FR" sz="2400" dirty="0">
              <a:cs typeface="Arial"/>
            </a:endParaRPr>
          </a:p>
          <a:p>
            <a:r>
              <a:rPr lang="fr-CA" sz="2400" dirty="0">
                <a:cs typeface="Arial"/>
              </a:rPr>
              <a:t>Mathis a 15 ans et il a toujours détesté </a:t>
            </a:r>
            <a:br>
              <a:rPr lang="fr-CA" sz="2400" dirty="0">
                <a:cs typeface="Arial"/>
              </a:rPr>
            </a:br>
            <a:r>
              <a:rPr lang="fr-CA" sz="2400" dirty="0">
                <a:cs typeface="Arial"/>
              </a:rPr>
              <a:t>son nez. Depuis qu’il est petit, il reçoit </a:t>
            </a:r>
            <a:br>
              <a:rPr lang="fr-CA" sz="2400" dirty="0">
                <a:cs typeface="Arial"/>
              </a:rPr>
            </a:br>
            <a:r>
              <a:rPr lang="fr-CA" sz="2400" dirty="0">
                <a:cs typeface="Arial"/>
              </a:rPr>
              <a:t>des commentaires et même parfois </a:t>
            </a:r>
            <a:br>
              <a:rPr lang="fr-CA" sz="2400" dirty="0">
                <a:cs typeface="Arial"/>
              </a:rPr>
            </a:br>
            <a:r>
              <a:rPr lang="fr-CA" sz="2400" dirty="0">
                <a:cs typeface="Arial"/>
              </a:rPr>
              <a:t>des surnoms négatifs par rapport à cela. </a:t>
            </a:r>
            <a:br>
              <a:rPr lang="fr-CA" sz="2400" dirty="0">
                <a:cs typeface="Arial"/>
              </a:rPr>
            </a:br>
            <a:r>
              <a:rPr lang="fr-CA" sz="2400" dirty="0">
                <a:cs typeface="Arial"/>
              </a:rPr>
              <a:t>Il a pris rendez-vous avec un chirurgien esthétique la semaine prochaine pour savoir si ça serait possible de changer son nez grâce à une chirurgie. </a:t>
            </a:r>
          </a:p>
          <a:p>
            <a:endParaRPr lang="fr-CA" sz="2400" dirty="0">
              <a:cs typeface="Arial"/>
            </a:endParaRPr>
          </a:p>
          <a:p>
            <a:r>
              <a:rPr lang="fr-CA" sz="2400" dirty="0">
                <a:cs typeface="Arial"/>
              </a:rPr>
              <a:t>Penses-tu qu’il aura le droit de le faire</a:t>
            </a:r>
            <a:r>
              <a:rPr lang="fr-CA" sz="1200" dirty="0">
                <a:cs typeface="Arial"/>
              </a:rPr>
              <a:t> </a:t>
            </a:r>
            <a:r>
              <a:rPr lang="fr-CA" sz="2400" dirty="0">
                <a:cs typeface="Arial"/>
              </a:rPr>
              <a:t>?</a:t>
            </a:r>
          </a:p>
        </p:txBody>
      </p:sp>
      <p:pic>
        <p:nvPicPr>
          <p:cNvPr id="8" name="Image 7">
            <a:extLst>
              <a:ext uri="{FF2B5EF4-FFF2-40B4-BE49-F238E27FC236}">
                <a16:creationId xmlns:a16="http://schemas.microsoft.com/office/drawing/2014/main" id="{32B3B91E-3A30-0331-DD1B-8001783CE3A9}"/>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7028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30291-67B9-F85D-3C5C-223B333F0E1B}"/>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1AA09506-3B1D-C64E-2ACB-FBD7DC306649}"/>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2" name="Espace réservé du texte 1">
            <a:extLst>
              <a:ext uri="{FF2B5EF4-FFF2-40B4-BE49-F238E27FC236}">
                <a16:creationId xmlns:a16="http://schemas.microsoft.com/office/drawing/2014/main" id="{14329027-13D1-BFA8-7DA6-D37313F044CF}"/>
              </a:ext>
            </a:extLst>
          </p:cNvPr>
          <p:cNvSpPr>
            <a:spLocks noGrp="1"/>
          </p:cNvSpPr>
          <p:nvPr>
            <p:ph type="body" idx="1"/>
            <p:custDataLst>
              <p:tags r:id="rId1"/>
            </p:custDataLst>
          </p:nvPr>
        </p:nvSpPr>
        <p:spPr>
          <a:xfrm>
            <a:off x="446400" y="342000"/>
            <a:ext cx="6030907" cy="929899"/>
          </a:xfrm>
        </p:spPr>
        <p:txBody>
          <a:bodyPr/>
          <a:lstStyle/>
          <a:p>
            <a:r>
              <a:rPr lang="fr-FR" sz="4400" dirty="0">
                <a:cs typeface="Arial"/>
              </a:rPr>
              <a:t>Ce que dit la loi</a:t>
            </a:r>
            <a:endParaRPr lang="fr-FR" sz="4400" dirty="0"/>
          </a:p>
        </p:txBody>
      </p:sp>
      <p:sp>
        <p:nvSpPr>
          <p:cNvPr id="6" name="ZoneTexte 5">
            <a:extLst>
              <a:ext uri="{FF2B5EF4-FFF2-40B4-BE49-F238E27FC236}">
                <a16:creationId xmlns:a16="http://schemas.microsoft.com/office/drawing/2014/main" id="{5D8D80DE-69E2-7D23-5354-FDA6A0E6B782}"/>
              </a:ext>
            </a:extLst>
          </p:cNvPr>
          <p:cNvSpPr txBox="1"/>
          <p:nvPr>
            <p:custDataLst>
              <p:tags r:id="rId2"/>
            </p:custDataLst>
          </p:nvPr>
        </p:nvSpPr>
        <p:spPr>
          <a:xfrm>
            <a:off x="446401" y="1476000"/>
            <a:ext cx="6099180" cy="446276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400" b="1" dirty="0">
                <a:cs typeface="Arial"/>
              </a:rPr>
              <a:t>Le changement de nez</a:t>
            </a:r>
          </a:p>
          <a:p>
            <a:endParaRPr lang="fr-FR" sz="2400" dirty="0">
              <a:cs typeface="Arial"/>
            </a:endParaRPr>
          </a:p>
          <a:p>
            <a:pPr marL="342900" indent="-342900">
              <a:buFont typeface="Wingdings" panose="05000000000000000000" pitchFamily="2" charset="2"/>
              <a:buChar char="Ø"/>
            </a:pPr>
            <a:r>
              <a:rPr lang="fr-CA" sz="2400" dirty="0">
                <a:cs typeface="Arial"/>
              </a:rPr>
              <a:t>La chirurgie que Mathis souhaite faire n’est pas requise par son état de santé. De plus, elle présente des risques sérieux et pourrait lui causer des effets graves </a:t>
            </a:r>
            <a:br>
              <a:rPr lang="fr-CA" sz="2400" dirty="0">
                <a:cs typeface="Arial"/>
              </a:rPr>
            </a:br>
            <a:r>
              <a:rPr lang="fr-CA" sz="2400" dirty="0">
                <a:cs typeface="Arial"/>
              </a:rPr>
              <a:t>et permanents.</a:t>
            </a:r>
          </a:p>
          <a:p>
            <a:endParaRPr lang="fr-CA" sz="2400" dirty="0">
              <a:cs typeface="Arial"/>
            </a:endParaRPr>
          </a:p>
          <a:p>
            <a:pPr marL="342900" indent="-342900">
              <a:buFont typeface="Wingdings" panose="05000000000000000000" pitchFamily="2" charset="2"/>
              <a:buChar char="Ø"/>
            </a:pPr>
            <a:r>
              <a:rPr lang="fr-CA" sz="2400" dirty="0">
                <a:cs typeface="Arial"/>
              </a:rPr>
              <a:t>Il aura donc besoin de l’autorisation </a:t>
            </a:r>
            <a:br>
              <a:rPr lang="fr-CA" sz="2400" dirty="0">
                <a:cs typeface="Arial"/>
              </a:rPr>
            </a:br>
            <a:r>
              <a:rPr lang="fr-CA" sz="2400" dirty="0">
                <a:cs typeface="Arial"/>
              </a:rPr>
              <a:t>de ses parents pour faire cette chirurgie, même s’il a plus de 14 ans. </a:t>
            </a:r>
          </a:p>
          <a:p>
            <a:endParaRPr lang="fr-FR" sz="2000" dirty="0">
              <a:cs typeface="Arial"/>
            </a:endParaRPr>
          </a:p>
        </p:txBody>
      </p:sp>
    </p:spTree>
    <p:extLst>
      <p:ext uri="{BB962C8B-B14F-4D97-AF65-F5344CB8AC3E}">
        <p14:creationId xmlns:p14="http://schemas.microsoft.com/office/powerpoint/2010/main" val="428339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1484E-0BA2-36A8-8423-A1E0BF2BDCA7}"/>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43D5DCD-F6BC-432F-438D-D25C2DC4C033}"/>
              </a:ext>
            </a:extLst>
          </p:cNvPr>
          <p:cNvSpPr>
            <a:spLocks noGrp="1"/>
          </p:cNvSpPr>
          <p:nvPr>
            <p:ph type="body" idx="1"/>
            <p:custDataLst>
              <p:tags r:id="rId1"/>
            </p:custDataLst>
          </p:nvPr>
        </p:nvSpPr>
        <p:spPr>
          <a:xfrm>
            <a:off x="446400" y="342000"/>
            <a:ext cx="6030907" cy="929899"/>
          </a:xfrm>
        </p:spPr>
        <p:txBody>
          <a:bodyPr/>
          <a:lstStyle/>
          <a:p>
            <a:r>
              <a:rPr lang="fr-FR" sz="4400" dirty="0">
                <a:cs typeface="Arial"/>
              </a:rPr>
              <a:t>Mes libertés</a:t>
            </a:r>
            <a:endParaRPr lang="fr-FR" sz="4400" dirty="0"/>
          </a:p>
        </p:txBody>
      </p:sp>
      <p:sp>
        <p:nvSpPr>
          <p:cNvPr id="6" name="ZoneTexte 5">
            <a:extLst>
              <a:ext uri="{FF2B5EF4-FFF2-40B4-BE49-F238E27FC236}">
                <a16:creationId xmlns:a16="http://schemas.microsoft.com/office/drawing/2014/main" id="{3C6125E8-DB0E-B178-CB7F-DB36B8C7F3B6}"/>
              </a:ext>
            </a:extLst>
          </p:cNvPr>
          <p:cNvSpPr txBox="1"/>
          <p:nvPr>
            <p:custDataLst>
              <p:tags r:id="rId2"/>
            </p:custDataLst>
          </p:nvPr>
        </p:nvSpPr>
        <p:spPr>
          <a:xfrm>
            <a:off x="446400" y="1476000"/>
            <a:ext cx="6327141" cy="415498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400" b="1" dirty="0">
                <a:cs typeface="Arial"/>
              </a:rPr>
              <a:t>Les cheveux dans le vent</a:t>
            </a:r>
          </a:p>
          <a:p>
            <a:endParaRPr lang="fr-FR" sz="2400" dirty="0">
              <a:cs typeface="Arial"/>
            </a:endParaRPr>
          </a:p>
          <a:p>
            <a:r>
              <a:rPr lang="fr-CA" sz="2400" dirty="0" err="1">
                <a:cs typeface="Arial"/>
              </a:rPr>
              <a:t>Giovanie</a:t>
            </a:r>
            <a:r>
              <a:rPr lang="fr-CA" sz="2400" dirty="0">
                <a:cs typeface="Arial"/>
              </a:rPr>
              <a:t>, 11 ans, adore sa nouvelle bicyclette électrique. Elle aime particulièrement </a:t>
            </a:r>
            <a:br>
              <a:rPr lang="fr-CA" sz="2400" dirty="0">
                <a:cs typeface="Arial"/>
              </a:rPr>
            </a:br>
            <a:r>
              <a:rPr lang="fr-CA" sz="2400" dirty="0">
                <a:cs typeface="Arial"/>
              </a:rPr>
              <a:t>se promener les cheveux dans le vent même </a:t>
            </a:r>
            <a:br>
              <a:rPr lang="fr-CA" sz="2400" dirty="0">
                <a:cs typeface="Arial"/>
              </a:rPr>
            </a:br>
            <a:r>
              <a:rPr lang="fr-CA" sz="2400" dirty="0">
                <a:cs typeface="Arial"/>
              </a:rPr>
              <a:t>si ses parents lui demandent de porter </a:t>
            </a:r>
            <a:br>
              <a:rPr lang="fr-CA" sz="2400" dirty="0">
                <a:cs typeface="Arial"/>
              </a:rPr>
            </a:br>
            <a:r>
              <a:rPr lang="fr-CA" sz="2400" dirty="0">
                <a:cs typeface="Arial"/>
              </a:rPr>
              <a:t>un casque. Par un bel après-midi ensoleillé, elle se fait toutefois intercepter par la police.</a:t>
            </a:r>
          </a:p>
          <a:p>
            <a:endParaRPr lang="fr-CA" sz="2400" dirty="0">
              <a:cs typeface="Arial"/>
            </a:endParaRPr>
          </a:p>
          <a:p>
            <a:r>
              <a:rPr lang="fr-CA" sz="2400" dirty="0">
                <a:cs typeface="Arial"/>
              </a:rPr>
              <a:t>Quelle(s) conséquence(s) </a:t>
            </a:r>
            <a:r>
              <a:rPr lang="fr-CA" sz="2400" dirty="0" err="1">
                <a:cs typeface="Arial"/>
              </a:rPr>
              <a:t>Giovanie</a:t>
            </a:r>
            <a:r>
              <a:rPr lang="fr-CA" sz="2400" dirty="0">
                <a:cs typeface="Arial"/>
              </a:rPr>
              <a:t> </a:t>
            </a:r>
            <a:br>
              <a:rPr lang="fr-CA" sz="2400" dirty="0">
                <a:cs typeface="Arial"/>
              </a:rPr>
            </a:br>
            <a:r>
              <a:rPr lang="fr-CA" sz="2400" dirty="0">
                <a:cs typeface="Arial"/>
              </a:rPr>
              <a:t>pourrait-elle recevoir</a:t>
            </a:r>
            <a:r>
              <a:rPr lang="fr-CA" sz="1200" dirty="0">
                <a:cs typeface="Arial"/>
              </a:rPr>
              <a:t> </a:t>
            </a:r>
            <a:r>
              <a:rPr lang="fr-CA" sz="2400" dirty="0">
                <a:cs typeface="Arial"/>
              </a:rPr>
              <a:t>?</a:t>
            </a:r>
          </a:p>
        </p:txBody>
      </p:sp>
      <p:pic>
        <p:nvPicPr>
          <p:cNvPr id="8" name="Image 7">
            <a:extLst>
              <a:ext uri="{FF2B5EF4-FFF2-40B4-BE49-F238E27FC236}">
                <a16:creationId xmlns:a16="http://schemas.microsoft.com/office/drawing/2014/main" id="{887E9E9F-1E6E-CAC4-0825-725E1BAA273F}"/>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2435220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6DEA646D-70AE-015D-4DDF-48FEC25F5D22}"/>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2" name="Espace réservé du texte 1">
            <a:extLst>
              <a:ext uri="{FF2B5EF4-FFF2-40B4-BE49-F238E27FC236}">
                <a16:creationId xmlns:a16="http://schemas.microsoft.com/office/drawing/2014/main" id="{3478018D-BC4A-FBE1-5B32-037B14FB0109}"/>
              </a:ext>
            </a:extLst>
          </p:cNvPr>
          <p:cNvSpPr>
            <a:spLocks noGrp="1"/>
          </p:cNvSpPr>
          <p:nvPr>
            <p:ph type="body" idx="1"/>
            <p:custDataLst>
              <p:tags r:id="rId1"/>
            </p:custDataLst>
          </p:nvPr>
        </p:nvSpPr>
        <p:spPr>
          <a:xfrm>
            <a:off x="883403" y="682381"/>
            <a:ext cx="5669280" cy="926523"/>
          </a:xfrm>
        </p:spPr>
        <p:txBody>
          <a:bodyPr/>
          <a:lstStyle/>
          <a:p>
            <a:r>
              <a:rPr lang="fr-CA" sz="4400" dirty="0">
                <a:ea typeface="+mn-lt"/>
                <a:cs typeface="+mn-lt"/>
              </a:rPr>
              <a:t>Mes responsabilités</a:t>
            </a:r>
            <a:endParaRPr lang="fr-FR" sz="4400" dirty="0"/>
          </a:p>
        </p:txBody>
      </p:sp>
      <p:sp>
        <p:nvSpPr>
          <p:cNvPr id="4" name="ZoneTexte 3">
            <a:extLst>
              <a:ext uri="{FF2B5EF4-FFF2-40B4-BE49-F238E27FC236}">
                <a16:creationId xmlns:a16="http://schemas.microsoft.com/office/drawing/2014/main" id="{7B8C98E7-8245-B6A3-FE06-C01F8AB53783}"/>
              </a:ext>
            </a:extLst>
          </p:cNvPr>
          <p:cNvSpPr txBox="1"/>
          <p:nvPr>
            <p:custDataLst>
              <p:tags r:id="rId2"/>
            </p:custDataLst>
          </p:nvPr>
        </p:nvSpPr>
        <p:spPr>
          <a:xfrm>
            <a:off x="883403" y="1900715"/>
            <a:ext cx="5982346" cy="415498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800" b="1" dirty="0">
                <a:cs typeface="Arial"/>
              </a:rPr>
              <a:t>La fenêtre brisée</a:t>
            </a:r>
          </a:p>
          <a:p>
            <a:endParaRPr lang="fr-FR" sz="2800" dirty="0">
              <a:cs typeface="Arial"/>
            </a:endParaRPr>
          </a:p>
          <a:p>
            <a:r>
              <a:rPr lang="fr-FR" sz="2800" dirty="0">
                <a:ea typeface="+mn-lt"/>
                <a:cs typeface="+mn-lt"/>
              </a:rPr>
              <a:t>Maxime, 10 ans, a brisé la fenêtre </a:t>
            </a:r>
            <a:br>
              <a:rPr lang="fr-FR" sz="2800" dirty="0">
                <a:ea typeface="+mn-lt"/>
                <a:cs typeface="+mn-lt"/>
              </a:rPr>
            </a:br>
            <a:r>
              <a:rPr lang="fr-FR" sz="2800" dirty="0">
                <a:ea typeface="+mn-lt"/>
                <a:cs typeface="+mn-lt"/>
              </a:rPr>
              <a:t>de son voisin en jouant au baseball.</a:t>
            </a:r>
          </a:p>
          <a:p>
            <a:endParaRPr lang="fr-FR" dirty="0"/>
          </a:p>
          <a:p>
            <a:r>
              <a:rPr lang="fr-FR" sz="2800" dirty="0">
                <a:ea typeface="+mn-lt"/>
                <a:cs typeface="+mn-lt"/>
              </a:rPr>
              <a:t>Le voisin exige que remplacement </a:t>
            </a:r>
            <a:br>
              <a:rPr lang="fr-FR" sz="2800" dirty="0">
                <a:ea typeface="+mn-lt"/>
                <a:cs typeface="+mn-lt"/>
              </a:rPr>
            </a:br>
            <a:r>
              <a:rPr lang="fr-FR" sz="2800" dirty="0">
                <a:ea typeface="+mn-lt"/>
                <a:cs typeface="+mn-lt"/>
              </a:rPr>
              <a:t>de sa nouvelle fenêtre soit remboursé.</a:t>
            </a:r>
            <a:endParaRPr lang="fr-FR" dirty="0">
              <a:cs typeface="Arial"/>
            </a:endParaRPr>
          </a:p>
          <a:p>
            <a:endParaRPr lang="fr-FR" sz="2800" dirty="0">
              <a:cs typeface="Arial"/>
            </a:endParaRPr>
          </a:p>
          <a:p>
            <a:r>
              <a:rPr lang="fr-FR" sz="2800" dirty="0">
                <a:cs typeface="Arial"/>
              </a:rPr>
              <a:t>Qui paiera pour remplacer la fenêtre?</a:t>
            </a:r>
          </a:p>
        </p:txBody>
      </p:sp>
    </p:spTree>
    <p:extLst>
      <p:ext uri="{BB962C8B-B14F-4D97-AF65-F5344CB8AC3E}">
        <p14:creationId xmlns:p14="http://schemas.microsoft.com/office/powerpoint/2010/main" val="782434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BABB5-2380-0F05-4CB8-8548278EB416}"/>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2262349E-853D-B11E-5993-AFE000ECBC41}"/>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2" name="Espace réservé du texte 1">
            <a:extLst>
              <a:ext uri="{FF2B5EF4-FFF2-40B4-BE49-F238E27FC236}">
                <a16:creationId xmlns:a16="http://schemas.microsoft.com/office/drawing/2014/main" id="{D294DE54-DD96-BA29-88BF-6F0E447C4C7D}"/>
              </a:ext>
            </a:extLst>
          </p:cNvPr>
          <p:cNvSpPr>
            <a:spLocks noGrp="1"/>
          </p:cNvSpPr>
          <p:nvPr>
            <p:ph type="body" idx="1"/>
            <p:custDataLst>
              <p:tags r:id="rId1"/>
            </p:custDataLst>
          </p:nvPr>
        </p:nvSpPr>
        <p:spPr>
          <a:xfrm>
            <a:off x="446400" y="342000"/>
            <a:ext cx="6030907" cy="929899"/>
          </a:xfrm>
        </p:spPr>
        <p:txBody>
          <a:bodyPr/>
          <a:lstStyle/>
          <a:p>
            <a:r>
              <a:rPr lang="fr-FR" sz="4400" dirty="0">
                <a:cs typeface="Arial"/>
              </a:rPr>
              <a:t>Ce que dit la loi</a:t>
            </a:r>
            <a:endParaRPr lang="fr-FR" sz="4400" dirty="0"/>
          </a:p>
        </p:txBody>
      </p:sp>
      <p:sp>
        <p:nvSpPr>
          <p:cNvPr id="6" name="ZoneTexte 5">
            <a:extLst>
              <a:ext uri="{FF2B5EF4-FFF2-40B4-BE49-F238E27FC236}">
                <a16:creationId xmlns:a16="http://schemas.microsoft.com/office/drawing/2014/main" id="{87CF10C2-F8FD-0732-EEB5-91802E1F2872}"/>
              </a:ext>
            </a:extLst>
          </p:cNvPr>
          <p:cNvSpPr txBox="1"/>
          <p:nvPr>
            <p:custDataLst>
              <p:tags r:id="rId2"/>
            </p:custDataLst>
          </p:nvPr>
        </p:nvSpPr>
        <p:spPr>
          <a:xfrm>
            <a:off x="446400" y="1476000"/>
            <a:ext cx="6327141" cy="415498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400" b="1" dirty="0">
                <a:cs typeface="Arial"/>
              </a:rPr>
              <a:t>Les cheveux dans le vent</a:t>
            </a:r>
          </a:p>
          <a:p>
            <a:endParaRPr lang="fr-FR" sz="2400" dirty="0">
              <a:cs typeface="Arial"/>
            </a:endParaRPr>
          </a:p>
          <a:p>
            <a:pPr marL="342900" indent="-342900">
              <a:buFont typeface="Wingdings" panose="05000000000000000000" pitchFamily="2" charset="2"/>
              <a:buChar char="Ø"/>
            </a:pPr>
            <a:r>
              <a:rPr lang="fr-CA" sz="2400" dirty="0">
                <a:cs typeface="Arial"/>
              </a:rPr>
              <a:t>Le port du casque est obligatoire. </a:t>
            </a:r>
          </a:p>
          <a:p>
            <a:pPr marL="342900" indent="-342900">
              <a:buFont typeface="Wingdings" panose="05000000000000000000" pitchFamily="2" charset="2"/>
              <a:buChar char="Ø"/>
            </a:pPr>
            <a:endParaRPr lang="fr-CA" sz="2400" dirty="0">
              <a:cs typeface="Arial"/>
            </a:endParaRPr>
          </a:p>
          <a:p>
            <a:pPr marL="342900" indent="-342900">
              <a:buFont typeface="Wingdings" panose="05000000000000000000" pitchFamily="2" charset="2"/>
              <a:buChar char="Ø"/>
            </a:pPr>
            <a:r>
              <a:rPr lang="fr-FR" sz="2400" dirty="0">
                <a:cs typeface="Arial"/>
              </a:rPr>
              <a:t>Actuellement, seulement les personnes </a:t>
            </a:r>
            <a:br>
              <a:rPr lang="fr-FR" sz="2400" dirty="0">
                <a:cs typeface="Arial"/>
              </a:rPr>
            </a:br>
            <a:r>
              <a:rPr lang="fr-FR" sz="2400" dirty="0">
                <a:cs typeface="Arial"/>
              </a:rPr>
              <a:t>de 18 ans et plus peuvent circuler </a:t>
            </a:r>
            <a:br>
              <a:rPr lang="fr-FR" sz="2400" dirty="0">
                <a:cs typeface="Arial"/>
              </a:rPr>
            </a:br>
            <a:r>
              <a:rPr lang="fr-FR" sz="2400" dirty="0">
                <a:cs typeface="Arial"/>
              </a:rPr>
              <a:t>en vélo électrique, à moins </a:t>
            </a:r>
            <a:br>
              <a:rPr lang="fr-FR" sz="2400" dirty="0">
                <a:cs typeface="Arial"/>
              </a:rPr>
            </a:br>
            <a:r>
              <a:rPr lang="fr-FR" sz="2400" dirty="0">
                <a:cs typeface="Arial"/>
              </a:rPr>
              <a:t>qu’une exception s’applique.</a:t>
            </a:r>
          </a:p>
          <a:p>
            <a:pPr marL="342900" indent="-342900">
              <a:buFont typeface="Wingdings" panose="05000000000000000000" pitchFamily="2" charset="2"/>
              <a:buChar char="Ø"/>
            </a:pPr>
            <a:endParaRPr lang="fr-CA" sz="2400" dirty="0">
              <a:cs typeface="Arial"/>
            </a:endParaRPr>
          </a:p>
          <a:p>
            <a:pPr marL="342900" indent="-342900">
              <a:buFont typeface="Wingdings" panose="05000000000000000000" pitchFamily="2" charset="2"/>
              <a:buChar char="Ø"/>
            </a:pPr>
            <a:r>
              <a:rPr lang="fr-CA" sz="2400" dirty="0">
                <a:cs typeface="Arial"/>
              </a:rPr>
              <a:t>Donc, </a:t>
            </a:r>
            <a:r>
              <a:rPr lang="fr-CA" sz="2400" dirty="0" err="1">
                <a:cs typeface="Arial"/>
              </a:rPr>
              <a:t>Giovanie</a:t>
            </a:r>
            <a:r>
              <a:rPr lang="fr-CA" sz="2400" dirty="0">
                <a:cs typeface="Arial"/>
              </a:rPr>
              <a:t> n’a pas encore </a:t>
            </a:r>
            <a:br>
              <a:rPr lang="fr-CA" sz="2400" dirty="0">
                <a:cs typeface="Arial"/>
              </a:rPr>
            </a:br>
            <a:r>
              <a:rPr lang="fr-CA" sz="2400" dirty="0">
                <a:cs typeface="Arial"/>
              </a:rPr>
              <a:t>le droit d’utiliser ce transport.</a:t>
            </a:r>
          </a:p>
        </p:txBody>
      </p:sp>
    </p:spTree>
    <p:extLst>
      <p:ext uri="{BB962C8B-B14F-4D97-AF65-F5344CB8AC3E}">
        <p14:creationId xmlns:p14="http://schemas.microsoft.com/office/powerpoint/2010/main" val="3938737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6C15B-BF46-03DD-0383-D57F3DD78828}"/>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7441C3D-3C86-021C-D1D2-D12A5A0816C3}"/>
              </a:ext>
            </a:extLst>
          </p:cNvPr>
          <p:cNvSpPr>
            <a:spLocks noGrp="1"/>
          </p:cNvSpPr>
          <p:nvPr>
            <p:ph type="body" idx="1"/>
            <p:custDataLst>
              <p:tags r:id="rId1"/>
            </p:custDataLst>
          </p:nvPr>
        </p:nvSpPr>
        <p:spPr>
          <a:xfrm>
            <a:off x="446400" y="342000"/>
            <a:ext cx="6030907" cy="929899"/>
          </a:xfrm>
        </p:spPr>
        <p:txBody>
          <a:bodyPr/>
          <a:lstStyle/>
          <a:p>
            <a:r>
              <a:rPr lang="fr-FR" sz="4400" dirty="0">
                <a:cs typeface="Arial"/>
              </a:rPr>
              <a:t>Mes protections</a:t>
            </a:r>
            <a:endParaRPr lang="fr-FR" sz="4400" dirty="0"/>
          </a:p>
        </p:txBody>
      </p:sp>
      <p:sp>
        <p:nvSpPr>
          <p:cNvPr id="6" name="ZoneTexte 5">
            <a:extLst>
              <a:ext uri="{FF2B5EF4-FFF2-40B4-BE49-F238E27FC236}">
                <a16:creationId xmlns:a16="http://schemas.microsoft.com/office/drawing/2014/main" id="{582DA082-FA18-6B86-2908-BDB4414B779C}"/>
              </a:ext>
            </a:extLst>
          </p:cNvPr>
          <p:cNvSpPr txBox="1"/>
          <p:nvPr>
            <p:custDataLst>
              <p:tags r:id="rId2"/>
            </p:custDataLst>
          </p:nvPr>
        </p:nvSpPr>
        <p:spPr>
          <a:xfrm>
            <a:off x="446400" y="1476000"/>
            <a:ext cx="6124391" cy="443198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400" b="1" dirty="0">
                <a:cs typeface="Arial"/>
              </a:rPr>
              <a:t>Mille et un cours</a:t>
            </a:r>
          </a:p>
          <a:p>
            <a:endParaRPr lang="fr-FR" sz="2400" dirty="0">
              <a:cs typeface="Arial"/>
            </a:endParaRPr>
          </a:p>
          <a:p>
            <a:r>
              <a:rPr lang="fr-CA" sz="2400" dirty="0">
                <a:cs typeface="Arial"/>
              </a:rPr>
              <a:t>Antoine a 12 ans. Ses parents souhaitent qu’il réussisse dans la vie. Ils l’inscrivent </a:t>
            </a:r>
            <a:br>
              <a:rPr lang="fr-CA" sz="2400" dirty="0">
                <a:cs typeface="Arial"/>
              </a:rPr>
            </a:br>
            <a:r>
              <a:rPr lang="fr-CA" sz="2400" dirty="0">
                <a:cs typeface="Arial"/>
              </a:rPr>
              <a:t>à des cours de violon, d’espagnol et </a:t>
            </a:r>
            <a:br>
              <a:rPr lang="fr-CA" sz="2400" dirty="0">
                <a:cs typeface="Arial"/>
              </a:rPr>
            </a:br>
            <a:r>
              <a:rPr lang="fr-CA" sz="2400" dirty="0">
                <a:cs typeface="Arial"/>
              </a:rPr>
              <a:t>de natation. Antoine demande à ses parents de réduire ses cours du soir parce qu’il </a:t>
            </a:r>
            <a:br>
              <a:rPr lang="fr-CA" sz="2400" dirty="0">
                <a:cs typeface="Arial"/>
              </a:rPr>
            </a:br>
            <a:r>
              <a:rPr lang="fr-CA" sz="2400" dirty="0">
                <a:cs typeface="Arial"/>
              </a:rPr>
              <a:t>se sent surmené et extrêmement anxieux. </a:t>
            </a:r>
            <a:br>
              <a:rPr lang="fr-CA" sz="2400" dirty="0">
                <a:cs typeface="Arial"/>
              </a:rPr>
            </a:br>
            <a:r>
              <a:rPr lang="fr-CA" sz="2400" dirty="0">
                <a:cs typeface="Arial"/>
              </a:rPr>
              <a:t>Ses parents refusent en disant que </a:t>
            </a:r>
            <a:br>
              <a:rPr lang="fr-CA" sz="2400" dirty="0">
                <a:cs typeface="Arial"/>
              </a:rPr>
            </a:br>
            <a:r>
              <a:rPr lang="fr-CA" sz="2400" dirty="0">
                <a:cs typeface="Arial"/>
              </a:rPr>
              <a:t>c’est pour son bien.</a:t>
            </a:r>
          </a:p>
          <a:p>
            <a:endParaRPr lang="fr-CA" sz="2400" dirty="0">
              <a:cs typeface="Arial"/>
            </a:endParaRPr>
          </a:p>
          <a:p>
            <a:r>
              <a:rPr lang="fr-CA" sz="2400" dirty="0">
                <a:cs typeface="Arial"/>
              </a:rPr>
              <a:t>Que devrait faire Antoine</a:t>
            </a:r>
            <a:r>
              <a:rPr lang="fr-CA" sz="1200" dirty="0">
                <a:cs typeface="Arial"/>
              </a:rPr>
              <a:t> </a:t>
            </a:r>
            <a:r>
              <a:rPr lang="fr-CA" sz="2400" dirty="0">
                <a:cs typeface="Arial"/>
              </a:rPr>
              <a:t>?</a:t>
            </a:r>
          </a:p>
        </p:txBody>
      </p:sp>
      <p:pic>
        <p:nvPicPr>
          <p:cNvPr id="8" name="Image 7">
            <a:extLst>
              <a:ext uri="{FF2B5EF4-FFF2-40B4-BE49-F238E27FC236}">
                <a16:creationId xmlns:a16="http://schemas.microsoft.com/office/drawing/2014/main" id="{C4EBCD46-906B-3F16-5F06-4E0C13EBA792}"/>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957550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41247-618F-3D86-1939-E8CBA550AECA}"/>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D44FB38D-A9D8-00D1-08B8-136F004D1545}"/>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2" name="Espace réservé du texte 1">
            <a:extLst>
              <a:ext uri="{FF2B5EF4-FFF2-40B4-BE49-F238E27FC236}">
                <a16:creationId xmlns:a16="http://schemas.microsoft.com/office/drawing/2014/main" id="{1A406DCC-EF99-BD9F-FA68-11803AA72383}"/>
              </a:ext>
            </a:extLst>
          </p:cNvPr>
          <p:cNvSpPr>
            <a:spLocks noGrp="1"/>
          </p:cNvSpPr>
          <p:nvPr>
            <p:ph type="body" idx="1"/>
            <p:custDataLst>
              <p:tags r:id="rId1"/>
            </p:custDataLst>
          </p:nvPr>
        </p:nvSpPr>
        <p:spPr>
          <a:xfrm>
            <a:off x="446400" y="342000"/>
            <a:ext cx="6030907" cy="929899"/>
          </a:xfrm>
        </p:spPr>
        <p:txBody>
          <a:bodyPr/>
          <a:lstStyle/>
          <a:p>
            <a:r>
              <a:rPr lang="fr-FR" sz="4400" dirty="0">
                <a:cs typeface="Arial"/>
              </a:rPr>
              <a:t>Ce que dit la loi</a:t>
            </a:r>
            <a:endParaRPr lang="fr-FR" sz="4400" dirty="0"/>
          </a:p>
        </p:txBody>
      </p:sp>
      <p:sp>
        <p:nvSpPr>
          <p:cNvPr id="6" name="ZoneTexte 5">
            <a:extLst>
              <a:ext uri="{FF2B5EF4-FFF2-40B4-BE49-F238E27FC236}">
                <a16:creationId xmlns:a16="http://schemas.microsoft.com/office/drawing/2014/main" id="{345F1139-564A-568E-F48E-9C52244113A0}"/>
              </a:ext>
            </a:extLst>
          </p:cNvPr>
          <p:cNvSpPr txBox="1"/>
          <p:nvPr>
            <p:custDataLst>
              <p:tags r:id="rId2"/>
            </p:custDataLst>
          </p:nvPr>
        </p:nvSpPr>
        <p:spPr>
          <a:xfrm>
            <a:off x="446400" y="1476000"/>
            <a:ext cx="6327141" cy="452431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400" b="1" dirty="0">
                <a:cs typeface="Arial"/>
              </a:rPr>
              <a:t>Mille et un cours</a:t>
            </a:r>
          </a:p>
          <a:p>
            <a:endParaRPr lang="fr-FR" sz="2400" dirty="0">
              <a:cs typeface="Arial"/>
            </a:endParaRPr>
          </a:p>
          <a:p>
            <a:pPr marL="342900" indent="-342900">
              <a:buFont typeface="Wingdings" panose="05000000000000000000" pitchFamily="2" charset="2"/>
              <a:buChar char="Ø"/>
            </a:pPr>
            <a:r>
              <a:rPr lang="fr-CA" sz="2400" dirty="0">
                <a:cs typeface="Arial"/>
              </a:rPr>
              <a:t>Antoine pourrait en parler à une ou </a:t>
            </a:r>
            <a:br>
              <a:rPr lang="fr-CA" sz="2400" dirty="0">
                <a:cs typeface="Arial"/>
              </a:rPr>
            </a:br>
            <a:r>
              <a:rPr lang="fr-CA" sz="2400" dirty="0">
                <a:cs typeface="Arial"/>
              </a:rPr>
              <a:t>un adulte de l’école pour que cette personne puisse parler aux parents. </a:t>
            </a:r>
          </a:p>
          <a:p>
            <a:pPr marL="342900" indent="-342900">
              <a:buFont typeface="Wingdings" panose="05000000000000000000" pitchFamily="2" charset="2"/>
              <a:buChar char="Ø"/>
            </a:pPr>
            <a:endParaRPr lang="fr-CA" sz="2400" dirty="0">
              <a:cs typeface="Arial"/>
            </a:endParaRPr>
          </a:p>
          <a:p>
            <a:pPr marL="342900" indent="-342900">
              <a:buFont typeface="Wingdings" panose="05000000000000000000" pitchFamily="2" charset="2"/>
              <a:buChar char="Ø"/>
            </a:pPr>
            <a:r>
              <a:rPr lang="fr-CA" sz="2400" dirty="0">
                <a:cs typeface="Arial"/>
              </a:rPr>
              <a:t>L’adulte de l’école pourrait aussi faire </a:t>
            </a:r>
            <a:br>
              <a:rPr lang="fr-CA" sz="2400" dirty="0">
                <a:cs typeface="Arial"/>
              </a:rPr>
            </a:br>
            <a:r>
              <a:rPr lang="fr-CA" sz="2400" dirty="0">
                <a:cs typeface="Arial"/>
              </a:rPr>
              <a:t>un signalement au Directeur de </a:t>
            </a:r>
            <a:br>
              <a:rPr lang="fr-CA" sz="2400" dirty="0">
                <a:cs typeface="Arial"/>
              </a:rPr>
            </a:br>
            <a:r>
              <a:rPr lang="fr-CA" sz="2400" dirty="0">
                <a:cs typeface="Arial"/>
              </a:rPr>
              <a:t>la protection de la jeunesse s’il ou </a:t>
            </a:r>
            <a:br>
              <a:rPr lang="fr-CA" sz="2400" dirty="0">
                <a:cs typeface="Arial"/>
              </a:rPr>
            </a:br>
            <a:r>
              <a:rPr lang="fr-CA" sz="2400" dirty="0">
                <a:cs typeface="Arial"/>
              </a:rPr>
              <a:t>elle juge que c’est nécessaire. </a:t>
            </a:r>
          </a:p>
          <a:p>
            <a:pPr marL="342900" indent="-342900">
              <a:buFont typeface="Wingdings" panose="05000000000000000000" pitchFamily="2" charset="2"/>
              <a:buChar char="Ø"/>
            </a:pPr>
            <a:endParaRPr lang="fr-CA" sz="2400" dirty="0">
              <a:cs typeface="Arial"/>
            </a:endParaRPr>
          </a:p>
          <a:p>
            <a:pPr marL="342900" indent="-342900">
              <a:buFont typeface="Wingdings" panose="05000000000000000000" pitchFamily="2" charset="2"/>
              <a:buChar char="Ø"/>
            </a:pPr>
            <a:r>
              <a:rPr lang="fr-CA" sz="2400" dirty="0">
                <a:cs typeface="Arial"/>
              </a:rPr>
              <a:t>Le DPJ peut décider d’intervenir ou non. </a:t>
            </a:r>
          </a:p>
        </p:txBody>
      </p:sp>
    </p:spTree>
    <p:extLst>
      <p:ext uri="{BB962C8B-B14F-4D97-AF65-F5344CB8AC3E}">
        <p14:creationId xmlns:p14="http://schemas.microsoft.com/office/powerpoint/2010/main" val="1452155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FF3B8-6BD4-567C-8F48-6534807A142B}"/>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4582D07B-51DC-1FC0-82A8-670EFAE43783}"/>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2" name="Espace réservé du texte 1">
            <a:extLst>
              <a:ext uri="{FF2B5EF4-FFF2-40B4-BE49-F238E27FC236}">
                <a16:creationId xmlns:a16="http://schemas.microsoft.com/office/drawing/2014/main" id="{560A6BEA-609B-3998-9EDF-5F7710D5BA50}"/>
              </a:ext>
            </a:extLst>
          </p:cNvPr>
          <p:cNvSpPr>
            <a:spLocks noGrp="1"/>
          </p:cNvSpPr>
          <p:nvPr>
            <p:ph type="body" idx="1"/>
            <p:custDataLst>
              <p:tags r:id="rId1"/>
            </p:custDataLst>
          </p:nvPr>
        </p:nvSpPr>
        <p:spPr>
          <a:xfrm>
            <a:off x="446400" y="342000"/>
            <a:ext cx="6030907" cy="929899"/>
          </a:xfrm>
        </p:spPr>
        <p:txBody>
          <a:bodyPr/>
          <a:lstStyle/>
          <a:p>
            <a:r>
              <a:rPr lang="fr-FR" sz="4400" dirty="0">
                <a:cs typeface="Arial"/>
              </a:rPr>
              <a:t>Mes protections</a:t>
            </a:r>
            <a:endParaRPr lang="fr-FR" sz="4400" dirty="0"/>
          </a:p>
        </p:txBody>
      </p:sp>
      <p:sp>
        <p:nvSpPr>
          <p:cNvPr id="6" name="ZoneTexte 5">
            <a:extLst>
              <a:ext uri="{FF2B5EF4-FFF2-40B4-BE49-F238E27FC236}">
                <a16:creationId xmlns:a16="http://schemas.microsoft.com/office/drawing/2014/main" id="{365B0EF6-66F0-ADA8-6C21-5C394AD463E3}"/>
              </a:ext>
            </a:extLst>
          </p:cNvPr>
          <p:cNvSpPr txBox="1"/>
          <p:nvPr>
            <p:custDataLst>
              <p:tags r:id="rId2"/>
            </p:custDataLst>
          </p:nvPr>
        </p:nvSpPr>
        <p:spPr>
          <a:xfrm>
            <a:off x="446400" y="1476000"/>
            <a:ext cx="6327141" cy="489364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400" b="1" dirty="0">
                <a:cs typeface="Arial"/>
              </a:rPr>
              <a:t>Des souliers neufs</a:t>
            </a:r>
          </a:p>
          <a:p>
            <a:endParaRPr lang="fr-FR" sz="2400" dirty="0">
              <a:cs typeface="Arial"/>
            </a:endParaRPr>
          </a:p>
          <a:p>
            <a:r>
              <a:rPr lang="fr-CA" sz="2400" dirty="0">
                <a:cs typeface="Arial"/>
              </a:rPr>
              <a:t>Anas, 11 ans, a des trous dans ses semelles de chaussures de sport et il demande à </a:t>
            </a:r>
            <a:br>
              <a:rPr lang="fr-CA" sz="2400" dirty="0">
                <a:cs typeface="Arial"/>
              </a:rPr>
            </a:br>
            <a:r>
              <a:rPr lang="fr-CA" sz="2400" dirty="0">
                <a:cs typeface="Arial"/>
              </a:rPr>
              <a:t>ses parents de lui en acheter de nouvelles. Ses parents lui proposent d’utiliser </a:t>
            </a:r>
            <a:br>
              <a:rPr lang="fr-CA" sz="2400" dirty="0">
                <a:cs typeface="Arial"/>
              </a:rPr>
            </a:br>
            <a:r>
              <a:rPr lang="fr-CA" sz="2400" dirty="0">
                <a:cs typeface="Arial"/>
              </a:rPr>
              <a:t>les chaussures peu usées que son grand </a:t>
            </a:r>
            <a:br>
              <a:rPr lang="fr-CA" sz="2400" dirty="0">
                <a:cs typeface="Arial"/>
              </a:rPr>
            </a:br>
            <a:r>
              <a:rPr lang="fr-CA" sz="2400" dirty="0">
                <a:cs typeface="Arial"/>
              </a:rPr>
              <a:t>frère a utilisées lorsqu’il était plus jeune. </a:t>
            </a:r>
            <a:br>
              <a:rPr lang="fr-CA" sz="2400" dirty="0">
                <a:cs typeface="Arial"/>
              </a:rPr>
            </a:br>
            <a:r>
              <a:rPr lang="fr-CA" sz="2400" dirty="0">
                <a:cs typeface="Arial"/>
              </a:rPr>
              <a:t>Ils pensent que c’est une idée raisonnable. Anas n’est pas d’accord et il affirme que ses besoins vestimentaires ne sont pas remplis. </a:t>
            </a:r>
          </a:p>
          <a:p>
            <a:endParaRPr lang="fr-CA" sz="2400" dirty="0">
              <a:cs typeface="Arial"/>
            </a:endParaRPr>
          </a:p>
          <a:p>
            <a:r>
              <a:rPr lang="fr-CA" sz="2400" dirty="0">
                <a:cs typeface="Arial"/>
              </a:rPr>
              <a:t>A-t-il raison</a:t>
            </a:r>
            <a:r>
              <a:rPr lang="fr-CA" sz="1200" dirty="0">
                <a:cs typeface="Arial"/>
              </a:rPr>
              <a:t> </a:t>
            </a:r>
            <a:r>
              <a:rPr lang="fr-CA" sz="2400" dirty="0">
                <a:cs typeface="Arial"/>
              </a:rPr>
              <a:t>?</a:t>
            </a:r>
          </a:p>
        </p:txBody>
      </p:sp>
    </p:spTree>
    <p:extLst>
      <p:ext uri="{BB962C8B-B14F-4D97-AF65-F5344CB8AC3E}">
        <p14:creationId xmlns:p14="http://schemas.microsoft.com/office/powerpoint/2010/main" val="991195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73AC4-AF5B-7227-8AE2-09356DAE59C3}"/>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C1117F8-9275-51D3-9AE2-0415AC6949BF}"/>
              </a:ext>
            </a:extLst>
          </p:cNvPr>
          <p:cNvSpPr>
            <a:spLocks noGrp="1"/>
          </p:cNvSpPr>
          <p:nvPr>
            <p:ph type="body" idx="1"/>
            <p:custDataLst>
              <p:tags r:id="rId1"/>
            </p:custDataLst>
          </p:nvPr>
        </p:nvSpPr>
        <p:spPr>
          <a:xfrm>
            <a:off x="446400" y="342000"/>
            <a:ext cx="6030907" cy="929899"/>
          </a:xfrm>
        </p:spPr>
        <p:txBody>
          <a:bodyPr/>
          <a:lstStyle/>
          <a:p>
            <a:r>
              <a:rPr lang="fr-FR" sz="4400" dirty="0">
                <a:cs typeface="Arial"/>
              </a:rPr>
              <a:t>Ce que dit la loi</a:t>
            </a:r>
            <a:endParaRPr lang="fr-FR" sz="4400" dirty="0"/>
          </a:p>
        </p:txBody>
      </p:sp>
      <p:sp>
        <p:nvSpPr>
          <p:cNvPr id="6" name="ZoneTexte 5">
            <a:extLst>
              <a:ext uri="{FF2B5EF4-FFF2-40B4-BE49-F238E27FC236}">
                <a16:creationId xmlns:a16="http://schemas.microsoft.com/office/drawing/2014/main" id="{051D59E7-EB54-8165-C9B0-388CBA6DC2B6}"/>
              </a:ext>
            </a:extLst>
          </p:cNvPr>
          <p:cNvSpPr txBox="1"/>
          <p:nvPr>
            <p:custDataLst>
              <p:tags r:id="rId2"/>
            </p:custDataLst>
          </p:nvPr>
        </p:nvSpPr>
        <p:spPr>
          <a:xfrm>
            <a:off x="446400" y="1476000"/>
            <a:ext cx="5981444" cy="304698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400" b="1" dirty="0">
                <a:cs typeface="Arial"/>
              </a:rPr>
              <a:t>Des souliers neufs</a:t>
            </a:r>
          </a:p>
          <a:p>
            <a:endParaRPr lang="fr-FR" sz="2400" dirty="0">
              <a:cs typeface="Arial"/>
            </a:endParaRPr>
          </a:p>
          <a:p>
            <a:pPr marL="342900" indent="-342900">
              <a:buFont typeface="Wingdings" panose="05000000000000000000" pitchFamily="2" charset="2"/>
              <a:buChar char="Ø"/>
            </a:pPr>
            <a:r>
              <a:rPr lang="fr-CA" sz="2400" dirty="0">
                <a:cs typeface="Arial"/>
              </a:rPr>
              <a:t>Les parents ont l’obligation de nourrir </a:t>
            </a:r>
            <a:br>
              <a:rPr lang="fr-CA" sz="2400" dirty="0">
                <a:cs typeface="Arial"/>
              </a:rPr>
            </a:br>
            <a:r>
              <a:rPr lang="fr-CA" sz="2400" dirty="0">
                <a:cs typeface="Arial"/>
              </a:rPr>
              <a:t>et d’entretenir leurs enfants. </a:t>
            </a:r>
          </a:p>
          <a:p>
            <a:pPr marL="342900" indent="-342900">
              <a:buFont typeface="Wingdings" panose="05000000000000000000" pitchFamily="2" charset="2"/>
              <a:buChar char="Ø"/>
            </a:pPr>
            <a:endParaRPr lang="fr-CA" sz="2400" dirty="0">
              <a:cs typeface="Arial"/>
            </a:endParaRPr>
          </a:p>
          <a:p>
            <a:pPr marL="342900" indent="-342900">
              <a:buFont typeface="Wingdings" panose="05000000000000000000" pitchFamily="2" charset="2"/>
              <a:buChar char="Ø"/>
            </a:pPr>
            <a:r>
              <a:rPr lang="fr-CA" sz="2400" dirty="0">
                <a:cs typeface="Arial"/>
              </a:rPr>
              <a:t>Mais cela n’inclut pas l’obligation </a:t>
            </a:r>
            <a:br>
              <a:rPr lang="fr-CA" sz="2400" dirty="0">
                <a:cs typeface="Arial"/>
              </a:rPr>
            </a:br>
            <a:r>
              <a:rPr lang="fr-CA" sz="2400" dirty="0">
                <a:cs typeface="Arial"/>
              </a:rPr>
              <a:t>de fournir des vêtements neufs </a:t>
            </a:r>
            <a:br>
              <a:rPr lang="fr-CA" sz="2400" dirty="0">
                <a:cs typeface="Arial"/>
              </a:rPr>
            </a:br>
            <a:r>
              <a:rPr lang="fr-CA" sz="2400" dirty="0">
                <a:cs typeface="Arial"/>
              </a:rPr>
              <a:t>à leurs enfants chaque saison</a:t>
            </a:r>
            <a:r>
              <a:rPr lang="fr-CA" sz="1200" dirty="0">
                <a:cs typeface="Arial"/>
              </a:rPr>
              <a:t> </a:t>
            </a:r>
            <a:r>
              <a:rPr lang="fr-CA" sz="2400" dirty="0">
                <a:cs typeface="Arial"/>
              </a:rPr>
              <a:t>!</a:t>
            </a:r>
          </a:p>
        </p:txBody>
      </p:sp>
      <p:pic>
        <p:nvPicPr>
          <p:cNvPr id="8" name="Image 7">
            <a:extLst>
              <a:ext uri="{FF2B5EF4-FFF2-40B4-BE49-F238E27FC236}">
                <a16:creationId xmlns:a16="http://schemas.microsoft.com/office/drawing/2014/main" id="{48A7A254-828B-35F9-815C-89B92274AE26}"/>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835670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4176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3287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D921E-7B9D-1D35-EC35-3CF95413B82C}"/>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7A64FDA-61F5-0B4F-8775-2106223B715E}"/>
              </a:ext>
            </a:extLst>
          </p:cNvPr>
          <p:cNvSpPr>
            <a:spLocks noGrp="1"/>
          </p:cNvSpPr>
          <p:nvPr>
            <p:ph type="body" idx="1"/>
            <p:custDataLst>
              <p:tags r:id="rId1"/>
            </p:custDataLst>
          </p:nvPr>
        </p:nvSpPr>
        <p:spPr>
          <a:xfrm>
            <a:off x="816228" y="661044"/>
            <a:ext cx="5669280" cy="926523"/>
          </a:xfrm>
        </p:spPr>
        <p:txBody>
          <a:bodyPr/>
          <a:lstStyle/>
          <a:p>
            <a:r>
              <a:rPr lang="fr-CA" sz="4400" dirty="0">
                <a:ea typeface="+mn-lt"/>
                <a:cs typeface="+mn-lt"/>
              </a:rPr>
              <a:t>Ce que dit la loi</a:t>
            </a:r>
            <a:endParaRPr lang="fr-FR" sz="4400" dirty="0"/>
          </a:p>
        </p:txBody>
      </p:sp>
      <p:sp>
        <p:nvSpPr>
          <p:cNvPr id="4" name="ZoneTexte 3">
            <a:extLst>
              <a:ext uri="{FF2B5EF4-FFF2-40B4-BE49-F238E27FC236}">
                <a16:creationId xmlns:a16="http://schemas.microsoft.com/office/drawing/2014/main" id="{E6C92E22-85B2-9B55-8EC6-92C55145D4D1}"/>
              </a:ext>
            </a:extLst>
          </p:cNvPr>
          <p:cNvSpPr txBox="1"/>
          <p:nvPr>
            <p:custDataLst>
              <p:tags r:id="rId2"/>
            </p:custDataLst>
          </p:nvPr>
        </p:nvSpPr>
        <p:spPr>
          <a:xfrm>
            <a:off x="816228" y="1855992"/>
            <a:ext cx="6101101" cy="415498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800" b="1" dirty="0">
                <a:cs typeface="Arial"/>
              </a:rPr>
              <a:t>La fenêtre brisée</a:t>
            </a:r>
          </a:p>
          <a:p>
            <a:endParaRPr lang="fr-FR" sz="2800" dirty="0">
              <a:cs typeface="Arial"/>
            </a:endParaRPr>
          </a:p>
          <a:p>
            <a:pPr marL="457200" indent="-457200">
              <a:buFont typeface="Wingdings" panose="05000000000000000000" pitchFamily="2" charset="2"/>
              <a:buChar char="Ø"/>
            </a:pPr>
            <a:r>
              <a:rPr lang="fr-FR" sz="2800" dirty="0">
                <a:ea typeface="+mn-lt"/>
                <a:cs typeface="+mn-lt"/>
              </a:rPr>
              <a:t>Maxime pourrait être tenu responsable puisque la responsabilité civile s’applique </a:t>
            </a:r>
            <a:br>
              <a:rPr lang="fr-FR" sz="2800" dirty="0">
                <a:ea typeface="+mn-lt"/>
                <a:cs typeface="+mn-lt"/>
              </a:rPr>
            </a:br>
            <a:r>
              <a:rPr lang="fr-FR" sz="2800" dirty="0">
                <a:ea typeface="+mn-lt"/>
                <a:cs typeface="+mn-lt"/>
              </a:rPr>
              <a:t>à partir d’environ 7 ans.</a:t>
            </a:r>
          </a:p>
          <a:p>
            <a:endParaRPr lang="fr-FR" dirty="0"/>
          </a:p>
          <a:p>
            <a:pPr marL="457200" indent="-457200">
              <a:buFont typeface="Wingdings" panose="05000000000000000000" pitchFamily="2" charset="2"/>
              <a:buChar char="Ø"/>
            </a:pPr>
            <a:r>
              <a:rPr lang="fr-FR" sz="2800" dirty="0">
                <a:ea typeface="+mn-lt"/>
                <a:cs typeface="+mn-lt"/>
              </a:rPr>
              <a:t>Le voisin pourrait également poursuivre les parents de Maxime pour être remboursé.</a:t>
            </a:r>
            <a:endParaRPr lang="fr-FR" sz="2800" dirty="0">
              <a:cs typeface="Arial"/>
            </a:endParaRPr>
          </a:p>
        </p:txBody>
      </p:sp>
      <p:pic>
        <p:nvPicPr>
          <p:cNvPr id="8" name="Image 7">
            <a:extLst>
              <a:ext uri="{FF2B5EF4-FFF2-40B4-BE49-F238E27FC236}">
                <a16:creationId xmlns:a16="http://schemas.microsoft.com/office/drawing/2014/main" id="{E11A3CEA-6724-C244-6360-EFB7FE642BEF}"/>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2155843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C64E6D1F-A27C-5557-32CD-3DB346D2AF4B}"/>
              </a:ext>
            </a:extLst>
          </p:cNvPr>
          <p:cNvSpPr txBox="1"/>
          <p:nvPr>
            <p:custDataLst>
              <p:tags r:id="rId1"/>
            </p:custDataLst>
          </p:nvPr>
        </p:nvSpPr>
        <p:spPr>
          <a:xfrm>
            <a:off x="6757261" y="2228671"/>
            <a:ext cx="4541003" cy="2400657"/>
          </a:xfrm>
          <a:prstGeom prst="rect">
            <a:avLst/>
          </a:prstGeom>
          <a:noFill/>
        </p:spPr>
        <p:txBody>
          <a:bodyPr wrap="square" lIns="91440" tIns="45720" rIns="91440" bIns="45720" anchor="t">
            <a:spAutoFit/>
          </a:bodyPr>
          <a:lstStyle/>
          <a:p>
            <a:pPr algn="ctr" rtl="0" fontAlgn="base"/>
            <a:r>
              <a:rPr lang="fr-CA" sz="3000" dirty="0"/>
              <a:t>Vers l’âge d’environ </a:t>
            </a:r>
            <a:r>
              <a:rPr lang="fr-CA" sz="3000" b="1" dirty="0"/>
              <a:t>7 ans</a:t>
            </a:r>
            <a:r>
              <a:rPr lang="fr-FR" sz="3000" b="0" i="0" u="none" strike="noStrike" dirty="0">
                <a:solidFill>
                  <a:srgbClr val="000000"/>
                </a:solidFill>
                <a:effectLst/>
                <a:latin typeface="Arial"/>
                <a:cs typeface="Arial"/>
              </a:rPr>
              <a:t>, </a:t>
            </a:r>
            <a:r>
              <a:rPr lang="fr-FR" sz="3000" dirty="0">
                <a:solidFill>
                  <a:srgbClr val="000000"/>
                </a:solidFill>
                <a:latin typeface="Arial"/>
                <a:cs typeface="Arial"/>
              </a:rPr>
              <a:t>l</a:t>
            </a:r>
            <a:r>
              <a:rPr lang="fr-FR" sz="3000" b="0" i="0" u="none" strike="noStrike" dirty="0">
                <a:solidFill>
                  <a:srgbClr val="000000"/>
                </a:solidFill>
                <a:effectLst/>
                <a:latin typeface="Arial"/>
                <a:cs typeface="Arial"/>
              </a:rPr>
              <a:t>es enfants peuvent </a:t>
            </a:r>
            <a:br>
              <a:rPr lang="fr-FR" sz="3000" b="0" i="0" u="none" strike="noStrike" dirty="0">
                <a:solidFill>
                  <a:srgbClr val="000000"/>
                </a:solidFill>
                <a:effectLst/>
                <a:latin typeface="Arial"/>
                <a:cs typeface="Arial"/>
              </a:rPr>
            </a:br>
            <a:r>
              <a:rPr lang="fr-FR" sz="3000" b="0" i="0" u="none" strike="noStrike" dirty="0">
                <a:solidFill>
                  <a:srgbClr val="000000"/>
                </a:solidFill>
                <a:effectLst/>
                <a:latin typeface="Arial"/>
                <a:cs typeface="Arial"/>
              </a:rPr>
              <a:t>être responsables </a:t>
            </a:r>
            <a:br>
              <a:rPr lang="fr-FR" sz="3000" b="0" i="0" u="none" strike="noStrike" dirty="0">
                <a:solidFill>
                  <a:srgbClr val="000000"/>
                </a:solidFill>
                <a:effectLst/>
                <a:latin typeface="Arial"/>
                <a:cs typeface="Arial"/>
              </a:rPr>
            </a:br>
            <a:r>
              <a:rPr lang="fr-FR" sz="3000" b="0" i="0" u="none" strike="noStrike" dirty="0">
                <a:solidFill>
                  <a:srgbClr val="000000"/>
                </a:solidFill>
                <a:effectLst/>
                <a:latin typeface="Arial"/>
                <a:cs typeface="Arial"/>
              </a:rPr>
              <a:t>des dommages qu’elles </a:t>
            </a:r>
            <a:br>
              <a:rPr lang="fr-FR" sz="3000" b="0" i="0" u="none" strike="noStrike" dirty="0">
                <a:solidFill>
                  <a:srgbClr val="000000"/>
                </a:solidFill>
                <a:effectLst/>
                <a:latin typeface="Arial"/>
                <a:cs typeface="Arial"/>
              </a:rPr>
            </a:br>
            <a:r>
              <a:rPr lang="fr-FR" sz="3000" b="0" i="0" u="none" strike="noStrike" dirty="0">
                <a:solidFill>
                  <a:srgbClr val="000000"/>
                </a:solidFill>
                <a:effectLst/>
                <a:latin typeface="Arial"/>
                <a:cs typeface="Arial"/>
              </a:rPr>
              <a:t>ou ils causent. </a:t>
            </a:r>
            <a:r>
              <a:rPr lang="en-US" sz="3000" b="0" i="0" dirty="0">
                <a:solidFill>
                  <a:srgbClr val="000000"/>
                </a:solidFill>
                <a:effectLst/>
                <a:latin typeface="Arial"/>
                <a:cs typeface="Arial"/>
              </a:rPr>
              <a:t>​</a:t>
            </a:r>
          </a:p>
        </p:txBody>
      </p:sp>
      <p:pic>
        <p:nvPicPr>
          <p:cNvPr id="4" name="Image 3">
            <a:extLst>
              <a:ext uri="{FF2B5EF4-FFF2-40B4-BE49-F238E27FC236}">
                <a16:creationId xmlns:a16="http://schemas.microsoft.com/office/drawing/2014/main" id="{D8DA4CB4-22F5-A4B5-98DB-4EB51C71E5F4}"/>
              </a:ext>
            </a:extLst>
          </p:cNvPr>
          <p:cNvPicPr>
            <a:picLocks noChangeAspect="1"/>
          </p:cNvPicPr>
          <p:nvPr/>
        </p:nvPicPr>
        <p:blipFill>
          <a:blip r:embed="rId6"/>
          <a:stretch>
            <a:fillRect/>
          </a:stretch>
        </p:blipFill>
        <p:spPr>
          <a:xfrm>
            <a:off x="1915108" y="2587905"/>
            <a:ext cx="1101765" cy="3305295"/>
          </a:xfrm>
          <a:prstGeom prst="rect">
            <a:avLst/>
          </a:prstGeom>
        </p:spPr>
      </p:pic>
      <p:sp>
        <p:nvSpPr>
          <p:cNvPr id="5" name="Titre 6">
            <a:extLst>
              <a:ext uri="{FF2B5EF4-FFF2-40B4-BE49-F238E27FC236}">
                <a16:creationId xmlns:a16="http://schemas.microsoft.com/office/drawing/2014/main" id="{420D064F-A38D-CDA0-9683-B8EC2A3E8C86}"/>
              </a:ext>
            </a:extLst>
          </p:cNvPr>
          <p:cNvSpPr txBox="1">
            <a:spLocks/>
          </p:cNvSpPr>
          <p:nvPr>
            <p:custDataLst>
              <p:tags r:id="rId2"/>
            </p:custDataLst>
          </p:nvPr>
        </p:nvSpPr>
        <p:spPr>
          <a:xfrm>
            <a:off x="-23648" y="964800"/>
            <a:ext cx="4979276" cy="91440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4000" b="1" kern="1200">
                <a:solidFill>
                  <a:schemeClr val="accent2"/>
                </a:solidFill>
                <a:latin typeface="+mj-lt"/>
                <a:ea typeface="+mj-ea"/>
                <a:cs typeface="+mj-cs"/>
              </a:defRPr>
            </a:lvl1pPr>
          </a:lstStyle>
          <a:p>
            <a:pPr algn="ctr"/>
            <a:r>
              <a:rPr lang="fr-CA" sz="3600" dirty="0"/>
              <a:t>Vers 7 ans</a:t>
            </a:r>
            <a:br>
              <a:rPr lang="fr-CA" sz="3600" dirty="0"/>
            </a:br>
            <a:r>
              <a:rPr lang="fr-CA" sz="2800" dirty="0"/>
              <a:t>Responsabilité civile</a:t>
            </a:r>
            <a:endParaRPr lang="fr-CA" sz="3600" dirty="0"/>
          </a:p>
        </p:txBody>
      </p:sp>
      <p:sp>
        <p:nvSpPr>
          <p:cNvPr id="6" name="Espace réservé du texte 15">
            <a:extLst>
              <a:ext uri="{FF2B5EF4-FFF2-40B4-BE49-F238E27FC236}">
                <a16:creationId xmlns:a16="http://schemas.microsoft.com/office/drawing/2014/main" id="{36852E37-2941-4354-5C1B-AB149027C3B9}"/>
              </a:ext>
            </a:extLst>
          </p:cNvPr>
          <p:cNvSpPr txBox="1">
            <a:spLocks/>
          </p:cNvSpPr>
          <p:nvPr>
            <p:custDataLst>
              <p:tags r:id="rId3"/>
            </p:custDataLst>
          </p:nvPr>
        </p:nvSpPr>
        <p:spPr>
          <a:xfrm>
            <a:off x="676320" y="317796"/>
            <a:ext cx="3579340" cy="400179"/>
          </a:xfrm>
          <a:prstGeom prst="rect">
            <a:avLst/>
          </a:prstGeom>
        </p:spPr>
        <p:txBody>
          <a:bodyPr vert="horz" lIns="0" tIns="0" rIns="0" bIns="0" rtlCol="0" anchor="b">
            <a:noAutofit/>
          </a:bodyPr>
          <a:lstStyle>
            <a:lvl1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1pPr>
            <a:lvl2pPr marL="0" indent="0" algn="l" defTabSz="914400" rtl="0" eaLnBrk="1" latinLnBrk="0" hangingPunct="1">
              <a:lnSpc>
                <a:spcPct val="100000"/>
              </a:lnSpc>
              <a:spcBef>
                <a:spcPts val="1000"/>
              </a:spcBef>
              <a:buSzPct val="75000"/>
              <a:buFont typeface="+mj-lt"/>
              <a:buNone/>
              <a:tabLst/>
              <a:defRPr sz="2400" b="1" kern="1200">
                <a:solidFill>
                  <a:schemeClr val="accent1"/>
                </a:solidFill>
                <a:latin typeface="+mn-lt"/>
                <a:ea typeface="+mn-ea"/>
                <a:cs typeface="+mn-cs"/>
              </a:defRPr>
            </a:lvl2pPr>
            <a:lvl3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3pPr>
            <a:lvl4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4pPr>
            <a:lvl5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5pPr>
            <a:lvl6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6pPr>
            <a:lvl7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7pPr>
            <a:lvl8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8pPr>
            <a:lvl9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9pPr>
          </a:lstStyle>
          <a:p>
            <a:pPr algn="ctr"/>
            <a:r>
              <a:rPr lang="fr-CA" dirty="0"/>
              <a:t>Mes responsabilités</a:t>
            </a:r>
          </a:p>
        </p:txBody>
      </p:sp>
    </p:spTree>
    <p:extLst>
      <p:ext uri="{BB962C8B-B14F-4D97-AF65-F5344CB8AC3E}">
        <p14:creationId xmlns:p14="http://schemas.microsoft.com/office/powerpoint/2010/main" val="3633348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59577-CAA9-A4CC-1041-DA9B279228E9}"/>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5B43C167-6CB6-BF6F-A270-AF2A066FEB69}"/>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2" name="Espace réservé du texte 1">
            <a:extLst>
              <a:ext uri="{FF2B5EF4-FFF2-40B4-BE49-F238E27FC236}">
                <a16:creationId xmlns:a16="http://schemas.microsoft.com/office/drawing/2014/main" id="{5BED8387-A171-BF47-F4DC-8C730B04E34A}"/>
              </a:ext>
            </a:extLst>
          </p:cNvPr>
          <p:cNvSpPr>
            <a:spLocks noGrp="1"/>
          </p:cNvSpPr>
          <p:nvPr>
            <p:ph type="body" idx="1"/>
            <p:custDataLst>
              <p:tags r:id="rId1"/>
            </p:custDataLst>
          </p:nvPr>
        </p:nvSpPr>
        <p:spPr>
          <a:xfrm>
            <a:off x="449377" y="342254"/>
            <a:ext cx="7739411" cy="1033221"/>
          </a:xfrm>
        </p:spPr>
        <p:txBody>
          <a:bodyPr/>
          <a:lstStyle/>
          <a:p>
            <a:r>
              <a:rPr lang="fr-FR" sz="4400" dirty="0">
                <a:cs typeface="Arial"/>
              </a:rPr>
              <a:t>Mes responsabilités</a:t>
            </a:r>
            <a:endParaRPr lang="fr-FR" sz="4400" dirty="0"/>
          </a:p>
        </p:txBody>
      </p:sp>
      <p:sp>
        <p:nvSpPr>
          <p:cNvPr id="6" name="ZoneTexte 5">
            <a:extLst>
              <a:ext uri="{FF2B5EF4-FFF2-40B4-BE49-F238E27FC236}">
                <a16:creationId xmlns:a16="http://schemas.microsoft.com/office/drawing/2014/main" id="{7C5FF34F-1B1E-FE6B-4798-BB16F515F8A9}"/>
              </a:ext>
            </a:extLst>
          </p:cNvPr>
          <p:cNvSpPr txBox="1"/>
          <p:nvPr>
            <p:custDataLst>
              <p:tags r:id="rId2"/>
            </p:custDataLst>
          </p:nvPr>
        </p:nvSpPr>
        <p:spPr>
          <a:xfrm>
            <a:off x="447135" y="1479247"/>
            <a:ext cx="6372119" cy="495520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800" b="1" dirty="0">
                <a:cs typeface="Arial"/>
              </a:rPr>
              <a:t>Une très mauvaise journée</a:t>
            </a:r>
          </a:p>
          <a:p>
            <a:endParaRPr lang="fr-FR" dirty="0">
              <a:cs typeface="Arial"/>
            </a:endParaRPr>
          </a:p>
          <a:p>
            <a:r>
              <a:rPr lang="fr-FR" sz="2800" dirty="0">
                <a:ea typeface="+mn-lt"/>
                <a:cs typeface="+mn-lt"/>
              </a:rPr>
              <a:t>Léa, 12 ans, passe une très mauvaise journée à l’école. Elle est vraiment </a:t>
            </a:r>
            <a:br>
              <a:rPr lang="fr-FR" sz="2800" dirty="0">
                <a:ea typeface="+mn-lt"/>
                <a:cs typeface="+mn-lt"/>
              </a:rPr>
            </a:br>
            <a:r>
              <a:rPr lang="fr-FR" sz="2800" dirty="0">
                <a:ea typeface="+mn-lt"/>
                <a:cs typeface="+mn-lt"/>
              </a:rPr>
              <a:t>à bout de nerfs. Après l’école, Marie </a:t>
            </a:r>
            <a:br>
              <a:rPr lang="fr-FR" sz="2800" dirty="0">
                <a:ea typeface="+mn-lt"/>
                <a:cs typeface="+mn-lt"/>
              </a:rPr>
            </a:br>
            <a:r>
              <a:rPr lang="fr-FR" sz="2800" dirty="0">
                <a:ea typeface="+mn-lt"/>
                <a:cs typeface="+mn-lt"/>
              </a:rPr>
              <a:t>se moque d’elle et Léa explose et lui </a:t>
            </a:r>
            <a:br>
              <a:rPr lang="fr-FR" sz="2800" dirty="0">
                <a:ea typeface="+mn-lt"/>
                <a:cs typeface="+mn-lt"/>
              </a:rPr>
            </a:br>
            <a:r>
              <a:rPr lang="fr-FR" sz="2800" dirty="0">
                <a:ea typeface="+mn-lt"/>
                <a:cs typeface="+mn-lt"/>
              </a:rPr>
              <a:t>donne un coup de poing au visage. </a:t>
            </a:r>
            <a:br>
              <a:rPr lang="fr-FR" sz="2800" dirty="0">
                <a:ea typeface="+mn-lt"/>
                <a:cs typeface="+mn-lt"/>
              </a:rPr>
            </a:br>
            <a:r>
              <a:rPr lang="fr-FR" sz="2800" dirty="0">
                <a:ea typeface="+mn-lt"/>
                <a:cs typeface="+mn-lt"/>
              </a:rPr>
              <a:t>Le nez de Marie est cassé et </a:t>
            </a:r>
            <a:br>
              <a:rPr lang="fr-FR" sz="2800" dirty="0">
                <a:ea typeface="+mn-lt"/>
                <a:cs typeface="+mn-lt"/>
              </a:rPr>
            </a:br>
            <a:r>
              <a:rPr lang="fr-FR" sz="2800" dirty="0">
                <a:ea typeface="+mn-lt"/>
                <a:cs typeface="+mn-lt"/>
              </a:rPr>
              <a:t>ses parents sont furieux. </a:t>
            </a:r>
            <a:endParaRPr lang="fr-FR" dirty="0">
              <a:ea typeface="+mn-lt"/>
              <a:cs typeface="+mn-lt"/>
            </a:endParaRPr>
          </a:p>
          <a:p>
            <a:endParaRPr lang="fr-FR" dirty="0">
              <a:cs typeface="Arial"/>
            </a:endParaRPr>
          </a:p>
          <a:p>
            <a:r>
              <a:rPr lang="fr-FR" sz="2800" dirty="0">
                <a:ea typeface="+mn-lt"/>
                <a:cs typeface="+mn-lt"/>
              </a:rPr>
              <a:t>Que pourraient faire les parents </a:t>
            </a:r>
            <a:br>
              <a:rPr lang="fr-FR" sz="2800" dirty="0">
                <a:ea typeface="+mn-lt"/>
                <a:cs typeface="+mn-lt"/>
              </a:rPr>
            </a:br>
            <a:r>
              <a:rPr lang="fr-FR" sz="2800" dirty="0">
                <a:ea typeface="+mn-lt"/>
                <a:cs typeface="+mn-lt"/>
              </a:rPr>
              <a:t>de Marie face à cette situation</a:t>
            </a:r>
            <a:r>
              <a:rPr lang="fr-FR" sz="1200" dirty="0">
                <a:cs typeface="Arial"/>
              </a:rPr>
              <a:t> </a:t>
            </a:r>
            <a:r>
              <a:rPr lang="fr-FR" sz="2800" dirty="0">
                <a:ea typeface="+mn-lt"/>
                <a:cs typeface="+mn-lt"/>
              </a:rPr>
              <a:t>?</a:t>
            </a:r>
            <a:endParaRPr lang="fr-FR" dirty="0">
              <a:cs typeface="Arial"/>
            </a:endParaRPr>
          </a:p>
        </p:txBody>
      </p:sp>
    </p:spTree>
    <p:extLst>
      <p:ext uri="{BB962C8B-B14F-4D97-AF65-F5344CB8AC3E}">
        <p14:creationId xmlns:p14="http://schemas.microsoft.com/office/powerpoint/2010/main" val="2017904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E3BD4-12A8-B1E3-8E5E-CD54A7651B45}"/>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6065BBA-36A4-49D2-52EC-916E7537C24D}"/>
              </a:ext>
            </a:extLst>
          </p:cNvPr>
          <p:cNvSpPr>
            <a:spLocks noGrp="1"/>
          </p:cNvSpPr>
          <p:nvPr>
            <p:ph type="body" idx="1"/>
            <p:custDataLst>
              <p:tags r:id="rId1"/>
            </p:custDataLst>
          </p:nvPr>
        </p:nvSpPr>
        <p:spPr>
          <a:xfrm>
            <a:off x="447135" y="342254"/>
            <a:ext cx="7739411" cy="1033221"/>
          </a:xfrm>
        </p:spPr>
        <p:txBody>
          <a:bodyPr/>
          <a:lstStyle/>
          <a:p>
            <a:r>
              <a:rPr lang="fr-FR" sz="4400" dirty="0">
                <a:cs typeface="Arial"/>
              </a:rPr>
              <a:t>Ce que dit la loi</a:t>
            </a:r>
            <a:endParaRPr lang="fr-FR" sz="4400" dirty="0"/>
          </a:p>
        </p:txBody>
      </p:sp>
      <p:sp>
        <p:nvSpPr>
          <p:cNvPr id="6" name="ZoneTexte 5">
            <a:extLst>
              <a:ext uri="{FF2B5EF4-FFF2-40B4-BE49-F238E27FC236}">
                <a16:creationId xmlns:a16="http://schemas.microsoft.com/office/drawing/2014/main" id="{4E54483A-C393-E066-62C0-9DEEF4F46EE5}"/>
              </a:ext>
            </a:extLst>
          </p:cNvPr>
          <p:cNvSpPr txBox="1"/>
          <p:nvPr>
            <p:custDataLst>
              <p:tags r:id="rId2"/>
            </p:custDataLst>
          </p:nvPr>
        </p:nvSpPr>
        <p:spPr>
          <a:xfrm>
            <a:off x="447135" y="1462355"/>
            <a:ext cx="6370725" cy="397031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r-FR" sz="2800" b="1" dirty="0">
                <a:cs typeface="Arial"/>
              </a:rPr>
              <a:t>Une très mauvaise journée</a:t>
            </a:r>
          </a:p>
          <a:p>
            <a:endParaRPr lang="fr-FR" sz="2800" dirty="0">
              <a:cs typeface="Arial"/>
            </a:endParaRPr>
          </a:p>
          <a:p>
            <a:pPr marL="457200" indent="-457200">
              <a:buFont typeface="Wingdings" panose="05000000000000000000" pitchFamily="2" charset="2"/>
              <a:buChar char="Ø"/>
            </a:pPr>
            <a:r>
              <a:rPr lang="fr-FR" sz="2800" dirty="0">
                <a:ea typeface="+mn-lt"/>
                <a:cs typeface="+mn-lt"/>
              </a:rPr>
              <a:t>Les parents pourraient porter plainte à la police.</a:t>
            </a:r>
            <a:endParaRPr lang="fr-FR" dirty="0">
              <a:ea typeface="+mn-lt"/>
              <a:cs typeface="+mn-lt"/>
            </a:endParaRPr>
          </a:p>
          <a:p>
            <a:endParaRPr lang="fr-FR" sz="2800" dirty="0">
              <a:ea typeface="+mn-lt"/>
              <a:cs typeface="+mn-lt"/>
            </a:endParaRPr>
          </a:p>
          <a:p>
            <a:pPr marL="457200" indent="-457200">
              <a:buFont typeface="Wingdings" panose="05000000000000000000" pitchFamily="2" charset="2"/>
              <a:buChar char="Ø"/>
            </a:pPr>
            <a:r>
              <a:rPr lang="fr-FR" sz="2800" dirty="0">
                <a:ea typeface="+mn-lt"/>
                <a:cs typeface="+mn-lt"/>
              </a:rPr>
              <a:t>Les parents pourraient aussi poursuivre Léa et/ou ses parents pour demander un remboursement des frais médicaux.</a:t>
            </a:r>
            <a:endParaRPr lang="fr-FR" sz="2400" dirty="0">
              <a:cs typeface="Arial"/>
            </a:endParaRPr>
          </a:p>
        </p:txBody>
      </p:sp>
      <p:pic>
        <p:nvPicPr>
          <p:cNvPr id="4" name="Image 3">
            <a:extLst>
              <a:ext uri="{FF2B5EF4-FFF2-40B4-BE49-F238E27FC236}">
                <a16:creationId xmlns:a16="http://schemas.microsoft.com/office/drawing/2014/main" id="{E1392EDB-2624-B12B-7CD6-E8367B899FB8}"/>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390837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custDataLst>
              <p:tags r:id="rId1"/>
            </p:custDataLst>
          </p:nvPr>
        </p:nvSpPr>
        <p:spPr>
          <a:xfrm>
            <a:off x="7212724" y="964800"/>
            <a:ext cx="4979276" cy="914400"/>
          </a:xfrm>
        </p:spPr>
        <p:txBody>
          <a:bodyPr/>
          <a:lstStyle/>
          <a:p>
            <a:pPr algn="ctr"/>
            <a:r>
              <a:rPr lang="fr-CA" sz="3600" dirty="0"/>
              <a:t>12 ans</a:t>
            </a:r>
            <a:br>
              <a:rPr lang="fr-CA" sz="3600" dirty="0"/>
            </a:br>
            <a:r>
              <a:rPr lang="fr-CA" sz="2800" dirty="0"/>
              <a:t>Responsabilité criminelle</a:t>
            </a:r>
            <a:endParaRPr lang="fr-CA" sz="3600" dirty="0"/>
          </a:p>
        </p:txBody>
      </p:sp>
      <p:sp>
        <p:nvSpPr>
          <p:cNvPr id="16" name="Espace réservé du texte 15">
            <a:extLst>
              <a:ext uri="{FF2B5EF4-FFF2-40B4-BE49-F238E27FC236}">
                <a16:creationId xmlns:a16="http://schemas.microsoft.com/office/drawing/2014/main" id="{6975FDB2-73B5-934A-A98C-769A219A4A9F}"/>
              </a:ext>
            </a:extLst>
          </p:cNvPr>
          <p:cNvSpPr>
            <a:spLocks noGrp="1"/>
          </p:cNvSpPr>
          <p:nvPr>
            <p:ph type="body" sz="quarter" idx="15"/>
            <p:custDataLst>
              <p:tags r:id="rId2"/>
            </p:custDataLst>
          </p:nvPr>
        </p:nvSpPr>
        <p:spPr>
          <a:xfrm>
            <a:off x="7912692" y="317796"/>
            <a:ext cx="3579340" cy="400179"/>
          </a:xfrm>
        </p:spPr>
        <p:txBody>
          <a:bodyPr/>
          <a:lstStyle/>
          <a:p>
            <a:pPr algn="ctr"/>
            <a:r>
              <a:rPr lang="fr-CA" dirty="0"/>
              <a:t>Mes responsabilités</a:t>
            </a:r>
          </a:p>
        </p:txBody>
      </p:sp>
      <p:sp>
        <p:nvSpPr>
          <p:cNvPr id="8" name="ZoneTexte 7">
            <a:extLst>
              <a:ext uri="{FF2B5EF4-FFF2-40B4-BE49-F238E27FC236}">
                <a16:creationId xmlns:a16="http://schemas.microsoft.com/office/drawing/2014/main" id="{515AE79E-24BD-6CAE-8086-3277C069FC86}"/>
              </a:ext>
            </a:extLst>
          </p:cNvPr>
          <p:cNvSpPr txBox="1"/>
          <p:nvPr>
            <p:custDataLst>
              <p:tags r:id="rId3"/>
            </p:custDataLst>
          </p:nvPr>
        </p:nvSpPr>
        <p:spPr>
          <a:xfrm>
            <a:off x="770595" y="1720895"/>
            <a:ext cx="4699057" cy="3785652"/>
          </a:xfrm>
          <a:prstGeom prst="rect">
            <a:avLst/>
          </a:prstGeom>
          <a:noFill/>
        </p:spPr>
        <p:txBody>
          <a:bodyPr wrap="square" lIns="91440" tIns="45720" rIns="91440" bIns="45720" anchor="t">
            <a:spAutoFit/>
          </a:bodyPr>
          <a:lstStyle/>
          <a:p>
            <a:pPr algn="ctr" rtl="0" fontAlgn="base"/>
            <a:r>
              <a:rPr lang="fr-FR" sz="3000" b="0" i="0" u="none" strike="noStrike" dirty="0">
                <a:solidFill>
                  <a:srgbClr val="000000"/>
                </a:solidFill>
                <a:effectLst/>
                <a:latin typeface="Arial"/>
                <a:cs typeface="Arial"/>
              </a:rPr>
              <a:t>À partir de </a:t>
            </a:r>
            <a:r>
              <a:rPr lang="fr-FR" sz="3000" b="1" i="0" u="none" strike="noStrike" dirty="0">
                <a:solidFill>
                  <a:srgbClr val="000000"/>
                </a:solidFill>
                <a:effectLst/>
                <a:latin typeface="Arial"/>
                <a:cs typeface="Arial"/>
              </a:rPr>
              <a:t>12 ans</a:t>
            </a:r>
            <a:r>
              <a:rPr lang="fr-FR" sz="3000" b="0" i="0" u="none" strike="noStrike" dirty="0">
                <a:solidFill>
                  <a:srgbClr val="000000"/>
                </a:solidFill>
                <a:effectLst/>
                <a:latin typeface="Arial"/>
                <a:cs typeface="Arial"/>
              </a:rPr>
              <a:t>, </a:t>
            </a:r>
            <a:br>
              <a:rPr lang="fr-FR" sz="3000" b="0" i="0" u="none" strike="noStrike" dirty="0">
                <a:solidFill>
                  <a:srgbClr val="000000"/>
                </a:solidFill>
                <a:effectLst/>
                <a:latin typeface="Arial"/>
                <a:cs typeface="Arial"/>
              </a:rPr>
            </a:br>
            <a:r>
              <a:rPr lang="fr-FR" sz="3000" b="0" i="0" u="none" strike="noStrike" dirty="0">
                <a:solidFill>
                  <a:srgbClr val="000000"/>
                </a:solidFill>
                <a:effectLst/>
                <a:latin typeface="Arial"/>
                <a:cs typeface="Arial"/>
              </a:rPr>
              <a:t>les enfants peuvent être accus</a:t>
            </a:r>
            <a:r>
              <a:rPr lang="fr-FR" sz="3000" dirty="0">
                <a:solidFill>
                  <a:srgbClr val="000000"/>
                </a:solidFill>
                <a:latin typeface="Arial"/>
                <a:cs typeface="Arial"/>
              </a:rPr>
              <a:t>ées ou accus</a:t>
            </a:r>
            <a:r>
              <a:rPr lang="fr-FR" sz="3000" b="0" i="0" u="none" strike="noStrike" dirty="0">
                <a:solidFill>
                  <a:srgbClr val="000000"/>
                </a:solidFill>
                <a:effectLst/>
                <a:latin typeface="Arial"/>
                <a:cs typeface="Arial"/>
              </a:rPr>
              <a:t>és d’un crime</a:t>
            </a:r>
            <a:r>
              <a:rPr lang="fr-FR" sz="3000" dirty="0">
                <a:solidFill>
                  <a:srgbClr val="000000"/>
                </a:solidFill>
                <a:latin typeface="Arial"/>
                <a:cs typeface="Arial"/>
              </a:rPr>
              <a:t>, comme </a:t>
            </a:r>
            <a:br>
              <a:rPr lang="fr-FR" sz="3000" dirty="0">
                <a:solidFill>
                  <a:srgbClr val="000000"/>
                </a:solidFill>
                <a:latin typeface="Arial"/>
                <a:cs typeface="Arial"/>
              </a:rPr>
            </a:br>
            <a:r>
              <a:rPr lang="fr-FR" sz="3000" dirty="0">
                <a:solidFill>
                  <a:srgbClr val="000000"/>
                </a:solidFill>
                <a:latin typeface="Arial"/>
                <a:cs typeface="Arial"/>
              </a:rPr>
              <a:t>le vol, les voies de fait </a:t>
            </a:r>
            <a:br>
              <a:rPr lang="fr-FR" sz="3000" dirty="0">
                <a:solidFill>
                  <a:srgbClr val="000000"/>
                </a:solidFill>
                <a:latin typeface="Arial"/>
                <a:cs typeface="Arial"/>
              </a:rPr>
            </a:br>
            <a:r>
              <a:rPr lang="fr-FR" sz="3000" dirty="0">
                <a:solidFill>
                  <a:srgbClr val="000000"/>
                </a:solidFill>
                <a:latin typeface="Arial"/>
                <a:cs typeface="Arial"/>
              </a:rPr>
              <a:t>et la possession ou </a:t>
            </a:r>
            <a:br>
              <a:rPr lang="fr-FR" sz="3000" dirty="0">
                <a:solidFill>
                  <a:srgbClr val="000000"/>
                </a:solidFill>
                <a:latin typeface="Arial"/>
                <a:cs typeface="Arial"/>
              </a:rPr>
            </a:br>
            <a:r>
              <a:rPr lang="fr-FR" sz="3000" dirty="0">
                <a:solidFill>
                  <a:srgbClr val="000000"/>
                </a:solidFill>
                <a:latin typeface="Arial"/>
                <a:cs typeface="Arial"/>
              </a:rPr>
              <a:t>le trafic de drogues.</a:t>
            </a:r>
            <a:r>
              <a:rPr lang="en-US" sz="3000" b="0" i="0" dirty="0">
                <a:solidFill>
                  <a:srgbClr val="000000"/>
                </a:solidFill>
                <a:effectLst/>
                <a:latin typeface="Arial"/>
                <a:cs typeface="Arial"/>
              </a:rPr>
              <a:t>​</a:t>
            </a:r>
          </a:p>
          <a:p>
            <a:pPr algn="ctr" rtl="0" fontAlgn="base"/>
            <a:endParaRPr lang="fr-FR" sz="3000" b="0" i="0" dirty="0">
              <a:solidFill>
                <a:srgbClr val="000000"/>
              </a:solidFill>
              <a:effectLst/>
              <a:latin typeface="Arial"/>
              <a:cs typeface="Arial"/>
            </a:endParaRPr>
          </a:p>
        </p:txBody>
      </p:sp>
      <p:pic>
        <p:nvPicPr>
          <p:cNvPr id="4" name="Image 3">
            <a:extLst>
              <a:ext uri="{FF2B5EF4-FFF2-40B4-BE49-F238E27FC236}">
                <a16:creationId xmlns:a16="http://schemas.microsoft.com/office/drawing/2014/main" id="{F3DC45F2-0A00-655D-7722-AAFCDA2E5895}"/>
              </a:ext>
            </a:extLst>
          </p:cNvPr>
          <p:cNvPicPr>
            <a:picLocks noChangeAspect="1"/>
          </p:cNvPicPr>
          <p:nvPr/>
        </p:nvPicPr>
        <p:blipFill>
          <a:blip r:embed="rId6"/>
          <a:stretch>
            <a:fillRect/>
          </a:stretch>
        </p:blipFill>
        <p:spPr>
          <a:xfrm>
            <a:off x="8852018" y="2254469"/>
            <a:ext cx="1700688" cy="4285735"/>
          </a:xfrm>
          <a:prstGeom prst="rect">
            <a:avLst/>
          </a:prstGeom>
        </p:spPr>
      </p:pic>
    </p:spTree>
    <p:extLst>
      <p:ext uri="{BB962C8B-B14F-4D97-AF65-F5344CB8AC3E}">
        <p14:creationId xmlns:p14="http://schemas.microsoft.com/office/powerpoint/2010/main" val="2861475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1"/>
</p:tagLst>
</file>

<file path=ppt/tags/tag103.xml><?xml version="1.0" encoding="utf-8"?>
<p:tagLst xmlns:a="http://schemas.openxmlformats.org/drawingml/2006/main" xmlns:r="http://schemas.openxmlformats.org/officeDocument/2006/relationships" xmlns:p="http://schemas.openxmlformats.org/presentationml/2006/main">
  <p:tag name="NUM" val="2"/>
</p:tagLst>
</file>

<file path=ppt/tags/tag104.xml><?xml version="1.0" encoding="utf-8"?>
<p:tagLst xmlns:a="http://schemas.openxmlformats.org/drawingml/2006/main" xmlns:r="http://schemas.openxmlformats.org/officeDocument/2006/relationships" xmlns:p="http://schemas.openxmlformats.org/presentationml/2006/main">
  <p:tag name="NUM" val="1"/>
</p:tagLst>
</file>

<file path=ppt/tags/tag105.xml><?xml version="1.0" encoding="utf-8"?>
<p:tagLst xmlns:a="http://schemas.openxmlformats.org/drawingml/2006/main" xmlns:r="http://schemas.openxmlformats.org/officeDocument/2006/relationships" xmlns:p="http://schemas.openxmlformats.org/presentationml/2006/main">
  <p:tag name="NUM" val="2"/>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2"/>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1"/>
</p:tagLst>
</file>

<file path=ppt/tags/tag113.xml><?xml version="1.0" encoding="utf-8"?>
<p:tagLst xmlns:a="http://schemas.openxmlformats.org/drawingml/2006/main" xmlns:r="http://schemas.openxmlformats.org/officeDocument/2006/relationships" xmlns:p="http://schemas.openxmlformats.org/presentationml/2006/main">
  <p:tag name="NUM" val="2"/>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1"/>
</p:tagLst>
</file>

<file path=ppt/tags/tag117.xml><?xml version="1.0" encoding="utf-8"?>
<p:tagLst xmlns:a="http://schemas.openxmlformats.org/drawingml/2006/main" xmlns:r="http://schemas.openxmlformats.org/officeDocument/2006/relationships" xmlns:p="http://schemas.openxmlformats.org/presentationml/2006/main">
  <p:tag name="NUM" val="2"/>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3"/>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3"/>
</p:tagLst>
</file>

<file path=ppt/tags/tag28.xml><?xml version="1.0" encoding="utf-8"?>
<p:tagLst xmlns:a="http://schemas.openxmlformats.org/drawingml/2006/main" xmlns:r="http://schemas.openxmlformats.org/officeDocument/2006/relationships" xmlns:p="http://schemas.openxmlformats.org/presentationml/2006/main">
  <p:tag name="NUM" val="4"/>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35.xml><?xml version="1.0" encoding="utf-8"?>
<p:tagLst xmlns:a="http://schemas.openxmlformats.org/drawingml/2006/main" xmlns:r="http://schemas.openxmlformats.org/officeDocument/2006/relationships" xmlns:p="http://schemas.openxmlformats.org/presentationml/2006/main">
  <p:tag name="NUM" val="5"/>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1"/>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3"/>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5"/>
</p:tagLst>
</file>

<file path=ppt/tags/tag46.xml><?xml version="1.0" encoding="utf-8"?>
<p:tagLst xmlns:a="http://schemas.openxmlformats.org/drawingml/2006/main" xmlns:r="http://schemas.openxmlformats.org/officeDocument/2006/relationships" xmlns:p="http://schemas.openxmlformats.org/presentationml/2006/main">
  <p:tag name="NUM" val="6"/>
</p:tagLst>
</file>

<file path=ppt/tags/tag47.xml><?xml version="1.0" encoding="utf-8"?>
<p:tagLst xmlns:a="http://schemas.openxmlformats.org/drawingml/2006/main" xmlns:r="http://schemas.openxmlformats.org/officeDocument/2006/relationships" xmlns:p="http://schemas.openxmlformats.org/presentationml/2006/main">
  <p:tag name="NUM" val="7"/>
</p:tagLst>
</file>

<file path=ppt/tags/tag48.xml><?xml version="1.0" encoding="utf-8"?>
<p:tagLst xmlns:a="http://schemas.openxmlformats.org/drawingml/2006/main" xmlns:r="http://schemas.openxmlformats.org/officeDocument/2006/relationships" xmlns:p="http://schemas.openxmlformats.org/presentationml/2006/main">
  <p:tag name="NUM" val="8"/>
</p:tagLst>
</file>

<file path=ppt/tags/tag49.xml><?xml version="1.0" encoding="utf-8"?>
<p:tagLst xmlns:a="http://schemas.openxmlformats.org/drawingml/2006/main" xmlns:r="http://schemas.openxmlformats.org/officeDocument/2006/relationships" xmlns:p="http://schemas.openxmlformats.org/presentationml/2006/main">
  <p:tag name="NUM" val="9"/>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10"/>
</p:tagLst>
</file>

<file path=ppt/tags/tag51.xml><?xml version="1.0" encoding="utf-8"?>
<p:tagLst xmlns:a="http://schemas.openxmlformats.org/drawingml/2006/main" xmlns:r="http://schemas.openxmlformats.org/officeDocument/2006/relationships" xmlns:p="http://schemas.openxmlformats.org/presentationml/2006/main">
  <p:tag name="NUM" val="11"/>
</p:tagLst>
</file>

<file path=ppt/tags/tag52.xml><?xml version="1.0" encoding="utf-8"?>
<p:tagLst xmlns:a="http://schemas.openxmlformats.org/drawingml/2006/main" xmlns:r="http://schemas.openxmlformats.org/officeDocument/2006/relationships" xmlns:p="http://schemas.openxmlformats.org/presentationml/2006/main">
  <p:tag name="NUM" val="12"/>
</p:tagLst>
</file>

<file path=ppt/tags/tag53.xml><?xml version="1.0" encoding="utf-8"?>
<p:tagLst xmlns:a="http://schemas.openxmlformats.org/drawingml/2006/main" xmlns:r="http://schemas.openxmlformats.org/officeDocument/2006/relationships" xmlns:p="http://schemas.openxmlformats.org/presentationml/2006/main">
  <p:tag name="NUM" val="13"/>
</p:tagLst>
</file>

<file path=ppt/tags/tag54.xml><?xml version="1.0" encoding="utf-8"?>
<p:tagLst xmlns:a="http://schemas.openxmlformats.org/drawingml/2006/main" xmlns:r="http://schemas.openxmlformats.org/officeDocument/2006/relationships" xmlns:p="http://schemas.openxmlformats.org/presentationml/2006/main">
  <p:tag name="NUM" val="14"/>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6"/>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3"/>
</p:tagLst>
</file>

<file path=ppt/tags/tag59.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2"/>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4"/>
</p:tagLst>
</file>

<file path=ppt/tags/tag74.xml><?xml version="1.0" encoding="utf-8"?>
<p:tagLst xmlns:a="http://schemas.openxmlformats.org/drawingml/2006/main" xmlns:r="http://schemas.openxmlformats.org/officeDocument/2006/relationships" xmlns:p="http://schemas.openxmlformats.org/presentationml/2006/main">
  <p:tag name="NUM" val="5"/>
</p:tagLst>
</file>

<file path=ppt/tags/tag75.xml><?xml version="1.0" encoding="utf-8"?>
<p:tagLst xmlns:a="http://schemas.openxmlformats.org/drawingml/2006/main" xmlns:r="http://schemas.openxmlformats.org/officeDocument/2006/relationships" xmlns:p="http://schemas.openxmlformats.org/presentationml/2006/main">
  <p:tag name="NUM" val="6"/>
</p:tagLst>
</file>

<file path=ppt/tags/tag76.xml><?xml version="1.0" encoding="utf-8"?>
<p:tagLst xmlns:a="http://schemas.openxmlformats.org/drawingml/2006/main" xmlns:r="http://schemas.openxmlformats.org/officeDocument/2006/relationships" xmlns:p="http://schemas.openxmlformats.org/presentationml/2006/main">
  <p:tag name="NUM" val="7"/>
</p:tagLst>
</file>

<file path=ppt/tags/tag77.xml><?xml version="1.0" encoding="utf-8"?>
<p:tagLst xmlns:a="http://schemas.openxmlformats.org/drawingml/2006/main" xmlns:r="http://schemas.openxmlformats.org/officeDocument/2006/relationships" xmlns:p="http://schemas.openxmlformats.org/presentationml/2006/main">
  <p:tag name="NUM" val="8"/>
</p:tagLst>
</file>

<file path=ppt/tags/tag78.xml><?xml version="1.0" encoding="utf-8"?>
<p:tagLst xmlns:a="http://schemas.openxmlformats.org/drawingml/2006/main" xmlns:r="http://schemas.openxmlformats.org/officeDocument/2006/relationships" xmlns:p="http://schemas.openxmlformats.org/presentationml/2006/main">
  <p:tag name="NUM" val="9"/>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ags/tag90.xml><?xml version="1.0" encoding="utf-8"?>
<p:tagLst xmlns:a="http://schemas.openxmlformats.org/drawingml/2006/main" xmlns:r="http://schemas.openxmlformats.org/officeDocument/2006/relationships" xmlns:p="http://schemas.openxmlformats.org/presentationml/2006/main">
  <p:tag name="NUM" val="2"/>
</p:tagLst>
</file>

<file path=ppt/tags/tag91.xml><?xml version="1.0" encoding="utf-8"?>
<p:tagLst xmlns:a="http://schemas.openxmlformats.org/drawingml/2006/main" xmlns:r="http://schemas.openxmlformats.org/officeDocument/2006/relationships" xmlns:p="http://schemas.openxmlformats.org/presentationml/2006/main">
  <p:tag name="NUM" val="1"/>
</p:tagLst>
</file>

<file path=ppt/tags/tag92.xml><?xml version="1.0" encoding="utf-8"?>
<p:tagLst xmlns:a="http://schemas.openxmlformats.org/drawingml/2006/main" xmlns:r="http://schemas.openxmlformats.org/officeDocument/2006/relationships" xmlns:p="http://schemas.openxmlformats.org/presentationml/2006/main">
  <p:tag name="NUM" val="2"/>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1"/>
</p:tagLst>
</file>

<file path=ppt/tags/tag98.xml><?xml version="1.0" encoding="utf-8"?>
<p:tagLst xmlns:a="http://schemas.openxmlformats.org/drawingml/2006/main" xmlns:r="http://schemas.openxmlformats.org/officeDocument/2006/relationships" xmlns:p="http://schemas.openxmlformats.org/presentationml/2006/main">
  <p:tag name="NUM" val="2"/>
</p:tagLst>
</file>

<file path=ppt/tags/tag9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éducaloi - Atelier 2021">
  <a:themeElements>
    <a:clrScheme name="éducaloi">
      <a:dk1>
        <a:srgbClr val="212121"/>
      </a:dk1>
      <a:lt1>
        <a:srgbClr val="FFFFFF"/>
      </a:lt1>
      <a:dk2>
        <a:srgbClr val="000000"/>
      </a:dk2>
      <a:lt2>
        <a:srgbClr val="EAEAEA"/>
      </a:lt2>
      <a:accent1>
        <a:srgbClr val="F6891F"/>
      </a:accent1>
      <a:accent2>
        <a:srgbClr val="333F48"/>
      </a:accent2>
      <a:accent3>
        <a:srgbClr val="C1C6C8"/>
      </a:accent3>
      <a:accent4>
        <a:srgbClr val="919191"/>
      </a:accent4>
      <a:accent5>
        <a:srgbClr val="C0C0C0"/>
      </a:accent5>
      <a:accent6>
        <a:srgbClr val="EAEAEA"/>
      </a:accent6>
      <a:hlink>
        <a:srgbClr val="212121"/>
      </a:hlink>
      <a:folHlink>
        <a:srgbClr val="79797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solidFill>
            <a:schemeClr val="accent1"/>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2400"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7c4c9101-ca6c-4953-bf15-5ed2fb777a67">
      <UserInfo>
        <DisplayName/>
        <AccountId xsi:nil="true"/>
        <AccountType/>
      </UserInfo>
    </SharedWithUsers>
    <TaxCatchAll xmlns="7c4c9101-ca6c-4953-bf15-5ed2fb777a67">
      <Value>4511</Value>
    </TaxCatchAll>
    <lcf76f155ced4ddcb4097134ff3c332f xmlns="319a9c1d-6107-471a-83e8-1a40088b2974">
      <Terms xmlns="http://schemas.microsoft.com/office/infopath/2007/PartnerControls"/>
    </lcf76f155ced4ddcb4097134ff3c332f>
    <MediaLengthInSeconds xmlns="319a9c1d-6107-471a-83e8-1a40088b2974" xsi:nil="true"/>
    <MediaServiceAutoKeyPoints xmlns="319a9c1d-6107-471a-83e8-1a40088b2974" xsi:nil="true"/>
    <MediaServiceObjectDetectorVersions xmlns="319a9c1d-6107-471a-83e8-1a40088b2974" xsi:nil="true"/>
    <MediaServiceSearchProperties xmlns="319a9c1d-6107-471a-83e8-1a40088b2974" xsi:nil="true"/>
    <Date_Alerte xmlns="319a9c1d-6107-471a-83e8-1a40088b2974" xsi:nil="true"/>
    <EnVeille xmlns="7c4c9101-ca6c-4953-bf15-5ed2fb777a67">true</EnVeille>
    <Cat_x00e9_gorie_x0020_de xmlns="319a9c1d-6107-471a-83e8-1a40088b2974">Éducation</Cat_x00e9_gorie_x0020_de>
    <Classement xmlns="319a9c1d-6107-471a-83e8-1a40088b2974">Education_juridique</Classement>
    <Verbatim_x003f_ xmlns="319a9c1d-6107-471a-83e8-1a40088b2974" xsi:nil="true"/>
    <Partenariat xmlns="7c4c9101-ca6c-4953-bf15-5ed2fb777a67" xsi:nil="true"/>
    <nb_x0020_pages xmlns="7c4c9101-ca6c-4953-bf15-5ed2fb777a67" xsi:nil="true"/>
    <Anim_x00e9__x0020_par xmlns="319a9c1d-6107-471a-83e8-1a40088b2974">
      <Value>Professeur</Value>
    </Anim_x00e9__x0020_par>
    <DocumentSetDescription xmlns="http://schemas.microsoft.com/sharepoint/v3" xsi:nil="true"/>
    <Publi_x00e9__x0020_sur xmlns="319a9c1d-6107-471a-83e8-1a40088b2974" xsi:nil="true"/>
    <DateDePublication xmlns="7c4c9101-ca6c-4953-bf15-5ed2fb777a67" xsi:nil="true"/>
    <MiseAJour xmlns="7c4c9101-ca6c-4953-bf15-5ed2fb777a67">2026-02-23T05:00:00+00:00</MiseAJour>
    <Durée_x0020__x0028_minutes_x0029_ xmlns="7c4c9101-ca6c-4953-bf15-5ed2fb777a67">60</Durée_x0020__x0028_minutes_x0029_>
    <_Statut xmlns="319a9c1d-6107-471a-83e8-1a40088b2974">
      <Value>En travail</Value>
    </_Statut>
    <PublicCible xmlns="7c4c9101-ca6c-4953-bf15-5ed2fb777a67" xsi:nil="true"/>
    <NumeroLLVD xmlns="7c4c9101-ca6c-4953-bf15-5ed2fb777a67" xsi:nil="true"/>
    <Type_x0020_de_x0020_public xmlns="319a9c1d-6107-471a-83e8-1a40088b2974">
      <Value>Éducation primaire</Value>
    </Type_x0020_de_x0020_public>
    <Thème_Vidéo xmlns="7c4c9101-ca6c-4953-bf15-5ed2fb777a67" xsi:nil="true"/>
    <Année_x0020_de_x0020_développement xmlns="7c4c9101-ca6c-4953-bf15-5ed2fb777a67" xsi:nil="true"/>
    <Date_x0020_de_x0020_validation_x0020_juridique_x0020_compl_x00e8_te xmlns="319a9c1d-6107-471a-83e8-1a40088b2974" xsi:nil="true"/>
    <PublishingExpirationDate xmlns="http://schemas.microsoft.com/sharepoint/v3" xsi:nil="true"/>
    <Poids xmlns="7c4c9101-ca6c-4953-bf15-5ed2fb777a67" xsi:nil="true"/>
    <Type_x0020_Test xmlns="319a9c1d-6107-471a-83e8-1a40088b2974">Trousse pédagogique</Type_x0020_Test>
    <PublishingStartDate xmlns="http://schemas.microsoft.com/sharepoint/v3" xsi:nil="true"/>
    <Date_x0020_d_x0027_impression xmlns="7c4c9101-ca6c-4953-bf15-5ed2fb777a67" xsi:nil="true"/>
    <MediaServiceLocation xmlns="319a9c1d-6107-471a-83e8-1a40088b2974" xsi:nil="true"/>
    <_Lien xmlns="319a9c1d-6107-471a-83e8-1a40088b2974">
      <Url>https://www.educationjuridique.ca/fr/enseignant/activites/trousses/as-tu-lage/</Url>
      <Description>https://www.educationjuridique.ca/fr/enseignant/activites/trousses/as-tu-lage/</Description>
    </_Lien>
    <Titre_x0020_anglais xmlns="7c4c9101-ca6c-4953-bf15-5ed2fb777a67">Are you old enough?</Titre_x0020_anglais>
    <Notes1 xmlns="7c4c9101-ca6c-4953-bf15-5ed2fb777a67" xsi:nil="true"/>
    <Type_x0020_de_x0020_contenu xmlns="7c4c9101-ca6c-4953-bf15-5ed2fb777a67" xsi:nil="true"/>
    <Date_x0020_de_x0020_validation_x0020_CCD_x002f_p_x00e9_dago_x002f_graphique xmlns="319a9c1d-6107-471a-83e8-1a40088b2974" xsi:nil="true"/>
    <Langue_x0020_de_x0020_la_x0020_présentation xmlns="7c4c9101-ca6c-4953-bf15-5ed2fb777a67" xsi:nil="true"/>
    <i907d86ec4584f6cb358ae81bbc1ea6b xmlns="319a9c1d-6107-471a-83e8-1a40088b2974">
      <Terms xmlns="http://schemas.microsoft.com/office/infopath/2007/PartnerControls">
        <TermInfo xmlns="http://schemas.microsoft.com/office/infopath/2007/PartnerControls">
          <TermName xmlns="http://schemas.microsoft.com/office/infopath/2007/PartnerControls">educationjuridique.ca:Type d'activité:Trousse clé en main</TermName>
          <TermId xmlns="http://schemas.microsoft.com/office/infopath/2007/PartnerControls">3abe23ac-b6cc-41fc-aa46-c58121215972</TermId>
        </TermInfo>
      </Terms>
    </i907d86ec4584f6cb358ae81bbc1ea6b>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F9CD263CC683F48BC8AE0DBBAC34D4E" ma:contentTypeVersion="153" ma:contentTypeDescription="Crée un document." ma:contentTypeScope="" ma:versionID="074c64b638cafcc50f5ffd1da039c154">
  <xsd:schema xmlns:xsd="http://www.w3.org/2001/XMLSchema" xmlns:xs="http://www.w3.org/2001/XMLSchema" xmlns:p="http://schemas.microsoft.com/office/2006/metadata/properties" xmlns:ns1="http://schemas.microsoft.com/sharepoint/v3" xmlns:ns2="7c4c9101-ca6c-4953-bf15-5ed2fb777a67" xmlns:ns3="319a9c1d-6107-471a-83e8-1a40088b2974" targetNamespace="http://schemas.microsoft.com/office/2006/metadata/properties" ma:root="true" ma:fieldsID="fe4aa81b8da4fe9058e9c70cc4871c25" ns1:_="" ns2:_="" ns3:_="">
    <xsd:import namespace="http://schemas.microsoft.com/sharepoint/v3"/>
    <xsd:import namespace="7c4c9101-ca6c-4953-bf15-5ed2fb777a67"/>
    <xsd:import namespace="319a9c1d-6107-471a-83e8-1a40088b2974"/>
    <xsd:element name="properties">
      <xsd:complexType>
        <xsd:sequence>
          <xsd:element name="documentManagement">
            <xsd:complexType>
              <xsd:all>
                <xsd:element ref="ns2:Titre_x0020_anglais" minOccurs="0"/>
                <xsd:element ref="ns2:Langue_x0020_de_x0020_la_x0020_présentation" minOccurs="0"/>
                <xsd:element ref="ns3:_Statut" minOccurs="0"/>
                <xsd:element ref="ns2:Notes1" minOccurs="0"/>
                <xsd:element ref="ns2:PublicCible" minOccurs="0"/>
                <xsd:element ref="ns2:EnVeille" minOccurs="0"/>
                <xsd:element ref="ns2:MiseAJour" minOccurs="0"/>
                <xsd:element ref="ns3:Publi_x00e9__x0020_sur" minOccurs="0"/>
                <xsd:element ref="ns2:Type_x0020_de_x0020_contenu" minOccurs="0"/>
                <xsd:element ref="ns3:Type_x0020_Test" minOccurs="0"/>
                <xsd:element ref="ns3:Anim_x00e9__x0020_par" minOccurs="0"/>
                <xsd:element ref="ns3:Cat_x00e9_gorie_x0020_de" minOccurs="0"/>
                <xsd:element ref="ns3:Type_x0020_de_x0020_public" minOccurs="0"/>
                <xsd:element ref="ns3:Verbatim_x003f_" minOccurs="0"/>
                <xsd:element ref="ns2:NumeroLLVD" minOccurs="0"/>
                <xsd:element ref="ns3:Date_x0020_de_x0020_validation_x0020_juridique_x0020_compl_x00e8_te" minOccurs="0"/>
                <xsd:element ref="ns3:lcf76f155ced4ddcb4097134ff3c332f" minOccurs="0"/>
                <xsd:element ref="ns3:MediaServiceObjectDetectorVersions" minOccurs="0"/>
                <xsd:element ref="ns3:MediaServiceSearchProperties" minOccurs="0"/>
                <xsd:element ref="ns2:TaxCatchAll" minOccurs="0"/>
                <xsd:element ref="ns2:SharedWithUsers" minOccurs="0"/>
                <xsd:element ref="ns2:SharedWithDetails" minOccurs="0"/>
                <xsd:element ref="ns1:DocumentSetDescription" minOccurs="0"/>
                <xsd:element ref="ns3:MediaLengthInSeconds" minOccurs="0"/>
                <xsd:element ref="ns1:PublishingStartDate" minOccurs="0"/>
                <xsd:element ref="ns1:PublishingExpirationDate" minOccurs="0"/>
                <xsd:element ref="ns3:MediaServiceKeyPoints" minOccurs="0"/>
                <xsd:element ref="ns3:MediaServiceFastMetadata" minOccurs="0"/>
                <xsd:element ref="ns3:MediaServiceLocation" minOccurs="0"/>
                <xsd:element ref="ns3:MediaServiceDateTaken" minOccurs="0"/>
                <xsd:element ref="ns3:MediaServiceAutoKeyPoints" minOccurs="0"/>
                <xsd:element ref="ns3:MediaServiceGenerationTime" minOccurs="0"/>
                <xsd:element ref="ns3:_Lien" minOccurs="0"/>
                <xsd:element ref="ns3:MediaServiceOCR" minOccurs="0"/>
                <xsd:element ref="ns3:i907d86ec4584f6cb358ae81bbc1ea6b" minOccurs="0"/>
                <xsd:element ref="ns3:Classement" minOccurs="0"/>
                <xsd:element ref="ns3:Date_Alerte" minOccurs="0"/>
                <xsd:element ref="ns3:MediaServiceEventHashCode" minOccurs="0"/>
                <xsd:element ref="ns3:MediaServiceMetadata" minOccurs="0"/>
                <xsd:element ref="ns2:Thème_Vidéo" minOccurs="0"/>
                <xsd:element ref="ns3:Date_x0020_de_x0020_validation_x0020_CCD_x002f_p_x00e9_dago_x002f_graphique" minOccurs="0"/>
                <xsd:element ref="ns3:MediaServiceBillingMetadata" minOccurs="0"/>
                <xsd:element ref="ns2:Poids" minOccurs="0"/>
                <xsd:element ref="ns2:Date_x0020_d_x0027_impression" minOccurs="0"/>
                <xsd:element ref="ns2:DateDePublication" minOccurs="0"/>
                <xsd:element ref="ns2:nb_x0020_pages" minOccurs="0"/>
                <xsd:element ref="ns2:Partenariat" minOccurs="0"/>
                <xsd:element ref="ns2:Durée_x0020__x0028_minutes_x0029_" minOccurs="0"/>
                <xsd:element ref="ns2:Année_x0020_de_x0020_développeme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SetDescription" ma:index="26" nillable="true" ma:displayName="Description" ma:description="Description de l’ensemble de documents" ma:hidden="true" ma:internalName="DocumentSetDescription" ma:readOnly="false">
      <xsd:simpleType>
        <xsd:restriction base="dms:Note"/>
      </xsd:simpleType>
    </xsd:element>
    <xsd:element name="PublishingStartDate" ma:index="28"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hidden="true" ma:internalName="PublishingStartDate" ma:readOnly="false">
      <xsd:simpleType>
        <xsd:restriction base="dms:Unknown"/>
      </xsd:simpleType>
    </xsd:element>
    <xsd:element name="PublishingExpirationDate" ma:index="29" nillable="true" ma:displayName="Date de fin de planification" ma:description="La colonne de site Date de fin de planification est créée par la fonctionnalité de publication. Elle permet de spécifier les date et heure auxquelles cette page n'apparaîtra plus aux visiteurs du site." ma:hidden="true" ma:internalName="PublishingExpirationDate"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c4c9101-ca6c-4953-bf15-5ed2fb777a67" elementFormDefault="qualified">
    <xsd:import namespace="http://schemas.microsoft.com/office/2006/documentManagement/types"/>
    <xsd:import namespace="http://schemas.microsoft.com/office/infopath/2007/PartnerControls"/>
    <xsd:element name="Titre_x0020_anglais" ma:index="1" nillable="true" ma:displayName="Titre anglais" ma:description="Titre du contenu en ANG" ma:internalName="Titre_x0020_anglais" ma:readOnly="false">
      <xsd:simpleType>
        <xsd:restriction base="dms:Text">
          <xsd:maxLength value="255"/>
        </xsd:restriction>
      </xsd:simpleType>
    </xsd:element>
    <xsd:element name="Langue_x0020_de_x0020_la_x0020_présentation" ma:index="2" nillable="true" ma:displayName="Langues" ma:format="Dropdown" ma:internalName="Langue_x0020_de_x0020_la_x0020_pr_x00e9_sentation" ma:readOnly="false">
      <xsd:simpleType>
        <xsd:restriction base="dms:Choice">
          <xsd:enumeration value="Français et Anglais"/>
          <xsd:enumeration value="Anglais"/>
          <xsd:enumeration value="Français"/>
          <xsd:enumeration value="Autre"/>
        </xsd:restriction>
      </xsd:simpleType>
    </xsd:element>
    <xsd:element name="Notes1" ma:index="4" nillable="true" ma:displayName="Notes / Commentaires" ma:format="Dropdown" ma:internalName="Notes1" ma:readOnly="false">
      <xsd:simpleType>
        <xsd:restriction base="dms:Note">
          <xsd:maxLength value="255"/>
        </xsd:restriction>
      </xsd:simpleType>
    </xsd:element>
    <xsd:element name="PublicCible" ma:index="6" nillable="true" ma:displayName="Public cible" ma:internalName="PublicCible" ma:readOnly="false">
      <xsd:simpleType>
        <xsd:restriction base="dms:Text">
          <xsd:maxLength value="255"/>
        </xsd:restriction>
      </xsd:simpleType>
    </xsd:element>
    <xsd:element name="EnVeille" ma:index="7" nillable="true" ma:displayName="À veiller" ma:default="0" ma:description="Ne pas mettre le dossier à veiller" ma:format="Dropdown" ma:indexed="true" ma:internalName="EnVeille" ma:readOnly="false">
      <xsd:simpleType>
        <xsd:restriction base="dms:Boolean"/>
      </xsd:simpleType>
    </xsd:element>
    <xsd:element name="MiseAJour" ma:index="8" nillable="true" ma:displayName="Date de mise à jour" ma:description="Date de la dernière mise à jour complète" ma:format="DateOnly" ma:indexed="true" ma:internalName="MiseAJour" ma:readOnly="false">
      <xsd:simpleType>
        <xsd:restriction base="dms:DateTime"/>
      </xsd:simpleType>
    </xsd:element>
    <xsd:element name="Type_x0020_de_x0020_contenu" ma:index="10" nillable="true" ma:displayName="Type de publication" ma:format="Dropdown" ma:internalName="Type_x0020_de_x0020_contenu" ma:readOnly="false">
      <xsd:complexType>
        <xsd:complexContent>
          <xsd:extension base="dms:MultiChoice">
            <xsd:sequence>
              <xsd:element name="Value" maxOccurs="unbounded" minOccurs="0" nillable="true">
                <xsd:simpleType>
                  <xsd:restriction base="dms:Choice">
                    <xsd:enumeration value="Guide"/>
                    <xsd:enumeration value="Dépliant"/>
                    <xsd:enumeration value="Infographie"/>
                    <xsd:enumeration value="Affiche"/>
                    <xsd:enumeration value="Bande dessiné"/>
                    <xsd:enumeration value="Jeu-questionnaire"/>
                    <xsd:enumeration value="Outil interactif"/>
                    <xsd:enumeration value="Atelier/Formation"/>
                    <xsd:enumeration value="Vidéo"/>
                    <xsd:enumeration value="Autre"/>
                  </xsd:restriction>
                </xsd:simpleType>
              </xsd:element>
            </xsd:sequence>
          </xsd:extension>
        </xsd:complexContent>
      </xsd:complexType>
    </xsd:element>
    <xsd:element name="NumeroLLVD" ma:index="16" nillable="true" ma:displayName="#" ma:description="Numéro d'identification unique" ma:indexed="true" ma:internalName="NumeroLLVD" ma:readOnly="false" ma:percentage="FALSE">
      <xsd:simpleType>
        <xsd:restriction base="dms:Number">
          <xsd:maxInclusive value="10000"/>
          <xsd:minInclusive value="1"/>
        </xsd:restriction>
      </xsd:simpleType>
    </xsd:element>
    <xsd:element name="TaxCatchAll" ma:index="23" nillable="true" ma:displayName="Taxonomy Catch All Column" ma:hidden="true" ma:list="{cc76b3d9-fc3b-4c5d-afcf-44cc642b1146}" ma:internalName="TaxCatchAll" ma:readOnly="false" ma:showField="CatchAllData" ma:web="7c4c9101-ca6c-4953-bf15-5ed2fb777a67">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Partagé avec"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Partagé avec détails" ma:hidden="true" ma:internalName="SharedWithDetails" ma:readOnly="true">
      <xsd:simpleType>
        <xsd:restriction base="dms:Note"/>
      </xsd:simpleType>
    </xsd:element>
    <xsd:element name="Thème_Vidéo" ma:index="48" nillable="true" ma:displayName="Titre de la série" ma:description="Quelle est la thématique de la vidéo? Ex: quiz, Educaloi.TV, etc." ma:format="Dropdown" ma:hidden="true" ma:indexed="true" ma:internalName="Th_x00e8_me_Vid_x00e9_o">
      <xsd:simpleType>
        <xsd:restriction base="dms:Choice">
          <xsd:enumeration value="(À définir)"/>
          <xsd:enumeration value="Educaloi.TV"/>
          <xsd:enumeration value="TV Jeunesse - jeu questionnaire"/>
          <xsd:enumeration value="Familles"/>
          <xsd:enumeration value="Vrai ou Faux"/>
          <xsd:enumeration value="LSJPA Autochtones"/>
          <xsd:enumeration value="Getting Started in Quebec"/>
          <xsd:enumeration value="FAVAC"/>
          <xsd:enumeration value="CN - Autochtones"/>
          <xsd:enumeration value="Capsules - Droit criminel"/>
          <xsd:enumeration value="Webinaires"/>
          <xsd:enumeration value="CHSSN"/>
          <xsd:enumeration value="Intervenir LGBTQ+ Violences Sexuelles"/>
          <xsd:enumeration value="Planifier l'avenir"/>
          <xsd:enumeration value="#Après"/>
          <xsd:enumeration value="Au coeur d'un procès"/>
          <xsd:enumeration value="#C'est quoi l'affaire"/>
          <xsd:enumeration value="Choisir mon testament"/>
          <xsd:enumeration value="Violences dans une relation intime LGBTQ+"/>
          <xsd:enumeration value="Ça dépend François"/>
        </xsd:restriction>
      </xsd:simpleType>
    </xsd:element>
    <xsd:element name="Poids" ma:index="52" nillable="true" ma:displayName="Poids" ma:decimals="0" ma:hidden="true" ma:internalName="Poids" ma:readOnly="false">
      <xsd:simpleType>
        <xsd:restriction base="dms:Number">
          <xsd:maxInclusive value="15"/>
          <xsd:minInclusive value="0"/>
        </xsd:restriction>
      </xsd:simpleType>
    </xsd:element>
    <xsd:element name="Date_x0020_d_x0027_impression" ma:index="53" nillable="true" ma:displayName="Date de la dernière impression" ma:format="DateOnly" ma:hidden="true" ma:internalName="Date_x0020_d_x0027_impression" ma:readOnly="false">
      <xsd:simpleType>
        <xsd:restriction base="dms:DateTime"/>
      </xsd:simpleType>
    </xsd:element>
    <xsd:element name="DateDePublication" ma:index="54" nillable="true" ma:displayName="Date de publication" ma:format="DateOnly" ma:hidden="true" ma:indexed="true" ma:internalName="DateDePublication" ma:readOnly="false">
      <xsd:simpleType>
        <xsd:restriction base="dms:DateTime"/>
      </xsd:simpleType>
    </xsd:element>
    <xsd:element name="nb_x0020_pages" ma:index="55" nillable="true" ma:displayName="Nb pages" ma:decimals="0" ma:hidden="true" ma:internalName="nb_x0020_pages" ma:readOnly="false" ma:percentage="FALSE">
      <xsd:simpleType>
        <xsd:restriction base="dms:Number"/>
      </xsd:simpleType>
    </xsd:element>
    <xsd:element name="Partenariat" ma:index="56" nillable="true" ma:displayName="Partenariat" ma:hidden="true" ma:internalName="Partenariat" ma:readOnly="false">
      <xsd:simpleType>
        <xsd:restriction base="dms:Text">
          <xsd:maxLength value="255"/>
        </xsd:restriction>
      </xsd:simpleType>
    </xsd:element>
    <xsd:element name="Durée_x0020__x0028_minutes_x0029_" ma:index="57" nillable="true" ma:displayName="Durée en minutes" ma:format="Dropdown" ma:hidden="true" ma:internalName="Dur_x00e9_e_x0020__x0028_minutes_x0029_" ma:readOnly="false" ma:percentage="FALSE">
      <xsd:simpleType>
        <xsd:restriction base="dms:Number"/>
      </xsd:simpleType>
    </xsd:element>
    <xsd:element name="Année_x0020_de_x0020_développement" ma:index="58" nillable="true" ma:displayName="Année de développement" ma:format="Dropdown" ma:hidden="true" ma:internalName="Ann_x00e9_e_x0020_de_x0020_d_x00e9_veloppement"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19a9c1d-6107-471a-83e8-1a40088b2974" elementFormDefault="qualified">
    <xsd:import namespace="http://schemas.microsoft.com/office/2006/documentManagement/types"/>
    <xsd:import namespace="http://schemas.microsoft.com/office/infopath/2007/PartnerControls"/>
    <xsd:element name="_Statut" ma:index="3" nillable="true" ma:displayName="Statut" ma:format="Dropdown" ma:internalName="_Statut">
      <xsd:complexType>
        <xsd:complexContent>
          <xsd:extension base="dms:MultiChoice">
            <xsd:sequence>
              <xsd:element name="Value" maxOccurs="unbounded" minOccurs="0" nillable="true">
                <xsd:simpleType>
                  <xsd:restriction base="dms:Choice">
                    <xsd:enumeration value="En ligne"/>
                    <xsd:enumeration value="Hors ligne"/>
                    <xsd:enumeration value="En travail"/>
                    <xsd:enumeration value="Préalerte"/>
                    <xsd:enumeration value="Alerte Majeure"/>
                    <xsd:enumeration value="Alerte Mineure"/>
                    <xsd:enumeration value="Imprimé"/>
                    <xsd:enumeration value="Actif et hors ligne"/>
                    <xsd:enumeration value="À évaluer"/>
                  </xsd:restriction>
                </xsd:simpleType>
              </xsd:element>
            </xsd:sequence>
          </xsd:extension>
        </xsd:complexContent>
      </xsd:complexType>
    </xsd:element>
    <xsd:element name="Publi_x00e9__x0020_sur" ma:index="9" nillable="true" ma:displayName="Publié sur" ma:format="Dropdown" ma:internalName="Publi_x00e9__x0020_sur" ma:readOnly="false">
      <xsd:simpleType>
        <xsd:restriction base="dms:Choice">
          <xsd:enumeration value="educaloi.qc.ca (youtube)"/>
          <xsd:enumeration value="Youtube"/>
          <xsd:enumeration value="Site du MJQ"/>
          <xsd:enumeration value="N/A"/>
          <xsd:enumeration value="Facebook"/>
        </xsd:restriction>
      </xsd:simpleType>
    </xsd:element>
    <xsd:element name="Type_x0020_Test" ma:index="11" nillable="true" ma:displayName="Type d'activité" ma:format="Dropdown" ma:internalName="Type_x0020_Test" ma:readOnly="false">
      <xsd:simpleType>
        <xsd:restriction base="dms:Choice">
          <xsd:enumeration value="Apprentissage en ligne"/>
          <xsd:enumeration value="Atelier OBNL/Biblio"/>
          <xsd:enumeration value="Trousse OBNL/Biblio"/>
          <xsd:enumeration value="Atelier en classe"/>
          <xsd:enumeration value="Trousse pédagogique"/>
          <xsd:enumeration value="Textes et questionnaires pour éducation financière"/>
          <xsd:enumeration value="Jeux-questionnaires interactifs"/>
          <xsd:enumeration value="Guides pour l'éducation aux adultes"/>
          <xsd:enumeration value="Vidéo"/>
          <xsd:enumeration value="Atelier CCD/Pédagogique"/>
          <xsd:enumeration value="Autre"/>
          <xsd:enumeration value="Infographie"/>
          <xsd:enumeration value="Guide (fiche pratique)"/>
          <xsd:enumeration value="Règlement généraux"/>
          <xsd:enumeration value="N/A"/>
        </xsd:restriction>
      </xsd:simpleType>
    </xsd:element>
    <xsd:element name="Anim_x00e9__x0020_par" ma:index="12" nillable="true" ma:displayName="Animateur/utilisateur" ma:format="Dropdown" ma:internalName="Anim_x00e9__x0020_par" ma:readOnly="false">
      <xsd:complexType>
        <xsd:complexContent>
          <xsd:extension base="dms:MultiChoice">
            <xsd:sequence>
              <xsd:element name="Value" maxOccurs="unbounded" minOccurs="0" nillable="true">
                <xsd:simpleType>
                  <xsd:restriction base="dms:Choice">
                    <xsd:enumeration value="Grand public"/>
                    <xsd:enumeration value="Éducaloi"/>
                    <xsd:enumeration value="Bénévole"/>
                    <xsd:enumeration value="Professeur"/>
                    <xsd:enumeration value="Public OBNL/Bibliothèque"/>
                    <xsd:enumeration value="Élève"/>
                  </xsd:restriction>
                </xsd:simpleType>
              </xsd:element>
            </xsd:sequence>
          </xsd:extension>
        </xsd:complexContent>
      </xsd:complexType>
    </xsd:element>
    <xsd:element name="Cat_x00e9_gorie_x0020_de" ma:index="13" nillable="true" ma:displayName="Catégorie de public" ma:format="Dropdown" ma:internalName="Cat_x00e9_gorie_x0020_de" ma:readOnly="false">
      <xsd:simpleType>
        <xsd:restriction base="dms:Choice">
          <xsd:enumeration value="Grand public"/>
          <xsd:enumeration value="Public ayant des réalités spécifiques"/>
          <xsd:enumeration value="Monde juridique"/>
          <xsd:enumeration value="Relais"/>
          <xsd:enumeration value="Professionnel(les)"/>
          <xsd:enumeration value="Éducation"/>
          <xsd:enumeration value="International"/>
        </xsd:restriction>
      </xsd:simpleType>
    </xsd:element>
    <xsd:element name="Type_x0020_de_x0020_public" ma:index="14" nillable="true" ma:displayName="Type de public" ma:format="Dropdown" ma:internalName="Type_x0020_de_x0020_public" ma:readOnly="false">
      <xsd:complexType>
        <xsd:complexContent>
          <xsd:extension base="dms:MultiChoice">
            <xsd:sequence>
              <xsd:element name="Value" maxOccurs="unbounded" minOccurs="0" nillable="true">
                <xsd:simpleType>
                  <xsd:restriction base="dms:Choice">
                    <xsd:enumeration value="Grand public"/>
                    <xsd:enumeration value="Corpo"/>
                    <xsd:enumeration value="Personnes Aînées"/>
                    <xsd:enumeration value="Jeunesse"/>
                    <xsd:enumeration value="Couple"/>
                    <xsd:enumeration value="Femmes"/>
                    <xsd:enumeration value="Locataires"/>
                    <xsd:enumeration value="Propriétaire"/>
                    <xsd:enumeration value="Personnes proche-aidantes"/>
                    <xsd:enumeration value="Parents"/>
                    <xsd:enumeration value="Personnes se représentant seul€"/>
                    <xsd:enumeration value="Personnes d'expression anglaise"/>
                    <xsd:enumeration value="Personnes consommant"/>
                    <xsd:enumeration value="Autochtones"/>
                    <xsd:enumeration value="Communautés LGBTQ+"/>
                    <xsd:enumeration value="Personnes avec des enjeux de littératie"/>
                    <xsd:enumeration value="Personnes en situation de handicap"/>
                    <xsd:enumeration value="Personnes ayant des enjeux de (Santé mentale)"/>
                    <xsd:enumeration value="Personnes nouvellement arrivées"/>
                    <xsd:enumeration value="Personnes judiciarisées"/>
                    <xsd:enumeration value="Personnes victime Viol. Sex."/>
                    <xsd:enumeration value="Personnes victimes Viol. Conjugale"/>
                    <xsd:enumeration value="Personnes victime actes criminels"/>
                    <xsd:enumeration value="Personnes en prison"/>
                    <xsd:enumeration value="Juristes"/>
                    <xsd:enumeration value="OBNL justice"/>
                    <xsd:enumeration value="Juges"/>
                    <xsd:enumeration value="Avocat(e)s"/>
                    <xsd:enumeration value="Employé(e)s d'Éducaloi"/>
                    <xsd:enumeration value="Notaires"/>
                    <xsd:enumeration value="Org. Communautaires"/>
                    <xsd:enumeration value="OBNL"/>
                    <xsd:enumeration value="Médias / journalistes"/>
                    <xsd:enumeration value="Artistes"/>
                    <xsd:enumeration value="Milieux de travail (responsables RH)"/>
                    <xsd:enumeration value="Entrepreunariat"/>
                    <xsd:enumeration value="Éducation primaire"/>
                    <xsd:enumeration value="Éducation secondaire"/>
                    <xsd:enumeration value="Enseignement supérieur"/>
                    <xsd:enumeration value="Éducation aux adultes"/>
                    <xsd:enumeration value="Office de la protection du citoyen (Haïti)"/>
                    <xsd:enumeration value="Population du Mali"/>
                    <xsd:enumeration value="Juristes haïtiens"/>
                  </xsd:restriction>
                </xsd:simpleType>
              </xsd:element>
            </xsd:sequence>
          </xsd:extension>
        </xsd:complexContent>
      </xsd:complexType>
    </xsd:element>
    <xsd:element name="Verbatim_x003f_" ma:index="15" nillable="true" ma:displayName="Verbatim?" ma:format="Dropdown" ma:internalName="Verbatim_x003f_" ma:readOnly="false">
      <xsd:simpleType>
        <xsd:restriction base="dms:Choice">
          <xsd:enumeration value="Non"/>
          <xsd:enumeration value="Oui"/>
          <xsd:enumeration value="Oui - autre fichier"/>
        </xsd:restriction>
      </xsd:simpleType>
    </xsd:element>
    <xsd:element name="Date_x0020_de_x0020_validation_x0020_juridique_x0020_compl_x00e8_te" ma:index="17" nillable="true" ma:displayName="Date de validation juridique complète" ma:format="DateOnly" ma:internalName="Date_x0020_de_x0020_validation_x0020_juridique_x0020_compl_x00e8_te" ma:readOnly="false">
      <xsd:simpleType>
        <xsd:restriction base="dms:DateTime"/>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299ed9a0-a2e4-4baf-bc0e-5da7c71c475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false">
      <xsd:simpleType>
        <xsd:restriction base="dms:Text"/>
      </xsd:simpleType>
    </xsd:element>
    <xsd:element name="MediaServiceSearchProperties" ma:index="21" nillable="true" ma:displayName="MediaServiceSearchProperties" ma:hidden="true" ma:internalName="MediaServiceSearchProperties" ma:readOnly="false">
      <xsd:simpleType>
        <xsd:restriction base="dms:Note"/>
      </xsd:simpleType>
    </xsd:element>
    <xsd:element name="MediaLengthInSeconds" ma:index="27" nillable="true" ma:displayName="Length (seconds)" ma:hidden="true" ma:internalName="MediaLengthInSeconds" ma:readOnly="true">
      <xsd:simpleType>
        <xsd:restriction base="dms:Unknown"/>
      </xsd:simpleType>
    </xsd:element>
    <xsd:element name="MediaServiceKeyPoints" ma:index="30" nillable="true" ma:displayName="KeyPoints" ma:hidden="true" ma:internalName="MediaServiceKeyPoints" ma:readOnly="true">
      <xsd:simpleType>
        <xsd:restriction base="dms:Note"/>
      </xsd:simpleType>
    </xsd:element>
    <xsd:element name="MediaServiceFastMetadata" ma:index="31" nillable="true" ma:displayName="MediaServiceFastMetadata" ma:hidden="true" ma:internalName="MediaServiceFastMetadata" ma:readOnly="true">
      <xsd:simpleType>
        <xsd:restriction base="dms:Note"/>
      </xsd:simpleType>
    </xsd:element>
    <xsd:element name="MediaServiceLocation" ma:index="32" nillable="true" ma:displayName="Location" ma:hidden="true" ma:internalName="MediaServiceLocation" ma:readOnly="false">
      <xsd:simpleType>
        <xsd:restriction base="dms:Text"/>
      </xsd:simpleType>
    </xsd:element>
    <xsd:element name="MediaServiceDateTaken" ma:index="34" nillable="true" ma:displayName="MediaServiceDateTaken" ma:description="" ma:hidden="true" ma:internalName="MediaServiceDateTaken" ma:readOnly="true">
      <xsd:simpleType>
        <xsd:restriction base="dms:Text"/>
      </xsd:simpleType>
    </xsd:element>
    <xsd:element name="MediaServiceAutoKeyPoints" ma:index="36" nillable="true" ma:displayName="MediaServiceAutoKeyPoints" ma:hidden="true" ma:internalName="MediaServiceAutoKeyPoints" ma:readOnly="false">
      <xsd:simpleType>
        <xsd:restriction base="dms:Note"/>
      </xsd:simpleType>
    </xsd:element>
    <xsd:element name="MediaServiceGenerationTime" ma:index="37" nillable="true" ma:displayName="MediaServiceGenerationTime" ma:hidden="true" ma:internalName="MediaServiceGenerationTime" ma:readOnly="true">
      <xsd:simpleType>
        <xsd:restriction base="dms:Text"/>
      </xsd:simpleType>
    </xsd:element>
    <xsd:element name="_Lien" ma:index="38" nillable="true" ma:displayName="Lien(s) vers le contenu (URL)" ma:description="Hyperliens vers des plateformes d'Éducaloi ou celles de tiers" ma:format="Hyperlink" ma:hidden="true" ma:internalName="_Lien"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OCR" ma:index="39" nillable="true" ma:displayName="Extracted Text" ma:hidden="true" ma:internalName="MediaServiceOCR" ma:readOnly="true">
      <xsd:simpleType>
        <xsd:restriction base="dms:Note"/>
      </xsd:simpleType>
    </xsd:element>
    <xsd:element name="i907d86ec4584f6cb358ae81bbc1ea6b" ma:index="40" nillable="true" ma:taxonomy="true" ma:internalName="i907d86ec4584f6cb358ae81bbc1ea6b" ma:taxonomyFieldName="_Categorisation" ma:displayName="Categorisation" ma:indexed="true" ma:readOnly="false" ma:default="" ma:fieldId="{2907d86e-c458-4f6c-b358-ae81bbc1ea6b}" ma:sspId="299ed9a0-a2e4-4baf-bc0e-5da7c71c4752" ma:termSetId="18288f0d-28f3-4df4-8ee2-9185959cd787" ma:anchorId="00000000-0000-0000-0000-000000000000" ma:open="false" ma:isKeyword="false">
      <xsd:complexType>
        <xsd:sequence>
          <xsd:element ref="pc:Terms" minOccurs="0" maxOccurs="1"/>
        </xsd:sequence>
      </xsd:complexType>
    </xsd:element>
    <xsd:element name="Classement" ma:index="41" nillable="true" ma:displayName="Classement" ma:format="Dropdown" ma:hidden="true" ma:indexed="true" ma:internalName="Classement" ma:readOnly="false">
      <xsd:simpleType>
        <xsd:restriction base="dms:Choice">
          <xsd:enumeration value="Actualités"/>
          <xsd:enumeration value="Balados"/>
          <xsd:enumeration value="Depliants"/>
          <xsd:enumeration value="Education_juridique"/>
          <xsd:enumeration value="Dossiers Web"/>
          <xsd:enumeration value="Expertise"/>
          <xsd:enumeration value="Guide"/>
          <xsd:enumeration value="LLVD"/>
          <xsd:enumeration value="Partenariats"/>
          <xsd:enumeration value="Presentations"/>
          <xsd:enumeration value="Infographies"/>
          <xsd:enumeration value="Videos"/>
        </xsd:restriction>
      </xsd:simpleType>
    </xsd:element>
    <xsd:element name="Date_Alerte" ma:index="42" nillable="true" ma:displayName="Date Alerte" ma:format="DateOnly" ma:hidden="true" ma:internalName="Date_Alerte" ma:readOnly="false">
      <xsd:simpleType>
        <xsd:restriction base="dms:DateTime"/>
      </xsd:simpleType>
    </xsd:element>
    <xsd:element name="MediaServiceEventHashCode" ma:index="43" nillable="true" ma:displayName="MediaServiceEventHashCode" ma:hidden="true" ma:internalName="MediaServiceEventHashCode" ma:readOnly="true">
      <xsd:simpleType>
        <xsd:restriction base="dms:Text"/>
      </xsd:simpleType>
    </xsd:element>
    <xsd:element name="MediaServiceMetadata" ma:index="47" nillable="true" ma:displayName="MediaServiceMetadata" ma:hidden="true" ma:internalName="MediaServiceMetadata" ma:readOnly="true">
      <xsd:simpleType>
        <xsd:restriction base="dms:Note"/>
      </xsd:simpleType>
    </xsd:element>
    <xsd:element name="Date_x0020_de_x0020_validation_x0020_CCD_x002f_p_x00e9_dago_x002f_graphique" ma:index="49" nillable="true" ma:displayName="Date de validation CCD/pédago/graphique" ma:format="DateOnly" ma:hidden="true" ma:internalName="Date_x0020_de_x0020_validation_x0020_CCD_x002f_p_x00e9_dago_x002f_graphique" ma:readOnly="false">
      <xsd:simpleType>
        <xsd:restriction base="dms:DateTime"/>
      </xsd:simpleType>
    </xsd:element>
    <xsd:element name="MediaServiceBillingMetadata" ma:index="5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Type de contenu"/>
        <xsd:element ref="dc:title" minOccurs="0" maxOccurs="1"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CC5A95-6AA8-4BED-9482-7FA8D6AE3717}">
  <ds:schemaRefs>
    <ds:schemaRef ds:uri="http://schemas.openxmlformats.org/package/2006/metadata/core-properties"/>
    <ds:schemaRef ds:uri="8ee12ee5-159c-4bfa-a4d1-c6eb204610cd"/>
    <ds:schemaRef ds:uri="http://www.w3.org/XML/1998/namespace"/>
    <ds:schemaRef ds:uri="http://purl.org/dc/terms/"/>
    <ds:schemaRef ds:uri="http://purl.org/dc/elements/1.1/"/>
    <ds:schemaRef ds:uri="http://schemas.microsoft.com/office/infopath/2007/PartnerControls"/>
    <ds:schemaRef ds:uri="http://schemas.microsoft.com/office/2006/documentManagement/types"/>
    <ds:schemaRef ds:uri="0b1dad71-e2b4-4bb3-a4a5-5785788cbbb7"/>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A28B8659-D14C-40D6-A77C-89D0F64EDA79}"/>
</file>

<file path=customXml/itemProps3.xml><?xml version="1.0" encoding="utf-8"?>
<ds:datastoreItem xmlns:ds="http://schemas.openxmlformats.org/officeDocument/2006/customXml" ds:itemID="{E60FD2C5-1F70-4DCB-8BF4-3E46D3081398}">
  <ds:schemaRefs>
    <ds:schemaRef ds:uri="http://schemas.microsoft.com/sharepoint/events"/>
  </ds:schemaRefs>
</ds:datastoreItem>
</file>

<file path=customXml/itemProps4.xml><?xml version="1.0" encoding="utf-8"?>
<ds:datastoreItem xmlns:ds="http://schemas.openxmlformats.org/officeDocument/2006/customXml" ds:itemID="{7CD90B93-9FC9-4801-B18B-422DE607BB60}">
  <ds:schemaRefs>
    <ds:schemaRef ds:uri="http://schemas.microsoft.com/sharepoint/v3/contenttype/forms"/>
  </ds:schemaRefs>
</ds:datastoreItem>
</file>

<file path=docMetadata/LabelInfo.xml><?xml version="1.0" encoding="utf-8"?>
<clbl:labelList xmlns:clbl="http://schemas.microsoft.com/office/2020/mipLabelMetadata">
  <clbl:label id="{14de1f37-1bdd-4a47-9c9f-50418b0dd2e9}" enabled="0" method="" siteId="{14de1f37-1bdd-4a47-9c9f-50418b0dd2e9}" removed="1"/>
</clbl:labelList>
</file>

<file path=docProps/app.xml><?xml version="1.0" encoding="utf-8"?>
<Properties xmlns="http://schemas.openxmlformats.org/officeDocument/2006/extended-properties" xmlns:vt="http://schemas.openxmlformats.org/officeDocument/2006/docPropsVTypes">
  <TotalTime>1095</TotalTime>
  <Words>9153</Words>
  <Application>Microsoft Macintosh PowerPoint</Application>
  <PresentationFormat>Grand écran</PresentationFormat>
  <Paragraphs>753</Paragraphs>
  <Slides>46</Slides>
  <Notes>46</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46</vt:i4>
      </vt:variant>
    </vt:vector>
  </HeadingPairs>
  <TitlesOfParts>
    <vt:vector size="54" baseType="lpstr">
      <vt:lpstr>Arial</vt:lpstr>
      <vt:lpstr>Arial,Sans-Serif</vt:lpstr>
      <vt:lpstr>Calibri</vt:lpstr>
      <vt:lpstr>Courier New</vt:lpstr>
      <vt:lpstr>Helvetica Light</vt:lpstr>
      <vt:lpstr>Police système</vt:lpstr>
      <vt:lpstr>Wingdings</vt:lpstr>
      <vt:lpstr>éducaloi - Atelier 2021</vt:lpstr>
      <vt:lpstr>As-tu l’âge ?​</vt:lpstr>
      <vt:lpstr>Connais-tu des responsabilités, des libertés ou des protections  des enfants ?</vt:lpstr>
      <vt:lpstr>Présentation PowerPoint</vt:lpstr>
      <vt:lpstr>Présentation PowerPoint</vt:lpstr>
      <vt:lpstr>Présentation PowerPoint</vt:lpstr>
      <vt:lpstr>Présentation PowerPoint</vt:lpstr>
      <vt:lpstr>Présentation PowerPoint</vt:lpstr>
      <vt:lpstr>Présentation PowerPoint</vt:lpstr>
      <vt:lpstr>12 ans Responsabilité criminelle</vt:lpstr>
      <vt:lpstr>Présentation PowerPoint</vt:lpstr>
      <vt:lpstr>Présentation PowerPoint</vt:lpstr>
      <vt:lpstr>Présentation PowerPoint</vt:lpstr>
      <vt:lpstr>Présentation PowerPoint</vt:lpstr>
      <vt:lpstr>En résumé, plus on grandit, plus la société nous donne des responsabilités...</vt:lpstr>
      <vt:lpstr>Présentation PowerPoint</vt:lpstr>
      <vt:lpstr>Présentation PowerPoint</vt:lpstr>
      <vt:lpstr>Présentation PowerPoint</vt:lpstr>
      <vt:lpstr>12 ans Consentement sexuel  avec d’autres ados</vt:lpstr>
      <vt:lpstr>Présentation PowerPoint</vt:lpstr>
      <vt:lpstr>Présentation PowerPoint</vt:lpstr>
      <vt:lpstr>14 ans Consentement aux soins</vt:lpstr>
      <vt:lpstr>16 ans Conduite automobile</vt:lpstr>
      <vt:lpstr>18 ans Majorité</vt:lpstr>
      <vt:lpstr>Plus on grandit, plus la société nous donne des libertés...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Sophie Le Bigot</dc:creator>
  <cp:lastModifiedBy>Aurélie Gagnon</cp:lastModifiedBy>
  <cp:revision>18</cp:revision>
  <dcterms:created xsi:type="dcterms:W3CDTF">2021-02-22T16:21:34Z</dcterms:created>
  <dcterms:modified xsi:type="dcterms:W3CDTF">2026-07-15T17:46:18Z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0x010100EF9CD263CC683F48BC8AE0DBBAC34D4E</vt:lpwstr>
  </property>
  <property fmtid="{D5CDD505-2E9C-101B-9397-08002B2CF9AE}" pid="3" name="_dlc_DocIdItemGuid">
    <vt:lpwstr>b5bf572f-cf2a-4595-bd23-6526b320be43</vt:lpwstr>
  </property>
  <property fmtid="{D5CDD505-2E9C-101B-9397-08002B2CF9AE}" pid="4" name="Order">
    <vt:r8>203843100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MediaServiceImageTags">
    <vt:lpwstr/>
  </property>
  <property fmtid="{D5CDD505-2E9C-101B-9397-08002B2CF9AE}" pid="11" name="EnVeille">
    <vt:bool>true</vt:bool>
  </property>
  <property fmtid="{D5CDD505-2E9C-101B-9397-08002B2CF9AE}" pid="12" name="_docset_NoMedatataSyncRequired">
    <vt:lpwstr>False</vt:lpwstr>
  </property>
  <property fmtid="{D5CDD505-2E9C-101B-9397-08002B2CF9AE}" pid="13" name="TaxKeyword">
    <vt:lpwstr/>
  </property>
  <property fmtid="{D5CDD505-2E9C-101B-9397-08002B2CF9AE}" pid="14" name="Refonte_migré">
    <vt:bool>false</vt:bool>
  </property>
  <property fmtid="{D5CDD505-2E9C-101B-9397-08002B2CF9AE}" pid="15" name="Publications">
    <vt:bool>false</vt:bool>
  </property>
  <property fmtid="{D5CDD505-2E9C-101B-9397-08002B2CF9AE}" pid="16" name="PublicCible">
    <vt:lpwstr/>
  </property>
  <property fmtid="{D5CDD505-2E9C-101B-9397-08002B2CF9AE}" pid="17" name="Titre anglais">
    <vt:lpwstr>Are you old enough?</vt:lpwstr>
  </property>
  <property fmtid="{D5CDD505-2E9C-101B-9397-08002B2CF9AE}" pid="18" name="SujetGuide">
    <vt:lpwstr/>
  </property>
  <property fmtid="{D5CDD505-2E9C-101B-9397-08002B2CF9AE}" pid="19" name="Sujet">
    <vt:lpwstr/>
  </property>
  <property fmtid="{D5CDD505-2E9C-101B-9397-08002B2CF9AE}" pid="20" name="WP">
    <vt:bool>false</vt:bool>
  </property>
  <property fmtid="{D5CDD505-2E9C-101B-9397-08002B2CF9AE}" pid="21" name="Cat_texte">
    <vt:lpwstr/>
  </property>
  <property fmtid="{D5CDD505-2E9C-101B-9397-08002B2CF9AE}" pid="22" name="Commentaire d'impression">
    <vt:lpwstr/>
  </property>
  <property fmtid="{D5CDD505-2E9C-101B-9397-08002B2CF9AE}" pid="23" name="Language">
    <vt:lpwstr/>
  </property>
  <property fmtid="{D5CDD505-2E9C-101B-9397-08002B2CF9AE}" pid="24" name="EnLigneEN">
    <vt:bool>true</vt:bool>
  </property>
  <property fmtid="{D5CDD505-2E9C-101B-9397-08002B2CF9AE}" pid="25" name="GUID">
    <vt:lpwstr>bf64c0b2-de02-4382-b0bc-4da44d3006d1</vt:lpwstr>
  </property>
  <property fmtid="{D5CDD505-2E9C-101B-9397-08002B2CF9AE}" pid="26" name="SharedWithUsers">
    <vt:lpwstr/>
  </property>
  <property fmtid="{D5CDD505-2E9C-101B-9397-08002B2CF9AE}" pid="27" name="EnLigneEnANGSur">
    <vt:lpwstr/>
  </property>
  <property fmtid="{D5CDD505-2E9C-101B-9397-08002B2CF9AE}" pid="28" name="Champ d'expertise12">
    <vt:lpwstr/>
  </property>
  <property fmtid="{D5CDD505-2E9C-101B-9397-08002B2CF9AE}" pid="29" name="_Enstock">
    <vt:bool>false</vt:bool>
  </property>
  <property fmtid="{D5CDD505-2E9C-101B-9397-08002B2CF9AE}" pid="30" name="Publié">
    <vt:bool>false</vt:bool>
  </property>
  <property fmtid="{D5CDD505-2E9C-101B-9397-08002B2CF9AE}" pid="31" name="Type d'activité">
    <vt:lpwstr>Trousse pédagogique</vt:lpwstr>
  </property>
  <property fmtid="{D5CDD505-2E9C-101B-9397-08002B2CF9AE}" pid="32" name="Noeud">
    <vt:lpwstr/>
  </property>
  <property fmtid="{D5CDD505-2E9C-101B-9397-08002B2CF9AE}" pid="33" name="Facebook">
    <vt:bool>false</vt:bool>
  </property>
  <property fmtid="{D5CDD505-2E9C-101B-9397-08002B2CF9AE}" pid="34" name="TriggerFlowInfo">
    <vt:lpwstr/>
  </property>
  <property fmtid="{D5CDD505-2E9C-101B-9397-08002B2CF9AE}" pid="35" name="_Categorisation">
    <vt:lpwstr>4511</vt:lpwstr>
  </property>
  <property fmtid="{D5CDD505-2E9C-101B-9397-08002B2CF9AE}" pid="36" name="Statut">
    <vt:lpwstr/>
  </property>
  <property fmtid="{D5CDD505-2E9C-101B-9397-08002B2CF9AE}" pid="37" name="YouTube">
    <vt:bool>false</vt:bool>
  </property>
  <property fmtid="{D5CDD505-2E9C-101B-9397-08002B2CF9AE}" pid="38" name="Coordo responsable">
    <vt:lpwstr/>
  </property>
  <property fmtid="{D5CDD505-2E9C-101B-9397-08002B2CF9AE}" pid="39" name="Derniers_animateurs">
    <vt:lpwstr/>
  </property>
  <property fmtid="{D5CDD505-2E9C-101B-9397-08002B2CF9AE}" pid="40" name="Disponible">
    <vt:bool>false</vt:bool>
  </property>
  <property fmtid="{D5CDD505-2E9C-101B-9397-08002B2CF9AE}" pid="41" name="EnLigneFR">
    <vt:bool>true</vt:bool>
  </property>
  <property fmtid="{D5CDD505-2E9C-101B-9397-08002B2CF9AE}" pid="42" name="Classement">
    <vt:lpwstr>Education_juridique</vt:lpwstr>
  </property>
  <property fmtid="{D5CDD505-2E9C-101B-9397-08002B2CF9AE}" pid="43" name="_Lien">
    <vt:lpwstr>, </vt:lpwstr>
  </property>
  <property fmtid="{D5CDD505-2E9C-101B-9397-08002B2CF9AE}" pid="44" name="Intervenants">
    <vt:bool>false</vt:bool>
  </property>
  <property fmtid="{D5CDD505-2E9C-101B-9397-08002B2CF9AE}" pid="45" name="Bilingue">
    <vt:lpwstr>non</vt:lpwstr>
  </property>
  <property fmtid="{D5CDD505-2E9C-101B-9397-08002B2CF9AE}" pid="46" name="_Statut">
    <vt:lpwstr>;#En ligne;#</vt:lpwstr>
  </property>
  <property fmtid="{D5CDD505-2E9C-101B-9397-08002B2CF9AE}" pid="47" name="_dlc_policyId">
    <vt:lpwstr>0x010100F414892432BABD4F9D58D89993809070|1955054669</vt:lpwstr>
  </property>
  <property fmtid="{D5CDD505-2E9C-101B-9397-08002B2CF9AE}" pid="48" name="ItemRetentionFormula">
    <vt:lpwstr>&lt;formula id="Microsoft.Office.RecordsManagement.PolicyFeatures.Expiration.Formula.BuiltIn"&gt;&lt;number&gt;12&lt;/number&gt;&lt;property&gt;Created&lt;/property&gt;&lt;propertyId&gt;8c06beca-0777-48f7-91c7-6da68bc07b69&lt;/propertyId&gt;&lt;period&gt;months&lt;/period&gt;&lt;/formula&gt;</vt:lpwstr>
  </property>
</Properties>
</file>